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2.xml" ContentType="application/vnd.openxmlformats-officedocument.presentationml.tags+xml"/>
  <Override PartName="/ppt/notesSlides/notesSlide58.xml" ContentType="application/vnd.openxmlformats-officedocument.presentationml.notesSlide+xml"/>
  <Override PartName="/ppt/tags/tag3.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4.xml" ContentType="application/vnd.openxmlformats-officedocument.presentationml.tags+xml"/>
  <Override PartName="/ppt/notesSlides/notesSlide65.xml" ContentType="application/vnd.openxmlformats-officedocument.presentationml.notesSlide+xml"/>
  <Override PartName="/ppt/tags/tag5.xml" ContentType="application/vnd.openxmlformats-officedocument.presentationml.tags+xml"/>
  <Override PartName="/ppt/notesSlides/notesSlide66.xml" ContentType="application/vnd.openxmlformats-officedocument.presentationml.notesSlide+xml"/>
  <Override PartName="/ppt/tags/tag6.xml" ContentType="application/vnd.openxmlformats-officedocument.presentationml.tags+xml"/>
  <Override PartName="/ppt/notesSlides/notesSlide67.xml" ContentType="application/vnd.openxmlformats-officedocument.presentationml.notesSlide+xml"/>
  <Override PartName="/ppt/tags/tag7.xml" ContentType="application/vnd.openxmlformats-officedocument.presentationml.tags+xml"/>
  <Override PartName="/ppt/notesSlides/notesSlide68.xml" ContentType="application/vnd.openxmlformats-officedocument.presentationml.notesSlide+xml"/>
  <Override PartName="/ppt/tags/tag8.xml" ContentType="application/vnd.openxmlformats-officedocument.presentationml.tags+xml"/>
  <Override PartName="/ppt/notesSlides/notesSlide69.xml" ContentType="application/vnd.openxmlformats-officedocument.presentationml.notesSlide+xml"/>
  <Override PartName="/ppt/tags/tag9.xml" ContentType="application/vnd.openxmlformats-officedocument.presentationml.tags+xml"/>
  <Override PartName="/ppt/notesSlides/notesSlide70.xml" ContentType="application/vnd.openxmlformats-officedocument.presentationml.notesSlide+xml"/>
  <Override PartName="/ppt/tags/tag10.xml" ContentType="application/vnd.openxmlformats-officedocument.presentationml.tags+xml"/>
  <Override PartName="/ppt/notesSlides/notesSlide71.xml" ContentType="application/vnd.openxmlformats-officedocument.presentationml.notesSlide+xml"/>
  <Override PartName="/ppt/tags/tag11.xml" ContentType="application/vnd.openxmlformats-officedocument.presentationml.tags+xml"/>
  <Override PartName="/ppt/notesSlides/notesSlide72.xml" ContentType="application/vnd.openxmlformats-officedocument.presentationml.notesSlide+xml"/>
  <Override PartName="/ppt/tags/tag12.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3" r:id="rId2"/>
  </p:sldMasterIdLst>
  <p:notesMasterIdLst>
    <p:notesMasterId r:id="rId216"/>
  </p:notesMasterIdLst>
  <p:handoutMasterIdLst>
    <p:handoutMasterId r:id="rId217"/>
  </p:handoutMasterIdLst>
  <p:sldIdLst>
    <p:sldId id="1875" r:id="rId3"/>
    <p:sldId id="2484" r:id="rId4"/>
    <p:sldId id="2485" r:id="rId5"/>
    <p:sldId id="1862" r:id="rId6"/>
    <p:sldId id="1863" r:id="rId7"/>
    <p:sldId id="1861" r:id="rId8"/>
    <p:sldId id="2561" r:id="rId9"/>
    <p:sldId id="881" r:id="rId10"/>
    <p:sldId id="1306" r:id="rId11"/>
    <p:sldId id="1247" r:id="rId12"/>
    <p:sldId id="2198" r:id="rId13"/>
    <p:sldId id="1931" r:id="rId14"/>
    <p:sldId id="1932" r:id="rId15"/>
    <p:sldId id="1933" r:id="rId16"/>
    <p:sldId id="2560" r:id="rId17"/>
    <p:sldId id="1868" r:id="rId18"/>
    <p:sldId id="1252" r:id="rId19"/>
    <p:sldId id="1461" r:id="rId20"/>
    <p:sldId id="1253" r:id="rId21"/>
    <p:sldId id="1924" r:id="rId22"/>
    <p:sldId id="1925" r:id="rId23"/>
    <p:sldId id="1987" r:id="rId24"/>
    <p:sldId id="2565" r:id="rId25"/>
    <p:sldId id="2559" r:id="rId26"/>
    <p:sldId id="1980" r:id="rId27"/>
    <p:sldId id="1982" r:id="rId28"/>
    <p:sldId id="1983" r:id="rId29"/>
    <p:sldId id="1989" r:id="rId30"/>
    <p:sldId id="2558" r:id="rId31"/>
    <p:sldId id="2043" r:id="rId32"/>
    <p:sldId id="1934" r:id="rId33"/>
    <p:sldId id="1935" r:id="rId34"/>
    <p:sldId id="2205" r:id="rId35"/>
    <p:sldId id="2206" r:id="rId36"/>
    <p:sldId id="1941" r:id="rId37"/>
    <p:sldId id="2044" r:id="rId38"/>
    <p:sldId id="2378" r:id="rId39"/>
    <p:sldId id="1949" r:id="rId40"/>
    <p:sldId id="2045" r:id="rId41"/>
    <p:sldId id="1951" r:id="rId42"/>
    <p:sldId id="1992" r:id="rId43"/>
    <p:sldId id="2557" r:id="rId44"/>
    <p:sldId id="1990" r:id="rId45"/>
    <p:sldId id="1936" r:id="rId46"/>
    <p:sldId id="1937" r:id="rId47"/>
    <p:sldId id="2208" r:id="rId48"/>
    <p:sldId id="1997" r:id="rId49"/>
    <p:sldId id="1998" r:id="rId50"/>
    <p:sldId id="2071" r:id="rId51"/>
    <p:sldId id="2072" r:id="rId52"/>
    <p:sldId id="2073" r:id="rId53"/>
    <p:sldId id="2556" r:id="rId54"/>
    <p:sldId id="1948" r:id="rId55"/>
    <p:sldId id="1942" r:id="rId56"/>
    <p:sldId id="1943" r:id="rId57"/>
    <p:sldId id="1944" r:id="rId58"/>
    <p:sldId id="2122" r:id="rId59"/>
    <p:sldId id="2449" r:id="rId60"/>
    <p:sldId id="2450" r:id="rId61"/>
    <p:sldId id="1947" r:id="rId62"/>
    <p:sldId id="1952" r:id="rId63"/>
    <p:sldId id="2123" r:id="rId64"/>
    <p:sldId id="2268" r:id="rId65"/>
    <p:sldId id="2555" r:id="rId66"/>
    <p:sldId id="2384" r:id="rId67"/>
    <p:sldId id="2467" r:id="rId68"/>
    <p:sldId id="2386" r:id="rId69"/>
    <p:sldId id="2387" r:id="rId70"/>
    <p:sldId id="2443" r:id="rId71"/>
    <p:sldId id="2390" r:id="rId72"/>
    <p:sldId id="2395" r:id="rId73"/>
    <p:sldId id="2464" r:id="rId74"/>
    <p:sldId id="2468" r:id="rId75"/>
    <p:sldId id="2469" r:id="rId76"/>
    <p:sldId id="2397" r:id="rId77"/>
    <p:sldId id="2465" r:id="rId78"/>
    <p:sldId id="2466" r:id="rId79"/>
    <p:sldId id="2477" r:id="rId80"/>
    <p:sldId id="2478" r:id="rId81"/>
    <p:sldId id="2479" r:id="rId82"/>
    <p:sldId id="2480" r:id="rId83"/>
    <p:sldId id="2481" r:id="rId84"/>
    <p:sldId id="2451" r:id="rId85"/>
    <p:sldId id="2554" r:id="rId86"/>
    <p:sldId id="2320" r:id="rId87"/>
    <p:sldId id="2321" r:id="rId88"/>
    <p:sldId id="2322" r:id="rId89"/>
    <p:sldId id="2457" r:id="rId90"/>
    <p:sldId id="2323" r:id="rId91"/>
    <p:sldId id="2458" r:id="rId92"/>
    <p:sldId id="2459" r:id="rId93"/>
    <p:sldId id="2460" r:id="rId94"/>
    <p:sldId id="2461" r:id="rId95"/>
    <p:sldId id="2453" r:id="rId96"/>
    <p:sldId id="2454" r:id="rId97"/>
    <p:sldId id="2455" r:id="rId98"/>
    <p:sldId id="2216" r:id="rId99"/>
    <p:sldId id="1954" r:id="rId100"/>
    <p:sldId id="1955" r:id="rId101"/>
    <p:sldId id="1956" r:id="rId102"/>
    <p:sldId id="1957" r:id="rId103"/>
    <p:sldId id="2490" r:id="rId104"/>
    <p:sldId id="2491" r:id="rId105"/>
    <p:sldId id="2492" r:id="rId106"/>
    <p:sldId id="2493" r:id="rId107"/>
    <p:sldId id="2494" r:id="rId108"/>
    <p:sldId id="1958" r:id="rId109"/>
    <p:sldId id="2049" r:id="rId110"/>
    <p:sldId id="2495" r:id="rId111"/>
    <p:sldId id="2496" r:id="rId112"/>
    <p:sldId id="2502" r:id="rId113"/>
    <p:sldId id="2499" r:id="rId114"/>
    <p:sldId id="2500" r:id="rId115"/>
    <p:sldId id="2501" r:id="rId116"/>
    <p:sldId id="2294" r:id="rId117"/>
    <p:sldId id="2566" r:id="rId118"/>
    <p:sldId id="2406" r:id="rId119"/>
    <p:sldId id="1685" r:id="rId120"/>
    <p:sldId id="2482" r:id="rId121"/>
    <p:sldId id="2488" r:id="rId122"/>
    <p:sldId id="1686" r:id="rId123"/>
    <p:sldId id="1687" r:id="rId124"/>
    <p:sldId id="1688" r:id="rId125"/>
    <p:sldId id="2503" r:id="rId126"/>
    <p:sldId id="2380" r:id="rId127"/>
    <p:sldId id="2381" r:id="rId128"/>
    <p:sldId id="2489" r:id="rId129"/>
    <p:sldId id="2504" r:id="rId130"/>
    <p:sldId id="2505" r:id="rId131"/>
    <p:sldId id="2162" r:id="rId132"/>
    <p:sldId id="2506" r:id="rId133"/>
    <p:sldId id="2164" r:id="rId134"/>
    <p:sldId id="2165" r:id="rId135"/>
    <p:sldId id="2507" r:id="rId136"/>
    <p:sldId id="2167" r:id="rId137"/>
    <p:sldId id="2168" r:id="rId138"/>
    <p:sldId id="2508" r:id="rId139"/>
    <p:sldId id="2362" r:id="rId140"/>
    <p:sldId id="2170" r:id="rId141"/>
    <p:sldId id="2509" r:id="rId142"/>
    <p:sldId id="2562" r:id="rId143"/>
    <p:sldId id="2429" r:id="rId144"/>
    <p:sldId id="2563" r:id="rId145"/>
    <p:sldId id="2564" r:id="rId146"/>
    <p:sldId id="2513" r:id="rId147"/>
    <p:sldId id="2470" r:id="rId148"/>
    <p:sldId id="2471" r:id="rId149"/>
    <p:sldId id="2472" r:id="rId150"/>
    <p:sldId id="2473" r:id="rId151"/>
    <p:sldId id="2512" r:id="rId152"/>
    <p:sldId id="2515" r:id="rId153"/>
    <p:sldId id="2534" r:id="rId154"/>
    <p:sldId id="2535" r:id="rId155"/>
    <p:sldId id="2536" r:id="rId156"/>
    <p:sldId id="2537" r:id="rId157"/>
    <p:sldId id="2538" r:id="rId158"/>
    <p:sldId id="2514" r:id="rId159"/>
    <p:sldId id="2518" r:id="rId160"/>
    <p:sldId id="2519" r:id="rId161"/>
    <p:sldId id="2520" r:id="rId162"/>
    <p:sldId id="2521" r:id="rId163"/>
    <p:sldId id="2522" r:id="rId164"/>
    <p:sldId id="2523" r:id="rId165"/>
    <p:sldId id="2524" r:id="rId166"/>
    <p:sldId id="2525" r:id="rId167"/>
    <p:sldId id="2526" r:id="rId168"/>
    <p:sldId id="2527" r:id="rId169"/>
    <p:sldId id="2528" r:id="rId170"/>
    <p:sldId id="2529" r:id="rId171"/>
    <p:sldId id="2530" r:id="rId172"/>
    <p:sldId id="2531" r:id="rId173"/>
    <p:sldId id="2532" r:id="rId174"/>
    <p:sldId id="2510" r:id="rId175"/>
    <p:sldId id="2546" r:id="rId176"/>
    <p:sldId id="2511" r:id="rId177"/>
    <p:sldId id="2517" r:id="rId178"/>
    <p:sldId id="2547" r:id="rId179"/>
    <p:sldId id="2541" r:id="rId180"/>
    <p:sldId id="2548" r:id="rId181"/>
    <p:sldId id="2544" r:id="rId182"/>
    <p:sldId id="2545" r:id="rId183"/>
    <p:sldId id="2516" r:id="rId184"/>
    <p:sldId id="2549" r:id="rId185"/>
    <p:sldId id="2550" r:id="rId186"/>
    <p:sldId id="2309" r:id="rId187"/>
    <p:sldId id="2310" r:id="rId188"/>
    <p:sldId id="2311" r:id="rId189"/>
    <p:sldId id="2312" r:id="rId190"/>
    <p:sldId id="2313" r:id="rId191"/>
    <p:sldId id="2314" r:id="rId192"/>
    <p:sldId id="2315" r:id="rId193"/>
    <p:sldId id="2318" r:id="rId194"/>
    <p:sldId id="2307" r:id="rId195"/>
    <p:sldId id="2551" r:id="rId196"/>
    <p:sldId id="2338" r:id="rId197"/>
    <p:sldId id="2334" r:id="rId198"/>
    <p:sldId id="2336" r:id="rId199"/>
    <p:sldId id="2337" r:id="rId200"/>
    <p:sldId id="2339" r:id="rId201"/>
    <p:sldId id="2552" r:id="rId202"/>
    <p:sldId id="2365" r:id="rId203"/>
    <p:sldId id="2366" r:id="rId204"/>
    <p:sldId id="2367" r:id="rId205"/>
    <p:sldId id="2368" r:id="rId206"/>
    <p:sldId id="2369" r:id="rId207"/>
    <p:sldId id="2370" r:id="rId208"/>
    <p:sldId id="2371" r:id="rId209"/>
    <p:sldId id="2372" r:id="rId210"/>
    <p:sldId id="2553" r:id="rId211"/>
    <p:sldId id="2199" r:id="rId212"/>
    <p:sldId id="2200" r:id="rId213"/>
    <p:sldId id="2295" r:id="rId214"/>
    <p:sldId id="2296" r:id="rId215"/>
  </p:sldIdLst>
  <p:sldSz cx="9144000" cy="6858000" type="screen4x3"/>
  <p:notesSz cx="7315200" cy="9601200"/>
  <p:custDataLst>
    <p:tags r:id="rId218"/>
  </p:custDataLst>
  <p:defaultTextStyle>
    <a:defPPr>
      <a:defRPr lang="en-US"/>
    </a:defPPr>
    <a:lvl1pPr algn="ctr" rtl="0" fontAlgn="base">
      <a:spcBef>
        <a:spcPct val="0"/>
      </a:spcBef>
      <a:spcAft>
        <a:spcPct val="0"/>
      </a:spcAft>
      <a:defRPr sz="2400" b="1" kern="1200">
        <a:solidFill>
          <a:schemeClr val="tx1"/>
        </a:solidFill>
        <a:latin typeface="Times New Roman" pitchFamily="18" charset="0"/>
        <a:ea typeface="SimSun" pitchFamily="2" charset="-122"/>
        <a:cs typeface="+mn-cs"/>
      </a:defRPr>
    </a:lvl1pPr>
    <a:lvl2pPr marL="457200" algn="ctr" rtl="0" fontAlgn="base">
      <a:spcBef>
        <a:spcPct val="0"/>
      </a:spcBef>
      <a:spcAft>
        <a:spcPct val="0"/>
      </a:spcAft>
      <a:defRPr sz="2400" b="1" kern="1200">
        <a:solidFill>
          <a:schemeClr val="tx1"/>
        </a:solidFill>
        <a:latin typeface="Times New Roman" pitchFamily="18" charset="0"/>
        <a:ea typeface="SimSun" pitchFamily="2" charset="-122"/>
        <a:cs typeface="+mn-cs"/>
      </a:defRPr>
    </a:lvl2pPr>
    <a:lvl3pPr marL="914400" algn="ctr" rtl="0" fontAlgn="base">
      <a:spcBef>
        <a:spcPct val="0"/>
      </a:spcBef>
      <a:spcAft>
        <a:spcPct val="0"/>
      </a:spcAft>
      <a:defRPr sz="2400" b="1" kern="1200">
        <a:solidFill>
          <a:schemeClr val="tx1"/>
        </a:solidFill>
        <a:latin typeface="Times New Roman" pitchFamily="18" charset="0"/>
        <a:ea typeface="SimSun" pitchFamily="2" charset="-122"/>
        <a:cs typeface="+mn-cs"/>
      </a:defRPr>
    </a:lvl3pPr>
    <a:lvl4pPr marL="1371600" algn="ctr" rtl="0" fontAlgn="base">
      <a:spcBef>
        <a:spcPct val="0"/>
      </a:spcBef>
      <a:spcAft>
        <a:spcPct val="0"/>
      </a:spcAft>
      <a:defRPr sz="2400" b="1" kern="1200">
        <a:solidFill>
          <a:schemeClr val="tx1"/>
        </a:solidFill>
        <a:latin typeface="Times New Roman" pitchFamily="18" charset="0"/>
        <a:ea typeface="SimSun" pitchFamily="2" charset="-122"/>
        <a:cs typeface="+mn-cs"/>
      </a:defRPr>
    </a:lvl4pPr>
    <a:lvl5pPr marL="1828800" algn="ctr" rtl="0" fontAlgn="base">
      <a:spcBef>
        <a:spcPct val="0"/>
      </a:spcBef>
      <a:spcAft>
        <a:spcPct val="0"/>
      </a:spcAft>
      <a:defRPr sz="2400" b="1" kern="1200">
        <a:solidFill>
          <a:schemeClr val="tx1"/>
        </a:solidFill>
        <a:latin typeface="Times New Roman" pitchFamily="18" charset="0"/>
        <a:ea typeface="SimSun" pitchFamily="2" charset="-122"/>
        <a:cs typeface="+mn-cs"/>
      </a:defRPr>
    </a:lvl5pPr>
    <a:lvl6pPr marL="2286000" algn="l" defTabSz="914400" rtl="0" eaLnBrk="1" latinLnBrk="0" hangingPunct="1">
      <a:defRPr sz="2400" b="1" kern="1200">
        <a:solidFill>
          <a:schemeClr val="tx1"/>
        </a:solidFill>
        <a:latin typeface="Times New Roman" pitchFamily="18" charset="0"/>
        <a:ea typeface="SimSun" pitchFamily="2" charset="-122"/>
        <a:cs typeface="+mn-cs"/>
      </a:defRPr>
    </a:lvl6pPr>
    <a:lvl7pPr marL="2743200" algn="l" defTabSz="914400" rtl="0" eaLnBrk="1" latinLnBrk="0" hangingPunct="1">
      <a:defRPr sz="2400" b="1" kern="1200">
        <a:solidFill>
          <a:schemeClr val="tx1"/>
        </a:solidFill>
        <a:latin typeface="Times New Roman" pitchFamily="18" charset="0"/>
        <a:ea typeface="SimSun" pitchFamily="2" charset="-122"/>
        <a:cs typeface="+mn-cs"/>
      </a:defRPr>
    </a:lvl7pPr>
    <a:lvl8pPr marL="3200400" algn="l" defTabSz="914400" rtl="0" eaLnBrk="1" latinLnBrk="0" hangingPunct="1">
      <a:defRPr sz="2400" b="1" kern="1200">
        <a:solidFill>
          <a:schemeClr val="tx1"/>
        </a:solidFill>
        <a:latin typeface="Times New Roman" pitchFamily="18" charset="0"/>
        <a:ea typeface="SimSun" pitchFamily="2" charset="-122"/>
        <a:cs typeface="+mn-cs"/>
      </a:defRPr>
    </a:lvl8pPr>
    <a:lvl9pPr marL="3657600" algn="l" defTabSz="914400" rtl="0" eaLnBrk="1" latinLnBrk="0" hangingPunct="1">
      <a:defRPr sz="2400" b="1" kern="1200">
        <a:solidFill>
          <a:schemeClr val="tx1"/>
        </a:solidFill>
        <a:latin typeface="Times New Roman" pitchFamily="18"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E86"/>
    <a:srgbClr val="FFFF00"/>
    <a:srgbClr val="E9FFDD"/>
    <a:srgbClr val="002DBE"/>
    <a:srgbClr val="003BF8"/>
    <a:srgbClr val="FFFF66"/>
    <a:srgbClr val="1E5400"/>
    <a:srgbClr val="297B52"/>
    <a:srgbClr val="008000"/>
    <a:srgbClr val="0690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6751" autoAdjust="0"/>
    <p:restoredTop sz="99586" autoAdjust="0"/>
  </p:normalViewPr>
  <p:slideViewPr>
    <p:cSldViewPr snapToGrid="0" showGuides="1">
      <p:cViewPr>
        <p:scale>
          <a:sx n="70" d="100"/>
          <a:sy n="70" d="100"/>
        </p:scale>
        <p:origin x="-1212" y="-72"/>
      </p:cViewPr>
      <p:guideLst>
        <p:guide orient="horz" pos="2134"/>
        <p:guide pos="49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5370"/>
    </p:cViewPr>
  </p:sorterViewPr>
  <p:notesViewPr>
    <p:cSldViewPr snapToGrid="0" showGuides="1">
      <p:cViewPr varScale="1">
        <p:scale>
          <a:sx n="40" d="100"/>
          <a:sy n="40" d="100"/>
        </p:scale>
        <p:origin x="-906" y="-108"/>
      </p:cViewPr>
      <p:guideLst>
        <p:guide orient="horz" pos="3024"/>
        <p:guide pos="2303"/>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slide" Target="slides/slide184.xml"/><Relationship Id="rId216" Type="http://schemas.openxmlformats.org/officeDocument/2006/relationships/notesMaster" Target="notesMasters/notesMaster1.xml"/><Relationship Id="rId211" Type="http://schemas.openxmlformats.org/officeDocument/2006/relationships/slide" Target="slides/slide209.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92" Type="http://schemas.openxmlformats.org/officeDocument/2006/relationships/slide" Target="slides/slide190.xml"/><Relationship Id="rId197" Type="http://schemas.openxmlformats.org/officeDocument/2006/relationships/slide" Target="slides/slide195.xml"/><Relationship Id="rId206" Type="http://schemas.openxmlformats.org/officeDocument/2006/relationships/slide" Target="slides/slide204.xml"/><Relationship Id="rId201" Type="http://schemas.openxmlformats.org/officeDocument/2006/relationships/slide" Target="slides/slide199.xml"/><Relationship Id="rId222"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217"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212" Type="http://schemas.openxmlformats.org/officeDocument/2006/relationships/slide" Target="slides/slide210.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172" Type="http://schemas.openxmlformats.org/officeDocument/2006/relationships/slide" Target="slides/slide170.xml"/><Relationship Id="rId193" Type="http://schemas.openxmlformats.org/officeDocument/2006/relationships/slide" Target="slides/slide191.xml"/><Relationship Id="rId202" Type="http://schemas.openxmlformats.org/officeDocument/2006/relationships/slide" Target="slides/slide200.xml"/><Relationship Id="rId207" Type="http://schemas.openxmlformats.org/officeDocument/2006/relationships/slide" Target="slides/slide205.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13" Type="http://schemas.openxmlformats.org/officeDocument/2006/relationships/slide" Target="slides/slide211.xml"/><Relationship Id="rId218"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slide" Target="slides/slide201.xml"/><Relationship Id="rId208" Type="http://schemas.openxmlformats.org/officeDocument/2006/relationships/slide" Target="slides/slide206.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219" Type="http://schemas.openxmlformats.org/officeDocument/2006/relationships/presProps" Target="presProps.xml"/><Relationship Id="rId3" Type="http://schemas.openxmlformats.org/officeDocument/2006/relationships/slide" Target="slides/slide1.xml"/><Relationship Id="rId214" Type="http://schemas.openxmlformats.org/officeDocument/2006/relationships/slide" Target="slides/slide212.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slide" Target="slides/slide207.xml"/><Relationship Id="rId190" Type="http://schemas.openxmlformats.org/officeDocument/2006/relationships/slide" Target="slides/slide188.xml"/><Relationship Id="rId204" Type="http://schemas.openxmlformats.org/officeDocument/2006/relationships/slide" Target="slides/slide202.xml"/><Relationship Id="rId220"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slide" Target="slides/slide213.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theme" Target="theme/theme1.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763588" y="9250363"/>
            <a:ext cx="5749925" cy="350837"/>
          </a:xfrm>
          <a:prstGeom prst="rect">
            <a:avLst/>
          </a:prstGeom>
          <a:noFill/>
          <a:ln w="9525">
            <a:noFill/>
            <a:miter lim="800000"/>
            <a:headEnd/>
            <a:tailEnd/>
          </a:ln>
          <a:effectLst/>
        </p:spPr>
        <p:txBody>
          <a:bodyPr wrap="none" lIns="92296" tIns="47797" rIns="92296" bIns="47797">
            <a:spAutoFit/>
          </a:bodyPr>
          <a:lstStyle/>
          <a:p>
            <a:pPr defTabSz="938213" eaLnBrk="0" hangingPunct="0">
              <a:lnSpc>
                <a:spcPct val="90000"/>
              </a:lnSpc>
              <a:defRPr/>
            </a:pPr>
            <a:r>
              <a:rPr lang="en-US" altLang="zh-CN" sz="1900">
                <a:latin typeface="Arial" charset="0"/>
              </a:rPr>
              <a:t>The OpenMP API for Multithreaded Programming</a:t>
            </a:r>
          </a:p>
        </p:txBody>
      </p:sp>
      <p:sp>
        <p:nvSpPr>
          <p:cNvPr id="3075" name="Rectangle 3"/>
          <p:cNvSpPr>
            <a:spLocks noChangeArrowheads="1"/>
          </p:cNvSpPr>
          <p:nvPr/>
        </p:nvSpPr>
        <p:spPr bwMode="auto">
          <a:xfrm>
            <a:off x="2376488" y="157163"/>
            <a:ext cx="2732087" cy="434975"/>
          </a:xfrm>
          <a:prstGeom prst="rect">
            <a:avLst/>
          </a:prstGeom>
          <a:noFill/>
          <a:ln w="9525">
            <a:noFill/>
            <a:miter lim="800000"/>
            <a:headEnd/>
            <a:tailEnd/>
          </a:ln>
          <a:effectLst/>
        </p:spPr>
        <p:txBody>
          <a:bodyPr wrap="none" lIns="92296" tIns="47797" rIns="92296" bIns="47797">
            <a:spAutoFit/>
          </a:bodyPr>
          <a:lstStyle/>
          <a:p>
            <a:pPr defTabSz="938213" eaLnBrk="0" hangingPunct="0">
              <a:lnSpc>
                <a:spcPct val="90000"/>
              </a:lnSpc>
              <a:defRPr/>
            </a:pPr>
            <a:r>
              <a:rPr lang="en-US" altLang="zh-CN" sz="2500">
                <a:latin typeface="Arial" charset="0"/>
              </a:rPr>
              <a:t>OpenMP Tutorial</a:t>
            </a:r>
          </a:p>
        </p:txBody>
      </p:sp>
      <p:sp>
        <p:nvSpPr>
          <p:cNvPr id="3076" name="Rectangle 4"/>
          <p:cNvSpPr>
            <a:spLocks noChangeArrowheads="1"/>
          </p:cNvSpPr>
          <p:nvPr/>
        </p:nvSpPr>
        <p:spPr bwMode="auto">
          <a:xfrm>
            <a:off x="6869113" y="9278938"/>
            <a:ext cx="444500" cy="322262"/>
          </a:xfrm>
          <a:prstGeom prst="rect">
            <a:avLst/>
          </a:prstGeom>
          <a:noFill/>
          <a:ln w="9525">
            <a:noFill/>
            <a:miter lim="800000"/>
            <a:headEnd/>
            <a:tailEnd/>
          </a:ln>
          <a:effectLst/>
        </p:spPr>
        <p:txBody>
          <a:bodyPr wrap="none" lIns="92296" tIns="47797" rIns="92296" bIns="47797">
            <a:spAutoFit/>
          </a:bodyPr>
          <a:lstStyle/>
          <a:p>
            <a:pPr defTabSz="938213" eaLnBrk="0" hangingPunct="0">
              <a:lnSpc>
                <a:spcPct val="90000"/>
              </a:lnSpc>
              <a:defRPr/>
            </a:pPr>
            <a:fld id="{3BFF977D-461C-4A5F-9A43-A7644130ED6F}" type="slidenum">
              <a:rPr lang="zh-CN" altLang="en-US" sz="1700" b="0">
                <a:latin typeface="Arial" charset="0"/>
              </a:rPr>
              <a:pPr defTabSz="938213" eaLnBrk="0" hangingPunct="0">
                <a:lnSpc>
                  <a:spcPct val="90000"/>
                </a:lnSpc>
                <a:defRPr/>
              </a:pPr>
              <a:t>‹#›</a:t>
            </a:fld>
            <a:endParaRPr lang="en-US" altLang="zh-CN" sz="1700" b="0">
              <a:latin typeface="Arial" charset="0"/>
            </a:endParaRPr>
          </a:p>
        </p:txBody>
      </p:sp>
    </p:spTree>
    <p:extLst>
      <p:ext uri="{BB962C8B-B14F-4D97-AF65-F5344CB8AC3E}">
        <p14:creationId xmlns:p14="http://schemas.microsoft.com/office/powerpoint/2010/main" val="3477755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259138" y="9286875"/>
            <a:ext cx="795337" cy="265113"/>
          </a:xfrm>
          <a:prstGeom prst="rect">
            <a:avLst/>
          </a:prstGeom>
          <a:noFill/>
          <a:ln w="9525">
            <a:noFill/>
            <a:miter lim="800000"/>
            <a:headEnd/>
            <a:tailEnd/>
          </a:ln>
          <a:effectLst/>
        </p:spPr>
        <p:txBody>
          <a:bodyPr wrap="none" lIns="92296" tIns="47797" rIns="92296" bIns="47797">
            <a:spAutoFit/>
          </a:bodyPr>
          <a:lstStyle/>
          <a:p>
            <a:pPr defTabSz="938213" eaLnBrk="0" hangingPunct="0">
              <a:lnSpc>
                <a:spcPct val="90000"/>
              </a:lnSpc>
              <a:defRPr/>
            </a:pPr>
            <a:r>
              <a:rPr lang="en-US" altLang="zh-CN" sz="1200" b="0">
                <a:latin typeface="Arial" charset="0"/>
              </a:rPr>
              <a:t>Page </a:t>
            </a:r>
            <a:fld id="{CC83093E-A3D4-409B-A6B7-7EC9E5FADA4F}" type="slidenum">
              <a:rPr lang="en-US" altLang="zh-CN" sz="1200" b="0">
                <a:latin typeface="Arial" charset="0"/>
              </a:rPr>
              <a:pPr defTabSz="938213" eaLnBrk="0" hangingPunct="0">
                <a:lnSpc>
                  <a:spcPct val="90000"/>
                </a:lnSpc>
                <a:defRPr/>
              </a:pPr>
              <a:t>‹#›</a:t>
            </a:fld>
            <a:endParaRPr lang="en-US" altLang="zh-CN" sz="1200" b="0">
              <a:latin typeface="Arial" charset="0"/>
            </a:endParaRPr>
          </a:p>
        </p:txBody>
      </p:sp>
      <p:sp>
        <p:nvSpPr>
          <p:cNvPr id="197635" name="Rectangle 3"/>
          <p:cNvSpPr>
            <a:spLocks noGrp="1" noRot="1" noChangeAspect="1" noChangeArrowheads="1" noTextEdit="1"/>
          </p:cNvSpPr>
          <p:nvPr>
            <p:ph type="sldImg" idx="2"/>
          </p:nvPr>
        </p:nvSpPr>
        <p:spPr bwMode="auto">
          <a:xfrm>
            <a:off x="498475" y="393700"/>
            <a:ext cx="6134100" cy="4600575"/>
          </a:xfrm>
          <a:prstGeom prst="rect">
            <a:avLst/>
          </a:prstGeom>
          <a:noFill/>
          <a:ln w="12700">
            <a:solidFill>
              <a:schemeClr val="tx1"/>
            </a:solidFill>
            <a:miter lim="800000"/>
            <a:headEnd/>
            <a:tailEnd/>
          </a:ln>
        </p:spPr>
      </p:sp>
      <p:sp>
        <p:nvSpPr>
          <p:cNvPr id="2052" name="Rectangle 4"/>
          <p:cNvSpPr>
            <a:spLocks noGrp="1" noChangeArrowheads="1"/>
          </p:cNvSpPr>
          <p:nvPr>
            <p:ph type="body" sz="quarter" idx="3"/>
          </p:nvPr>
        </p:nvSpPr>
        <p:spPr bwMode="auto">
          <a:xfrm>
            <a:off x="239713" y="5114925"/>
            <a:ext cx="6845300" cy="4092575"/>
          </a:xfrm>
          <a:prstGeom prst="rect">
            <a:avLst/>
          </a:prstGeom>
          <a:noFill/>
          <a:ln w="9525">
            <a:noFill/>
            <a:miter lim="800000"/>
            <a:headEnd/>
            <a:tailEnd/>
          </a:ln>
          <a:effectLst/>
        </p:spPr>
        <p:txBody>
          <a:bodyPr vert="horz" wrap="square" lIns="97240" tIns="49444" rIns="97240" bIns="49444" numCol="1" anchor="t" anchorCtr="0" compatLnSpc="1">
            <a:prstTxWarp prst="textNoShape">
              <a:avLst/>
            </a:prstTxWarp>
          </a:bodyPr>
          <a:lstStyle/>
          <a:p>
            <a:pPr lvl="0"/>
            <a:r>
              <a:rPr lang="en-US" altLang="zh-CN" noProof="0" smtClean="0"/>
              <a:t>Body Text</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extLst>
      <p:ext uri="{BB962C8B-B14F-4D97-AF65-F5344CB8AC3E}">
        <p14:creationId xmlns:p14="http://schemas.microsoft.com/office/powerpoint/2010/main" val="3444161779"/>
      </p:ext>
    </p:extLst>
  </p:cSld>
  <p:clrMap bg1="lt1" tx1="dk1" bg2="lt2" tx2="dk2" accent1="accent1" accent2="accent2" accent3="accent3" accent4="accent4" accent5="accent5" accent6="accent6" hlink="hlink" folHlink="folHlink"/>
  <p:notesStyle>
    <a:lvl1pPr algn="l" defTabSz="952500" rtl="0" eaLnBrk="0" fontAlgn="base" hangingPunct="0">
      <a:lnSpc>
        <a:spcPct val="87000"/>
      </a:lnSpc>
      <a:spcBef>
        <a:spcPct val="40000"/>
      </a:spcBef>
      <a:spcAft>
        <a:spcPct val="0"/>
      </a:spcAft>
      <a:defRPr sz="1200" kern="1200">
        <a:solidFill>
          <a:schemeClr val="tx1"/>
        </a:solidFill>
        <a:latin typeface="Arial" charset="0"/>
        <a:ea typeface="+mn-ea"/>
        <a:cs typeface="+mn-cs"/>
      </a:defRPr>
    </a:lvl1pPr>
    <a:lvl2pPr marL="466725" algn="l" defTabSz="952500" rtl="0" eaLnBrk="0" fontAlgn="base" hangingPunct="0">
      <a:lnSpc>
        <a:spcPct val="87000"/>
      </a:lnSpc>
      <a:spcBef>
        <a:spcPct val="40000"/>
      </a:spcBef>
      <a:spcAft>
        <a:spcPct val="0"/>
      </a:spcAft>
      <a:defRPr sz="1200" kern="1200">
        <a:solidFill>
          <a:schemeClr val="tx1"/>
        </a:solidFill>
        <a:latin typeface="Arial" charset="0"/>
        <a:ea typeface="+mn-ea"/>
        <a:cs typeface="+mn-cs"/>
      </a:defRPr>
    </a:lvl2pPr>
    <a:lvl3pPr marL="933450" algn="l" defTabSz="952500" rtl="0" eaLnBrk="0" fontAlgn="base" hangingPunct="0">
      <a:lnSpc>
        <a:spcPct val="87000"/>
      </a:lnSpc>
      <a:spcBef>
        <a:spcPct val="40000"/>
      </a:spcBef>
      <a:spcAft>
        <a:spcPct val="0"/>
      </a:spcAft>
      <a:defRPr sz="1200" kern="1200">
        <a:solidFill>
          <a:schemeClr val="tx1"/>
        </a:solidFill>
        <a:latin typeface="Arial" charset="0"/>
        <a:ea typeface="+mn-ea"/>
        <a:cs typeface="+mn-cs"/>
      </a:defRPr>
    </a:lvl3pPr>
    <a:lvl4pPr marL="1398588" algn="l" defTabSz="952500" rtl="0" eaLnBrk="0" fontAlgn="base" hangingPunct="0">
      <a:lnSpc>
        <a:spcPct val="87000"/>
      </a:lnSpc>
      <a:spcBef>
        <a:spcPct val="40000"/>
      </a:spcBef>
      <a:spcAft>
        <a:spcPct val="0"/>
      </a:spcAft>
      <a:defRPr sz="1200" kern="1200">
        <a:solidFill>
          <a:schemeClr val="tx1"/>
        </a:solidFill>
        <a:latin typeface="Arial" charset="0"/>
        <a:ea typeface="+mn-ea"/>
        <a:cs typeface="+mn-cs"/>
      </a:defRPr>
    </a:lvl4pPr>
    <a:lvl5pPr marL="1865313" algn="l" defTabSz="952500" rtl="0" eaLnBrk="0" fontAlgn="base" hangingPunct="0">
      <a:lnSpc>
        <a:spcPct val="87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cap="flat"/>
        </p:spPr>
      </p:sp>
      <p:sp>
        <p:nvSpPr>
          <p:cNvPr id="19865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sz="1300" dirty="0" smtClean="0">
                <a:latin typeface="+mn-lt"/>
              </a:rPr>
              <a:t>For the case where you have two 2x2 matrices to be multiplied together, the necessary calculations for the four elements of the results matrix can be written out. This formulation of the matrix-matrix multiplication can be extended to work with matrices that have been divided into four </a:t>
            </a:r>
            <a:r>
              <a:rPr lang="en-US" sz="1300" dirty="0" err="1" smtClean="0">
                <a:latin typeface="+mn-lt"/>
              </a:rPr>
              <a:t>submatrices</a:t>
            </a:r>
            <a:r>
              <a:rPr lang="en-US" sz="1300" dirty="0" smtClean="0">
                <a:latin typeface="+mn-lt"/>
              </a:rPr>
              <a:t> in the same 2x2 quadrant pattern.  Where the multiplications and additions in the result matrix are applied to scalars in the 2x2 element matrix case, the quadrant computations are matrix-matrix operations done on </a:t>
            </a:r>
            <a:r>
              <a:rPr lang="en-US" sz="1300" dirty="0" err="1" smtClean="0">
                <a:latin typeface="+mn-lt"/>
              </a:rPr>
              <a:t>submatrices</a:t>
            </a:r>
            <a:r>
              <a:rPr lang="en-US" sz="1300" dirty="0" smtClean="0">
                <a:latin typeface="+mn-lt"/>
              </a:rPr>
              <a:t>. </a:t>
            </a:r>
          </a:p>
          <a:p>
            <a:pPr>
              <a:defRPr/>
            </a:pPr>
            <a:endParaRPr lang="en-US" sz="1300" dirty="0" smtClean="0">
              <a:latin typeface="+mn-lt"/>
            </a:endParaRPr>
          </a:p>
          <a:p>
            <a:pPr>
              <a:defRPr/>
            </a:pPr>
            <a:r>
              <a:rPr lang="en-US" sz="1300" dirty="0" smtClean="0">
                <a:latin typeface="+mn-lt"/>
              </a:rPr>
              <a:t>For square matrices this would simply be dividing the rows and columns in half; with non-square matrices the division would need to preserve compatible dimensions between the A and B </a:t>
            </a:r>
            <a:r>
              <a:rPr lang="en-US" sz="1300" dirty="0" err="1" smtClean="0">
                <a:latin typeface="+mn-lt"/>
              </a:rPr>
              <a:t>submatrices</a:t>
            </a:r>
            <a:r>
              <a:rPr lang="en-US" sz="1300" dirty="0" smtClean="0">
                <a:latin typeface="+mn-lt"/>
              </a:rPr>
              <a:t>. </a:t>
            </a:r>
          </a:p>
          <a:p>
            <a:pPr>
              <a:defRPr/>
            </a:pPr>
            <a:endParaRPr lang="en-US" dirty="0"/>
          </a:p>
        </p:txBody>
      </p:sp>
      <p:sp>
        <p:nvSpPr>
          <p:cNvPr id="13316" name="Slide Number Placeholder 3"/>
          <p:cNvSpPr>
            <a:spLocks noGrp="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F7633324-B445-47C9-9162-106F23105DCF}" type="slidenum">
              <a:rPr lang="en-US"/>
              <a:pPr/>
              <a:t>112</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p:spPr>
        <p:txBody>
          <a:bodyPr/>
          <a:lstStyle/>
          <a:p>
            <a:r>
              <a:rPr lang="en-US" smtClean="0"/>
              <a:t>From the formulas, the first term in the C(1,1) expression transforms into the first line of the expansion, with the second term being the second line in the expansion.</a:t>
            </a:r>
          </a:p>
        </p:txBody>
      </p:sp>
      <p:sp>
        <p:nvSpPr>
          <p:cNvPr id="14340" name="Slide Number Placeholder 3"/>
          <p:cNvSpPr>
            <a:spLocks noGrp="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82E255F8-4C4D-405C-BC97-394CE24C76DF}" type="slidenum">
              <a:rPr lang="en-US"/>
              <a:pPr/>
              <a:t>113</a:t>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sz="1300" dirty="0" smtClean="0">
                <a:latin typeface="+mn-lt"/>
              </a:rPr>
              <a:t>Since each recursive call adds values to elements of the C array, the array that will hold the results must be initialized before calling </a:t>
            </a:r>
            <a:r>
              <a:rPr lang="en-US" sz="1300" b="1" dirty="0" err="1" smtClean="0">
                <a:latin typeface="+mn-lt"/>
              </a:rPr>
              <a:t>matmultrec</a:t>
            </a:r>
            <a:r>
              <a:rPr lang="en-US" sz="1300" b="1" dirty="0" smtClean="0">
                <a:latin typeface="+mn-lt"/>
              </a:rPr>
              <a:t>()</a:t>
            </a:r>
            <a:r>
              <a:rPr lang="en-US" sz="1300" dirty="0" smtClean="0">
                <a:latin typeface="+mn-lt"/>
              </a:rPr>
              <a:t>. The parameters to the function in in the slide are the </a:t>
            </a:r>
            <a:r>
              <a:rPr lang="en-US" sz="1300" b="1" dirty="0" smtClean="0">
                <a:latin typeface="+mn-lt"/>
              </a:rPr>
              <a:t>f</a:t>
            </a:r>
            <a:r>
              <a:rPr lang="en-US" sz="1300" dirty="0" smtClean="0">
                <a:latin typeface="+mn-lt"/>
              </a:rPr>
              <a:t>irst and </a:t>
            </a:r>
            <a:r>
              <a:rPr lang="en-US" sz="1300" b="1" dirty="0" smtClean="0">
                <a:latin typeface="+mn-lt"/>
              </a:rPr>
              <a:t>l</a:t>
            </a:r>
            <a:r>
              <a:rPr lang="en-US" sz="1300" dirty="0" smtClean="0">
                <a:latin typeface="+mn-lt"/>
              </a:rPr>
              <a:t>ast index values for the m, n, and p dimensions of the A, B, and C sub-arrays.</a:t>
            </a:r>
            <a:endParaRPr lang="en-US" dirty="0"/>
          </a:p>
        </p:txBody>
      </p:sp>
      <p:sp>
        <p:nvSpPr>
          <p:cNvPr id="15364" name="Slide Number Placeholder 3"/>
          <p:cNvSpPr>
            <a:spLocks noGrp="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33D8CD4E-CE51-491E-96A1-A91305875C3E}" type="slidenum">
              <a:rPr lang="en-US"/>
              <a:pPr/>
              <a:t>114</a:t>
            </a:fld>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Rot="1" noChangeAspect="1" noChangeArrowheads="1" noTextEdit="1"/>
          </p:cNvSpPr>
          <p:nvPr>
            <p:ph type="sldImg"/>
          </p:nvPr>
        </p:nvSpPr>
        <p:spPr>
          <a:ln/>
        </p:spPr>
      </p:sp>
      <p:sp>
        <p:nvSpPr>
          <p:cNvPr id="399363"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spect="1" noChangeArrowheads="1" noTextEdit="1"/>
          </p:cNvSpPr>
          <p:nvPr>
            <p:ph type="sldImg"/>
          </p:nvPr>
        </p:nvSpPr>
        <p:spPr>
          <a:ln cap="flat"/>
        </p:spPr>
      </p:sp>
      <p:sp>
        <p:nvSpPr>
          <p:cNvPr id="302083" name="Rectangle 3"/>
          <p:cNvSpPr>
            <a:spLocks noGrp="1" noChangeArrowheads="1"/>
          </p:cNvSpPr>
          <p:nvPr>
            <p:ph type="body" idx="1"/>
          </p:nvPr>
        </p:nvSpPr>
        <p:spPr>
          <a:noFill/>
          <a:ln/>
        </p:spPr>
        <p:txBody>
          <a:bodyPr/>
          <a:lstStyle/>
          <a:p>
            <a:pPr eaLnBrk="1" hangingPunct="1">
              <a:lnSpc>
                <a:spcPct val="88000"/>
              </a:lnSpc>
            </a:pPr>
            <a:endParaRPr lang="zh-CN" alt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Rot="1" noChangeAspect="1" noChangeArrowheads="1" noTextEdit="1"/>
          </p:cNvSpPr>
          <p:nvPr>
            <p:ph type="sldImg"/>
          </p:nvPr>
        </p:nvSpPr>
        <p:spPr>
          <a:ln cap="flat"/>
        </p:spPr>
      </p:sp>
      <p:sp>
        <p:nvSpPr>
          <p:cNvPr id="305155" name="Rectangle 3"/>
          <p:cNvSpPr>
            <a:spLocks noGrp="1" noChangeArrowheads="1"/>
          </p:cNvSpPr>
          <p:nvPr>
            <p:ph type="body" idx="1"/>
          </p:nvPr>
        </p:nvSpPr>
        <p:spPr>
          <a:noFill/>
          <a:ln/>
        </p:spPr>
        <p:txBody>
          <a:bodyPr/>
          <a:lstStyle/>
          <a:p>
            <a:pPr eaLnBrk="1" hangingPunct="1">
              <a:lnSpc>
                <a:spcPct val="88000"/>
              </a:lnSpc>
            </a:pPr>
            <a:endParaRPr lang="zh-CN" altLang="en-US"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Rot="1" noChangeAspect="1" noChangeArrowheads="1" noTextEdit="1"/>
          </p:cNvSpPr>
          <p:nvPr>
            <p:ph type="sldImg"/>
          </p:nvPr>
        </p:nvSpPr>
        <p:spPr>
          <a:ln cap="flat"/>
        </p:spPr>
      </p:sp>
      <p:sp>
        <p:nvSpPr>
          <p:cNvPr id="307203" name="Rectangle 3"/>
          <p:cNvSpPr>
            <a:spLocks noGrp="1" noChangeArrowheads="1"/>
          </p:cNvSpPr>
          <p:nvPr>
            <p:ph type="body" idx="1"/>
          </p:nvPr>
        </p:nvSpPr>
        <p:spPr>
          <a:noFill/>
          <a:ln/>
        </p:spPr>
        <p:txBody>
          <a:bodyPr/>
          <a:lstStyle/>
          <a:p>
            <a:pPr eaLnBrk="1" hangingPunct="1">
              <a:lnSpc>
                <a:spcPct val="88000"/>
              </a:lnSpc>
            </a:pPr>
            <a:r>
              <a:rPr lang="en-US" altLang="zh-CN" smtClean="0"/>
              <a:t>I would like this better if it didn’t have omp_set_num_threads. You are encouraging programmers to think about programming using explicit thread ids from the get-go, when it is often not needed.</a:t>
            </a: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Rot="1" noChangeAspect="1" noChangeArrowheads="1" noTextEdit="1"/>
          </p:cNvSpPr>
          <p:nvPr>
            <p:ph type="sldImg"/>
          </p:nvPr>
        </p:nvSpPr>
        <p:spPr>
          <a:ln cap="flat"/>
        </p:spPr>
      </p:sp>
      <p:sp>
        <p:nvSpPr>
          <p:cNvPr id="308227" name="Rectangle 3"/>
          <p:cNvSpPr>
            <a:spLocks noGrp="1" noChangeArrowheads="1"/>
          </p:cNvSpPr>
          <p:nvPr>
            <p:ph type="body" idx="1"/>
          </p:nvPr>
        </p:nvSpPr>
        <p:spPr>
          <a:noFill/>
          <a:ln/>
        </p:spPr>
        <p:txBody>
          <a:bodyPr/>
          <a:lstStyle/>
          <a:p>
            <a:pPr eaLnBrk="1" hangingPunct="1">
              <a:lnSpc>
                <a:spcPct val="88000"/>
              </a:lnSpc>
            </a:pPr>
            <a:r>
              <a:rPr lang="en-US" altLang="zh-CN" smtClean="0"/>
              <a:t>I would like this better if it didn’t have omp_set_num_threads. You are encouraging programmers to think about programming using explicit thread ids from the get-go, when it is often not needed.</a:t>
            </a: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7CBD1A5C-47F4-47DA-A734-82D79203EE0C}" type="slidenum">
              <a:rPr lang="en-US"/>
              <a:pPr/>
              <a:t>152</a:t>
            </a:fld>
            <a:endParaRPr lang="en-US"/>
          </a:p>
        </p:txBody>
      </p:sp>
      <p:sp>
        <p:nvSpPr>
          <p:cNvPr id="312323" name="Rectangle 2"/>
          <p:cNvSpPr>
            <a:spLocks noGrp="1" noRot="1" noChangeAspect="1" noChangeArrowheads="1" noTextEdit="1"/>
          </p:cNvSpPr>
          <p:nvPr>
            <p:ph type="sldImg"/>
          </p:nvPr>
        </p:nvSpPr>
        <p:spPr>
          <a:xfrm>
            <a:off x="498475" y="393700"/>
            <a:ext cx="6135688" cy="4600575"/>
          </a:xfrm>
          <a:ln/>
        </p:spPr>
      </p:sp>
      <p:sp>
        <p:nvSpPr>
          <p:cNvPr id="31232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F55FEA1F-42C8-49B8-BFC9-76BA3F2FAE3A}" type="slidenum">
              <a:rPr lang="en-US"/>
              <a:pPr/>
              <a:t>153</a:t>
            </a:fld>
            <a:endParaRPr lang="en-US"/>
          </a:p>
        </p:txBody>
      </p:sp>
      <p:sp>
        <p:nvSpPr>
          <p:cNvPr id="313347" name="Rectangle 2"/>
          <p:cNvSpPr>
            <a:spLocks noGrp="1" noRot="1" noChangeAspect="1" noChangeArrowheads="1" noTextEdit="1"/>
          </p:cNvSpPr>
          <p:nvPr>
            <p:ph type="sldImg"/>
          </p:nvPr>
        </p:nvSpPr>
        <p:spPr>
          <a:xfrm>
            <a:off x="498475" y="393700"/>
            <a:ext cx="6135688" cy="4600575"/>
          </a:xfrm>
          <a:ln/>
        </p:spPr>
      </p:sp>
      <p:sp>
        <p:nvSpPr>
          <p:cNvPr id="31334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916BBAF6-236C-4506-B35F-83AFA9BED7E2}" type="slidenum">
              <a:rPr lang="en-US"/>
              <a:pPr/>
              <a:t>154</a:t>
            </a:fld>
            <a:endParaRPr lang="en-US"/>
          </a:p>
        </p:txBody>
      </p:sp>
      <p:sp>
        <p:nvSpPr>
          <p:cNvPr id="314371" name="Rectangle 2"/>
          <p:cNvSpPr>
            <a:spLocks noGrp="1" noRot="1" noChangeAspect="1" noChangeArrowheads="1" noTextEdit="1"/>
          </p:cNvSpPr>
          <p:nvPr>
            <p:ph type="sldImg"/>
          </p:nvPr>
        </p:nvSpPr>
        <p:spPr>
          <a:xfrm>
            <a:off x="498475" y="393700"/>
            <a:ext cx="6135688" cy="4600575"/>
          </a:xfrm>
          <a:ln/>
        </p:spPr>
      </p:sp>
      <p:sp>
        <p:nvSpPr>
          <p:cNvPr id="31437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67072861-1761-46E2-8EAE-A6A420058294}" type="slidenum">
              <a:rPr lang="en-US"/>
              <a:pPr/>
              <a:t>155</a:t>
            </a:fld>
            <a:endParaRPr lang="en-US"/>
          </a:p>
        </p:txBody>
      </p:sp>
      <p:sp>
        <p:nvSpPr>
          <p:cNvPr id="315395" name="Rectangle 2"/>
          <p:cNvSpPr>
            <a:spLocks noGrp="1" noRot="1" noChangeAspect="1" noChangeArrowheads="1" noTextEdit="1"/>
          </p:cNvSpPr>
          <p:nvPr>
            <p:ph type="sldImg"/>
          </p:nvPr>
        </p:nvSpPr>
        <p:spPr>
          <a:xfrm>
            <a:off x="498475" y="393700"/>
            <a:ext cx="6135688" cy="4600575"/>
          </a:xfrm>
          <a:ln/>
        </p:spPr>
      </p:sp>
      <p:sp>
        <p:nvSpPr>
          <p:cNvPr id="31539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10865515-0878-442A-8EE7-C046A1D1D649}" type="slidenum">
              <a:rPr lang="en-US"/>
              <a:pPr/>
              <a:t>156</a:t>
            </a:fld>
            <a:endParaRPr lang="en-US"/>
          </a:p>
        </p:txBody>
      </p:sp>
      <p:sp>
        <p:nvSpPr>
          <p:cNvPr id="316419" name="Rectangle 2"/>
          <p:cNvSpPr>
            <a:spLocks noGrp="1" noRot="1" noChangeAspect="1" noChangeArrowheads="1" noTextEdit="1"/>
          </p:cNvSpPr>
          <p:nvPr>
            <p:ph type="sldImg"/>
          </p:nvPr>
        </p:nvSpPr>
        <p:spPr>
          <a:xfrm>
            <a:off x="498475" y="393700"/>
            <a:ext cx="6135688" cy="4600575"/>
          </a:xfrm>
          <a:ln/>
        </p:spPr>
      </p:sp>
      <p:sp>
        <p:nvSpPr>
          <p:cNvPr id="31642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a:noFill/>
          <a:ln/>
        </p:spPr>
        <p:txBody>
          <a:bodyPr/>
          <a:lstStyle/>
          <a:p>
            <a:pPr eaLnBrk="1" hangingPunct="1">
              <a:lnSpc>
                <a:spcPct val="69000"/>
              </a:lnSpc>
            </a:pPr>
            <a:endParaRPr lang="en-US" sz="800" smtClean="0"/>
          </a:p>
          <a:p>
            <a:pPr eaLnBrk="1" hangingPunct="1">
              <a:lnSpc>
                <a:spcPct val="69000"/>
              </a:lnSpc>
            </a:pPr>
            <a:r>
              <a:rPr lang="en-US" sz="800" smtClean="0"/>
              <a:t>       A(circle) = pi * r^2</a:t>
            </a:r>
          </a:p>
          <a:p>
            <a:pPr eaLnBrk="1" hangingPunct="1">
              <a:lnSpc>
                <a:spcPct val="69000"/>
              </a:lnSpc>
            </a:pPr>
            <a:r>
              <a:rPr lang="en-US" sz="800" smtClean="0"/>
              <a:t>       A(square) = (2*r)*(2*r) = 4*r^2</a:t>
            </a:r>
          </a:p>
          <a:p>
            <a:pPr eaLnBrk="1" hangingPunct="1">
              <a:lnSpc>
                <a:spcPct val="69000"/>
              </a:lnSpc>
            </a:pPr>
            <a:endParaRPr lang="en-US" sz="800" smtClean="0"/>
          </a:p>
          <a:p>
            <a:pPr eaLnBrk="1" hangingPunct="1">
              <a:lnSpc>
                <a:spcPct val="69000"/>
              </a:lnSpc>
            </a:pPr>
            <a:r>
              <a:rPr lang="en-US" sz="800" smtClean="0"/>
              <a:t>       ratio = A(circle)/A(square) = pi/4</a:t>
            </a:r>
          </a:p>
          <a:p>
            <a:pPr eaLnBrk="1" hangingPunct="1">
              <a:lnSpc>
                <a:spcPct val="69000"/>
              </a:lnSpc>
            </a:pPr>
            <a:endParaRPr lang="en-US" sz="800" smtClean="0"/>
          </a:p>
          <a:p>
            <a:pPr eaLnBrk="1" hangingPunct="1">
              <a:lnSpc>
                <a:spcPct val="69000"/>
              </a:lnSpc>
            </a:pPr>
            <a:r>
              <a:rPr lang="en-US" sz="800" smtClean="0"/>
              <a:t>   Since the probability (P) of a dart falling inside a figure (i.e. the square </a:t>
            </a:r>
          </a:p>
          <a:p>
            <a:pPr eaLnBrk="1" hangingPunct="1">
              <a:lnSpc>
                <a:spcPct val="69000"/>
              </a:lnSpc>
            </a:pPr>
            <a:r>
              <a:rPr lang="en-US" sz="800" smtClean="0"/>
              <a:t>   or the circle) is proportional to the area, we have</a:t>
            </a:r>
          </a:p>
          <a:p>
            <a:pPr eaLnBrk="1" hangingPunct="1">
              <a:lnSpc>
                <a:spcPct val="69000"/>
              </a:lnSpc>
            </a:pPr>
            <a:endParaRPr lang="en-US" sz="800" smtClean="0"/>
          </a:p>
          <a:p>
            <a:pPr eaLnBrk="1" hangingPunct="1">
              <a:lnSpc>
                <a:spcPct val="69000"/>
              </a:lnSpc>
            </a:pPr>
            <a:r>
              <a:rPr lang="en-US" sz="800" smtClean="0"/>
              <a:t>       ratio = P(circle)/P(square) = pi/4</a:t>
            </a:r>
          </a:p>
          <a:p>
            <a:pPr eaLnBrk="1" hangingPunct="1">
              <a:lnSpc>
                <a:spcPct val="69000"/>
              </a:lnSpc>
            </a:pPr>
            <a:endParaRPr lang="en-US" sz="800" smtClean="0"/>
          </a:p>
          <a:p>
            <a:pPr eaLnBrk="1" hangingPunct="1">
              <a:lnSpc>
                <a:spcPct val="69000"/>
              </a:lnSpc>
            </a:pPr>
            <a:r>
              <a:rPr lang="en-US" sz="800" smtClean="0"/>
              <a:t>   If I throw N darts as computed by random numbers evenly distributed </a:t>
            </a:r>
          </a:p>
          <a:p>
            <a:pPr eaLnBrk="1" hangingPunct="1">
              <a:lnSpc>
                <a:spcPct val="69000"/>
              </a:lnSpc>
            </a:pPr>
            <a:r>
              <a:rPr lang="en-US" sz="800" smtClean="0"/>
              <a:t>   over the area of the square</a:t>
            </a:r>
          </a:p>
          <a:p>
            <a:pPr eaLnBrk="1" hangingPunct="1">
              <a:lnSpc>
                <a:spcPct val="69000"/>
              </a:lnSpc>
            </a:pPr>
            <a:endParaRPr lang="en-US" sz="800" smtClean="0"/>
          </a:p>
          <a:p>
            <a:pPr eaLnBrk="1" hangingPunct="1">
              <a:lnSpc>
                <a:spcPct val="69000"/>
              </a:lnSpc>
            </a:pPr>
            <a:r>
              <a:rPr lang="en-US" sz="800" smtClean="0"/>
              <a:t>      P(sqaure) = N/N    .... i.e. every dart lands in the square</a:t>
            </a:r>
          </a:p>
          <a:p>
            <a:pPr eaLnBrk="1" hangingPunct="1">
              <a:lnSpc>
                <a:spcPct val="69000"/>
              </a:lnSpc>
            </a:pPr>
            <a:r>
              <a:rPr lang="en-US" sz="800" smtClean="0"/>
              <a:t>      P(circle) = N(circle)/N</a:t>
            </a:r>
          </a:p>
          <a:p>
            <a:pPr eaLnBrk="1" hangingPunct="1">
              <a:lnSpc>
                <a:spcPct val="69000"/>
              </a:lnSpc>
            </a:pPr>
            <a:endParaRPr lang="en-US" sz="800" smtClean="0"/>
          </a:p>
          <a:p>
            <a:pPr eaLnBrk="1" hangingPunct="1">
              <a:lnSpc>
                <a:spcPct val="69000"/>
              </a:lnSpc>
            </a:pPr>
            <a:r>
              <a:rPr lang="en-US" sz="800" smtClean="0"/>
              <a:t>      ratio = (N(circle)/N)/(N/N)  = N(circle)/N</a:t>
            </a:r>
          </a:p>
          <a:p>
            <a:pPr eaLnBrk="1" hangingPunct="1">
              <a:lnSpc>
                <a:spcPct val="69000"/>
              </a:lnSpc>
            </a:pPr>
            <a:endParaRPr lang="en-US" sz="800" smtClean="0"/>
          </a:p>
          <a:p>
            <a:pPr eaLnBrk="1" hangingPunct="1">
              <a:lnSpc>
                <a:spcPct val="69000"/>
              </a:lnSpc>
            </a:pPr>
            <a:r>
              <a:rPr lang="en-US" sz="800" smtClean="0"/>
              <a:t>   Hence, to find the area, I compute N random "darts" and count how many fall</a:t>
            </a:r>
          </a:p>
          <a:p>
            <a:pPr eaLnBrk="1" hangingPunct="1">
              <a:lnSpc>
                <a:spcPct val="69000"/>
              </a:lnSpc>
            </a:pPr>
            <a:r>
              <a:rPr lang="en-US" sz="800" smtClean="0"/>
              <a:t>   inside the circle.  The equation for a circle is</a:t>
            </a:r>
          </a:p>
          <a:p>
            <a:pPr eaLnBrk="1" hangingPunct="1">
              <a:lnSpc>
                <a:spcPct val="69000"/>
              </a:lnSpc>
            </a:pPr>
            <a:endParaRPr lang="en-US" sz="800" smtClean="0"/>
          </a:p>
          <a:p>
            <a:pPr eaLnBrk="1" hangingPunct="1">
              <a:lnSpc>
                <a:spcPct val="69000"/>
              </a:lnSpc>
            </a:pPr>
            <a:r>
              <a:rPr lang="en-US" sz="800" smtClean="0"/>
              <a:t>      x^2 + y^2 = r^2 </a:t>
            </a:r>
          </a:p>
          <a:p>
            <a:pPr eaLnBrk="1" hangingPunct="1">
              <a:lnSpc>
                <a:spcPct val="69000"/>
              </a:lnSpc>
            </a:pPr>
            <a:endParaRPr lang="en-US" sz="800" smtClean="0"/>
          </a:p>
          <a:p>
            <a:pPr eaLnBrk="1" hangingPunct="1">
              <a:lnSpc>
                <a:spcPct val="69000"/>
              </a:lnSpc>
            </a:pPr>
            <a:r>
              <a:rPr lang="en-US" sz="800" smtClean="0"/>
              <a:t>   So I randomly compute "x" and "y" evenly distributed from -r to r and </a:t>
            </a:r>
          </a:p>
          <a:p>
            <a:pPr eaLnBrk="1" hangingPunct="1">
              <a:lnSpc>
                <a:spcPct val="69000"/>
              </a:lnSpc>
            </a:pPr>
            <a:r>
              <a:rPr lang="en-US" sz="800" smtClean="0"/>
              <a:t>   count the "dart" as falling inside the cicle if</a:t>
            </a:r>
          </a:p>
          <a:p>
            <a:pPr eaLnBrk="1" hangingPunct="1">
              <a:lnSpc>
                <a:spcPct val="69000"/>
              </a:lnSpc>
            </a:pPr>
            <a:endParaRPr lang="en-US" sz="800" smtClean="0"/>
          </a:p>
          <a:p>
            <a:pPr eaLnBrk="1" hangingPunct="1">
              <a:lnSpc>
                <a:spcPct val="69000"/>
              </a:lnSpc>
            </a:pPr>
            <a:r>
              <a:rPr lang="en-US" sz="800" smtClean="0"/>
              <a:t>      x^2 + y^2 &lt; or = r</a:t>
            </a:r>
          </a:p>
          <a:p>
            <a:pPr eaLnBrk="1" hangingPunct="1">
              <a:lnSpc>
                <a:spcPct val="69000"/>
              </a:lnSpc>
            </a:pPr>
            <a:endParaRPr lang="en-US" sz="800" smtClean="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ln cap="flat"/>
        </p:spPr>
      </p:sp>
      <p:sp>
        <p:nvSpPr>
          <p:cNvPr id="211971"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cap="flat"/>
        </p:spPr>
      </p:sp>
      <p:sp>
        <p:nvSpPr>
          <p:cNvPr id="21401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defTabSz="966612" eaLnBrk="1" fontAlgn="auto" hangingPunct="1">
              <a:lnSpc>
                <a:spcPct val="100000"/>
              </a:lnSpc>
              <a:spcBef>
                <a:spcPts val="0"/>
              </a:spcBef>
              <a:spcAft>
                <a:spcPts val="0"/>
              </a:spcAft>
              <a:defRPr/>
            </a:pPr>
            <a:r>
              <a:rPr lang="en-US" sz="1300" dirty="0" smtClean="0">
                <a:latin typeface="+mn-lt"/>
              </a:rPr>
              <a:t>With careful planning, the function that is used to compute the overall matrix-matrix multiplication can be called recursively to compute the quadrant multiplications on </a:t>
            </a:r>
            <a:r>
              <a:rPr lang="en-US" sz="1300" dirty="0" err="1" smtClean="0">
                <a:latin typeface="+mn-lt"/>
              </a:rPr>
              <a:t>submatrices</a:t>
            </a:r>
            <a:r>
              <a:rPr lang="en-US" sz="1300" dirty="0" smtClean="0">
                <a:latin typeface="+mn-lt"/>
              </a:rPr>
              <a:t>.  When the size of the </a:t>
            </a:r>
            <a:r>
              <a:rPr lang="en-US" sz="1300" dirty="0" err="1" smtClean="0">
                <a:latin typeface="+mn-lt"/>
              </a:rPr>
              <a:t>submatrices</a:t>
            </a:r>
            <a:r>
              <a:rPr lang="en-US" sz="1300" dirty="0" smtClean="0">
                <a:latin typeface="+mn-lt"/>
              </a:rPr>
              <a:t> becomes small enough, the recursion can be halted and the standard algorithm can be used to multiply the </a:t>
            </a:r>
            <a:r>
              <a:rPr lang="en-US" sz="1300" dirty="0" err="1" smtClean="0">
                <a:latin typeface="+mn-lt"/>
              </a:rPr>
              <a:t>submatrices</a:t>
            </a:r>
            <a:r>
              <a:rPr lang="en-US" sz="1300" dirty="0" smtClean="0">
                <a:latin typeface="+mn-lt"/>
              </a:rPr>
              <a:t> at that point. </a:t>
            </a:r>
          </a:p>
          <a:p>
            <a:pPr>
              <a:defRPr/>
            </a:pPr>
            <a:endParaRPr lang="en-US" dirty="0" smtClean="0"/>
          </a:p>
          <a:p>
            <a:pPr>
              <a:defRPr/>
            </a:pPr>
            <a:r>
              <a:rPr lang="en-US" sz="1300" dirty="0" smtClean="0">
                <a:latin typeface="+mn-lt"/>
              </a:rPr>
              <a:t>It is evident that the recursive algorithm requires 8 multiplication and 8 addition operations at each “step” of the computation. These operations can be matrix multiplication and addition or, taken to the lowest possible level of the recursion, they are applied to scalars.  Since the computations carried out in this algorithm are structurally no different than the computations of the standard triple-nested loop algorithm, the total number of scalar multiplications and additions will be the same for both.</a:t>
            </a:r>
            <a:endParaRPr lang="en-US" dirty="0"/>
          </a:p>
        </p:txBody>
      </p:sp>
      <p:sp>
        <p:nvSpPr>
          <p:cNvPr id="16388" name="Slide Number Placeholder 3"/>
          <p:cNvSpPr>
            <a:spLocks noGrp="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083DB7FF-03DF-4874-9524-750FDA2437C7}" type="slidenum">
              <a:rPr lang="en-US"/>
              <a:pPr/>
              <a:t>183</a:t>
            </a:fld>
            <a:endParaRPr 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a:xfrm>
            <a:off x="1257300" y="719138"/>
            <a:ext cx="4800600" cy="3600450"/>
          </a:xfrm>
          <a:ln/>
        </p:spPr>
      </p:sp>
      <p:sp>
        <p:nvSpPr>
          <p:cNvPr id="342019" name="Rectangle 3"/>
          <p:cNvSpPr>
            <a:spLocks noGrp="1" noChangeArrowheads="1"/>
          </p:cNvSpPr>
          <p:nvPr>
            <p:ph type="body" idx="1"/>
          </p:nvPr>
        </p:nvSpPr>
        <p:spPr>
          <a:xfrm>
            <a:off x="731838" y="4560888"/>
            <a:ext cx="5851525" cy="4321175"/>
          </a:xfrm>
          <a:noFill/>
          <a:ln/>
        </p:spPr>
        <p:txBody>
          <a:bodyPr/>
          <a:lstStyle/>
          <a:p>
            <a:pPr eaLnBrk="1" hangingPunct="1"/>
            <a:r>
              <a:rPr lang="en-US" altLang="zh-CN" dirty="0" smtClean="0"/>
              <a:t>Key points.</a:t>
            </a:r>
          </a:p>
          <a:p>
            <a:pPr eaLnBrk="1" hangingPunct="1"/>
            <a:endParaRPr lang="en-US" altLang="zh-CN" dirty="0" smtClean="0"/>
          </a:p>
          <a:p>
            <a:pPr eaLnBrk="1" hangingPunct="1"/>
            <a:r>
              <a:rPr lang="en-US" altLang="zh-CN" dirty="0" smtClean="0"/>
              <a:t>There is an original variable in the context prior to the parallel region. Inside the parallel region, each thread has a temporary view of the memory.  Shared variables all map back onto the original variables.  Private variables map onto copies local to each thread with the same name and type as the </a:t>
            </a:r>
            <a:r>
              <a:rPr lang="en-US" altLang="zh-CN" dirty="0" err="1" smtClean="0"/>
              <a:t>oringinal</a:t>
            </a:r>
            <a:r>
              <a:rPr lang="en-US" altLang="zh-CN" dirty="0" smtClean="0"/>
              <a:t> variable.</a:t>
            </a:r>
          </a:p>
          <a:p>
            <a:pPr eaLnBrk="1" hangingPunct="1"/>
            <a:endParaRPr lang="en-US" altLang="zh-CN" dirty="0" smtClean="0"/>
          </a:p>
          <a:p>
            <a:pPr eaLnBrk="1" hangingPunct="1"/>
            <a:r>
              <a:rPr lang="en-US" altLang="zh-CN" dirty="0" smtClean="0"/>
              <a:t>The temporary view of memory will vary from the shared view in memory.  Threads can only interact through the shared memory</a:t>
            </a:r>
          </a:p>
          <a:p>
            <a:pPr eaLnBrk="1" hangingPunct="1"/>
            <a:endParaRPr lang="en-US" altLang="zh-CN" dirty="0" smtClean="0"/>
          </a:p>
          <a:p>
            <a:pPr eaLnBrk="1" hangingPunct="1"/>
            <a:r>
              <a:rPr lang="en-US" altLang="zh-CN" dirty="0" smtClean="0"/>
              <a:t>A write to a variable makes the private memory “dirty”.  A flush makes the private memory “empty” … i.e. the thread throws it away and refreshes it from memory.</a:t>
            </a: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xfrm>
            <a:off x="1257300" y="719138"/>
            <a:ext cx="4800600" cy="3600450"/>
          </a:xfrm>
          <a:ln/>
        </p:spPr>
      </p:sp>
      <p:sp>
        <p:nvSpPr>
          <p:cNvPr id="343043" name="Rectangle 3"/>
          <p:cNvSpPr>
            <a:spLocks noGrp="1" noChangeArrowheads="1"/>
          </p:cNvSpPr>
          <p:nvPr>
            <p:ph type="body" idx="1"/>
          </p:nvPr>
        </p:nvSpPr>
        <p:spPr>
          <a:xfrm>
            <a:off x="731838" y="4560888"/>
            <a:ext cx="5851525" cy="4321175"/>
          </a:xfrm>
          <a:noFill/>
          <a:ln/>
        </p:spPr>
        <p:txBody>
          <a:bodyPr/>
          <a:lstStyle/>
          <a:p>
            <a:pPr eaLnBrk="1" hangingPunct="1"/>
            <a:endParaRPr lang="zh-CN" altLang="en-US" smtClean="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spect="1" noChangeArrowheads="1" noTextEdit="1"/>
          </p:cNvSpPr>
          <p:nvPr>
            <p:ph type="sldImg"/>
          </p:nvPr>
        </p:nvSpPr>
        <p:spPr>
          <a:xfrm>
            <a:off x="1257300" y="719138"/>
            <a:ext cx="4800600" cy="3600450"/>
          </a:xfrm>
          <a:ln/>
        </p:spPr>
      </p:sp>
      <p:sp>
        <p:nvSpPr>
          <p:cNvPr id="344067" name="Rectangle 3"/>
          <p:cNvSpPr>
            <a:spLocks noGrp="1" noChangeArrowheads="1"/>
          </p:cNvSpPr>
          <p:nvPr>
            <p:ph type="body" idx="1"/>
          </p:nvPr>
        </p:nvSpPr>
        <p:spPr>
          <a:xfrm>
            <a:off x="731838" y="4560888"/>
            <a:ext cx="5851525" cy="4321175"/>
          </a:xfrm>
          <a:noFill/>
          <a:ln/>
        </p:spPr>
        <p:txBody>
          <a:bodyPr/>
          <a:lstStyle/>
          <a:p>
            <a:pPr eaLnBrk="1" hangingPunct="1"/>
            <a:endParaRPr lang="zh-CN" altLang="en-US" smtClean="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xfrm>
            <a:off x="1257300" y="719138"/>
            <a:ext cx="4800600" cy="3600450"/>
          </a:xfrm>
          <a:ln/>
        </p:spPr>
      </p:sp>
      <p:sp>
        <p:nvSpPr>
          <p:cNvPr id="345091" name="Rectangle 3"/>
          <p:cNvSpPr>
            <a:spLocks noGrp="1" noChangeArrowheads="1"/>
          </p:cNvSpPr>
          <p:nvPr>
            <p:ph type="body" idx="1"/>
          </p:nvPr>
        </p:nvSpPr>
        <p:spPr>
          <a:xfrm>
            <a:off x="731838" y="4560888"/>
            <a:ext cx="5851525" cy="4321175"/>
          </a:xfrm>
          <a:noFill/>
          <a:ln/>
        </p:spPr>
        <p:txBody>
          <a:bodyPr/>
          <a:lstStyle/>
          <a:p>
            <a:pPr eaLnBrk="1" hangingPunct="1"/>
            <a:endParaRPr lang="zh-CN" altLang="en-US" smtClean="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ln cap="flat"/>
        </p:spPr>
      </p:sp>
      <p:sp>
        <p:nvSpPr>
          <p:cNvPr id="215043"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ChangeArrowheads="1" noTextEdit="1"/>
          </p:cNvSpPr>
          <p:nvPr>
            <p:ph type="sldImg"/>
          </p:nvPr>
        </p:nvSpPr>
        <p:spPr>
          <a:ln cap="flat"/>
        </p:spPr>
      </p:sp>
      <p:sp>
        <p:nvSpPr>
          <p:cNvPr id="348163" name="Rectangle 3"/>
          <p:cNvSpPr>
            <a:spLocks noGrp="1" noChangeArrowheads="1"/>
          </p:cNvSpPr>
          <p:nvPr>
            <p:ph type="body" idx="1"/>
          </p:nvPr>
        </p:nvSpPr>
        <p:spPr>
          <a:noFill/>
          <a:ln/>
        </p:spPr>
        <p:txBody>
          <a:bodyPr/>
          <a:lstStyle/>
          <a:p>
            <a:pPr eaLnBrk="1" hangingPunct="1">
              <a:lnSpc>
                <a:spcPct val="88000"/>
              </a:lnSpc>
            </a:pPr>
            <a:endParaRPr lang="zh-CN" altLang="en-US" smtClean="0"/>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ln cap="flat"/>
        </p:spPr>
      </p:sp>
      <p:sp>
        <p:nvSpPr>
          <p:cNvPr id="216067"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ln cap="flat"/>
        </p:spPr>
      </p:sp>
      <p:sp>
        <p:nvSpPr>
          <p:cNvPr id="218115" name="Rectangle 3"/>
          <p:cNvSpPr>
            <a:spLocks noGrp="1" noChangeArrowheads="1"/>
          </p:cNvSpPr>
          <p:nvPr>
            <p:ph type="body" idx="1"/>
          </p:nvPr>
        </p:nvSpPr>
        <p:spPr>
          <a:noFill/>
          <a:ln/>
        </p:spPr>
        <p:txBody>
          <a:bodyPr/>
          <a:lstStyle/>
          <a:p>
            <a:pPr eaLnBrk="1" hangingPunct="1">
              <a:lnSpc>
                <a:spcPct val="88000"/>
              </a:lnSpc>
            </a:pPr>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ln cap="flat"/>
        </p:spPr>
      </p:sp>
      <p:sp>
        <p:nvSpPr>
          <p:cNvPr id="221187"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ln cap="flat"/>
        </p:spPr>
      </p:sp>
      <p:sp>
        <p:nvSpPr>
          <p:cNvPr id="222211"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cap="flat"/>
        </p:spPr>
      </p:sp>
      <p:sp>
        <p:nvSpPr>
          <p:cNvPr id="223235"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a:noFill/>
          <a:ln/>
        </p:spPr>
        <p:txBody>
          <a:bodyPr/>
          <a:lstStyle/>
          <a:p>
            <a:pPr eaLnBrk="1" hangingPunct="1"/>
            <a:r>
              <a:rPr lang="en-US" smtClean="0"/>
              <a:t>Note: </a:t>
            </a:r>
            <a:r>
              <a:rPr lang="en-US" b="1" smtClean="0"/>
              <a:t>?? </a:t>
            </a:r>
            <a:r>
              <a:rPr lang="en-US" smtClean="0"/>
              <a:t>refers to the user number assigned to each attendee – they range from 01 – 50. It is up to the instructors to assign a unique individual user number each attendee.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ln cap="flat"/>
        </p:spPr>
      </p:sp>
      <p:sp>
        <p:nvSpPr>
          <p:cNvPr id="227331"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cap="flat"/>
        </p:spPr>
      </p:sp>
      <p:sp>
        <p:nvSpPr>
          <p:cNvPr id="228355"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ln cap="flat"/>
        </p:spPr>
      </p:sp>
      <p:sp>
        <p:nvSpPr>
          <p:cNvPr id="22937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a:noFill/>
          <a:ln/>
        </p:spPr>
        <p:txBody>
          <a:bodyPr/>
          <a:lstStyle/>
          <a:p>
            <a:pPr eaLnBrk="1" hangingPunct="1"/>
            <a:endParaRPr lang="zh-CN" altLang="en-US" smtClean="0"/>
          </a:p>
          <a:p>
            <a:pPr eaLnBrk="1" hangingPunct="1"/>
            <a:r>
              <a:rPr lang="en-US" altLang="zh-CN" smtClean="0">
                <a:solidFill>
                  <a:srgbClr val="800000"/>
                </a:solidFill>
              </a:rPr>
              <a:t>First off, I would add "static,1" to table.  In my experience, many users expect that "static" will make each thread get at least 1 iteration if you have p threads and &gt;p iterations.  This guarantee is only present for "static,1" and we should add that here.  "static" tries to divide the work evenly, but does not guarantee that each thread will get something.  Most static scheduling algorithms use the formula (n+p)/p for each thread, remainder for 1 thread, and 0 for remaining thread.</a:t>
            </a:r>
          </a:p>
          <a:p>
            <a:pPr eaLnBrk="1" hangingPunct="1"/>
            <a:endParaRPr lang="en-US" altLang="zh-CN" smtClean="0">
              <a:solidFill>
                <a:srgbClr val="800000"/>
              </a:solidFill>
            </a:endParaRPr>
          </a:p>
          <a:p>
            <a:pPr eaLnBrk="1" hangingPunct="1"/>
            <a:r>
              <a:rPr lang="en-US" altLang="zh-CN" smtClean="0">
                <a:solidFill>
                  <a:srgbClr val="800000"/>
                </a:solidFill>
              </a:rPr>
              <a:t>Also, I think adding "pre-determined" to the static descriptions is important.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cap="flat"/>
        </p:spPr>
      </p:sp>
      <p:sp>
        <p:nvSpPr>
          <p:cNvPr id="232451"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ln cap="flat"/>
        </p:spPr>
      </p:sp>
      <p:sp>
        <p:nvSpPr>
          <p:cNvPr id="233475"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ln cap="flat"/>
        </p:spPr>
      </p:sp>
      <p:sp>
        <p:nvSpPr>
          <p:cNvPr id="238595" name="Rectangle 3"/>
          <p:cNvSpPr>
            <a:spLocks noGrp="1" noChangeArrowheads="1"/>
          </p:cNvSpPr>
          <p:nvPr>
            <p:ph type="body" idx="1"/>
          </p:nvPr>
        </p:nvSpPr>
        <p:spPr>
          <a:noFill/>
          <a:ln/>
        </p:spPr>
        <p:txBody>
          <a:bodyPr/>
          <a:lstStyle/>
          <a:p>
            <a:pPr eaLnBrk="1" hangingPunct="1">
              <a:lnSpc>
                <a:spcPct val="88000"/>
              </a:lnSpc>
            </a:pPr>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cap="flat"/>
        </p:spPr>
      </p:sp>
      <p:sp>
        <p:nvSpPr>
          <p:cNvPr id="23961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ln cap="flat"/>
        </p:spPr>
      </p:sp>
      <p:sp>
        <p:nvSpPr>
          <p:cNvPr id="240643"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cap="flat"/>
        </p:spPr>
      </p:sp>
      <p:sp>
        <p:nvSpPr>
          <p:cNvPr id="241667"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xfrm>
            <a:off x="501650" y="393700"/>
            <a:ext cx="6122988" cy="4592638"/>
          </a:xfrm>
          <a:ln cap="flat"/>
        </p:spPr>
      </p:sp>
      <p:sp>
        <p:nvSpPr>
          <p:cNvPr id="243715" name="Rectangle 3"/>
          <p:cNvSpPr>
            <a:spLocks noGrp="1" noChangeArrowheads="1"/>
          </p:cNvSpPr>
          <p:nvPr>
            <p:ph type="body" idx="1"/>
          </p:nvPr>
        </p:nvSpPr>
        <p:spPr>
          <a:noFill/>
          <a:ln/>
        </p:spPr>
        <p:txBody>
          <a:bodyPr lIns="97231" tIns="49439" rIns="97231" bIns="49439"/>
          <a:lstStyle/>
          <a:p>
            <a:pPr eaLnBrk="1" hangingPunct="1"/>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xfrm>
            <a:off x="501650" y="393700"/>
            <a:ext cx="6122988" cy="4592638"/>
          </a:xfrm>
          <a:ln cap="flat"/>
        </p:spPr>
      </p:sp>
      <p:sp>
        <p:nvSpPr>
          <p:cNvPr id="244739" name="Rectangle 3"/>
          <p:cNvSpPr>
            <a:spLocks noGrp="1" noChangeArrowheads="1"/>
          </p:cNvSpPr>
          <p:nvPr>
            <p:ph type="body" idx="1"/>
          </p:nvPr>
        </p:nvSpPr>
        <p:spPr>
          <a:noFill/>
          <a:ln/>
        </p:spPr>
        <p:txBody>
          <a:bodyPr lIns="97231" tIns="49439" rIns="97231" bIns="49439"/>
          <a:lstStyle/>
          <a:p>
            <a:pPr eaLnBrk="1" hangingPunct="1"/>
            <a:r>
              <a:rPr lang="en-US" altLang="zh-CN" smtClean="0"/>
              <a:t>I need a better example.  I want it this short, but it would be nice if the locks allowed me to do something I couldn’t do with a critical.</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ln cap="flat"/>
        </p:spPr>
      </p:sp>
      <p:sp>
        <p:nvSpPr>
          <p:cNvPr id="245763"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cap="flat"/>
        </p:spPr>
      </p:sp>
      <p:sp>
        <p:nvSpPr>
          <p:cNvPr id="246787"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ln cap="flat"/>
        </p:spPr>
      </p:sp>
      <p:sp>
        <p:nvSpPr>
          <p:cNvPr id="247811"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xfrm>
            <a:off x="4143587" y="9119474"/>
            <a:ext cx="3169920" cy="480060"/>
          </a:xfrm>
          <a:prstGeom prst="rect">
            <a:avLst/>
          </a:prstGeom>
          <a:ln/>
        </p:spPr>
        <p:txBody>
          <a:bodyPr lIns="96661" tIns="48331" rIns="96661" bIns="48331"/>
          <a:lstStyle/>
          <a:p>
            <a:fld id="{453631ED-8820-43D1-9616-743402BB07B5}" type="slidenum">
              <a:rPr lang="en-US">
                <a:solidFill>
                  <a:prstClr val="black"/>
                </a:solidFill>
              </a:rPr>
              <a:pPr/>
              <a:t>58</a:t>
            </a:fld>
            <a:endParaRPr lang="en-US">
              <a:solidFill>
                <a:prstClr val="black"/>
              </a:solidFill>
            </a:endParaRPr>
          </a:p>
        </p:txBody>
      </p:sp>
      <p:sp>
        <p:nvSpPr>
          <p:cNvPr id="653314" name="Rectangle 2"/>
          <p:cNvSpPr>
            <a:spLocks noGrp="1" noChangeArrowheads="1"/>
          </p:cNvSpPr>
          <p:nvPr>
            <p:ph type="body" idx="1"/>
          </p:nvPr>
        </p:nvSpPr>
        <p:spPr/>
        <p:txBody>
          <a:bodyPr/>
          <a:lstStyle/>
          <a:p>
            <a:r>
              <a:rPr lang="en-US" b="1" dirty="0"/>
              <a:t>Script:</a:t>
            </a:r>
          </a:p>
          <a:p>
            <a:r>
              <a:rPr lang="en-US" dirty="0"/>
              <a:t>More detail on the </a:t>
            </a:r>
            <a:r>
              <a:rPr lang="en-US" dirty="0" err="1"/>
              <a:t>firstprivateprivate</a:t>
            </a:r>
            <a:r>
              <a:rPr lang="en-US" dirty="0"/>
              <a:t> clause</a:t>
            </a:r>
          </a:p>
          <a:p>
            <a:endParaRPr lang="en-US" dirty="0"/>
          </a:p>
          <a:p>
            <a:r>
              <a:rPr lang="en-US" dirty="0"/>
              <a:t>Next foil</a:t>
            </a:r>
          </a:p>
          <a:p>
            <a:endParaRPr lang="en-US" dirty="0"/>
          </a:p>
          <a:p>
            <a:r>
              <a:rPr lang="en-US" b="1" dirty="0"/>
              <a:t>Background</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xfrm>
            <a:off x="4143587" y="9119474"/>
            <a:ext cx="3169920" cy="480060"/>
          </a:xfrm>
          <a:prstGeom prst="rect">
            <a:avLst/>
          </a:prstGeom>
          <a:ln/>
        </p:spPr>
        <p:txBody>
          <a:bodyPr lIns="96661" tIns="48331" rIns="96661" bIns="48331"/>
          <a:lstStyle/>
          <a:p>
            <a:fld id="{06228529-FC3E-46C6-976A-1AF816650A03}" type="slidenum">
              <a:rPr lang="en-US">
                <a:solidFill>
                  <a:prstClr val="black"/>
                </a:solidFill>
              </a:rPr>
              <a:pPr/>
              <a:t>59</a:t>
            </a:fld>
            <a:endParaRPr lang="en-US">
              <a:solidFill>
                <a:prstClr val="black"/>
              </a:solidFill>
            </a:endParaRPr>
          </a:p>
        </p:txBody>
      </p:sp>
      <p:sp>
        <p:nvSpPr>
          <p:cNvPr id="655362" name="Rectangle 2"/>
          <p:cNvSpPr>
            <a:spLocks noGrp="1" noChangeArrowheads="1"/>
          </p:cNvSpPr>
          <p:nvPr>
            <p:ph type="body" idx="1"/>
          </p:nvPr>
        </p:nvSpPr>
        <p:spPr/>
        <p:txBody>
          <a:bodyPr/>
          <a:lstStyle/>
          <a:p>
            <a:r>
              <a:rPr lang="en-US" b="1" dirty="0"/>
              <a:t>Script:</a:t>
            </a:r>
          </a:p>
          <a:p>
            <a:r>
              <a:rPr lang="en-US" dirty="0"/>
              <a:t>More detail on the </a:t>
            </a:r>
            <a:r>
              <a:rPr lang="en-US" dirty="0" err="1"/>
              <a:t>lastprivate</a:t>
            </a:r>
            <a:r>
              <a:rPr lang="en-US" dirty="0"/>
              <a:t> clause</a:t>
            </a:r>
          </a:p>
          <a:p>
            <a:endParaRPr lang="en-US" dirty="0"/>
          </a:p>
          <a:p>
            <a:r>
              <a:rPr lang="en-US" dirty="0"/>
              <a:t>Next foil</a:t>
            </a:r>
          </a:p>
          <a:p>
            <a:endParaRPr lang="en-US" dirty="0"/>
          </a:p>
          <a:p>
            <a:r>
              <a:rPr lang="en-US" b="1" dirty="0"/>
              <a:t>Background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ln cap="flat"/>
        </p:spPr>
      </p:sp>
      <p:sp>
        <p:nvSpPr>
          <p:cNvPr id="24985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xfrm>
            <a:off x="4143587" y="9119474"/>
            <a:ext cx="3169920" cy="480060"/>
          </a:xfrm>
          <a:prstGeom prst="rect">
            <a:avLst/>
          </a:prstGeom>
          <a:noFill/>
        </p:spPr>
        <p:txBody>
          <a:bodyPr lIns="96661" tIns="48331" rIns="96661" bIns="48331"/>
          <a:lstStyle/>
          <a:p>
            <a:fld id="{FA4DDEB8-F790-42CD-AC01-83141CE30C82}" type="slidenum">
              <a:rPr lang="en-US"/>
              <a:pPr/>
              <a:t>65</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marL="201378" indent="-201378" eaLnBrk="1" hangingPunct="1">
              <a:lnSpc>
                <a:spcPct val="80000"/>
              </a:lnSpc>
            </a:pPr>
            <a:r>
              <a:rPr lang="en-US" sz="1100" b="1" dirty="0" smtClean="0"/>
              <a:t>Script</a:t>
            </a:r>
            <a:r>
              <a:rPr lang="en-US" sz="1100" dirty="0" smtClean="0"/>
              <a:t>:</a:t>
            </a:r>
          </a:p>
          <a:p>
            <a:pPr marL="201378" indent="-201378" eaLnBrk="1" hangingPunct="1">
              <a:lnSpc>
                <a:spcPct val="80000"/>
              </a:lnSpc>
            </a:pPr>
            <a:r>
              <a:rPr lang="en-US" sz="1100" dirty="0" smtClean="0"/>
              <a:t>First of all, Tasks are independent units of work that get threads assigned to them in order to do some calculation.  The assigned threads might start executing immediately or their execution might be deferred depending on decision made by the OS &amp; runtime.</a:t>
            </a:r>
          </a:p>
          <a:p>
            <a:pPr marL="201378" indent="-201378" eaLnBrk="1" hangingPunct="1">
              <a:lnSpc>
                <a:spcPct val="80000"/>
              </a:lnSpc>
            </a:pPr>
            <a:endParaRPr lang="en-US" sz="1100" dirty="0" smtClean="0"/>
          </a:p>
          <a:p>
            <a:pPr marL="201378" indent="-201378" eaLnBrk="1" hangingPunct="1">
              <a:lnSpc>
                <a:spcPct val="80000"/>
              </a:lnSpc>
            </a:pPr>
            <a:r>
              <a:rPr lang="en-US" sz="1100" dirty="0" smtClean="0"/>
              <a:t>Tasks are composed of three components:</a:t>
            </a:r>
          </a:p>
          <a:p>
            <a:pPr marL="201378" indent="-201378" eaLnBrk="1" hangingPunct="1">
              <a:lnSpc>
                <a:spcPct val="80000"/>
              </a:lnSpc>
              <a:buFontTx/>
              <a:buAutoNum type="arabicParenR"/>
            </a:pPr>
            <a:r>
              <a:rPr lang="en-US" sz="1100" dirty="0" smtClean="0"/>
              <a:t>Code to execute – the literal code in your program enclosed by the task directive</a:t>
            </a:r>
          </a:p>
          <a:p>
            <a:pPr marL="201378" indent="-201378" eaLnBrk="1" hangingPunct="1">
              <a:lnSpc>
                <a:spcPct val="80000"/>
              </a:lnSpc>
            </a:pPr>
            <a:r>
              <a:rPr lang="en-US" sz="1100" dirty="0" smtClean="0"/>
              <a:t>2) A data environment – the shared &amp; private data the manipulated by the task</a:t>
            </a:r>
          </a:p>
          <a:p>
            <a:pPr marL="201378" indent="-201378" eaLnBrk="1" hangingPunct="1">
              <a:lnSpc>
                <a:spcPct val="80000"/>
              </a:lnSpc>
            </a:pPr>
            <a:r>
              <a:rPr lang="en-US" sz="1100" dirty="0" smtClean="0"/>
              <a:t>3) Internal control variables – thread scheduling and environment variable type controls.</a:t>
            </a:r>
          </a:p>
          <a:p>
            <a:pPr marL="201378" indent="-201378" eaLnBrk="1" hangingPunct="1">
              <a:lnSpc>
                <a:spcPct val="80000"/>
              </a:lnSpc>
            </a:pPr>
            <a:endParaRPr lang="en-US" sz="1100" b="1" dirty="0" smtClean="0"/>
          </a:p>
          <a:p>
            <a:pPr marL="201378" indent="-201378" eaLnBrk="1" hangingPunct="1">
              <a:lnSpc>
                <a:spcPct val="80000"/>
              </a:lnSpc>
            </a:pPr>
            <a:r>
              <a:rPr lang="en-US" sz="1100" dirty="0" smtClean="0"/>
              <a:t>A </a:t>
            </a:r>
            <a:r>
              <a:rPr lang="en-US" sz="1100" b="1" dirty="0" smtClean="0"/>
              <a:t>task </a:t>
            </a:r>
            <a:r>
              <a:rPr lang="en-US" sz="1100" dirty="0" smtClean="0"/>
              <a:t>is a specific instance of executable code and its data environment, generated when a </a:t>
            </a:r>
            <a:r>
              <a:rPr lang="en-US" sz="1100" i="1" dirty="0" smtClean="0"/>
              <a:t>thread </a:t>
            </a:r>
            <a:r>
              <a:rPr lang="en-US" sz="1100" dirty="0" smtClean="0"/>
              <a:t>encounters a </a:t>
            </a:r>
            <a:r>
              <a:rPr lang="en-US" sz="1100" b="1" dirty="0" smtClean="0"/>
              <a:t>task </a:t>
            </a:r>
            <a:r>
              <a:rPr lang="en-US" sz="1100" i="1" dirty="0" smtClean="0"/>
              <a:t>construct </a:t>
            </a:r>
            <a:r>
              <a:rPr lang="en-US" sz="1100" b="1" dirty="0" smtClean="0"/>
              <a:t>or</a:t>
            </a:r>
            <a:r>
              <a:rPr lang="en-US" sz="1100" dirty="0" smtClean="0"/>
              <a:t> a </a:t>
            </a:r>
            <a:r>
              <a:rPr lang="en-US" sz="1100" b="1" dirty="0" smtClean="0"/>
              <a:t>parallel </a:t>
            </a:r>
            <a:r>
              <a:rPr lang="en-US" sz="1100" i="1" dirty="0" smtClean="0"/>
              <a:t>construct</a:t>
            </a:r>
            <a:r>
              <a:rPr lang="en-US" sz="1100" dirty="0" smtClean="0"/>
              <a:t>.</a:t>
            </a:r>
          </a:p>
          <a:p>
            <a:pPr marL="201378" indent="-201378" eaLnBrk="1" hangingPunct="1">
              <a:lnSpc>
                <a:spcPct val="80000"/>
              </a:lnSpc>
            </a:pPr>
            <a:endParaRPr lang="en-US" sz="1100" dirty="0" smtClean="0"/>
          </a:p>
          <a:p>
            <a:pPr marL="201378" indent="-201378" eaLnBrk="1" hangingPunct="1">
              <a:lnSpc>
                <a:spcPct val="80000"/>
              </a:lnSpc>
            </a:pPr>
            <a:endParaRPr lang="en-US" sz="1100" dirty="0" smtClean="0"/>
          </a:p>
          <a:p>
            <a:pPr marL="201378" indent="-201378" eaLnBrk="1" hangingPunct="1">
              <a:lnSpc>
                <a:spcPct val="80000"/>
              </a:lnSpc>
            </a:pPr>
            <a:r>
              <a:rPr lang="en-US" sz="1100" b="1" dirty="0" smtClean="0"/>
              <a:t>Background:</a:t>
            </a:r>
          </a:p>
          <a:p>
            <a:pPr marL="201378" indent="-201378" eaLnBrk="1" hangingPunct="1">
              <a:lnSpc>
                <a:spcPct val="80000"/>
              </a:lnSpc>
            </a:pPr>
            <a:r>
              <a:rPr lang="en-US" sz="1000" b="1" dirty="0" smtClean="0"/>
              <a:t>New concept in OpenMP 3.0:</a:t>
            </a:r>
            <a:r>
              <a:rPr lang="en-US" sz="1000" dirty="0" smtClean="0"/>
              <a:t> explicit task - We have simply added a way to create a task explicitly for a team of threads to execute. </a:t>
            </a:r>
          </a:p>
          <a:p>
            <a:pPr marL="201378" indent="-201378" eaLnBrk="1" hangingPunct="1">
              <a:lnSpc>
                <a:spcPct val="80000"/>
              </a:lnSpc>
            </a:pPr>
            <a:endParaRPr lang="en-US" sz="1100" dirty="0" smtClean="0"/>
          </a:p>
          <a:p>
            <a:pPr marL="201378" indent="-201378" eaLnBrk="1" hangingPunct="1">
              <a:lnSpc>
                <a:spcPct val="80000"/>
              </a:lnSpc>
            </a:pPr>
            <a:r>
              <a:rPr lang="en-US" sz="1100" b="1" dirty="0" smtClean="0"/>
              <a:t>Key Concept:</a:t>
            </a:r>
            <a:r>
              <a:rPr lang="en-US" sz="1100" dirty="0" smtClean="0"/>
              <a:t> All parallel execution is done in the context of a parallel region</a:t>
            </a:r>
          </a:p>
          <a:p>
            <a:pPr marL="201378" indent="-201378" eaLnBrk="1" hangingPunct="1">
              <a:lnSpc>
                <a:spcPct val="80000"/>
              </a:lnSpc>
            </a:pPr>
            <a:r>
              <a:rPr lang="en-US" sz="1100" dirty="0" smtClean="0"/>
              <a:t>  - Thread encountering parallel construct packages up a set of </a:t>
            </a:r>
            <a:r>
              <a:rPr lang="en-US" sz="1100" b="1" dirty="0" smtClean="0"/>
              <a:t>N </a:t>
            </a:r>
            <a:r>
              <a:rPr lang="en-US" sz="1100" dirty="0" smtClean="0"/>
              <a:t>implicit tasks, one per thread.</a:t>
            </a:r>
          </a:p>
          <a:p>
            <a:pPr marL="201378" indent="-201378" eaLnBrk="1" hangingPunct="1">
              <a:lnSpc>
                <a:spcPct val="80000"/>
              </a:lnSpc>
            </a:pPr>
            <a:r>
              <a:rPr lang="en-US" sz="1100" dirty="0" smtClean="0"/>
              <a:t>  - Team of </a:t>
            </a:r>
            <a:r>
              <a:rPr lang="en-US" sz="1100" b="1" dirty="0" smtClean="0"/>
              <a:t>N </a:t>
            </a:r>
            <a:r>
              <a:rPr lang="en-US" sz="1100" dirty="0" smtClean="0"/>
              <a:t>threads is created</a:t>
            </a:r>
          </a:p>
          <a:p>
            <a:pPr marL="201378" indent="-201378" eaLnBrk="1" hangingPunct="1">
              <a:lnSpc>
                <a:spcPct val="80000"/>
              </a:lnSpc>
            </a:pPr>
            <a:r>
              <a:rPr lang="en-US" sz="1100" dirty="0" smtClean="0"/>
              <a:t>  - Each thread begins execution of a separate implicit task immediately</a:t>
            </a:r>
          </a:p>
          <a:p>
            <a:pPr marL="201378" indent="-201378" eaLnBrk="1" hangingPunct="1">
              <a:lnSpc>
                <a:spcPct val="80000"/>
              </a:lnSpc>
            </a:pPr>
            <a:r>
              <a:rPr lang="en-US" sz="1100" b="1" dirty="0" smtClean="0"/>
              <a:t>New concept:</a:t>
            </a:r>
            <a:r>
              <a:rPr lang="en-US" sz="1100" dirty="0" smtClean="0"/>
              <a:t> explicit task – OpenMP has simply added a way to create a task explicitly for the team to execute.</a:t>
            </a:r>
          </a:p>
          <a:p>
            <a:pPr marL="201378" indent="-201378" eaLnBrk="1" hangingPunct="1">
              <a:lnSpc>
                <a:spcPct val="80000"/>
              </a:lnSpc>
            </a:pPr>
            <a:r>
              <a:rPr lang="en-US" sz="1100" dirty="0" smtClean="0"/>
              <a:t>Every part of an OpenMP program is part of one task or another!</a:t>
            </a:r>
            <a:endParaRPr lang="en-US" sz="1000" dirty="0" smtClean="0"/>
          </a:p>
          <a:p>
            <a:pPr marL="201378" indent="-201378" eaLnBrk="1" hangingPunct="1">
              <a:lnSpc>
                <a:spcPct val="80000"/>
              </a:lnSpc>
            </a:pPr>
            <a:endParaRPr lang="en-US" sz="1100"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xfrm>
            <a:off x="4143587" y="9119474"/>
            <a:ext cx="3169920" cy="480060"/>
          </a:xfrm>
          <a:prstGeom prst="rect">
            <a:avLst/>
          </a:prstGeom>
          <a:noFill/>
        </p:spPr>
        <p:txBody>
          <a:bodyPr lIns="96661" tIns="48331" rIns="96661" bIns="48331"/>
          <a:lstStyle/>
          <a:p>
            <a:fld id="{8AABCE84-2EF9-4FFB-830A-57C029A5D4B2}" type="slidenum">
              <a:rPr lang="en-US"/>
              <a:pPr/>
              <a:t>67</a:t>
            </a:fld>
            <a:endParaRPr lang="en-US"/>
          </a:p>
        </p:txBody>
      </p:sp>
      <p:sp>
        <p:nvSpPr>
          <p:cNvPr id="23555" name="Rectangle 2"/>
          <p:cNvSpPr>
            <a:spLocks noGrp="1" noChangeArrowheads="1"/>
          </p:cNvSpPr>
          <p:nvPr>
            <p:ph type="body" idx="1"/>
          </p:nvPr>
        </p:nvSpPr>
        <p:spPr>
          <a:xfrm>
            <a:off x="973668" y="4560570"/>
            <a:ext cx="5367867" cy="4320540"/>
          </a:xfrm>
          <a:noFill/>
          <a:ln/>
        </p:spPr>
        <p:txBody>
          <a:bodyPr lIns="95771" tIns="47045" rIns="95771" bIns="47045"/>
          <a:lstStyle/>
          <a:p>
            <a:pPr defTabSz="993463" eaLnBrk="1" hangingPunct="1"/>
            <a:r>
              <a:rPr lang="en-US" b="1" dirty="0" smtClean="0"/>
              <a:t>Script:</a:t>
            </a:r>
          </a:p>
          <a:p>
            <a:pPr defTabSz="993463" eaLnBrk="1" hangingPunct="1"/>
            <a:r>
              <a:rPr lang="en-US" dirty="0" smtClean="0"/>
              <a:t>This foil is one way to look at pointer chasing in a linked list,  where the list must be traversed (and each node in the linked list) has to be processed by function “process”</a:t>
            </a:r>
          </a:p>
          <a:p>
            <a:pPr defTabSz="993463" eaLnBrk="1" hangingPunct="1"/>
            <a:endParaRPr lang="en-US" dirty="0" smtClean="0"/>
          </a:p>
          <a:p>
            <a:pPr defTabSz="993463" eaLnBrk="1" hangingPunct="1"/>
            <a:r>
              <a:rPr lang="en-US" dirty="0" smtClean="0"/>
              <a:t>Here we see the overview of the flow of this code snippet</a:t>
            </a:r>
          </a:p>
          <a:p>
            <a:pPr marL="496731" lvl="1" defTabSz="993463" eaLnBrk="1" hangingPunct="1"/>
            <a:r>
              <a:rPr lang="en-US" dirty="0" smtClean="0"/>
              <a:t>A team of threads is created at the </a:t>
            </a:r>
            <a:r>
              <a:rPr lang="en-US" dirty="0" err="1" smtClean="0"/>
              <a:t>omp</a:t>
            </a:r>
            <a:r>
              <a:rPr lang="en-US" dirty="0" smtClean="0"/>
              <a:t> parallel construct</a:t>
            </a:r>
          </a:p>
          <a:p>
            <a:pPr marL="496731" lvl="1" defTabSz="993463" eaLnBrk="1" hangingPunct="1"/>
            <a:r>
              <a:rPr lang="en-US" dirty="0" smtClean="0"/>
              <a:t>A single thread is chosen to execute the while loop – lets call this thread “L”</a:t>
            </a:r>
          </a:p>
          <a:p>
            <a:pPr marL="496731" lvl="1" defTabSz="993463" eaLnBrk="1" hangingPunct="1"/>
            <a:r>
              <a:rPr lang="en-US" dirty="0" smtClean="0"/>
              <a:t>Thread L operates the while loop, creates tasks, and fetches next pointers</a:t>
            </a:r>
          </a:p>
          <a:p>
            <a:pPr marL="496731" lvl="1" defTabSz="993463" eaLnBrk="1" hangingPunct="1"/>
            <a:r>
              <a:rPr lang="en-US" dirty="0" smtClean="0"/>
              <a:t>Each time L crosses the </a:t>
            </a:r>
            <a:r>
              <a:rPr lang="en-US" dirty="0" err="1" smtClean="0"/>
              <a:t>omp</a:t>
            </a:r>
            <a:r>
              <a:rPr lang="en-US" dirty="0" smtClean="0"/>
              <a:t> task construct it generates a new task and has a thread assigned to it</a:t>
            </a:r>
          </a:p>
          <a:p>
            <a:pPr marL="496731" lvl="1" defTabSz="993463" eaLnBrk="1" hangingPunct="1"/>
            <a:r>
              <a:rPr lang="en-US" dirty="0" smtClean="0"/>
              <a:t>Each task runs in its own thread</a:t>
            </a:r>
          </a:p>
          <a:p>
            <a:pPr marL="496731" lvl="1" defTabSz="993463" eaLnBrk="1" hangingPunct="1"/>
            <a:r>
              <a:rPr lang="en-US" dirty="0" smtClean="0"/>
              <a:t>All tasks complete at the barrier at the end of the parallel region</a:t>
            </a:r>
          </a:p>
          <a:p>
            <a:pPr defTabSz="993463" eaLnBrk="1" hangingPunct="1"/>
            <a:endParaRPr lang="en-US" dirty="0" smtClean="0"/>
          </a:p>
          <a:p>
            <a:pPr defTabSz="993463" eaLnBrk="1" hangingPunct="1">
              <a:spcBef>
                <a:spcPct val="0"/>
              </a:spcBef>
            </a:pPr>
            <a:r>
              <a:rPr lang="en-US" dirty="0" smtClean="0"/>
              <a:t>The next foil will give more insight into the parallelism advantage of this approach</a:t>
            </a:r>
          </a:p>
        </p:txBody>
      </p:sp>
      <p:sp>
        <p:nvSpPr>
          <p:cNvPr id="23556" name="Rectangle 3"/>
          <p:cNvSpPr>
            <a:spLocks noGrp="1" noRot="1" noChangeAspect="1" noChangeArrowheads="1" noTextEdit="1"/>
          </p:cNvSpPr>
          <p:nvPr>
            <p:ph type="sldImg"/>
          </p:nvPr>
        </p:nvSpPr>
        <p:spPr>
          <a:xfrm>
            <a:off x="1271588" y="728663"/>
            <a:ext cx="4779962" cy="3584575"/>
          </a:xfrm>
          <a:ln w="12700" cap="flat">
            <a:solidFill>
              <a:schemeClr val="tx1"/>
            </a:solidFill>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xfrm>
            <a:off x="4143587" y="9119474"/>
            <a:ext cx="3169920" cy="480060"/>
          </a:xfrm>
          <a:prstGeom prst="rect">
            <a:avLst/>
          </a:prstGeom>
          <a:noFill/>
        </p:spPr>
        <p:txBody>
          <a:bodyPr lIns="96661" tIns="48331" rIns="96661" bIns="48331"/>
          <a:lstStyle/>
          <a:p>
            <a:fld id="{0A11B204-4567-44E2-8D98-ED428E658288}" type="slidenum">
              <a:rPr lang="en-US"/>
              <a:pPr/>
              <a:t>68</a:t>
            </a:fld>
            <a:endParaRPr lang="en-US"/>
          </a:p>
        </p:txBody>
      </p:sp>
      <p:sp>
        <p:nvSpPr>
          <p:cNvPr id="24579" name="Rectangle 2"/>
          <p:cNvSpPr>
            <a:spLocks noGrp="1" noChangeArrowheads="1"/>
          </p:cNvSpPr>
          <p:nvPr>
            <p:ph type="body" idx="1"/>
          </p:nvPr>
        </p:nvSpPr>
        <p:spPr>
          <a:xfrm>
            <a:off x="973668" y="4560570"/>
            <a:ext cx="5367867" cy="4320540"/>
          </a:xfrm>
          <a:noFill/>
          <a:ln/>
        </p:spPr>
        <p:txBody>
          <a:bodyPr lIns="95771" tIns="47045" rIns="95771" bIns="47045"/>
          <a:lstStyle/>
          <a:p>
            <a:pPr defTabSz="993463" eaLnBrk="1" hangingPunct="1">
              <a:lnSpc>
                <a:spcPct val="80000"/>
              </a:lnSpc>
            </a:pPr>
            <a:r>
              <a:rPr lang="en-US" sz="800" b="1" dirty="0" smtClean="0"/>
              <a:t>Script:</a:t>
            </a:r>
          </a:p>
          <a:p>
            <a:pPr defTabSz="993463" eaLnBrk="1" hangingPunct="1">
              <a:lnSpc>
                <a:spcPct val="80000"/>
              </a:lnSpc>
            </a:pPr>
            <a:r>
              <a:rPr lang="en-US" sz="800" dirty="0" smtClean="0"/>
              <a:t>Here is another look at the same example – but emphasizing the potential performance payoff from this sort of pipelined approach that we get from using tasks.</a:t>
            </a:r>
          </a:p>
          <a:p>
            <a:pPr defTabSz="993463" eaLnBrk="1" hangingPunct="1">
              <a:lnSpc>
                <a:spcPct val="80000"/>
              </a:lnSpc>
            </a:pPr>
            <a:endParaRPr lang="en-US" sz="800" dirty="0" smtClean="0"/>
          </a:p>
          <a:p>
            <a:pPr defTabSz="993463" eaLnBrk="1" hangingPunct="1">
              <a:lnSpc>
                <a:spcPct val="80000"/>
              </a:lnSpc>
            </a:pPr>
            <a:r>
              <a:rPr lang="en-US" sz="800" dirty="0" smtClean="0"/>
              <a:t>First off, observe that in single threaded mode, all tasks are done sequentially – Block1 is calculated ( node p is assigned to head), then block 2 (pointer p is processed by process(p), then block 3 ( reads next pointer in the linked list), then repeating Blocks2, block 3 etc.</a:t>
            </a:r>
          </a:p>
          <a:p>
            <a:pPr defTabSz="993463" eaLnBrk="1" hangingPunct="1">
              <a:lnSpc>
                <a:spcPct val="80000"/>
              </a:lnSpc>
            </a:pPr>
            <a:endParaRPr lang="en-US" sz="800" dirty="0" smtClean="0"/>
          </a:p>
          <a:p>
            <a:pPr defTabSz="993463" eaLnBrk="1" hangingPunct="1">
              <a:lnSpc>
                <a:spcPct val="80000"/>
              </a:lnSpc>
            </a:pPr>
            <a:r>
              <a:rPr lang="en-US" sz="800" dirty="0" smtClean="0"/>
              <a:t>1</a:t>
            </a:r>
            <a:r>
              <a:rPr lang="en-US" sz="800" baseline="30000" dirty="0" smtClean="0"/>
              <a:t>st</a:t>
            </a:r>
            <a:r>
              <a:rPr lang="en-US" sz="800" dirty="0" smtClean="0"/>
              <a:t> animation</a:t>
            </a:r>
          </a:p>
          <a:p>
            <a:pPr defTabSz="993463" eaLnBrk="1" hangingPunct="1">
              <a:lnSpc>
                <a:spcPct val="80000"/>
              </a:lnSpc>
            </a:pPr>
            <a:r>
              <a:rPr lang="en-US" sz="800" dirty="0" smtClean="0"/>
              <a:t>Now consider the same code executed in parallel</a:t>
            </a:r>
          </a:p>
          <a:p>
            <a:pPr defTabSz="993463" eaLnBrk="1" hangingPunct="1">
              <a:lnSpc>
                <a:spcPct val="80000"/>
              </a:lnSpc>
            </a:pPr>
            <a:r>
              <a:rPr lang="en-US" sz="800" dirty="0" smtClean="0"/>
              <a:t>First, the master thread crosses the </a:t>
            </a:r>
            <a:r>
              <a:rPr lang="en-US" sz="800" dirty="0" err="1" smtClean="0"/>
              <a:t>omp</a:t>
            </a:r>
            <a:r>
              <a:rPr lang="en-US" sz="800" dirty="0" smtClean="0"/>
              <a:t> parallel construct and creates a team of threads.  </a:t>
            </a:r>
          </a:p>
          <a:p>
            <a:pPr defTabSz="993463" eaLnBrk="1" hangingPunct="1">
              <a:lnSpc>
                <a:spcPct val="80000"/>
              </a:lnSpc>
            </a:pPr>
            <a:r>
              <a:rPr lang="en-US" sz="800" dirty="0" smtClean="0"/>
              <a:t>Next one of those threads is chosen to execute the while loop – lets call this thread L</a:t>
            </a:r>
          </a:p>
          <a:p>
            <a:pPr defTabSz="993463" eaLnBrk="1" hangingPunct="1">
              <a:lnSpc>
                <a:spcPct val="80000"/>
              </a:lnSpc>
            </a:pPr>
            <a:r>
              <a:rPr lang="en-US" sz="800" dirty="0" smtClean="0"/>
              <a:t>Thread L encounters an </a:t>
            </a:r>
            <a:r>
              <a:rPr lang="en-US" sz="800" dirty="0" err="1" smtClean="0"/>
              <a:t>omp</a:t>
            </a:r>
            <a:r>
              <a:rPr lang="en-US" sz="800" dirty="0" smtClean="0"/>
              <a:t> task construct at block 2 which copies the code and data for process(p)  to a new task – well call it Task1</a:t>
            </a:r>
          </a:p>
          <a:p>
            <a:pPr defTabSz="993463" eaLnBrk="1" hangingPunct="1">
              <a:lnSpc>
                <a:spcPct val="80000"/>
              </a:lnSpc>
            </a:pPr>
            <a:r>
              <a:rPr lang="en-US" sz="800" dirty="0" smtClean="0"/>
              <a:t>The thread L increments the pointer p – grabbing a new node from the list, and loops to the top of the while loop</a:t>
            </a:r>
          </a:p>
          <a:p>
            <a:pPr defTabSz="993463" eaLnBrk="1" hangingPunct="1">
              <a:lnSpc>
                <a:spcPct val="80000"/>
              </a:lnSpc>
            </a:pPr>
            <a:r>
              <a:rPr lang="en-US" sz="800" dirty="0" smtClean="0"/>
              <a:t>Then thread L again encounters an </a:t>
            </a:r>
            <a:r>
              <a:rPr lang="en-US" sz="800" dirty="0" err="1" smtClean="0"/>
              <a:t>omp</a:t>
            </a:r>
            <a:r>
              <a:rPr lang="en-US" sz="800" dirty="0" smtClean="0"/>
              <a:t> task construct at block 2 which copies the code and data for process(p)  to a new task – well call it Task2</a:t>
            </a:r>
          </a:p>
          <a:p>
            <a:pPr defTabSz="993463" eaLnBrk="1" hangingPunct="1">
              <a:lnSpc>
                <a:spcPct val="80000"/>
              </a:lnSpc>
            </a:pPr>
            <a:r>
              <a:rPr lang="en-US" sz="800" dirty="0" smtClean="0"/>
              <a:t>The thread L increments the pointer p – grabbing a new node from the list, and loops to the top of the while loop</a:t>
            </a:r>
          </a:p>
          <a:p>
            <a:pPr defTabSz="993463" eaLnBrk="1" hangingPunct="1">
              <a:lnSpc>
                <a:spcPct val="80000"/>
              </a:lnSpc>
            </a:pPr>
            <a:r>
              <a:rPr lang="en-US" sz="800" dirty="0" smtClean="0"/>
              <a:t>Then thread L again encounters an </a:t>
            </a:r>
            <a:r>
              <a:rPr lang="en-US" sz="800" dirty="0" err="1" smtClean="0"/>
              <a:t>omp</a:t>
            </a:r>
            <a:r>
              <a:rPr lang="en-US" sz="800" dirty="0" smtClean="0"/>
              <a:t> task construct at block 2 which copies the code and data for process(p)  to a new task – well call it Task3</a:t>
            </a:r>
          </a:p>
          <a:p>
            <a:pPr defTabSz="993463" eaLnBrk="1" hangingPunct="1">
              <a:lnSpc>
                <a:spcPct val="80000"/>
              </a:lnSpc>
            </a:pPr>
            <a:endParaRPr lang="en-US" sz="800" dirty="0" smtClean="0"/>
          </a:p>
          <a:p>
            <a:pPr defTabSz="993463" eaLnBrk="1" hangingPunct="1">
              <a:lnSpc>
                <a:spcPct val="80000"/>
              </a:lnSpc>
            </a:pPr>
            <a:r>
              <a:rPr lang="en-US" sz="800" dirty="0" smtClean="0"/>
              <a:t>So Thread L’s job is simply to assign work to threads and traverse the linked list.  The parallelism comes from the fact that thread L does not have to wait for the results of any task before generating a new task.</a:t>
            </a:r>
          </a:p>
          <a:p>
            <a:pPr defTabSz="993463" eaLnBrk="1" hangingPunct="1">
              <a:lnSpc>
                <a:spcPct val="80000"/>
              </a:lnSpc>
            </a:pPr>
            <a:endParaRPr lang="en-US" sz="800" dirty="0" smtClean="0"/>
          </a:p>
          <a:p>
            <a:pPr defTabSz="993463" eaLnBrk="1" hangingPunct="1">
              <a:lnSpc>
                <a:spcPct val="80000"/>
              </a:lnSpc>
            </a:pPr>
            <a:r>
              <a:rPr lang="en-US" sz="800" dirty="0" smtClean="0"/>
              <a:t>If the system has sufficient resources (enough cores, registers,  memory, etc) then task1, task2, task3 can all be computed in parallel.  So roughly speaking – the execution time will be about the duration of the longest executing task (task 2 in this case) plus some extra administration time for thread L.  The time save can be significant compared to the serial execution of the same code.  Obviously the more parallel resources that are supplied the better the parallelism – up until the point that the longest serial task begins to dominate the total execution time.</a:t>
            </a:r>
          </a:p>
          <a:p>
            <a:pPr defTabSz="993463" eaLnBrk="1" hangingPunct="1">
              <a:lnSpc>
                <a:spcPct val="80000"/>
              </a:lnSpc>
            </a:pPr>
            <a:endParaRPr lang="en-US" sz="800" dirty="0" smtClean="0"/>
          </a:p>
          <a:p>
            <a:pPr defTabSz="993463" eaLnBrk="1" hangingPunct="1">
              <a:lnSpc>
                <a:spcPct val="80000"/>
              </a:lnSpc>
            </a:pPr>
            <a:r>
              <a:rPr lang="en-US" sz="800" dirty="0" smtClean="0"/>
              <a:t>Now its time for lab activity</a:t>
            </a:r>
          </a:p>
          <a:p>
            <a:pPr defTabSz="993463" eaLnBrk="1" hangingPunct="1">
              <a:lnSpc>
                <a:spcPct val="80000"/>
              </a:lnSpc>
            </a:pPr>
            <a:endParaRPr lang="en-US" sz="800" dirty="0" smtClean="0"/>
          </a:p>
          <a:p>
            <a:pPr defTabSz="993463" eaLnBrk="1" hangingPunct="1">
              <a:lnSpc>
                <a:spcPct val="80000"/>
              </a:lnSpc>
            </a:pPr>
            <a:r>
              <a:rPr lang="en-US" sz="800" dirty="0" smtClean="0"/>
              <a:t> </a:t>
            </a:r>
          </a:p>
        </p:txBody>
      </p:sp>
      <p:sp>
        <p:nvSpPr>
          <p:cNvPr id="24580" name="Rectangle 3"/>
          <p:cNvSpPr>
            <a:spLocks noGrp="1" noRot="1" noChangeAspect="1" noChangeArrowheads="1" noTextEdit="1"/>
          </p:cNvSpPr>
          <p:nvPr>
            <p:ph type="sldImg"/>
          </p:nvPr>
        </p:nvSpPr>
        <p:spPr>
          <a:xfrm>
            <a:off x="1271588" y="728663"/>
            <a:ext cx="4779962" cy="3584575"/>
          </a:xfrm>
          <a:ln w="12700" cap="flat">
            <a:solidFill>
              <a:schemeClr val="tx1"/>
            </a:solidFill>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xfrm>
            <a:off x="4143587" y="9119474"/>
            <a:ext cx="3169920" cy="480060"/>
          </a:xfrm>
          <a:prstGeom prst="rect">
            <a:avLst/>
          </a:prstGeom>
          <a:noFill/>
        </p:spPr>
        <p:txBody>
          <a:bodyPr lIns="96661" tIns="48331" rIns="96661" bIns="48331"/>
          <a:lstStyle/>
          <a:p>
            <a:fld id="{2EF79A62-5605-4A97-B962-C87634A1D1BE}" type="slidenum">
              <a:rPr lang="en-US"/>
              <a:pPr/>
              <a:t>70</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b="1" smtClean="0"/>
              <a:t>Script:</a:t>
            </a:r>
          </a:p>
          <a:p>
            <a:pPr eaLnBrk="1" hangingPunct="1"/>
            <a:r>
              <a:rPr lang="en-US" smtClean="0"/>
              <a:t>Lets take a look at an example that demonstrates where tasks are guaranteed to be complete.</a:t>
            </a:r>
          </a:p>
          <a:p>
            <a:pPr eaLnBrk="1" hangingPunct="1"/>
            <a:endParaRPr lang="en-US" smtClean="0"/>
          </a:p>
          <a:p>
            <a:pPr eaLnBrk="1" hangingPunct="1"/>
            <a:r>
              <a:rPr lang="en-US" smtClean="0"/>
              <a:t>In this example, the master thread crosses the parallel construct and a team of N threads is created.</a:t>
            </a:r>
          </a:p>
          <a:p>
            <a:pPr eaLnBrk="1" hangingPunct="1"/>
            <a:endParaRPr lang="en-US" smtClean="0"/>
          </a:p>
          <a:p>
            <a:pPr eaLnBrk="1" hangingPunct="1"/>
            <a:r>
              <a:rPr lang="en-US" smtClean="0"/>
              <a:t>Each thread in the team is assigned a task – in this case each thread gets assigned a “foo” task – so that there are now N foo tasks created</a:t>
            </a:r>
          </a:p>
          <a:p>
            <a:pPr eaLnBrk="1" hangingPunct="1"/>
            <a:endParaRPr lang="en-US" smtClean="0"/>
          </a:p>
          <a:p>
            <a:pPr eaLnBrk="1" hangingPunct="1"/>
            <a:r>
              <a:rPr lang="en-US" smtClean="0"/>
              <a:t>The “exit” of the omp barrier construct is where we are guaranteed all the N of the foo tasks are complete.  </a:t>
            </a:r>
          </a:p>
          <a:p>
            <a:pPr eaLnBrk="1" hangingPunct="1"/>
            <a:endParaRPr lang="en-US" smtClean="0"/>
          </a:p>
          <a:p>
            <a:pPr eaLnBrk="1" hangingPunct="1"/>
            <a:r>
              <a:rPr lang="en-US" smtClean="0"/>
              <a:t>Next a single thread crosses the omp task construct and a single task is created to execute the “bar” function.</a:t>
            </a:r>
          </a:p>
          <a:p>
            <a:pPr eaLnBrk="1" hangingPunct="1"/>
            <a:endParaRPr lang="en-US" smtClean="0"/>
          </a:p>
          <a:p>
            <a:pPr eaLnBrk="1" hangingPunct="1"/>
            <a:r>
              <a:rPr lang="en-US" smtClean="0"/>
              <a:t>The bar function is guaranteed to be complete at the exit of the single construct’s code block – the right curly brace that signifies the end of the single region</a:t>
            </a:r>
          </a:p>
          <a:p>
            <a:pPr eaLnBrk="1" hangingPunct="1"/>
            <a:endParaRPr lang="en-US" smtClean="0"/>
          </a:p>
          <a:p>
            <a:pPr eaLnBrk="1" hangingPunct="1"/>
            <a:r>
              <a:rPr lang="en-US" smtClean="0"/>
              <a:t>Now lets move on to the next item in the agenda</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xfrm>
            <a:off x="4143587" y="9119474"/>
            <a:ext cx="3169920" cy="480060"/>
          </a:xfrm>
          <a:prstGeom prst="rect">
            <a:avLst/>
          </a:prstGeom>
          <a:noFill/>
        </p:spPr>
        <p:txBody>
          <a:bodyPr lIns="96661" tIns="48331" rIns="96661" bIns="48331"/>
          <a:lstStyle/>
          <a:p>
            <a:fld id="{628B02F3-0779-4805-BA6A-4BAED04E7369}" type="slidenum">
              <a:rPr lang="en-US"/>
              <a:pPr/>
              <a:t>71</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1" dirty="0" smtClean="0"/>
              <a:t>Script:</a:t>
            </a:r>
          </a:p>
          <a:p>
            <a:pPr>
              <a:spcBef>
                <a:spcPct val="0"/>
              </a:spcBef>
            </a:pPr>
            <a:r>
              <a:rPr lang="en-US" dirty="0" smtClean="0"/>
              <a:t>We will assume that the parallel region exists outside of fib and that fib and the tasks inside it are in the dynamic extent of a parallel region.</a:t>
            </a:r>
          </a:p>
          <a:p>
            <a:pPr>
              <a:spcBef>
                <a:spcPct val="0"/>
              </a:spcBef>
            </a:pPr>
            <a:endParaRPr lang="en-US" dirty="0" smtClean="0"/>
          </a:p>
          <a:p>
            <a:pPr>
              <a:spcBef>
                <a:spcPct val="0"/>
              </a:spcBef>
            </a:pPr>
            <a:r>
              <a:rPr lang="en-US" dirty="0" smtClean="0"/>
              <a:t>n is </a:t>
            </a:r>
            <a:r>
              <a:rPr lang="en-US" dirty="0" err="1" smtClean="0"/>
              <a:t>firstprivate</a:t>
            </a:r>
            <a:r>
              <a:rPr lang="en-US" dirty="0" smtClean="0"/>
              <a:t> in both tasks – reason – stack variable called from parallel region are implicitly determined to be private which means that within both task directives, they will then be assigned </a:t>
            </a:r>
            <a:r>
              <a:rPr lang="en-US" dirty="0" err="1" smtClean="0"/>
              <a:t>firstprivate</a:t>
            </a:r>
            <a:endParaRPr lang="en-US" dirty="0" smtClean="0"/>
          </a:p>
          <a:p>
            <a:pPr>
              <a:spcBef>
                <a:spcPct val="0"/>
              </a:spcBef>
            </a:pPr>
            <a:endParaRPr lang="en-US" dirty="0" smtClean="0"/>
          </a:p>
          <a:p>
            <a:pPr>
              <a:spcBef>
                <a:spcPct val="0"/>
              </a:spcBef>
            </a:pPr>
            <a:r>
              <a:rPr lang="en-US" dirty="0" smtClean="0"/>
              <a:t>Do you see any issues here?</a:t>
            </a:r>
          </a:p>
          <a:p>
            <a:pPr>
              <a:spcBef>
                <a:spcPct val="0"/>
              </a:spcBef>
            </a:pPr>
            <a:r>
              <a:rPr lang="en-US" dirty="0" smtClean="0"/>
              <a:t>1</a:t>
            </a:r>
            <a:r>
              <a:rPr lang="en-US" baseline="30000" dirty="0" smtClean="0"/>
              <a:t>st</a:t>
            </a:r>
            <a:r>
              <a:rPr lang="en-US" dirty="0" smtClean="0"/>
              <a:t> animation</a:t>
            </a:r>
          </a:p>
          <a:p>
            <a:pPr>
              <a:spcBef>
                <a:spcPct val="0"/>
              </a:spcBef>
            </a:pPr>
            <a:r>
              <a:rPr lang="en-US" dirty="0" smtClean="0"/>
              <a:t>What about x &amp; y?  They are definitely private  within the tasks – BUT we want to use their values OUTSIDE the task.  We need to share the values of x &amp; y somehow</a:t>
            </a:r>
          </a:p>
          <a:p>
            <a:pPr>
              <a:spcBef>
                <a:spcPct val="0"/>
              </a:spcBef>
            </a:pPr>
            <a:endParaRPr lang="en-US" dirty="0" smtClean="0"/>
          </a:p>
          <a:p>
            <a:pPr>
              <a:spcBef>
                <a:spcPct val="0"/>
              </a:spcBef>
            </a:pPr>
            <a:r>
              <a:rPr lang="en-US" dirty="0" smtClean="0"/>
              <a:t>The problem we see is assigning a value to x (which by default is private) and y (which by default is private)  is that the value are needed outside the task construct – after the </a:t>
            </a:r>
            <a:r>
              <a:rPr lang="en-US" dirty="0" err="1" smtClean="0"/>
              <a:t>taskwait</a:t>
            </a:r>
            <a:r>
              <a:rPr lang="en-US" dirty="0" smtClean="0"/>
              <a:t> – and private variables </a:t>
            </a:r>
            <a:r>
              <a:rPr lang="en-US" b="1" dirty="0" smtClean="0"/>
              <a:t>not defined</a:t>
            </a:r>
            <a:r>
              <a:rPr lang="en-US" dirty="0" smtClean="0"/>
              <a:t> here</a:t>
            </a:r>
          </a:p>
          <a:p>
            <a:pPr>
              <a:spcBef>
                <a:spcPct val="0"/>
              </a:spcBef>
            </a:pPr>
            <a:r>
              <a:rPr lang="en-US" dirty="0" smtClean="0"/>
              <a:t>So to have any meaning – we have to provide a mechanism to communicate the value of these variables to the statement after the task wait – we have several strategies available to s this work as we shall see on following foils</a:t>
            </a:r>
          </a:p>
          <a:p>
            <a:pPr>
              <a:spcBef>
                <a:spcPct val="0"/>
              </a:spcBef>
            </a:pPr>
            <a:endParaRPr lang="en-US" dirty="0" smtClean="0"/>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xfrm>
            <a:off x="4143587" y="9119474"/>
            <a:ext cx="3169920" cy="480060"/>
          </a:xfrm>
          <a:prstGeom prst="rect">
            <a:avLst/>
          </a:prstGeom>
          <a:noFill/>
        </p:spPr>
        <p:txBody>
          <a:bodyPr lIns="96661" tIns="48331" rIns="96661" bIns="48331"/>
          <a:lstStyle/>
          <a:p>
            <a:fld id="{628B02F3-0779-4805-BA6A-4BAED04E7369}" type="slidenum">
              <a:rPr lang="en-US"/>
              <a:pPr/>
              <a:t>72</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1" dirty="0" smtClean="0"/>
              <a:t>Script:</a:t>
            </a:r>
          </a:p>
          <a:p>
            <a:pPr>
              <a:spcBef>
                <a:spcPct val="0"/>
              </a:spcBef>
            </a:pPr>
            <a:r>
              <a:rPr lang="en-US" dirty="0" smtClean="0"/>
              <a:t>We will assume that the parallel region exists outside of fib and that fib and the tasks inside it are in the dynamic extent of a parallel region.</a:t>
            </a:r>
          </a:p>
          <a:p>
            <a:pPr>
              <a:spcBef>
                <a:spcPct val="0"/>
              </a:spcBef>
            </a:pPr>
            <a:endParaRPr lang="en-US" dirty="0" smtClean="0"/>
          </a:p>
          <a:p>
            <a:pPr>
              <a:spcBef>
                <a:spcPct val="0"/>
              </a:spcBef>
            </a:pPr>
            <a:r>
              <a:rPr lang="en-US" dirty="0" smtClean="0"/>
              <a:t>n is </a:t>
            </a:r>
            <a:r>
              <a:rPr lang="en-US" dirty="0" err="1" smtClean="0"/>
              <a:t>firstprivate</a:t>
            </a:r>
            <a:r>
              <a:rPr lang="en-US" dirty="0" smtClean="0"/>
              <a:t> in both tasks – reason – stack variable called from parallel region are implicitly determined to be private which means that within both task directives, they will then be assigned </a:t>
            </a:r>
            <a:r>
              <a:rPr lang="en-US" dirty="0" err="1" smtClean="0"/>
              <a:t>firstprivate</a:t>
            </a:r>
            <a:endParaRPr lang="en-US" dirty="0" smtClean="0"/>
          </a:p>
          <a:p>
            <a:pPr>
              <a:spcBef>
                <a:spcPct val="0"/>
              </a:spcBef>
            </a:pPr>
            <a:endParaRPr lang="en-US" dirty="0" smtClean="0"/>
          </a:p>
          <a:p>
            <a:pPr>
              <a:spcBef>
                <a:spcPct val="0"/>
              </a:spcBef>
            </a:pPr>
            <a:r>
              <a:rPr lang="en-US" dirty="0" smtClean="0"/>
              <a:t>Do you see any issues here?</a:t>
            </a:r>
          </a:p>
          <a:p>
            <a:pPr>
              <a:spcBef>
                <a:spcPct val="0"/>
              </a:spcBef>
            </a:pPr>
            <a:r>
              <a:rPr lang="en-US" dirty="0" smtClean="0"/>
              <a:t>1</a:t>
            </a:r>
            <a:r>
              <a:rPr lang="en-US" baseline="30000" dirty="0" smtClean="0"/>
              <a:t>st</a:t>
            </a:r>
            <a:r>
              <a:rPr lang="en-US" dirty="0" smtClean="0"/>
              <a:t> animation</a:t>
            </a:r>
          </a:p>
          <a:p>
            <a:pPr>
              <a:spcBef>
                <a:spcPct val="0"/>
              </a:spcBef>
            </a:pPr>
            <a:r>
              <a:rPr lang="en-US" dirty="0" smtClean="0"/>
              <a:t>What about x &amp; y?  They are definitely private  within the tasks – BUT we want to use their values OUTSIDE the task.  We need to share the values of x &amp; y somehow</a:t>
            </a:r>
          </a:p>
          <a:p>
            <a:pPr>
              <a:spcBef>
                <a:spcPct val="0"/>
              </a:spcBef>
            </a:pPr>
            <a:endParaRPr lang="en-US" dirty="0" smtClean="0"/>
          </a:p>
          <a:p>
            <a:pPr>
              <a:spcBef>
                <a:spcPct val="0"/>
              </a:spcBef>
            </a:pPr>
            <a:r>
              <a:rPr lang="en-US" dirty="0" smtClean="0"/>
              <a:t>The problem we see is assigning a value to x (which by default is private) and y (which by default is private)  is that the value are needed outside the task construct – after the </a:t>
            </a:r>
            <a:r>
              <a:rPr lang="en-US" dirty="0" err="1" smtClean="0"/>
              <a:t>taskwait</a:t>
            </a:r>
            <a:r>
              <a:rPr lang="en-US" dirty="0" smtClean="0"/>
              <a:t> – and private variables </a:t>
            </a:r>
            <a:r>
              <a:rPr lang="en-US" b="1" dirty="0" smtClean="0"/>
              <a:t>not defined</a:t>
            </a:r>
            <a:r>
              <a:rPr lang="en-US" dirty="0" smtClean="0"/>
              <a:t> here</a:t>
            </a:r>
          </a:p>
          <a:p>
            <a:pPr>
              <a:spcBef>
                <a:spcPct val="0"/>
              </a:spcBef>
            </a:pPr>
            <a:r>
              <a:rPr lang="en-US" dirty="0" smtClean="0"/>
              <a:t>So to have any meaning – we have to provide a mechanism to communicate the value of these variables to the statement after the task wait – we have several strategies available to s this work as we shall see on following foils</a:t>
            </a:r>
          </a:p>
          <a:p>
            <a:pPr>
              <a:spcBef>
                <a:spcPct val="0"/>
              </a:spcBef>
            </a:pPr>
            <a:endParaRPr lang="en-US" dirty="0" smtClean="0"/>
          </a:p>
          <a:p>
            <a:pPr eaLnBrk="1" hangingPunct="1"/>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xfrm>
            <a:off x="4143587" y="9119474"/>
            <a:ext cx="3169920" cy="480060"/>
          </a:xfrm>
          <a:prstGeom prst="rect">
            <a:avLst/>
          </a:prstGeom>
          <a:noFill/>
        </p:spPr>
        <p:txBody>
          <a:bodyPr lIns="96661" tIns="48331" rIns="96661" bIns="48331"/>
          <a:lstStyle/>
          <a:p>
            <a:fld id="{6361955E-8E74-446D-B1CA-E5EEA72A9330}" type="slidenum">
              <a:rPr lang="en-US"/>
              <a:pPr/>
              <a:t>75</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b="1" smtClean="0"/>
              <a:t>Script:</a:t>
            </a:r>
          </a:p>
          <a:p>
            <a:pPr eaLnBrk="1" hangingPunct="1"/>
            <a:r>
              <a:rPr lang="en-US" smtClean="0"/>
              <a:t> e will be assumed shared here because even though it appears to be a local variable, it is defined outside the parallel region – that means this variable will be treated as shared by default to each task in the parallel region</a:t>
            </a:r>
          </a:p>
          <a:p>
            <a:pPr eaLnBrk="1" hangingPunct="1"/>
            <a:endParaRPr lang="en-US" smtClean="0"/>
          </a:p>
          <a:p>
            <a:pPr eaLnBrk="1" hangingPunct="1"/>
            <a:r>
              <a:rPr lang="en-US" smtClean="0"/>
              <a:t>Since e is shared in the task region, we will have a race condition since each task (ie process() call in this case) will be accessing e and possibly updating the variable e.  </a:t>
            </a:r>
          </a:p>
          <a:p>
            <a:pPr eaLnBrk="1" hangingPunct="1"/>
            <a:endParaRPr lang="en-US" smtClean="0"/>
          </a:p>
          <a:p>
            <a:pPr eaLnBrk="1" hangingPunct="1"/>
            <a:r>
              <a:rPr lang="en-US" smtClean="0"/>
              <a:t>What we want is to have each process have its own private copy of e – we shall see strategies for how to do this in following foils</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xfrm>
            <a:off x="4143587" y="9119474"/>
            <a:ext cx="3169920" cy="480060"/>
          </a:xfrm>
          <a:prstGeom prst="rect">
            <a:avLst/>
          </a:prstGeom>
          <a:noFill/>
        </p:spPr>
        <p:txBody>
          <a:bodyPr lIns="96661" tIns="48331" rIns="96661" bIns="48331"/>
          <a:lstStyle/>
          <a:p>
            <a:fld id="{6361955E-8E74-446D-B1CA-E5EEA72A9330}" type="slidenum">
              <a:rPr lang="en-US"/>
              <a:pPr/>
              <a:t>76</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b="1" smtClean="0"/>
              <a:t>Script:</a:t>
            </a:r>
          </a:p>
          <a:p>
            <a:pPr eaLnBrk="1" hangingPunct="1"/>
            <a:r>
              <a:rPr lang="en-US" smtClean="0"/>
              <a:t> e will be assumed shared here because even though it appears to be a local variable, it is defined outside the parallel region – that means this variable will be treated as shared by default to each task in the parallel region</a:t>
            </a:r>
          </a:p>
          <a:p>
            <a:pPr eaLnBrk="1" hangingPunct="1"/>
            <a:endParaRPr lang="en-US" smtClean="0"/>
          </a:p>
          <a:p>
            <a:pPr eaLnBrk="1" hangingPunct="1"/>
            <a:r>
              <a:rPr lang="en-US" smtClean="0"/>
              <a:t>Since e is shared in the task region, we will have a race condition since each task (ie process() call in this case) will be accessing e and possibly updating the variable e.  </a:t>
            </a:r>
          </a:p>
          <a:p>
            <a:pPr eaLnBrk="1" hangingPunct="1"/>
            <a:endParaRPr lang="en-US" smtClean="0"/>
          </a:p>
          <a:p>
            <a:pPr eaLnBrk="1" hangingPunct="1"/>
            <a:r>
              <a:rPr lang="en-US" smtClean="0"/>
              <a:t>What we want is to have each process have its own private copy of e – we shall see strategies for how to do this in following foils</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xfrm>
            <a:off x="4143587" y="9119474"/>
            <a:ext cx="3169920" cy="480060"/>
          </a:xfrm>
          <a:prstGeom prst="rect">
            <a:avLst/>
          </a:prstGeom>
          <a:noFill/>
        </p:spPr>
        <p:txBody>
          <a:bodyPr lIns="96661" tIns="48331" rIns="96661" bIns="48331"/>
          <a:lstStyle/>
          <a:p>
            <a:fld id="{6361955E-8E74-446D-B1CA-E5EEA72A9330}" type="slidenum">
              <a:rPr lang="en-US"/>
              <a:pPr/>
              <a:t>77</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b="1" smtClean="0"/>
              <a:t>Script:</a:t>
            </a:r>
          </a:p>
          <a:p>
            <a:pPr eaLnBrk="1" hangingPunct="1"/>
            <a:r>
              <a:rPr lang="en-US" smtClean="0"/>
              <a:t> e will be assumed shared here because even though it appears to be a local variable, it is defined outside the parallel region – that means this variable will be treated as shared by default to each task in the parallel region</a:t>
            </a:r>
          </a:p>
          <a:p>
            <a:pPr eaLnBrk="1" hangingPunct="1"/>
            <a:endParaRPr lang="en-US" smtClean="0"/>
          </a:p>
          <a:p>
            <a:pPr eaLnBrk="1" hangingPunct="1"/>
            <a:r>
              <a:rPr lang="en-US" smtClean="0"/>
              <a:t>Since e is shared in the task region, we will have a race condition since each task (ie process() call in this case) will be accessing e and possibly updating the variable e.  </a:t>
            </a:r>
          </a:p>
          <a:p>
            <a:pPr eaLnBrk="1" hangingPunct="1"/>
            <a:endParaRPr lang="en-US" smtClean="0"/>
          </a:p>
          <a:p>
            <a:pPr eaLnBrk="1" hangingPunct="1"/>
            <a:r>
              <a:rPr lang="en-US" smtClean="0"/>
              <a:t>What we want is to have each process have its own private copy of e – we shall see strategies for how to do this in following foils</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xfrm>
            <a:off x="4127500" y="9120188"/>
            <a:ext cx="3216275" cy="446087"/>
          </a:xfrm>
          <a:prstGeom prst="rect">
            <a:avLst/>
          </a:prstGeom>
        </p:spPr>
        <p:txBody>
          <a:bodyPr/>
          <a:lstStyle/>
          <a:p>
            <a:pPr>
              <a:defRPr/>
            </a:pPr>
            <a:fld id="{299DEE67-34B4-7446-BD2B-E4F9F0F192E5}" type="slidenum">
              <a:rPr lang="en-GB"/>
              <a:pPr>
                <a:defRPr/>
              </a:pPr>
              <a:t>78</a:t>
            </a:fld>
            <a:endParaRPr lang="en-GB"/>
          </a:p>
        </p:txBody>
      </p:sp>
      <p:sp>
        <p:nvSpPr>
          <p:cNvPr id="76802" name="Rectangle 2"/>
          <p:cNvSpPr>
            <a:spLocks noGrp="1" noRot="1" noChangeAspect="1" noChangeArrowheads="1" noTextEdit="1"/>
          </p:cNvSpPr>
          <p:nvPr>
            <p:ph type="sldImg"/>
          </p:nvPr>
        </p:nvSpPr>
        <p:spPr>
          <a:xfrm>
            <a:off x="500063" y="393700"/>
            <a:ext cx="6134100" cy="4600575"/>
          </a:xfrm>
          <a:ln/>
          <a:extLst>
            <a:ext uri="{FAA26D3D-D897-4be2-8F04-BA451C77F1D7}">
              <ma14:placeholderFlag xmlns="" xmlns:ma14="http://schemas.microsoft.com/office/mac/drawingml/2011/main" val="1"/>
            </a:ext>
          </a:extLst>
        </p:spPr>
      </p:sp>
      <p:sp>
        <p:nvSpPr>
          <p:cNvPr id="76803" name="Rectangle 3"/>
          <p:cNvSpPr>
            <a:spLocks noGrp="1" noChangeArrowheads="1"/>
          </p:cNvSpPr>
          <p:nvPr>
            <p:ph type="body" idx="1"/>
          </p:nvPr>
        </p:nvSpPr>
        <p:spPr>
          <a:xfrm>
            <a:off x="239713" y="5114925"/>
            <a:ext cx="6845300" cy="4092575"/>
          </a:xfrm>
        </p:spPr>
        <p:txBody>
          <a:bodyPr lIns="97240" tIns="49444" rIns="97240" bIns="49444"/>
          <a:lstStyle/>
          <a:p>
            <a:pPr defTabSz="952500" eaLnBrk="1" hangingPunct="1">
              <a:defRPr/>
            </a:pPr>
            <a:endParaRPr lang="en-GB" smtClean="0">
              <a:cs typeface="+mn-c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xfrm>
            <a:off x="4127500" y="9120188"/>
            <a:ext cx="3216275" cy="446087"/>
          </a:xfrm>
          <a:prstGeom prst="rect">
            <a:avLst/>
          </a:prstGeom>
        </p:spPr>
        <p:txBody>
          <a:bodyPr/>
          <a:lstStyle/>
          <a:p>
            <a:pPr>
              <a:defRPr/>
            </a:pPr>
            <a:fld id="{683660B5-D4F2-A04B-8FAC-83FC75E93660}" type="slidenum">
              <a:rPr lang="en-GB"/>
              <a:pPr>
                <a:defRPr/>
              </a:pPr>
              <a:t>79</a:t>
            </a:fld>
            <a:endParaRPr lang="en-GB"/>
          </a:p>
        </p:txBody>
      </p:sp>
      <p:sp>
        <p:nvSpPr>
          <p:cNvPr id="78850" name="Rectangle 2"/>
          <p:cNvSpPr>
            <a:spLocks noGrp="1" noRot="1" noChangeAspect="1" noChangeArrowheads="1" noTextEdit="1"/>
          </p:cNvSpPr>
          <p:nvPr>
            <p:ph type="sldImg"/>
          </p:nvPr>
        </p:nvSpPr>
        <p:spPr>
          <a:xfrm>
            <a:off x="500063" y="393700"/>
            <a:ext cx="6134100" cy="4600575"/>
          </a:xfrm>
          <a:ln/>
          <a:extLst>
            <a:ext uri="{FAA26D3D-D897-4be2-8F04-BA451C77F1D7}">
              <ma14:placeholderFlag xmlns="" xmlns:ma14="http://schemas.microsoft.com/office/mac/drawingml/2011/main" val="1"/>
            </a:ext>
          </a:extLst>
        </p:spPr>
      </p:sp>
      <p:sp>
        <p:nvSpPr>
          <p:cNvPr id="78851" name="Rectangle 3"/>
          <p:cNvSpPr>
            <a:spLocks noGrp="1" noChangeArrowheads="1"/>
          </p:cNvSpPr>
          <p:nvPr>
            <p:ph type="body" idx="1"/>
          </p:nvPr>
        </p:nvSpPr>
        <p:spPr>
          <a:xfrm>
            <a:off x="239713" y="5114925"/>
            <a:ext cx="6845300" cy="4092575"/>
          </a:xfrm>
        </p:spPr>
        <p:txBody>
          <a:bodyPr lIns="97240" tIns="49444" rIns="97240" bIns="49444"/>
          <a:lstStyle/>
          <a:p>
            <a:pPr defTabSz="952500" eaLnBrk="1" hangingPunct="1">
              <a:defRPr/>
            </a:pPr>
            <a:endParaRPr lang="en-GB" smtClean="0">
              <a:cs typeface="+mn-c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xfrm>
            <a:off x="4127500" y="9120188"/>
            <a:ext cx="3216275" cy="446087"/>
          </a:xfrm>
          <a:prstGeom prst="rect">
            <a:avLst/>
          </a:prstGeom>
        </p:spPr>
        <p:txBody>
          <a:bodyPr/>
          <a:lstStyle/>
          <a:p>
            <a:pPr>
              <a:defRPr/>
            </a:pPr>
            <a:fld id="{CEBF23E7-9103-EE43-AF47-4A7A5C847812}" type="slidenum">
              <a:rPr lang="en-GB"/>
              <a:pPr>
                <a:defRPr/>
              </a:pPr>
              <a:t>80</a:t>
            </a:fld>
            <a:endParaRPr lang="en-GB"/>
          </a:p>
        </p:txBody>
      </p:sp>
      <p:sp>
        <p:nvSpPr>
          <p:cNvPr id="82946" name="Rectangle 2"/>
          <p:cNvSpPr>
            <a:spLocks noGrp="1" noRot="1" noChangeAspect="1" noChangeArrowheads="1" noTextEdit="1"/>
          </p:cNvSpPr>
          <p:nvPr>
            <p:ph type="sldImg"/>
          </p:nvPr>
        </p:nvSpPr>
        <p:spPr>
          <a:xfrm>
            <a:off x="500063" y="393700"/>
            <a:ext cx="6134100" cy="4600575"/>
          </a:xfrm>
          <a:ln/>
          <a:extLst>
            <a:ext uri="{FAA26D3D-D897-4be2-8F04-BA451C77F1D7}">
              <ma14:placeholderFlag xmlns="" xmlns:ma14="http://schemas.microsoft.com/office/mac/drawingml/2011/main" val="1"/>
            </a:ext>
          </a:extLst>
        </p:spPr>
      </p:sp>
      <p:sp>
        <p:nvSpPr>
          <p:cNvPr id="82947" name="Rectangle 3"/>
          <p:cNvSpPr>
            <a:spLocks noGrp="1" noChangeArrowheads="1"/>
          </p:cNvSpPr>
          <p:nvPr>
            <p:ph type="body" idx="1"/>
          </p:nvPr>
        </p:nvSpPr>
        <p:spPr>
          <a:xfrm>
            <a:off x="239713" y="5114925"/>
            <a:ext cx="6845300" cy="4092575"/>
          </a:xfrm>
        </p:spPr>
        <p:txBody>
          <a:bodyPr lIns="97240" tIns="49444" rIns="97240" bIns="49444"/>
          <a:lstStyle/>
          <a:p>
            <a:pPr defTabSz="952500" eaLnBrk="1" hangingPunct="1">
              <a:defRPr/>
            </a:pPr>
            <a:endParaRPr lang="en-GB" smtClean="0">
              <a:cs typeface="+mn-c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xfrm>
            <a:off x="4127500" y="9120188"/>
            <a:ext cx="3216275" cy="446087"/>
          </a:xfrm>
          <a:prstGeom prst="rect">
            <a:avLst/>
          </a:prstGeom>
        </p:spPr>
        <p:txBody>
          <a:bodyPr/>
          <a:lstStyle/>
          <a:p>
            <a:pPr>
              <a:defRPr/>
            </a:pPr>
            <a:fld id="{19F46F12-7F67-BC4F-A06D-F4FB6B512ABA}" type="slidenum">
              <a:rPr lang="en-GB"/>
              <a:pPr>
                <a:defRPr/>
              </a:pPr>
              <a:t>81</a:t>
            </a:fld>
            <a:endParaRPr lang="en-GB"/>
          </a:p>
        </p:txBody>
      </p:sp>
      <p:sp>
        <p:nvSpPr>
          <p:cNvPr id="70658" name="Rectangle 2"/>
          <p:cNvSpPr>
            <a:spLocks noGrp="1" noRot="1" noChangeAspect="1" noChangeArrowheads="1" noTextEdit="1"/>
          </p:cNvSpPr>
          <p:nvPr>
            <p:ph type="sldImg"/>
          </p:nvPr>
        </p:nvSpPr>
        <p:spPr>
          <a:xfrm>
            <a:off x="500063" y="393700"/>
            <a:ext cx="6134100" cy="4600575"/>
          </a:xfrm>
          <a:ln/>
          <a:extLst>
            <a:ext uri="{FAA26D3D-D897-4be2-8F04-BA451C77F1D7}">
              <ma14:placeholderFlag xmlns="" xmlns:ma14="http://schemas.microsoft.com/office/mac/drawingml/2011/main" val="1"/>
            </a:ext>
          </a:extLst>
        </p:spPr>
      </p:sp>
      <p:sp>
        <p:nvSpPr>
          <p:cNvPr id="70659" name="Rectangle 3"/>
          <p:cNvSpPr>
            <a:spLocks noGrp="1" noChangeArrowheads="1"/>
          </p:cNvSpPr>
          <p:nvPr>
            <p:ph type="body" idx="1"/>
          </p:nvPr>
        </p:nvSpPr>
        <p:spPr>
          <a:xfrm>
            <a:off x="239713" y="5114925"/>
            <a:ext cx="6845300" cy="4092575"/>
          </a:xfrm>
        </p:spPr>
        <p:txBody>
          <a:bodyPr lIns="97240" tIns="49444" rIns="97240" bIns="49444"/>
          <a:lstStyle/>
          <a:p>
            <a:pPr defTabSz="952500" eaLnBrk="1" hangingPunct="1">
              <a:defRPr/>
            </a:pPr>
            <a:endParaRPr lang="en-GB" smtClean="0">
              <a:cs typeface="+mn-cs"/>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ln cap="flat"/>
        </p:spPr>
      </p:sp>
      <p:sp>
        <p:nvSpPr>
          <p:cNvPr id="205827"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9EC35592-EB8B-4B12-921C-06D115E2BA0B}" type="slidenum">
              <a:rPr lang="en-US"/>
              <a:pPr/>
              <a:t>85</a:t>
            </a:fld>
            <a:endParaRPr lang="en-US"/>
          </a:p>
        </p:txBody>
      </p:sp>
      <p:sp>
        <p:nvSpPr>
          <p:cNvPr id="283651" name="Rectangle 2"/>
          <p:cNvSpPr>
            <a:spLocks noGrp="1" noRot="1" noChangeAspect="1" noChangeArrowheads="1" noTextEdit="1"/>
          </p:cNvSpPr>
          <p:nvPr>
            <p:ph type="sldImg"/>
          </p:nvPr>
        </p:nvSpPr>
        <p:spPr>
          <a:xfrm>
            <a:off x="498475" y="393700"/>
            <a:ext cx="6135688" cy="4600575"/>
          </a:xfrm>
          <a:ln/>
        </p:spPr>
      </p:sp>
      <p:sp>
        <p:nvSpPr>
          <p:cNvPr id="28365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9E969803-4197-4393-ACD0-EBF1A40F3D32}" type="slidenum">
              <a:rPr lang="en-US"/>
              <a:pPr/>
              <a:t>87</a:t>
            </a:fld>
            <a:endParaRPr lang="en-US"/>
          </a:p>
        </p:txBody>
      </p:sp>
      <p:sp>
        <p:nvSpPr>
          <p:cNvPr id="284675" name="Rectangle 2"/>
          <p:cNvSpPr>
            <a:spLocks noGrp="1" noRot="1" noChangeAspect="1" noChangeArrowheads="1" noTextEdit="1"/>
          </p:cNvSpPr>
          <p:nvPr>
            <p:ph type="sldImg"/>
          </p:nvPr>
        </p:nvSpPr>
        <p:spPr>
          <a:xfrm>
            <a:off x="498475" y="393700"/>
            <a:ext cx="6135688" cy="4600575"/>
          </a:xfrm>
          <a:ln/>
        </p:spPr>
      </p:sp>
      <p:sp>
        <p:nvSpPr>
          <p:cNvPr id="284676"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ChangeArrowheads="1" noTextEdit="1"/>
          </p:cNvSpPr>
          <p:nvPr>
            <p:ph type="sldImg"/>
          </p:nvPr>
        </p:nvSpPr>
        <p:spPr>
          <a:ln cap="flat"/>
        </p:spPr>
      </p:sp>
      <p:sp>
        <p:nvSpPr>
          <p:cNvPr id="348163" name="Rectangle 3"/>
          <p:cNvSpPr>
            <a:spLocks noGrp="1" noChangeArrowheads="1"/>
          </p:cNvSpPr>
          <p:nvPr>
            <p:ph type="body" idx="1"/>
          </p:nvPr>
        </p:nvSpPr>
        <p:spPr>
          <a:noFill/>
          <a:ln/>
        </p:spPr>
        <p:txBody>
          <a:bodyPr/>
          <a:lstStyle/>
          <a:p>
            <a:pPr eaLnBrk="1" hangingPunct="1">
              <a:lnSpc>
                <a:spcPct val="88000"/>
              </a:lnSpc>
            </a:pPr>
            <a:endParaRPr lang="zh-CN" alt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volatile keyword was not defined with threads in mind, hence it doesn’t </a:t>
            </a:r>
            <a:r>
              <a:rPr lang="en-US" dirty="0" err="1" smtClean="0"/>
              <a:t>forece</a:t>
            </a:r>
            <a:r>
              <a:rPr lang="en-US" dirty="0" smtClean="0"/>
              <a:t> consistency a required for threads.  For Java, however, the </a:t>
            </a:r>
            <a:r>
              <a:rPr lang="en-US" dirty="0" err="1" smtClean="0"/>
              <a:t>volatil</a:t>
            </a:r>
            <a:r>
              <a:rPr lang="en-US" dirty="0" smtClean="0"/>
              <a:t> keyword is useful </a:t>
            </a:r>
            <a:r>
              <a:rPr lang="en-US" dirty="0" err="1" smtClean="0"/>
              <a:t>fo</a:t>
            </a:r>
            <a:r>
              <a:rPr lang="en-US" dirty="0" smtClean="0"/>
              <a:t> </a:t>
            </a:r>
            <a:r>
              <a:rPr lang="en-US" dirty="0" err="1" smtClean="0"/>
              <a:t>rsolving</a:t>
            </a:r>
            <a:r>
              <a:rPr lang="en-US" dirty="0" smtClean="0"/>
              <a:t> this problem.</a:t>
            </a:r>
            <a:endParaRPr lang="en-US" dirty="0"/>
          </a:p>
        </p:txBody>
      </p:sp>
    </p:spTree>
    <p:extLst>
      <p:ext uri="{BB962C8B-B14F-4D97-AF65-F5344CB8AC3E}">
        <p14:creationId xmlns:p14="http://schemas.microsoft.com/office/powerpoint/2010/main" val="36361013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a:ln/>
        </p:spPr>
      </p:sp>
      <p:sp>
        <p:nvSpPr>
          <p:cNvPr id="150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a:noFill/>
          <a:ln/>
        </p:spPr>
        <p:txBody>
          <a:bodyPr/>
          <a:lstStyle/>
          <a:p>
            <a:pPr eaLnBrk="1" hangingPunct="1">
              <a:lnSpc>
                <a:spcPct val="69000"/>
              </a:lnSpc>
            </a:pPr>
            <a:endParaRPr lang="en-US" sz="800" smtClean="0"/>
          </a:p>
          <a:p>
            <a:pPr eaLnBrk="1" hangingPunct="1">
              <a:lnSpc>
                <a:spcPct val="69000"/>
              </a:lnSpc>
            </a:pPr>
            <a:r>
              <a:rPr lang="en-US" sz="800" smtClean="0"/>
              <a:t>       A(circle) = pi * r^2</a:t>
            </a:r>
          </a:p>
          <a:p>
            <a:pPr eaLnBrk="1" hangingPunct="1">
              <a:lnSpc>
                <a:spcPct val="69000"/>
              </a:lnSpc>
            </a:pPr>
            <a:r>
              <a:rPr lang="en-US" sz="800" smtClean="0"/>
              <a:t>       A(square) = (2*r)*(2*r) = 4*r^2</a:t>
            </a:r>
          </a:p>
          <a:p>
            <a:pPr eaLnBrk="1" hangingPunct="1">
              <a:lnSpc>
                <a:spcPct val="69000"/>
              </a:lnSpc>
            </a:pPr>
            <a:endParaRPr lang="en-US" sz="800" smtClean="0"/>
          </a:p>
          <a:p>
            <a:pPr eaLnBrk="1" hangingPunct="1">
              <a:lnSpc>
                <a:spcPct val="69000"/>
              </a:lnSpc>
            </a:pPr>
            <a:r>
              <a:rPr lang="en-US" sz="800" smtClean="0"/>
              <a:t>       ratio = A(circle)/A(square) = pi/4</a:t>
            </a:r>
          </a:p>
          <a:p>
            <a:pPr eaLnBrk="1" hangingPunct="1">
              <a:lnSpc>
                <a:spcPct val="69000"/>
              </a:lnSpc>
            </a:pPr>
            <a:endParaRPr lang="en-US" sz="800" smtClean="0"/>
          </a:p>
          <a:p>
            <a:pPr eaLnBrk="1" hangingPunct="1">
              <a:lnSpc>
                <a:spcPct val="69000"/>
              </a:lnSpc>
            </a:pPr>
            <a:r>
              <a:rPr lang="en-US" sz="800" smtClean="0"/>
              <a:t>   Since the probability (P) of a dart falling inside a figure (i.e. the square </a:t>
            </a:r>
          </a:p>
          <a:p>
            <a:pPr eaLnBrk="1" hangingPunct="1">
              <a:lnSpc>
                <a:spcPct val="69000"/>
              </a:lnSpc>
            </a:pPr>
            <a:r>
              <a:rPr lang="en-US" sz="800" smtClean="0"/>
              <a:t>   or the circle) is proportional to the area, we have</a:t>
            </a:r>
          </a:p>
          <a:p>
            <a:pPr eaLnBrk="1" hangingPunct="1">
              <a:lnSpc>
                <a:spcPct val="69000"/>
              </a:lnSpc>
            </a:pPr>
            <a:endParaRPr lang="en-US" sz="800" smtClean="0"/>
          </a:p>
          <a:p>
            <a:pPr eaLnBrk="1" hangingPunct="1">
              <a:lnSpc>
                <a:spcPct val="69000"/>
              </a:lnSpc>
            </a:pPr>
            <a:r>
              <a:rPr lang="en-US" sz="800" smtClean="0"/>
              <a:t>       ratio = P(circle)/P(square) = pi/4</a:t>
            </a:r>
          </a:p>
          <a:p>
            <a:pPr eaLnBrk="1" hangingPunct="1">
              <a:lnSpc>
                <a:spcPct val="69000"/>
              </a:lnSpc>
            </a:pPr>
            <a:endParaRPr lang="en-US" sz="800" smtClean="0"/>
          </a:p>
          <a:p>
            <a:pPr eaLnBrk="1" hangingPunct="1">
              <a:lnSpc>
                <a:spcPct val="69000"/>
              </a:lnSpc>
            </a:pPr>
            <a:r>
              <a:rPr lang="en-US" sz="800" smtClean="0"/>
              <a:t>   If I throw N darts as computed by random numbers evenly distributed </a:t>
            </a:r>
          </a:p>
          <a:p>
            <a:pPr eaLnBrk="1" hangingPunct="1">
              <a:lnSpc>
                <a:spcPct val="69000"/>
              </a:lnSpc>
            </a:pPr>
            <a:r>
              <a:rPr lang="en-US" sz="800" smtClean="0"/>
              <a:t>   over the area of the square</a:t>
            </a:r>
          </a:p>
          <a:p>
            <a:pPr eaLnBrk="1" hangingPunct="1">
              <a:lnSpc>
                <a:spcPct val="69000"/>
              </a:lnSpc>
            </a:pPr>
            <a:endParaRPr lang="en-US" sz="800" smtClean="0"/>
          </a:p>
          <a:p>
            <a:pPr eaLnBrk="1" hangingPunct="1">
              <a:lnSpc>
                <a:spcPct val="69000"/>
              </a:lnSpc>
            </a:pPr>
            <a:r>
              <a:rPr lang="en-US" sz="800" smtClean="0"/>
              <a:t>      P(sqaure) = N/N    .... i.e. every dart lands in the square</a:t>
            </a:r>
          </a:p>
          <a:p>
            <a:pPr eaLnBrk="1" hangingPunct="1">
              <a:lnSpc>
                <a:spcPct val="69000"/>
              </a:lnSpc>
            </a:pPr>
            <a:r>
              <a:rPr lang="en-US" sz="800" smtClean="0"/>
              <a:t>      P(circle) = N(circle)/N</a:t>
            </a:r>
          </a:p>
          <a:p>
            <a:pPr eaLnBrk="1" hangingPunct="1">
              <a:lnSpc>
                <a:spcPct val="69000"/>
              </a:lnSpc>
            </a:pPr>
            <a:endParaRPr lang="en-US" sz="800" smtClean="0"/>
          </a:p>
          <a:p>
            <a:pPr eaLnBrk="1" hangingPunct="1">
              <a:lnSpc>
                <a:spcPct val="69000"/>
              </a:lnSpc>
            </a:pPr>
            <a:r>
              <a:rPr lang="en-US" sz="800" smtClean="0"/>
              <a:t>      ratio = (N(circle)/N)/(N/N)  = N(circle)/N</a:t>
            </a:r>
          </a:p>
          <a:p>
            <a:pPr eaLnBrk="1" hangingPunct="1">
              <a:lnSpc>
                <a:spcPct val="69000"/>
              </a:lnSpc>
            </a:pPr>
            <a:endParaRPr lang="en-US" sz="800" smtClean="0"/>
          </a:p>
          <a:p>
            <a:pPr eaLnBrk="1" hangingPunct="1">
              <a:lnSpc>
                <a:spcPct val="69000"/>
              </a:lnSpc>
            </a:pPr>
            <a:r>
              <a:rPr lang="en-US" sz="800" smtClean="0"/>
              <a:t>   Hence, to find the area, I compute N random "darts" and count how many fall</a:t>
            </a:r>
          </a:p>
          <a:p>
            <a:pPr eaLnBrk="1" hangingPunct="1">
              <a:lnSpc>
                <a:spcPct val="69000"/>
              </a:lnSpc>
            </a:pPr>
            <a:r>
              <a:rPr lang="en-US" sz="800" smtClean="0"/>
              <a:t>   inside the circle.  The equation for a circle is</a:t>
            </a:r>
          </a:p>
          <a:p>
            <a:pPr eaLnBrk="1" hangingPunct="1">
              <a:lnSpc>
                <a:spcPct val="69000"/>
              </a:lnSpc>
            </a:pPr>
            <a:endParaRPr lang="en-US" sz="800" smtClean="0"/>
          </a:p>
          <a:p>
            <a:pPr eaLnBrk="1" hangingPunct="1">
              <a:lnSpc>
                <a:spcPct val="69000"/>
              </a:lnSpc>
            </a:pPr>
            <a:r>
              <a:rPr lang="en-US" sz="800" smtClean="0"/>
              <a:t>      x^2 + y^2 = r^2 </a:t>
            </a:r>
          </a:p>
          <a:p>
            <a:pPr eaLnBrk="1" hangingPunct="1">
              <a:lnSpc>
                <a:spcPct val="69000"/>
              </a:lnSpc>
            </a:pPr>
            <a:endParaRPr lang="en-US" sz="800" smtClean="0"/>
          </a:p>
          <a:p>
            <a:pPr eaLnBrk="1" hangingPunct="1">
              <a:lnSpc>
                <a:spcPct val="69000"/>
              </a:lnSpc>
            </a:pPr>
            <a:r>
              <a:rPr lang="en-US" sz="800" smtClean="0"/>
              <a:t>   So I randomly compute "x" and "y" evenly distributed from -r to r and </a:t>
            </a:r>
          </a:p>
          <a:p>
            <a:pPr eaLnBrk="1" hangingPunct="1">
              <a:lnSpc>
                <a:spcPct val="69000"/>
              </a:lnSpc>
            </a:pPr>
            <a:r>
              <a:rPr lang="en-US" sz="800" smtClean="0"/>
              <a:t>   count the "dart" as falling inside the cicle if</a:t>
            </a:r>
          </a:p>
          <a:p>
            <a:pPr eaLnBrk="1" hangingPunct="1">
              <a:lnSpc>
                <a:spcPct val="69000"/>
              </a:lnSpc>
            </a:pPr>
            <a:endParaRPr lang="en-US" sz="800" smtClean="0"/>
          </a:p>
          <a:p>
            <a:pPr eaLnBrk="1" hangingPunct="1">
              <a:lnSpc>
                <a:spcPct val="69000"/>
              </a:lnSpc>
            </a:pPr>
            <a:r>
              <a:rPr lang="en-US" sz="800" smtClean="0"/>
              <a:t>      x^2 + y^2 &lt; or = r</a:t>
            </a:r>
          </a:p>
          <a:p>
            <a:pPr eaLnBrk="1" hangingPunct="1">
              <a:lnSpc>
                <a:spcPct val="69000"/>
              </a:lnSpc>
            </a:pPr>
            <a:endParaRPr lang="en-US" sz="800"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C06D6E11-2595-4F5B-A0A5-EB8019EEFD32}" type="slidenum">
              <a:rPr lang="zh-CN" altLang="en-US"/>
              <a:pPr>
                <a:defRPr/>
              </a:pPr>
              <a:t>‹#›</a:t>
            </a:fld>
            <a:endParaRPr lang="en-US" altLang="zh-CN"/>
          </a:p>
        </p:txBody>
      </p:sp>
      <p:sp>
        <p:nvSpPr>
          <p:cNvPr id="5" name="Rectangle 5"/>
          <p:cNvSpPr>
            <a:spLocks noGrp="1" noChangeArrowheads="1"/>
          </p:cNvSpPr>
          <p:nvPr>
            <p:ph type="dt" sz="half" idx="11"/>
          </p:nvPr>
        </p:nvSpPr>
        <p:spPr>
          <a:ln/>
        </p:spPr>
        <p:txBody>
          <a:bodyPr/>
          <a:lstStyle>
            <a:lvl1pPr>
              <a:defRPr/>
            </a:lvl1pPr>
          </a:lstStyle>
          <a:p>
            <a:pPr>
              <a:defRPr/>
            </a:pPr>
            <a:r>
              <a:rPr lang="en-US"/>
              <a:t> 9:04:15 AM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512C0A10-6504-4B1D-9788-48B157B328D5}" type="slidenum">
              <a:rPr lang="zh-CN" altLang="en-US"/>
              <a:pPr>
                <a:defRPr/>
              </a:pPr>
              <a:t>‹#›</a:t>
            </a:fld>
            <a:endParaRPr lang="en-US" altLang="zh-CN"/>
          </a:p>
        </p:txBody>
      </p:sp>
      <p:sp>
        <p:nvSpPr>
          <p:cNvPr id="5" name="Rectangle 5"/>
          <p:cNvSpPr>
            <a:spLocks noGrp="1" noChangeArrowheads="1"/>
          </p:cNvSpPr>
          <p:nvPr>
            <p:ph type="dt" sz="half" idx="11"/>
          </p:nvPr>
        </p:nvSpPr>
        <p:spPr>
          <a:ln/>
        </p:spPr>
        <p:txBody>
          <a:bodyPr/>
          <a:lstStyle>
            <a:lvl1pPr>
              <a:defRPr/>
            </a:lvl1pPr>
          </a:lstStyle>
          <a:p>
            <a:pPr>
              <a:defRPr/>
            </a:pPr>
            <a:r>
              <a:rPr lang="en-US"/>
              <a:t> 9:04:15 AM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5138" y="247650"/>
            <a:ext cx="2141537" cy="60896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7350" y="247650"/>
            <a:ext cx="6275388" cy="6089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A973D3B3-178F-4AEA-B0F7-759B9BAF10F4}" type="slidenum">
              <a:rPr lang="zh-CN" altLang="en-US"/>
              <a:pPr>
                <a:defRPr/>
              </a:pPr>
              <a:t>‹#›</a:t>
            </a:fld>
            <a:endParaRPr lang="en-US" altLang="zh-CN"/>
          </a:p>
        </p:txBody>
      </p:sp>
      <p:sp>
        <p:nvSpPr>
          <p:cNvPr id="5" name="Rectangle 5"/>
          <p:cNvSpPr>
            <a:spLocks noGrp="1" noChangeArrowheads="1"/>
          </p:cNvSpPr>
          <p:nvPr>
            <p:ph type="dt" sz="half" idx="11"/>
          </p:nvPr>
        </p:nvSpPr>
        <p:spPr>
          <a:ln/>
        </p:spPr>
        <p:txBody>
          <a:bodyPr/>
          <a:lstStyle>
            <a:lvl1pPr>
              <a:defRPr/>
            </a:lvl1pPr>
          </a:lstStyle>
          <a:p>
            <a:pPr>
              <a:defRPr/>
            </a:pPr>
            <a:r>
              <a:rPr lang="en-US"/>
              <a:t> 9:04:15 AM</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247650"/>
            <a:ext cx="84963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7350" y="1517650"/>
            <a:ext cx="8515350" cy="4819650"/>
          </a:xfrm>
        </p:spPr>
        <p:txBody>
          <a:bodyPr/>
          <a:lstStyle/>
          <a:p>
            <a:pPr lvl="0"/>
            <a:endParaRPr lang="en-US" noProof="0" smtClean="0"/>
          </a:p>
        </p:txBody>
      </p:sp>
      <p:sp>
        <p:nvSpPr>
          <p:cNvPr id="4" name="Rectangle 4"/>
          <p:cNvSpPr>
            <a:spLocks noGrp="1" noChangeArrowheads="1"/>
          </p:cNvSpPr>
          <p:nvPr>
            <p:ph type="sldNum" sz="quarter" idx="10"/>
          </p:nvPr>
        </p:nvSpPr>
        <p:spPr>
          <a:ln/>
        </p:spPr>
        <p:txBody>
          <a:bodyPr/>
          <a:lstStyle>
            <a:lvl1pPr>
              <a:defRPr/>
            </a:lvl1pPr>
          </a:lstStyle>
          <a:p>
            <a:pPr>
              <a:defRPr/>
            </a:pPr>
            <a:fld id="{23550987-B885-4520-9E38-B34131BCEA31}" type="slidenum">
              <a:rPr lang="zh-CN" altLang="en-US"/>
              <a:pPr>
                <a:defRPr/>
              </a:pPr>
              <a:t>‹#›</a:t>
            </a:fld>
            <a:endParaRPr lang="en-US" altLang="zh-CN"/>
          </a:p>
        </p:txBody>
      </p:sp>
      <p:sp>
        <p:nvSpPr>
          <p:cNvPr id="5" name="Rectangle 5"/>
          <p:cNvSpPr>
            <a:spLocks noGrp="1" noChangeArrowheads="1"/>
          </p:cNvSpPr>
          <p:nvPr>
            <p:ph type="dt" sz="half" idx="11"/>
          </p:nvPr>
        </p:nvSpPr>
        <p:spPr>
          <a:ln/>
        </p:spPr>
        <p:txBody>
          <a:bodyPr/>
          <a:lstStyle>
            <a:lvl1pPr>
              <a:defRPr/>
            </a:lvl1pPr>
          </a:lstStyle>
          <a:p>
            <a:pPr>
              <a:defRPr/>
            </a:pPr>
            <a:r>
              <a:rPr lang="en-US"/>
              <a:t> 9:04:15 AM</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247650"/>
            <a:ext cx="84963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7350" y="1517650"/>
            <a:ext cx="4181475" cy="4819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1225" y="1517650"/>
            <a:ext cx="4181475" cy="233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1225" y="4003675"/>
            <a:ext cx="4181475" cy="233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sldNum" sz="quarter" idx="10"/>
          </p:nvPr>
        </p:nvSpPr>
        <p:spPr>
          <a:ln/>
        </p:spPr>
        <p:txBody>
          <a:bodyPr/>
          <a:lstStyle>
            <a:lvl1pPr>
              <a:defRPr/>
            </a:lvl1pPr>
          </a:lstStyle>
          <a:p>
            <a:pPr>
              <a:defRPr/>
            </a:pPr>
            <a:fld id="{22A8C634-37D8-457C-B14F-21152237A5FF}" type="slidenum">
              <a:rPr lang="zh-CN" altLang="en-US"/>
              <a:pPr>
                <a:defRPr/>
              </a:pPr>
              <a:t>‹#›</a:t>
            </a:fld>
            <a:endParaRPr lang="en-US" altLang="zh-CN"/>
          </a:p>
        </p:txBody>
      </p:sp>
      <p:sp>
        <p:nvSpPr>
          <p:cNvPr id="7" name="Rectangle 5"/>
          <p:cNvSpPr>
            <a:spLocks noGrp="1" noChangeArrowheads="1"/>
          </p:cNvSpPr>
          <p:nvPr>
            <p:ph type="dt" sz="half" idx="11"/>
          </p:nvPr>
        </p:nvSpPr>
        <p:spPr>
          <a:ln/>
        </p:spPr>
        <p:txBody>
          <a:bodyPr/>
          <a:lstStyle>
            <a:lvl1pPr>
              <a:defRPr/>
            </a:lvl1pPr>
          </a:lstStyle>
          <a:p>
            <a:pPr>
              <a:defRPr/>
            </a:pPr>
            <a:r>
              <a:rPr lang="en-US"/>
              <a:t> 9:04:15 AM</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247650"/>
            <a:ext cx="84963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7350" y="1517650"/>
            <a:ext cx="4181475" cy="4819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517650"/>
            <a:ext cx="4181475" cy="4819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B9A894EE-C36C-4D17-AA7B-19FB8EFFBDD7}" type="slidenum">
              <a:rPr lang="zh-CN" altLang="en-US"/>
              <a:pPr>
                <a:defRPr/>
              </a:pPr>
              <a:t>‹#›</a:t>
            </a:fld>
            <a:endParaRPr lang="en-US" altLang="zh-CN"/>
          </a:p>
        </p:txBody>
      </p:sp>
      <p:sp>
        <p:nvSpPr>
          <p:cNvPr id="6" name="Rectangle 5"/>
          <p:cNvSpPr>
            <a:spLocks noGrp="1" noChangeArrowheads="1"/>
          </p:cNvSpPr>
          <p:nvPr>
            <p:ph type="dt" sz="half" idx="11"/>
          </p:nvPr>
        </p:nvSpPr>
        <p:spPr>
          <a:ln/>
        </p:spPr>
        <p:txBody>
          <a:bodyPr/>
          <a:lstStyle>
            <a:lvl1pPr>
              <a:defRPr/>
            </a:lvl1pPr>
          </a:lstStyle>
          <a:p>
            <a:pPr>
              <a:defRPr/>
            </a:pPr>
            <a:r>
              <a:rPr lang="en-US"/>
              <a:t> 9:04:15 AM</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47786D6C-0DAC-47B4-B327-429A97524BB1}" type="slidenum">
              <a:rPr lang="zh-CN" altLang="en-US">
                <a:solidFill>
                  <a:srgbClr val="FFFFFF"/>
                </a:solidFill>
              </a:rPr>
              <a:pPr>
                <a:defRPr/>
              </a:pPr>
              <a:t>‹#›</a:t>
            </a:fld>
            <a:endParaRPr lang="en-US" altLang="zh-CN">
              <a:solidFill>
                <a:srgbClr val="FFFFFF"/>
              </a:solidFill>
            </a:endParaRPr>
          </a:p>
        </p:txBody>
      </p:sp>
      <p:sp>
        <p:nvSpPr>
          <p:cNvPr id="5" name="Rectangle 5"/>
          <p:cNvSpPr>
            <a:spLocks noGrp="1" noChangeArrowheads="1"/>
          </p:cNvSpPr>
          <p:nvPr>
            <p:ph type="dt" sz="half" idx="11"/>
          </p:nvPr>
        </p:nvSpPr>
        <p:spPr>
          <a:ln/>
        </p:spPr>
        <p:txBody>
          <a:bodyPr/>
          <a:lstStyle>
            <a:lvl1pPr>
              <a:defRPr/>
            </a:lvl1pPr>
          </a:lstStyle>
          <a:p>
            <a:pPr>
              <a:defRPr/>
            </a:pPr>
            <a:r>
              <a:rPr lang="en-US">
                <a:solidFill>
                  <a:srgbClr val="FFFFFF"/>
                </a:solidFill>
              </a:rPr>
              <a:t> 9:04:15 AM</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xfrm>
            <a:off x="8516678" y="6570920"/>
            <a:ext cx="627321" cy="287079"/>
          </a:xfrm>
          <a:ln/>
        </p:spPr>
        <p:txBody>
          <a:bodyPr/>
          <a:lstStyle>
            <a:lvl1pPr>
              <a:defRPr sz="1200"/>
            </a:lvl1pPr>
          </a:lstStyle>
          <a:p>
            <a:pPr>
              <a:defRPr/>
            </a:pPr>
            <a:fld id="{16A369B2-3608-4A69-B2B2-0CC4C1883BDA}" type="slidenum">
              <a:rPr lang="zh-CN" altLang="en-US" smtClean="0">
                <a:solidFill>
                  <a:srgbClr val="FFFFFF"/>
                </a:solidFill>
              </a:rPr>
              <a:pPr>
                <a:defRPr/>
              </a:pPr>
              <a:t>‹#›</a:t>
            </a:fld>
            <a:endParaRPr lang="en-US" altLang="zh-CN" dirty="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9081C5AB-636A-4120-8195-CC4F1E7E6FD8}" type="slidenum">
              <a:rPr lang="zh-CN" altLang="en-US">
                <a:solidFill>
                  <a:srgbClr val="FFFFFF"/>
                </a:solidFill>
              </a:rPr>
              <a:pPr>
                <a:defRPr/>
              </a:pPr>
              <a:t>‹#›</a:t>
            </a:fld>
            <a:endParaRPr lang="en-US" altLang="zh-CN">
              <a:solidFill>
                <a:srgbClr val="FFFFFF"/>
              </a:solidFill>
            </a:endParaRPr>
          </a:p>
        </p:txBody>
      </p:sp>
      <p:sp>
        <p:nvSpPr>
          <p:cNvPr id="5" name="Rectangle 5"/>
          <p:cNvSpPr>
            <a:spLocks noGrp="1" noChangeArrowheads="1"/>
          </p:cNvSpPr>
          <p:nvPr>
            <p:ph type="dt" sz="half" idx="11"/>
          </p:nvPr>
        </p:nvSpPr>
        <p:spPr>
          <a:ln/>
        </p:spPr>
        <p:txBody>
          <a:bodyPr/>
          <a:lstStyle>
            <a:lvl1pPr>
              <a:defRPr/>
            </a:lvl1pPr>
          </a:lstStyle>
          <a:p>
            <a:pPr>
              <a:defRPr/>
            </a:pPr>
            <a:r>
              <a:rPr lang="en-US">
                <a:solidFill>
                  <a:srgbClr val="FFFFFF"/>
                </a:solidFill>
              </a:rPr>
              <a:t> 9:04:15 AM</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7350" y="1517650"/>
            <a:ext cx="4181475" cy="481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517650"/>
            <a:ext cx="4181475" cy="481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9C3AB8D7-1D3C-402B-B3FE-4699213BF9EC}" type="slidenum">
              <a:rPr lang="zh-CN" altLang="en-US">
                <a:solidFill>
                  <a:srgbClr val="FFFFFF"/>
                </a:solidFill>
              </a:rPr>
              <a:pPr>
                <a:defRPr/>
              </a:pPr>
              <a:t>‹#›</a:t>
            </a:fld>
            <a:endParaRPr lang="en-US" altLang="zh-CN">
              <a:solidFill>
                <a:srgbClr val="FFFFFF"/>
              </a:solidFill>
            </a:endParaRPr>
          </a:p>
        </p:txBody>
      </p:sp>
      <p:sp>
        <p:nvSpPr>
          <p:cNvPr id="6" name="Rectangle 5"/>
          <p:cNvSpPr>
            <a:spLocks noGrp="1" noChangeArrowheads="1"/>
          </p:cNvSpPr>
          <p:nvPr>
            <p:ph type="dt" sz="half" idx="11"/>
          </p:nvPr>
        </p:nvSpPr>
        <p:spPr>
          <a:ln/>
        </p:spPr>
        <p:txBody>
          <a:bodyPr/>
          <a:lstStyle>
            <a:lvl1pPr>
              <a:defRPr/>
            </a:lvl1pPr>
          </a:lstStyle>
          <a:p>
            <a:pPr>
              <a:defRPr/>
            </a:pPr>
            <a:r>
              <a:rPr lang="en-US">
                <a:solidFill>
                  <a:srgbClr val="FFFFFF"/>
                </a:solidFill>
              </a:rPr>
              <a:t> 9:04:15 AM</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97AA3D11-B980-4B18-A649-7F05038A5A1D}" type="slidenum">
              <a:rPr lang="zh-CN" altLang="en-US">
                <a:solidFill>
                  <a:srgbClr val="FFFFFF"/>
                </a:solidFill>
              </a:rPr>
              <a:pPr>
                <a:defRPr/>
              </a:pPr>
              <a:t>‹#›</a:t>
            </a:fld>
            <a:endParaRPr lang="en-US" altLang="zh-CN">
              <a:solidFill>
                <a:srgbClr val="FFFFFF"/>
              </a:solidFill>
            </a:endParaRPr>
          </a:p>
        </p:txBody>
      </p:sp>
      <p:sp>
        <p:nvSpPr>
          <p:cNvPr id="8" name="Rectangle 5"/>
          <p:cNvSpPr>
            <a:spLocks noGrp="1" noChangeArrowheads="1"/>
          </p:cNvSpPr>
          <p:nvPr>
            <p:ph type="dt" sz="half" idx="11"/>
          </p:nvPr>
        </p:nvSpPr>
        <p:spPr>
          <a:ln/>
        </p:spPr>
        <p:txBody>
          <a:bodyPr/>
          <a:lstStyle>
            <a:lvl1pPr>
              <a:defRPr/>
            </a:lvl1pPr>
          </a:lstStyle>
          <a:p>
            <a:pPr>
              <a:defRPr/>
            </a:pPr>
            <a:r>
              <a:rPr lang="en-US">
                <a:solidFill>
                  <a:srgbClr val="FFFFFF"/>
                </a:solidFill>
              </a:rPr>
              <a:t> 9:04:15 AM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xfrm>
            <a:off x="8134066" y="6509982"/>
            <a:ext cx="1009934" cy="348018"/>
          </a:xfrm>
          <a:ln/>
        </p:spPr>
        <p:txBody>
          <a:bodyPr/>
          <a:lstStyle>
            <a:lvl1pPr>
              <a:defRPr/>
            </a:lvl1pPr>
          </a:lstStyle>
          <a:p>
            <a:pPr>
              <a:defRPr/>
            </a:pPr>
            <a:fld id="{9645A912-1B1C-4C9D-BC46-901A61A2F332}"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31A7957E-1533-46DB-B748-417F06FFC8A8}" type="slidenum">
              <a:rPr lang="zh-CN" altLang="en-US">
                <a:solidFill>
                  <a:srgbClr val="FFFFFF"/>
                </a:solidFill>
              </a:rPr>
              <a:pPr>
                <a:defRPr/>
              </a:pPr>
              <a:t>‹#›</a:t>
            </a:fld>
            <a:endParaRPr lang="en-US" altLang="zh-CN">
              <a:solidFill>
                <a:srgbClr val="FFFFFF"/>
              </a:solidFill>
            </a:endParaRPr>
          </a:p>
        </p:txBody>
      </p:sp>
      <p:sp>
        <p:nvSpPr>
          <p:cNvPr id="4" name="Rectangle 5"/>
          <p:cNvSpPr>
            <a:spLocks noGrp="1" noChangeArrowheads="1"/>
          </p:cNvSpPr>
          <p:nvPr>
            <p:ph type="dt" sz="half" idx="11"/>
          </p:nvPr>
        </p:nvSpPr>
        <p:spPr>
          <a:ln/>
        </p:spPr>
        <p:txBody>
          <a:bodyPr/>
          <a:lstStyle>
            <a:lvl1pPr>
              <a:defRPr/>
            </a:lvl1pPr>
          </a:lstStyle>
          <a:p>
            <a:pPr>
              <a:defRPr/>
            </a:pPr>
            <a:r>
              <a:rPr lang="en-US">
                <a:solidFill>
                  <a:srgbClr val="FFFFFF"/>
                </a:solidFill>
              </a:rPr>
              <a:t> 9:04:15 AM</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A4272E68-571F-41D6-897B-28A419507003}" type="slidenum">
              <a:rPr lang="zh-CN" altLang="en-US">
                <a:solidFill>
                  <a:srgbClr val="FFFFFF"/>
                </a:solidFill>
              </a:rPr>
              <a:pPr>
                <a:defRPr/>
              </a:pPr>
              <a:t>‹#›</a:t>
            </a:fld>
            <a:endParaRPr lang="en-US" altLang="zh-CN">
              <a:solidFill>
                <a:srgbClr val="FFFFFF"/>
              </a:solidFill>
            </a:endParaRPr>
          </a:p>
        </p:txBody>
      </p:sp>
      <p:sp>
        <p:nvSpPr>
          <p:cNvPr id="3" name="Rectangle 5"/>
          <p:cNvSpPr>
            <a:spLocks noGrp="1" noChangeArrowheads="1"/>
          </p:cNvSpPr>
          <p:nvPr>
            <p:ph type="dt" sz="half" idx="11"/>
          </p:nvPr>
        </p:nvSpPr>
        <p:spPr>
          <a:ln/>
        </p:spPr>
        <p:txBody>
          <a:bodyPr/>
          <a:lstStyle>
            <a:lvl1pPr>
              <a:defRPr/>
            </a:lvl1pPr>
          </a:lstStyle>
          <a:p>
            <a:pPr>
              <a:defRPr/>
            </a:pPr>
            <a:r>
              <a:rPr lang="en-US">
                <a:solidFill>
                  <a:srgbClr val="FFFFFF"/>
                </a:solidFill>
              </a:rPr>
              <a:t> 9:04:15 AM</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84F10D17-2CE7-4DE4-A912-A4C6B53F6CA0}" type="slidenum">
              <a:rPr lang="zh-CN" altLang="en-US">
                <a:solidFill>
                  <a:srgbClr val="FFFFFF"/>
                </a:solidFill>
              </a:rPr>
              <a:pPr>
                <a:defRPr/>
              </a:pPr>
              <a:t>‹#›</a:t>
            </a:fld>
            <a:endParaRPr lang="en-US" altLang="zh-CN">
              <a:solidFill>
                <a:srgbClr val="FFFFFF"/>
              </a:solidFill>
            </a:endParaRPr>
          </a:p>
        </p:txBody>
      </p:sp>
      <p:sp>
        <p:nvSpPr>
          <p:cNvPr id="6" name="Rectangle 5"/>
          <p:cNvSpPr>
            <a:spLocks noGrp="1" noChangeArrowheads="1"/>
          </p:cNvSpPr>
          <p:nvPr>
            <p:ph type="dt" sz="half" idx="11"/>
          </p:nvPr>
        </p:nvSpPr>
        <p:spPr>
          <a:ln/>
        </p:spPr>
        <p:txBody>
          <a:bodyPr/>
          <a:lstStyle>
            <a:lvl1pPr>
              <a:defRPr/>
            </a:lvl1pPr>
          </a:lstStyle>
          <a:p>
            <a:pPr>
              <a:defRPr/>
            </a:pPr>
            <a:r>
              <a:rPr lang="en-US">
                <a:solidFill>
                  <a:srgbClr val="FFFFFF"/>
                </a:solidFill>
              </a:rPr>
              <a:t> 9:04:15 AM</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F781D3EB-0357-4515-ACF3-E5CBA2DC62F3}" type="slidenum">
              <a:rPr lang="zh-CN" altLang="en-US">
                <a:solidFill>
                  <a:srgbClr val="FFFFFF"/>
                </a:solidFill>
              </a:rPr>
              <a:pPr>
                <a:defRPr/>
              </a:pPr>
              <a:t>‹#›</a:t>
            </a:fld>
            <a:endParaRPr lang="en-US" altLang="zh-CN">
              <a:solidFill>
                <a:srgbClr val="FFFFFF"/>
              </a:solidFill>
            </a:endParaRPr>
          </a:p>
        </p:txBody>
      </p:sp>
      <p:sp>
        <p:nvSpPr>
          <p:cNvPr id="6" name="Rectangle 5"/>
          <p:cNvSpPr>
            <a:spLocks noGrp="1" noChangeArrowheads="1"/>
          </p:cNvSpPr>
          <p:nvPr>
            <p:ph type="dt" sz="half" idx="11"/>
          </p:nvPr>
        </p:nvSpPr>
        <p:spPr>
          <a:ln/>
        </p:spPr>
        <p:txBody>
          <a:bodyPr/>
          <a:lstStyle>
            <a:lvl1pPr>
              <a:defRPr/>
            </a:lvl1pPr>
          </a:lstStyle>
          <a:p>
            <a:pPr>
              <a:defRPr/>
            </a:pPr>
            <a:r>
              <a:rPr lang="en-US">
                <a:solidFill>
                  <a:srgbClr val="FFFFFF"/>
                </a:solidFill>
              </a:rPr>
              <a:t> 9:04:15 AM</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2BD4CE0B-6AFA-4C7C-828D-77A226E53B98}" type="slidenum">
              <a:rPr lang="zh-CN" altLang="en-US">
                <a:solidFill>
                  <a:srgbClr val="FFFFFF"/>
                </a:solidFill>
              </a:rPr>
              <a:pPr>
                <a:defRPr/>
              </a:pPr>
              <a:t>‹#›</a:t>
            </a:fld>
            <a:endParaRPr lang="en-US" altLang="zh-CN">
              <a:solidFill>
                <a:srgbClr val="FFFFFF"/>
              </a:solidFill>
            </a:endParaRPr>
          </a:p>
        </p:txBody>
      </p:sp>
      <p:sp>
        <p:nvSpPr>
          <p:cNvPr id="5" name="Rectangle 5"/>
          <p:cNvSpPr>
            <a:spLocks noGrp="1" noChangeArrowheads="1"/>
          </p:cNvSpPr>
          <p:nvPr>
            <p:ph type="dt" sz="half" idx="11"/>
          </p:nvPr>
        </p:nvSpPr>
        <p:spPr>
          <a:ln/>
        </p:spPr>
        <p:txBody>
          <a:bodyPr/>
          <a:lstStyle>
            <a:lvl1pPr>
              <a:defRPr/>
            </a:lvl1pPr>
          </a:lstStyle>
          <a:p>
            <a:pPr>
              <a:defRPr/>
            </a:pPr>
            <a:r>
              <a:rPr lang="en-US">
                <a:solidFill>
                  <a:srgbClr val="FFFFFF"/>
                </a:solidFill>
              </a:rPr>
              <a:t> 9:04:15 AM</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5138" y="247650"/>
            <a:ext cx="2141537" cy="60896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7350" y="247650"/>
            <a:ext cx="6275388" cy="6089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9DB3583A-7DB2-4C93-AABB-49A992897FC3}" type="slidenum">
              <a:rPr lang="zh-CN" altLang="en-US">
                <a:solidFill>
                  <a:srgbClr val="FFFFFF"/>
                </a:solidFill>
              </a:rPr>
              <a:pPr>
                <a:defRPr/>
              </a:pPr>
              <a:t>‹#›</a:t>
            </a:fld>
            <a:endParaRPr lang="en-US" altLang="zh-CN">
              <a:solidFill>
                <a:srgbClr val="FFFFFF"/>
              </a:solidFill>
            </a:endParaRPr>
          </a:p>
        </p:txBody>
      </p:sp>
      <p:sp>
        <p:nvSpPr>
          <p:cNvPr id="5" name="Rectangle 5"/>
          <p:cNvSpPr>
            <a:spLocks noGrp="1" noChangeArrowheads="1"/>
          </p:cNvSpPr>
          <p:nvPr>
            <p:ph type="dt" sz="half" idx="11"/>
          </p:nvPr>
        </p:nvSpPr>
        <p:spPr>
          <a:ln/>
        </p:spPr>
        <p:txBody>
          <a:bodyPr/>
          <a:lstStyle>
            <a:lvl1pPr>
              <a:defRPr/>
            </a:lvl1pPr>
          </a:lstStyle>
          <a:p>
            <a:pPr>
              <a:defRPr/>
            </a:pPr>
            <a:r>
              <a:rPr lang="en-US">
                <a:solidFill>
                  <a:srgbClr val="FFFFFF"/>
                </a:solidFill>
              </a:rPr>
              <a:t> 9:04:15 AM</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247650"/>
            <a:ext cx="84963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7350" y="1517650"/>
            <a:ext cx="8515350" cy="4819650"/>
          </a:xfrm>
        </p:spPr>
        <p:txBody>
          <a:bodyPr/>
          <a:lstStyle/>
          <a:p>
            <a:pPr lvl="0"/>
            <a:endParaRPr lang="en-US" noProof="0" smtClean="0"/>
          </a:p>
        </p:txBody>
      </p:sp>
      <p:sp>
        <p:nvSpPr>
          <p:cNvPr id="4" name="Rectangle 4"/>
          <p:cNvSpPr>
            <a:spLocks noGrp="1" noChangeArrowheads="1"/>
          </p:cNvSpPr>
          <p:nvPr>
            <p:ph type="sldNum" sz="quarter" idx="10"/>
          </p:nvPr>
        </p:nvSpPr>
        <p:spPr>
          <a:ln/>
        </p:spPr>
        <p:txBody>
          <a:bodyPr/>
          <a:lstStyle>
            <a:lvl1pPr>
              <a:defRPr/>
            </a:lvl1pPr>
          </a:lstStyle>
          <a:p>
            <a:pPr>
              <a:defRPr/>
            </a:pPr>
            <a:fld id="{CA515105-93D4-4F1D-AC85-2FB6B8571D86}" type="slidenum">
              <a:rPr lang="zh-CN" altLang="en-US">
                <a:solidFill>
                  <a:srgbClr val="FFFFFF"/>
                </a:solidFill>
              </a:rPr>
              <a:pPr>
                <a:defRPr/>
              </a:pPr>
              <a:t>‹#›</a:t>
            </a:fld>
            <a:endParaRPr lang="en-US" altLang="zh-CN">
              <a:solidFill>
                <a:srgbClr val="FFFFFF"/>
              </a:solidFill>
            </a:endParaRPr>
          </a:p>
        </p:txBody>
      </p:sp>
      <p:sp>
        <p:nvSpPr>
          <p:cNvPr id="5" name="Rectangle 5"/>
          <p:cNvSpPr>
            <a:spLocks noGrp="1" noChangeArrowheads="1"/>
          </p:cNvSpPr>
          <p:nvPr>
            <p:ph type="dt" sz="half" idx="11"/>
          </p:nvPr>
        </p:nvSpPr>
        <p:spPr>
          <a:ln/>
        </p:spPr>
        <p:txBody>
          <a:bodyPr/>
          <a:lstStyle>
            <a:lvl1pPr>
              <a:defRPr/>
            </a:lvl1pPr>
          </a:lstStyle>
          <a:p>
            <a:pPr>
              <a:defRPr/>
            </a:pPr>
            <a:r>
              <a:rPr lang="en-US">
                <a:solidFill>
                  <a:srgbClr val="FFFFFF"/>
                </a:solidFill>
              </a:rPr>
              <a:t> 9:04:15 AM</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247650"/>
            <a:ext cx="84963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7350" y="1517650"/>
            <a:ext cx="4181475" cy="4819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1225" y="1517650"/>
            <a:ext cx="4181475" cy="233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1225" y="4003675"/>
            <a:ext cx="4181475" cy="233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sldNum" sz="quarter" idx="10"/>
          </p:nvPr>
        </p:nvSpPr>
        <p:spPr>
          <a:ln/>
        </p:spPr>
        <p:txBody>
          <a:bodyPr/>
          <a:lstStyle>
            <a:lvl1pPr>
              <a:defRPr/>
            </a:lvl1pPr>
          </a:lstStyle>
          <a:p>
            <a:pPr>
              <a:defRPr/>
            </a:pPr>
            <a:fld id="{F6843F21-8177-43E3-B704-055B334BFC66}" type="slidenum">
              <a:rPr lang="zh-CN" altLang="en-US">
                <a:solidFill>
                  <a:srgbClr val="FFFFFF"/>
                </a:solidFill>
              </a:rPr>
              <a:pPr>
                <a:defRPr/>
              </a:pPr>
              <a:t>‹#›</a:t>
            </a:fld>
            <a:endParaRPr lang="en-US" altLang="zh-CN">
              <a:solidFill>
                <a:srgbClr val="FFFFFF"/>
              </a:solidFill>
            </a:endParaRPr>
          </a:p>
        </p:txBody>
      </p:sp>
      <p:sp>
        <p:nvSpPr>
          <p:cNvPr id="7" name="Rectangle 5"/>
          <p:cNvSpPr>
            <a:spLocks noGrp="1" noChangeArrowheads="1"/>
          </p:cNvSpPr>
          <p:nvPr>
            <p:ph type="dt" sz="half" idx="11"/>
          </p:nvPr>
        </p:nvSpPr>
        <p:spPr>
          <a:ln/>
        </p:spPr>
        <p:txBody>
          <a:bodyPr/>
          <a:lstStyle>
            <a:lvl1pPr>
              <a:defRPr/>
            </a:lvl1pPr>
          </a:lstStyle>
          <a:p>
            <a:pPr>
              <a:defRPr/>
            </a:pPr>
            <a:r>
              <a:rPr lang="en-US">
                <a:solidFill>
                  <a:srgbClr val="FFFFFF"/>
                </a:solidFill>
              </a:rPr>
              <a:t> 9:04:15 AM</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247650"/>
            <a:ext cx="84963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7350" y="1517650"/>
            <a:ext cx="4181475" cy="4819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517650"/>
            <a:ext cx="4181475" cy="4819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64111D01-2D78-48D5-8E56-EE96D01D3A3D}" type="slidenum">
              <a:rPr lang="zh-CN" altLang="en-US">
                <a:solidFill>
                  <a:srgbClr val="FFFFFF"/>
                </a:solidFill>
              </a:rPr>
              <a:pPr>
                <a:defRPr/>
              </a:pPr>
              <a:t>‹#›</a:t>
            </a:fld>
            <a:endParaRPr lang="en-US" altLang="zh-CN">
              <a:solidFill>
                <a:srgbClr val="FFFFFF"/>
              </a:solidFill>
            </a:endParaRPr>
          </a:p>
        </p:txBody>
      </p:sp>
      <p:sp>
        <p:nvSpPr>
          <p:cNvPr id="6" name="Rectangle 5"/>
          <p:cNvSpPr>
            <a:spLocks noGrp="1" noChangeArrowheads="1"/>
          </p:cNvSpPr>
          <p:nvPr>
            <p:ph type="dt" sz="half" idx="11"/>
          </p:nvPr>
        </p:nvSpPr>
        <p:spPr>
          <a:ln/>
        </p:spPr>
        <p:txBody>
          <a:bodyPr/>
          <a:lstStyle>
            <a:lvl1pPr>
              <a:defRPr/>
            </a:lvl1pPr>
          </a:lstStyle>
          <a:p>
            <a:pPr>
              <a:defRPr/>
            </a:pPr>
            <a:r>
              <a:rPr lang="en-US">
                <a:solidFill>
                  <a:srgbClr val="FFFFFF"/>
                </a:solidFill>
              </a:rPr>
              <a:t> 9:04:15 AM</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37537" cy="889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371600"/>
            <a:ext cx="4041775"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9788" y="1371600"/>
            <a:ext cx="4043362"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400175" y="6200775"/>
            <a:ext cx="752475" cy="304800"/>
          </a:xfrm>
        </p:spPr>
        <p:txBody>
          <a:bodyPr/>
          <a:lstStyle>
            <a:lvl1pPr>
              <a:defRPr/>
            </a:lvl1pPr>
          </a:lstStyle>
          <a:p>
            <a:pPr>
              <a:defRPr/>
            </a:pPr>
            <a:endParaRPr lang="en-US">
              <a:solidFill>
                <a:srgbClr val="FFFFFF"/>
              </a:solidFill>
            </a:endParaRPr>
          </a:p>
        </p:txBody>
      </p:sp>
      <p:sp>
        <p:nvSpPr>
          <p:cNvPr id="6" name="Slide Number Placeholder 5"/>
          <p:cNvSpPr>
            <a:spLocks noGrp="1"/>
          </p:cNvSpPr>
          <p:nvPr>
            <p:ph type="sldNum" sz="quarter" idx="11"/>
          </p:nvPr>
        </p:nvSpPr>
        <p:spPr>
          <a:xfrm>
            <a:off x="941388" y="6200775"/>
            <a:ext cx="415925" cy="304800"/>
          </a:xfrm>
        </p:spPr>
        <p:txBody>
          <a:bodyPr/>
          <a:lstStyle>
            <a:lvl1pPr>
              <a:defRPr/>
            </a:lvl1pPr>
          </a:lstStyle>
          <a:p>
            <a:pPr>
              <a:defRPr/>
            </a:pPr>
            <a:fld id="{CB074003-51F1-463E-A1D2-F957645D0CFF}" type="slidenum">
              <a:rPr lang="en-US">
                <a:solidFill>
                  <a:srgbClr val="FFFFFF"/>
                </a:solidFill>
              </a:rPr>
              <a:pPr>
                <a:defRPr/>
              </a:pPr>
              <a:t>‹#›</a:t>
            </a:fld>
            <a:endParaRPr lang="en-US">
              <a:solidFill>
                <a:srgbClr val="FFFFFF"/>
              </a:solidFill>
            </a:endParaRPr>
          </a:p>
        </p:txBody>
      </p:sp>
      <p:sp>
        <p:nvSpPr>
          <p:cNvPr id="7" name="Footer Placeholder 6"/>
          <p:cNvSpPr>
            <a:spLocks noGrp="1"/>
          </p:cNvSpPr>
          <p:nvPr>
            <p:ph type="ftr" sz="quarter" idx="12"/>
          </p:nvPr>
        </p:nvSpPr>
        <p:spPr>
          <a:xfrm>
            <a:off x="3025775" y="5999163"/>
            <a:ext cx="3660775" cy="304800"/>
          </a:xfrm>
          <a:prstGeom prst="rect">
            <a:avLst/>
          </a:prstGeom>
        </p:spPr>
        <p:txBody>
          <a:bodyPr/>
          <a:lstStyle>
            <a:lvl1pPr algn="ctr">
              <a:defRPr>
                <a:ea typeface="SimSun" pitchFamily="2" charset="-122"/>
                <a:cs typeface="+mn-cs"/>
              </a:defRPr>
            </a:lvl1pPr>
          </a:lstStyle>
          <a:p>
            <a:pPr>
              <a:defRPr/>
            </a:pPr>
            <a:r>
              <a:rPr lang="en-US">
                <a:solidFill>
                  <a:srgbClr val="FFFFFF"/>
                </a:solidFill>
              </a:rPr>
              <a:t>Multi-core Programming: Basic Concepts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2DFACC73-9E03-4F10-B1FB-A8AE2960B1F5}" type="slidenum">
              <a:rPr lang="zh-CN" altLang="en-US"/>
              <a:pPr>
                <a:defRPr/>
              </a:pPr>
              <a:t>‹#›</a:t>
            </a:fld>
            <a:endParaRPr lang="en-US" altLang="zh-CN"/>
          </a:p>
        </p:txBody>
      </p:sp>
      <p:sp>
        <p:nvSpPr>
          <p:cNvPr id="5" name="Rectangle 5"/>
          <p:cNvSpPr>
            <a:spLocks noGrp="1" noChangeArrowheads="1"/>
          </p:cNvSpPr>
          <p:nvPr>
            <p:ph type="dt" sz="half" idx="11"/>
          </p:nvPr>
        </p:nvSpPr>
        <p:spPr>
          <a:ln/>
        </p:spPr>
        <p:txBody>
          <a:bodyPr/>
          <a:lstStyle>
            <a:lvl1pPr>
              <a:defRPr/>
            </a:lvl1pPr>
          </a:lstStyle>
          <a:p>
            <a:pPr>
              <a:defRPr/>
            </a:pPr>
            <a:r>
              <a:rPr lang="en-US"/>
              <a:t> 9:04:15 AM</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37537" cy="889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371600"/>
            <a:ext cx="8237537"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613" y="3619500"/>
            <a:ext cx="8237537"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400175" y="6200775"/>
            <a:ext cx="752475" cy="304800"/>
          </a:xfrm>
        </p:spPr>
        <p:txBody>
          <a:bodyPr/>
          <a:lstStyle>
            <a:lvl1pPr>
              <a:defRPr/>
            </a:lvl1pPr>
          </a:lstStyle>
          <a:p>
            <a:pPr>
              <a:defRPr/>
            </a:pPr>
            <a:endParaRPr lang="en-US">
              <a:solidFill>
                <a:srgbClr val="FFFFFF"/>
              </a:solidFill>
            </a:endParaRPr>
          </a:p>
        </p:txBody>
      </p:sp>
      <p:sp>
        <p:nvSpPr>
          <p:cNvPr id="6" name="Slide Number Placeholder 5"/>
          <p:cNvSpPr>
            <a:spLocks noGrp="1"/>
          </p:cNvSpPr>
          <p:nvPr>
            <p:ph type="sldNum" sz="quarter" idx="11"/>
          </p:nvPr>
        </p:nvSpPr>
        <p:spPr>
          <a:xfrm>
            <a:off x="941388" y="6200775"/>
            <a:ext cx="415925" cy="304800"/>
          </a:xfrm>
        </p:spPr>
        <p:txBody>
          <a:bodyPr/>
          <a:lstStyle>
            <a:lvl1pPr>
              <a:defRPr/>
            </a:lvl1pPr>
          </a:lstStyle>
          <a:p>
            <a:pPr>
              <a:defRPr/>
            </a:pPr>
            <a:fld id="{F2FE94A5-CB83-40E6-AF7C-48516466FD8E}" type="slidenum">
              <a:rPr lang="en-US">
                <a:solidFill>
                  <a:srgbClr val="FFFFFF"/>
                </a:solidFill>
              </a:rPr>
              <a:pPr>
                <a:defRPr/>
              </a:pPr>
              <a:t>‹#›</a:t>
            </a:fld>
            <a:endParaRPr lang="en-US">
              <a:solidFill>
                <a:srgbClr val="FFFFFF"/>
              </a:solidFill>
            </a:endParaRPr>
          </a:p>
        </p:txBody>
      </p:sp>
      <p:sp>
        <p:nvSpPr>
          <p:cNvPr id="7" name="Footer Placeholder 6"/>
          <p:cNvSpPr>
            <a:spLocks noGrp="1"/>
          </p:cNvSpPr>
          <p:nvPr>
            <p:ph type="ftr" sz="quarter" idx="12"/>
          </p:nvPr>
        </p:nvSpPr>
        <p:spPr>
          <a:xfrm>
            <a:off x="3025775" y="5999163"/>
            <a:ext cx="3660775" cy="304800"/>
          </a:xfrm>
          <a:prstGeom prst="rect">
            <a:avLst/>
          </a:prstGeom>
        </p:spPr>
        <p:txBody>
          <a:bodyPr/>
          <a:lstStyle>
            <a:lvl1pPr algn="ctr">
              <a:defRPr>
                <a:ea typeface="SimSun" pitchFamily="2" charset="-122"/>
                <a:cs typeface="+mn-cs"/>
              </a:defRPr>
            </a:lvl1pPr>
          </a:lstStyle>
          <a:p>
            <a:pPr>
              <a:defRPr/>
            </a:pPr>
            <a:r>
              <a:rPr lang="en-US">
                <a:solidFill>
                  <a:srgbClr val="FFFFFF"/>
                </a:solidFill>
              </a:rPr>
              <a:t>Multi-core Programming: Basic Concepts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60375" y="247650"/>
            <a:ext cx="84963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7350" y="1517650"/>
            <a:ext cx="4181475" cy="4819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721225" y="1517650"/>
            <a:ext cx="4181475" cy="4819650"/>
          </a:xfrm>
        </p:spPr>
        <p:txBody>
          <a:bodyPr/>
          <a:lstStyle/>
          <a:p>
            <a:pPr lvl="0"/>
            <a:endParaRPr lang="en-US" noProof="0" smtClean="0"/>
          </a:p>
        </p:txBody>
      </p:sp>
      <p:sp>
        <p:nvSpPr>
          <p:cNvPr id="5" name="Rectangle 4"/>
          <p:cNvSpPr>
            <a:spLocks noGrp="1" noChangeArrowheads="1"/>
          </p:cNvSpPr>
          <p:nvPr>
            <p:ph type="sldNum" sz="quarter" idx="10"/>
          </p:nvPr>
        </p:nvSpPr>
        <p:spPr>
          <a:ln/>
        </p:spPr>
        <p:txBody>
          <a:bodyPr/>
          <a:lstStyle>
            <a:lvl1pPr>
              <a:defRPr/>
            </a:lvl1pPr>
          </a:lstStyle>
          <a:p>
            <a:pPr>
              <a:defRPr/>
            </a:pPr>
            <a:fld id="{D98704C2-EF97-460B-A107-35F23B5A2CE1}" type="slidenum">
              <a:rPr lang="zh-CN" altLang="en-US">
                <a:solidFill>
                  <a:srgbClr val="FFFFFF"/>
                </a:solidFill>
              </a:rPr>
              <a:pPr>
                <a:defRPr/>
              </a:pPr>
              <a:t>‹#›</a:t>
            </a:fld>
            <a:endParaRPr lang="en-US" altLang="zh-CN">
              <a:solidFill>
                <a:srgbClr val="FFFFFF"/>
              </a:solidFill>
            </a:endParaRPr>
          </a:p>
        </p:txBody>
      </p:sp>
      <p:sp>
        <p:nvSpPr>
          <p:cNvPr id="6" name="Rectangle 5"/>
          <p:cNvSpPr>
            <a:spLocks noGrp="1" noChangeArrowheads="1"/>
          </p:cNvSpPr>
          <p:nvPr>
            <p:ph type="dt" sz="half" idx="11"/>
          </p:nvPr>
        </p:nvSpPr>
        <p:spPr>
          <a:ln/>
        </p:spPr>
        <p:txBody>
          <a:bodyPr/>
          <a:lstStyle>
            <a:lvl1pPr>
              <a:defRPr/>
            </a:lvl1pPr>
          </a:lstStyle>
          <a:p>
            <a:pPr>
              <a:defRPr/>
            </a:pPr>
            <a:r>
              <a:rPr lang="en-US">
                <a:solidFill>
                  <a:srgbClr val="FFFFFF"/>
                </a:solidFill>
              </a:rPr>
              <a:t> 9:04:15 AM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7350" y="1517650"/>
            <a:ext cx="4181475" cy="481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517650"/>
            <a:ext cx="4181475" cy="481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361B75DF-D404-4567-9BB2-0C950B791294}" type="slidenum">
              <a:rPr lang="zh-CN" altLang="en-US"/>
              <a:pPr>
                <a:defRPr/>
              </a:pPr>
              <a:t>‹#›</a:t>
            </a:fld>
            <a:endParaRPr lang="en-US" altLang="zh-CN"/>
          </a:p>
        </p:txBody>
      </p:sp>
      <p:sp>
        <p:nvSpPr>
          <p:cNvPr id="6" name="Rectangle 5"/>
          <p:cNvSpPr>
            <a:spLocks noGrp="1" noChangeArrowheads="1"/>
          </p:cNvSpPr>
          <p:nvPr>
            <p:ph type="dt" sz="half" idx="11"/>
          </p:nvPr>
        </p:nvSpPr>
        <p:spPr>
          <a:ln/>
        </p:spPr>
        <p:txBody>
          <a:bodyPr/>
          <a:lstStyle>
            <a:lvl1pPr>
              <a:defRPr/>
            </a:lvl1pPr>
          </a:lstStyle>
          <a:p>
            <a:pPr>
              <a:defRPr/>
            </a:pPr>
            <a:r>
              <a:rPr lang="en-US"/>
              <a:t> 9:04:15 AM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AE69C7CE-1BDF-48EA-B1E8-7966EC12A58C}" type="slidenum">
              <a:rPr lang="zh-CN" altLang="en-US"/>
              <a:pPr>
                <a:defRPr/>
              </a:pPr>
              <a:t>‹#›</a:t>
            </a:fld>
            <a:endParaRPr lang="en-US" altLang="zh-CN"/>
          </a:p>
        </p:txBody>
      </p:sp>
      <p:sp>
        <p:nvSpPr>
          <p:cNvPr id="8" name="Rectangle 5"/>
          <p:cNvSpPr>
            <a:spLocks noGrp="1" noChangeArrowheads="1"/>
          </p:cNvSpPr>
          <p:nvPr>
            <p:ph type="dt" sz="half" idx="11"/>
          </p:nvPr>
        </p:nvSpPr>
        <p:spPr>
          <a:ln/>
        </p:spPr>
        <p:txBody>
          <a:bodyPr/>
          <a:lstStyle>
            <a:lvl1pPr>
              <a:defRPr/>
            </a:lvl1pPr>
          </a:lstStyle>
          <a:p>
            <a:pPr>
              <a:defRPr/>
            </a:pPr>
            <a:r>
              <a:rPr lang="en-US"/>
              <a:t> 9:04:15 AM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4F47CF95-CA0B-488D-91DE-2BBA7CC92468}" type="slidenum">
              <a:rPr lang="zh-CN" altLang="en-US"/>
              <a:pPr>
                <a:defRPr/>
              </a:pPr>
              <a:t>‹#›</a:t>
            </a:fld>
            <a:endParaRPr lang="en-US" altLang="zh-CN"/>
          </a:p>
        </p:txBody>
      </p:sp>
      <p:sp>
        <p:nvSpPr>
          <p:cNvPr id="4" name="Rectangle 5"/>
          <p:cNvSpPr>
            <a:spLocks noGrp="1" noChangeArrowheads="1"/>
          </p:cNvSpPr>
          <p:nvPr>
            <p:ph type="dt" sz="half" idx="11"/>
          </p:nvPr>
        </p:nvSpPr>
        <p:spPr>
          <a:ln/>
        </p:spPr>
        <p:txBody>
          <a:bodyPr/>
          <a:lstStyle>
            <a:lvl1pPr>
              <a:defRPr/>
            </a:lvl1pPr>
          </a:lstStyle>
          <a:p>
            <a:pPr>
              <a:defRPr/>
            </a:pPr>
            <a:r>
              <a:rPr lang="en-US"/>
              <a:t> 9:04:15 AM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61A1981D-AD31-42D5-9BCA-B2F7346FB97C}" type="slidenum">
              <a:rPr lang="zh-CN" altLang="en-US"/>
              <a:pPr>
                <a:defRPr/>
              </a:pPr>
              <a:t>‹#›</a:t>
            </a:fld>
            <a:endParaRPr lang="en-US" altLang="zh-CN"/>
          </a:p>
        </p:txBody>
      </p:sp>
      <p:sp>
        <p:nvSpPr>
          <p:cNvPr id="3" name="Rectangle 5"/>
          <p:cNvSpPr>
            <a:spLocks noGrp="1" noChangeArrowheads="1"/>
          </p:cNvSpPr>
          <p:nvPr>
            <p:ph type="dt" sz="half" idx="11"/>
          </p:nvPr>
        </p:nvSpPr>
        <p:spPr>
          <a:ln/>
        </p:spPr>
        <p:txBody>
          <a:bodyPr/>
          <a:lstStyle>
            <a:lvl1pPr>
              <a:defRPr/>
            </a:lvl1pPr>
          </a:lstStyle>
          <a:p>
            <a:pPr>
              <a:defRPr/>
            </a:pPr>
            <a:r>
              <a:rPr lang="en-US"/>
              <a:t> 9:04:15 AM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F3ABF4CE-25FC-4F5D-9C71-93F3DF8AE646}" type="slidenum">
              <a:rPr lang="zh-CN" altLang="en-US"/>
              <a:pPr>
                <a:defRPr/>
              </a:pPr>
              <a:t>‹#›</a:t>
            </a:fld>
            <a:endParaRPr lang="en-US" altLang="zh-CN"/>
          </a:p>
        </p:txBody>
      </p:sp>
      <p:sp>
        <p:nvSpPr>
          <p:cNvPr id="6" name="Rectangle 5"/>
          <p:cNvSpPr>
            <a:spLocks noGrp="1" noChangeArrowheads="1"/>
          </p:cNvSpPr>
          <p:nvPr>
            <p:ph type="dt" sz="half" idx="11"/>
          </p:nvPr>
        </p:nvSpPr>
        <p:spPr>
          <a:ln/>
        </p:spPr>
        <p:txBody>
          <a:bodyPr/>
          <a:lstStyle>
            <a:lvl1pPr>
              <a:defRPr/>
            </a:lvl1pPr>
          </a:lstStyle>
          <a:p>
            <a:pPr>
              <a:defRPr/>
            </a:pPr>
            <a:r>
              <a:rPr lang="en-US"/>
              <a:t> 9:04:15 AM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7F623B2-DED2-480B-8083-86165DE62094}" type="slidenum">
              <a:rPr lang="zh-CN" altLang="en-US"/>
              <a:pPr>
                <a:defRPr/>
              </a:pPr>
              <a:t>‹#›</a:t>
            </a:fld>
            <a:endParaRPr lang="en-US" altLang="zh-CN"/>
          </a:p>
        </p:txBody>
      </p:sp>
      <p:sp>
        <p:nvSpPr>
          <p:cNvPr id="6" name="Rectangle 5"/>
          <p:cNvSpPr>
            <a:spLocks noGrp="1" noChangeArrowheads="1"/>
          </p:cNvSpPr>
          <p:nvPr>
            <p:ph type="dt" sz="half" idx="11"/>
          </p:nvPr>
        </p:nvSpPr>
        <p:spPr>
          <a:ln/>
        </p:spPr>
        <p:txBody>
          <a:bodyPr/>
          <a:lstStyle>
            <a:lvl1pPr>
              <a:defRPr/>
            </a:lvl1pPr>
          </a:lstStyle>
          <a:p>
            <a:pPr>
              <a:defRPr/>
            </a:pPr>
            <a:r>
              <a:rPr lang="en-US"/>
              <a:t> 9:04:15 AM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60375" y="247650"/>
            <a:ext cx="84963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ltLang="zh-CN" smtClean="0"/>
              <a:t>Slide Title</a:t>
            </a:r>
          </a:p>
        </p:txBody>
      </p:sp>
      <p:sp>
        <p:nvSpPr>
          <p:cNvPr id="4099" name="Rectangle 3"/>
          <p:cNvSpPr>
            <a:spLocks noGrp="1" noChangeArrowheads="1"/>
          </p:cNvSpPr>
          <p:nvPr>
            <p:ph type="body" idx="1"/>
          </p:nvPr>
        </p:nvSpPr>
        <p:spPr bwMode="auto">
          <a:xfrm>
            <a:off x="387350" y="1517650"/>
            <a:ext cx="8515350" cy="481965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ltLang="zh-CN" smtClean="0"/>
              <a:t>Body Text</a:t>
            </a:r>
          </a:p>
          <a:p>
            <a:pPr lvl="1"/>
            <a:r>
              <a:rPr lang="en-US" altLang="zh-CN" smtClean="0"/>
              <a:t> Second Level</a:t>
            </a:r>
          </a:p>
          <a:p>
            <a:pPr lvl="0"/>
            <a:endParaRPr lang="zh-CN" altLang="en-US" smtClean="0"/>
          </a:p>
        </p:txBody>
      </p:sp>
      <p:sp>
        <p:nvSpPr>
          <p:cNvPr id="1028" name="Rectangle 4"/>
          <p:cNvSpPr>
            <a:spLocks noGrp="1" noChangeArrowheads="1"/>
          </p:cNvSpPr>
          <p:nvPr>
            <p:ph type="sldNum" sz="quarter" idx="4"/>
          </p:nvPr>
        </p:nvSpPr>
        <p:spPr bwMode="auto">
          <a:xfrm>
            <a:off x="66294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b="0">
                <a:latin typeface="+mn-lt"/>
              </a:defRPr>
            </a:lvl1pPr>
          </a:lstStyle>
          <a:p>
            <a:pPr>
              <a:defRPr/>
            </a:pPr>
            <a:fld id="{DC7BC5DD-6E62-4DA2-8411-C4E9EB06E900}" type="slidenum">
              <a:rPr lang="zh-CN" altLang="en-US"/>
              <a:pPr>
                <a:defRPr/>
              </a:pPr>
              <a:t>‹#›</a:t>
            </a:fld>
            <a:endParaRPr lang="en-US" altLang="zh-CN"/>
          </a:p>
        </p:txBody>
      </p:sp>
      <p:sp>
        <p:nvSpPr>
          <p:cNvPr id="1029" name="Rectangle 5"/>
          <p:cNvSpPr>
            <a:spLocks noGrp="1" noChangeArrowheads="1"/>
          </p:cNvSpPr>
          <p:nvPr>
            <p:ph type="dt" sz="half" idx="2"/>
          </p:nvPr>
        </p:nvSpPr>
        <p:spPr bwMode="auto">
          <a:xfrm>
            <a:off x="0" y="6553200"/>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00" b="0"/>
            </a:lvl1pPr>
          </a:lstStyle>
          <a:p>
            <a:pPr>
              <a:defRPr/>
            </a:pPr>
            <a:r>
              <a:rPr lang="en-US"/>
              <a:t> 9:04:15 AM</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rtl="0" eaLnBrk="0" fontAlgn="base" hangingPunct="0">
        <a:lnSpc>
          <a:spcPct val="87000"/>
        </a:lnSpc>
        <a:spcBef>
          <a:spcPct val="0"/>
        </a:spcBef>
        <a:spcAft>
          <a:spcPct val="0"/>
        </a:spcAft>
        <a:defRPr sz="4000" b="1">
          <a:solidFill>
            <a:schemeClr val="tx2"/>
          </a:solidFill>
          <a:latin typeface="+mj-lt"/>
          <a:ea typeface="+mj-ea"/>
          <a:cs typeface="+mj-cs"/>
        </a:defRPr>
      </a:lvl1pPr>
      <a:lvl2pPr algn="l" rtl="0" eaLnBrk="0" fontAlgn="base" hangingPunct="0">
        <a:lnSpc>
          <a:spcPct val="87000"/>
        </a:lnSpc>
        <a:spcBef>
          <a:spcPct val="0"/>
        </a:spcBef>
        <a:spcAft>
          <a:spcPct val="0"/>
        </a:spcAft>
        <a:defRPr sz="4000" b="1">
          <a:solidFill>
            <a:schemeClr val="tx2"/>
          </a:solidFill>
          <a:latin typeface="Arial" charset="0"/>
        </a:defRPr>
      </a:lvl2pPr>
      <a:lvl3pPr algn="l" rtl="0" eaLnBrk="0" fontAlgn="base" hangingPunct="0">
        <a:lnSpc>
          <a:spcPct val="87000"/>
        </a:lnSpc>
        <a:spcBef>
          <a:spcPct val="0"/>
        </a:spcBef>
        <a:spcAft>
          <a:spcPct val="0"/>
        </a:spcAft>
        <a:defRPr sz="4000" b="1">
          <a:solidFill>
            <a:schemeClr val="tx2"/>
          </a:solidFill>
          <a:latin typeface="Arial" charset="0"/>
        </a:defRPr>
      </a:lvl3pPr>
      <a:lvl4pPr algn="l" rtl="0" eaLnBrk="0" fontAlgn="base" hangingPunct="0">
        <a:lnSpc>
          <a:spcPct val="87000"/>
        </a:lnSpc>
        <a:spcBef>
          <a:spcPct val="0"/>
        </a:spcBef>
        <a:spcAft>
          <a:spcPct val="0"/>
        </a:spcAft>
        <a:defRPr sz="4000" b="1">
          <a:solidFill>
            <a:schemeClr val="tx2"/>
          </a:solidFill>
          <a:latin typeface="Arial" charset="0"/>
        </a:defRPr>
      </a:lvl4pPr>
      <a:lvl5pPr algn="l" rtl="0" eaLnBrk="0" fontAlgn="base" hangingPunct="0">
        <a:lnSpc>
          <a:spcPct val="87000"/>
        </a:lnSpc>
        <a:spcBef>
          <a:spcPct val="0"/>
        </a:spcBef>
        <a:spcAft>
          <a:spcPct val="0"/>
        </a:spcAft>
        <a:defRPr sz="4000" b="1">
          <a:solidFill>
            <a:schemeClr val="tx2"/>
          </a:solidFill>
          <a:latin typeface="Arial" charset="0"/>
        </a:defRPr>
      </a:lvl5pPr>
      <a:lvl6pPr marL="457200" algn="l" rtl="0" fontAlgn="base">
        <a:lnSpc>
          <a:spcPct val="87000"/>
        </a:lnSpc>
        <a:spcBef>
          <a:spcPct val="0"/>
        </a:spcBef>
        <a:spcAft>
          <a:spcPct val="0"/>
        </a:spcAft>
        <a:defRPr sz="4000" b="1">
          <a:solidFill>
            <a:schemeClr val="tx2"/>
          </a:solidFill>
          <a:latin typeface="Arial" charset="0"/>
        </a:defRPr>
      </a:lvl6pPr>
      <a:lvl7pPr marL="914400" algn="l" rtl="0" fontAlgn="base">
        <a:lnSpc>
          <a:spcPct val="87000"/>
        </a:lnSpc>
        <a:spcBef>
          <a:spcPct val="0"/>
        </a:spcBef>
        <a:spcAft>
          <a:spcPct val="0"/>
        </a:spcAft>
        <a:defRPr sz="4000" b="1">
          <a:solidFill>
            <a:schemeClr val="tx2"/>
          </a:solidFill>
          <a:latin typeface="Arial" charset="0"/>
        </a:defRPr>
      </a:lvl7pPr>
      <a:lvl8pPr marL="1371600" algn="l" rtl="0" fontAlgn="base">
        <a:lnSpc>
          <a:spcPct val="87000"/>
        </a:lnSpc>
        <a:spcBef>
          <a:spcPct val="0"/>
        </a:spcBef>
        <a:spcAft>
          <a:spcPct val="0"/>
        </a:spcAft>
        <a:defRPr sz="4000" b="1">
          <a:solidFill>
            <a:schemeClr val="tx2"/>
          </a:solidFill>
          <a:latin typeface="Arial" charset="0"/>
        </a:defRPr>
      </a:lvl8pPr>
      <a:lvl9pPr marL="1828800" algn="l" rtl="0" fontAlgn="base">
        <a:lnSpc>
          <a:spcPct val="87000"/>
        </a:lnSpc>
        <a:spcBef>
          <a:spcPct val="0"/>
        </a:spcBef>
        <a:spcAft>
          <a:spcPct val="0"/>
        </a:spcAft>
        <a:defRPr sz="4000" b="1">
          <a:solidFill>
            <a:schemeClr val="tx2"/>
          </a:solidFill>
          <a:latin typeface="Arial" charset="0"/>
        </a:defRPr>
      </a:lvl9pPr>
    </p:titleStyle>
    <p:bodyStyle>
      <a:lvl1pPr marL="285750" indent="-285750" algn="l" rtl="0" eaLnBrk="0" fontAlgn="base" hangingPunct="0">
        <a:lnSpc>
          <a:spcPct val="93000"/>
        </a:lnSpc>
        <a:spcBef>
          <a:spcPct val="30000"/>
        </a:spcBef>
        <a:spcAft>
          <a:spcPct val="0"/>
        </a:spcAft>
        <a:buClr>
          <a:schemeClr val="tx2"/>
        </a:buClr>
        <a:buSzPct val="75000"/>
        <a:buFont typeface="Wingdings" pitchFamily="2" charset="2"/>
        <a:buChar char="l"/>
        <a:defRPr sz="2800" b="1">
          <a:solidFill>
            <a:srgbClr val="FFFFFF"/>
          </a:solidFill>
          <a:latin typeface="+mn-lt"/>
          <a:ea typeface="+mn-ea"/>
          <a:cs typeface="+mn-cs"/>
        </a:defRPr>
      </a:lvl1pPr>
      <a:lvl2pPr marL="685800" indent="-228600" algn="l" rtl="0" eaLnBrk="0" fontAlgn="base" hangingPunct="0">
        <a:lnSpc>
          <a:spcPct val="93000"/>
        </a:lnSpc>
        <a:spcBef>
          <a:spcPct val="30000"/>
        </a:spcBef>
        <a:spcAft>
          <a:spcPct val="0"/>
        </a:spcAft>
        <a:buClr>
          <a:schemeClr val="tx2"/>
        </a:buClr>
        <a:buSzPct val="75000"/>
        <a:buFont typeface="Wingdings" pitchFamily="2" charset="2"/>
        <a:buChar char="u"/>
        <a:defRPr sz="2400" b="1">
          <a:solidFill>
            <a:schemeClr val="tx1"/>
          </a:solidFill>
          <a:latin typeface="+mn-lt"/>
        </a:defRPr>
      </a:lvl2pPr>
      <a:lvl3pPr marL="1143000" indent="-228600" algn="l" rtl="0" eaLnBrk="0" fontAlgn="base" hangingPunct="0">
        <a:lnSpc>
          <a:spcPct val="93000"/>
        </a:lnSpc>
        <a:spcBef>
          <a:spcPct val="30000"/>
        </a:spcBef>
        <a:spcAft>
          <a:spcPct val="0"/>
        </a:spcAft>
        <a:buClr>
          <a:schemeClr val="tx2"/>
        </a:buClr>
        <a:buChar char="–"/>
        <a:defRPr sz="2400" b="1">
          <a:solidFill>
            <a:srgbClr val="FFFF66"/>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0375" y="247650"/>
            <a:ext cx="84963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ltLang="zh-CN" smtClean="0"/>
              <a:t>Slide Title</a:t>
            </a:r>
          </a:p>
        </p:txBody>
      </p:sp>
      <p:sp>
        <p:nvSpPr>
          <p:cNvPr id="1027" name="Rectangle 3"/>
          <p:cNvSpPr>
            <a:spLocks noGrp="1" noChangeArrowheads="1"/>
          </p:cNvSpPr>
          <p:nvPr>
            <p:ph type="body" idx="1"/>
          </p:nvPr>
        </p:nvSpPr>
        <p:spPr bwMode="auto">
          <a:xfrm>
            <a:off x="387350" y="1517650"/>
            <a:ext cx="8515350" cy="481965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ltLang="zh-CN" smtClean="0"/>
              <a:t>Body Text</a:t>
            </a:r>
          </a:p>
          <a:p>
            <a:pPr lvl="1"/>
            <a:r>
              <a:rPr lang="en-US" altLang="zh-CN" smtClean="0"/>
              <a:t> Second Level</a:t>
            </a:r>
          </a:p>
          <a:p>
            <a:pPr lvl="0"/>
            <a:endParaRPr lang="zh-CN" altLang="en-US" smtClean="0"/>
          </a:p>
        </p:txBody>
      </p:sp>
      <p:sp>
        <p:nvSpPr>
          <p:cNvPr id="1028" name="Rectangle 4"/>
          <p:cNvSpPr>
            <a:spLocks noGrp="1" noChangeArrowheads="1"/>
          </p:cNvSpPr>
          <p:nvPr>
            <p:ph type="sldNum" sz="quarter" idx="4"/>
          </p:nvPr>
        </p:nvSpPr>
        <p:spPr bwMode="auto">
          <a:xfrm>
            <a:off x="66294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b="0">
                <a:latin typeface="+mn-lt"/>
                <a:ea typeface="SimSun" pitchFamily="2" charset="-122"/>
                <a:cs typeface="+mn-cs"/>
              </a:defRPr>
            </a:lvl1pPr>
          </a:lstStyle>
          <a:p>
            <a:pPr>
              <a:defRPr/>
            </a:pPr>
            <a:fld id="{B8BD89FE-3DC1-4281-8CC1-03B89F54F8B2}" type="slidenum">
              <a:rPr lang="zh-CN" altLang="en-US">
                <a:solidFill>
                  <a:srgbClr val="FFFFFF"/>
                </a:solidFill>
              </a:rPr>
              <a:pPr>
                <a:defRPr/>
              </a:pPr>
              <a:t>‹#›</a:t>
            </a:fld>
            <a:endParaRPr lang="en-US" altLang="zh-CN">
              <a:solidFill>
                <a:srgbClr val="FFFFFF"/>
              </a:solidFill>
            </a:endParaRPr>
          </a:p>
        </p:txBody>
      </p:sp>
      <p:sp>
        <p:nvSpPr>
          <p:cNvPr id="1029" name="Rectangle 5"/>
          <p:cNvSpPr>
            <a:spLocks noGrp="1" noChangeArrowheads="1"/>
          </p:cNvSpPr>
          <p:nvPr>
            <p:ph type="dt" sz="half" idx="2"/>
          </p:nvPr>
        </p:nvSpPr>
        <p:spPr bwMode="auto">
          <a:xfrm>
            <a:off x="0" y="6553200"/>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00" b="0">
                <a:ea typeface="SimSun" pitchFamily="2" charset="-122"/>
                <a:cs typeface="+mn-cs"/>
              </a:defRPr>
            </a:lvl1pPr>
          </a:lstStyle>
          <a:p>
            <a:pPr>
              <a:defRPr/>
            </a:pPr>
            <a:r>
              <a:rPr lang="en-US">
                <a:solidFill>
                  <a:srgbClr val="FFFFFF"/>
                </a:solidFill>
              </a:rPr>
              <a:t> 9:04:15 AM</a:t>
            </a:r>
          </a:p>
        </p:txBody>
      </p:sp>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hf hdr="0" ftr="0" dt="0"/>
  <p:txStyles>
    <p:titleStyle>
      <a:lvl1pPr algn="l" rtl="0" eaLnBrk="0" fontAlgn="base" hangingPunct="0">
        <a:lnSpc>
          <a:spcPct val="87000"/>
        </a:lnSpc>
        <a:spcBef>
          <a:spcPct val="0"/>
        </a:spcBef>
        <a:spcAft>
          <a:spcPct val="0"/>
        </a:spcAft>
        <a:defRPr sz="4000" b="1">
          <a:solidFill>
            <a:schemeClr val="tx2"/>
          </a:solidFill>
          <a:latin typeface="+mj-lt"/>
          <a:ea typeface="+mj-ea"/>
          <a:cs typeface="+mj-cs"/>
        </a:defRPr>
      </a:lvl1pPr>
      <a:lvl2pPr algn="l" rtl="0" eaLnBrk="0" fontAlgn="base" hangingPunct="0">
        <a:lnSpc>
          <a:spcPct val="87000"/>
        </a:lnSpc>
        <a:spcBef>
          <a:spcPct val="0"/>
        </a:spcBef>
        <a:spcAft>
          <a:spcPct val="0"/>
        </a:spcAft>
        <a:defRPr sz="4000" b="1">
          <a:solidFill>
            <a:schemeClr val="tx2"/>
          </a:solidFill>
          <a:latin typeface="Arial" charset="0"/>
        </a:defRPr>
      </a:lvl2pPr>
      <a:lvl3pPr algn="l" rtl="0" eaLnBrk="0" fontAlgn="base" hangingPunct="0">
        <a:lnSpc>
          <a:spcPct val="87000"/>
        </a:lnSpc>
        <a:spcBef>
          <a:spcPct val="0"/>
        </a:spcBef>
        <a:spcAft>
          <a:spcPct val="0"/>
        </a:spcAft>
        <a:defRPr sz="4000" b="1">
          <a:solidFill>
            <a:schemeClr val="tx2"/>
          </a:solidFill>
          <a:latin typeface="Arial" charset="0"/>
        </a:defRPr>
      </a:lvl3pPr>
      <a:lvl4pPr algn="l" rtl="0" eaLnBrk="0" fontAlgn="base" hangingPunct="0">
        <a:lnSpc>
          <a:spcPct val="87000"/>
        </a:lnSpc>
        <a:spcBef>
          <a:spcPct val="0"/>
        </a:spcBef>
        <a:spcAft>
          <a:spcPct val="0"/>
        </a:spcAft>
        <a:defRPr sz="4000" b="1">
          <a:solidFill>
            <a:schemeClr val="tx2"/>
          </a:solidFill>
          <a:latin typeface="Arial" charset="0"/>
        </a:defRPr>
      </a:lvl4pPr>
      <a:lvl5pPr algn="l" rtl="0" eaLnBrk="0" fontAlgn="base" hangingPunct="0">
        <a:lnSpc>
          <a:spcPct val="87000"/>
        </a:lnSpc>
        <a:spcBef>
          <a:spcPct val="0"/>
        </a:spcBef>
        <a:spcAft>
          <a:spcPct val="0"/>
        </a:spcAft>
        <a:defRPr sz="4000" b="1">
          <a:solidFill>
            <a:schemeClr val="tx2"/>
          </a:solidFill>
          <a:latin typeface="Arial" charset="0"/>
        </a:defRPr>
      </a:lvl5pPr>
      <a:lvl6pPr marL="457200" algn="l" rtl="0" fontAlgn="base">
        <a:lnSpc>
          <a:spcPct val="87000"/>
        </a:lnSpc>
        <a:spcBef>
          <a:spcPct val="0"/>
        </a:spcBef>
        <a:spcAft>
          <a:spcPct val="0"/>
        </a:spcAft>
        <a:defRPr sz="4000" b="1">
          <a:solidFill>
            <a:schemeClr val="tx2"/>
          </a:solidFill>
          <a:latin typeface="Arial" charset="0"/>
        </a:defRPr>
      </a:lvl6pPr>
      <a:lvl7pPr marL="914400" algn="l" rtl="0" fontAlgn="base">
        <a:lnSpc>
          <a:spcPct val="87000"/>
        </a:lnSpc>
        <a:spcBef>
          <a:spcPct val="0"/>
        </a:spcBef>
        <a:spcAft>
          <a:spcPct val="0"/>
        </a:spcAft>
        <a:defRPr sz="4000" b="1">
          <a:solidFill>
            <a:schemeClr val="tx2"/>
          </a:solidFill>
          <a:latin typeface="Arial" charset="0"/>
        </a:defRPr>
      </a:lvl7pPr>
      <a:lvl8pPr marL="1371600" algn="l" rtl="0" fontAlgn="base">
        <a:lnSpc>
          <a:spcPct val="87000"/>
        </a:lnSpc>
        <a:spcBef>
          <a:spcPct val="0"/>
        </a:spcBef>
        <a:spcAft>
          <a:spcPct val="0"/>
        </a:spcAft>
        <a:defRPr sz="4000" b="1">
          <a:solidFill>
            <a:schemeClr val="tx2"/>
          </a:solidFill>
          <a:latin typeface="Arial" charset="0"/>
        </a:defRPr>
      </a:lvl8pPr>
      <a:lvl9pPr marL="1828800" algn="l" rtl="0" fontAlgn="base">
        <a:lnSpc>
          <a:spcPct val="87000"/>
        </a:lnSpc>
        <a:spcBef>
          <a:spcPct val="0"/>
        </a:spcBef>
        <a:spcAft>
          <a:spcPct val="0"/>
        </a:spcAft>
        <a:defRPr sz="4000" b="1">
          <a:solidFill>
            <a:schemeClr val="tx2"/>
          </a:solidFill>
          <a:latin typeface="Arial" charset="0"/>
        </a:defRPr>
      </a:lvl9pPr>
    </p:titleStyle>
    <p:bodyStyle>
      <a:lvl1pPr marL="285750" indent="-285750" algn="l" rtl="0" eaLnBrk="0" fontAlgn="base" hangingPunct="0">
        <a:lnSpc>
          <a:spcPct val="93000"/>
        </a:lnSpc>
        <a:spcBef>
          <a:spcPct val="30000"/>
        </a:spcBef>
        <a:spcAft>
          <a:spcPct val="0"/>
        </a:spcAft>
        <a:buClr>
          <a:schemeClr val="tx2"/>
        </a:buClr>
        <a:buSzPct val="75000"/>
        <a:buFont typeface="Wingdings" pitchFamily="2" charset="2"/>
        <a:buChar char="l"/>
        <a:defRPr sz="2800" b="1">
          <a:solidFill>
            <a:srgbClr val="FFFFFF"/>
          </a:solidFill>
          <a:latin typeface="+mn-lt"/>
          <a:ea typeface="+mn-ea"/>
          <a:cs typeface="+mn-cs"/>
        </a:defRPr>
      </a:lvl1pPr>
      <a:lvl2pPr marL="685800" indent="-228600" algn="l" rtl="0" eaLnBrk="0" fontAlgn="base" hangingPunct="0">
        <a:lnSpc>
          <a:spcPct val="93000"/>
        </a:lnSpc>
        <a:spcBef>
          <a:spcPct val="30000"/>
        </a:spcBef>
        <a:spcAft>
          <a:spcPct val="0"/>
        </a:spcAft>
        <a:buClr>
          <a:schemeClr val="tx2"/>
        </a:buClr>
        <a:buSzPct val="75000"/>
        <a:buFont typeface="Wingdings" pitchFamily="2" charset="2"/>
        <a:buChar char="u"/>
        <a:defRPr sz="2400" b="1">
          <a:solidFill>
            <a:schemeClr val="tx1"/>
          </a:solidFill>
          <a:latin typeface="+mn-lt"/>
        </a:defRPr>
      </a:lvl2pPr>
      <a:lvl3pPr marL="1143000" indent="-228600" algn="l" rtl="0" eaLnBrk="0" fontAlgn="base" hangingPunct="0">
        <a:lnSpc>
          <a:spcPct val="93000"/>
        </a:lnSpc>
        <a:spcBef>
          <a:spcPct val="30000"/>
        </a:spcBef>
        <a:spcAft>
          <a:spcPct val="0"/>
        </a:spcAft>
        <a:buClr>
          <a:schemeClr val="tx2"/>
        </a:buClr>
        <a:buChar char="–"/>
        <a:defRPr sz="2400" b="1">
          <a:solidFill>
            <a:srgbClr val="FFFF66"/>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Microsoft_Excel_97-2003_Worksheet1.xls"/></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Microsoft_Excel_97-2003_Worksheet2.xls"/></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Microsoft_Excel_97-2003_Worksheet3.xls"/></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slide" Target="slide108.xml"/><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slide" Target="slide88.xml"/><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33.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3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136.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slide" Target="slide138.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6.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a:xfrm>
            <a:off x="288925" y="1577975"/>
            <a:ext cx="8596313" cy="1143000"/>
          </a:xfrm>
          <a:noFill/>
        </p:spPr>
        <p:txBody>
          <a:bodyPr/>
          <a:lstStyle/>
          <a:p>
            <a:pPr algn="ctr" eaLnBrk="1" hangingPunct="1">
              <a:lnSpc>
                <a:spcPct val="89000"/>
              </a:lnSpc>
            </a:pPr>
            <a:r>
              <a:rPr lang="en-US" altLang="zh-CN" sz="4400" dirty="0" smtClean="0">
                <a:ea typeface="SimSun" pitchFamily="2" charset="-122"/>
              </a:rPr>
              <a:t>A “Hands-on” Introduction to OpenMP</a:t>
            </a:r>
            <a:r>
              <a:rPr lang="en-US" altLang="zh-CN" sz="4400" baseline="30000" dirty="0" smtClean="0">
                <a:ea typeface="SimSun" pitchFamily="2" charset="-122"/>
              </a:rPr>
              <a:t>*</a:t>
            </a:r>
            <a:endParaRPr lang="en-US" altLang="zh-CN" sz="4400" dirty="0" smtClean="0">
              <a:ea typeface="SimSun" pitchFamily="2" charset="-122"/>
            </a:endParaRPr>
          </a:p>
        </p:txBody>
      </p:sp>
      <p:pic>
        <p:nvPicPr>
          <p:cNvPr id="5125" name="Picture 4" descr="OpenMP"/>
          <p:cNvPicPr>
            <a:picLocks noChangeAspect="1" noChangeArrowheads="1"/>
          </p:cNvPicPr>
          <p:nvPr/>
        </p:nvPicPr>
        <p:blipFill>
          <a:blip r:embed="rId3" cstate="print"/>
          <a:srcRect/>
          <a:stretch>
            <a:fillRect/>
          </a:stretch>
        </p:blipFill>
        <p:spPr bwMode="auto">
          <a:xfrm>
            <a:off x="2573338" y="287338"/>
            <a:ext cx="2590800" cy="928687"/>
          </a:xfrm>
          <a:prstGeom prst="rect">
            <a:avLst/>
          </a:prstGeom>
          <a:noFill/>
          <a:ln w="9525">
            <a:noFill/>
            <a:miter lim="800000"/>
            <a:headEnd/>
            <a:tailEnd/>
          </a:ln>
        </p:spPr>
      </p:pic>
      <p:sp>
        <p:nvSpPr>
          <p:cNvPr id="5126" name="Text Box 6"/>
          <p:cNvSpPr txBox="1">
            <a:spLocks noChangeArrowheads="1"/>
          </p:cNvSpPr>
          <p:nvPr/>
        </p:nvSpPr>
        <p:spPr bwMode="auto">
          <a:xfrm>
            <a:off x="152400" y="6613525"/>
            <a:ext cx="8991600" cy="244475"/>
          </a:xfrm>
          <a:prstGeom prst="rect">
            <a:avLst/>
          </a:prstGeom>
          <a:noFill/>
          <a:ln w="19050">
            <a:noFill/>
            <a:miter lim="800000"/>
            <a:headEnd/>
            <a:tailEnd/>
          </a:ln>
        </p:spPr>
        <p:txBody>
          <a:bodyPr>
            <a:spAutoFit/>
          </a:bodyPr>
          <a:lstStyle/>
          <a:p>
            <a:pPr>
              <a:spcBef>
                <a:spcPct val="50000"/>
              </a:spcBef>
            </a:pPr>
            <a:r>
              <a:rPr lang="zh-CN" altLang="en-US" sz="1000" b="0">
                <a:latin typeface="Arial" charset="0"/>
              </a:rPr>
              <a:t>* </a:t>
            </a:r>
            <a:r>
              <a:rPr lang="en-US" altLang="zh-CN" sz="1000" b="0">
                <a:latin typeface="Arial" charset="0"/>
              </a:rPr>
              <a:t>The name “OpenMP” is the property of the OpenMP Architecture Review Board.</a:t>
            </a:r>
          </a:p>
        </p:txBody>
      </p:sp>
      <p:sp>
        <p:nvSpPr>
          <p:cNvPr id="7" name="Rectangle 3"/>
          <p:cNvSpPr txBox="1">
            <a:spLocks noChangeArrowheads="1"/>
          </p:cNvSpPr>
          <p:nvPr/>
        </p:nvSpPr>
        <p:spPr bwMode="auto">
          <a:xfrm>
            <a:off x="4162096" y="3373438"/>
            <a:ext cx="4981904" cy="149225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a:lnSpc>
                <a:spcPct val="94000"/>
              </a:lnSpc>
              <a:spcBef>
                <a:spcPct val="30000"/>
              </a:spcBef>
              <a:buClr>
                <a:schemeClr val="tx2"/>
              </a:buClr>
              <a:buSzPct val="75000"/>
            </a:pPr>
            <a:r>
              <a:rPr lang="de-DE" altLang="zh-CN" kern="0" dirty="0" smtClean="0">
                <a:solidFill>
                  <a:srgbClr val="FFFFFF"/>
                </a:solidFill>
                <a:latin typeface="+mn-lt"/>
              </a:rPr>
              <a:t>J. Mark Bull</a:t>
            </a:r>
            <a:endParaRPr lang="en-US" altLang="zh-CN" kern="0" dirty="0" smtClean="0">
              <a:solidFill>
                <a:srgbClr val="FFFFFF"/>
              </a:solidFill>
              <a:latin typeface="+mn-lt"/>
            </a:endParaRPr>
          </a:p>
          <a:p>
            <a:pPr>
              <a:lnSpc>
                <a:spcPct val="94000"/>
              </a:lnSpc>
              <a:spcBef>
                <a:spcPct val="30000"/>
              </a:spcBef>
              <a:buClr>
                <a:schemeClr val="tx2"/>
              </a:buClr>
              <a:buSzPct val="75000"/>
            </a:pPr>
            <a:r>
              <a:rPr lang="en-US" altLang="zh-CN" sz="2000" kern="0" dirty="0" smtClean="0">
                <a:solidFill>
                  <a:srgbClr val="FFFFFF"/>
                </a:solidFill>
                <a:latin typeface="+mn-lt"/>
              </a:rPr>
              <a:t>EPCC, The University of Edinburgh</a:t>
            </a:r>
          </a:p>
          <a:p>
            <a:pPr>
              <a:lnSpc>
                <a:spcPct val="94000"/>
              </a:lnSpc>
              <a:spcBef>
                <a:spcPct val="30000"/>
              </a:spcBef>
              <a:buClr>
                <a:schemeClr val="tx2"/>
              </a:buClr>
              <a:buSzPct val="75000"/>
            </a:pPr>
            <a:r>
              <a:rPr lang="en-US" altLang="zh-CN" sz="1600" kern="0" dirty="0" smtClean="0">
                <a:solidFill>
                  <a:srgbClr val="FFFFFF"/>
                </a:solidFill>
                <a:latin typeface="+mn-lt"/>
              </a:rPr>
              <a:t>markb@epcc.ed.ac.uk</a:t>
            </a:r>
          </a:p>
          <a:p>
            <a:pPr marL="0" marR="0" lvl="0" indent="0" algn="ctr" defTabSz="914400" rtl="0" eaLnBrk="1" fontAlgn="base" latinLnBrk="0" hangingPunct="1">
              <a:lnSpc>
                <a:spcPct val="94000"/>
              </a:lnSpc>
              <a:spcBef>
                <a:spcPct val="30000"/>
              </a:spcBef>
              <a:spcAft>
                <a:spcPct val="0"/>
              </a:spcAft>
              <a:buClr>
                <a:schemeClr val="tx2"/>
              </a:buClr>
              <a:buSzPct val="75000"/>
              <a:buFont typeface="Wingdings" pitchFamily="2" charset="2"/>
              <a:buNone/>
              <a:tabLst/>
              <a:defRPr/>
            </a:pPr>
            <a:endParaRPr lang="zh-CN" altLang="en-US" sz="1600" dirty="0" smtClean="0">
              <a:solidFill>
                <a:srgbClr val="FFFFFF"/>
              </a:solidFill>
              <a:latin typeface="+mn-lt"/>
            </a:endParaRPr>
          </a:p>
        </p:txBody>
      </p:sp>
      <p:sp>
        <p:nvSpPr>
          <p:cNvPr id="9" name="Rectangle 3"/>
          <p:cNvSpPr txBox="1">
            <a:spLocks noChangeArrowheads="1"/>
          </p:cNvSpPr>
          <p:nvPr/>
        </p:nvSpPr>
        <p:spPr bwMode="auto">
          <a:xfrm>
            <a:off x="215900" y="3373438"/>
            <a:ext cx="3225800" cy="149225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0" marR="0" lvl="0" indent="0" algn="ctr" defTabSz="914400" rtl="0" eaLnBrk="1" fontAlgn="base" latinLnBrk="0" hangingPunct="1">
              <a:lnSpc>
                <a:spcPct val="94000"/>
              </a:lnSpc>
              <a:spcBef>
                <a:spcPct val="30000"/>
              </a:spcBef>
              <a:spcAft>
                <a:spcPct val="0"/>
              </a:spcAft>
              <a:buClr>
                <a:schemeClr val="tx2"/>
              </a:buClr>
              <a:buSzPct val="75000"/>
              <a:buFont typeface="Wingdings" pitchFamily="2" charset="2"/>
              <a:buNone/>
              <a:tabLst/>
              <a:defRPr/>
            </a:pPr>
            <a:r>
              <a:rPr kumimoji="0" lang="en-US" altLang="zh-CN" b="1" i="0" u="none" strike="noStrike" kern="0" cap="none" spc="0" normalizeH="0" baseline="0" noProof="0" dirty="0" smtClean="0">
                <a:ln>
                  <a:noFill/>
                </a:ln>
                <a:solidFill>
                  <a:srgbClr val="FFFFFF"/>
                </a:solidFill>
                <a:effectLst/>
                <a:uLnTx/>
                <a:uFillTx/>
                <a:latin typeface="+mn-lt"/>
                <a:ea typeface="SimSun" pitchFamily="2" charset="-122"/>
                <a:cs typeface="+mn-cs"/>
              </a:rPr>
              <a:t>Tim Mattson</a:t>
            </a:r>
          </a:p>
          <a:p>
            <a:pPr marL="0" marR="0" lvl="0" indent="0" algn="ctr" defTabSz="914400" rtl="0" eaLnBrk="1" fontAlgn="base" latinLnBrk="0" hangingPunct="1">
              <a:lnSpc>
                <a:spcPct val="94000"/>
              </a:lnSpc>
              <a:spcBef>
                <a:spcPct val="30000"/>
              </a:spcBef>
              <a:spcAft>
                <a:spcPct val="0"/>
              </a:spcAft>
              <a:buClr>
                <a:schemeClr val="tx2"/>
              </a:buClr>
              <a:buSzPct val="75000"/>
              <a:buFont typeface="Wingdings" pitchFamily="2" charset="2"/>
              <a:buNone/>
              <a:tabLst/>
              <a:defRPr/>
            </a:pPr>
            <a:r>
              <a:rPr kumimoji="0" lang="en-US" altLang="zh-CN" sz="2000" b="1" i="0" u="none" strike="noStrike" kern="0" cap="none" spc="0" normalizeH="0" baseline="0" noProof="0" dirty="0" smtClean="0">
                <a:ln>
                  <a:noFill/>
                </a:ln>
                <a:solidFill>
                  <a:srgbClr val="FFFFFF"/>
                </a:solidFill>
                <a:effectLst/>
                <a:uLnTx/>
                <a:uFillTx/>
                <a:latin typeface="+mn-lt"/>
                <a:ea typeface="SimSun" pitchFamily="2" charset="-122"/>
                <a:cs typeface="+mn-cs"/>
              </a:rPr>
              <a:t>Intel Corp.</a:t>
            </a:r>
          </a:p>
          <a:p>
            <a:pPr marL="0" marR="0" lvl="0" indent="0" algn="ctr" defTabSz="914400" rtl="0" eaLnBrk="1" fontAlgn="base" latinLnBrk="0" hangingPunct="1">
              <a:lnSpc>
                <a:spcPct val="94000"/>
              </a:lnSpc>
              <a:spcBef>
                <a:spcPct val="30000"/>
              </a:spcBef>
              <a:spcAft>
                <a:spcPct val="0"/>
              </a:spcAft>
              <a:buClr>
                <a:schemeClr val="tx2"/>
              </a:buClr>
              <a:buSzPct val="75000"/>
              <a:buFont typeface="Wingdings" pitchFamily="2" charset="2"/>
              <a:buNone/>
              <a:tabLst/>
              <a:defRPr/>
            </a:pPr>
            <a:r>
              <a:rPr kumimoji="0" lang="en-US" altLang="zh-CN" sz="1600" b="1" i="0" u="none" strike="noStrike" kern="0" cap="none" spc="0" normalizeH="0" baseline="0" noProof="0" dirty="0" smtClean="0">
                <a:ln>
                  <a:noFill/>
                </a:ln>
                <a:solidFill>
                  <a:srgbClr val="FFFFFF"/>
                </a:solidFill>
                <a:effectLst/>
                <a:uLnTx/>
                <a:uFillTx/>
                <a:latin typeface="+mn-lt"/>
                <a:ea typeface="SimSun" pitchFamily="2" charset="-122"/>
                <a:cs typeface="+mn-cs"/>
              </a:rPr>
              <a:t>timothy.g.mattson@intel.com</a:t>
            </a:r>
          </a:p>
          <a:p>
            <a:pPr marL="0" marR="0" lvl="0" indent="0" algn="ctr" defTabSz="914400" rtl="0" eaLnBrk="1" fontAlgn="base" latinLnBrk="0" hangingPunct="1">
              <a:lnSpc>
                <a:spcPct val="94000"/>
              </a:lnSpc>
              <a:spcBef>
                <a:spcPct val="30000"/>
              </a:spcBef>
              <a:spcAft>
                <a:spcPct val="0"/>
              </a:spcAft>
              <a:buClr>
                <a:schemeClr val="tx2"/>
              </a:buClr>
              <a:buSzPct val="75000"/>
              <a:buFont typeface="Wingdings" pitchFamily="2" charset="2"/>
              <a:buNone/>
              <a:tabLst/>
              <a:defRPr/>
            </a:pPr>
            <a:endParaRPr kumimoji="0" lang="zh-CN" altLang="en-US" sz="1600" b="1" i="0" u="none" strike="noStrike" kern="0" cap="none" spc="0" normalizeH="0" baseline="0" noProof="0" dirty="0" smtClean="0">
              <a:ln>
                <a:noFill/>
              </a:ln>
              <a:solidFill>
                <a:srgbClr val="FFFFFF"/>
              </a:solidFill>
              <a:effectLst/>
              <a:uLnTx/>
              <a:uFillTx/>
              <a:latin typeface="+mn-lt"/>
              <a:ea typeface="SimSun" pitchFamily="2" charset="-122"/>
              <a:cs typeface="+mn-cs"/>
            </a:endParaRPr>
          </a:p>
        </p:txBody>
      </p:sp>
      <p:sp>
        <p:nvSpPr>
          <p:cNvPr id="8" name="Rectangle 3"/>
          <p:cNvSpPr txBox="1">
            <a:spLocks noChangeArrowheads="1"/>
          </p:cNvSpPr>
          <p:nvPr/>
        </p:nvSpPr>
        <p:spPr bwMode="auto">
          <a:xfrm>
            <a:off x="2928422" y="5114039"/>
            <a:ext cx="3225800" cy="149225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0" marR="0" lvl="0" indent="0" algn="ctr" defTabSz="914400" rtl="0" eaLnBrk="1" fontAlgn="base" latinLnBrk="0" hangingPunct="1">
              <a:lnSpc>
                <a:spcPct val="94000"/>
              </a:lnSpc>
              <a:spcBef>
                <a:spcPct val="30000"/>
              </a:spcBef>
              <a:spcAft>
                <a:spcPct val="0"/>
              </a:spcAft>
              <a:buClr>
                <a:schemeClr val="tx2"/>
              </a:buClr>
              <a:buSzPct val="75000"/>
              <a:buFont typeface="Wingdings" pitchFamily="2" charset="2"/>
              <a:buNone/>
              <a:tabLst/>
              <a:defRPr/>
            </a:pPr>
            <a:r>
              <a:rPr kumimoji="0" lang="en-US" altLang="zh-CN" b="1" i="0" u="none" strike="noStrike" kern="0" cap="none" spc="0" normalizeH="0" baseline="0" noProof="0" dirty="0" smtClean="0">
                <a:ln>
                  <a:noFill/>
                </a:ln>
                <a:solidFill>
                  <a:srgbClr val="FFFFFF"/>
                </a:solidFill>
                <a:effectLst/>
                <a:uLnTx/>
                <a:uFillTx/>
                <a:latin typeface="+mn-lt"/>
                <a:ea typeface="SimSun" pitchFamily="2" charset="-122"/>
                <a:cs typeface="+mn-cs"/>
              </a:rPr>
              <a:t>Mike Pearce</a:t>
            </a:r>
          </a:p>
          <a:p>
            <a:pPr marL="0" marR="0" lvl="0" indent="0" algn="ctr" defTabSz="914400" rtl="0" eaLnBrk="1" fontAlgn="base" latinLnBrk="0" hangingPunct="1">
              <a:lnSpc>
                <a:spcPct val="94000"/>
              </a:lnSpc>
              <a:spcBef>
                <a:spcPct val="30000"/>
              </a:spcBef>
              <a:spcAft>
                <a:spcPct val="0"/>
              </a:spcAft>
              <a:buClr>
                <a:schemeClr val="tx2"/>
              </a:buClr>
              <a:buSzPct val="75000"/>
              <a:buFont typeface="Wingdings" pitchFamily="2" charset="2"/>
              <a:buNone/>
              <a:tabLst/>
              <a:defRPr/>
            </a:pPr>
            <a:r>
              <a:rPr kumimoji="0" lang="en-US" altLang="zh-CN" sz="2000" b="1" i="0" u="none" strike="noStrike" kern="0" cap="none" spc="0" normalizeH="0" baseline="0" noProof="0" dirty="0" smtClean="0">
                <a:ln>
                  <a:noFill/>
                </a:ln>
                <a:solidFill>
                  <a:srgbClr val="FFFFFF"/>
                </a:solidFill>
                <a:effectLst/>
                <a:uLnTx/>
                <a:uFillTx/>
                <a:latin typeface="+mn-lt"/>
                <a:ea typeface="SimSun" pitchFamily="2" charset="-122"/>
                <a:cs typeface="+mn-cs"/>
              </a:rPr>
              <a:t>Intel Corp.</a:t>
            </a:r>
          </a:p>
          <a:p>
            <a:pPr marL="0" marR="0" lvl="0" indent="0" algn="ctr" defTabSz="914400" rtl="0" eaLnBrk="1" fontAlgn="base" latinLnBrk="0" hangingPunct="1">
              <a:lnSpc>
                <a:spcPct val="94000"/>
              </a:lnSpc>
              <a:spcBef>
                <a:spcPct val="30000"/>
              </a:spcBef>
              <a:spcAft>
                <a:spcPct val="0"/>
              </a:spcAft>
              <a:buClr>
                <a:schemeClr val="tx2"/>
              </a:buClr>
              <a:buSzPct val="75000"/>
              <a:buFont typeface="Wingdings" pitchFamily="2" charset="2"/>
              <a:buNone/>
              <a:tabLst/>
              <a:defRPr/>
            </a:pPr>
            <a:r>
              <a:rPr kumimoji="0" lang="en-US" altLang="zh-CN" sz="1600" b="1" i="0" u="none" strike="noStrike" kern="0" cap="none" spc="0" normalizeH="0" baseline="0" noProof="0" dirty="0" smtClean="0">
                <a:ln>
                  <a:noFill/>
                </a:ln>
                <a:solidFill>
                  <a:srgbClr val="FFFFFF"/>
                </a:solidFill>
                <a:effectLst/>
                <a:uLnTx/>
                <a:uFillTx/>
                <a:latin typeface="+mn-lt"/>
                <a:ea typeface="SimSun" pitchFamily="2" charset="-122"/>
                <a:cs typeface="+mn-cs"/>
              </a:rPr>
              <a:t>mike.pearce@intel.com</a:t>
            </a:r>
          </a:p>
          <a:p>
            <a:pPr marL="0" marR="0" lvl="0" indent="0" algn="ctr" defTabSz="914400" rtl="0" eaLnBrk="1" fontAlgn="base" latinLnBrk="0" hangingPunct="1">
              <a:lnSpc>
                <a:spcPct val="94000"/>
              </a:lnSpc>
              <a:spcBef>
                <a:spcPct val="30000"/>
              </a:spcBef>
              <a:spcAft>
                <a:spcPct val="0"/>
              </a:spcAft>
              <a:buClr>
                <a:schemeClr val="tx2"/>
              </a:buClr>
              <a:buSzPct val="75000"/>
              <a:buFont typeface="Wingdings" pitchFamily="2" charset="2"/>
              <a:buNone/>
              <a:tabLst/>
              <a:defRPr/>
            </a:pPr>
            <a:endParaRPr kumimoji="0" lang="zh-CN" altLang="en-US" sz="1600" b="1" i="0" u="none" strike="noStrike" kern="0" cap="none" spc="0" normalizeH="0" baseline="0" noProof="0" dirty="0" smtClean="0">
              <a:ln>
                <a:noFill/>
              </a:ln>
              <a:solidFill>
                <a:srgbClr val="FFFFFF"/>
              </a:solidFill>
              <a:effectLst/>
              <a:uLnTx/>
              <a:uFillTx/>
              <a:latin typeface="+mn-lt"/>
              <a:ea typeface="SimSun" pitchFamily="2"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3915FF4-63C8-4E32-B269-3E366B5F3A53}" type="slidenum">
              <a:rPr lang="zh-CN" altLang="en-US"/>
              <a:pPr>
                <a:defRPr/>
              </a:pPr>
              <a:t>10</a:t>
            </a:fld>
            <a:endParaRPr lang="en-US" altLang="zh-CN"/>
          </a:p>
        </p:txBody>
      </p:sp>
      <p:sp>
        <p:nvSpPr>
          <p:cNvPr id="16387" name="Rectangle 2"/>
          <p:cNvSpPr>
            <a:spLocks noGrp="1" noChangeArrowheads="1"/>
          </p:cNvSpPr>
          <p:nvPr>
            <p:ph type="title"/>
          </p:nvPr>
        </p:nvSpPr>
        <p:spPr>
          <a:xfrm>
            <a:off x="460375" y="247650"/>
            <a:ext cx="8496300" cy="768350"/>
          </a:xfrm>
        </p:spPr>
        <p:txBody>
          <a:bodyPr/>
          <a:lstStyle/>
          <a:p>
            <a:pPr eaLnBrk="1" hangingPunct="1"/>
            <a:r>
              <a:rPr lang="en-US" altLang="zh-CN" sz="3600" smtClean="0">
                <a:ea typeface="SimSun" pitchFamily="2" charset="-122"/>
              </a:rPr>
              <a:t>OpenMP core syntax</a:t>
            </a:r>
          </a:p>
        </p:txBody>
      </p:sp>
      <p:sp>
        <p:nvSpPr>
          <p:cNvPr id="16388" name="Rectangle 3"/>
          <p:cNvSpPr>
            <a:spLocks noGrp="1" noChangeArrowheads="1"/>
          </p:cNvSpPr>
          <p:nvPr>
            <p:ph type="body" idx="1"/>
          </p:nvPr>
        </p:nvSpPr>
        <p:spPr>
          <a:xfrm>
            <a:off x="288925" y="1138238"/>
            <a:ext cx="8612188" cy="5532437"/>
          </a:xfrm>
        </p:spPr>
        <p:txBody>
          <a:bodyPr/>
          <a:lstStyle/>
          <a:p>
            <a:pPr eaLnBrk="1" hangingPunct="1">
              <a:lnSpc>
                <a:spcPct val="83000"/>
              </a:lnSpc>
            </a:pPr>
            <a:r>
              <a:rPr lang="en-US" altLang="zh-CN" dirty="0" smtClean="0">
                <a:ea typeface="SimSun" pitchFamily="2" charset="-122"/>
              </a:rPr>
              <a:t>Most of the constructs in </a:t>
            </a:r>
            <a:r>
              <a:rPr lang="en-US" altLang="zh-CN" dirty="0" err="1" smtClean="0">
                <a:ea typeface="SimSun" pitchFamily="2" charset="-122"/>
              </a:rPr>
              <a:t>OpenMP</a:t>
            </a:r>
            <a:r>
              <a:rPr lang="en-US" altLang="zh-CN" dirty="0" smtClean="0">
                <a:ea typeface="SimSun" pitchFamily="2" charset="-122"/>
              </a:rPr>
              <a:t> are compiler directives.</a:t>
            </a:r>
          </a:p>
          <a:p>
            <a:pPr lvl="2" eaLnBrk="1" hangingPunct="1">
              <a:lnSpc>
                <a:spcPct val="83000"/>
              </a:lnSpc>
              <a:buFontTx/>
              <a:buNone/>
            </a:pPr>
            <a:r>
              <a:rPr lang="en-US" altLang="zh-CN" dirty="0" smtClean="0">
                <a:ea typeface="SimSun" pitchFamily="2" charset="-122"/>
              </a:rPr>
              <a:t>#pragma </a:t>
            </a:r>
            <a:r>
              <a:rPr lang="en-US" altLang="zh-CN" dirty="0" err="1" smtClean="0">
                <a:ea typeface="SimSun" pitchFamily="2" charset="-122"/>
              </a:rPr>
              <a:t>omp</a:t>
            </a:r>
            <a:r>
              <a:rPr lang="en-US" altLang="zh-CN" dirty="0" smtClean="0">
                <a:ea typeface="SimSun" pitchFamily="2" charset="-122"/>
              </a:rPr>
              <a:t> </a:t>
            </a:r>
            <a:r>
              <a:rPr lang="en-US" altLang="zh-CN" i="1" dirty="0" smtClean="0">
                <a:ea typeface="SimSun" pitchFamily="2" charset="-122"/>
              </a:rPr>
              <a:t>construct [clause [clause]…]</a:t>
            </a:r>
            <a:endParaRPr lang="en-US" altLang="zh-CN" dirty="0" smtClean="0">
              <a:ea typeface="SimSun" pitchFamily="2" charset="-122"/>
            </a:endParaRPr>
          </a:p>
          <a:p>
            <a:pPr lvl="1" eaLnBrk="1" hangingPunct="1">
              <a:lnSpc>
                <a:spcPct val="83000"/>
              </a:lnSpc>
            </a:pPr>
            <a:r>
              <a:rPr lang="en-US" altLang="zh-CN" dirty="0" smtClean="0">
                <a:ea typeface="SimSun" pitchFamily="2" charset="-122"/>
              </a:rPr>
              <a:t>Example</a:t>
            </a:r>
          </a:p>
          <a:p>
            <a:pPr lvl="3" eaLnBrk="1" hangingPunct="1">
              <a:lnSpc>
                <a:spcPct val="83000"/>
              </a:lnSpc>
              <a:buFontTx/>
              <a:buNone/>
            </a:pPr>
            <a:r>
              <a:rPr lang="en-US" altLang="zh-CN" sz="2400" b="1" i="1" dirty="0" smtClean="0">
                <a:solidFill>
                  <a:srgbClr val="FFFF66"/>
                </a:solidFill>
                <a:latin typeface="Arial" charset="0"/>
                <a:ea typeface="SimSun" pitchFamily="2" charset="-122"/>
              </a:rPr>
              <a:t>#pragma </a:t>
            </a:r>
            <a:r>
              <a:rPr lang="en-US" altLang="zh-CN" sz="2400" b="1" i="1" dirty="0" err="1" smtClean="0">
                <a:solidFill>
                  <a:srgbClr val="FFFF66"/>
                </a:solidFill>
                <a:latin typeface="Arial" charset="0"/>
                <a:ea typeface="SimSun" pitchFamily="2" charset="-122"/>
              </a:rPr>
              <a:t>omp</a:t>
            </a:r>
            <a:r>
              <a:rPr lang="en-US" altLang="zh-CN" sz="2400" b="1" i="1" dirty="0" smtClean="0">
                <a:solidFill>
                  <a:srgbClr val="FFFF66"/>
                </a:solidFill>
                <a:latin typeface="Arial" charset="0"/>
                <a:ea typeface="SimSun" pitchFamily="2" charset="-122"/>
              </a:rPr>
              <a:t> parallel </a:t>
            </a:r>
            <a:r>
              <a:rPr lang="en-US" altLang="zh-CN" sz="2400" b="1" i="1" dirty="0" err="1" smtClean="0">
                <a:solidFill>
                  <a:srgbClr val="FFFF66"/>
                </a:solidFill>
                <a:latin typeface="Arial" charset="0"/>
                <a:ea typeface="SimSun" pitchFamily="2" charset="-122"/>
              </a:rPr>
              <a:t>num_threads</a:t>
            </a:r>
            <a:r>
              <a:rPr lang="en-US" altLang="zh-CN" sz="2400" b="1" i="1" dirty="0" smtClean="0">
                <a:solidFill>
                  <a:srgbClr val="FFFF66"/>
                </a:solidFill>
                <a:latin typeface="Arial" charset="0"/>
                <a:ea typeface="SimSun" pitchFamily="2" charset="-122"/>
              </a:rPr>
              <a:t>(4)</a:t>
            </a:r>
          </a:p>
          <a:p>
            <a:pPr eaLnBrk="1" hangingPunct="1">
              <a:lnSpc>
                <a:spcPct val="83000"/>
              </a:lnSpc>
            </a:pPr>
            <a:r>
              <a:rPr lang="en-US" altLang="zh-CN" dirty="0" smtClean="0">
                <a:ea typeface="SimSun" pitchFamily="2" charset="-122"/>
              </a:rPr>
              <a:t>Function prototypes and types in the file:  </a:t>
            </a:r>
          </a:p>
          <a:p>
            <a:pPr lvl="2" eaLnBrk="1" hangingPunct="1">
              <a:lnSpc>
                <a:spcPct val="83000"/>
              </a:lnSpc>
              <a:buFontTx/>
              <a:buNone/>
            </a:pPr>
            <a:r>
              <a:rPr lang="en-US" altLang="zh-CN" sz="2800" dirty="0" smtClean="0">
                <a:ea typeface="SimSun" pitchFamily="2" charset="-122"/>
              </a:rPr>
              <a:t>#include &lt;</a:t>
            </a:r>
            <a:r>
              <a:rPr lang="en-US" altLang="zh-CN" sz="2800" dirty="0" err="1" smtClean="0">
                <a:ea typeface="SimSun" pitchFamily="2" charset="-122"/>
              </a:rPr>
              <a:t>omp.h</a:t>
            </a:r>
            <a:r>
              <a:rPr lang="en-US" altLang="zh-CN" sz="2800" dirty="0" smtClean="0">
                <a:ea typeface="SimSun" pitchFamily="2" charset="-122"/>
              </a:rPr>
              <a:t>&gt;</a:t>
            </a:r>
          </a:p>
          <a:p>
            <a:pPr eaLnBrk="1" hangingPunct="1">
              <a:lnSpc>
                <a:spcPct val="83000"/>
              </a:lnSpc>
            </a:pPr>
            <a:r>
              <a:rPr lang="en-US" altLang="zh-CN" dirty="0" smtClean="0">
                <a:ea typeface="SimSun" pitchFamily="2" charset="-122"/>
              </a:rPr>
              <a:t>Most </a:t>
            </a:r>
            <a:r>
              <a:rPr lang="en-US" altLang="zh-CN" dirty="0" err="1" smtClean="0">
                <a:ea typeface="SimSun" pitchFamily="2" charset="-122"/>
              </a:rPr>
              <a:t>OpenMP</a:t>
            </a:r>
            <a:r>
              <a:rPr lang="en-US" altLang="zh-CN" dirty="0" smtClean="0">
                <a:ea typeface="SimSun" pitchFamily="2" charset="-122"/>
              </a:rPr>
              <a:t>* constructs apply to a “structured block”.</a:t>
            </a:r>
          </a:p>
          <a:p>
            <a:pPr lvl="1" eaLnBrk="1" hangingPunct="1">
              <a:lnSpc>
                <a:spcPct val="83000"/>
              </a:lnSpc>
            </a:pPr>
            <a:r>
              <a:rPr lang="en-US" altLang="zh-CN" dirty="0" smtClean="0">
                <a:ea typeface="SimSun" pitchFamily="2" charset="-122"/>
              </a:rPr>
              <a:t>Structured block: a block of one or more statements with one point of entry at the top and one point of exit at the bottom. </a:t>
            </a:r>
          </a:p>
          <a:p>
            <a:pPr lvl="1" eaLnBrk="1" hangingPunct="1">
              <a:lnSpc>
                <a:spcPct val="83000"/>
              </a:lnSpc>
            </a:pPr>
            <a:r>
              <a:rPr lang="en-US" altLang="zh-CN" dirty="0" smtClean="0">
                <a:ea typeface="SimSun" pitchFamily="2" charset="-122"/>
              </a:rPr>
              <a:t>It’s OK to have an exit() within the structured block.</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7239000" y="6483926"/>
            <a:ext cx="1905000" cy="374073"/>
          </a:xfrm>
        </p:spPr>
        <p:txBody>
          <a:bodyPr/>
          <a:lstStyle/>
          <a:p>
            <a:pPr>
              <a:defRPr/>
            </a:pPr>
            <a:fld id="{F8C4C56B-C611-486E-A375-5F72915E85ED}" type="slidenum">
              <a:rPr lang="zh-CN" altLang="en-US"/>
              <a:pPr>
                <a:defRPr/>
              </a:pPr>
              <a:t>100</a:t>
            </a:fld>
            <a:endParaRPr lang="en-US" altLang="zh-CN" dirty="0"/>
          </a:p>
        </p:txBody>
      </p:sp>
      <p:sp>
        <p:nvSpPr>
          <p:cNvPr id="112643" name="Rectangle 2"/>
          <p:cNvSpPr>
            <a:spLocks noGrp="1" noChangeArrowheads="1"/>
          </p:cNvSpPr>
          <p:nvPr>
            <p:ph type="title"/>
          </p:nvPr>
        </p:nvSpPr>
        <p:spPr>
          <a:xfrm>
            <a:off x="457200" y="0"/>
            <a:ext cx="8496300" cy="1143000"/>
          </a:xfrm>
        </p:spPr>
        <p:txBody>
          <a:bodyPr/>
          <a:lstStyle/>
          <a:p>
            <a:pPr eaLnBrk="1" hangingPunct="1"/>
            <a:r>
              <a:rPr lang="en-US" altLang="zh-CN" smtClean="0">
                <a:ea typeface="SimSun" pitchFamily="2" charset="-122"/>
              </a:rPr>
              <a:t>Data Copying: Copyin</a:t>
            </a:r>
          </a:p>
        </p:txBody>
      </p:sp>
      <p:sp>
        <p:nvSpPr>
          <p:cNvPr id="3190787" name="Rectangle 3"/>
          <p:cNvSpPr>
            <a:spLocks noChangeArrowheads="1"/>
          </p:cNvSpPr>
          <p:nvPr/>
        </p:nvSpPr>
        <p:spPr bwMode="auto">
          <a:xfrm>
            <a:off x="1295400" y="2057400"/>
            <a:ext cx="6705600" cy="4584700"/>
          </a:xfrm>
          <a:prstGeom prst="rect">
            <a:avLst/>
          </a:prstGeom>
          <a:solidFill>
            <a:srgbClr val="001B72"/>
          </a:solidFill>
          <a:ln w="12700">
            <a:noFill/>
            <a:miter lim="800000"/>
            <a:headEnd/>
            <a:tailEnd/>
          </a:ln>
          <a:effectLst>
            <a:outerShdw dist="107763" dir="2700000" algn="ctr" rotWithShape="0">
              <a:schemeClr val="bg2"/>
            </a:outerShdw>
          </a:effectLst>
        </p:spPr>
        <p:txBody>
          <a:bodyPr anchor="ctr">
            <a:spAutoFit/>
          </a:bodyPr>
          <a:lstStyle/>
          <a:p>
            <a:pPr algn="l" eaLnBrk="0" hangingPunct="0">
              <a:lnSpc>
                <a:spcPct val="90000"/>
              </a:lnSpc>
              <a:spcBef>
                <a:spcPct val="20000"/>
              </a:spcBef>
              <a:defRPr/>
            </a:pPr>
            <a:r>
              <a:rPr lang="zh-CN" altLang="en-US" sz="1800">
                <a:latin typeface="Arial" charset="0"/>
              </a:rPr>
              <a:t>      </a:t>
            </a:r>
            <a:r>
              <a:rPr lang="en-US" altLang="zh-CN" sz="1800">
                <a:latin typeface="Arial" charset="0"/>
              </a:rPr>
              <a:t>parameter (N=1000)</a:t>
            </a:r>
          </a:p>
          <a:p>
            <a:pPr algn="l" eaLnBrk="0" hangingPunct="0">
              <a:lnSpc>
                <a:spcPct val="90000"/>
              </a:lnSpc>
              <a:spcBef>
                <a:spcPct val="20000"/>
              </a:spcBef>
              <a:defRPr/>
            </a:pPr>
            <a:r>
              <a:rPr lang="en-US" altLang="zh-CN" sz="1800">
                <a:latin typeface="Arial" charset="0"/>
              </a:rPr>
              <a:t>      common/buf/A(N)</a:t>
            </a:r>
          </a:p>
          <a:p>
            <a:pPr algn="l" eaLnBrk="0" hangingPunct="0">
              <a:lnSpc>
                <a:spcPct val="90000"/>
              </a:lnSpc>
              <a:spcBef>
                <a:spcPct val="20000"/>
              </a:spcBef>
              <a:defRPr/>
            </a:pPr>
            <a:r>
              <a:rPr lang="en-US" altLang="zh-CN" sz="1800">
                <a:latin typeface="Arial" charset="0"/>
              </a:rPr>
              <a:t>!$OMP THREADPRIVATE(/buf/)</a:t>
            </a:r>
          </a:p>
          <a:p>
            <a:pPr algn="l" eaLnBrk="0" hangingPunct="0">
              <a:lnSpc>
                <a:spcPct val="90000"/>
              </a:lnSpc>
              <a:spcBef>
                <a:spcPct val="20000"/>
              </a:spcBef>
              <a:defRPr/>
            </a:pPr>
            <a:endParaRPr lang="en-US" altLang="zh-CN" sz="1800">
              <a:latin typeface="Arial" charset="0"/>
            </a:endParaRPr>
          </a:p>
          <a:p>
            <a:pPr algn="l" eaLnBrk="0" hangingPunct="0">
              <a:lnSpc>
                <a:spcPct val="90000"/>
              </a:lnSpc>
              <a:spcBef>
                <a:spcPct val="20000"/>
              </a:spcBef>
              <a:defRPr/>
            </a:pPr>
            <a:r>
              <a:rPr lang="en-US" altLang="zh-CN" sz="1800">
                <a:latin typeface="Arial" charset="0"/>
              </a:rPr>
              <a:t>C Initialize the A array</a:t>
            </a:r>
          </a:p>
          <a:p>
            <a:pPr algn="l" eaLnBrk="0" hangingPunct="0">
              <a:lnSpc>
                <a:spcPct val="90000"/>
              </a:lnSpc>
              <a:spcBef>
                <a:spcPct val="20000"/>
              </a:spcBef>
              <a:defRPr/>
            </a:pPr>
            <a:r>
              <a:rPr lang="en-US" altLang="zh-CN" sz="1800">
                <a:latin typeface="Arial" charset="0"/>
              </a:rPr>
              <a:t>      call init_data(N,A)</a:t>
            </a:r>
          </a:p>
          <a:p>
            <a:pPr algn="l" eaLnBrk="0" hangingPunct="0">
              <a:lnSpc>
                <a:spcPct val="90000"/>
              </a:lnSpc>
              <a:spcBef>
                <a:spcPct val="20000"/>
              </a:spcBef>
              <a:defRPr/>
            </a:pPr>
            <a:endParaRPr lang="en-US" altLang="zh-CN" sz="1800">
              <a:latin typeface="Arial" charset="0"/>
            </a:endParaRPr>
          </a:p>
          <a:p>
            <a:pPr algn="l" eaLnBrk="0" hangingPunct="0">
              <a:lnSpc>
                <a:spcPct val="90000"/>
              </a:lnSpc>
              <a:spcBef>
                <a:spcPct val="20000"/>
              </a:spcBef>
              <a:defRPr/>
            </a:pPr>
            <a:r>
              <a:rPr lang="en-US" altLang="zh-CN" sz="1800">
                <a:latin typeface="Arial" charset="0"/>
              </a:rPr>
              <a:t>!$OMP PARALLEL COPYIN(A)</a:t>
            </a:r>
          </a:p>
          <a:p>
            <a:pPr algn="l" eaLnBrk="0" hangingPunct="0">
              <a:lnSpc>
                <a:spcPct val="90000"/>
              </a:lnSpc>
              <a:spcBef>
                <a:spcPct val="20000"/>
              </a:spcBef>
              <a:defRPr/>
            </a:pPr>
            <a:endParaRPr lang="en-US" altLang="zh-CN" sz="1800">
              <a:latin typeface="Arial" charset="0"/>
            </a:endParaRPr>
          </a:p>
          <a:p>
            <a:pPr algn="l" eaLnBrk="0" hangingPunct="0">
              <a:lnSpc>
                <a:spcPct val="90000"/>
              </a:lnSpc>
              <a:spcBef>
                <a:spcPct val="20000"/>
              </a:spcBef>
              <a:defRPr/>
            </a:pPr>
            <a:r>
              <a:rPr lang="en-US" altLang="zh-CN" sz="1800">
                <a:latin typeface="Arial" charset="0"/>
              </a:rPr>
              <a:t> … Now each thread sees threadprivate array A initialied </a:t>
            </a:r>
          </a:p>
          <a:p>
            <a:pPr algn="l" eaLnBrk="0" hangingPunct="0">
              <a:lnSpc>
                <a:spcPct val="90000"/>
              </a:lnSpc>
              <a:spcBef>
                <a:spcPct val="20000"/>
              </a:spcBef>
              <a:defRPr/>
            </a:pPr>
            <a:r>
              <a:rPr lang="en-US" altLang="zh-CN" sz="1800">
                <a:latin typeface="Arial" charset="0"/>
              </a:rPr>
              <a:t> … to the global value set in the subroutine init_data()</a:t>
            </a:r>
          </a:p>
          <a:p>
            <a:pPr algn="l" eaLnBrk="0" hangingPunct="0">
              <a:lnSpc>
                <a:spcPct val="90000"/>
              </a:lnSpc>
              <a:spcBef>
                <a:spcPct val="20000"/>
              </a:spcBef>
              <a:defRPr/>
            </a:pPr>
            <a:endParaRPr lang="en-US" altLang="zh-CN" sz="1800">
              <a:latin typeface="Arial" charset="0"/>
            </a:endParaRPr>
          </a:p>
          <a:p>
            <a:pPr algn="l" eaLnBrk="0" hangingPunct="0">
              <a:lnSpc>
                <a:spcPct val="90000"/>
              </a:lnSpc>
              <a:spcBef>
                <a:spcPct val="20000"/>
              </a:spcBef>
              <a:defRPr/>
            </a:pPr>
            <a:r>
              <a:rPr lang="en-US" altLang="zh-CN" sz="1800">
                <a:latin typeface="Arial" charset="0"/>
              </a:rPr>
              <a:t>!$OMP END PARALLEL</a:t>
            </a:r>
          </a:p>
          <a:p>
            <a:pPr algn="l" eaLnBrk="0" hangingPunct="0">
              <a:lnSpc>
                <a:spcPct val="90000"/>
              </a:lnSpc>
              <a:spcBef>
                <a:spcPct val="20000"/>
              </a:spcBef>
              <a:defRPr/>
            </a:pPr>
            <a:endParaRPr lang="en-US" altLang="zh-CN" sz="1800">
              <a:latin typeface="Arial" charset="0"/>
            </a:endParaRPr>
          </a:p>
          <a:p>
            <a:pPr algn="l" eaLnBrk="0" hangingPunct="0">
              <a:lnSpc>
                <a:spcPct val="90000"/>
              </a:lnSpc>
              <a:spcBef>
                <a:spcPct val="20000"/>
              </a:spcBef>
              <a:defRPr/>
            </a:pPr>
            <a:r>
              <a:rPr lang="en-US" altLang="zh-CN" sz="1800">
                <a:latin typeface="Arial" charset="0"/>
              </a:rPr>
              <a:t>end</a:t>
            </a:r>
            <a:endParaRPr lang="en-US" altLang="zh-CN" sz="1800">
              <a:latin typeface="Courier" pitchFamily="49" charset="0"/>
            </a:endParaRPr>
          </a:p>
        </p:txBody>
      </p:sp>
      <p:sp>
        <p:nvSpPr>
          <p:cNvPr id="112645" name="Text Box 4"/>
          <p:cNvSpPr txBox="1">
            <a:spLocks noChangeArrowheads="1"/>
          </p:cNvSpPr>
          <p:nvPr/>
        </p:nvSpPr>
        <p:spPr bwMode="auto">
          <a:xfrm>
            <a:off x="304800" y="974725"/>
            <a:ext cx="8610600" cy="946150"/>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2800">
                <a:latin typeface="Arial" charset="0"/>
              </a:rPr>
              <a:t>You initialize threadprivate data using a copyin clause. </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7239000" y="6507678"/>
            <a:ext cx="1905000" cy="350322"/>
          </a:xfrm>
        </p:spPr>
        <p:txBody>
          <a:bodyPr/>
          <a:lstStyle/>
          <a:p>
            <a:pPr>
              <a:defRPr/>
            </a:pPr>
            <a:fld id="{3A514EE3-2ADB-463B-8EC8-8FCC79F270FD}" type="slidenum">
              <a:rPr lang="zh-CN" altLang="en-US"/>
              <a:pPr>
                <a:defRPr/>
              </a:pPr>
              <a:t>101</a:t>
            </a:fld>
            <a:endParaRPr lang="en-US" altLang="zh-CN" dirty="0"/>
          </a:p>
        </p:txBody>
      </p:sp>
      <p:sp>
        <p:nvSpPr>
          <p:cNvPr id="113667" name="Rectangle 2"/>
          <p:cNvSpPr>
            <a:spLocks noGrp="1" noChangeArrowheads="1"/>
          </p:cNvSpPr>
          <p:nvPr>
            <p:ph type="title"/>
          </p:nvPr>
        </p:nvSpPr>
        <p:spPr>
          <a:xfrm>
            <a:off x="476250" y="0"/>
            <a:ext cx="8496300" cy="838200"/>
          </a:xfrm>
        </p:spPr>
        <p:txBody>
          <a:bodyPr/>
          <a:lstStyle/>
          <a:p>
            <a:pPr eaLnBrk="1" hangingPunct="1"/>
            <a:r>
              <a:rPr lang="en-US" altLang="zh-CN" smtClean="0">
                <a:ea typeface="SimSun" pitchFamily="2" charset="-122"/>
              </a:rPr>
              <a:t>Data Copying: Copyprivate</a:t>
            </a:r>
          </a:p>
        </p:txBody>
      </p:sp>
      <p:sp>
        <p:nvSpPr>
          <p:cNvPr id="3192835" name="Rectangle 3"/>
          <p:cNvSpPr>
            <a:spLocks noChangeArrowheads="1"/>
          </p:cNvSpPr>
          <p:nvPr/>
        </p:nvSpPr>
        <p:spPr bwMode="auto">
          <a:xfrm>
            <a:off x="609600" y="1676400"/>
            <a:ext cx="7391400" cy="4887913"/>
          </a:xfrm>
          <a:prstGeom prst="rect">
            <a:avLst/>
          </a:prstGeom>
          <a:solidFill>
            <a:srgbClr val="001B72"/>
          </a:solidFill>
          <a:ln w="12700">
            <a:noFill/>
            <a:miter lim="800000"/>
            <a:headEnd/>
            <a:tailEnd/>
          </a:ln>
          <a:effectLst>
            <a:outerShdw dist="107763" dir="2700000" algn="ctr" rotWithShape="0">
              <a:schemeClr val="bg2"/>
            </a:outerShdw>
          </a:effectLst>
        </p:spPr>
        <p:txBody>
          <a:bodyPr anchor="ctr">
            <a:spAutoFit/>
          </a:bodyPr>
          <a:lstStyle/>
          <a:p>
            <a:pPr algn="l" eaLnBrk="0" hangingPunct="0">
              <a:lnSpc>
                <a:spcPct val="90000"/>
              </a:lnSpc>
              <a:spcBef>
                <a:spcPct val="20000"/>
              </a:spcBef>
              <a:defRPr/>
            </a:pPr>
            <a:r>
              <a:rPr lang="en-US" altLang="zh-CN" sz="1800">
                <a:latin typeface="Arial" charset="0"/>
              </a:rPr>
              <a:t>#include &lt;omp.h&gt;</a:t>
            </a:r>
          </a:p>
          <a:p>
            <a:pPr algn="l" eaLnBrk="0" hangingPunct="0">
              <a:lnSpc>
                <a:spcPct val="90000"/>
              </a:lnSpc>
              <a:spcBef>
                <a:spcPct val="20000"/>
              </a:spcBef>
              <a:defRPr/>
            </a:pPr>
            <a:r>
              <a:rPr lang="en-US" altLang="zh-CN" sz="1800">
                <a:latin typeface="Arial" charset="0"/>
              </a:rPr>
              <a:t>void input_parameters (int, int); // fetch values of input parameters </a:t>
            </a:r>
          </a:p>
          <a:p>
            <a:pPr algn="l" eaLnBrk="0" hangingPunct="0">
              <a:lnSpc>
                <a:spcPct val="90000"/>
              </a:lnSpc>
              <a:spcBef>
                <a:spcPct val="20000"/>
              </a:spcBef>
              <a:defRPr/>
            </a:pPr>
            <a:r>
              <a:rPr lang="en-US" altLang="zh-CN" sz="1800">
                <a:latin typeface="Arial" charset="0"/>
              </a:rPr>
              <a:t>void do_work(int, int); </a:t>
            </a:r>
          </a:p>
          <a:p>
            <a:pPr algn="l" eaLnBrk="0" hangingPunct="0">
              <a:lnSpc>
                <a:spcPct val="90000"/>
              </a:lnSpc>
              <a:spcBef>
                <a:spcPct val="20000"/>
              </a:spcBef>
              <a:defRPr/>
            </a:pPr>
            <a:endParaRPr lang="en-US" altLang="zh-CN" sz="1800">
              <a:latin typeface="Arial" charset="0"/>
            </a:endParaRPr>
          </a:p>
          <a:p>
            <a:pPr algn="l" eaLnBrk="0" hangingPunct="0">
              <a:lnSpc>
                <a:spcPct val="90000"/>
              </a:lnSpc>
              <a:spcBef>
                <a:spcPct val="20000"/>
              </a:spcBef>
              <a:defRPr/>
            </a:pPr>
            <a:r>
              <a:rPr lang="en-US" altLang="zh-CN" sz="1800">
                <a:latin typeface="Arial" charset="0"/>
              </a:rPr>
              <a:t>void main()</a:t>
            </a:r>
          </a:p>
          <a:p>
            <a:pPr algn="l" eaLnBrk="0" hangingPunct="0">
              <a:lnSpc>
                <a:spcPct val="90000"/>
              </a:lnSpc>
              <a:spcBef>
                <a:spcPct val="20000"/>
              </a:spcBef>
              <a:defRPr/>
            </a:pPr>
            <a:r>
              <a:rPr lang="en-US" altLang="zh-CN" sz="1800">
                <a:latin typeface="Arial" charset="0"/>
              </a:rPr>
              <a:t>{</a:t>
            </a:r>
          </a:p>
          <a:p>
            <a:pPr algn="l" eaLnBrk="0" hangingPunct="0">
              <a:lnSpc>
                <a:spcPct val="90000"/>
              </a:lnSpc>
              <a:spcBef>
                <a:spcPct val="20000"/>
              </a:spcBef>
              <a:defRPr/>
            </a:pPr>
            <a:r>
              <a:rPr lang="en-US" altLang="zh-CN" sz="1800">
                <a:latin typeface="Arial" charset="0"/>
              </a:rPr>
              <a:t>   int Nsize, choice;</a:t>
            </a:r>
          </a:p>
          <a:p>
            <a:pPr algn="l" eaLnBrk="0" hangingPunct="0">
              <a:lnSpc>
                <a:spcPct val="90000"/>
              </a:lnSpc>
              <a:spcBef>
                <a:spcPct val="20000"/>
              </a:spcBef>
              <a:defRPr/>
            </a:pPr>
            <a:endParaRPr lang="en-US" altLang="zh-CN" sz="1800">
              <a:latin typeface="Arial" charset="0"/>
            </a:endParaRPr>
          </a:p>
          <a:p>
            <a:pPr algn="l" eaLnBrk="0" hangingPunct="0">
              <a:lnSpc>
                <a:spcPct val="90000"/>
              </a:lnSpc>
              <a:spcBef>
                <a:spcPct val="20000"/>
              </a:spcBef>
              <a:defRPr/>
            </a:pPr>
            <a:r>
              <a:rPr lang="en-US" altLang="zh-CN" sz="1800">
                <a:latin typeface="Arial" charset="0"/>
              </a:rPr>
              <a:t>   #pragma omp parallel private (Nsize, choice)</a:t>
            </a:r>
          </a:p>
          <a:p>
            <a:pPr algn="l" eaLnBrk="0" hangingPunct="0">
              <a:lnSpc>
                <a:spcPct val="90000"/>
              </a:lnSpc>
              <a:spcBef>
                <a:spcPct val="20000"/>
              </a:spcBef>
              <a:defRPr/>
            </a:pPr>
            <a:r>
              <a:rPr lang="en-US" altLang="zh-CN" sz="1800">
                <a:latin typeface="Arial" charset="0"/>
              </a:rPr>
              <a:t>   {</a:t>
            </a:r>
          </a:p>
          <a:p>
            <a:pPr algn="l" eaLnBrk="0" hangingPunct="0">
              <a:lnSpc>
                <a:spcPct val="90000"/>
              </a:lnSpc>
              <a:spcBef>
                <a:spcPct val="20000"/>
              </a:spcBef>
              <a:defRPr/>
            </a:pPr>
            <a:r>
              <a:rPr lang="en-US" altLang="zh-CN" sz="1800">
                <a:latin typeface="Arial" charset="0"/>
              </a:rPr>
              <a:t>        #pragma omp single copyprivate (Nsize, choice)</a:t>
            </a:r>
          </a:p>
          <a:p>
            <a:pPr algn="l" eaLnBrk="0" hangingPunct="0">
              <a:lnSpc>
                <a:spcPct val="90000"/>
              </a:lnSpc>
              <a:spcBef>
                <a:spcPct val="20000"/>
              </a:spcBef>
              <a:defRPr/>
            </a:pPr>
            <a:r>
              <a:rPr lang="en-US" altLang="zh-CN" sz="1800">
                <a:latin typeface="Arial" charset="0"/>
              </a:rPr>
              <a:t>               input_parameters (Nsize, choice);</a:t>
            </a:r>
          </a:p>
          <a:p>
            <a:pPr algn="l" eaLnBrk="0" hangingPunct="0">
              <a:lnSpc>
                <a:spcPct val="90000"/>
              </a:lnSpc>
              <a:spcBef>
                <a:spcPct val="20000"/>
              </a:spcBef>
              <a:defRPr/>
            </a:pPr>
            <a:endParaRPr lang="en-US" altLang="zh-CN" sz="1800">
              <a:latin typeface="Arial" charset="0"/>
            </a:endParaRPr>
          </a:p>
          <a:p>
            <a:pPr algn="l" eaLnBrk="0" hangingPunct="0">
              <a:lnSpc>
                <a:spcPct val="90000"/>
              </a:lnSpc>
              <a:spcBef>
                <a:spcPct val="20000"/>
              </a:spcBef>
              <a:defRPr/>
            </a:pPr>
            <a:r>
              <a:rPr lang="en-US" altLang="zh-CN" sz="1800">
                <a:latin typeface="Arial" charset="0"/>
              </a:rPr>
              <a:t>        do_work(Nsize, choice);</a:t>
            </a:r>
          </a:p>
          <a:p>
            <a:pPr algn="l" eaLnBrk="0" hangingPunct="0">
              <a:lnSpc>
                <a:spcPct val="90000"/>
              </a:lnSpc>
              <a:spcBef>
                <a:spcPct val="20000"/>
              </a:spcBef>
              <a:defRPr/>
            </a:pPr>
            <a:r>
              <a:rPr lang="en-US" altLang="zh-CN" sz="1800">
                <a:latin typeface="Arial" charset="0"/>
              </a:rPr>
              <a:t>   }</a:t>
            </a:r>
          </a:p>
          <a:p>
            <a:pPr algn="l" eaLnBrk="0" hangingPunct="0">
              <a:lnSpc>
                <a:spcPct val="90000"/>
              </a:lnSpc>
              <a:spcBef>
                <a:spcPct val="20000"/>
              </a:spcBef>
              <a:defRPr/>
            </a:pPr>
            <a:r>
              <a:rPr lang="en-US" altLang="zh-CN" sz="1800">
                <a:latin typeface="Arial" charset="0"/>
              </a:rPr>
              <a:t>}</a:t>
            </a:r>
            <a:endParaRPr lang="en-US" altLang="zh-CN" sz="1800">
              <a:latin typeface="Courier" pitchFamily="49" charset="0"/>
            </a:endParaRPr>
          </a:p>
        </p:txBody>
      </p:sp>
      <p:sp>
        <p:nvSpPr>
          <p:cNvPr id="113669" name="Text Box 4"/>
          <p:cNvSpPr txBox="1">
            <a:spLocks noChangeArrowheads="1"/>
          </p:cNvSpPr>
          <p:nvPr/>
        </p:nvSpPr>
        <p:spPr bwMode="auto">
          <a:xfrm>
            <a:off x="228600" y="838200"/>
            <a:ext cx="8610600" cy="822325"/>
          </a:xfrm>
          <a:prstGeom prst="rect">
            <a:avLst/>
          </a:prstGeom>
          <a:noFill/>
          <a:ln w="12700">
            <a:noFill/>
            <a:miter lim="800000"/>
            <a:headEnd type="none" w="sm" len="sm"/>
            <a:tailEnd type="none" w="sm" len="sm"/>
          </a:ln>
        </p:spPr>
        <p:txBody>
          <a:bodyPr>
            <a:spAutoFit/>
          </a:bodyPr>
          <a:lstStyle/>
          <a:p>
            <a:pPr algn="l">
              <a:spcBef>
                <a:spcPct val="50000"/>
              </a:spcBef>
            </a:pPr>
            <a:r>
              <a:rPr lang="en-US" altLang="zh-CN">
                <a:latin typeface="Arial" charset="0"/>
              </a:rPr>
              <a:t>Used with a single region to broadcast values of privates from one member of a team to the rest of the team.  </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0F3DF1BD-2D17-4766-86FD-5827149ED3EA}" type="slidenum">
              <a:rPr lang="zh-CN" altLang="en-US"/>
              <a:pPr>
                <a:defRPr/>
              </a:pPr>
              <a:t>102</a:t>
            </a:fld>
            <a:endParaRPr lang="en-US" altLang="zh-CN"/>
          </a:p>
        </p:txBody>
      </p:sp>
      <p:sp>
        <p:nvSpPr>
          <p:cNvPr id="109571" name="Rectangle 2"/>
          <p:cNvSpPr>
            <a:spLocks noGrp="1" noChangeArrowheads="1"/>
          </p:cNvSpPr>
          <p:nvPr>
            <p:ph type="title"/>
          </p:nvPr>
        </p:nvSpPr>
        <p:spPr>
          <a:xfrm>
            <a:off x="460375" y="150375"/>
            <a:ext cx="8496300" cy="1143000"/>
          </a:xfrm>
        </p:spPr>
        <p:txBody>
          <a:bodyPr/>
          <a:lstStyle/>
          <a:p>
            <a:pPr eaLnBrk="1" hangingPunct="1"/>
            <a:r>
              <a:rPr lang="en-US" dirty="0" smtClean="0"/>
              <a:t>Outline</a:t>
            </a:r>
          </a:p>
        </p:txBody>
      </p:sp>
      <p:sp>
        <p:nvSpPr>
          <p:cNvPr id="109572" name="Rectangle 3"/>
          <p:cNvSpPr>
            <a:spLocks noGrp="1" noChangeArrowheads="1"/>
          </p:cNvSpPr>
          <p:nvPr>
            <p:ph type="body" idx="1"/>
          </p:nvPr>
        </p:nvSpPr>
        <p:spPr>
          <a:xfrm>
            <a:off x="866775" y="1148005"/>
            <a:ext cx="8035925" cy="5340350"/>
          </a:xfrm>
        </p:spPr>
        <p:txBody>
          <a:bodyPr/>
          <a:lstStyle/>
          <a:p>
            <a:pPr eaLnBrk="1" hangingPunct="1"/>
            <a:r>
              <a:rPr lang="en-US" dirty="0" smtClean="0"/>
              <a:t>Introduction to OpenMP</a:t>
            </a:r>
          </a:p>
          <a:p>
            <a:pPr eaLnBrk="1" hangingPunct="1"/>
            <a:r>
              <a:rPr lang="en-US" dirty="0" smtClean="0"/>
              <a:t>Creating Threads</a:t>
            </a:r>
          </a:p>
          <a:p>
            <a:pPr eaLnBrk="1" hangingPunct="1"/>
            <a:r>
              <a:rPr lang="en-US" dirty="0" smtClean="0"/>
              <a:t>Synchronization</a:t>
            </a:r>
          </a:p>
          <a:p>
            <a:pPr eaLnBrk="1" hangingPunct="1"/>
            <a:r>
              <a:rPr lang="en-US" dirty="0" smtClean="0"/>
              <a:t>Parallel Loops</a:t>
            </a:r>
          </a:p>
          <a:p>
            <a:pPr eaLnBrk="1" hangingPunct="1"/>
            <a:r>
              <a:rPr lang="en-US" dirty="0" smtClean="0"/>
              <a:t>Synchronize single masters and stuff</a:t>
            </a:r>
          </a:p>
          <a:p>
            <a:pPr eaLnBrk="1" hangingPunct="1"/>
            <a:r>
              <a:rPr lang="en-US" dirty="0" smtClean="0"/>
              <a:t>Data environment</a:t>
            </a:r>
          </a:p>
          <a:p>
            <a:pPr eaLnBrk="1" hangingPunct="1"/>
            <a:r>
              <a:rPr lang="en-US" dirty="0" smtClean="0"/>
              <a:t>Tasks</a:t>
            </a:r>
          </a:p>
          <a:p>
            <a:pPr eaLnBrk="1" hangingPunct="1"/>
            <a:r>
              <a:rPr lang="en-US" dirty="0" smtClean="0"/>
              <a:t>Memory model</a:t>
            </a:r>
          </a:p>
          <a:p>
            <a:pPr eaLnBrk="1" hangingPunct="1"/>
            <a:r>
              <a:rPr lang="en-US" dirty="0" err="1" smtClean="0"/>
              <a:t>Threadprivate</a:t>
            </a:r>
            <a:r>
              <a:rPr lang="en-US" dirty="0" smtClean="0"/>
              <a:t> Data</a:t>
            </a:r>
          </a:p>
          <a:p>
            <a:pPr eaLnBrk="1" hangingPunct="1"/>
            <a:r>
              <a:rPr lang="en-US" dirty="0" smtClean="0"/>
              <a:t>Challenge Problems</a:t>
            </a:r>
          </a:p>
        </p:txBody>
      </p:sp>
      <p:sp>
        <p:nvSpPr>
          <p:cNvPr id="109573" name="AutoShape 4"/>
          <p:cNvSpPr>
            <a:spLocks noChangeArrowheads="1"/>
          </p:cNvSpPr>
          <p:nvPr/>
        </p:nvSpPr>
        <p:spPr bwMode="auto">
          <a:xfrm>
            <a:off x="276225" y="5930933"/>
            <a:ext cx="457200" cy="3048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p:spPr>
        <p:txBody>
          <a:bodyPr wrap="none" anchor="ctr"/>
          <a:lstStyle/>
          <a:p>
            <a:endParaRPr lang="en-GB" sz="2800">
              <a:latin typeface="Arial Unicode MS" pitchFamily="34" charset="-128"/>
            </a:endParaRPr>
          </a:p>
        </p:txBody>
      </p:sp>
    </p:spTree>
    <p:extLst>
      <p:ext uri="{BB962C8B-B14F-4D97-AF65-F5344CB8AC3E}">
        <p14:creationId xmlns:p14="http://schemas.microsoft.com/office/powerpoint/2010/main" val="263502252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Problems</a:t>
            </a:r>
            <a:endParaRPr lang="en-US" dirty="0"/>
          </a:p>
        </p:txBody>
      </p:sp>
      <p:sp>
        <p:nvSpPr>
          <p:cNvPr id="3" name="Content Placeholder 2"/>
          <p:cNvSpPr>
            <a:spLocks noGrp="1"/>
          </p:cNvSpPr>
          <p:nvPr>
            <p:ph idx="1"/>
          </p:nvPr>
        </p:nvSpPr>
        <p:spPr>
          <a:xfrm>
            <a:off x="387350" y="1206363"/>
            <a:ext cx="8515350" cy="5388989"/>
          </a:xfrm>
        </p:spPr>
        <p:txBody>
          <a:bodyPr/>
          <a:lstStyle/>
          <a:p>
            <a:r>
              <a:rPr lang="en-US" dirty="0" smtClean="0"/>
              <a:t>Long term retention of acquired skills is best supported by “random practice”.</a:t>
            </a:r>
          </a:p>
          <a:p>
            <a:pPr lvl="1"/>
            <a:r>
              <a:rPr lang="en-US" dirty="0" smtClean="0"/>
              <a:t>i.e. a set of exercises where you must draw on multiple facets of the skills you are learning.</a:t>
            </a:r>
          </a:p>
          <a:p>
            <a:r>
              <a:rPr lang="en-US" dirty="0" smtClean="0"/>
              <a:t>To support “Random Practice” we have assembled a set of “challenge problems”</a:t>
            </a:r>
          </a:p>
          <a:p>
            <a:pPr marL="914400" lvl="1" indent="-457200">
              <a:buFont typeface="+mj-lt"/>
              <a:buAutoNum type="arabicPeriod"/>
            </a:pPr>
            <a:r>
              <a:rPr lang="en-US" dirty="0" smtClean="0"/>
              <a:t>Parallel Molecular dynamics</a:t>
            </a:r>
          </a:p>
          <a:p>
            <a:pPr marL="914400" lvl="1" indent="-457200">
              <a:buFont typeface="+mj-lt"/>
              <a:buAutoNum type="arabicPeriod"/>
            </a:pPr>
            <a:r>
              <a:rPr lang="en-US" dirty="0"/>
              <a:t>Monte Carlo “pi” program and parallel random number generators</a:t>
            </a:r>
          </a:p>
          <a:p>
            <a:pPr marL="914400" lvl="1" indent="-457200">
              <a:buFont typeface="+mj-lt"/>
              <a:buAutoNum type="arabicPeriod"/>
            </a:pPr>
            <a:r>
              <a:rPr lang="en-US" dirty="0"/>
              <a:t>Optimizing matrix multiplication</a:t>
            </a:r>
          </a:p>
          <a:p>
            <a:pPr marL="914400" lvl="1" indent="-457200">
              <a:buFont typeface="+mj-lt"/>
              <a:buAutoNum type="arabicPeriod"/>
            </a:pPr>
            <a:r>
              <a:rPr lang="en-US" dirty="0" smtClean="0"/>
              <a:t>Traversing linked lists in different ways</a:t>
            </a:r>
          </a:p>
          <a:p>
            <a:pPr marL="914400" lvl="1" indent="-457200">
              <a:buFont typeface="+mj-lt"/>
              <a:buAutoNum type="arabicPeriod"/>
            </a:pPr>
            <a:r>
              <a:rPr lang="en-US" dirty="0" smtClean="0"/>
              <a:t>Recursive matrix multiplication algorithms</a:t>
            </a:r>
          </a:p>
        </p:txBody>
      </p:sp>
      <p:sp>
        <p:nvSpPr>
          <p:cNvPr id="4" name="Slide Number Placeholder 3"/>
          <p:cNvSpPr>
            <a:spLocks noGrp="1"/>
          </p:cNvSpPr>
          <p:nvPr>
            <p:ph type="sldNum" sz="quarter" idx="10"/>
          </p:nvPr>
        </p:nvSpPr>
        <p:spPr/>
        <p:txBody>
          <a:bodyPr/>
          <a:lstStyle/>
          <a:p>
            <a:pPr>
              <a:defRPr/>
            </a:pPr>
            <a:fld id="{9645A912-1B1C-4C9D-BC46-901A61A2F332}" type="slidenum">
              <a:rPr lang="zh-CN" altLang="en-US" smtClean="0"/>
              <a:pPr>
                <a:defRPr/>
              </a:pPr>
              <a:t>103</a:t>
            </a:fld>
            <a:endParaRPr lang="en-US" altLang="zh-CN"/>
          </a:p>
        </p:txBody>
      </p:sp>
    </p:spTree>
    <p:extLst>
      <p:ext uri="{BB962C8B-B14F-4D97-AF65-F5344CB8AC3E}">
        <p14:creationId xmlns:p14="http://schemas.microsoft.com/office/powerpoint/2010/main" val="402820712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SimSun" charset="0"/>
                <a:cs typeface="SimSun" charset="0"/>
              </a:defRPr>
            </a:lvl1pPr>
            <a:lvl2pPr marL="742950" indent="-285750" eaLnBrk="0" hangingPunct="0">
              <a:defRPr sz="2400" b="1">
                <a:solidFill>
                  <a:schemeClr val="tx1"/>
                </a:solidFill>
                <a:latin typeface="Times New Roman" charset="0"/>
                <a:ea typeface="SimSun" charset="0"/>
                <a:cs typeface="SimSun" charset="0"/>
              </a:defRPr>
            </a:lvl2pPr>
            <a:lvl3pPr marL="1143000" indent="-228600" eaLnBrk="0" hangingPunct="0">
              <a:defRPr sz="2400" b="1">
                <a:solidFill>
                  <a:schemeClr val="tx1"/>
                </a:solidFill>
                <a:latin typeface="Times New Roman" charset="0"/>
                <a:ea typeface="SimSun" charset="0"/>
                <a:cs typeface="SimSun" charset="0"/>
              </a:defRPr>
            </a:lvl3pPr>
            <a:lvl4pPr marL="1600200" indent="-228600" eaLnBrk="0" hangingPunct="0">
              <a:defRPr sz="2400" b="1">
                <a:solidFill>
                  <a:schemeClr val="tx1"/>
                </a:solidFill>
                <a:latin typeface="Times New Roman" charset="0"/>
                <a:ea typeface="SimSun" charset="0"/>
                <a:cs typeface="SimSun" charset="0"/>
              </a:defRPr>
            </a:lvl4pPr>
            <a:lvl5pPr marL="2057400" indent="-228600" eaLnBrk="0" hangingPunct="0">
              <a:defRPr sz="2400" b="1">
                <a:solidFill>
                  <a:schemeClr val="tx1"/>
                </a:solidFill>
                <a:latin typeface="Times New Roman" charset="0"/>
                <a:ea typeface="SimSun" charset="0"/>
                <a:cs typeface="SimSun" charset="0"/>
              </a:defRPr>
            </a:lvl5pPr>
            <a:lvl6pPr marL="2514600" indent="-228600" algn="ctr" eaLnBrk="0" fontAlgn="base" hangingPunct="0">
              <a:spcBef>
                <a:spcPct val="0"/>
              </a:spcBef>
              <a:spcAft>
                <a:spcPct val="0"/>
              </a:spcAft>
              <a:defRPr sz="2400" b="1">
                <a:solidFill>
                  <a:schemeClr val="tx1"/>
                </a:solidFill>
                <a:latin typeface="Times New Roman" charset="0"/>
                <a:ea typeface="SimSun" charset="0"/>
                <a:cs typeface="SimSun" charset="0"/>
              </a:defRPr>
            </a:lvl6pPr>
            <a:lvl7pPr marL="2971800" indent="-228600" algn="ctr" eaLnBrk="0" fontAlgn="base" hangingPunct="0">
              <a:spcBef>
                <a:spcPct val="0"/>
              </a:spcBef>
              <a:spcAft>
                <a:spcPct val="0"/>
              </a:spcAft>
              <a:defRPr sz="2400" b="1">
                <a:solidFill>
                  <a:schemeClr val="tx1"/>
                </a:solidFill>
                <a:latin typeface="Times New Roman" charset="0"/>
                <a:ea typeface="SimSun" charset="0"/>
                <a:cs typeface="SimSun" charset="0"/>
              </a:defRPr>
            </a:lvl7pPr>
            <a:lvl8pPr marL="3429000" indent="-228600" algn="ctr" eaLnBrk="0" fontAlgn="base" hangingPunct="0">
              <a:spcBef>
                <a:spcPct val="0"/>
              </a:spcBef>
              <a:spcAft>
                <a:spcPct val="0"/>
              </a:spcAft>
              <a:defRPr sz="2400" b="1">
                <a:solidFill>
                  <a:schemeClr val="tx1"/>
                </a:solidFill>
                <a:latin typeface="Times New Roman" charset="0"/>
                <a:ea typeface="SimSun" charset="0"/>
                <a:cs typeface="SimSun" charset="0"/>
              </a:defRPr>
            </a:lvl8pPr>
            <a:lvl9pPr marL="3886200" indent="-228600" algn="ctr" eaLnBrk="0" fontAlgn="base" hangingPunct="0">
              <a:spcBef>
                <a:spcPct val="0"/>
              </a:spcBef>
              <a:spcAft>
                <a:spcPct val="0"/>
              </a:spcAft>
              <a:defRPr sz="2400" b="1">
                <a:solidFill>
                  <a:schemeClr val="tx1"/>
                </a:solidFill>
                <a:latin typeface="Times New Roman" charset="0"/>
                <a:ea typeface="SimSun" charset="0"/>
                <a:cs typeface="SimSun" charset="0"/>
              </a:defRPr>
            </a:lvl9pPr>
          </a:lstStyle>
          <a:p>
            <a:fld id="{064BE014-C42E-4046-A640-D740CC688659}" type="slidenum">
              <a:rPr lang="zh-CN" altLang="en-US" sz="1400" b="0">
                <a:latin typeface="Arial" charset="0"/>
              </a:rPr>
              <a:pPr/>
              <a:t>104</a:t>
            </a:fld>
            <a:endParaRPr lang="en-US" altLang="zh-CN" sz="1400" b="0">
              <a:latin typeface="Arial" charset="0"/>
            </a:endParaRPr>
          </a:p>
        </p:txBody>
      </p:sp>
      <p:sp>
        <p:nvSpPr>
          <p:cNvPr id="149506" name="Rectangle 2"/>
          <p:cNvSpPr>
            <a:spLocks noGrp="1" noChangeArrowheads="1"/>
          </p:cNvSpPr>
          <p:nvPr>
            <p:ph type="title"/>
          </p:nvPr>
        </p:nvSpPr>
        <p:spPr/>
        <p:txBody>
          <a:bodyPr/>
          <a:lstStyle/>
          <a:p>
            <a:pPr eaLnBrk="1" hangingPunct="1"/>
            <a:r>
              <a:rPr lang="en-US" dirty="0" smtClean="0">
                <a:latin typeface="Arial" charset="0"/>
              </a:rPr>
              <a:t>Challenge 1: </a:t>
            </a:r>
            <a:r>
              <a:rPr lang="en-US" dirty="0">
                <a:latin typeface="Arial" charset="0"/>
              </a:rPr>
              <a:t>Molecular dynamics</a:t>
            </a:r>
          </a:p>
        </p:txBody>
      </p:sp>
      <p:sp>
        <p:nvSpPr>
          <p:cNvPr id="149507" name="Rectangle 3"/>
          <p:cNvSpPr>
            <a:spLocks noGrp="1" noChangeArrowheads="1"/>
          </p:cNvSpPr>
          <p:nvPr>
            <p:ph type="body" idx="1"/>
          </p:nvPr>
        </p:nvSpPr>
        <p:spPr/>
        <p:txBody>
          <a:bodyPr/>
          <a:lstStyle/>
          <a:p>
            <a:pPr eaLnBrk="1" hangingPunct="1"/>
            <a:r>
              <a:rPr lang="en-GB" dirty="0">
                <a:latin typeface="Arial" charset="0"/>
              </a:rPr>
              <a:t>The code supplied is a simple molecular dynamics simulation of the melting of solid argon. </a:t>
            </a:r>
          </a:p>
          <a:p>
            <a:pPr eaLnBrk="1" hangingPunct="1"/>
            <a:r>
              <a:rPr lang="en-GB" dirty="0">
                <a:latin typeface="Arial" charset="0"/>
              </a:rPr>
              <a:t>Computation is dominated by the calculation of force pairs in subroutine </a:t>
            </a:r>
            <a:r>
              <a:rPr lang="en-GB" dirty="0">
                <a:latin typeface="Courier New" charset="0"/>
              </a:rPr>
              <a:t>forces</a:t>
            </a:r>
            <a:r>
              <a:rPr lang="en-GB" dirty="0">
                <a:latin typeface="Arial" charset="0"/>
              </a:rPr>
              <a:t> (in </a:t>
            </a:r>
            <a:r>
              <a:rPr lang="en-GB" dirty="0" err="1">
                <a:latin typeface="Arial" charset="0"/>
              </a:rPr>
              <a:t>forces.c</a:t>
            </a:r>
            <a:r>
              <a:rPr lang="en-GB" dirty="0">
                <a:latin typeface="Arial" charset="0"/>
              </a:rPr>
              <a:t>)</a:t>
            </a:r>
          </a:p>
          <a:p>
            <a:pPr eaLnBrk="1" hangingPunct="1"/>
            <a:r>
              <a:rPr lang="en-GB" dirty="0">
                <a:latin typeface="Arial" charset="0"/>
              </a:rPr>
              <a:t>Parallelise this routine using a parallel for construct and atomics. Think carefully about which variables should be SHARED, PRIVATE or REDUCTION variables. </a:t>
            </a:r>
          </a:p>
          <a:p>
            <a:pPr eaLnBrk="1" hangingPunct="1"/>
            <a:r>
              <a:rPr lang="en-GB" dirty="0">
                <a:latin typeface="Arial" charset="0"/>
              </a:rPr>
              <a:t>Experiment with different schedules kinds.</a:t>
            </a:r>
            <a:endParaRPr lang="en-US" dirty="0">
              <a:latin typeface="Arial" charset="0"/>
            </a:endParaRPr>
          </a:p>
        </p:txBody>
      </p:sp>
    </p:spTree>
    <p:extLst>
      <p:ext uri="{BB962C8B-B14F-4D97-AF65-F5344CB8AC3E}">
        <p14:creationId xmlns:p14="http://schemas.microsoft.com/office/powerpoint/2010/main" val="18109379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SimSun" charset="0"/>
                <a:cs typeface="SimSun" charset="0"/>
              </a:defRPr>
            </a:lvl1pPr>
            <a:lvl2pPr marL="742950" indent="-285750" eaLnBrk="0" hangingPunct="0">
              <a:defRPr sz="2400" b="1">
                <a:solidFill>
                  <a:schemeClr val="tx1"/>
                </a:solidFill>
                <a:latin typeface="Times New Roman" charset="0"/>
                <a:ea typeface="SimSun" charset="0"/>
                <a:cs typeface="SimSun" charset="0"/>
              </a:defRPr>
            </a:lvl2pPr>
            <a:lvl3pPr marL="1143000" indent="-228600" eaLnBrk="0" hangingPunct="0">
              <a:defRPr sz="2400" b="1">
                <a:solidFill>
                  <a:schemeClr val="tx1"/>
                </a:solidFill>
                <a:latin typeface="Times New Roman" charset="0"/>
                <a:ea typeface="SimSun" charset="0"/>
                <a:cs typeface="SimSun" charset="0"/>
              </a:defRPr>
            </a:lvl3pPr>
            <a:lvl4pPr marL="1600200" indent="-228600" eaLnBrk="0" hangingPunct="0">
              <a:defRPr sz="2400" b="1">
                <a:solidFill>
                  <a:schemeClr val="tx1"/>
                </a:solidFill>
                <a:latin typeface="Times New Roman" charset="0"/>
                <a:ea typeface="SimSun" charset="0"/>
                <a:cs typeface="SimSun" charset="0"/>
              </a:defRPr>
            </a:lvl4pPr>
            <a:lvl5pPr marL="2057400" indent="-228600" eaLnBrk="0" hangingPunct="0">
              <a:defRPr sz="2400" b="1">
                <a:solidFill>
                  <a:schemeClr val="tx1"/>
                </a:solidFill>
                <a:latin typeface="Times New Roman" charset="0"/>
                <a:ea typeface="SimSun" charset="0"/>
                <a:cs typeface="SimSun" charset="0"/>
              </a:defRPr>
            </a:lvl5pPr>
            <a:lvl6pPr marL="2514600" indent="-228600" algn="ctr" eaLnBrk="0" fontAlgn="base" hangingPunct="0">
              <a:spcBef>
                <a:spcPct val="0"/>
              </a:spcBef>
              <a:spcAft>
                <a:spcPct val="0"/>
              </a:spcAft>
              <a:defRPr sz="2400" b="1">
                <a:solidFill>
                  <a:schemeClr val="tx1"/>
                </a:solidFill>
                <a:latin typeface="Times New Roman" charset="0"/>
                <a:ea typeface="SimSun" charset="0"/>
                <a:cs typeface="SimSun" charset="0"/>
              </a:defRPr>
            </a:lvl6pPr>
            <a:lvl7pPr marL="2971800" indent="-228600" algn="ctr" eaLnBrk="0" fontAlgn="base" hangingPunct="0">
              <a:spcBef>
                <a:spcPct val="0"/>
              </a:spcBef>
              <a:spcAft>
                <a:spcPct val="0"/>
              </a:spcAft>
              <a:defRPr sz="2400" b="1">
                <a:solidFill>
                  <a:schemeClr val="tx1"/>
                </a:solidFill>
                <a:latin typeface="Times New Roman" charset="0"/>
                <a:ea typeface="SimSun" charset="0"/>
                <a:cs typeface="SimSun" charset="0"/>
              </a:defRPr>
            </a:lvl7pPr>
            <a:lvl8pPr marL="3429000" indent="-228600" algn="ctr" eaLnBrk="0" fontAlgn="base" hangingPunct="0">
              <a:spcBef>
                <a:spcPct val="0"/>
              </a:spcBef>
              <a:spcAft>
                <a:spcPct val="0"/>
              </a:spcAft>
              <a:defRPr sz="2400" b="1">
                <a:solidFill>
                  <a:schemeClr val="tx1"/>
                </a:solidFill>
                <a:latin typeface="Times New Roman" charset="0"/>
                <a:ea typeface="SimSun" charset="0"/>
                <a:cs typeface="SimSun" charset="0"/>
              </a:defRPr>
            </a:lvl8pPr>
            <a:lvl9pPr marL="3886200" indent="-228600" algn="ctr" eaLnBrk="0" fontAlgn="base" hangingPunct="0">
              <a:spcBef>
                <a:spcPct val="0"/>
              </a:spcBef>
              <a:spcAft>
                <a:spcPct val="0"/>
              </a:spcAft>
              <a:defRPr sz="2400" b="1">
                <a:solidFill>
                  <a:schemeClr val="tx1"/>
                </a:solidFill>
                <a:latin typeface="Times New Roman" charset="0"/>
                <a:ea typeface="SimSun" charset="0"/>
                <a:cs typeface="SimSun" charset="0"/>
              </a:defRPr>
            </a:lvl9pPr>
          </a:lstStyle>
          <a:p>
            <a:fld id="{7C1911B8-E450-7945-9A54-AE29F519918D}" type="slidenum">
              <a:rPr lang="zh-CN" altLang="en-US" sz="1400" b="0">
                <a:latin typeface="Arial" charset="0"/>
              </a:rPr>
              <a:pPr/>
              <a:t>105</a:t>
            </a:fld>
            <a:endParaRPr lang="en-US" altLang="zh-CN" sz="1400" b="0">
              <a:latin typeface="Arial" charset="0"/>
            </a:endParaRPr>
          </a:p>
        </p:txBody>
      </p:sp>
      <p:sp>
        <p:nvSpPr>
          <p:cNvPr id="151554" name="Rectangle 2"/>
          <p:cNvSpPr>
            <a:spLocks noGrp="1" noChangeArrowheads="1"/>
          </p:cNvSpPr>
          <p:nvPr>
            <p:ph type="title"/>
          </p:nvPr>
        </p:nvSpPr>
        <p:spPr/>
        <p:txBody>
          <a:bodyPr/>
          <a:lstStyle/>
          <a:p>
            <a:pPr eaLnBrk="1" hangingPunct="1"/>
            <a:r>
              <a:rPr lang="en-GB" dirty="0" smtClean="0">
                <a:latin typeface="Arial" charset="0"/>
              </a:rPr>
              <a:t>Challenge 1: MD (cont</a:t>
            </a:r>
            <a:r>
              <a:rPr lang="en-GB" dirty="0">
                <a:latin typeface="Arial" charset="0"/>
              </a:rPr>
              <a:t>.)</a:t>
            </a:r>
            <a:endParaRPr lang="en-US" dirty="0">
              <a:latin typeface="Arial" charset="0"/>
            </a:endParaRPr>
          </a:p>
        </p:txBody>
      </p:sp>
      <p:sp>
        <p:nvSpPr>
          <p:cNvPr id="151555" name="Rectangle 3"/>
          <p:cNvSpPr>
            <a:spLocks noGrp="1" noChangeArrowheads="1"/>
          </p:cNvSpPr>
          <p:nvPr>
            <p:ph type="body" idx="1"/>
          </p:nvPr>
        </p:nvSpPr>
        <p:spPr/>
        <p:txBody>
          <a:bodyPr/>
          <a:lstStyle/>
          <a:p>
            <a:pPr eaLnBrk="1" hangingPunct="1">
              <a:lnSpc>
                <a:spcPct val="83000"/>
              </a:lnSpc>
            </a:pPr>
            <a:r>
              <a:rPr lang="en-GB">
                <a:latin typeface="Arial" charset="0"/>
              </a:rPr>
              <a:t>Once you have a working version, move the parallel region out to encompass the iteration loop in main.c </a:t>
            </a:r>
          </a:p>
          <a:p>
            <a:pPr lvl="1" eaLnBrk="1" hangingPunct="1">
              <a:lnSpc>
                <a:spcPct val="83000"/>
              </a:lnSpc>
            </a:pPr>
            <a:r>
              <a:rPr lang="en-GB">
                <a:latin typeface="Arial" charset="0"/>
              </a:rPr>
              <a:t>code other than the forces loop must be executed by a single thread (or workshared).</a:t>
            </a:r>
          </a:p>
          <a:p>
            <a:pPr lvl="1" eaLnBrk="1" hangingPunct="1">
              <a:lnSpc>
                <a:spcPct val="83000"/>
              </a:lnSpc>
            </a:pPr>
            <a:r>
              <a:rPr lang="en-GB">
                <a:latin typeface="Arial" charset="0"/>
              </a:rPr>
              <a:t>how does the data sharing change? </a:t>
            </a:r>
          </a:p>
          <a:p>
            <a:pPr eaLnBrk="1" hangingPunct="1">
              <a:lnSpc>
                <a:spcPct val="83000"/>
              </a:lnSpc>
            </a:pPr>
            <a:r>
              <a:rPr lang="en-GB">
                <a:latin typeface="Arial" charset="0"/>
              </a:rPr>
              <a:t>The atomics are a bottleneck on most systems. </a:t>
            </a:r>
          </a:p>
          <a:p>
            <a:pPr lvl="1" eaLnBrk="1" hangingPunct="1">
              <a:lnSpc>
                <a:spcPct val="83000"/>
              </a:lnSpc>
            </a:pPr>
            <a:r>
              <a:rPr lang="en-GB">
                <a:latin typeface="Arial" charset="0"/>
              </a:rPr>
              <a:t>This can be avoided by introducing a temporary array for the force accumulation, with an extra dimension indexed by thread number.</a:t>
            </a:r>
          </a:p>
          <a:p>
            <a:pPr lvl="1" eaLnBrk="1" hangingPunct="1">
              <a:lnSpc>
                <a:spcPct val="83000"/>
              </a:lnSpc>
            </a:pPr>
            <a:r>
              <a:rPr lang="en-GB">
                <a:latin typeface="Arial" charset="0"/>
              </a:rPr>
              <a:t>Which thread(s) should do the final accumulation into f? </a:t>
            </a:r>
          </a:p>
          <a:p>
            <a:pPr lvl="1" eaLnBrk="1" hangingPunct="1">
              <a:lnSpc>
                <a:spcPct val="83000"/>
              </a:lnSpc>
            </a:pPr>
            <a:endParaRPr lang="en-US">
              <a:latin typeface="Arial" charset="0"/>
            </a:endParaRPr>
          </a:p>
        </p:txBody>
      </p:sp>
    </p:spTree>
    <p:extLst>
      <p:ext uri="{BB962C8B-B14F-4D97-AF65-F5344CB8AC3E}">
        <p14:creationId xmlns:p14="http://schemas.microsoft.com/office/powerpoint/2010/main" val="429273647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SimSun" charset="0"/>
                <a:cs typeface="SimSun" charset="0"/>
              </a:defRPr>
            </a:lvl1pPr>
            <a:lvl2pPr marL="742950" indent="-285750" eaLnBrk="0" hangingPunct="0">
              <a:defRPr sz="2400" b="1">
                <a:solidFill>
                  <a:schemeClr val="tx1"/>
                </a:solidFill>
                <a:latin typeface="Times New Roman" charset="0"/>
                <a:ea typeface="SimSun" charset="0"/>
                <a:cs typeface="SimSun" charset="0"/>
              </a:defRPr>
            </a:lvl2pPr>
            <a:lvl3pPr marL="1143000" indent="-228600" eaLnBrk="0" hangingPunct="0">
              <a:defRPr sz="2400" b="1">
                <a:solidFill>
                  <a:schemeClr val="tx1"/>
                </a:solidFill>
                <a:latin typeface="Times New Roman" charset="0"/>
                <a:ea typeface="SimSun" charset="0"/>
                <a:cs typeface="SimSun" charset="0"/>
              </a:defRPr>
            </a:lvl3pPr>
            <a:lvl4pPr marL="1600200" indent="-228600" eaLnBrk="0" hangingPunct="0">
              <a:defRPr sz="2400" b="1">
                <a:solidFill>
                  <a:schemeClr val="tx1"/>
                </a:solidFill>
                <a:latin typeface="Times New Roman" charset="0"/>
                <a:ea typeface="SimSun" charset="0"/>
                <a:cs typeface="SimSun" charset="0"/>
              </a:defRPr>
            </a:lvl4pPr>
            <a:lvl5pPr marL="2057400" indent="-228600" eaLnBrk="0" hangingPunct="0">
              <a:defRPr sz="2400" b="1">
                <a:solidFill>
                  <a:schemeClr val="tx1"/>
                </a:solidFill>
                <a:latin typeface="Times New Roman" charset="0"/>
                <a:ea typeface="SimSun" charset="0"/>
                <a:cs typeface="SimSun" charset="0"/>
              </a:defRPr>
            </a:lvl5pPr>
            <a:lvl6pPr marL="2514600" indent="-228600" algn="ctr" eaLnBrk="0" fontAlgn="base" hangingPunct="0">
              <a:spcBef>
                <a:spcPct val="0"/>
              </a:spcBef>
              <a:spcAft>
                <a:spcPct val="0"/>
              </a:spcAft>
              <a:defRPr sz="2400" b="1">
                <a:solidFill>
                  <a:schemeClr val="tx1"/>
                </a:solidFill>
                <a:latin typeface="Times New Roman" charset="0"/>
                <a:ea typeface="SimSun" charset="0"/>
                <a:cs typeface="SimSun" charset="0"/>
              </a:defRPr>
            </a:lvl6pPr>
            <a:lvl7pPr marL="2971800" indent="-228600" algn="ctr" eaLnBrk="0" fontAlgn="base" hangingPunct="0">
              <a:spcBef>
                <a:spcPct val="0"/>
              </a:spcBef>
              <a:spcAft>
                <a:spcPct val="0"/>
              </a:spcAft>
              <a:defRPr sz="2400" b="1">
                <a:solidFill>
                  <a:schemeClr val="tx1"/>
                </a:solidFill>
                <a:latin typeface="Times New Roman" charset="0"/>
                <a:ea typeface="SimSun" charset="0"/>
                <a:cs typeface="SimSun" charset="0"/>
              </a:defRPr>
            </a:lvl7pPr>
            <a:lvl8pPr marL="3429000" indent="-228600" algn="ctr" eaLnBrk="0" fontAlgn="base" hangingPunct="0">
              <a:spcBef>
                <a:spcPct val="0"/>
              </a:spcBef>
              <a:spcAft>
                <a:spcPct val="0"/>
              </a:spcAft>
              <a:defRPr sz="2400" b="1">
                <a:solidFill>
                  <a:schemeClr val="tx1"/>
                </a:solidFill>
                <a:latin typeface="Times New Roman" charset="0"/>
                <a:ea typeface="SimSun" charset="0"/>
                <a:cs typeface="SimSun" charset="0"/>
              </a:defRPr>
            </a:lvl8pPr>
            <a:lvl9pPr marL="3886200" indent="-228600" algn="ctr" eaLnBrk="0" fontAlgn="base" hangingPunct="0">
              <a:spcBef>
                <a:spcPct val="0"/>
              </a:spcBef>
              <a:spcAft>
                <a:spcPct val="0"/>
              </a:spcAft>
              <a:defRPr sz="2400" b="1">
                <a:solidFill>
                  <a:schemeClr val="tx1"/>
                </a:solidFill>
                <a:latin typeface="Times New Roman" charset="0"/>
                <a:ea typeface="SimSun" charset="0"/>
                <a:cs typeface="SimSun" charset="0"/>
              </a:defRPr>
            </a:lvl9pPr>
          </a:lstStyle>
          <a:p>
            <a:fld id="{7C1911B8-E450-7945-9A54-AE29F519918D}" type="slidenum">
              <a:rPr lang="zh-CN" altLang="en-US" sz="1400" b="0">
                <a:latin typeface="Arial" charset="0"/>
              </a:rPr>
              <a:pPr/>
              <a:t>106</a:t>
            </a:fld>
            <a:endParaRPr lang="en-US" altLang="zh-CN" sz="1400" b="0">
              <a:latin typeface="Arial" charset="0"/>
            </a:endParaRPr>
          </a:p>
        </p:txBody>
      </p:sp>
      <p:sp>
        <p:nvSpPr>
          <p:cNvPr id="151554" name="Rectangle 2"/>
          <p:cNvSpPr>
            <a:spLocks noGrp="1" noChangeArrowheads="1"/>
          </p:cNvSpPr>
          <p:nvPr>
            <p:ph type="title"/>
          </p:nvPr>
        </p:nvSpPr>
        <p:spPr/>
        <p:txBody>
          <a:bodyPr/>
          <a:lstStyle/>
          <a:p>
            <a:pPr eaLnBrk="1" hangingPunct="1"/>
            <a:r>
              <a:rPr lang="en-GB" dirty="0">
                <a:latin typeface="Arial" charset="0"/>
              </a:rPr>
              <a:t>Challenge </a:t>
            </a:r>
            <a:r>
              <a:rPr lang="en-GB" dirty="0" smtClean="0">
                <a:latin typeface="Arial" charset="0"/>
              </a:rPr>
              <a:t>1 MD: (cont</a:t>
            </a:r>
            <a:r>
              <a:rPr lang="en-GB" dirty="0">
                <a:latin typeface="Arial" charset="0"/>
              </a:rPr>
              <a:t>.)</a:t>
            </a:r>
            <a:endParaRPr lang="en-US" dirty="0">
              <a:latin typeface="Arial" charset="0"/>
            </a:endParaRPr>
          </a:p>
        </p:txBody>
      </p:sp>
      <p:sp>
        <p:nvSpPr>
          <p:cNvPr id="151555" name="Rectangle 3"/>
          <p:cNvSpPr>
            <a:spLocks noGrp="1" noChangeArrowheads="1"/>
          </p:cNvSpPr>
          <p:nvPr>
            <p:ph type="body" idx="1"/>
          </p:nvPr>
        </p:nvSpPr>
        <p:spPr/>
        <p:txBody>
          <a:bodyPr/>
          <a:lstStyle/>
          <a:p>
            <a:pPr eaLnBrk="1" hangingPunct="1">
              <a:lnSpc>
                <a:spcPct val="83000"/>
              </a:lnSpc>
            </a:pPr>
            <a:r>
              <a:rPr lang="en-GB" dirty="0" smtClean="0">
                <a:latin typeface="Arial" charset="0"/>
              </a:rPr>
              <a:t>Another option is to use locks</a:t>
            </a:r>
          </a:p>
          <a:p>
            <a:pPr lvl="1" eaLnBrk="1" hangingPunct="1">
              <a:lnSpc>
                <a:spcPct val="83000"/>
              </a:lnSpc>
            </a:pPr>
            <a:r>
              <a:rPr lang="en-GB" dirty="0" smtClean="0">
                <a:latin typeface="Arial" charset="0"/>
              </a:rPr>
              <a:t>Declare an array of locks</a:t>
            </a:r>
          </a:p>
          <a:p>
            <a:pPr lvl="1" eaLnBrk="1" hangingPunct="1">
              <a:lnSpc>
                <a:spcPct val="83000"/>
              </a:lnSpc>
            </a:pPr>
            <a:r>
              <a:rPr lang="en-GB" dirty="0" smtClean="0">
                <a:latin typeface="Arial" charset="0"/>
              </a:rPr>
              <a:t>Associate each lock with some subset of the particles</a:t>
            </a:r>
          </a:p>
          <a:p>
            <a:pPr lvl="1" eaLnBrk="1" hangingPunct="1">
              <a:lnSpc>
                <a:spcPct val="83000"/>
              </a:lnSpc>
            </a:pPr>
            <a:r>
              <a:rPr lang="en-GB" dirty="0" smtClean="0">
                <a:latin typeface="Arial" charset="0"/>
              </a:rPr>
              <a:t>Any thread which is updating the force on a particle must hold the corresponding lock</a:t>
            </a:r>
          </a:p>
          <a:p>
            <a:pPr lvl="1" eaLnBrk="1" hangingPunct="1">
              <a:lnSpc>
                <a:spcPct val="83000"/>
              </a:lnSpc>
            </a:pPr>
            <a:r>
              <a:rPr lang="en-GB" dirty="0" smtClean="0">
                <a:latin typeface="Arial" charset="0"/>
              </a:rPr>
              <a:t>Try to avoid unnecessary acquires/releases</a:t>
            </a:r>
          </a:p>
          <a:p>
            <a:pPr lvl="1" eaLnBrk="1" hangingPunct="1">
              <a:lnSpc>
                <a:spcPct val="83000"/>
              </a:lnSpc>
            </a:pPr>
            <a:r>
              <a:rPr lang="en-GB" dirty="0" smtClean="0">
                <a:latin typeface="Arial" charset="0"/>
              </a:rPr>
              <a:t>What is the best number of particles per lock? </a:t>
            </a:r>
            <a:endParaRPr lang="en-GB" dirty="0">
              <a:latin typeface="Arial" charset="0"/>
            </a:endParaRPr>
          </a:p>
          <a:p>
            <a:pPr lvl="1" eaLnBrk="1" hangingPunct="1">
              <a:lnSpc>
                <a:spcPct val="83000"/>
              </a:lnSpc>
            </a:pPr>
            <a:endParaRPr lang="en-US" dirty="0">
              <a:latin typeface="Arial" charset="0"/>
            </a:endParaRPr>
          </a:p>
        </p:txBody>
      </p:sp>
    </p:spTree>
    <p:extLst>
      <p:ext uri="{BB962C8B-B14F-4D97-AF65-F5344CB8AC3E}">
        <p14:creationId xmlns:p14="http://schemas.microsoft.com/office/powerpoint/2010/main" val="22201925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0"/>
          </p:nvPr>
        </p:nvSpPr>
        <p:spPr/>
        <p:txBody>
          <a:bodyPr/>
          <a:lstStyle/>
          <a:p>
            <a:pPr>
              <a:defRPr/>
            </a:pPr>
            <a:fld id="{3BD0EABC-F3ED-4901-8090-3501E4F59CCB}" type="slidenum">
              <a:rPr lang="zh-CN" altLang="en-US"/>
              <a:pPr>
                <a:defRPr/>
              </a:pPr>
              <a:t>107</a:t>
            </a:fld>
            <a:endParaRPr lang="en-US" altLang="zh-CN"/>
          </a:p>
        </p:txBody>
      </p:sp>
      <p:sp>
        <p:nvSpPr>
          <p:cNvPr id="114691" name="Rectangle 2"/>
          <p:cNvSpPr>
            <a:spLocks noGrp="1" noChangeArrowheads="1"/>
          </p:cNvSpPr>
          <p:nvPr>
            <p:ph type="title"/>
          </p:nvPr>
        </p:nvSpPr>
        <p:spPr>
          <a:xfrm>
            <a:off x="473075" y="146050"/>
            <a:ext cx="8496300" cy="1143000"/>
          </a:xfrm>
        </p:spPr>
        <p:txBody>
          <a:bodyPr/>
          <a:lstStyle/>
          <a:p>
            <a:pPr eaLnBrk="1" hangingPunct="1"/>
            <a:r>
              <a:rPr lang="en-US" sz="3200" dirty="0" smtClean="0"/>
              <a:t>Challenge 2: Monte Carlo Calculations </a:t>
            </a:r>
            <a:br>
              <a:rPr lang="en-US" sz="3200" dirty="0" smtClean="0"/>
            </a:br>
            <a:r>
              <a:rPr lang="en-US" sz="2000" dirty="0" smtClean="0">
                <a:solidFill>
                  <a:schemeClr val="accent1"/>
                </a:solidFill>
              </a:rPr>
              <a:t>Using Random numbers to solve tough problems</a:t>
            </a:r>
          </a:p>
        </p:txBody>
      </p:sp>
      <p:sp>
        <p:nvSpPr>
          <p:cNvPr id="114692" name="Rectangle 3"/>
          <p:cNvSpPr>
            <a:spLocks noGrp="1" noChangeArrowheads="1"/>
          </p:cNvSpPr>
          <p:nvPr>
            <p:ph type="body" idx="1"/>
          </p:nvPr>
        </p:nvSpPr>
        <p:spPr>
          <a:xfrm>
            <a:off x="457200" y="1219200"/>
            <a:ext cx="7997825" cy="1219200"/>
          </a:xfrm>
        </p:spPr>
        <p:txBody>
          <a:bodyPr/>
          <a:lstStyle/>
          <a:p>
            <a:pPr eaLnBrk="1" hangingPunct="1">
              <a:lnSpc>
                <a:spcPct val="85000"/>
              </a:lnSpc>
            </a:pPr>
            <a:r>
              <a:rPr lang="en-US" sz="2000" dirty="0" smtClean="0"/>
              <a:t>Sample a problem domain to estimate areas, compute probabilities, find optimal values, etc.</a:t>
            </a:r>
          </a:p>
          <a:p>
            <a:pPr eaLnBrk="1" hangingPunct="1">
              <a:lnSpc>
                <a:spcPct val="85000"/>
              </a:lnSpc>
            </a:pPr>
            <a:r>
              <a:rPr lang="en-US" sz="2000" dirty="0" smtClean="0"/>
              <a:t>Example: Computing </a:t>
            </a:r>
            <a:r>
              <a:rPr lang="el-GR" sz="2000" dirty="0" smtClean="0">
                <a:cs typeface="Arial" charset="0"/>
              </a:rPr>
              <a:t>π</a:t>
            </a:r>
            <a:r>
              <a:rPr lang="en-US" sz="2000" dirty="0" smtClean="0"/>
              <a:t> with a digital dart board:</a:t>
            </a:r>
          </a:p>
        </p:txBody>
      </p:sp>
      <p:sp>
        <p:nvSpPr>
          <p:cNvPr id="114693" name="Rectangle 4"/>
          <p:cNvSpPr>
            <a:spLocks noChangeArrowheads="1"/>
          </p:cNvSpPr>
          <p:nvPr/>
        </p:nvSpPr>
        <p:spPr bwMode="auto">
          <a:xfrm>
            <a:off x="3733800" y="2514600"/>
            <a:ext cx="5029200" cy="3886200"/>
          </a:xfrm>
          <a:prstGeom prst="rect">
            <a:avLst/>
          </a:prstGeom>
          <a:solidFill>
            <a:srgbClr val="001362"/>
          </a:solidFill>
          <a:ln w="9525">
            <a:noFill/>
            <a:miter lim="800000"/>
            <a:headEnd/>
            <a:tailEnd/>
          </a:ln>
        </p:spPr>
        <p:txBody>
          <a:bodyPr lIns="92075" tIns="46038" rIns="92075" bIns="46038"/>
          <a:lstStyle/>
          <a:p>
            <a:pPr marL="285750" indent="-285750" algn="l">
              <a:lnSpc>
                <a:spcPct val="85000"/>
              </a:lnSpc>
              <a:spcBef>
                <a:spcPct val="30000"/>
              </a:spcBef>
              <a:buClr>
                <a:schemeClr val="tx2"/>
              </a:buClr>
              <a:buSzPct val="75000"/>
              <a:buFont typeface="Wingdings" pitchFamily="2" charset="2"/>
              <a:buChar char="l"/>
            </a:pPr>
            <a:r>
              <a:rPr lang="en-US" sz="2000">
                <a:solidFill>
                  <a:srgbClr val="FFFFFF"/>
                </a:solidFill>
                <a:latin typeface="Arial" charset="0"/>
              </a:rPr>
              <a:t>Throw darts at the circle/square.</a:t>
            </a:r>
          </a:p>
          <a:p>
            <a:pPr marL="285750" indent="-285750" algn="l">
              <a:lnSpc>
                <a:spcPct val="85000"/>
              </a:lnSpc>
              <a:spcBef>
                <a:spcPct val="30000"/>
              </a:spcBef>
              <a:buClr>
                <a:schemeClr val="tx2"/>
              </a:buClr>
              <a:buSzPct val="75000"/>
              <a:buFont typeface="Wingdings" pitchFamily="2" charset="2"/>
              <a:buChar char="l"/>
            </a:pPr>
            <a:r>
              <a:rPr lang="en-US" sz="2000">
                <a:solidFill>
                  <a:srgbClr val="FFFFFF"/>
                </a:solidFill>
                <a:latin typeface="Arial" charset="0"/>
              </a:rPr>
              <a:t>Chance of falling in circle is proportional to ratio of areas:</a:t>
            </a:r>
          </a:p>
          <a:p>
            <a:pPr marL="685800" lvl="1" indent="-228600" algn="l">
              <a:lnSpc>
                <a:spcPct val="85000"/>
              </a:lnSpc>
              <a:spcBef>
                <a:spcPct val="30000"/>
              </a:spcBef>
              <a:buClr>
                <a:schemeClr val="tx2"/>
              </a:buClr>
              <a:buSzPct val="75000"/>
              <a:buFont typeface="Wingdings" pitchFamily="2" charset="2"/>
              <a:buNone/>
            </a:pPr>
            <a:r>
              <a:rPr lang="en-US" sz="1800">
                <a:latin typeface="Arial" charset="0"/>
              </a:rPr>
              <a:t>A</a:t>
            </a:r>
            <a:r>
              <a:rPr lang="en-US" sz="1800" baseline="-25000">
                <a:latin typeface="Arial" charset="0"/>
              </a:rPr>
              <a:t>c</a:t>
            </a:r>
            <a:r>
              <a:rPr lang="en-US" sz="1800">
                <a:latin typeface="Arial" charset="0"/>
              </a:rPr>
              <a:t> = r</a:t>
            </a:r>
            <a:r>
              <a:rPr lang="en-US" sz="1800" baseline="30000">
                <a:latin typeface="Arial" charset="0"/>
              </a:rPr>
              <a:t>2</a:t>
            </a:r>
            <a:r>
              <a:rPr lang="en-US" sz="1800">
                <a:latin typeface="Arial" charset="0"/>
              </a:rPr>
              <a:t> * </a:t>
            </a:r>
            <a:r>
              <a:rPr lang="el-GR" sz="1800">
                <a:latin typeface="Arial" charset="0"/>
                <a:cs typeface="Arial" charset="0"/>
              </a:rPr>
              <a:t>π</a:t>
            </a:r>
            <a:endParaRPr lang="en-US" sz="1800">
              <a:latin typeface="Arial" charset="0"/>
              <a:cs typeface="Arial" charset="0"/>
            </a:endParaRPr>
          </a:p>
          <a:p>
            <a:pPr marL="685800" lvl="1" indent="-228600" algn="l">
              <a:lnSpc>
                <a:spcPct val="85000"/>
              </a:lnSpc>
              <a:spcBef>
                <a:spcPct val="30000"/>
              </a:spcBef>
              <a:buClr>
                <a:schemeClr val="tx2"/>
              </a:buClr>
              <a:buSzPct val="75000"/>
              <a:buFont typeface="Wingdings" pitchFamily="2" charset="2"/>
              <a:buNone/>
            </a:pPr>
            <a:r>
              <a:rPr lang="en-US" sz="1800">
                <a:latin typeface="Arial" charset="0"/>
                <a:cs typeface="Arial" charset="0"/>
              </a:rPr>
              <a:t>A</a:t>
            </a:r>
            <a:r>
              <a:rPr lang="en-US" sz="1800" baseline="-25000">
                <a:latin typeface="Arial" charset="0"/>
                <a:cs typeface="Arial" charset="0"/>
              </a:rPr>
              <a:t>s</a:t>
            </a:r>
            <a:r>
              <a:rPr lang="en-US" sz="1800">
                <a:latin typeface="Arial" charset="0"/>
                <a:cs typeface="Arial" charset="0"/>
              </a:rPr>
              <a:t> = (2*r) * (2*r)  = 4 * r</a:t>
            </a:r>
            <a:r>
              <a:rPr lang="en-US" sz="1800" baseline="30000">
                <a:latin typeface="Arial" charset="0"/>
                <a:cs typeface="Arial" charset="0"/>
              </a:rPr>
              <a:t>2</a:t>
            </a:r>
          </a:p>
          <a:p>
            <a:pPr marL="685800" lvl="1" indent="-228600" algn="l">
              <a:lnSpc>
                <a:spcPct val="85000"/>
              </a:lnSpc>
              <a:spcBef>
                <a:spcPct val="30000"/>
              </a:spcBef>
              <a:buClr>
                <a:schemeClr val="tx2"/>
              </a:buClr>
              <a:buSzPct val="75000"/>
              <a:buFont typeface="Wingdings" pitchFamily="2" charset="2"/>
              <a:buNone/>
            </a:pPr>
            <a:r>
              <a:rPr lang="en-US" sz="1800">
                <a:latin typeface="Arial" charset="0"/>
                <a:cs typeface="Arial" charset="0"/>
              </a:rPr>
              <a:t>P = A</a:t>
            </a:r>
            <a:r>
              <a:rPr lang="en-US" sz="1800" baseline="-25000">
                <a:latin typeface="Arial" charset="0"/>
                <a:cs typeface="Arial" charset="0"/>
              </a:rPr>
              <a:t>c</a:t>
            </a:r>
            <a:r>
              <a:rPr lang="en-US" sz="1800">
                <a:latin typeface="Arial" charset="0"/>
                <a:cs typeface="Arial" charset="0"/>
              </a:rPr>
              <a:t>/A</a:t>
            </a:r>
            <a:r>
              <a:rPr lang="en-US" sz="1800" baseline="-25000">
                <a:latin typeface="Arial" charset="0"/>
                <a:cs typeface="Arial" charset="0"/>
              </a:rPr>
              <a:t>s</a:t>
            </a:r>
            <a:r>
              <a:rPr lang="en-US" sz="1800">
                <a:latin typeface="Arial" charset="0"/>
                <a:cs typeface="Arial" charset="0"/>
              </a:rPr>
              <a:t> =  </a:t>
            </a:r>
            <a:r>
              <a:rPr lang="el-GR" sz="1800">
                <a:latin typeface="Arial" charset="0"/>
                <a:cs typeface="Arial" charset="0"/>
              </a:rPr>
              <a:t>π</a:t>
            </a:r>
            <a:r>
              <a:rPr lang="en-US" sz="1800">
                <a:latin typeface="Arial" charset="0"/>
                <a:cs typeface="Arial" charset="0"/>
              </a:rPr>
              <a:t> /4</a:t>
            </a:r>
            <a:endParaRPr lang="el-GR" sz="1800">
              <a:latin typeface="Arial" charset="0"/>
              <a:cs typeface="Arial" charset="0"/>
            </a:endParaRPr>
          </a:p>
          <a:p>
            <a:pPr marL="285750" indent="-285750" algn="l">
              <a:lnSpc>
                <a:spcPct val="85000"/>
              </a:lnSpc>
              <a:spcBef>
                <a:spcPct val="30000"/>
              </a:spcBef>
              <a:buClr>
                <a:schemeClr val="tx2"/>
              </a:buClr>
              <a:buSzPct val="75000"/>
              <a:buFont typeface="Wingdings" pitchFamily="2" charset="2"/>
              <a:buChar char="l"/>
            </a:pPr>
            <a:r>
              <a:rPr lang="en-US" sz="2000">
                <a:solidFill>
                  <a:srgbClr val="FFFFFF"/>
                </a:solidFill>
                <a:latin typeface="Arial" charset="0"/>
              </a:rPr>
              <a:t>Compute </a:t>
            </a:r>
            <a:r>
              <a:rPr lang="el-GR" sz="2000">
                <a:solidFill>
                  <a:srgbClr val="FFFFFF"/>
                </a:solidFill>
                <a:latin typeface="Arial" charset="0"/>
                <a:cs typeface="Arial" charset="0"/>
              </a:rPr>
              <a:t>π</a:t>
            </a:r>
            <a:r>
              <a:rPr lang="en-US" sz="2000">
                <a:solidFill>
                  <a:srgbClr val="FFFFFF"/>
                </a:solidFill>
                <a:latin typeface="Arial" charset="0"/>
              </a:rPr>
              <a:t> by randomly choosing points, count the fraction that falls in the circle, compute pi.  </a:t>
            </a:r>
          </a:p>
        </p:txBody>
      </p:sp>
      <p:grpSp>
        <p:nvGrpSpPr>
          <p:cNvPr id="114694" name="Group 5"/>
          <p:cNvGrpSpPr>
            <a:grpSpLocks/>
          </p:cNvGrpSpPr>
          <p:nvPr/>
        </p:nvGrpSpPr>
        <p:grpSpPr bwMode="auto">
          <a:xfrm>
            <a:off x="914400" y="2438400"/>
            <a:ext cx="2057400" cy="2438400"/>
            <a:chOff x="576" y="1584"/>
            <a:chExt cx="1296" cy="1536"/>
          </a:xfrm>
        </p:grpSpPr>
        <p:grpSp>
          <p:nvGrpSpPr>
            <p:cNvPr id="114696" name="Group 6"/>
            <p:cNvGrpSpPr>
              <a:grpSpLocks/>
            </p:cNvGrpSpPr>
            <p:nvPr/>
          </p:nvGrpSpPr>
          <p:grpSpPr bwMode="auto">
            <a:xfrm>
              <a:off x="576" y="1824"/>
              <a:ext cx="1296" cy="1296"/>
              <a:chOff x="864" y="2160"/>
              <a:chExt cx="1296" cy="1296"/>
            </a:xfrm>
          </p:grpSpPr>
          <p:sp>
            <p:nvSpPr>
              <p:cNvPr id="114709" name="Rectangle 7"/>
              <p:cNvSpPr>
                <a:spLocks noChangeArrowheads="1"/>
              </p:cNvSpPr>
              <p:nvPr/>
            </p:nvSpPr>
            <p:spPr bwMode="auto">
              <a:xfrm>
                <a:off x="864" y="2160"/>
                <a:ext cx="1296" cy="1296"/>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
            <p:nvSpPr>
              <p:cNvPr id="114710" name="Oval 8"/>
              <p:cNvSpPr>
                <a:spLocks noChangeArrowheads="1"/>
              </p:cNvSpPr>
              <p:nvPr/>
            </p:nvSpPr>
            <p:spPr bwMode="auto">
              <a:xfrm>
                <a:off x="864" y="2160"/>
                <a:ext cx="1296" cy="1296"/>
              </a:xfrm>
              <a:prstGeom prst="ellipse">
                <a:avLst/>
              </a:prstGeom>
              <a:solidFill>
                <a:schemeClr val="bg1"/>
              </a:solidFill>
              <a:ln w="12700">
                <a:solidFill>
                  <a:schemeClr val="tx1"/>
                </a:solidFill>
                <a:round/>
                <a:headEnd type="none" w="sm" len="sm"/>
                <a:tailEnd type="none" w="sm" len="sm"/>
              </a:ln>
            </p:spPr>
            <p:txBody>
              <a:bodyPr wrap="none" anchor="ctr"/>
              <a:lstStyle/>
              <a:p>
                <a:endParaRPr lang="en-GB"/>
              </a:p>
            </p:txBody>
          </p:sp>
        </p:grpSp>
        <p:sp>
          <p:nvSpPr>
            <p:cNvPr id="114697" name="Line 9"/>
            <p:cNvSpPr>
              <a:spLocks noChangeShapeType="1"/>
            </p:cNvSpPr>
            <p:nvPr/>
          </p:nvSpPr>
          <p:spPr bwMode="auto">
            <a:xfrm>
              <a:off x="576" y="2448"/>
              <a:ext cx="12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4698" name="Text Box 10"/>
            <p:cNvSpPr txBox="1">
              <a:spLocks noChangeArrowheads="1"/>
            </p:cNvSpPr>
            <p:nvPr/>
          </p:nvSpPr>
          <p:spPr bwMode="auto">
            <a:xfrm>
              <a:off x="864" y="1584"/>
              <a:ext cx="864" cy="250"/>
            </a:xfrm>
            <a:prstGeom prst="rect">
              <a:avLst/>
            </a:prstGeom>
            <a:noFill/>
            <a:ln w="12700">
              <a:noFill/>
              <a:miter lim="800000"/>
              <a:headEnd type="none" w="sm" len="sm"/>
              <a:tailEnd type="none" w="sm" len="sm"/>
            </a:ln>
          </p:spPr>
          <p:txBody>
            <a:bodyPr>
              <a:spAutoFit/>
            </a:bodyPr>
            <a:lstStyle/>
            <a:p>
              <a:pPr>
                <a:spcBef>
                  <a:spcPct val="50000"/>
                </a:spcBef>
              </a:pPr>
              <a:r>
                <a:rPr lang="en-US" sz="2000">
                  <a:latin typeface="Arial" charset="0"/>
                </a:rPr>
                <a:t>2 * r</a:t>
              </a:r>
            </a:p>
          </p:txBody>
        </p:sp>
        <p:sp>
          <p:nvSpPr>
            <p:cNvPr id="114699" name="Oval 11"/>
            <p:cNvSpPr>
              <a:spLocks noChangeArrowheads="1"/>
            </p:cNvSpPr>
            <p:nvPr/>
          </p:nvSpPr>
          <p:spPr bwMode="auto">
            <a:xfrm>
              <a:off x="1200" y="2112"/>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14700" name="Oval 12"/>
            <p:cNvSpPr>
              <a:spLocks noChangeArrowheads="1"/>
            </p:cNvSpPr>
            <p:nvPr/>
          </p:nvSpPr>
          <p:spPr bwMode="auto">
            <a:xfrm>
              <a:off x="720" y="3024"/>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14701" name="Oval 13"/>
            <p:cNvSpPr>
              <a:spLocks noChangeArrowheads="1"/>
            </p:cNvSpPr>
            <p:nvPr/>
          </p:nvSpPr>
          <p:spPr bwMode="auto">
            <a:xfrm>
              <a:off x="1104" y="2880"/>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14702" name="Oval 14"/>
            <p:cNvSpPr>
              <a:spLocks noChangeArrowheads="1"/>
            </p:cNvSpPr>
            <p:nvPr/>
          </p:nvSpPr>
          <p:spPr bwMode="auto">
            <a:xfrm>
              <a:off x="1776" y="3024"/>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14703" name="Oval 15"/>
            <p:cNvSpPr>
              <a:spLocks noChangeArrowheads="1"/>
            </p:cNvSpPr>
            <p:nvPr/>
          </p:nvSpPr>
          <p:spPr bwMode="auto">
            <a:xfrm>
              <a:off x="1488" y="2688"/>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14704" name="Oval 16"/>
            <p:cNvSpPr>
              <a:spLocks noChangeArrowheads="1"/>
            </p:cNvSpPr>
            <p:nvPr/>
          </p:nvSpPr>
          <p:spPr bwMode="auto">
            <a:xfrm>
              <a:off x="864" y="2592"/>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14705" name="Oval 17"/>
            <p:cNvSpPr>
              <a:spLocks noChangeArrowheads="1"/>
            </p:cNvSpPr>
            <p:nvPr/>
          </p:nvSpPr>
          <p:spPr bwMode="auto">
            <a:xfrm>
              <a:off x="1632" y="2352"/>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14706" name="Oval 18"/>
            <p:cNvSpPr>
              <a:spLocks noChangeArrowheads="1"/>
            </p:cNvSpPr>
            <p:nvPr/>
          </p:nvSpPr>
          <p:spPr bwMode="auto">
            <a:xfrm>
              <a:off x="672" y="1968"/>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14707" name="Oval 19"/>
            <p:cNvSpPr>
              <a:spLocks noChangeArrowheads="1"/>
            </p:cNvSpPr>
            <p:nvPr/>
          </p:nvSpPr>
          <p:spPr bwMode="auto">
            <a:xfrm>
              <a:off x="1680" y="2064"/>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14708" name="Oval 20"/>
            <p:cNvSpPr>
              <a:spLocks noChangeArrowheads="1"/>
            </p:cNvSpPr>
            <p:nvPr/>
          </p:nvSpPr>
          <p:spPr bwMode="auto">
            <a:xfrm>
              <a:off x="1152" y="2352"/>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grpSp>
      <p:sp>
        <p:nvSpPr>
          <p:cNvPr id="3194901" name="Text Box 21"/>
          <p:cNvSpPr txBox="1">
            <a:spLocks noChangeArrowheads="1"/>
          </p:cNvSpPr>
          <p:nvPr/>
        </p:nvSpPr>
        <p:spPr bwMode="auto">
          <a:xfrm>
            <a:off x="609600" y="5181600"/>
            <a:ext cx="2667000" cy="1323975"/>
          </a:xfrm>
          <a:prstGeom prst="rect">
            <a:avLst/>
          </a:prstGeom>
          <a:solidFill>
            <a:schemeClr val="tx1"/>
          </a:solidFill>
          <a:ln w="12700">
            <a:solidFill>
              <a:srgbClr val="00136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l">
              <a:spcBef>
                <a:spcPct val="50000"/>
              </a:spcBef>
              <a:defRPr/>
            </a:pPr>
            <a:r>
              <a:rPr lang="en-US" sz="2000">
                <a:solidFill>
                  <a:schemeClr val="bg2"/>
                </a:solidFill>
                <a:latin typeface="Arial" charset="0"/>
              </a:rPr>
              <a:t>N= 10	     </a:t>
            </a:r>
            <a:r>
              <a:rPr lang="el-GR" sz="2000">
                <a:solidFill>
                  <a:schemeClr val="bg2"/>
                </a:solidFill>
                <a:latin typeface="Arial" charset="0"/>
                <a:cs typeface="Arial" charset="0"/>
              </a:rPr>
              <a:t>π</a:t>
            </a:r>
            <a:r>
              <a:rPr lang="en-US" sz="2000">
                <a:solidFill>
                  <a:schemeClr val="bg2"/>
                </a:solidFill>
                <a:latin typeface="Arial" charset="0"/>
                <a:cs typeface="Arial" charset="0"/>
              </a:rPr>
              <a:t> = </a:t>
            </a:r>
            <a:r>
              <a:rPr lang="en-US" sz="2000">
                <a:solidFill>
                  <a:schemeClr val="bg2"/>
                </a:solidFill>
                <a:latin typeface="Arial" charset="0"/>
              </a:rPr>
              <a:t>2.8</a:t>
            </a:r>
          </a:p>
          <a:p>
            <a:pPr algn="l">
              <a:spcBef>
                <a:spcPct val="50000"/>
              </a:spcBef>
              <a:defRPr/>
            </a:pPr>
            <a:r>
              <a:rPr lang="en-US" sz="2000">
                <a:solidFill>
                  <a:schemeClr val="bg2"/>
                </a:solidFill>
                <a:latin typeface="Arial" charset="0"/>
              </a:rPr>
              <a:t>N=100	     </a:t>
            </a:r>
            <a:r>
              <a:rPr lang="el-GR" sz="2000">
                <a:solidFill>
                  <a:schemeClr val="bg2"/>
                </a:solidFill>
                <a:latin typeface="Arial" charset="0"/>
              </a:rPr>
              <a:t>π</a:t>
            </a:r>
            <a:r>
              <a:rPr lang="en-US" sz="2000">
                <a:solidFill>
                  <a:schemeClr val="bg2"/>
                </a:solidFill>
                <a:latin typeface="Arial" charset="0"/>
              </a:rPr>
              <a:t> = 3.16</a:t>
            </a:r>
          </a:p>
          <a:p>
            <a:pPr algn="l">
              <a:spcBef>
                <a:spcPct val="50000"/>
              </a:spcBef>
              <a:defRPr/>
            </a:pPr>
            <a:r>
              <a:rPr lang="en-US" sz="2000">
                <a:solidFill>
                  <a:schemeClr val="bg2"/>
                </a:solidFill>
                <a:latin typeface="Arial" charset="0"/>
              </a:rPr>
              <a:t>N= 1000    </a:t>
            </a:r>
            <a:r>
              <a:rPr lang="el-GR" sz="2000">
                <a:solidFill>
                  <a:schemeClr val="bg2"/>
                </a:solidFill>
                <a:latin typeface="Arial" charset="0"/>
              </a:rPr>
              <a:t>π</a:t>
            </a:r>
            <a:r>
              <a:rPr lang="en-US" sz="2000">
                <a:solidFill>
                  <a:schemeClr val="bg2"/>
                </a:solidFill>
                <a:latin typeface="Arial" charset="0"/>
              </a:rPr>
              <a:t> = 3.148</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72DC3A27-DBB0-4F4F-969B-60472408F471}" type="slidenum">
              <a:rPr lang="zh-CN" altLang="en-US"/>
              <a:pPr>
                <a:defRPr/>
              </a:pPr>
              <a:t>108</a:t>
            </a:fld>
            <a:endParaRPr lang="en-US" altLang="zh-CN"/>
          </a:p>
        </p:txBody>
      </p:sp>
      <p:sp>
        <p:nvSpPr>
          <p:cNvPr id="115715" name="Rectangle 2"/>
          <p:cNvSpPr>
            <a:spLocks noGrp="1" noChangeArrowheads="1"/>
          </p:cNvSpPr>
          <p:nvPr>
            <p:ph type="title"/>
          </p:nvPr>
        </p:nvSpPr>
        <p:spPr/>
        <p:txBody>
          <a:bodyPr/>
          <a:lstStyle/>
          <a:p>
            <a:pPr eaLnBrk="1" hangingPunct="1"/>
            <a:r>
              <a:rPr lang="en-US" dirty="0" smtClean="0"/>
              <a:t>Challenge 2: Monte Carlo pi (</a:t>
            </a:r>
            <a:r>
              <a:rPr lang="en-US" dirty="0" err="1" smtClean="0"/>
              <a:t>cont</a:t>
            </a:r>
            <a:r>
              <a:rPr lang="en-US" dirty="0" smtClean="0"/>
              <a:t>)</a:t>
            </a:r>
          </a:p>
        </p:txBody>
      </p:sp>
      <p:sp>
        <p:nvSpPr>
          <p:cNvPr id="115716" name="Rectangle 3"/>
          <p:cNvSpPr>
            <a:spLocks noGrp="1" noChangeArrowheads="1"/>
          </p:cNvSpPr>
          <p:nvPr>
            <p:ph type="body" idx="1"/>
          </p:nvPr>
        </p:nvSpPr>
        <p:spPr/>
        <p:txBody>
          <a:bodyPr/>
          <a:lstStyle/>
          <a:p>
            <a:pPr eaLnBrk="1" hangingPunct="1">
              <a:lnSpc>
                <a:spcPct val="83000"/>
              </a:lnSpc>
            </a:pPr>
            <a:r>
              <a:rPr lang="en-US" sz="2400" smtClean="0"/>
              <a:t>We provide three files for this exercise</a:t>
            </a:r>
          </a:p>
          <a:p>
            <a:pPr lvl="1" eaLnBrk="1" hangingPunct="1">
              <a:lnSpc>
                <a:spcPct val="83000"/>
              </a:lnSpc>
            </a:pPr>
            <a:r>
              <a:rPr lang="en-US" sz="2000" smtClean="0"/>
              <a:t>pi_mc.c: the monte carlo method pi program</a:t>
            </a:r>
          </a:p>
          <a:p>
            <a:pPr lvl="1" eaLnBrk="1" hangingPunct="1">
              <a:lnSpc>
                <a:spcPct val="83000"/>
              </a:lnSpc>
            </a:pPr>
            <a:r>
              <a:rPr lang="en-US" sz="2000" smtClean="0"/>
              <a:t>random.c: a simple random number generator</a:t>
            </a:r>
          </a:p>
          <a:p>
            <a:pPr lvl="1" eaLnBrk="1" hangingPunct="1">
              <a:lnSpc>
                <a:spcPct val="83000"/>
              </a:lnSpc>
            </a:pPr>
            <a:r>
              <a:rPr lang="en-US" sz="2000" smtClean="0"/>
              <a:t>random.h: include file for random number generator</a:t>
            </a:r>
          </a:p>
          <a:p>
            <a:pPr eaLnBrk="1" hangingPunct="1">
              <a:lnSpc>
                <a:spcPct val="83000"/>
              </a:lnSpc>
            </a:pPr>
            <a:r>
              <a:rPr lang="en-US" sz="2400" smtClean="0"/>
              <a:t>Create a parallel version of this program without changing the interfaces to functions in random.c</a:t>
            </a:r>
          </a:p>
          <a:p>
            <a:pPr lvl="1" eaLnBrk="1" hangingPunct="1">
              <a:lnSpc>
                <a:spcPct val="83000"/>
              </a:lnSpc>
            </a:pPr>
            <a:r>
              <a:rPr lang="en-US" sz="2000" smtClean="0"/>
              <a:t>This is an exercise in modular software … why should a user of your parallel random number generator have to know any details of the generator or make any changes to how the generator is called?</a:t>
            </a:r>
          </a:p>
          <a:p>
            <a:pPr lvl="1" eaLnBrk="1" hangingPunct="1">
              <a:lnSpc>
                <a:spcPct val="83000"/>
              </a:lnSpc>
            </a:pPr>
            <a:r>
              <a:rPr lang="en-US" sz="2000" smtClean="0"/>
              <a:t>The random number generator must be threadsafe. </a:t>
            </a:r>
          </a:p>
          <a:p>
            <a:pPr eaLnBrk="1" hangingPunct="1">
              <a:lnSpc>
                <a:spcPct val="83000"/>
              </a:lnSpc>
            </a:pPr>
            <a:r>
              <a:rPr lang="en-US" sz="2400" smtClean="0"/>
              <a:t>Extra Credit:</a:t>
            </a:r>
          </a:p>
          <a:p>
            <a:pPr lvl="1" eaLnBrk="1" hangingPunct="1">
              <a:lnSpc>
                <a:spcPct val="83000"/>
              </a:lnSpc>
            </a:pPr>
            <a:r>
              <a:rPr lang="en-US" sz="2000" smtClean="0"/>
              <a:t>Make your random number generator numerically correct (non-overlapping sequences of pseudo-random numbers).</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E4FF0AB-4E97-4BBD-9FDE-B3DD16F4F1E2}" type="slidenum">
              <a:rPr lang="zh-CN" altLang="en-US"/>
              <a:pPr>
                <a:defRPr/>
              </a:pPr>
              <a:t>109</a:t>
            </a:fld>
            <a:endParaRPr lang="en-US" altLang="zh-CN"/>
          </a:p>
        </p:txBody>
      </p:sp>
      <p:sp>
        <p:nvSpPr>
          <p:cNvPr id="47107" name="Rectangle 2"/>
          <p:cNvSpPr>
            <a:spLocks noGrp="1" noChangeArrowheads="1"/>
          </p:cNvSpPr>
          <p:nvPr>
            <p:ph type="title"/>
          </p:nvPr>
        </p:nvSpPr>
        <p:spPr/>
        <p:txBody>
          <a:bodyPr/>
          <a:lstStyle/>
          <a:p>
            <a:pPr eaLnBrk="1" hangingPunct="1"/>
            <a:r>
              <a:rPr lang="en-US" dirty="0" smtClean="0"/>
              <a:t>Challenge 3: Matrix Multiplication</a:t>
            </a:r>
          </a:p>
        </p:txBody>
      </p:sp>
      <p:sp>
        <p:nvSpPr>
          <p:cNvPr id="47108" name="Rectangle 3"/>
          <p:cNvSpPr>
            <a:spLocks noGrp="1" noChangeArrowheads="1"/>
          </p:cNvSpPr>
          <p:nvPr>
            <p:ph type="body" idx="1"/>
          </p:nvPr>
        </p:nvSpPr>
        <p:spPr/>
        <p:txBody>
          <a:bodyPr/>
          <a:lstStyle/>
          <a:p>
            <a:pPr eaLnBrk="1" hangingPunct="1"/>
            <a:r>
              <a:rPr lang="en-US" dirty="0" smtClean="0"/>
              <a:t>Parallelize the matrix multiplication program in the file </a:t>
            </a:r>
            <a:r>
              <a:rPr lang="en-US" dirty="0" err="1" smtClean="0"/>
              <a:t>matmul.c</a:t>
            </a:r>
            <a:endParaRPr lang="en-US" dirty="0" smtClean="0"/>
          </a:p>
          <a:p>
            <a:pPr eaLnBrk="1" hangingPunct="1"/>
            <a:r>
              <a:rPr lang="en-US" dirty="0" smtClean="0"/>
              <a:t>Can you optimize the program by playing with how the loops are scheduled?</a:t>
            </a:r>
          </a:p>
          <a:p>
            <a:pPr eaLnBrk="1" hangingPunct="1"/>
            <a:r>
              <a:rPr lang="en-US" dirty="0" smtClean="0"/>
              <a:t>Try the following and see how they interact with the constructs in </a:t>
            </a:r>
            <a:r>
              <a:rPr lang="en-US" dirty="0" err="1" smtClean="0"/>
              <a:t>OpenMP</a:t>
            </a:r>
            <a:endParaRPr lang="en-US" dirty="0" smtClean="0"/>
          </a:p>
          <a:p>
            <a:pPr lvl="1" eaLnBrk="1" hangingPunct="1"/>
            <a:r>
              <a:rPr lang="en-US" dirty="0" smtClean="0"/>
              <a:t>Cache blocking</a:t>
            </a:r>
          </a:p>
          <a:p>
            <a:pPr lvl="1" eaLnBrk="1" hangingPunct="1"/>
            <a:r>
              <a:rPr lang="en-US" dirty="0" smtClean="0"/>
              <a:t>Loop unrolling</a:t>
            </a:r>
          </a:p>
          <a:p>
            <a:pPr lvl="1" eaLnBrk="1" hangingPunct="1"/>
            <a:r>
              <a:rPr lang="en-US" dirty="0" err="1" smtClean="0"/>
              <a:t>Vectorization</a:t>
            </a:r>
            <a:endParaRPr lang="en-US" dirty="0" smtClean="0"/>
          </a:p>
          <a:p>
            <a:pPr eaLnBrk="1" hangingPunct="1"/>
            <a:r>
              <a:rPr lang="en-US" dirty="0" smtClean="0"/>
              <a:t>Goal: Can you approach the peak performance of the computer?</a:t>
            </a:r>
          </a:p>
        </p:txBody>
      </p:sp>
    </p:spTree>
    <p:extLst>
      <p:ext uri="{BB962C8B-B14F-4D97-AF65-F5344CB8AC3E}">
        <p14:creationId xmlns:p14="http://schemas.microsoft.com/office/powerpoint/2010/main" val="3417063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91F0FDDA-B6A5-4EDA-9F8E-6036253A3239}" type="slidenum">
              <a:rPr lang="zh-CN" altLang="en-US"/>
              <a:pPr>
                <a:defRPr/>
              </a:pPr>
              <a:t>11</a:t>
            </a:fld>
            <a:endParaRPr lang="en-US" altLang="zh-CN"/>
          </a:p>
        </p:txBody>
      </p:sp>
      <p:sp>
        <p:nvSpPr>
          <p:cNvPr id="17411" name="Rectangle 2"/>
          <p:cNvSpPr>
            <a:spLocks noGrp="1" noChangeArrowheads="1"/>
          </p:cNvSpPr>
          <p:nvPr>
            <p:ph type="title"/>
          </p:nvPr>
        </p:nvSpPr>
        <p:spPr/>
        <p:txBody>
          <a:bodyPr/>
          <a:lstStyle/>
          <a:p>
            <a:pPr eaLnBrk="1" hangingPunct="1"/>
            <a:r>
              <a:rPr lang="en-US" altLang="zh-CN" smtClean="0">
                <a:ea typeface="SimSun" pitchFamily="2" charset="-122"/>
              </a:rPr>
              <a:t>Exercise 1, Part A: Hello world</a:t>
            </a:r>
            <a:r>
              <a:rPr lang="en-US" altLang="zh-CN" sz="4400" smtClean="0">
                <a:ea typeface="SimSun" pitchFamily="2" charset="-122"/>
              </a:rPr>
              <a:t/>
            </a:r>
            <a:br>
              <a:rPr lang="en-US" altLang="zh-CN" sz="4400" smtClean="0">
                <a:ea typeface="SimSun" pitchFamily="2" charset="-122"/>
              </a:rPr>
            </a:br>
            <a:r>
              <a:rPr lang="en-US" altLang="zh-CN" sz="2800" smtClean="0">
                <a:solidFill>
                  <a:schemeClr val="accent1"/>
                </a:solidFill>
                <a:ea typeface="SimSun" pitchFamily="2" charset="-122"/>
              </a:rPr>
              <a:t>Verify that your environment works</a:t>
            </a:r>
            <a:endParaRPr lang="en-US" altLang="zh-CN" sz="2800" smtClean="0">
              <a:ea typeface="SimSun" pitchFamily="2" charset="-122"/>
            </a:endParaRPr>
          </a:p>
        </p:txBody>
      </p:sp>
      <p:sp>
        <p:nvSpPr>
          <p:cNvPr id="17412" name="Rectangle 3"/>
          <p:cNvSpPr>
            <a:spLocks noGrp="1" noChangeArrowheads="1"/>
          </p:cNvSpPr>
          <p:nvPr>
            <p:ph type="body" idx="1"/>
          </p:nvPr>
        </p:nvSpPr>
        <p:spPr>
          <a:xfrm>
            <a:off x="288925" y="1270000"/>
            <a:ext cx="8604250" cy="511175"/>
          </a:xfrm>
        </p:spPr>
        <p:txBody>
          <a:bodyPr/>
          <a:lstStyle/>
          <a:p>
            <a:pPr eaLnBrk="1" hangingPunct="1"/>
            <a:r>
              <a:rPr lang="en-US" altLang="zh-CN" sz="2400" smtClean="0">
                <a:ea typeface="SimSun" pitchFamily="2" charset="-122"/>
              </a:rPr>
              <a:t>Write a program that prints “hello world”.</a:t>
            </a:r>
          </a:p>
        </p:txBody>
      </p:sp>
      <p:sp>
        <p:nvSpPr>
          <p:cNvPr id="3530756" name="Text Box 4"/>
          <p:cNvSpPr txBox="1">
            <a:spLocks noChangeArrowheads="1"/>
          </p:cNvSpPr>
          <p:nvPr/>
        </p:nvSpPr>
        <p:spPr bwMode="auto">
          <a:xfrm>
            <a:off x="1325563" y="1970088"/>
            <a:ext cx="6370637" cy="4656137"/>
          </a:xfrm>
          <a:prstGeom prst="rect">
            <a:avLst/>
          </a:prstGeom>
          <a:solidFill>
            <a:srgbClr val="001B72"/>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endParaRPr lang="en-US" altLang="zh-CN" b="0">
              <a:latin typeface="Arial" charset="0"/>
            </a:endParaRPr>
          </a:p>
          <a:p>
            <a:pPr algn="l">
              <a:spcBef>
                <a:spcPct val="50000"/>
              </a:spcBef>
              <a:defRPr/>
            </a:pPr>
            <a:r>
              <a:rPr lang="en-US" altLang="zh-CN" b="0">
                <a:latin typeface="Arial" charset="0"/>
              </a:rPr>
              <a:t>int main()</a:t>
            </a:r>
            <a:br>
              <a:rPr lang="en-US" altLang="zh-CN" b="0">
                <a:latin typeface="Arial" charset="0"/>
              </a:rPr>
            </a:br>
            <a:r>
              <a:rPr lang="en-US" altLang="zh-CN" b="0">
                <a:latin typeface="Arial" charset="0"/>
              </a:rPr>
              <a:t>{</a:t>
            </a:r>
          </a:p>
          <a:p>
            <a:pPr algn="l">
              <a:spcBef>
                <a:spcPct val="50000"/>
              </a:spcBef>
              <a:defRPr/>
            </a:pPr>
            <a:endParaRPr lang="en-US" altLang="zh-CN" b="0">
              <a:latin typeface="Arial" charset="0"/>
            </a:endParaRPr>
          </a:p>
          <a:p>
            <a:pPr algn="l">
              <a:spcBef>
                <a:spcPct val="50000"/>
              </a:spcBef>
              <a:defRPr/>
            </a:pPr>
            <a:endParaRPr lang="en-US" altLang="zh-CN" b="0">
              <a:latin typeface="Arial" charset="0"/>
            </a:endParaRPr>
          </a:p>
          <a:p>
            <a:pPr algn="l">
              <a:spcBef>
                <a:spcPct val="50000"/>
              </a:spcBef>
              <a:defRPr/>
            </a:pPr>
            <a:r>
              <a:rPr lang="en-US" altLang="zh-CN" b="0">
                <a:latin typeface="Arial" charset="0"/>
              </a:rPr>
              <a:t>     int ID = 0;</a:t>
            </a:r>
          </a:p>
          <a:p>
            <a:pPr algn="l">
              <a:spcBef>
                <a:spcPct val="50000"/>
              </a:spcBef>
              <a:defRPr/>
            </a:pPr>
            <a:r>
              <a:rPr lang="en-US" altLang="zh-CN" b="0">
                <a:latin typeface="Arial" charset="0"/>
              </a:rPr>
              <a:t>     printf(“ hello(%d) ”, ID);</a:t>
            </a:r>
            <a:br>
              <a:rPr lang="en-US" altLang="zh-CN" b="0">
                <a:latin typeface="Arial" charset="0"/>
              </a:rPr>
            </a:br>
            <a:r>
              <a:rPr lang="en-US" altLang="zh-CN" b="0">
                <a:latin typeface="Arial" charset="0"/>
              </a:rPr>
              <a:t>     printf(“ world(%d) \n”, ID);</a:t>
            </a:r>
            <a:br>
              <a:rPr lang="en-US" altLang="zh-CN" b="0">
                <a:latin typeface="Arial" charset="0"/>
              </a:rPr>
            </a:br>
            <a:r>
              <a:rPr lang="en-US" altLang="zh-CN" b="0">
                <a:latin typeface="Arial" charset="0"/>
              </a:rPr>
              <a:t/>
            </a:r>
            <a:br>
              <a:rPr lang="en-US" altLang="zh-CN" b="0">
                <a:latin typeface="Arial" charset="0"/>
              </a:rPr>
            </a:br>
            <a:r>
              <a:rPr lang="en-US" altLang="zh-CN" b="0">
                <a:latin typeface="Arial" charset="0"/>
              </a:rPr>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D28AFD2-2AA3-45B5-9C79-528A153D691A}" type="slidenum">
              <a:rPr lang="zh-CN" altLang="en-US"/>
              <a:pPr>
                <a:defRPr/>
              </a:pPr>
              <a:t>110</a:t>
            </a:fld>
            <a:endParaRPr lang="en-US" altLang="zh-CN"/>
          </a:p>
        </p:txBody>
      </p:sp>
      <p:sp>
        <p:nvSpPr>
          <p:cNvPr id="101379" name="Rectangle 2"/>
          <p:cNvSpPr>
            <a:spLocks noGrp="1" noChangeArrowheads="1"/>
          </p:cNvSpPr>
          <p:nvPr>
            <p:ph type="title"/>
          </p:nvPr>
        </p:nvSpPr>
        <p:spPr/>
        <p:txBody>
          <a:bodyPr/>
          <a:lstStyle/>
          <a:p>
            <a:pPr eaLnBrk="1" hangingPunct="1"/>
            <a:r>
              <a:rPr lang="en-US" sz="3600" dirty="0" smtClean="0"/>
              <a:t>Challenge 4: traversing linked lists  </a:t>
            </a:r>
          </a:p>
        </p:txBody>
      </p:sp>
      <p:sp>
        <p:nvSpPr>
          <p:cNvPr id="101380" name="Rectangle 3"/>
          <p:cNvSpPr>
            <a:spLocks noGrp="1" noChangeArrowheads="1"/>
          </p:cNvSpPr>
          <p:nvPr>
            <p:ph type="body" idx="1"/>
          </p:nvPr>
        </p:nvSpPr>
        <p:spPr/>
        <p:txBody>
          <a:bodyPr/>
          <a:lstStyle/>
          <a:p>
            <a:pPr eaLnBrk="1" hangingPunct="1"/>
            <a:r>
              <a:rPr lang="en-US" dirty="0" smtClean="0"/>
              <a:t>Consider the program </a:t>
            </a:r>
            <a:r>
              <a:rPr lang="en-US" dirty="0" err="1" smtClean="0"/>
              <a:t>linked.c</a:t>
            </a:r>
            <a:endParaRPr lang="en-US" dirty="0" smtClean="0"/>
          </a:p>
          <a:p>
            <a:pPr lvl="1" eaLnBrk="1" hangingPunct="1"/>
            <a:r>
              <a:rPr lang="en-US" dirty="0" smtClean="0"/>
              <a:t>Traverses a linked list computing a sequence of Fibonacci numbers at each node.</a:t>
            </a:r>
          </a:p>
          <a:p>
            <a:pPr eaLnBrk="1" hangingPunct="1"/>
            <a:r>
              <a:rPr lang="en-US" dirty="0" smtClean="0"/>
              <a:t>Parallelize this program two different ways</a:t>
            </a:r>
          </a:p>
          <a:p>
            <a:pPr marL="914400" lvl="1" indent="-457200" eaLnBrk="1" hangingPunct="1">
              <a:buFont typeface="+mj-lt"/>
              <a:buAutoNum type="arabicPeriod"/>
            </a:pPr>
            <a:r>
              <a:rPr lang="en-US" dirty="0" smtClean="0"/>
              <a:t>Use </a:t>
            </a:r>
            <a:r>
              <a:rPr lang="en-US" dirty="0" err="1" smtClean="0"/>
              <a:t>OpenMP</a:t>
            </a:r>
            <a:r>
              <a:rPr lang="en-US" dirty="0" smtClean="0"/>
              <a:t> tasks</a:t>
            </a:r>
          </a:p>
          <a:p>
            <a:pPr marL="914400" lvl="1" indent="-457200" eaLnBrk="1" hangingPunct="1">
              <a:buFont typeface="+mj-lt"/>
              <a:buAutoNum type="arabicPeriod"/>
            </a:pPr>
            <a:r>
              <a:rPr lang="en-US" dirty="0" smtClean="0"/>
              <a:t>Use anything you choose in </a:t>
            </a:r>
            <a:r>
              <a:rPr lang="en-US" dirty="0" err="1" smtClean="0"/>
              <a:t>OpenMP</a:t>
            </a:r>
            <a:r>
              <a:rPr lang="en-US" dirty="0" smtClean="0"/>
              <a:t> </a:t>
            </a:r>
            <a:r>
              <a:rPr lang="en-US" i="1" dirty="0" smtClean="0"/>
              <a:t>other than </a:t>
            </a:r>
            <a:r>
              <a:rPr lang="en-US" dirty="0" smtClean="0"/>
              <a:t>tasks.</a:t>
            </a:r>
          </a:p>
          <a:p>
            <a:pPr eaLnBrk="1" hangingPunct="1"/>
            <a:r>
              <a:rPr lang="en-US" dirty="0" smtClean="0"/>
              <a:t>The second approach (no tasks) can be difficult and may take considerable creativity in how you approach the problem (hence why its such a pedagogically valuable problem).</a:t>
            </a:r>
          </a:p>
        </p:txBody>
      </p:sp>
    </p:spTree>
    <p:extLst>
      <p:ext uri="{BB962C8B-B14F-4D97-AF65-F5344CB8AC3E}">
        <p14:creationId xmlns:p14="http://schemas.microsoft.com/office/powerpoint/2010/main" val="222482715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D28AFD2-2AA3-45B5-9C79-528A153D691A}" type="slidenum">
              <a:rPr lang="zh-CN" altLang="en-US"/>
              <a:pPr>
                <a:defRPr/>
              </a:pPr>
              <a:t>111</a:t>
            </a:fld>
            <a:endParaRPr lang="en-US" altLang="zh-CN"/>
          </a:p>
        </p:txBody>
      </p:sp>
      <p:sp>
        <p:nvSpPr>
          <p:cNvPr id="101379" name="Rectangle 2"/>
          <p:cNvSpPr>
            <a:spLocks noGrp="1" noChangeArrowheads="1"/>
          </p:cNvSpPr>
          <p:nvPr>
            <p:ph type="title"/>
          </p:nvPr>
        </p:nvSpPr>
        <p:spPr/>
        <p:txBody>
          <a:bodyPr/>
          <a:lstStyle/>
          <a:p>
            <a:pPr eaLnBrk="1" hangingPunct="1"/>
            <a:r>
              <a:rPr lang="en-US" sz="3200" dirty="0" smtClean="0"/>
              <a:t>Challenge 5: </a:t>
            </a:r>
            <a:r>
              <a:rPr lang="en-US" sz="2800" dirty="0" smtClean="0"/>
              <a:t>Recursive matrix multiplication</a:t>
            </a:r>
          </a:p>
        </p:txBody>
      </p:sp>
      <p:sp>
        <p:nvSpPr>
          <p:cNvPr id="101380" name="Rectangle 3"/>
          <p:cNvSpPr>
            <a:spLocks noGrp="1" noChangeArrowheads="1"/>
          </p:cNvSpPr>
          <p:nvPr>
            <p:ph type="body" idx="1"/>
          </p:nvPr>
        </p:nvSpPr>
        <p:spPr/>
        <p:txBody>
          <a:bodyPr/>
          <a:lstStyle/>
          <a:p>
            <a:pPr eaLnBrk="1" hangingPunct="1"/>
            <a:r>
              <a:rPr lang="en-US" dirty="0" smtClean="0"/>
              <a:t>The following three slides explain how to use a recursive algorithm to multiply a pair of matrices.</a:t>
            </a:r>
          </a:p>
          <a:p>
            <a:pPr eaLnBrk="1" hangingPunct="1"/>
            <a:r>
              <a:rPr lang="en-US" dirty="0" smtClean="0"/>
              <a:t>Source code implementing this algorithm is provided in the file </a:t>
            </a:r>
            <a:r>
              <a:rPr lang="en-US" dirty="0" err="1" smtClean="0"/>
              <a:t>matmul_recur.c</a:t>
            </a:r>
            <a:r>
              <a:rPr lang="en-US" dirty="0" smtClean="0"/>
              <a:t>. </a:t>
            </a:r>
          </a:p>
          <a:p>
            <a:pPr eaLnBrk="1" hangingPunct="1"/>
            <a:r>
              <a:rPr lang="en-US" dirty="0" smtClean="0"/>
              <a:t>Parallelize this program using OpenMP tasks.</a:t>
            </a:r>
          </a:p>
        </p:txBody>
      </p:sp>
    </p:spTree>
    <p:extLst>
      <p:ext uri="{BB962C8B-B14F-4D97-AF65-F5344CB8AC3E}">
        <p14:creationId xmlns:p14="http://schemas.microsoft.com/office/powerpoint/2010/main" val="397066480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r>
              <a:rPr lang="en-US" sz="3200" dirty="0">
                <a:solidFill>
                  <a:srgbClr val="F5C300"/>
                </a:solidFill>
              </a:rPr>
              <a:t>Challenge 5: </a:t>
            </a:r>
            <a:r>
              <a:rPr lang="en-US" sz="2800" dirty="0">
                <a:solidFill>
                  <a:srgbClr val="F5C300"/>
                </a:solidFill>
              </a:rPr>
              <a:t>Recursive matrix multiplication</a:t>
            </a:r>
            <a:endParaRPr lang="en-US" dirty="0" smtClean="0"/>
          </a:p>
        </p:txBody>
      </p:sp>
      <p:sp>
        <p:nvSpPr>
          <p:cNvPr id="2051" name="Content Placeholder 2"/>
          <p:cNvSpPr>
            <a:spLocks noGrp="1"/>
          </p:cNvSpPr>
          <p:nvPr>
            <p:ph idx="1"/>
          </p:nvPr>
        </p:nvSpPr>
        <p:spPr/>
        <p:txBody>
          <a:bodyPr/>
          <a:lstStyle/>
          <a:p>
            <a:r>
              <a:rPr lang="en-US" sz="2400" smtClean="0"/>
              <a:t>Quarter each input matrix and output matrix</a:t>
            </a:r>
          </a:p>
          <a:p>
            <a:r>
              <a:rPr lang="en-US" sz="2400" smtClean="0"/>
              <a:t>Treat each submatrix as a single element and multiply</a:t>
            </a:r>
          </a:p>
          <a:p>
            <a:r>
              <a:rPr lang="en-US" sz="2400" smtClean="0"/>
              <a:t>8 submatrix multiplications, 4 additions</a:t>
            </a:r>
          </a:p>
        </p:txBody>
      </p:sp>
      <p:grpSp>
        <p:nvGrpSpPr>
          <p:cNvPr id="2" name="Group 251"/>
          <p:cNvGrpSpPr>
            <a:grpSpLocks/>
          </p:cNvGrpSpPr>
          <p:nvPr/>
        </p:nvGrpSpPr>
        <p:grpSpPr bwMode="auto">
          <a:xfrm>
            <a:off x="1066800" y="3081338"/>
            <a:ext cx="6781800" cy="2273300"/>
            <a:chOff x="762000" y="2895600"/>
            <a:chExt cx="7696200" cy="2731532"/>
          </a:xfrm>
        </p:grpSpPr>
        <p:sp>
          <p:nvSpPr>
            <p:cNvPr id="2070" name="Rectangle 14"/>
            <p:cNvSpPr>
              <a:spLocks noChangeArrowheads="1"/>
            </p:cNvSpPr>
            <p:nvPr/>
          </p:nvSpPr>
          <p:spPr bwMode="auto">
            <a:xfrm>
              <a:off x="762000" y="2895600"/>
              <a:ext cx="1066800" cy="1066800"/>
            </a:xfrm>
            <a:prstGeom prst="rect">
              <a:avLst/>
            </a:prstGeom>
            <a:solidFill>
              <a:srgbClr val="002DBE"/>
            </a:solidFill>
            <a:ln w="50800" algn="ctr">
              <a:solidFill>
                <a:schemeClr val="tx1"/>
              </a:solidFill>
              <a:miter lim="800000"/>
              <a:headEnd/>
              <a:tailEnd/>
            </a:ln>
          </p:spPr>
          <p:txBody>
            <a:bodyPr wrap="none" anchor="ctr"/>
            <a:lstStyle/>
            <a:p>
              <a:endParaRPr lang="en-US"/>
            </a:p>
          </p:txBody>
        </p:sp>
        <p:sp>
          <p:nvSpPr>
            <p:cNvPr id="2071" name="Text Box 250"/>
            <p:cNvSpPr txBox="1">
              <a:spLocks noChangeArrowheads="1"/>
            </p:cNvSpPr>
            <p:nvPr/>
          </p:nvSpPr>
          <p:spPr bwMode="auto">
            <a:xfrm>
              <a:off x="762000" y="5257800"/>
              <a:ext cx="2205038" cy="369332"/>
            </a:xfrm>
            <a:prstGeom prst="rect">
              <a:avLst/>
            </a:prstGeom>
            <a:noFill/>
            <a:ln w="50800" algn="ctr">
              <a:noFill/>
              <a:miter lim="800000"/>
              <a:headEnd/>
              <a:tailEnd/>
            </a:ln>
          </p:spPr>
          <p:txBody>
            <a:bodyPr>
              <a:spAutoFit/>
            </a:bodyPr>
            <a:lstStyle/>
            <a:p>
              <a:pPr>
                <a:spcBef>
                  <a:spcPct val="50000"/>
                </a:spcBef>
              </a:pPr>
              <a:r>
                <a:rPr lang="en-US"/>
                <a:t>A</a:t>
              </a:r>
            </a:p>
          </p:txBody>
        </p:sp>
        <p:sp>
          <p:nvSpPr>
            <p:cNvPr id="2072" name="Rectangle 14"/>
            <p:cNvSpPr>
              <a:spLocks noChangeArrowheads="1"/>
            </p:cNvSpPr>
            <p:nvPr/>
          </p:nvSpPr>
          <p:spPr bwMode="auto">
            <a:xfrm>
              <a:off x="1981200" y="2895600"/>
              <a:ext cx="1066800" cy="1066800"/>
            </a:xfrm>
            <a:prstGeom prst="rect">
              <a:avLst/>
            </a:prstGeom>
            <a:solidFill>
              <a:srgbClr val="002DBE"/>
            </a:solidFill>
            <a:ln w="50800" algn="ctr">
              <a:solidFill>
                <a:schemeClr val="tx1"/>
              </a:solidFill>
              <a:miter lim="800000"/>
              <a:headEnd/>
              <a:tailEnd/>
            </a:ln>
          </p:spPr>
          <p:txBody>
            <a:bodyPr wrap="none" anchor="ctr"/>
            <a:lstStyle/>
            <a:p>
              <a:endParaRPr lang="en-US"/>
            </a:p>
          </p:txBody>
        </p:sp>
        <p:sp>
          <p:nvSpPr>
            <p:cNvPr id="2073" name="Rectangle 14"/>
            <p:cNvSpPr>
              <a:spLocks noChangeArrowheads="1"/>
            </p:cNvSpPr>
            <p:nvPr/>
          </p:nvSpPr>
          <p:spPr bwMode="auto">
            <a:xfrm>
              <a:off x="762000" y="4114800"/>
              <a:ext cx="1066800" cy="1066800"/>
            </a:xfrm>
            <a:prstGeom prst="rect">
              <a:avLst/>
            </a:prstGeom>
            <a:solidFill>
              <a:srgbClr val="002DBE"/>
            </a:solidFill>
            <a:ln w="50800" algn="ctr">
              <a:solidFill>
                <a:schemeClr val="tx1"/>
              </a:solidFill>
              <a:miter lim="800000"/>
              <a:headEnd/>
              <a:tailEnd/>
            </a:ln>
          </p:spPr>
          <p:txBody>
            <a:bodyPr wrap="none" anchor="ctr"/>
            <a:lstStyle/>
            <a:p>
              <a:endParaRPr lang="en-US"/>
            </a:p>
          </p:txBody>
        </p:sp>
        <p:sp>
          <p:nvSpPr>
            <p:cNvPr id="2074" name="Rectangle 14"/>
            <p:cNvSpPr>
              <a:spLocks noChangeArrowheads="1"/>
            </p:cNvSpPr>
            <p:nvPr/>
          </p:nvSpPr>
          <p:spPr bwMode="auto">
            <a:xfrm>
              <a:off x="1981200" y="4114800"/>
              <a:ext cx="1066800" cy="1066800"/>
            </a:xfrm>
            <a:prstGeom prst="rect">
              <a:avLst/>
            </a:prstGeom>
            <a:solidFill>
              <a:srgbClr val="002DBE"/>
            </a:solidFill>
            <a:ln w="50800" algn="ctr">
              <a:solidFill>
                <a:schemeClr val="tx1"/>
              </a:solidFill>
              <a:miter lim="800000"/>
              <a:headEnd/>
              <a:tailEnd/>
            </a:ln>
          </p:spPr>
          <p:txBody>
            <a:bodyPr wrap="none" anchor="ctr"/>
            <a:lstStyle/>
            <a:p>
              <a:endParaRPr lang="en-US"/>
            </a:p>
          </p:txBody>
        </p:sp>
        <p:sp>
          <p:nvSpPr>
            <p:cNvPr id="2075" name="Rectangle 14"/>
            <p:cNvSpPr>
              <a:spLocks noChangeArrowheads="1"/>
            </p:cNvSpPr>
            <p:nvPr/>
          </p:nvSpPr>
          <p:spPr bwMode="auto">
            <a:xfrm>
              <a:off x="3429000" y="2895600"/>
              <a:ext cx="1066800" cy="1066800"/>
            </a:xfrm>
            <a:prstGeom prst="rect">
              <a:avLst/>
            </a:prstGeom>
            <a:solidFill>
              <a:srgbClr val="FFFF00"/>
            </a:solidFill>
            <a:ln w="50800" algn="ctr">
              <a:solidFill>
                <a:schemeClr val="tx1"/>
              </a:solidFill>
              <a:miter lim="800000"/>
              <a:headEnd/>
              <a:tailEnd/>
            </a:ln>
          </p:spPr>
          <p:txBody>
            <a:bodyPr wrap="none" anchor="ctr"/>
            <a:lstStyle/>
            <a:p>
              <a:endParaRPr lang="en-US"/>
            </a:p>
          </p:txBody>
        </p:sp>
        <p:sp>
          <p:nvSpPr>
            <p:cNvPr id="2076" name="Text Box 250"/>
            <p:cNvSpPr txBox="1">
              <a:spLocks noChangeArrowheads="1"/>
            </p:cNvSpPr>
            <p:nvPr/>
          </p:nvSpPr>
          <p:spPr bwMode="auto">
            <a:xfrm>
              <a:off x="3429000" y="5257800"/>
              <a:ext cx="2205038" cy="369332"/>
            </a:xfrm>
            <a:prstGeom prst="rect">
              <a:avLst/>
            </a:prstGeom>
            <a:noFill/>
            <a:ln w="50800" algn="ctr">
              <a:noFill/>
              <a:miter lim="800000"/>
              <a:headEnd/>
              <a:tailEnd/>
            </a:ln>
          </p:spPr>
          <p:txBody>
            <a:bodyPr>
              <a:spAutoFit/>
            </a:bodyPr>
            <a:lstStyle/>
            <a:p>
              <a:pPr>
                <a:spcBef>
                  <a:spcPct val="50000"/>
                </a:spcBef>
              </a:pPr>
              <a:r>
                <a:rPr lang="en-US"/>
                <a:t>B</a:t>
              </a:r>
            </a:p>
          </p:txBody>
        </p:sp>
        <p:sp>
          <p:nvSpPr>
            <p:cNvPr id="2077" name="Rectangle 14"/>
            <p:cNvSpPr>
              <a:spLocks noChangeArrowheads="1"/>
            </p:cNvSpPr>
            <p:nvPr/>
          </p:nvSpPr>
          <p:spPr bwMode="auto">
            <a:xfrm>
              <a:off x="4648200" y="2895600"/>
              <a:ext cx="1066800" cy="1066800"/>
            </a:xfrm>
            <a:prstGeom prst="rect">
              <a:avLst/>
            </a:prstGeom>
            <a:solidFill>
              <a:srgbClr val="FFFF00"/>
            </a:solidFill>
            <a:ln w="50800" algn="ctr">
              <a:solidFill>
                <a:schemeClr val="tx1"/>
              </a:solidFill>
              <a:miter lim="800000"/>
              <a:headEnd/>
              <a:tailEnd/>
            </a:ln>
          </p:spPr>
          <p:txBody>
            <a:bodyPr wrap="none" anchor="ctr"/>
            <a:lstStyle/>
            <a:p>
              <a:endParaRPr lang="en-US"/>
            </a:p>
          </p:txBody>
        </p:sp>
        <p:sp>
          <p:nvSpPr>
            <p:cNvPr id="2078" name="Rectangle 14"/>
            <p:cNvSpPr>
              <a:spLocks noChangeArrowheads="1"/>
            </p:cNvSpPr>
            <p:nvPr/>
          </p:nvSpPr>
          <p:spPr bwMode="auto">
            <a:xfrm>
              <a:off x="3429000" y="4114800"/>
              <a:ext cx="1066800" cy="1066800"/>
            </a:xfrm>
            <a:prstGeom prst="rect">
              <a:avLst/>
            </a:prstGeom>
            <a:solidFill>
              <a:srgbClr val="FFFF00"/>
            </a:solidFill>
            <a:ln w="50800" algn="ctr">
              <a:solidFill>
                <a:schemeClr val="tx1"/>
              </a:solidFill>
              <a:miter lim="800000"/>
              <a:headEnd/>
              <a:tailEnd/>
            </a:ln>
          </p:spPr>
          <p:txBody>
            <a:bodyPr wrap="none" anchor="ctr"/>
            <a:lstStyle/>
            <a:p>
              <a:endParaRPr lang="en-US"/>
            </a:p>
          </p:txBody>
        </p:sp>
        <p:sp>
          <p:nvSpPr>
            <p:cNvPr id="2079" name="Rectangle 14"/>
            <p:cNvSpPr>
              <a:spLocks noChangeArrowheads="1"/>
            </p:cNvSpPr>
            <p:nvPr/>
          </p:nvSpPr>
          <p:spPr bwMode="auto">
            <a:xfrm>
              <a:off x="4648200" y="4114800"/>
              <a:ext cx="1066800" cy="1066800"/>
            </a:xfrm>
            <a:prstGeom prst="rect">
              <a:avLst/>
            </a:prstGeom>
            <a:solidFill>
              <a:srgbClr val="FFFF00"/>
            </a:solidFill>
            <a:ln w="50800" algn="ctr">
              <a:solidFill>
                <a:schemeClr val="tx1"/>
              </a:solidFill>
              <a:miter lim="800000"/>
              <a:headEnd/>
              <a:tailEnd/>
            </a:ln>
          </p:spPr>
          <p:txBody>
            <a:bodyPr wrap="none" anchor="ctr"/>
            <a:lstStyle/>
            <a:p>
              <a:endParaRPr lang="en-US"/>
            </a:p>
          </p:txBody>
        </p:sp>
        <p:sp>
          <p:nvSpPr>
            <p:cNvPr id="235" name="Rectangle 14"/>
            <p:cNvSpPr>
              <a:spLocks noChangeArrowheads="1"/>
            </p:cNvSpPr>
            <p:nvPr/>
          </p:nvSpPr>
          <p:spPr bwMode="auto">
            <a:xfrm>
              <a:off x="6172040" y="2895600"/>
              <a:ext cx="1066515" cy="1066289"/>
            </a:xfrm>
            <a:prstGeom prst="rect">
              <a:avLst/>
            </a:prstGeom>
            <a:solidFill>
              <a:schemeClr val="accent1">
                <a:lumMod val="75000"/>
              </a:schemeClr>
            </a:solidFill>
            <a:ln w="50800" algn="ctr">
              <a:solidFill>
                <a:schemeClr val="tx1"/>
              </a:solidFill>
              <a:miter lim="800000"/>
              <a:headEnd/>
              <a:tailEnd/>
            </a:ln>
          </p:spPr>
          <p:txBody>
            <a:bodyPr wrap="none" anchor="ctr"/>
            <a:lstStyle/>
            <a:p>
              <a:pPr>
                <a:defRPr/>
              </a:pPr>
              <a:endParaRPr lang="en-US"/>
            </a:p>
          </p:txBody>
        </p:sp>
        <p:sp>
          <p:nvSpPr>
            <p:cNvPr id="2081" name="Text Box 250"/>
            <p:cNvSpPr txBox="1">
              <a:spLocks noChangeArrowheads="1"/>
            </p:cNvSpPr>
            <p:nvPr/>
          </p:nvSpPr>
          <p:spPr bwMode="auto">
            <a:xfrm>
              <a:off x="6172200" y="5257800"/>
              <a:ext cx="2205038" cy="369332"/>
            </a:xfrm>
            <a:prstGeom prst="rect">
              <a:avLst/>
            </a:prstGeom>
            <a:noFill/>
            <a:ln w="50800" algn="ctr">
              <a:noFill/>
              <a:miter lim="800000"/>
              <a:headEnd/>
              <a:tailEnd/>
            </a:ln>
          </p:spPr>
          <p:txBody>
            <a:bodyPr>
              <a:spAutoFit/>
            </a:bodyPr>
            <a:lstStyle/>
            <a:p>
              <a:pPr>
                <a:spcBef>
                  <a:spcPct val="50000"/>
                </a:spcBef>
              </a:pPr>
              <a:r>
                <a:rPr lang="en-US"/>
                <a:t>C</a:t>
              </a:r>
            </a:p>
          </p:txBody>
        </p:sp>
        <p:sp>
          <p:nvSpPr>
            <p:cNvPr id="237" name="Rectangle 14"/>
            <p:cNvSpPr>
              <a:spLocks noChangeArrowheads="1"/>
            </p:cNvSpPr>
            <p:nvPr/>
          </p:nvSpPr>
          <p:spPr bwMode="auto">
            <a:xfrm>
              <a:off x="7391685" y="2895600"/>
              <a:ext cx="1066515" cy="1066289"/>
            </a:xfrm>
            <a:prstGeom prst="rect">
              <a:avLst/>
            </a:prstGeom>
            <a:solidFill>
              <a:schemeClr val="accent1">
                <a:lumMod val="75000"/>
              </a:schemeClr>
            </a:solidFill>
            <a:ln w="50800" algn="ctr">
              <a:solidFill>
                <a:schemeClr val="tx1"/>
              </a:solidFill>
              <a:miter lim="800000"/>
              <a:headEnd/>
              <a:tailEnd/>
            </a:ln>
          </p:spPr>
          <p:txBody>
            <a:bodyPr wrap="none" anchor="ctr"/>
            <a:lstStyle/>
            <a:p>
              <a:pPr>
                <a:defRPr/>
              </a:pPr>
              <a:endParaRPr lang="en-US"/>
            </a:p>
          </p:txBody>
        </p:sp>
        <p:sp>
          <p:nvSpPr>
            <p:cNvPr id="238" name="Rectangle 14"/>
            <p:cNvSpPr>
              <a:spLocks noChangeArrowheads="1"/>
            </p:cNvSpPr>
            <p:nvPr/>
          </p:nvSpPr>
          <p:spPr bwMode="auto">
            <a:xfrm>
              <a:off x="6172040" y="4114488"/>
              <a:ext cx="1066515" cy="1066290"/>
            </a:xfrm>
            <a:prstGeom prst="rect">
              <a:avLst/>
            </a:prstGeom>
            <a:solidFill>
              <a:schemeClr val="accent1">
                <a:lumMod val="75000"/>
              </a:schemeClr>
            </a:solidFill>
            <a:ln w="50800" algn="ctr">
              <a:solidFill>
                <a:schemeClr val="tx1"/>
              </a:solidFill>
              <a:miter lim="800000"/>
              <a:headEnd/>
              <a:tailEnd/>
            </a:ln>
          </p:spPr>
          <p:txBody>
            <a:bodyPr wrap="none" anchor="ctr"/>
            <a:lstStyle/>
            <a:p>
              <a:pPr>
                <a:defRPr/>
              </a:pPr>
              <a:endParaRPr lang="en-US"/>
            </a:p>
          </p:txBody>
        </p:sp>
        <p:sp>
          <p:nvSpPr>
            <p:cNvPr id="239" name="Rectangle 14"/>
            <p:cNvSpPr>
              <a:spLocks noChangeArrowheads="1"/>
            </p:cNvSpPr>
            <p:nvPr/>
          </p:nvSpPr>
          <p:spPr bwMode="auto">
            <a:xfrm>
              <a:off x="7391685" y="4114488"/>
              <a:ext cx="1066515" cy="1066290"/>
            </a:xfrm>
            <a:prstGeom prst="rect">
              <a:avLst/>
            </a:prstGeom>
            <a:solidFill>
              <a:schemeClr val="accent1">
                <a:lumMod val="75000"/>
              </a:schemeClr>
            </a:solidFill>
            <a:ln w="50800" algn="ctr">
              <a:solidFill>
                <a:schemeClr val="tx1"/>
              </a:solidFill>
              <a:miter lim="800000"/>
              <a:headEnd/>
              <a:tailEnd/>
            </a:ln>
          </p:spPr>
          <p:txBody>
            <a:bodyPr wrap="none" anchor="ctr"/>
            <a:lstStyle/>
            <a:p>
              <a:pPr>
                <a:defRPr/>
              </a:pPr>
              <a:endParaRPr lang="en-US"/>
            </a:p>
          </p:txBody>
        </p:sp>
        <p:sp>
          <p:nvSpPr>
            <p:cNvPr id="2085" name="Text Box 250"/>
            <p:cNvSpPr txBox="1">
              <a:spLocks noChangeArrowheads="1"/>
            </p:cNvSpPr>
            <p:nvPr/>
          </p:nvSpPr>
          <p:spPr bwMode="auto">
            <a:xfrm>
              <a:off x="990600" y="3200400"/>
              <a:ext cx="685800" cy="480543"/>
            </a:xfrm>
            <a:prstGeom prst="rect">
              <a:avLst/>
            </a:prstGeom>
            <a:noFill/>
            <a:ln w="50800" algn="ctr">
              <a:noFill/>
              <a:miter lim="800000"/>
              <a:headEnd/>
              <a:tailEnd/>
            </a:ln>
          </p:spPr>
          <p:txBody>
            <a:bodyPr>
              <a:spAutoFit/>
            </a:bodyPr>
            <a:lstStyle/>
            <a:p>
              <a:pPr>
                <a:spcBef>
                  <a:spcPct val="50000"/>
                </a:spcBef>
              </a:pPr>
              <a:r>
                <a:rPr lang="en-US" sz="2000"/>
                <a:t>A</a:t>
              </a:r>
              <a:r>
                <a:rPr lang="en-US" sz="2000" baseline="-25000"/>
                <a:t>1,1</a:t>
              </a:r>
            </a:p>
          </p:txBody>
        </p:sp>
        <p:sp>
          <p:nvSpPr>
            <p:cNvPr id="2086" name="Text Box 250"/>
            <p:cNvSpPr txBox="1">
              <a:spLocks noChangeArrowheads="1"/>
            </p:cNvSpPr>
            <p:nvPr/>
          </p:nvSpPr>
          <p:spPr bwMode="auto">
            <a:xfrm>
              <a:off x="2160759" y="3200400"/>
              <a:ext cx="685800" cy="480543"/>
            </a:xfrm>
            <a:prstGeom prst="rect">
              <a:avLst/>
            </a:prstGeom>
            <a:noFill/>
            <a:ln w="50800" algn="ctr">
              <a:noFill/>
              <a:miter lim="800000"/>
              <a:headEnd/>
              <a:tailEnd/>
            </a:ln>
          </p:spPr>
          <p:txBody>
            <a:bodyPr>
              <a:spAutoFit/>
            </a:bodyPr>
            <a:lstStyle/>
            <a:p>
              <a:pPr>
                <a:spcBef>
                  <a:spcPct val="50000"/>
                </a:spcBef>
              </a:pPr>
              <a:r>
                <a:rPr lang="en-US" sz="2000"/>
                <a:t>A</a:t>
              </a:r>
              <a:r>
                <a:rPr lang="en-US" sz="2000" baseline="-25000"/>
                <a:t>1,2</a:t>
              </a:r>
            </a:p>
          </p:txBody>
        </p:sp>
        <p:sp>
          <p:nvSpPr>
            <p:cNvPr id="2087" name="Text Box 250"/>
            <p:cNvSpPr txBox="1">
              <a:spLocks noChangeArrowheads="1"/>
            </p:cNvSpPr>
            <p:nvPr/>
          </p:nvSpPr>
          <p:spPr bwMode="auto">
            <a:xfrm>
              <a:off x="994376" y="4431268"/>
              <a:ext cx="685800" cy="480543"/>
            </a:xfrm>
            <a:prstGeom prst="rect">
              <a:avLst/>
            </a:prstGeom>
            <a:noFill/>
            <a:ln w="50800" algn="ctr">
              <a:noFill/>
              <a:miter lim="800000"/>
              <a:headEnd/>
              <a:tailEnd/>
            </a:ln>
          </p:spPr>
          <p:txBody>
            <a:bodyPr>
              <a:spAutoFit/>
            </a:bodyPr>
            <a:lstStyle/>
            <a:p>
              <a:pPr>
                <a:spcBef>
                  <a:spcPct val="50000"/>
                </a:spcBef>
              </a:pPr>
              <a:r>
                <a:rPr lang="en-US" sz="2000"/>
                <a:t>A</a:t>
              </a:r>
              <a:r>
                <a:rPr lang="en-US" sz="2000" baseline="-25000"/>
                <a:t>2,1</a:t>
              </a:r>
            </a:p>
          </p:txBody>
        </p:sp>
        <p:sp>
          <p:nvSpPr>
            <p:cNvPr id="2088" name="Text Box 250"/>
            <p:cNvSpPr txBox="1">
              <a:spLocks noChangeArrowheads="1"/>
            </p:cNvSpPr>
            <p:nvPr/>
          </p:nvSpPr>
          <p:spPr bwMode="auto">
            <a:xfrm>
              <a:off x="2164535" y="4431268"/>
              <a:ext cx="685800" cy="480543"/>
            </a:xfrm>
            <a:prstGeom prst="rect">
              <a:avLst/>
            </a:prstGeom>
            <a:noFill/>
            <a:ln w="50800" algn="ctr">
              <a:noFill/>
              <a:miter lim="800000"/>
              <a:headEnd/>
              <a:tailEnd/>
            </a:ln>
          </p:spPr>
          <p:txBody>
            <a:bodyPr>
              <a:spAutoFit/>
            </a:bodyPr>
            <a:lstStyle/>
            <a:p>
              <a:pPr>
                <a:spcBef>
                  <a:spcPct val="50000"/>
                </a:spcBef>
              </a:pPr>
              <a:r>
                <a:rPr lang="en-US" sz="2000"/>
                <a:t>A</a:t>
              </a:r>
              <a:r>
                <a:rPr lang="en-US" sz="2000" baseline="-25000"/>
                <a:t>2,2</a:t>
              </a:r>
            </a:p>
          </p:txBody>
        </p:sp>
        <p:sp>
          <p:nvSpPr>
            <p:cNvPr id="2089" name="Text Box 250"/>
            <p:cNvSpPr txBox="1">
              <a:spLocks noChangeArrowheads="1"/>
            </p:cNvSpPr>
            <p:nvPr/>
          </p:nvSpPr>
          <p:spPr bwMode="auto">
            <a:xfrm>
              <a:off x="3630441" y="3200400"/>
              <a:ext cx="685800" cy="480543"/>
            </a:xfrm>
            <a:prstGeom prst="rect">
              <a:avLst/>
            </a:prstGeom>
            <a:noFill/>
            <a:ln w="50800" algn="ctr">
              <a:noFill/>
              <a:miter lim="800000"/>
              <a:headEnd/>
              <a:tailEnd/>
            </a:ln>
          </p:spPr>
          <p:txBody>
            <a:bodyPr>
              <a:spAutoFit/>
            </a:bodyPr>
            <a:lstStyle/>
            <a:p>
              <a:pPr>
                <a:spcBef>
                  <a:spcPct val="50000"/>
                </a:spcBef>
              </a:pPr>
              <a:r>
                <a:rPr lang="en-US" sz="2000">
                  <a:solidFill>
                    <a:schemeClr val="bg2"/>
                  </a:solidFill>
                </a:rPr>
                <a:t>B</a:t>
              </a:r>
              <a:r>
                <a:rPr lang="en-US" sz="2000" baseline="-25000">
                  <a:solidFill>
                    <a:schemeClr val="bg2"/>
                  </a:solidFill>
                </a:rPr>
                <a:t>1,1</a:t>
              </a:r>
            </a:p>
          </p:txBody>
        </p:sp>
        <p:sp>
          <p:nvSpPr>
            <p:cNvPr id="2090" name="Text Box 250"/>
            <p:cNvSpPr txBox="1">
              <a:spLocks noChangeArrowheads="1"/>
            </p:cNvSpPr>
            <p:nvPr/>
          </p:nvSpPr>
          <p:spPr bwMode="auto">
            <a:xfrm>
              <a:off x="4800600" y="3200400"/>
              <a:ext cx="685800" cy="480543"/>
            </a:xfrm>
            <a:prstGeom prst="rect">
              <a:avLst/>
            </a:prstGeom>
            <a:noFill/>
            <a:ln w="50800" algn="ctr">
              <a:noFill/>
              <a:miter lim="800000"/>
              <a:headEnd/>
              <a:tailEnd/>
            </a:ln>
          </p:spPr>
          <p:txBody>
            <a:bodyPr>
              <a:spAutoFit/>
            </a:bodyPr>
            <a:lstStyle/>
            <a:p>
              <a:pPr>
                <a:spcBef>
                  <a:spcPct val="50000"/>
                </a:spcBef>
              </a:pPr>
              <a:r>
                <a:rPr lang="en-US" sz="2000">
                  <a:solidFill>
                    <a:schemeClr val="bg2"/>
                  </a:solidFill>
                </a:rPr>
                <a:t>B</a:t>
              </a:r>
              <a:r>
                <a:rPr lang="en-US" sz="2000" baseline="-25000">
                  <a:solidFill>
                    <a:schemeClr val="bg2"/>
                  </a:solidFill>
                </a:rPr>
                <a:t>1,2</a:t>
              </a:r>
            </a:p>
          </p:txBody>
        </p:sp>
        <p:sp>
          <p:nvSpPr>
            <p:cNvPr id="2091" name="Text Box 250"/>
            <p:cNvSpPr txBox="1">
              <a:spLocks noChangeArrowheads="1"/>
            </p:cNvSpPr>
            <p:nvPr/>
          </p:nvSpPr>
          <p:spPr bwMode="auto">
            <a:xfrm>
              <a:off x="3634216" y="4431268"/>
              <a:ext cx="685800" cy="480543"/>
            </a:xfrm>
            <a:prstGeom prst="rect">
              <a:avLst/>
            </a:prstGeom>
            <a:noFill/>
            <a:ln w="50800" algn="ctr">
              <a:noFill/>
              <a:miter lim="800000"/>
              <a:headEnd/>
              <a:tailEnd/>
            </a:ln>
          </p:spPr>
          <p:txBody>
            <a:bodyPr>
              <a:spAutoFit/>
            </a:bodyPr>
            <a:lstStyle/>
            <a:p>
              <a:pPr>
                <a:spcBef>
                  <a:spcPct val="50000"/>
                </a:spcBef>
              </a:pPr>
              <a:r>
                <a:rPr lang="en-US" sz="2000">
                  <a:solidFill>
                    <a:schemeClr val="bg2"/>
                  </a:solidFill>
                </a:rPr>
                <a:t>B</a:t>
              </a:r>
              <a:r>
                <a:rPr lang="en-US" sz="2000" baseline="-25000">
                  <a:solidFill>
                    <a:schemeClr val="bg2"/>
                  </a:solidFill>
                </a:rPr>
                <a:t>2,1</a:t>
              </a:r>
            </a:p>
          </p:txBody>
        </p:sp>
        <p:sp>
          <p:nvSpPr>
            <p:cNvPr id="2092" name="Text Box 250"/>
            <p:cNvSpPr txBox="1">
              <a:spLocks noChangeArrowheads="1"/>
            </p:cNvSpPr>
            <p:nvPr/>
          </p:nvSpPr>
          <p:spPr bwMode="auto">
            <a:xfrm>
              <a:off x="4804376" y="4431268"/>
              <a:ext cx="685800" cy="480543"/>
            </a:xfrm>
            <a:prstGeom prst="rect">
              <a:avLst/>
            </a:prstGeom>
            <a:noFill/>
            <a:ln w="50800" algn="ctr">
              <a:noFill/>
              <a:miter lim="800000"/>
              <a:headEnd/>
              <a:tailEnd/>
            </a:ln>
          </p:spPr>
          <p:txBody>
            <a:bodyPr>
              <a:spAutoFit/>
            </a:bodyPr>
            <a:lstStyle/>
            <a:p>
              <a:pPr>
                <a:spcBef>
                  <a:spcPct val="50000"/>
                </a:spcBef>
              </a:pPr>
              <a:r>
                <a:rPr lang="en-US" sz="2000">
                  <a:solidFill>
                    <a:schemeClr val="bg2"/>
                  </a:solidFill>
                </a:rPr>
                <a:t>B</a:t>
              </a:r>
              <a:r>
                <a:rPr lang="en-US" sz="2000" baseline="-25000">
                  <a:solidFill>
                    <a:schemeClr val="bg2"/>
                  </a:solidFill>
                </a:rPr>
                <a:t>2,2</a:t>
              </a:r>
            </a:p>
          </p:txBody>
        </p:sp>
        <p:sp>
          <p:nvSpPr>
            <p:cNvPr id="2093" name="Text Box 250"/>
            <p:cNvSpPr txBox="1">
              <a:spLocks noChangeArrowheads="1"/>
            </p:cNvSpPr>
            <p:nvPr/>
          </p:nvSpPr>
          <p:spPr bwMode="auto">
            <a:xfrm>
              <a:off x="6373641" y="3200400"/>
              <a:ext cx="685800" cy="480543"/>
            </a:xfrm>
            <a:prstGeom prst="rect">
              <a:avLst/>
            </a:prstGeom>
            <a:noFill/>
            <a:ln w="50800" algn="ctr">
              <a:noFill/>
              <a:miter lim="800000"/>
              <a:headEnd/>
              <a:tailEnd/>
            </a:ln>
          </p:spPr>
          <p:txBody>
            <a:bodyPr>
              <a:spAutoFit/>
            </a:bodyPr>
            <a:lstStyle/>
            <a:p>
              <a:pPr>
                <a:spcBef>
                  <a:spcPct val="50000"/>
                </a:spcBef>
              </a:pPr>
              <a:r>
                <a:rPr lang="en-US" sz="2000"/>
                <a:t>C</a:t>
              </a:r>
              <a:r>
                <a:rPr lang="en-US" sz="2000" baseline="-25000"/>
                <a:t>1,1</a:t>
              </a:r>
            </a:p>
          </p:txBody>
        </p:sp>
        <p:sp>
          <p:nvSpPr>
            <p:cNvPr id="2094" name="Text Box 250"/>
            <p:cNvSpPr txBox="1">
              <a:spLocks noChangeArrowheads="1"/>
            </p:cNvSpPr>
            <p:nvPr/>
          </p:nvSpPr>
          <p:spPr bwMode="auto">
            <a:xfrm>
              <a:off x="7543800" y="3200400"/>
              <a:ext cx="685800" cy="480543"/>
            </a:xfrm>
            <a:prstGeom prst="rect">
              <a:avLst/>
            </a:prstGeom>
            <a:noFill/>
            <a:ln w="50800" algn="ctr">
              <a:noFill/>
              <a:miter lim="800000"/>
              <a:headEnd/>
              <a:tailEnd/>
            </a:ln>
          </p:spPr>
          <p:txBody>
            <a:bodyPr>
              <a:spAutoFit/>
            </a:bodyPr>
            <a:lstStyle/>
            <a:p>
              <a:pPr>
                <a:spcBef>
                  <a:spcPct val="50000"/>
                </a:spcBef>
              </a:pPr>
              <a:r>
                <a:rPr lang="en-US" sz="2000"/>
                <a:t>C</a:t>
              </a:r>
              <a:r>
                <a:rPr lang="en-US" sz="2000" baseline="-25000"/>
                <a:t>1,2</a:t>
              </a:r>
            </a:p>
          </p:txBody>
        </p:sp>
        <p:sp>
          <p:nvSpPr>
            <p:cNvPr id="2095" name="Text Box 250"/>
            <p:cNvSpPr txBox="1">
              <a:spLocks noChangeArrowheads="1"/>
            </p:cNvSpPr>
            <p:nvPr/>
          </p:nvSpPr>
          <p:spPr bwMode="auto">
            <a:xfrm>
              <a:off x="6377417" y="4431268"/>
              <a:ext cx="685800" cy="480543"/>
            </a:xfrm>
            <a:prstGeom prst="rect">
              <a:avLst/>
            </a:prstGeom>
            <a:noFill/>
            <a:ln w="50800" algn="ctr">
              <a:noFill/>
              <a:miter lim="800000"/>
              <a:headEnd/>
              <a:tailEnd/>
            </a:ln>
          </p:spPr>
          <p:txBody>
            <a:bodyPr>
              <a:spAutoFit/>
            </a:bodyPr>
            <a:lstStyle/>
            <a:p>
              <a:pPr>
                <a:spcBef>
                  <a:spcPct val="50000"/>
                </a:spcBef>
              </a:pPr>
              <a:r>
                <a:rPr lang="en-US" sz="2000"/>
                <a:t>C</a:t>
              </a:r>
              <a:r>
                <a:rPr lang="en-US" sz="2000" baseline="-25000"/>
                <a:t>2,1</a:t>
              </a:r>
            </a:p>
          </p:txBody>
        </p:sp>
        <p:sp>
          <p:nvSpPr>
            <p:cNvPr id="2096" name="Text Box 250"/>
            <p:cNvSpPr txBox="1">
              <a:spLocks noChangeArrowheads="1"/>
            </p:cNvSpPr>
            <p:nvPr/>
          </p:nvSpPr>
          <p:spPr bwMode="auto">
            <a:xfrm>
              <a:off x="7547576" y="4431268"/>
              <a:ext cx="685800" cy="480543"/>
            </a:xfrm>
            <a:prstGeom prst="rect">
              <a:avLst/>
            </a:prstGeom>
            <a:noFill/>
            <a:ln w="50800" algn="ctr">
              <a:noFill/>
              <a:miter lim="800000"/>
              <a:headEnd/>
              <a:tailEnd/>
            </a:ln>
          </p:spPr>
          <p:txBody>
            <a:bodyPr>
              <a:spAutoFit/>
            </a:bodyPr>
            <a:lstStyle/>
            <a:p>
              <a:pPr>
                <a:spcBef>
                  <a:spcPct val="50000"/>
                </a:spcBef>
              </a:pPr>
              <a:r>
                <a:rPr lang="en-US" sz="2000"/>
                <a:t>C</a:t>
              </a:r>
              <a:r>
                <a:rPr lang="en-US" sz="2000" baseline="-25000"/>
                <a:t>2,2</a:t>
              </a:r>
            </a:p>
          </p:txBody>
        </p:sp>
      </p:grpSp>
      <p:sp>
        <p:nvSpPr>
          <p:cNvPr id="253" name="TextBox 252"/>
          <p:cNvSpPr txBox="1">
            <a:spLocks noChangeArrowheads="1"/>
          </p:cNvSpPr>
          <p:nvPr/>
        </p:nvSpPr>
        <p:spPr bwMode="auto">
          <a:xfrm>
            <a:off x="696913" y="5461000"/>
            <a:ext cx="3395662" cy="400050"/>
          </a:xfrm>
          <a:prstGeom prst="rect">
            <a:avLst/>
          </a:prstGeom>
          <a:noFill/>
          <a:ln w="9525">
            <a:noFill/>
            <a:miter lim="800000"/>
            <a:headEnd/>
            <a:tailEnd/>
          </a:ln>
        </p:spPr>
        <p:txBody>
          <a:bodyPr>
            <a:spAutoFit/>
          </a:bodyPr>
          <a:lstStyle/>
          <a:p>
            <a:r>
              <a:rPr lang="en-US" sz="2000"/>
              <a:t>C</a:t>
            </a:r>
            <a:r>
              <a:rPr lang="en-US" sz="2000" baseline="-25000"/>
              <a:t>1,1</a:t>
            </a:r>
            <a:r>
              <a:rPr lang="en-US" sz="2000"/>
              <a:t> = A</a:t>
            </a:r>
            <a:r>
              <a:rPr lang="en-US" sz="2000" baseline="-25000"/>
              <a:t>1,1</a:t>
            </a:r>
            <a:r>
              <a:rPr lang="en-US" sz="2000"/>
              <a:t>·B</a:t>
            </a:r>
            <a:r>
              <a:rPr lang="en-US" sz="2000" baseline="-25000"/>
              <a:t>1,1</a:t>
            </a:r>
            <a:r>
              <a:rPr lang="en-US" sz="2000"/>
              <a:t> + A</a:t>
            </a:r>
            <a:r>
              <a:rPr lang="en-US" sz="2000" baseline="-25000"/>
              <a:t>1,2</a:t>
            </a:r>
            <a:r>
              <a:rPr lang="en-US" sz="2000"/>
              <a:t>·B</a:t>
            </a:r>
            <a:r>
              <a:rPr lang="en-US" sz="2000" baseline="-25000"/>
              <a:t>2,1</a:t>
            </a:r>
          </a:p>
        </p:txBody>
      </p:sp>
      <p:sp>
        <p:nvSpPr>
          <p:cNvPr id="254" name="TextBox 253"/>
          <p:cNvSpPr txBox="1">
            <a:spLocks noChangeArrowheads="1"/>
          </p:cNvSpPr>
          <p:nvPr/>
        </p:nvSpPr>
        <p:spPr bwMode="auto">
          <a:xfrm>
            <a:off x="661988" y="5867400"/>
            <a:ext cx="3465512" cy="401638"/>
          </a:xfrm>
          <a:prstGeom prst="rect">
            <a:avLst/>
          </a:prstGeom>
          <a:noFill/>
          <a:ln w="9525">
            <a:noFill/>
            <a:miter lim="800000"/>
            <a:headEnd/>
            <a:tailEnd/>
          </a:ln>
        </p:spPr>
        <p:txBody>
          <a:bodyPr>
            <a:spAutoFit/>
          </a:bodyPr>
          <a:lstStyle/>
          <a:p>
            <a:r>
              <a:rPr lang="en-US" sz="2000"/>
              <a:t>C</a:t>
            </a:r>
            <a:r>
              <a:rPr lang="en-US" sz="2000" baseline="-25000"/>
              <a:t>2,1</a:t>
            </a:r>
            <a:r>
              <a:rPr lang="en-US" sz="2000"/>
              <a:t> = A</a:t>
            </a:r>
            <a:r>
              <a:rPr lang="en-US" sz="2000" baseline="-25000"/>
              <a:t>2,1</a:t>
            </a:r>
            <a:r>
              <a:rPr lang="en-US" sz="2000"/>
              <a:t>·B</a:t>
            </a:r>
            <a:r>
              <a:rPr lang="en-US" sz="2000" baseline="-25000"/>
              <a:t>1,1</a:t>
            </a:r>
            <a:r>
              <a:rPr lang="en-US" sz="2000"/>
              <a:t> + A</a:t>
            </a:r>
            <a:r>
              <a:rPr lang="en-US" sz="2000" baseline="-25000"/>
              <a:t>2,2</a:t>
            </a:r>
            <a:r>
              <a:rPr lang="en-US" sz="2000"/>
              <a:t>·B</a:t>
            </a:r>
            <a:r>
              <a:rPr lang="en-US" sz="2000" baseline="-25000"/>
              <a:t>2,1</a:t>
            </a:r>
          </a:p>
        </p:txBody>
      </p:sp>
      <p:sp>
        <p:nvSpPr>
          <p:cNvPr id="255" name="TextBox 254"/>
          <p:cNvSpPr txBox="1">
            <a:spLocks noChangeArrowheads="1"/>
          </p:cNvSpPr>
          <p:nvPr/>
        </p:nvSpPr>
        <p:spPr bwMode="auto">
          <a:xfrm>
            <a:off x="4929188" y="5494338"/>
            <a:ext cx="3405187" cy="401637"/>
          </a:xfrm>
          <a:prstGeom prst="rect">
            <a:avLst/>
          </a:prstGeom>
          <a:noFill/>
          <a:ln w="9525">
            <a:noFill/>
            <a:miter lim="800000"/>
            <a:headEnd/>
            <a:tailEnd/>
          </a:ln>
        </p:spPr>
        <p:txBody>
          <a:bodyPr>
            <a:spAutoFit/>
          </a:bodyPr>
          <a:lstStyle/>
          <a:p>
            <a:r>
              <a:rPr lang="en-US" sz="2000"/>
              <a:t>C</a:t>
            </a:r>
            <a:r>
              <a:rPr lang="en-US" sz="2000" baseline="-25000"/>
              <a:t>1,2</a:t>
            </a:r>
            <a:r>
              <a:rPr lang="en-US" sz="2000"/>
              <a:t> = A</a:t>
            </a:r>
            <a:r>
              <a:rPr lang="en-US" sz="2000" baseline="-25000"/>
              <a:t>1,1</a:t>
            </a:r>
            <a:r>
              <a:rPr lang="en-US" sz="2000"/>
              <a:t>·B</a:t>
            </a:r>
            <a:r>
              <a:rPr lang="en-US" sz="2000" baseline="-25000"/>
              <a:t>1,2</a:t>
            </a:r>
            <a:r>
              <a:rPr lang="en-US" sz="2000"/>
              <a:t> + A</a:t>
            </a:r>
            <a:r>
              <a:rPr lang="en-US" sz="2000" baseline="-25000"/>
              <a:t>1,2</a:t>
            </a:r>
            <a:r>
              <a:rPr lang="en-US" sz="2000"/>
              <a:t>·B</a:t>
            </a:r>
            <a:r>
              <a:rPr lang="en-US" sz="2000" baseline="-25000"/>
              <a:t>2,2</a:t>
            </a:r>
          </a:p>
        </p:txBody>
      </p:sp>
      <p:sp>
        <p:nvSpPr>
          <p:cNvPr id="256" name="TextBox 255"/>
          <p:cNvSpPr txBox="1">
            <a:spLocks noChangeArrowheads="1"/>
          </p:cNvSpPr>
          <p:nvPr/>
        </p:nvSpPr>
        <p:spPr bwMode="auto">
          <a:xfrm>
            <a:off x="4902200" y="5876925"/>
            <a:ext cx="3422650" cy="400050"/>
          </a:xfrm>
          <a:prstGeom prst="rect">
            <a:avLst/>
          </a:prstGeom>
          <a:noFill/>
          <a:ln w="9525">
            <a:noFill/>
            <a:miter lim="800000"/>
            <a:headEnd/>
            <a:tailEnd/>
          </a:ln>
        </p:spPr>
        <p:txBody>
          <a:bodyPr>
            <a:spAutoFit/>
          </a:bodyPr>
          <a:lstStyle/>
          <a:p>
            <a:r>
              <a:rPr lang="en-US" sz="2000"/>
              <a:t>C</a:t>
            </a:r>
            <a:r>
              <a:rPr lang="en-US" sz="2000" baseline="-25000"/>
              <a:t>2,2</a:t>
            </a:r>
            <a:r>
              <a:rPr lang="en-US" sz="2000"/>
              <a:t> = A</a:t>
            </a:r>
            <a:r>
              <a:rPr lang="en-US" sz="2000" baseline="-25000"/>
              <a:t>2,1</a:t>
            </a:r>
            <a:r>
              <a:rPr lang="en-US" sz="2000"/>
              <a:t>·B</a:t>
            </a:r>
            <a:r>
              <a:rPr lang="en-US" sz="2000" baseline="-25000"/>
              <a:t>1,2</a:t>
            </a:r>
            <a:r>
              <a:rPr lang="en-US" sz="2000"/>
              <a:t> + A</a:t>
            </a:r>
            <a:r>
              <a:rPr lang="en-US" sz="2000" baseline="-25000"/>
              <a:t>2,2</a:t>
            </a:r>
            <a:r>
              <a:rPr lang="en-US" sz="2000"/>
              <a:t>·B</a:t>
            </a:r>
            <a:r>
              <a:rPr lang="en-US" sz="2000" baseline="-25000"/>
              <a:t>2,2</a:t>
            </a:r>
          </a:p>
        </p:txBody>
      </p:sp>
      <p:sp>
        <p:nvSpPr>
          <p:cNvPr id="257" name="Rectangle 14"/>
          <p:cNvSpPr>
            <a:spLocks noChangeArrowheads="1"/>
          </p:cNvSpPr>
          <p:nvPr/>
        </p:nvSpPr>
        <p:spPr bwMode="auto">
          <a:xfrm>
            <a:off x="2146300" y="3081338"/>
            <a:ext cx="939800" cy="887412"/>
          </a:xfrm>
          <a:prstGeom prst="rect">
            <a:avLst/>
          </a:prstGeom>
          <a:noFill/>
          <a:ln w="50800" algn="ctr">
            <a:solidFill>
              <a:srgbClr val="FF0000"/>
            </a:solidFill>
            <a:miter lim="800000"/>
            <a:headEnd/>
            <a:tailEnd/>
          </a:ln>
        </p:spPr>
        <p:txBody>
          <a:bodyPr wrap="none" anchor="ctr"/>
          <a:lstStyle/>
          <a:p>
            <a:endParaRPr lang="en-US" sz="2000"/>
          </a:p>
        </p:txBody>
      </p:sp>
      <p:sp>
        <p:nvSpPr>
          <p:cNvPr id="258" name="Rectangle 14"/>
          <p:cNvSpPr>
            <a:spLocks noChangeArrowheads="1"/>
          </p:cNvSpPr>
          <p:nvPr/>
        </p:nvSpPr>
        <p:spPr bwMode="auto">
          <a:xfrm>
            <a:off x="3419475" y="4098925"/>
            <a:ext cx="939800" cy="887413"/>
          </a:xfrm>
          <a:prstGeom prst="rect">
            <a:avLst/>
          </a:prstGeom>
          <a:noFill/>
          <a:ln w="50800" algn="ctr">
            <a:solidFill>
              <a:srgbClr val="FF0000"/>
            </a:solidFill>
            <a:miter lim="800000"/>
            <a:headEnd/>
            <a:tailEnd/>
          </a:ln>
        </p:spPr>
        <p:txBody>
          <a:bodyPr wrap="none" anchor="ctr"/>
          <a:lstStyle/>
          <a:p>
            <a:endParaRPr lang="en-US" sz="2000"/>
          </a:p>
        </p:txBody>
      </p:sp>
      <p:sp>
        <p:nvSpPr>
          <p:cNvPr id="259" name="Rectangle 14"/>
          <p:cNvSpPr>
            <a:spLocks noChangeArrowheads="1"/>
          </p:cNvSpPr>
          <p:nvPr/>
        </p:nvSpPr>
        <p:spPr bwMode="auto">
          <a:xfrm>
            <a:off x="5830888" y="3081338"/>
            <a:ext cx="939800" cy="887412"/>
          </a:xfrm>
          <a:prstGeom prst="rect">
            <a:avLst/>
          </a:prstGeom>
          <a:noFill/>
          <a:ln w="50800" algn="ctr">
            <a:solidFill>
              <a:srgbClr val="FF0000"/>
            </a:solidFill>
            <a:miter lim="800000"/>
            <a:headEnd/>
            <a:tailEnd/>
          </a:ln>
        </p:spPr>
        <p:txBody>
          <a:bodyPr wrap="none" anchor="ctr"/>
          <a:lstStyle/>
          <a:p>
            <a:endParaRPr lang="en-US" sz="2000"/>
          </a:p>
        </p:txBody>
      </p:sp>
      <p:sp>
        <p:nvSpPr>
          <p:cNvPr id="260" name="Rectangle 14"/>
          <p:cNvSpPr>
            <a:spLocks noChangeArrowheads="1"/>
          </p:cNvSpPr>
          <p:nvPr/>
        </p:nvSpPr>
        <p:spPr bwMode="auto">
          <a:xfrm>
            <a:off x="3419475" y="3081338"/>
            <a:ext cx="939800" cy="887412"/>
          </a:xfrm>
          <a:prstGeom prst="rect">
            <a:avLst/>
          </a:prstGeom>
          <a:noFill/>
          <a:ln w="50800" algn="ctr">
            <a:solidFill>
              <a:srgbClr val="FF0000"/>
            </a:solidFill>
            <a:miter lim="800000"/>
            <a:headEnd/>
            <a:tailEnd/>
          </a:ln>
        </p:spPr>
        <p:txBody>
          <a:bodyPr wrap="none" anchor="ctr"/>
          <a:lstStyle/>
          <a:p>
            <a:endParaRPr lang="en-US" sz="2000"/>
          </a:p>
        </p:txBody>
      </p:sp>
      <p:sp>
        <p:nvSpPr>
          <p:cNvPr id="261" name="Rectangle 14"/>
          <p:cNvSpPr>
            <a:spLocks noChangeArrowheads="1"/>
          </p:cNvSpPr>
          <p:nvPr/>
        </p:nvSpPr>
        <p:spPr bwMode="auto">
          <a:xfrm>
            <a:off x="1066800" y="3081338"/>
            <a:ext cx="939800" cy="887412"/>
          </a:xfrm>
          <a:prstGeom prst="rect">
            <a:avLst/>
          </a:prstGeom>
          <a:noFill/>
          <a:ln w="50800" algn="ctr">
            <a:solidFill>
              <a:srgbClr val="FF0000"/>
            </a:solidFill>
            <a:miter lim="800000"/>
            <a:headEnd/>
            <a:tailEnd/>
          </a:ln>
        </p:spPr>
        <p:txBody>
          <a:bodyPr wrap="none" anchor="ctr"/>
          <a:lstStyle/>
          <a:p>
            <a:endParaRPr lang="en-US" sz="2000"/>
          </a:p>
        </p:txBody>
      </p:sp>
      <p:sp>
        <p:nvSpPr>
          <p:cNvPr id="262" name="Rectangle 14"/>
          <p:cNvSpPr>
            <a:spLocks noChangeArrowheads="1"/>
          </p:cNvSpPr>
          <p:nvPr/>
        </p:nvSpPr>
        <p:spPr bwMode="auto">
          <a:xfrm>
            <a:off x="6911975" y="3081338"/>
            <a:ext cx="939800" cy="887412"/>
          </a:xfrm>
          <a:prstGeom prst="rect">
            <a:avLst/>
          </a:prstGeom>
          <a:noFill/>
          <a:ln w="50800" algn="ctr">
            <a:solidFill>
              <a:srgbClr val="FF0000"/>
            </a:solidFill>
            <a:miter lim="800000"/>
            <a:headEnd/>
            <a:tailEnd/>
          </a:ln>
        </p:spPr>
        <p:txBody>
          <a:bodyPr wrap="none" anchor="ctr"/>
          <a:lstStyle/>
          <a:p>
            <a:endParaRPr lang="en-US" sz="2000"/>
          </a:p>
        </p:txBody>
      </p:sp>
      <p:sp>
        <p:nvSpPr>
          <p:cNvPr id="265" name="Rectangle 14"/>
          <p:cNvSpPr>
            <a:spLocks noChangeArrowheads="1"/>
          </p:cNvSpPr>
          <p:nvPr/>
        </p:nvSpPr>
        <p:spPr bwMode="auto">
          <a:xfrm>
            <a:off x="4495800" y="4081463"/>
            <a:ext cx="939800" cy="889000"/>
          </a:xfrm>
          <a:prstGeom prst="rect">
            <a:avLst/>
          </a:prstGeom>
          <a:noFill/>
          <a:ln w="50800" algn="ctr">
            <a:solidFill>
              <a:srgbClr val="FF0000"/>
            </a:solidFill>
            <a:miter lim="800000"/>
            <a:headEnd/>
            <a:tailEnd/>
          </a:ln>
        </p:spPr>
        <p:txBody>
          <a:bodyPr wrap="none" anchor="ctr"/>
          <a:lstStyle/>
          <a:p>
            <a:endParaRPr lang="en-US" sz="2000"/>
          </a:p>
        </p:txBody>
      </p:sp>
      <p:sp>
        <p:nvSpPr>
          <p:cNvPr id="266" name="Rectangle 14"/>
          <p:cNvSpPr>
            <a:spLocks noChangeArrowheads="1"/>
          </p:cNvSpPr>
          <p:nvPr/>
        </p:nvSpPr>
        <p:spPr bwMode="auto">
          <a:xfrm>
            <a:off x="4495800" y="3081338"/>
            <a:ext cx="939800" cy="887412"/>
          </a:xfrm>
          <a:prstGeom prst="rect">
            <a:avLst/>
          </a:prstGeom>
          <a:noFill/>
          <a:ln w="50800" algn="ctr">
            <a:solidFill>
              <a:srgbClr val="FF0000"/>
            </a:solidFill>
            <a:miter lim="800000"/>
            <a:headEnd/>
            <a:tailEnd/>
          </a:ln>
        </p:spPr>
        <p:txBody>
          <a:bodyPr wrap="none" anchor="ctr"/>
          <a:lstStyle/>
          <a:p>
            <a:endParaRPr lang="en-US" sz="2000"/>
          </a:p>
        </p:txBody>
      </p:sp>
      <p:sp>
        <p:nvSpPr>
          <p:cNvPr id="48" name="Slide Number Placeholder 47"/>
          <p:cNvSpPr>
            <a:spLocks noGrp="1"/>
          </p:cNvSpPr>
          <p:nvPr>
            <p:ph type="sldNum" sz="quarter" idx="10"/>
          </p:nvPr>
        </p:nvSpPr>
        <p:spPr/>
        <p:txBody>
          <a:bodyPr/>
          <a:lstStyle/>
          <a:p>
            <a:pPr>
              <a:defRPr/>
            </a:pPr>
            <a:fld id="{73A6641F-A460-485B-8EFE-5C58B30E0369}" type="slidenum">
              <a:rPr lang="en-US" smtClean="0"/>
              <a:pPr>
                <a:defRPr/>
              </a:pPr>
              <a:t>112</a:t>
            </a:fld>
            <a:endParaRPr lang="en-US"/>
          </a:p>
        </p:txBody>
      </p:sp>
    </p:spTree>
    <p:extLst>
      <p:ext uri="{BB962C8B-B14F-4D97-AF65-F5344CB8AC3E}">
        <p14:creationId xmlns:p14="http://schemas.microsoft.com/office/powerpoint/2010/main" val="20371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53"/>
                                        </p:tgtEl>
                                        <p:attrNameLst>
                                          <p:attrName>style.visibility</p:attrName>
                                        </p:attrNameLst>
                                      </p:cBhvr>
                                      <p:to>
                                        <p:strVal val="visible"/>
                                      </p:to>
                                    </p:set>
                                    <p:anim calcmode="lin" valueType="num">
                                      <p:cBhvr>
                                        <p:cTn id="14" dur="500" fill="hold"/>
                                        <p:tgtEl>
                                          <p:spTgt spid="253"/>
                                        </p:tgtEl>
                                        <p:attrNameLst>
                                          <p:attrName>ppt_w</p:attrName>
                                        </p:attrNameLst>
                                      </p:cBhvr>
                                      <p:tavLst>
                                        <p:tav tm="0">
                                          <p:val>
                                            <p:fltVal val="0"/>
                                          </p:val>
                                        </p:tav>
                                        <p:tav tm="100000">
                                          <p:val>
                                            <p:strVal val="#ppt_w"/>
                                          </p:val>
                                        </p:tav>
                                      </p:tavLst>
                                    </p:anim>
                                    <p:anim calcmode="lin" valueType="num">
                                      <p:cBhvr>
                                        <p:cTn id="15" dur="500" fill="hold"/>
                                        <p:tgtEl>
                                          <p:spTgt spid="253"/>
                                        </p:tgtEl>
                                        <p:attrNameLst>
                                          <p:attrName>ppt_h</p:attrName>
                                        </p:attrNameLst>
                                      </p:cBhvr>
                                      <p:tavLst>
                                        <p:tav tm="0">
                                          <p:val>
                                            <p:fltVal val="0"/>
                                          </p:val>
                                        </p:tav>
                                        <p:tav tm="100000">
                                          <p:val>
                                            <p:strVal val="#ppt_h"/>
                                          </p:val>
                                        </p:tav>
                                      </p:tavLst>
                                    </p:anim>
                                    <p:animEffect transition="in" filter="fade">
                                      <p:cBhvr>
                                        <p:cTn id="16" dur="500"/>
                                        <p:tgtEl>
                                          <p:spTgt spid="25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6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60"/>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5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5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257"/>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258"/>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2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5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255"/>
                                        </p:tgtEl>
                                        <p:attrNameLst>
                                          <p:attrName>style.visibility</p:attrName>
                                        </p:attrNameLst>
                                      </p:cBhvr>
                                      <p:to>
                                        <p:strVal val="visible"/>
                                      </p:to>
                                    </p:set>
                                    <p:anim calcmode="lin" valueType="num">
                                      <p:cBhvr>
                                        <p:cTn id="51" dur="500" fill="hold"/>
                                        <p:tgtEl>
                                          <p:spTgt spid="255"/>
                                        </p:tgtEl>
                                        <p:attrNameLst>
                                          <p:attrName>ppt_w</p:attrName>
                                        </p:attrNameLst>
                                      </p:cBhvr>
                                      <p:tavLst>
                                        <p:tav tm="0">
                                          <p:val>
                                            <p:fltVal val="0"/>
                                          </p:val>
                                        </p:tav>
                                        <p:tav tm="100000">
                                          <p:val>
                                            <p:strVal val="#ppt_w"/>
                                          </p:val>
                                        </p:tav>
                                      </p:tavLst>
                                    </p:anim>
                                    <p:anim calcmode="lin" valueType="num">
                                      <p:cBhvr>
                                        <p:cTn id="52" dur="500" fill="hold"/>
                                        <p:tgtEl>
                                          <p:spTgt spid="255"/>
                                        </p:tgtEl>
                                        <p:attrNameLst>
                                          <p:attrName>ppt_h</p:attrName>
                                        </p:attrNameLst>
                                      </p:cBhvr>
                                      <p:tavLst>
                                        <p:tav tm="0">
                                          <p:val>
                                            <p:fltVal val="0"/>
                                          </p:val>
                                        </p:tav>
                                        <p:tav tm="100000">
                                          <p:val>
                                            <p:strVal val="#ppt_h"/>
                                          </p:val>
                                        </p:tav>
                                      </p:tavLst>
                                    </p:anim>
                                    <p:animEffect transition="in" filter="fade">
                                      <p:cBhvr>
                                        <p:cTn id="53" dur="500"/>
                                        <p:tgtEl>
                                          <p:spTgt spid="25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2" nodeType="clickEffect">
                                  <p:stCondLst>
                                    <p:cond delay="0"/>
                                  </p:stCondLst>
                                  <p:childTnLst>
                                    <p:set>
                                      <p:cBhvr>
                                        <p:cTn id="57" dur="1" fill="hold">
                                          <p:stCondLst>
                                            <p:cond delay="0"/>
                                          </p:stCondLst>
                                        </p:cTn>
                                        <p:tgtEl>
                                          <p:spTgt spid="26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6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3" nodeType="clickEffect">
                                  <p:stCondLst>
                                    <p:cond delay="0"/>
                                  </p:stCondLst>
                                  <p:childTnLst>
                                    <p:set>
                                      <p:cBhvr>
                                        <p:cTn id="63" dur="1" fill="hold">
                                          <p:stCondLst>
                                            <p:cond delay="0"/>
                                          </p:stCondLst>
                                        </p:cTn>
                                        <p:tgtEl>
                                          <p:spTgt spid="261"/>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266"/>
                                        </p:tgtEl>
                                        <p:attrNameLst>
                                          <p:attrName>style.visibility</p:attrName>
                                        </p:attrNameLst>
                                      </p:cBhvr>
                                      <p:to>
                                        <p:strVal val="hidden"/>
                                      </p:to>
                                    </p:set>
                                  </p:childTnLst>
                                </p:cTn>
                              </p:par>
                            </p:childTnLst>
                          </p:cTn>
                        </p:par>
                        <p:par>
                          <p:cTn id="66" fill="hold">
                            <p:stCondLst>
                              <p:cond delay="0"/>
                            </p:stCondLst>
                            <p:childTnLst>
                              <p:par>
                                <p:cTn id="67" presetID="1" presetClass="entr" presetSubtype="0" fill="hold" grpId="2" nodeType="after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257"/>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65"/>
                                        </p:tgtEl>
                                        <p:attrNameLst>
                                          <p:attrName>style.visibility</p:attrName>
                                        </p:attrNameLst>
                                      </p:cBhvr>
                                      <p:to>
                                        <p:strVal val="hidden"/>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26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262"/>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53" presetClass="entr" presetSubtype="0" fill="hold" grpId="0" nodeType="clickEffect">
                                  <p:stCondLst>
                                    <p:cond delay="0"/>
                                  </p:stCondLst>
                                  <p:childTnLst>
                                    <p:set>
                                      <p:cBhvr>
                                        <p:cTn id="87" dur="1" fill="hold">
                                          <p:stCondLst>
                                            <p:cond delay="0"/>
                                          </p:stCondLst>
                                        </p:cTn>
                                        <p:tgtEl>
                                          <p:spTgt spid="254"/>
                                        </p:tgtEl>
                                        <p:attrNameLst>
                                          <p:attrName>style.visibility</p:attrName>
                                        </p:attrNameLst>
                                      </p:cBhvr>
                                      <p:to>
                                        <p:strVal val="visible"/>
                                      </p:to>
                                    </p:set>
                                    <p:anim calcmode="lin" valueType="num">
                                      <p:cBhvr>
                                        <p:cTn id="88" dur="500" fill="hold"/>
                                        <p:tgtEl>
                                          <p:spTgt spid="254"/>
                                        </p:tgtEl>
                                        <p:attrNameLst>
                                          <p:attrName>ppt_w</p:attrName>
                                        </p:attrNameLst>
                                      </p:cBhvr>
                                      <p:tavLst>
                                        <p:tav tm="0">
                                          <p:val>
                                            <p:fltVal val="0"/>
                                          </p:val>
                                        </p:tav>
                                        <p:tav tm="100000">
                                          <p:val>
                                            <p:strVal val="#ppt_w"/>
                                          </p:val>
                                        </p:tav>
                                      </p:tavLst>
                                    </p:anim>
                                    <p:anim calcmode="lin" valueType="num">
                                      <p:cBhvr>
                                        <p:cTn id="89" dur="500" fill="hold"/>
                                        <p:tgtEl>
                                          <p:spTgt spid="254"/>
                                        </p:tgtEl>
                                        <p:attrNameLst>
                                          <p:attrName>ppt_h</p:attrName>
                                        </p:attrNameLst>
                                      </p:cBhvr>
                                      <p:tavLst>
                                        <p:tav tm="0">
                                          <p:val>
                                            <p:fltVal val="0"/>
                                          </p:val>
                                        </p:tav>
                                        <p:tav tm="100000">
                                          <p:val>
                                            <p:strVal val="#ppt_h"/>
                                          </p:val>
                                        </p:tav>
                                      </p:tavLst>
                                    </p:anim>
                                    <p:animEffect transition="in" filter="fade">
                                      <p:cBhvr>
                                        <p:cTn id="90" dur="500"/>
                                        <p:tgtEl>
                                          <p:spTgt spid="254"/>
                                        </p:tgtEl>
                                      </p:cBhvr>
                                    </p:animEffect>
                                  </p:childTnLst>
                                </p:cTn>
                              </p:par>
                              <p:par>
                                <p:cTn id="91" presetID="53" presetClass="entr" presetSubtype="0" fill="hold" grpId="0" nodeType="withEffect">
                                  <p:stCondLst>
                                    <p:cond delay="0"/>
                                  </p:stCondLst>
                                  <p:childTnLst>
                                    <p:set>
                                      <p:cBhvr>
                                        <p:cTn id="92" dur="1" fill="hold">
                                          <p:stCondLst>
                                            <p:cond delay="0"/>
                                          </p:stCondLst>
                                        </p:cTn>
                                        <p:tgtEl>
                                          <p:spTgt spid="256"/>
                                        </p:tgtEl>
                                        <p:attrNameLst>
                                          <p:attrName>style.visibility</p:attrName>
                                        </p:attrNameLst>
                                      </p:cBhvr>
                                      <p:to>
                                        <p:strVal val="visible"/>
                                      </p:to>
                                    </p:set>
                                    <p:anim calcmode="lin" valueType="num">
                                      <p:cBhvr>
                                        <p:cTn id="93" dur="500" fill="hold"/>
                                        <p:tgtEl>
                                          <p:spTgt spid="256"/>
                                        </p:tgtEl>
                                        <p:attrNameLst>
                                          <p:attrName>ppt_w</p:attrName>
                                        </p:attrNameLst>
                                      </p:cBhvr>
                                      <p:tavLst>
                                        <p:tav tm="0">
                                          <p:val>
                                            <p:fltVal val="0"/>
                                          </p:val>
                                        </p:tav>
                                        <p:tav tm="100000">
                                          <p:val>
                                            <p:strVal val="#ppt_w"/>
                                          </p:val>
                                        </p:tav>
                                      </p:tavLst>
                                    </p:anim>
                                    <p:anim calcmode="lin" valueType="num">
                                      <p:cBhvr>
                                        <p:cTn id="94" dur="500" fill="hold"/>
                                        <p:tgtEl>
                                          <p:spTgt spid="256"/>
                                        </p:tgtEl>
                                        <p:attrNameLst>
                                          <p:attrName>ppt_h</p:attrName>
                                        </p:attrNameLst>
                                      </p:cBhvr>
                                      <p:tavLst>
                                        <p:tav tm="0">
                                          <p:val>
                                            <p:fltVal val="0"/>
                                          </p:val>
                                        </p:tav>
                                        <p:tav tm="100000">
                                          <p:val>
                                            <p:strVal val="#ppt_h"/>
                                          </p:val>
                                        </p:tav>
                                      </p:tavLst>
                                    </p:anim>
                                    <p:animEffect transition="in" filter="fade">
                                      <p:cBhvr>
                                        <p:cTn id="95"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p:bldP spid="254" grpId="0"/>
      <p:bldP spid="255" grpId="0"/>
      <p:bldP spid="256" grpId="0"/>
      <p:bldP spid="257" grpId="0" animBg="1"/>
      <p:bldP spid="257" grpId="1" animBg="1"/>
      <p:bldP spid="257" grpId="2" animBg="1"/>
      <p:bldP spid="257" grpId="3" animBg="1"/>
      <p:bldP spid="258" grpId="0" animBg="1"/>
      <p:bldP spid="258" grpId="1" animBg="1"/>
      <p:bldP spid="259" grpId="0" animBg="1"/>
      <p:bldP spid="259" grpId="1" animBg="1"/>
      <p:bldP spid="260" grpId="0" animBg="1"/>
      <p:bldP spid="260" grpId="1" animBg="1"/>
      <p:bldP spid="261" grpId="0" animBg="1"/>
      <p:bldP spid="261" grpId="1" animBg="1"/>
      <p:bldP spid="261" grpId="2" animBg="1"/>
      <p:bldP spid="261" grpId="3" animBg="1"/>
      <p:bldP spid="262" grpId="0" animBg="1"/>
      <p:bldP spid="262" grpId="1" animBg="1"/>
      <p:bldP spid="265" grpId="0" animBg="1"/>
      <p:bldP spid="265" grpId="1" animBg="1"/>
      <p:bldP spid="266" grpId="0" animBg="1"/>
      <p:bldP spid="266" grpId="1"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2800" dirty="0"/>
              <a:t>Challenge 5: Recursive matrix </a:t>
            </a:r>
            <a:r>
              <a:rPr lang="en-US" sz="2800" dirty="0" smtClean="0"/>
              <a:t>multiplication</a:t>
            </a:r>
            <a:br>
              <a:rPr lang="en-US" sz="2800" dirty="0" smtClean="0"/>
            </a:br>
            <a:r>
              <a:rPr lang="en-US" sz="2800" dirty="0" smtClean="0"/>
              <a:t>	How to multiply </a:t>
            </a:r>
            <a:r>
              <a:rPr lang="en-US" sz="2800" dirty="0" err="1" smtClean="0"/>
              <a:t>submatrices</a:t>
            </a:r>
            <a:r>
              <a:rPr lang="en-US" sz="2800" dirty="0" smtClean="0"/>
              <a:t>?</a:t>
            </a:r>
          </a:p>
        </p:txBody>
      </p:sp>
      <p:sp>
        <p:nvSpPr>
          <p:cNvPr id="3075" name="Content Placeholder 2"/>
          <p:cNvSpPr>
            <a:spLocks noGrp="1"/>
          </p:cNvSpPr>
          <p:nvPr>
            <p:ph idx="1"/>
          </p:nvPr>
        </p:nvSpPr>
        <p:spPr/>
        <p:txBody>
          <a:bodyPr/>
          <a:lstStyle/>
          <a:p>
            <a:r>
              <a:rPr lang="en-US" sz="2400" smtClean="0"/>
              <a:t>Use the same routine that is computing the full matrix multiplication</a:t>
            </a:r>
          </a:p>
          <a:p>
            <a:pPr lvl="1"/>
            <a:r>
              <a:rPr lang="en-US" sz="2000" smtClean="0"/>
              <a:t>Quarter each input submatrix and output submatrix</a:t>
            </a:r>
          </a:p>
          <a:p>
            <a:pPr lvl="1"/>
            <a:r>
              <a:rPr lang="en-US" sz="2000" smtClean="0"/>
              <a:t>Treat each sub-submatrix as a single element and multiply</a:t>
            </a:r>
          </a:p>
        </p:txBody>
      </p:sp>
      <p:sp>
        <p:nvSpPr>
          <p:cNvPr id="3076" name="Rectangle 14"/>
          <p:cNvSpPr>
            <a:spLocks noChangeArrowheads="1"/>
          </p:cNvSpPr>
          <p:nvPr/>
        </p:nvSpPr>
        <p:spPr bwMode="auto">
          <a:xfrm>
            <a:off x="1084263" y="3128963"/>
            <a:ext cx="939800" cy="887412"/>
          </a:xfrm>
          <a:prstGeom prst="rect">
            <a:avLst/>
          </a:prstGeom>
          <a:solidFill>
            <a:srgbClr val="002DBE"/>
          </a:solidFill>
          <a:ln w="50800" algn="ctr">
            <a:solidFill>
              <a:schemeClr val="tx1"/>
            </a:solidFill>
            <a:miter lim="800000"/>
            <a:headEnd/>
            <a:tailEnd/>
          </a:ln>
        </p:spPr>
        <p:txBody>
          <a:bodyPr wrap="none" anchor="ctr"/>
          <a:lstStyle/>
          <a:p>
            <a:endParaRPr lang="en-US"/>
          </a:p>
        </p:txBody>
      </p:sp>
      <p:sp>
        <p:nvSpPr>
          <p:cNvPr id="224" name="Text Box 250"/>
          <p:cNvSpPr txBox="1">
            <a:spLocks noChangeArrowheads="1"/>
          </p:cNvSpPr>
          <p:nvPr/>
        </p:nvSpPr>
        <p:spPr bwMode="auto">
          <a:xfrm>
            <a:off x="1084263" y="5095875"/>
            <a:ext cx="1943100" cy="306388"/>
          </a:xfrm>
          <a:prstGeom prst="rect">
            <a:avLst/>
          </a:prstGeom>
          <a:noFill/>
          <a:ln w="50800" algn="ctr">
            <a:noFill/>
            <a:miter lim="800000"/>
            <a:headEnd/>
            <a:tailEnd/>
          </a:ln>
        </p:spPr>
        <p:txBody>
          <a:bodyPr>
            <a:spAutoFit/>
          </a:bodyPr>
          <a:lstStyle/>
          <a:p>
            <a:pPr>
              <a:spcBef>
                <a:spcPct val="50000"/>
              </a:spcBef>
            </a:pPr>
            <a:r>
              <a:rPr lang="en-US"/>
              <a:t>A</a:t>
            </a:r>
          </a:p>
        </p:txBody>
      </p:sp>
      <p:sp>
        <p:nvSpPr>
          <p:cNvPr id="3078" name="Rectangle 14"/>
          <p:cNvSpPr>
            <a:spLocks noChangeArrowheads="1"/>
          </p:cNvSpPr>
          <p:nvPr/>
        </p:nvSpPr>
        <p:spPr bwMode="auto">
          <a:xfrm>
            <a:off x="3433763" y="3128963"/>
            <a:ext cx="941387" cy="887412"/>
          </a:xfrm>
          <a:prstGeom prst="rect">
            <a:avLst/>
          </a:prstGeom>
          <a:solidFill>
            <a:srgbClr val="FFFF00"/>
          </a:solidFill>
          <a:ln w="50800" algn="ctr">
            <a:solidFill>
              <a:schemeClr val="tx1"/>
            </a:solidFill>
            <a:miter lim="800000"/>
            <a:headEnd/>
            <a:tailEnd/>
          </a:ln>
        </p:spPr>
        <p:txBody>
          <a:bodyPr wrap="none" anchor="ctr"/>
          <a:lstStyle/>
          <a:p>
            <a:endParaRPr lang="en-US"/>
          </a:p>
        </p:txBody>
      </p:sp>
      <p:sp>
        <p:nvSpPr>
          <p:cNvPr id="231" name="Text Box 250"/>
          <p:cNvSpPr txBox="1">
            <a:spLocks noChangeArrowheads="1"/>
          </p:cNvSpPr>
          <p:nvPr/>
        </p:nvSpPr>
        <p:spPr bwMode="auto">
          <a:xfrm>
            <a:off x="3433763" y="5095875"/>
            <a:ext cx="1943100" cy="306388"/>
          </a:xfrm>
          <a:prstGeom prst="rect">
            <a:avLst/>
          </a:prstGeom>
          <a:noFill/>
          <a:ln w="50800" algn="ctr">
            <a:noFill/>
            <a:miter lim="800000"/>
            <a:headEnd/>
            <a:tailEnd/>
          </a:ln>
        </p:spPr>
        <p:txBody>
          <a:bodyPr>
            <a:spAutoFit/>
          </a:bodyPr>
          <a:lstStyle/>
          <a:p>
            <a:pPr>
              <a:spcBef>
                <a:spcPct val="50000"/>
              </a:spcBef>
            </a:pPr>
            <a:r>
              <a:rPr lang="en-US"/>
              <a:t>B</a:t>
            </a:r>
          </a:p>
        </p:txBody>
      </p:sp>
      <p:sp>
        <p:nvSpPr>
          <p:cNvPr id="235" name="Rectangle 14"/>
          <p:cNvSpPr>
            <a:spLocks noChangeArrowheads="1"/>
          </p:cNvSpPr>
          <p:nvPr/>
        </p:nvSpPr>
        <p:spPr bwMode="auto">
          <a:xfrm>
            <a:off x="5851525" y="3128963"/>
            <a:ext cx="939800" cy="887412"/>
          </a:xfrm>
          <a:prstGeom prst="rect">
            <a:avLst/>
          </a:prstGeom>
          <a:solidFill>
            <a:schemeClr val="accent1">
              <a:lumMod val="75000"/>
            </a:schemeClr>
          </a:solidFill>
          <a:ln w="50800" algn="ctr">
            <a:solidFill>
              <a:schemeClr val="tx1"/>
            </a:solidFill>
            <a:miter lim="800000"/>
            <a:headEnd/>
            <a:tailEnd/>
          </a:ln>
        </p:spPr>
        <p:txBody>
          <a:bodyPr wrap="none" anchor="ctr"/>
          <a:lstStyle/>
          <a:p>
            <a:pPr>
              <a:defRPr/>
            </a:pPr>
            <a:endParaRPr lang="en-US"/>
          </a:p>
        </p:txBody>
      </p:sp>
      <p:sp>
        <p:nvSpPr>
          <p:cNvPr id="236" name="Text Box 250"/>
          <p:cNvSpPr txBox="1">
            <a:spLocks noChangeArrowheads="1"/>
          </p:cNvSpPr>
          <p:nvPr/>
        </p:nvSpPr>
        <p:spPr bwMode="auto">
          <a:xfrm>
            <a:off x="5851525" y="5095875"/>
            <a:ext cx="1943100" cy="306388"/>
          </a:xfrm>
          <a:prstGeom prst="rect">
            <a:avLst/>
          </a:prstGeom>
          <a:noFill/>
          <a:ln w="50800" algn="ctr">
            <a:noFill/>
            <a:miter lim="800000"/>
            <a:headEnd/>
            <a:tailEnd/>
          </a:ln>
        </p:spPr>
        <p:txBody>
          <a:bodyPr>
            <a:spAutoFit/>
          </a:bodyPr>
          <a:lstStyle/>
          <a:p>
            <a:pPr>
              <a:spcBef>
                <a:spcPct val="50000"/>
              </a:spcBef>
            </a:pPr>
            <a:r>
              <a:rPr lang="en-US"/>
              <a:t>C</a:t>
            </a:r>
          </a:p>
        </p:txBody>
      </p:sp>
      <p:sp>
        <p:nvSpPr>
          <p:cNvPr id="3082" name="Text Box 250"/>
          <p:cNvSpPr txBox="1">
            <a:spLocks noChangeArrowheads="1"/>
          </p:cNvSpPr>
          <p:nvPr/>
        </p:nvSpPr>
        <p:spPr bwMode="auto">
          <a:xfrm>
            <a:off x="1285875" y="3382963"/>
            <a:ext cx="604838" cy="400050"/>
          </a:xfrm>
          <a:prstGeom prst="rect">
            <a:avLst/>
          </a:prstGeom>
          <a:noFill/>
          <a:ln w="50800" algn="ctr">
            <a:noFill/>
            <a:miter lim="800000"/>
            <a:headEnd/>
            <a:tailEnd/>
          </a:ln>
        </p:spPr>
        <p:txBody>
          <a:bodyPr>
            <a:spAutoFit/>
          </a:bodyPr>
          <a:lstStyle/>
          <a:p>
            <a:pPr>
              <a:spcBef>
                <a:spcPct val="50000"/>
              </a:spcBef>
            </a:pPr>
            <a:r>
              <a:rPr lang="en-US" sz="2000"/>
              <a:t>A</a:t>
            </a:r>
            <a:r>
              <a:rPr lang="en-US" sz="2000" baseline="-25000"/>
              <a:t>1,1</a:t>
            </a:r>
          </a:p>
        </p:txBody>
      </p:sp>
      <p:grpSp>
        <p:nvGrpSpPr>
          <p:cNvPr id="2" name="Group 54"/>
          <p:cNvGrpSpPr/>
          <p:nvPr/>
        </p:nvGrpSpPr>
        <p:grpSpPr>
          <a:xfrm>
            <a:off x="2158562" y="3128555"/>
            <a:ext cx="940051" cy="888241"/>
            <a:chOff x="2141145" y="2362200"/>
            <a:chExt cx="940051" cy="888241"/>
          </a:xfrm>
          <a:solidFill>
            <a:srgbClr val="002DBE"/>
          </a:solidFill>
        </p:grpSpPr>
        <p:sp>
          <p:nvSpPr>
            <p:cNvPr id="227" name="Rectangle 14"/>
            <p:cNvSpPr>
              <a:spLocks noChangeArrowheads="1"/>
            </p:cNvSpPr>
            <p:nvPr/>
          </p:nvSpPr>
          <p:spPr bwMode="auto">
            <a:xfrm>
              <a:off x="2141145" y="2362200"/>
              <a:ext cx="940051" cy="888241"/>
            </a:xfrm>
            <a:prstGeom prst="rect">
              <a:avLst/>
            </a:prstGeom>
            <a:grpFill/>
            <a:ln w="50800" algn="ctr">
              <a:solidFill>
                <a:schemeClr val="tx1"/>
              </a:solidFill>
              <a:miter lim="800000"/>
              <a:headEnd/>
              <a:tailEnd/>
            </a:ln>
          </p:spPr>
          <p:txBody>
            <a:bodyPr wrap="none" anchor="ctr"/>
            <a:lstStyle/>
            <a:p>
              <a:pPr>
                <a:defRPr/>
              </a:pPr>
              <a:endParaRPr lang="en-US"/>
            </a:p>
          </p:txBody>
        </p:sp>
        <p:sp>
          <p:nvSpPr>
            <p:cNvPr id="241" name="Text Box 250"/>
            <p:cNvSpPr txBox="1">
              <a:spLocks noChangeArrowheads="1"/>
            </p:cNvSpPr>
            <p:nvPr/>
          </p:nvSpPr>
          <p:spPr bwMode="auto">
            <a:xfrm>
              <a:off x="2299370" y="2615983"/>
              <a:ext cx="604319" cy="400110"/>
            </a:xfrm>
            <a:prstGeom prst="rect">
              <a:avLst/>
            </a:prstGeom>
            <a:grpFill/>
            <a:ln w="50800" algn="ctr">
              <a:noFill/>
              <a:miter lim="800000"/>
              <a:headEnd/>
              <a:tailEnd/>
            </a:ln>
          </p:spPr>
          <p:txBody>
            <a:bodyPr>
              <a:spAutoFit/>
            </a:bodyPr>
            <a:lstStyle/>
            <a:p>
              <a:pPr>
                <a:spcBef>
                  <a:spcPct val="50000"/>
                </a:spcBef>
                <a:defRPr/>
              </a:pPr>
              <a:r>
                <a:rPr lang="en-US" sz="2000" dirty="0"/>
                <a:t>A</a:t>
              </a:r>
              <a:r>
                <a:rPr lang="en-US" sz="2000" baseline="-25000" dirty="0"/>
                <a:t>1,2</a:t>
              </a:r>
            </a:p>
          </p:txBody>
        </p:sp>
      </p:grpSp>
      <p:grpSp>
        <p:nvGrpSpPr>
          <p:cNvPr id="3" name="Group 55"/>
          <p:cNvGrpSpPr/>
          <p:nvPr/>
        </p:nvGrpSpPr>
        <p:grpSpPr>
          <a:xfrm>
            <a:off x="1084217" y="4143687"/>
            <a:ext cx="940051" cy="888241"/>
            <a:chOff x="1066800" y="3377332"/>
            <a:chExt cx="940051" cy="888241"/>
          </a:xfrm>
          <a:solidFill>
            <a:srgbClr val="002DBE"/>
          </a:solidFill>
        </p:grpSpPr>
        <p:sp>
          <p:nvSpPr>
            <p:cNvPr id="228" name="Rectangle 14"/>
            <p:cNvSpPr>
              <a:spLocks noChangeArrowheads="1"/>
            </p:cNvSpPr>
            <p:nvPr/>
          </p:nvSpPr>
          <p:spPr bwMode="auto">
            <a:xfrm>
              <a:off x="1066800" y="3377332"/>
              <a:ext cx="940051" cy="888241"/>
            </a:xfrm>
            <a:prstGeom prst="rect">
              <a:avLst/>
            </a:prstGeom>
            <a:grpFill/>
            <a:ln w="50800" algn="ctr">
              <a:solidFill>
                <a:schemeClr val="tx1"/>
              </a:solidFill>
              <a:miter lim="800000"/>
              <a:headEnd/>
              <a:tailEnd/>
            </a:ln>
          </p:spPr>
          <p:txBody>
            <a:bodyPr wrap="none" anchor="ctr"/>
            <a:lstStyle/>
            <a:p>
              <a:pPr>
                <a:defRPr/>
              </a:pPr>
              <a:endParaRPr lang="en-US"/>
            </a:p>
          </p:txBody>
        </p:sp>
        <p:sp>
          <p:nvSpPr>
            <p:cNvPr id="242" name="Text Box 250"/>
            <p:cNvSpPr txBox="1">
              <a:spLocks noChangeArrowheads="1"/>
            </p:cNvSpPr>
            <p:nvPr/>
          </p:nvSpPr>
          <p:spPr bwMode="auto">
            <a:xfrm>
              <a:off x="1271567" y="3640830"/>
              <a:ext cx="604319" cy="400110"/>
            </a:xfrm>
            <a:prstGeom prst="rect">
              <a:avLst/>
            </a:prstGeom>
            <a:grpFill/>
            <a:ln w="50800" algn="ctr">
              <a:noFill/>
              <a:miter lim="800000"/>
              <a:headEnd/>
              <a:tailEnd/>
            </a:ln>
          </p:spPr>
          <p:txBody>
            <a:bodyPr>
              <a:spAutoFit/>
            </a:bodyPr>
            <a:lstStyle/>
            <a:p>
              <a:pPr>
                <a:spcBef>
                  <a:spcPct val="50000"/>
                </a:spcBef>
                <a:defRPr/>
              </a:pPr>
              <a:r>
                <a:rPr lang="en-US" sz="2000" dirty="0"/>
                <a:t>A</a:t>
              </a:r>
              <a:r>
                <a:rPr lang="en-US" sz="2000" baseline="-25000" dirty="0"/>
                <a:t>2,1</a:t>
              </a:r>
            </a:p>
          </p:txBody>
        </p:sp>
      </p:grpSp>
      <p:grpSp>
        <p:nvGrpSpPr>
          <p:cNvPr id="4" name="Group 53"/>
          <p:cNvGrpSpPr/>
          <p:nvPr/>
        </p:nvGrpSpPr>
        <p:grpSpPr>
          <a:xfrm>
            <a:off x="2158562" y="4143687"/>
            <a:ext cx="940051" cy="888241"/>
            <a:chOff x="2141145" y="3377332"/>
            <a:chExt cx="940051" cy="888241"/>
          </a:xfrm>
          <a:solidFill>
            <a:srgbClr val="002DBE"/>
          </a:solidFill>
        </p:grpSpPr>
        <p:sp>
          <p:nvSpPr>
            <p:cNvPr id="229" name="Rectangle 14"/>
            <p:cNvSpPr>
              <a:spLocks noChangeArrowheads="1"/>
            </p:cNvSpPr>
            <p:nvPr/>
          </p:nvSpPr>
          <p:spPr bwMode="auto">
            <a:xfrm>
              <a:off x="2141145" y="3377332"/>
              <a:ext cx="940051" cy="888241"/>
            </a:xfrm>
            <a:prstGeom prst="rect">
              <a:avLst/>
            </a:prstGeom>
            <a:grpFill/>
            <a:ln w="50800" algn="ctr">
              <a:solidFill>
                <a:schemeClr val="tx1"/>
              </a:solidFill>
              <a:miter lim="800000"/>
              <a:headEnd/>
              <a:tailEnd/>
            </a:ln>
          </p:spPr>
          <p:txBody>
            <a:bodyPr wrap="none" anchor="ctr"/>
            <a:lstStyle/>
            <a:p>
              <a:pPr>
                <a:defRPr/>
              </a:pPr>
              <a:endParaRPr lang="en-US"/>
            </a:p>
          </p:txBody>
        </p:sp>
        <p:sp>
          <p:nvSpPr>
            <p:cNvPr id="243" name="Text Box 250"/>
            <p:cNvSpPr txBox="1">
              <a:spLocks noChangeArrowheads="1"/>
            </p:cNvSpPr>
            <p:nvPr/>
          </p:nvSpPr>
          <p:spPr bwMode="auto">
            <a:xfrm>
              <a:off x="2302697" y="3640830"/>
              <a:ext cx="604319" cy="400110"/>
            </a:xfrm>
            <a:prstGeom prst="rect">
              <a:avLst/>
            </a:prstGeom>
            <a:grpFill/>
            <a:ln w="50800" algn="ctr">
              <a:noFill/>
              <a:miter lim="800000"/>
              <a:headEnd/>
              <a:tailEnd/>
            </a:ln>
          </p:spPr>
          <p:txBody>
            <a:bodyPr>
              <a:spAutoFit/>
            </a:bodyPr>
            <a:lstStyle/>
            <a:p>
              <a:pPr>
                <a:spcBef>
                  <a:spcPct val="50000"/>
                </a:spcBef>
                <a:defRPr/>
              </a:pPr>
              <a:r>
                <a:rPr lang="en-US" sz="2000" dirty="0"/>
                <a:t>A</a:t>
              </a:r>
              <a:r>
                <a:rPr lang="en-US" sz="2000" baseline="-25000" dirty="0"/>
                <a:t>2,2</a:t>
              </a:r>
            </a:p>
          </p:txBody>
        </p:sp>
      </p:grpSp>
      <p:sp>
        <p:nvSpPr>
          <p:cNvPr id="3086" name="Text Box 250"/>
          <p:cNvSpPr txBox="1">
            <a:spLocks noChangeArrowheads="1"/>
          </p:cNvSpPr>
          <p:nvPr/>
        </p:nvSpPr>
        <p:spPr bwMode="auto">
          <a:xfrm>
            <a:off x="3611563" y="3382963"/>
            <a:ext cx="604837" cy="400050"/>
          </a:xfrm>
          <a:prstGeom prst="rect">
            <a:avLst/>
          </a:prstGeom>
          <a:noFill/>
          <a:ln w="50800" algn="ctr">
            <a:noFill/>
            <a:miter lim="800000"/>
            <a:headEnd/>
            <a:tailEnd/>
          </a:ln>
        </p:spPr>
        <p:txBody>
          <a:bodyPr>
            <a:spAutoFit/>
          </a:bodyPr>
          <a:lstStyle/>
          <a:p>
            <a:pPr>
              <a:spcBef>
                <a:spcPct val="50000"/>
              </a:spcBef>
            </a:pPr>
            <a:r>
              <a:rPr lang="en-US" sz="2000">
                <a:solidFill>
                  <a:schemeClr val="bg2"/>
                </a:solidFill>
              </a:rPr>
              <a:t>B</a:t>
            </a:r>
            <a:r>
              <a:rPr lang="en-US" sz="2000" baseline="-25000">
                <a:solidFill>
                  <a:schemeClr val="bg2"/>
                </a:solidFill>
              </a:rPr>
              <a:t>1,1</a:t>
            </a:r>
          </a:p>
        </p:txBody>
      </p:sp>
      <p:grpSp>
        <p:nvGrpSpPr>
          <p:cNvPr id="5" name="Group 51"/>
          <p:cNvGrpSpPr/>
          <p:nvPr/>
        </p:nvGrpSpPr>
        <p:grpSpPr>
          <a:xfrm>
            <a:off x="4508690" y="3128555"/>
            <a:ext cx="940051" cy="888241"/>
            <a:chOff x="4491273" y="2362200"/>
            <a:chExt cx="940051" cy="888241"/>
          </a:xfrm>
          <a:solidFill>
            <a:srgbClr val="FFFF00"/>
          </a:solidFill>
        </p:grpSpPr>
        <p:sp>
          <p:nvSpPr>
            <p:cNvPr id="232" name="Rectangle 14"/>
            <p:cNvSpPr>
              <a:spLocks noChangeArrowheads="1"/>
            </p:cNvSpPr>
            <p:nvPr/>
          </p:nvSpPr>
          <p:spPr bwMode="auto">
            <a:xfrm>
              <a:off x="4491273" y="2362200"/>
              <a:ext cx="940051" cy="888241"/>
            </a:xfrm>
            <a:prstGeom prst="rect">
              <a:avLst/>
            </a:prstGeom>
            <a:grpFill/>
            <a:ln w="50800" algn="ctr">
              <a:solidFill>
                <a:schemeClr val="tx1"/>
              </a:solidFill>
              <a:miter lim="800000"/>
              <a:headEnd/>
              <a:tailEnd/>
            </a:ln>
          </p:spPr>
          <p:txBody>
            <a:bodyPr wrap="none" anchor="ctr"/>
            <a:lstStyle/>
            <a:p>
              <a:pPr>
                <a:defRPr/>
              </a:pPr>
              <a:endParaRPr lang="en-US"/>
            </a:p>
          </p:txBody>
        </p:sp>
        <p:sp>
          <p:nvSpPr>
            <p:cNvPr id="245" name="Text Box 250"/>
            <p:cNvSpPr txBox="1">
              <a:spLocks noChangeArrowheads="1"/>
            </p:cNvSpPr>
            <p:nvPr/>
          </p:nvSpPr>
          <p:spPr bwMode="auto">
            <a:xfrm>
              <a:off x="4625566" y="2615983"/>
              <a:ext cx="604319" cy="400110"/>
            </a:xfrm>
            <a:prstGeom prst="rect">
              <a:avLst/>
            </a:prstGeom>
            <a:grpFill/>
            <a:ln w="50800" algn="ctr">
              <a:noFill/>
              <a:miter lim="800000"/>
              <a:headEnd/>
              <a:tailEnd/>
            </a:ln>
          </p:spPr>
          <p:txBody>
            <a:bodyPr>
              <a:spAutoFit/>
            </a:bodyPr>
            <a:lstStyle/>
            <a:p>
              <a:pPr>
                <a:spcBef>
                  <a:spcPct val="50000"/>
                </a:spcBef>
                <a:defRPr/>
              </a:pPr>
              <a:r>
                <a:rPr lang="en-US" sz="2000" dirty="0">
                  <a:solidFill>
                    <a:schemeClr val="bg2"/>
                  </a:solidFill>
                </a:rPr>
                <a:t>B</a:t>
              </a:r>
              <a:r>
                <a:rPr lang="en-US" sz="2000" baseline="-25000" dirty="0">
                  <a:solidFill>
                    <a:schemeClr val="bg2"/>
                  </a:solidFill>
                </a:rPr>
                <a:t>1,2</a:t>
              </a:r>
            </a:p>
          </p:txBody>
        </p:sp>
      </p:grpSp>
      <p:grpSp>
        <p:nvGrpSpPr>
          <p:cNvPr id="6" name="Group 52"/>
          <p:cNvGrpSpPr/>
          <p:nvPr/>
        </p:nvGrpSpPr>
        <p:grpSpPr>
          <a:xfrm>
            <a:off x="3434346" y="4143687"/>
            <a:ext cx="940051" cy="888241"/>
            <a:chOff x="3416929" y="3377332"/>
            <a:chExt cx="940051" cy="888241"/>
          </a:xfrm>
          <a:solidFill>
            <a:srgbClr val="FFFF00"/>
          </a:solidFill>
        </p:grpSpPr>
        <p:sp>
          <p:nvSpPr>
            <p:cNvPr id="233" name="Rectangle 14"/>
            <p:cNvSpPr>
              <a:spLocks noChangeArrowheads="1"/>
            </p:cNvSpPr>
            <p:nvPr/>
          </p:nvSpPr>
          <p:spPr bwMode="auto">
            <a:xfrm>
              <a:off x="3416929" y="3377332"/>
              <a:ext cx="940051" cy="888241"/>
            </a:xfrm>
            <a:prstGeom prst="rect">
              <a:avLst/>
            </a:prstGeom>
            <a:grpFill/>
            <a:ln w="50800" algn="ctr">
              <a:solidFill>
                <a:schemeClr val="tx1"/>
              </a:solidFill>
              <a:miter lim="800000"/>
              <a:headEnd/>
              <a:tailEnd/>
            </a:ln>
          </p:spPr>
          <p:txBody>
            <a:bodyPr wrap="none" anchor="ctr"/>
            <a:lstStyle/>
            <a:p>
              <a:pPr>
                <a:defRPr/>
              </a:pPr>
              <a:endParaRPr lang="en-US"/>
            </a:p>
          </p:txBody>
        </p:sp>
        <p:sp>
          <p:nvSpPr>
            <p:cNvPr id="246" name="Text Box 250"/>
            <p:cNvSpPr txBox="1">
              <a:spLocks noChangeArrowheads="1"/>
            </p:cNvSpPr>
            <p:nvPr/>
          </p:nvSpPr>
          <p:spPr bwMode="auto">
            <a:xfrm>
              <a:off x="3597763" y="3640830"/>
              <a:ext cx="604319" cy="400110"/>
            </a:xfrm>
            <a:prstGeom prst="rect">
              <a:avLst/>
            </a:prstGeom>
            <a:grpFill/>
            <a:ln w="50800" algn="ctr">
              <a:noFill/>
              <a:miter lim="800000"/>
              <a:headEnd/>
              <a:tailEnd/>
            </a:ln>
          </p:spPr>
          <p:txBody>
            <a:bodyPr>
              <a:spAutoFit/>
            </a:bodyPr>
            <a:lstStyle/>
            <a:p>
              <a:pPr>
                <a:spcBef>
                  <a:spcPct val="50000"/>
                </a:spcBef>
                <a:defRPr/>
              </a:pPr>
              <a:r>
                <a:rPr lang="en-US" sz="2000" dirty="0">
                  <a:solidFill>
                    <a:schemeClr val="bg2"/>
                  </a:solidFill>
                </a:rPr>
                <a:t>B</a:t>
              </a:r>
              <a:r>
                <a:rPr lang="en-US" sz="2000" baseline="-25000" dirty="0">
                  <a:solidFill>
                    <a:schemeClr val="bg2"/>
                  </a:solidFill>
                </a:rPr>
                <a:t>2,1</a:t>
              </a:r>
            </a:p>
          </p:txBody>
        </p:sp>
      </p:grpSp>
      <p:grpSp>
        <p:nvGrpSpPr>
          <p:cNvPr id="7" name="Group 50"/>
          <p:cNvGrpSpPr/>
          <p:nvPr/>
        </p:nvGrpSpPr>
        <p:grpSpPr>
          <a:xfrm>
            <a:off x="4508690" y="4143687"/>
            <a:ext cx="940051" cy="888241"/>
            <a:chOff x="4491273" y="3377332"/>
            <a:chExt cx="940051" cy="888241"/>
          </a:xfrm>
          <a:solidFill>
            <a:srgbClr val="FFFF00"/>
          </a:solidFill>
        </p:grpSpPr>
        <p:sp>
          <p:nvSpPr>
            <p:cNvPr id="234" name="Rectangle 14"/>
            <p:cNvSpPr>
              <a:spLocks noChangeArrowheads="1"/>
            </p:cNvSpPr>
            <p:nvPr/>
          </p:nvSpPr>
          <p:spPr bwMode="auto">
            <a:xfrm>
              <a:off x="4491273" y="3377332"/>
              <a:ext cx="940051" cy="888241"/>
            </a:xfrm>
            <a:prstGeom prst="rect">
              <a:avLst/>
            </a:prstGeom>
            <a:grpFill/>
            <a:ln w="50800" algn="ctr">
              <a:solidFill>
                <a:schemeClr val="tx1"/>
              </a:solidFill>
              <a:miter lim="800000"/>
              <a:headEnd/>
              <a:tailEnd/>
            </a:ln>
          </p:spPr>
          <p:txBody>
            <a:bodyPr wrap="none" anchor="ctr"/>
            <a:lstStyle/>
            <a:p>
              <a:pPr>
                <a:defRPr/>
              </a:pPr>
              <a:endParaRPr lang="en-US"/>
            </a:p>
          </p:txBody>
        </p:sp>
        <p:sp>
          <p:nvSpPr>
            <p:cNvPr id="247" name="Text Box 250"/>
            <p:cNvSpPr txBox="1">
              <a:spLocks noChangeArrowheads="1"/>
            </p:cNvSpPr>
            <p:nvPr/>
          </p:nvSpPr>
          <p:spPr bwMode="auto">
            <a:xfrm>
              <a:off x="4628894" y="3640830"/>
              <a:ext cx="604319" cy="400110"/>
            </a:xfrm>
            <a:prstGeom prst="rect">
              <a:avLst/>
            </a:prstGeom>
            <a:grpFill/>
            <a:ln w="50800" algn="ctr">
              <a:noFill/>
              <a:miter lim="800000"/>
              <a:headEnd/>
              <a:tailEnd/>
            </a:ln>
          </p:spPr>
          <p:txBody>
            <a:bodyPr>
              <a:spAutoFit/>
            </a:bodyPr>
            <a:lstStyle/>
            <a:p>
              <a:pPr>
                <a:spcBef>
                  <a:spcPct val="50000"/>
                </a:spcBef>
                <a:defRPr/>
              </a:pPr>
              <a:r>
                <a:rPr lang="en-US" sz="2000" dirty="0">
                  <a:solidFill>
                    <a:schemeClr val="bg2"/>
                  </a:solidFill>
                </a:rPr>
                <a:t>B</a:t>
              </a:r>
              <a:r>
                <a:rPr lang="en-US" sz="2000" baseline="-25000" dirty="0">
                  <a:solidFill>
                    <a:schemeClr val="bg2"/>
                  </a:solidFill>
                </a:rPr>
                <a:t>2,2</a:t>
              </a:r>
            </a:p>
          </p:txBody>
        </p:sp>
      </p:grpSp>
      <p:sp>
        <p:nvSpPr>
          <p:cNvPr id="3090" name="Text Box 250"/>
          <p:cNvSpPr txBox="1">
            <a:spLocks noChangeArrowheads="1"/>
          </p:cNvSpPr>
          <p:nvPr/>
        </p:nvSpPr>
        <p:spPr bwMode="auto">
          <a:xfrm>
            <a:off x="6029325" y="3382963"/>
            <a:ext cx="604838" cy="400050"/>
          </a:xfrm>
          <a:prstGeom prst="rect">
            <a:avLst/>
          </a:prstGeom>
          <a:noFill/>
          <a:ln w="50800" algn="ctr">
            <a:noFill/>
            <a:miter lim="800000"/>
            <a:headEnd/>
            <a:tailEnd/>
          </a:ln>
        </p:spPr>
        <p:txBody>
          <a:bodyPr>
            <a:spAutoFit/>
          </a:bodyPr>
          <a:lstStyle/>
          <a:p>
            <a:pPr>
              <a:spcBef>
                <a:spcPct val="50000"/>
              </a:spcBef>
            </a:pPr>
            <a:r>
              <a:rPr lang="en-US" sz="2000"/>
              <a:t>C</a:t>
            </a:r>
            <a:r>
              <a:rPr lang="en-US" sz="2000" baseline="-25000"/>
              <a:t>1,1</a:t>
            </a:r>
          </a:p>
        </p:txBody>
      </p:sp>
      <p:grpSp>
        <p:nvGrpSpPr>
          <p:cNvPr id="8" name="Group 47"/>
          <p:cNvGrpSpPr/>
          <p:nvPr/>
        </p:nvGrpSpPr>
        <p:grpSpPr>
          <a:xfrm>
            <a:off x="6925966" y="3128555"/>
            <a:ext cx="940051" cy="888241"/>
            <a:chOff x="6908549" y="2362200"/>
            <a:chExt cx="940051" cy="888241"/>
          </a:xfrm>
          <a:solidFill>
            <a:schemeClr val="accent1">
              <a:lumMod val="75000"/>
            </a:schemeClr>
          </a:solidFill>
        </p:grpSpPr>
        <p:sp>
          <p:nvSpPr>
            <p:cNvPr id="237" name="Rectangle 14"/>
            <p:cNvSpPr>
              <a:spLocks noChangeArrowheads="1"/>
            </p:cNvSpPr>
            <p:nvPr/>
          </p:nvSpPr>
          <p:spPr bwMode="auto">
            <a:xfrm>
              <a:off x="6908549" y="2362200"/>
              <a:ext cx="940051" cy="888241"/>
            </a:xfrm>
            <a:prstGeom prst="rect">
              <a:avLst/>
            </a:prstGeom>
            <a:grpFill/>
            <a:ln w="50800" algn="ctr">
              <a:solidFill>
                <a:schemeClr val="tx1"/>
              </a:solidFill>
              <a:miter lim="800000"/>
              <a:headEnd/>
              <a:tailEnd/>
            </a:ln>
          </p:spPr>
          <p:txBody>
            <a:bodyPr wrap="none" anchor="ctr"/>
            <a:lstStyle/>
            <a:p>
              <a:pPr>
                <a:defRPr/>
              </a:pPr>
              <a:endParaRPr lang="en-US"/>
            </a:p>
          </p:txBody>
        </p:sp>
        <p:sp>
          <p:nvSpPr>
            <p:cNvPr id="249" name="Text Box 250"/>
            <p:cNvSpPr txBox="1">
              <a:spLocks noChangeArrowheads="1"/>
            </p:cNvSpPr>
            <p:nvPr/>
          </p:nvSpPr>
          <p:spPr bwMode="auto">
            <a:xfrm>
              <a:off x="7042842" y="2615983"/>
              <a:ext cx="604319" cy="400110"/>
            </a:xfrm>
            <a:prstGeom prst="rect">
              <a:avLst/>
            </a:prstGeom>
            <a:grpFill/>
            <a:ln w="50800" algn="ctr">
              <a:noFill/>
              <a:miter lim="800000"/>
              <a:headEnd/>
              <a:tailEnd/>
            </a:ln>
          </p:spPr>
          <p:txBody>
            <a:bodyPr>
              <a:spAutoFit/>
            </a:bodyPr>
            <a:lstStyle/>
            <a:p>
              <a:pPr>
                <a:spcBef>
                  <a:spcPct val="50000"/>
                </a:spcBef>
                <a:defRPr/>
              </a:pPr>
              <a:r>
                <a:rPr lang="en-US" sz="2000" dirty="0"/>
                <a:t>C</a:t>
              </a:r>
              <a:r>
                <a:rPr lang="en-US" sz="2000" baseline="-25000" dirty="0"/>
                <a:t>1,2</a:t>
              </a:r>
            </a:p>
          </p:txBody>
        </p:sp>
      </p:grpSp>
      <p:grpSp>
        <p:nvGrpSpPr>
          <p:cNvPr id="9" name="Group 49"/>
          <p:cNvGrpSpPr/>
          <p:nvPr/>
        </p:nvGrpSpPr>
        <p:grpSpPr>
          <a:xfrm>
            <a:off x="5851621" y="4143687"/>
            <a:ext cx="940051" cy="888241"/>
            <a:chOff x="5834204" y="3377332"/>
            <a:chExt cx="940051" cy="888241"/>
          </a:xfrm>
          <a:solidFill>
            <a:schemeClr val="accent1">
              <a:lumMod val="75000"/>
            </a:schemeClr>
          </a:solidFill>
        </p:grpSpPr>
        <p:sp>
          <p:nvSpPr>
            <p:cNvPr id="238" name="Rectangle 14"/>
            <p:cNvSpPr>
              <a:spLocks noChangeArrowheads="1"/>
            </p:cNvSpPr>
            <p:nvPr/>
          </p:nvSpPr>
          <p:spPr bwMode="auto">
            <a:xfrm>
              <a:off x="5834204" y="3377332"/>
              <a:ext cx="940051" cy="888241"/>
            </a:xfrm>
            <a:prstGeom prst="rect">
              <a:avLst/>
            </a:prstGeom>
            <a:grpFill/>
            <a:ln w="50800" algn="ctr">
              <a:solidFill>
                <a:schemeClr val="tx1"/>
              </a:solidFill>
              <a:miter lim="800000"/>
              <a:headEnd/>
              <a:tailEnd/>
            </a:ln>
          </p:spPr>
          <p:txBody>
            <a:bodyPr wrap="none" anchor="ctr"/>
            <a:lstStyle/>
            <a:p>
              <a:pPr>
                <a:defRPr/>
              </a:pPr>
              <a:endParaRPr lang="en-US"/>
            </a:p>
          </p:txBody>
        </p:sp>
        <p:sp>
          <p:nvSpPr>
            <p:cNvPr id="250" name="Text Box 250"/>
            <p:cNvSpPr txBox="1">
              <a:spLocks noChangeArrowheads="1"/>
            </p:cNvSpPr>
            <p:nvPr/>
          </p:nvSpPr>
          <p:spPr bwMode="auto">
            <a:xfrm>
              <a:off x="6015039" y="3640830"/>
              <a:ext cx="604319" cy="400110"/>
            </a:xfrm>
            <a:prstGeom prst="rect">
              <a:avLst/>
            </a:prstGeom>
            <a:grpFill/>
            <a:ln w="50800" algn="ctr">
              <a:noFill/>
              <a:miter lim="800000"/>
              <a:headEnd/>
              <a:tailEnd/>
            </a:ln>
          </p:spPr>
          <p:txBody>
            <a:bodyPr>
              <a:spAutoFit/>
            </a:bodyPr>
            <a:lstStyle/>
            <a:p>
              <a:pPr>
                <a:spcBef>
                  <a:spcPct val="50000"/>
                </a:spcBef>
                <a:defRPr/>
              </a:pPr>
              <a:r>
                <a:rPr lang="en-US" sz="2000" dirty="0"/>
                <a:t>C</a:t>
              </a:r>
              <a:r>
                <a:rPr lang="en-US" sz="2000" baseline="-25000" dirty="0"/>
                <a:t>2,1</a:t>
              </a:r>
            </a:p>
          </p:txBody>
        </p:sp>
      </p:grpSp>
      <p:grpSp>
        <p:nvGrpSpPr>
          <p:cNvPr id="10" name="Group 48"/>
          <p:cNvGrpSpPr/>
          <p:nvPr/>
        </p:nvGrpSpPr>
        <p:grpSpPr>
          <a:xfrm>
            <a:off x="6925966" y="4143687"/>
            <a:ext cx="940051" cy="888241"/>
            <a:chOff x="6908549" y="3377332"/>
            <a:chExt cx="940051" cy="888241"/>
          </a:xfrm>
          <a:solidFill>
            <a:schemeClr val="accent1">
              <a:lumMod val="75000"/>
            </a:schemeClr>
          </a:solidFill>
        </p:grpSpPr>
        <p:sp>
          <p:nvSpPr>
            <p:cNvPr id="239" name="Rectangle 14"/>
            <p:cNvSpPr>
              <a:spLocks noChangeArrowheads="1"/>
            </p:cNvSpPr>
            <p:nvPr/>
          </p:nvSpPr>
          <p:spPr bwMode="auto">
            <a:xfrm>
              <a:off x="6908549" y="3377332"/>
              <a:ext cx="940051" cy="888241"/>
            </a:xfrm>
            <a:prstGeom prst="rect">
              <a:avLst/>
            </a:prstGeom>
            <a:grpFill/>
            <a:ln w="50800" algn="ctr">
              <a:solidFill>
                <a:schemeClr val="tx1"/>
              </a:solidFill>
              <a:miter lim="800000"/>
              <a:headEnd/>
              <a:tailEnd/>
            </a:ln>
          </p:spPr>
          <p:txBody>
            <a:bodyPr wrap="none" anchor="ctr"/>
            <a:lstStyle/>
            <a:p>
              <a:pPr>
                <a:defRPr/>
              </a:pPr>
              <a:endParaRPr lang="en-US"/>
            </a:p>
          </p:txBody>
        </p:sp>
        <p:sp>
          <p:nvSpPr>
            <p:cNvPr id="251" name="Text Box 250"/>
            <p:cNvSpPr txBox="1">
              <a:spLocks noChangeArrowheads="1"/>
            </p:cNvSpPr>
            <p:nvPr/>
          </p:nvSpPr>
          <p:spPr bwMode="auto">
            <a:xfrm>
              <a:off x="7046169" y="3640830"/>
              <a:ext cx="604319" cy="400110"/>
            </a:xfrm>
            <a:prstGeom prst="rect">
              <a:avLst/>
            </a:prstGeom>
            <a:grpFill/>
            <a:ln w="50800" algn="ctr">
              <a:noFill/>
              <a:miter lim="800000"/>
              <a:headEnd/>
              <a:tailEnd/>
            </a:ln>
          </p:spPr>
          <p:txBody>
            <a:bodyPr>
              <a:spAutoFit/>
            </a:bodyPr>
            <a:lstStyle/>
            <a:p>
              <a:pPr>
                <a:spcBef>
                  <a:spcPct val="50000"/>
                </a:spcBef>
                <a:defRPr/>
              </a:pPr>
              <a:r>
                <a:rPr lang="en-US" sz="2000" dirty="0"/>
                <a:t>C</a:t>
              </a:r>
              <a:r>
                <a:rPr lang="en-US" sz="2000" baseline="-25000" dirty="0"/>
                <a:t>2,2</a:t>
              </a:r>
            </a:p>
          </p:txBody>
        </p:sp>
      </p:grpSp>
      <p:sp>
        <p:nvSpPr>
          <p:cNvPr id="253" name="TextBox 252"/>
          <p:cNvSpPr txBox="1">
            <a:spLocks noChangeArrowheads="1"/>
          </p:cNvSpPr>
          <p:nvPr/>
        </p:nvSpPr>
        <p:spPr bwMode="auto">
          <a:xfrm>
            <a:off x="3598863" y="5948363"/>
            <a:ext cx="4419600" cy="584200"/>
          </a:xfrm>
          <a:prstGeom prst="rect">
            <a:avLst/>
          </a:prstGeom>
          <a:noFill/>
          <a:ln w="9525">
            <a:noFill/>
            <a:miter lim="800000"/>
            <a:headEnd/>
            <a:tailEnd/>
          </a:ln>
        </p:spPr>
        <p:txBody>
          <a:bodyPr>
            <a:spAutoFit/>
          </a:bodyPr>
          <a:lstStyle/>
          <a:p>
            <a:r>
              <a:rPr lang="en-US" sz="1600"/>
              <a:t>C11</a:t>
            </a:r>
            <a:r>
              <a:rPr lang="en-US" sz="1600" baseline="-25000"/>
              <a:t>1,1</a:t>
            </a:r>
            <a:r>
              <a:rPr lang="en-US" sz="1600"/>
              <a:t> = A11</a:t>
            </a:r>
            <a:r>
              <a:rPr lang="en-US" sz="1600" baseline="-25000"/>
              <a:t>1,1</a:t>
            </a:r>
            <a:r>
              <a:rPr lang="en-US" sz="1600"/>
              <a:t>·B11</a:t>
            </a:r>
            <a:r>
              <a:rPr lang="en-US" sz="1600" baseline="-25000"/>
              <a:t>1,1</a:t>
            </a:r>
            <a:r>
              <a:rPr lang="en-US" sz="1600"/>
              <a:t> + A11</a:t>
            </a:r>
            <a:r>
              <a:rPr lang="en-US" sz="1600" baseline="-25000"/>
              <a:t>1,2</a:t>
            </a:r>
            <a:r>
              <a:rPr lang="en-US" sz="1600"/>
              <a:t>·B11</a:t>
            </a:r>
            <a:r>
              <a:rPr lang="en-US" sz="1600" baseline="-25000"/>
              <a:t>2,1</a:t>
            </a:r>
            <a:r>
              <a:rPr lang="en-US" sz="1600"/>
              <a:t> + </a:t>
            </a:r>
          </a:p>
          <a:p>
            <a:r>
              <a:rPr lang="en-US" sz="1600"/>
              <a:t>             A12</a:t>
            </a:r>
            <a:r>
              <a:rPr lang="en-US" sz="1600" baseline="-25000"/>
              <a:t>1,1</a:t>
            </a:r>
            <a:r>
              <a:rPr lang="en-US" sz="1600"/>
              <a:t>·B21</a:t>
            </a:r>
            <a:r>
              <a:rPr lang="en-US" sz="1600" baseline="-25000"/>
              <a:t>1,1</a:t>
            </a:r>
            <a:r>
              <a:rPr lang="en-US" sz="1600"/>
              <a:t> + A12</a:t>
            </a:r>
            <a:r>
              <a:rPr lang="en-US" sz="1600" baseline="-25000"/>
              <a:t>1,2</a:t>
            </a:r>
            <a:r>
              <a:rPr lang="en-US" sz="1600"/>
              <a:t>·B21</a:t>
            </a:r>
            <a:r>
              <a:rPr lang="en-US" sz="1600" baseline="-25000"/>
              <a:t>2,1</a:t>
            </a:r>
          </a:p>
        </p:txBody>
      </p:sp>
      <p:sp>
        <p:nvSpPr>
          <p:cNvPr id="100" name="TextBox 99"/>
          <p:cNvSpPr txBox="1">
            <a:spLocks noChangeArrowheads="1"/>
          </p:cNvSpPr>
          <p:nvPr/>
        </p:nvSpPr>
        <p:spPr bwMode="auto">
          <a:xfrm>
            <a:off x="514350" y="5491163"/>
            <a:ext cx="3617913" cy="461962"/>
          </a:xfrm>
          <a:prstGeom prst="rect">
            <a:avLst/>
          </a:prstGeom>
          <a:noFill/>
          <a:ln w="9525">
            <a:noFill/>
            <a:miter lim="800000"/>
            <a:headEnd/>
            <a:tailEnd/>
          </a:ln>
        </p:spPr>
        <p:txBody>
          <a:bodyPr>
            <a:spAutoFit/>
          </a:bodyPr>
          <a:lstStyle/>
          <a:p>
            <a:r>
              <a:rPr lang="en-US"/>
              <a:t>C</a:t>
            </a:r>
            <a:r>
              <a:rPr lang="en-US" baseline="-25000"/>
              <a:t>1,1</a:t>
            </a:r>
            <a:r>
              <a:rPr lang="en-US"/>
              <a:t> = A</a:t>
            </a:r>
            <a:r>
              <a:rPr lang="en-US" baseline="-25000"/>
              <a:t>1,1</a:t>
            </a:r>
            <a:r>
              <a:rPr lang="en-US"/>
              <a:t>·B</a:t>
            </a:r>
            <a:r>
              <a:rPr lang="en-US" baseline="-25000"/>
              <a:t>1,1</a:t>
            </a:r>
            <a:r>
              <a:rPr lang="en-US"/>
              <a:t> + A</a:t>
            </a:r>
            <a:r>
              <a:rPr lang="en-US" baseline="-25000"/>
              <a:t>1,2</a:t>
            </a:r>
            <a:r>
              <a:rPr lang="en-US"/>
              <a:t>·B</a:t>
            </a:r>
            <a:r>
              <a:rPr lang="en-US" baseline="-25000"/>
              <a:t>2,1</a:t>
            </a:r>
          </a:p>
        </p:txBody>
      </p:sp>
      <p:sp>
        <p:nvSpPr>
          <p:cNvPr id="101" name="Bent Arrow 100"/>
          <p:cNvSpPr/>
          <p:nvPr/>
        </p:nvSpPr>
        <p:spPr bwMode="auto">
          <a:xfrm flipV="1">
            <a:off x="1308100" y="5948363"/>
            <a:ext cx="2438400" cy="533400"/>
          </a:xfrm>
          <a:prstGeom prst="bentArrow">
            <a:avLst/>
          </a:prstGeom>
          <a:solidFill>
            <a:schemeClr val="accent1"/>
          </a:solidFill>
          <a:ln w="50800" cap="flat" cmpd="sng" algn="ctr">
            <a:solidFill>
              <a:schemeClr val="tx1"/>
            </a:solidFill>
            <a:prstDash val="solid"/>
            <a:round/>
            <a:headEnd type="none" w="med" len="med"/>
            <a:tailEnd type="none" w="med" len="med"/>
          </a:ln>
          <a:effectLst/>
        </p:spPr>
        <p:txBody>
          <a:bodyPr wrap="none" anchor="ctr"/>
          <a:lstStyle/>
          <a:p>
            <a:pPr eaLnBrk="0" hangingPunct="0">
              <a:defRPr/>
            </a:pPr>
            <a:endParaRPr lang="en-US" b="0">
              <a:latin typeface="Verdana" pitchFamily="34" charset="0"/>
            </a:endParaRPr>
          </a:p>
        </p:txBody>
      </p:sp>
      <p:sp>
        <p:nvSpPr>
          <p:cNvPr id="102" name="Slide Number Placeholder 101"/>
          <p:cNvSpPr>
            <a:spLocks noGrp="1"/>
          </p:cNvSpPr>
          <p:nvPr>
            <p:ph type="sldNum" sz="quarter" idx="10"/>
          </p:nvPr>
        </p:nvSpPr>
        <p:spPr/>
        <p:txBody>
          <a:bodyPr/>
          <a:lstStyle/>
          <a:p>
            <a:pPr>
              <a:defRPr/>
            </a:pPr>
            <a:fld id="{2300EB48-EFBA-47A4-BC0E-043683B7BEB0}" type="slidenum">
              <a:rPr lang="en-US" smtClean="0"/>
              <a:pPr>
                <a:defRPr/>
              </a:pPr>
              <a:t>113</a:t>
            </a:fld>
            <a:endParaRPr lang="en-US"/>
          </a:p>
        </p:txBody>
      </p:sp>
      <p:grpSp>
        <p:nvGrpSpPr>
          <p:cNvPr id="11" name="Group 69"/>
          <p:cNvGrpSpPr>
            <a:grpSpLocks/>
          </p:cNvGrpSpPr>
          <p:nvPr/>
        </p:nvGrpSpPr>
        <p:grpSpPr bwMode="auto">
          <a:xfrm>
            <a:off x="1084263" y="3128963"/>
            <a:ext cx="2057400" cy="2335212"/>
            <a:chOff x="1066800" y="2362200"/>
            <a:chExt cx="2057400" cy="2336150"/>
          </a:xfrm>
        </p:grpSpPr>
        <p:sp>
          <p:nvSpPr>
            <p:cNvPr id="3127" name="Text Box 250"/>
            <p:cNvSpPr txBox="1">
              <a:spLocks noChangeArrowheads="1"/>
            </p:cNvSpPr>
            <p:nvPr/>
          </p:nvSpPr>
          <p:spPr bwMode="auto">
            <a:xfrm>
              <a:off x="1066800" y="4329018"/>
              <a:ext cx="1943053" cy="369332"/>
            </a:xfrm>
            <a:prstGeom prst="rect">
              <a:avLst/>
            </a:prstGeom>
            <a:noFill/>
            <a:ln w="50800" algn="ctr">
              <a:noFill/>
              <a:miter lim="800000"/>
              <a:headEnd/>
              <a:tailEnd/>
            </a:ln>
          </p:spPr>
          <p:txBody>
            <a:bodyPr>
              <a:spAutoFit/>
            </a:bodyPr>
            <a:lstStyle/>
            <a:p>
              <a:pPr>
                <a:spcBef>
                  <a:spcPct val="50000"/>
                </a:spcBef>
              </a:pPr>
              <a:r>
                <a:rPr lang="en-US"/>
                <a:t>A</a:t>
              </a:r>
              <a:r>
                <a:rPr lang="en-US" baseline="-25000"/>
                <a:t>1,1</a:t>
              </a:r>
            </a:p>
          </p:txBody>
        </p:sp>
        <p:grpSp>
          <p:nvGrpSpPr>
            <p:cNvPr id="12" name="Group 45"/>
            <p:cNvGrpSpPr>
              <a:grpSpLocks/>
            </p:cNvGrpSpPr>
            <p:nvPr/>
          </p:nvGrpSpPr>
          <p:grpSpPr bwMode="auto">
            <a:xfrm>
              <a:off x="1066800" y="2362200"/>
              <a:ext cx="940051" cy="888241"/>
              <a:chOff x="1066800" y="2362200"/>
              <a:chExt cx="940051" cy="888241"/>
            </a:xfrm>
          </p:grpSpPr>
          <p:sp>
            <p:nvSpPr>
              <p:cNvPr id="3138" name="Rectangle 14"/>
              <p:cNvSpPr>
                <a:spLocks noChangeArrowheads="1"/>
              </p:cNvSpPr>
              <p:nvPr/>
            </p:nvSpPr>
            <p:spPr bwMode="auto">
              <a:xfrm>
                <a:off x="1066800" y="2362200"/>
                <a:ext cx="940051" cy="888241"/>
              </a:xfrm>
              <a:prstGeom prst="rect">
                <a:avLst/>
              </a:prstGeom>
              <a:solidFill>
                <a:srgbClr val="002DBE"/>
              </a:solidFill>
              <a:ln w="50800" algn="ctr">
                <a:solidFill>
                  <a:schemeClr val="tx1"/>
                </a:solidFill>
                <a:miter lim="800000"/>
                <a:headEnd/>
                <a:tailEnd/>
              </a:ln>
            </p:spPr>
            <p:txBody>
              <a:bodyPr wrap="none" anchor="ctr"/>
              <a:lstStyle/>
              <a:p>
                <a:endParaRPr lang="en-US"/>
              </a:p>
            </p:txBody>
          </p:sp>
          <p:sp>
            <p:nvSpPr>
              <p:cNvPr id="3139" name="Text Box 250"/>
              <p:cNvSpPr txBox="1">
                <a:spLocks noChangeArrowheads="1"/>
              </p:cNvSpPr>
              <p:nvPr/>
            </p:nvSpPr>
            <p:spPr bwMode="auto">
              <a:xfrm>
                <a:off x="1077686" y="2623458"/>
                <a:ext cx="914400" cy="400110"/>
              </a:xfrm>
              <a:prstGeom prst="rect">
                <a:avLst/>
              </a:prstGeom>
              <a:noFill/>
              <a:ln w="50800" algn="ctr">
                <a:noFill/>
                <a:miter lim="800000"/>
                <a:headEnd/>
                <a:tailEnd/>
              </a:ln>
            </p:spPr>
            <p:txBody>
              <a:bodyPr>
                <a:spAutoFit/>
              </a:bodyPr>
              <a:lstStyle/>
              <a:p>
                <a:pPr>
                  <a:spcBef>
                    <a:spcPct val="50000"/>
                  </a:spcBef>
                </a:pPr>
                <a:r>
                  <a:rPr lang="en-US" sz="2000"/>
                  <a:t>A11</a:t>
                </a:r>
                <a:r>
                  <a:rPr lang="en-US" sz="2000" baseline="-25000"/>
                  <a:t>1,1</a:t>
                </a:r>
              </a:p>
            </p:txBody>
          </p:sp>
        </p:grpSp>
        <p:grpSp>
          <p:nvGrpSpPr>
            <p:cNvPr id="13" name="Group 54"/>
            <p:cNvGrpSpPr>
              <a:grpSpLocks/>
            </p:cNvGrpSpPr>
            <p:nvPr/>
          </p:nvGrpSpPr>
          <p:grpSpPr bwMode="auto">
            <a:xfrm>
              <a:off x="2133600" y="2362200"/>
              <a:ext cx="990600" cy="888241"/>
              <a:chOff x="2133600" y="2362200"/>
              <a:chExt cx="990600" cy="888241"/>
            </a:xfrm>
          </p:grpSpPr>
          <p:sp>
            <p:nvSpPr>
              <p:cNvPr id="3136" name="Rectangle 14"/>
              <p:cNvSpPr>
                <a:spLocks noChangeArrowheads="1"/>
              </p:cNvSpPr>
              <p:nvPr/>
            </p:nvSpPr>
            <p:spPr bwMode="auto">
              <a:xfrm>
                <a:off x="2141145" y="2362200"/>
                <a:ext cx="940051" cy="888241"/>
              </a:xfrm>
              <a:prstGeom prst="rect">
                <a:avLst/>
              </a:prstGeom>
              <a:solidFill>
                <a:srgbClr val="002DBE"/>
              </a:solidFill>
              <a:ln w="50800" algn="ctr">
                <a:solidFill>
                  <a:schemeClr val="tx1"/>
                </a:solidFill>
                <a:miter lim="800000"/>
                <a:headEnd/>
                <a:tailEnd/>
              </a:ln>
            </p:spPr>
            <p:txBody>
              <a:bodyPr wrap="none" anchor="ctr"/>
              <a:lstStyle/>
              <a:p>
                <a:endParaRPr lang="en-US"/>
              </a:p>
            </p:txBody>
          </p:sp>
          <p:sp>
            <p:nvSpPr>
              <p:cNvPr id="3137" name="Text Box 250"/>
              <p:cNvSpPr txBox="1">
                <a:spLocks noChangeArrowheads="1"/>
              </p:cNvSpPr>
              <p:nvPr/>
            </p:nvSpPr>
            <p:spPr bwMode="auto">
              <a:xfrm>
                <a:off x="2133600" y="2626869"/>
                <a:ext cx="990600" cy="400110"/>
              </a:xfrm>
              <a:prstGeom prst="rect">
                <a:avLst/>
              </a:prstGeom>
              <a:noFill/>
              <a:ln w="50800" algn="ctr">
                <a:noFill/>
                <a:miter lim="800000"/>
                <a:headEnd/>
                <a:tailEnd/>
              </a:ln>
            </p:spPr>
            <p:txBody>
              <a:bodyPr>
                <a:spAutoFit/>
              </a:bodyPr>
              <a:lstStyle/>
              <a:p>
                <a:pPr>
                  <a:spcBef>
                    <a:spcPct val="50000"/>
                  </a:spcBef>
                </a:pPr>
                <a:r>
                  <a:rPr lang="en-US" sz="2000"/>
                  <a:t>A11</a:t>
                </a:r>
                <a:r>
                  <a:rPr lang="en-US" sz="2000" baseline="-25000"/>
                  <a:t>1,2</a:t>
                </a:r>
              </a:p>
            </p:txBody>
          </p:sp>
        </p:grpSp>
        <p:grpSp>
          <p:nvGrpSpPr>
            <p:cNvPr id="14" name="Group 55"/>
            <p:cNvGrpSpPr>
              <a:grpSpLocks/>
            </p:cNvGrpSpPr>
            <p:nvPr/>
          </p:nvGrpSpPr>
          <p:grpSpPr bwMode="auto">
            <a:xfrm>
              <a:off x="1066800" y="3377332"/>
              <a:ext cx="940051" cy="888241"/>
              <a:chOff x="1066800" y="3377332"/>
              <a:chExt cx="940051" cy="888241"/>
            </a:xfrm>
          </p:grpSpPr>
          <p:sp>
            <p:nvSpPr>
              <p:cNvPr id="3134" name="Rectangle 14"/>
              <p:cNvSpPr>
                <a:spLocks noChangeArrowheads="1"/>
              </p:cNvSpPr>
              <p:nvPr/>
            </p:nvSpPr>
            <p:spPr bwMode="auto">
              <a:xfrm>
                <a:off x="1066800" y="3377332"/>
                <a:ext cx="940051" cy="888241"/>
              </a:xfrm>
              <a:prstGeom prst="rect">
                <a:avLst/>
              </a:prstGeom>
              <a:solidFill>
                <a:srgbClr val="002DBE"/>
              </a:solidFill>
              <a:ln w="50800" algn="ctr">
                <a:solidFill>
                  <a:schemeClr val="tx1"/>
                </a:solidFill>
                <a:miter lim="800000"/>
                <a:headEnd/>
                <a:tailEnd/>
              </a:ln>
            </p:spPr>
            <p:txBody>
              <a:bodyPr wrap="none" anchor="ctr"/>
              <a:lstStyle/>
              <a:p>
                <a:endParaRPr lang="en-US"/>
              </a:p>
            </p:txBody>
          </p:sp>
          <p:sp>
            <p:nvSpPr>
              <p:cNvPr id="3135" name="Text Box 250"/>
              <p:cNvSpPr txBox="1">
                <a:spLocks noChangeArrowheads="1"/>
              </p:cNvSpPr>
              <p:nvPr/>
            </p:nvSpPr>
            <p:spPr bwMode="auto">
              <a:xfrm>
                <a:off x="1066800" y="3640830"/>
                <a:ext cx="914399" cy="400110"/>
              </a:xfrm>
              <a:prstGeom prst="rect">
                <a:avLst/>
              </a:prstGeom>
              <a:noFill/>
              <a:ln w="50800" algn="ctr">
                <a:noFill/>
                <a:miter lim="800000"/>
                <a:headEnd/>
                <a:tailEnd/>
              </a:ln>
            </p:spPr>
            <p:txBody>
              <a:bodyPr>
                <a:spAutoFit/>
              </a:bodyPr>
              <a:lstStyle/>
              <a:p>
                <a:pPr>
                  <a:spcBef>
                    <a:spcPct val="50000"/>
                  </a:spcBef>
                </a:pPr>
                <a:r>
                  <a:rPr lang="en-US" sz="2000"/>
                  <a:t>A11</a:t>
                </a:r>
                <a:r>
                  <a:rPr lang="en-US" sz="2000" baseline="-25000"/>
                  <a:t>2,1</a:t>
                </a:r>
              </a:p>
            </p:txBody>
          </p:sp>
        </p:grpSp>
        <p:grpSp>
          <p:nvGrpSpPr>
            <p:cNvPr id="15" name="Group 53"/>
            <p:cNvGrpSpPr>
              <a:grpSpLocks/>
            </p:cNvGrpSpPr>
            <p:nvPr/>
          </p:nvGrpSpPr>
          <p:grpSpPr bwMode="auto">
            <a:xfrm>
              <a:off x="2141145" y="3377332"/>
              <a:ext cx="940051" cy="888241"/>
              <a:chOff x="2141145" y="3377332"/>
              <a:chExt cx="940051" cy="888241"/>
            </a:xfrm>
          </p:grpSpPr>
          <p:sp>
            <p:nvSpPr>
              <p:cNvPr id="3132" name="Rectangle 14"/>
              <p:cNvSpPr>
                <a:spLocks noChangeArrowheads="1"/>
              </p:cNvSpPr>
              <p:nvPr/>
            </p:nvSpPr>
            <p:spPr bwMode="auto">
              <a:xfrm>
                <a:off x="2141145" y="3377332"/>
                <a:ext cx="940051" cy="888241"/>
              </a:xfrm>
              <a:prstGeom prst="rect">
                <a:avLst/>
              </a:prstGeom>
              <a:solidFill>
                <a:srgbClr val="002DBE"/>
              </a:solidFill>
              <a:ln w="50800" algn="ctr">
                <a:solidFill>
                  <a:schemeClr val="tx1"/>
                </a:solidFill>
                <a:miter lim="800000"/>
                <a:headEnd/>
                <a:tailEnd/>
              </a:ln>
            </p:spPr>
            <p:txBody>
              <a:bodyPr wrap="none" anchor="ctr"/>
              <a:lstStyle/>
              <a:p>
                <a:endParaRPr lang="en-US"/>
              </a:p>
            </p:txBody>
          </p:sp>
          <p:sp>
            <p:nvSpPr>
              <p:cNvPr id="3133" name="Text Box 250"/>
              <p:cNvSpPr txBox="1">
                <a:spLocks noChangeArrowheads="1"/>
              </p:cNvSpPr>
              <p:nvPr/>
            </p:nvSpPr>
            <p:spPr bwMode="auto">
              <a:xfrm>
                <a:off x="2155372" y="3640830"/>
                <a:ext cx="914399" cy="400110"/>
              </a:xfrm>
              <a:prstGeom prst="rect">
                <a:avLst/>
              </a:prstGeom>
              <a:noFill/>
              <a:ln w="50800" algn="ctr">
                <a:noFill/>
                <a:miter lim="800000"/>
                <a:headEnd/>
                <a:tailEnd/>
              </a:ln>
            </p:spPr>
            <p:txBody>
              <a:bodyPr>
                <a:spAutoFit/>
              </a:bodyPr>
              <a:lstStyle/>
              <a:p>
                <a:pPr>
                  <a:spcBef>
                    <a:spcPct val="50000"/>
                  </a:spcBef>
                </a:pPr>
                <a:r>
                  <a:rPr lang="en-US" sz="2000"/>
                  <a:t>A11</a:t>
                </a:r>
                <a:r>
                  <a:rPr lang="en-US" sz="2000" baseline="-25000"/>
                  <a:t>2,2</a:t>
                </a:r>
              </a:p>
            </p:txBody>
          </p:sp>
        </p:grpSp>
      </p:grpSp>
      <p:grpSp>
        <p:nvGrpSpPr>
          <p:cNvPr id="16" name="Group 57"/>
          <p:cNvGrpSpPr>
            <a:grpSpLocks/>
          </p:cNvGrpSpPr>
          <p:nvPr/>
        </p:nvGrpSpPr>
        <p:grpSpPr bwMode="auto">
          <a:xfrm>
            <a:off x="3446463" y="3128963"/>
            <a:ext cx="2014537" cy="2335212"/>
            <a:chOff x="3416929" y="2362200"/>
            <a:chExt cx="2014395" cy="2336150"/>
          </a:xfrm>
        </p:grpSpPr>
        <p:sp>
          <p:nvSpPr>
            <p:cNvPr id="3114" name="Text Box 250"/>
            <p:cNvSpPr txBox="1">
              <a:spLocks noChangeArrowheads="1"/>
            </p:cNvSpPr>
            <p:nvPr/>
          </p:nvSpPr>
          <p:spPr bwMode="auto">
            <a:xfrm>
              <a:off x="3416929" y="4329018"/>
              <a:ext cx="1943053" cy="369332"/>
            </a:xfrm>
            <a:prstGeom prst="rect">
              <a:avLst/>
            </a:prstGeom>
            <a:noFill/>
            <a:ln w="50800" algn="ctr">
              <a:noFill/>
              <a:miter lim="800000"/>
              <a:headEnd/>
              <a:tailEnd/>
            </a:ln>
          </p:spPr>
          <p:txBody>
            <a:bodyPr>
              <a:spAutoFit/>
            </a:bodyPr>
            <a:lstStyle/>
            <a:p>
              <a:pPr>
                <a:spcBef>
                  <a:spcPct val="50000"/>
                </a:spcBef>
              </a:pPr>
              <a:r>
                <a:rPr lang="en-US"/>
                <a:t>B</a:t>
              </a:r>
              <a:r>
                <a:rPr lang="en-US" baseline="-25000"/>
                <a:t>1,1</a:t>
              </a:r>
            </a:p>
          </p:txBody>
        </p:sp>
        <p:grpSp>
          <p:nvGrpSpPr>
            <p:cNvPr id="17" name="Group 43"/>
            <p:cNvGrpSpPr>
              <a:grpSpLocks/>
            </p:cNvGrpSpPr>
            <p:nvPr/>
          </p:nvGrpSpPr>
          <p:grpSpPr bwMode="auto">
            <a:xfrm>
              <a:off x="3416929" y="2362200"/>
              <a:ext cx="940051" cy="888241"/>
              <a:chOff x="3416929" y="2362200"/>
              <a:chExt cx="940051" cy="888241"/>
            </a:xfrm>
          </p:grpSpPr>
          <p:sp>
            <p:nvSpPr>
              <p:cNvPr id="3125" name="Rectangle 14"/>
              <p:cNvSpPr>
                <a:spLocks noChangeArrowheads="1"/>
              </p:cNvSpPr>
              <p:nvPr/>
            </p:nvSpPr>
            <p:spPr bwMode="auto">
              <a:xfrm>
                <a:off x="3416929" y="2362200"/>
                <a:ext cx="940051" cy="888241"/>
              </a:xfrm>
              <a:prstGeom prst="rect">
                <a:avLst/>
              </a:prstGeom>
              <a:solidFill>
                <a:srgbClr val="FFFF00"/>
              </a:solidFill>
              <a:ln w="50800" algn="ctr">
                <a:solidFill>
                  <a:schemeClr val="tx1"/>
                </a:solidFill>
                <a:miter lim="800000"/>
                <a:headEnd/>
                <a:tailEnd/>
              </a:ln>
            </p:spPr>
            <p:txBody>
              <a:bodyPr wrap="none" anchor="ctr"/>
              <a:lstStyle/>
              <a:p>
                <a:endParaRPr lang="en-US"/>
              </a:p>
            </p:txBody>
          </p:sp>
          <p:sp>
            <p:nvSpPr>
              <p:cNvPr id="3126" name="Text Box 250"/>
              <p:cNvSpPr txBox="1">
                <a:spLocks noChangeArrowheads="1"/>
              </p:cNvSpPr>
              <p:nvPr/>
            </p:nvSpPr>
            <p:spPr bwMode="auto">
              <a:xfrm>
                <a:off x="3429000" y="2615983"/>
                <a:ext cx="914400" cy="400110"/>
              </a:xfrm>
              <a:prstGeom prst="rect">
                <a:avLst/>
              </a:prstGeom>
              <a:noFill/>
              <a:ln w="50800" algn="ctr">
                <a:noFill/>
                <a:miter lim="800000"/>
                <a:headEnd/>
                <a:tailEnd/>
              </a:ln>
            </p:spPr>
            <p:txBody>
              <a:bodyPr>
                <a:spAutoFit/>
              </a:bodyPr>
              <a:lstStyle/>
              <a:p>
                <a:pPr>
                  <a:spcBef>
                    <a:spcPct val="50000"/>
                  </a:spcBef>
                </a:pPr>
                <a:r>
                  <a:rPr lang="en-US" sz="2000">
                    <a:solidFill>
                      <a:schemeClr val="bg2"/>
                    </a:solidFill>
                  </a:rPr>
                  <a:t>B11</a:t>
                </a:r>
                <a:r>
                  <a:rPr lang="en-US" sz="2000" baseline="-25000">
                    <a:solidFill>
                      <a:schemeClr val="bg2"/>
                    </a:solidFill>
                  </a:rPr>
                  <a:t>1,1</a:t>
                </a:r>
              </a:p>
            </p:txBody>
          </p:sp>
        </p:grpSp>
        <p:grpSp>
          <p:nvGrpSpPr>
            <p:cNvPr id="18" name="Group 51"/>
            <p:cNvGrpSpPr>
              <a:grpSpLocks/>
            </p:cNvGrpSpPr>
            <p:nvPr/>
          </p:nvGrpSpPr>
          <p:grpSpPr bwMode="auto">
            <a:xfrm>
              <a:off x="4491273" y="2362200"/>
              <a:ext cx="940051" cy="888241"/>
              <a:chOff x="4491273" y="2362200"/>
              <a:chExt cx="940051" cy="888241"/>
            </a:xfrm>
          </p:grpSpPr>
          <p:sp>
            <p:nvSpPr>
              <p:cNvPr id="3123" name="Rectangle 14"/>
              <p:cNvSpPr>
                <a:spLocks noChangeArrowheads="1"/>
              </p:cNvSpPr>
              <p:nvPr/>
            </p:nvSpPr>
            <p:spPr bwMode="auto">
              <a:xfrm>
                <a:off x="4491273" y="2362200"/>
                <a:ext cx="940051" cy="888241"/>
              </a:xfrm>
              <a:prstGeom prst="rect">
                <a:avLst/>
              </a:prstGeom>
              <a:solidFill>
                <a:srgbClr val="FFFF00"/>
              </a:solidFill>
              <a:ln w="50800" algn="ctr">
                <a:solidFill>
                  <a:schemeClr val="tx1"/>
                </a:solidFill>
                <a:miter lim="800000"/>
                <a:headEnd/>
                <a:tailEnd/>
              </a:ln>
            </p:spPr>
            <p:txBody>
              <a:bodyPr wrap="none" anchor="ctr"/>
              <a:lstStyle/>
              <a:p>
                <a:endParaRPr lang="en-US"/>
              </a:p>
            </p:txBody>
          </p:sp>
          <p:sp>
            <p:nvSpPr>
              <p:cNvPr id="3124" name="Text Box 250"/>
              <p:cNvSpPr txBox="1">
                <a:spLocks noChangeArrowheads="1"/>
              </p:cNvSpPr>
              <p:nvPr/>
            </p:nvSpPr>
            <p:spPr bwMode="auto">
              <a:xfrm>
                <a:off x="4495800" y="2615983"/>
                <a:ext cx="914400" cy="400110"/>
              </a:xfrm>
              <a:prstGeom prst="rect">
                <a:avLst/>
              </a:prstGeom>
              <a:noFill/>
              <a:ln w="50800" algn="ctr">
                <a:noFill/>
                <a:miter lim="800000"/>
                <a:headEnd/>
                <a:tailEnd/>
              </a:ln>
            </p:spPr>
            <p:txBody>
              <a:bodyPr>
                <a:spAutoFit/>
              </a:bodyPr>
              <a:lstStyle/>
              <a:p>
                <a:pPr>
                  <a:spcBef>
                    <a:spcPct val="50000"/>
                  </a:spcBef>
                </a:pPr>
                <a:r>
                  <a:rPr lang="en-US" sz="2000">
                    <a:solidFill>
                      <a:schemeClr val="bg2"/>
                    </a:solidFill>
                  </a:rPr>
                  <a:t>B11</a:t>
                </a:r>
                <a:r>
                  <a:rPr lang="en-US" sz="2000" baseline="-25000">
                    <a:solidFill>
                      <a:schemeClr val="bg2"/>
                    </a:solidFill>
                  </a:rPr>
                  <a:t>1,2</a:t>
                </a:r>
              </a:p>
            </p:txBody>
          </p:sp>
        </p:grpSp>
        <p:grpSp>
          <p:nvGrpSpPr>
            <p:cNvPr id="19" name="Group 52"/>
            <p:cNvGrpSpPr>
              <a:grpSpLocks/>
            </p:cNvGrpSpPr>
            <p:nvPr/>
          </p:nvGrpSpPr>
          <p:grpSpPr bwMode="auto">
            <a:xfrm>
              <a:off x="3416929" y="3377332"/>
              <a:ext cx="940051" cy="888241"/>
              <a:chOff x="3416929" y="3377332"/>
              <a:chExt cx="940051" cy="888241"/>
            </a:xfrm>
          </p:grpSpPr>
          <p:sp>
            <p:nvSpPr>
              <p:cNvPr id="3121" name="Rectangle 14"/>
              <p:cNvSpPr>
                <a:spLocks noChangeArrowheads="1"/>
              </p:cNvSpPr>
              <p:nvPr/>
            </p:nvSpPr>
            <p:spPr bwMode="auto">
              <a:xfrm>
                <a:off x="3416929" y="3377332"/>
                <a:ext cx="940051" cy="888241"/>
              </a:xfrm>
              <a:prstGeom prst="rect">
                <a:avLst/>
              </a:prstGeom>
              <a:solidFill>
                <a:srgbClr val="FFFF00"/>
              </a:solidFill>
              <a:ln w="50800" algn="ctr">
                <a:solidFill>
                  <a:schemeClr val="tx1"/>
                </a:solidFill>
                <a:miter lim="800000"/>
                <a:headEnd/>
                <a:tailEnd/>
              </a:ln>
            </p:spPr>
            <p:txBody>
              <a:bodyPr wrap="none" anchor="ctr"/>
              <a:lstStyle/>
              <a:p>
                <a:endParaRPr lang="en-US"/>
              </a:p>
            </p:txBody>
          </p:sp>
          <p:sp>
            <p:nvSpPr>
              <p:cNvPr id="3122" name="Text Box 250"/>
              <p:cNvSpPr txBox="1">
                <a:spLocks noChangeArrowheads="1"/>
              </p:cNvSpPr>
              <p:nvPr/>
            </p:nvSpPr>
            <p:spPr bwMode="auto">
              <a:xfrm>
                <a:off x="3429000" y="3640830"/>
                <a:ext cx="914399" cy="400110"/>
              </a:xfrm>
              <a:prstGeom prst="rect">
                <a:avLst/>
              </a:prstGeom>
              <a:noFill/>
              <a:ln w="50800" algn="ctr">
                <a:noFill/>
                <a:miter lim="800000"/>
                <a:headEnd/>
                <a:tailEnd/>
              </a:ln>
            </p:spPr>
            <p:txBody>
              <a:bodyPr>
                <a:spAutoFit/>
              </a:bodyPr>
              <a:lstStyle/>
              <a:p>
                <a:pPr>
                  <a:spcBef>
                    <a:spcPct val="50000"/>
                  </a:spcBef>
                </a:pPr>
                <a:r>
                  <a:rPr lang="en-US" sz="2000">
                    <a:solidFill>
                      <a:schemeClr val="bg2"/>
                    </a:solidFill>
                  </a:rPr>
                  <a:t>B11</a:t>
                </a:r>
                <a:r>
                  <a:rPr lang="en-US" sz="2000" baseline="-25000">
                    <a:solidFill>
                      <a:schemeClr val="bg2"/>
                    </a:solidFill>
                  </a:rPr>
                  <a:t>2,1</a:t>
                </a:r>
              </a:p>
            </p:txBody>
          </p:sp>
        </p:grpSp>
        <p:grpSp>
          <p:nvGrpSpPr>
            <p:cNvPr id="20" name="Group 50"/>
            <p:cNvGrpSpPr>
              <a:grpSpLocks/>
            </p:cNvGrpSpPr>
            <p:nvPr/>
          </p:nvGrpSpPr>
          <p:grpSpPr bwMode="auto">
            <a:xfrm>
              <a:off x="4491273" y="3377332"/>
              <a:ext cx="940051" cy="888241"/>
              <a:chOff x="4491273" y="3377332"/>
              <a:chExt cx="940051" cy="888241"/>
            </a:xfrm>
          </p:grpSpPr>
          <p:sp>
            <p:nvSpPr>
              <p:cNvPr id="3119" name="Rectangle 14"/>
              <p:cNvSpPr>
                <a:spLocks noChangeArrowheads="1"/>
              </p:cNvSpPr>
              <p:nvPr/>
            </p:nvSpPr>
            <p:spPr bwMode="auto">
              <a:xfrm>
                <a:off x="4491273" y="3377332"/>
                <a:ext cx="940051" cy="888241"/>
              </a:xfrm>
              <a:prstGeom prst="rect">
                <a:avLst/>
              </a:prstGeom>
              <a:solidFill>
                <a:srgbClr val="FFFF00"/>
              </a:solidFill>
              <a:ln w="50800" algn="ctr">
                <a:solidFill>
                  <a:schemeClr val="tx1"/>
                </a:solidFill>
                <a:miter lim="800000"/>
                <a:headEnd/>
                <a:tailEnd/>
              </a:ln>
            </p:spPr>
            <p:txBody>
              <a:bodyPr wrap="none" anchor="ctr"/>
              <a:lstStyle/>
              <a:p>
                <a:endParaRPr lang="en-US"/>
              </a:p>
            </p:txBody>
          </p:sp>
          <p:sp>
            <p:nvSpPr>
              <p:cNvPr id="3120" name="Text Box 250"/>
              <p:cNvSpPr txBox="1">
                <a:spLocks noChangeArrowheads="1"/>
              </p:cNvSpPr>
              <p:nvPr/>
            </p:nvSpPr>
            <p:spPr bwMode="auto">
              <a:xfrm>
                <a:off x="4495800" y="3640830"/>
                <a:ext cx="914400" cy="400110"/>
              </a:xfrm>
              <a:prstGeom prst="rect">
                <a:avLst/>
              </a:prstGeom>
              <a:noFill/>
              <a:ln w="50800" algn="ctr">
                <a:noFill/>
                <a:miter lim="800000"/>
                <a:headEnd/>
                <a:tailEnd/>
              </a:ln>
            </p:spPr>
            <p:txBody>
              <a:bodyPr>
                <a:spAutoFit/>
              </a:bodyPr>
              <a:lstStyle/>
              <a:p>
                <a:pPr>
                  <a:spcBef>
                    <a:spcPct val="50000"/>
                  </a:spcBef>
                </a:pPr>
                <a:r>
                  <a:rPr lang="en-US" sz="2000">
                    <a:solidFill>
                      <a:schemeClr val="bg2"/>
                    </a:solidFill>
                  </a:rPr>
                  <a:t>B11</a:t>
                </a:r>
                <a:r>
                  <a:rPr lang="en-US" sz="2000" baseline="-25000">
                    <a:solidFill>
                      <a:schemeClr val="bg2"/>
                    </a:solidFill>
                  </a:rPr>
                  <a:t>2,2</a:t>
                </a:r>
              </a:p>
            </p:txBody>
          </p:sp>
        </p:grpSp>
      </p:grpSp>
      <p:grpSp>
        <p:nvGrpSpPr>
          <p:cNvPr id="21" name="Group 85"/>
          <p:cNvGrpSpPr>
            <a:grpSpLocks/>
          </p:cNvGrpSpPr>
          <p:nvPr/>
        </p:nvGrpSpPr>
        <p:grpSpPr bwMode="auto">
          <a:xfrm>
            <a:off x="5851525" y="3128963"/>
            <a:ext cx="2014538" cy="2335212"/>
            <a:chOff x="5834204" y="2362200"/>
            <a:chExt cx="2014396" cy="2336150"/>
          </a:xfrm>
        </p:grpSpPr>
        <p:sp>
          <p:nvSpPr>
            <p:cNvPr id="3101" name="Text Box 250"/>
            <p:cNvSpPr txBox="1">
              <a:spLocks noChangeArrowheads="1"/>
            </p:cNvSpPr>
            <p:nvPr/>
          </p:nvSpPr>
          <p:spPr bwMode="auto">
            <a:xfrm>
              <a:off x="5834204" y="4329018"/>
              <a:ext cx="1943053" cy="369332"/>
            </a:xfrm>
            <a:prstGeom prst="rect">
              <a:avLst/>
            </a:prstGeom>
            <a:noFill/>
            <a:ln w="50800" algn="ctr">
              <a:noFill/>
              <a:miter lim="800000"/>
              <a:headEnd/>
              <a:tailEnd/>
            </a:ln>
          </p:spPr>
          <p:txBody>
            <a:bodyPr>
              <a:spAutoFit/>
            </a:bodyPr>
            <a:lstStyle/>
            <a:p>
              <a:pPr>
                <a:spcBef>
                  <a:spcPct val="50000"/>
                </a:spcBef>
              </a:pPr>
              <a:r>
                <a:rPr lang="en-US"/>
                <a:t>C</a:t>
              </a:r>
              <a:r>
                <a:rPr lang="en-US" baseline="-25000"/>
                <a:t>1,1</a:t>
              </a:r>
            </a:p>
          </p:txBody>
        </p:sp>
        <p:grpSp>
          <p:nvGrpSpPr>
            <p:cNvPr id="22" name="Group 44"/>
            <p:cNvGrpSpPr>
              <a:grpSpLocks/>
            </p:cNvGrpSpPr>
            <p:nvPr/>
          </p:nvGrpSpPr>
          <p:grpSpPr bwMode="auto">
            <a:xfrm>
              <a:off x="5834204" y="2362200"/>
              <a:ext cx="947595" cy="888241"/>
              <a:chOff x="5834204" y="2362200"/>
              <a:chExt cx="947595" cy="888241"/>
            </a:xfrm>
          </p:grpSpPr>
          <p:sp>
            <p:nvSpPr>
              <p:cNvPr id="138" name="Rectangle 14"/>
              <p:cNvSpPr>
                <a:spLocks noChangeArrowheads="1"/>
              </p:cNvSpPr>
              <p:nvPr/>
            </p:nvSpPr>
            <p:spPr bwMode="auto">
              <a:xfrm>
                <a:off x="5834204" y="2362200"/>
                <a:ext cx="939734" cy="887769"/>
              </a:xfrm>
              <a:prstGeom prst="rect">
                <a:avLst/>
              </a:prstGeom>
              <a:solidFill>
                <a:schemeClr val="accent1">
                  <a:lumMod val="75000"/>
                </a:schemeClr>
              </a:solidFill>
              <a:ln w="50800" algn="ctr">
                <a:solidFill>
                  <a:schemeClr val="tx1"/>
                </a:solidFill>
                <a:miter lim="800000"/>
                <a:headEnd/>
                <a:tailEnd/>
              </a:ln>
            </p:spPr>
            <p:txBody>
              <a:bodyPr wrap="none" anchor="ctr"/>
              <a:lstStyle/>
              <a:p>
                <a:pPr>
                  <a:defRPr/>
                </a:pPr>
                <a:endParaRPr lang="en-US"/>
              </a:p>
            </p:txBody>
          </p:sp>
          <p:sp>
            <p:nvSpPr>
              <p:cNvPr id="3113" name="Text Box 250"/>
              <p:cNvSpPr txBox="1">
                <a:spLocks noChangeArrowheads="1"/>
              </p:cNvSpPr>
              <p:nvPr/>
            </p:nvSpPr>
            <p:spPr bwMode="auto">
              <a:xfrm>
                <a:off x="5867400" y="2615983"/>
                <a:ext cx="914399" cy="400110"/>
              </a:xfrm>
              <a:prstGeom prst="rect">
                <a:avLst/>
              </a:prstGeom>
              <a:noFill/>
              <a:ln w="50800" algn="ctr">
                <a:noFill/>
                <a:miter lim="800000"/>
                <a:headEnd/>
                <a:tailEnd/>
              </a:ln>
            </p:spPr>
            <p:txBody>
              <a:bodyPr>
                <a:spAutoFit/>
              </a:bodyPr>
              <a:lstStyle/>
              <a:p>
                <a:pPr>
                  <a:spcBef>
                    <a:spcPct val="50000"/>
                  </a:spcBef>
                </a:pPr>
                <a:r>
                  <a:rPr lang="en-US" sz="2000"/>
                  <a:t>C11</a:t>
                </a:r>
                <a:r>
                  <a:rPr lang="en-US" sz="2000" baseline="-25000"/>
                  <a:t>1,1</a:t>
                </a:r>
              </a:p>
            </p:txBody>
          </p:sp>
        </p:grpSp>
        <p:grpSp>
          <p:nvGrpSpPr>
            <p:cNvPr id="23" name="Group 47"/>
            <p:cNvGrpSpPr>
              <a:grpSpLocks/>
            </p:cNvGrpSpPr>
            <p:nvPr/>
          </p:nvGrpSpPr>
          <p:grpSpPr bwMode="auto">
            <a:xfrm>
              <a:off x="6908549" y="2362200"/>
              <a:ext cx="940051" cy="888241"/>
              <a:chOff x="6908549" y="2362200"/>
              <a:chExt cx="940051" cy="888241"/>
            </a:xfrm>
          </p:grpSpPr>
          <p:sp>
            <p:nvSpPr>
              <p:cNvPr id="136" name="Rectangle 14"/>
              <p:cNvSpPr>
                <a:spLocks noChangeArrowheads="1"/>
              </p:cNvSpPr>
              <p:nvPr/>
            </p:nvSpPr>
            <p:spPr bwMode="auto">
              <a:xfrm>
                <a:off x="6908866" y="2362200"/>
                <a:ext cx="939734" cy="887769"/>
              </a:xfrm>
              <a:prstGeom prst="rect">
                <a:avLst/>
              </a:prstGeom>
              <a:solidFill>
                <a:schemeClr val="accent1">
                  <a:lumMod val="75000"/>
                </a:schemeClr>
              </a:solidFill>
              <a:ln w="50800" algn="ctr">
                <a:solidFill>
                  <a:schemeClr val="tx1"/>
                </a:solidFill>
                <a:miter lim="800000"/>
                <a:headEnd/>
                <a:tailEnd/>
              </a:ln>
            </p:spPr>
            <p:txBody>
              <a:bodyPr wrap="none" anchor="ctr"/>
              <a:lstStyle/>
              <a:p>
                <a:pPr>
                  <a:defRPr/>
                </a:pPr>
                <a:endParaRPr lang="en-US"/>
              </a:p>
            </p:txBody>
          </p:sp>
          <p:sp>
            <p:nvSpPr>
              <p:cNvPr id="3111" name="Text Box 250"/>
              <p:cNvSpPr txBox="1">
                <a:spLocks noChangeArrowheads="1"/>
              </p:cNvSpPr>
              <p:nvPr/>
            </p:nvSpPr>
            <p:spPr bwMode="auto">
              <a:xfrm>
                <a:off x="6934200" y="2615983"/>
                <a:ext cx="914400" cy="400110"/>
              </a:xfrm>
              <a:prstGeom prst="rect">
                <a:avLst/>
              </a:prstGeom>
              <a:noFill/>
              <a:ln w="50800" algn="ctr">
                <a:noFill/>
                <a:miter lim="800000"/>
                <a:headEnd/>
                <a:tailEnd/>
              </a:ln>
            </p:spPr>
            <p:txBody>
              <a:bodyPr>
                <a:spAutoFit/>
              </a:bodyPr>
              <a:lstStyle/>
              <a:p>
                <a:pPr>
                  <a:spcBef>
                    <a:spcPct val="50000"/>
                  </a:spcBef>
                </a:pPr>
                <a:r>
                  <a:rPr lang="en-US" sz="2000"/>
                  <a:t>C11</a:t>
                </a:r>
                <a:r>
                  <a:rPr lang="en-US" sz="2000" baseline="-25000"/>
                  <a:t>1,2</a:t>
                </a:r>
              </a:p>
            </p:txBody>
          </p:sp>
        </p:grpSp>
        <p:grpSp>
          <p:nvGrpSpPr>
            <p:cNvPr id="24" name="Group 49"/>
            <p:cNvGrpSpPr>
              <a:grpSpLocks/>
            </p:cNvGrpSpPr>
            <p:nvPr/>
          </p:nvGrpSpPr>
          <p:grpSpPr bwMode="auto">
            <a:xfrm>
              <a:off x="5834204" y="3377332"/>
              <a:ext cx="947595" cy="888241"/>
              <a:chOff x="5834204" y="3377332"/>
              <a:chExt cx="947595" cy="888241"/>
            </a:xfrm>
          </p:grpSpPr>
          <p:sp>
            <p:nvSpPr>
              <p:cNvPr id="134" name="Rectangle 14"/>
              <p:cNvSpPr>
                <a:spLocks noChangeArrowheads="1"/>
              </p:cNvSpPr>
              <p:nvPr/>
            </p:nvSpPr>
            <p:spPr bwMode="auto">
              <a:xfrm>
                <a:off x="5834204" y="3377020"/>
                <a:ext cx="939734" cy="887770"/>
              </a:xfrm>
              <a:prstGeom prst="rect">
                <a:avLst/>
              </a:prstGeom>
              <a:solidFill>
                <a:schemeClr val="accent1">
                  <a:lumMod val="75000"/>
                </a:schemeClr>
              </a:solidFill>
              <a:ln w="50800" algn="ctr">
                <a:solidFill>
                  <a:schemeClr val="tx1"/>
                </a:solidFill>
                <a:miter lim="800000"/>
                <a:headEnd/>
                <a:tailEnd/>
              </a:ln>
            </p:spPr>
            <p:txBody>
              <a:bodyPr wrap="none" anchor="ctr"/>
              <a:lstStyle/>
              <a:p>
                <a:pPr>
                  <a:defRPr/>
                </a:pPr>
                <a:endParaRPr lang="en-US"/>
              </a:p>
            </p:txBody>
          </p:sp>
          <p:sp>
            <p:nvSpPr>
              <p:cNvPr id="3109" name="Text Box 250"/>
              <p:cNvSpPr txBox="1">
                <a:spLocks noChangeArrowheads="1"/>
              </p:cNvSpPr>
              <p:nvPr/>
            </p:nvSpPr>
            <p:spPr bwMode="auto">
              <a:xfrm>
                <a:off x="5867400" y="3640830"/>
                <a:ext cx="914399" cy="400110"/>
              </a:xfrm>
              <a:prstGeom prst="rect">
                <a:avLst/>
              </a:prstGeom>
              <a:noFill/>
              <a:ln w="50800" algn="ctr">
                <a:noFill/>
                <a:miter lim="800000"/>
                <a:headEnd/>
                <a:tailEnd/>
              </a:ln>
            </p:spPr>
            <p:txBody>
              <a:bodyPr>
                <a:spAutoFit/>
              </a:bodyPr>
              <a:lstStyle/>
              <a:p>
                <a:pPr>
                  <a:spcBef>
                    <a:spcPct val="50000"/>
                  </a:spcBef>
                </a:pPr>
                <a:r>
                  <a:rPr lang="en-US" sz="2000"/>
                  <a:t>C11</a:t>
                </a:r>
                <a:r>
                  <a:rPr lang="en-US" sz="2000" baseline="-25000"/>
                  <a:t>2,1</a:t>
                </a:r>
              </a:p>
            </p:txBody>
          </p:sp>
        </p:grpSp>
        <p:grpSp>
          <p:nvGrpSpPr>
            <p:cNvPr id="25" name="Group 48"/>
            <p:cNvGrpSpPr>
              <a:grpSpLocks/>
            </p:cNvGrpSpPr>
            <p:nvPr/>
          </p:nvGrpSpPr>
          <p:grpSpPr bwMode="auto">
            <a:xfrm>
              <a:off x="6908549" y="3377332"/>
              <a:ext cx="940051" cy="888241"/>
              <a:chOff x="6908549" y="3377332"/>
              <a:chExt cx="940051" cy="888241"/>
            </a:xfrm>
          </p:grpSpPr>
          <p:sp>
            <p:nvSpPr>
              <p:cNvPr id="132" name="Rectangle 14"/>
              <p:cNvSpPr>
                <a:spLocks noChangeArrowheads="1"/>
              </p:cNvSpPr>
              <p:nvPr/>
            </p:nvSpPr>
            <p:spPr bwMode="auto">
              <a:xfrm>
                <a:off x="6908866" y="3377020"/>
                <a:ext cx="939734" cy="887770"/>
              </a:xfrm>
              <a:prstGeom prst="rect">
                <a:avLst/>
              </a:prstGeom>
              <a:solidFill>
                <a:schemeClr val="accent1">
                  <a:lumMod val="75000"/>
                </a:schemeClr>
              </a:solidFill>
              <a:ln w="50800" algn="ctr">
                <a:solidFill>
                  <a:schemeClr val="tx1"/>
                </a:solidFill>
                <a:miter lim="800000"/>
                <a:headEnd/>
                <a:tailEnd/>
              </a:ln>
            </p:spPr>
            <p:txBody>
              <a:bodyPr wrap="none" anchor="ctr"/>
              <a:lstStyle/>
              <a:p>
                <a:pPr>
                  <a:defRPr/>
                </a:pPr>
                <a:endParaRPr lang="en-US"/>
              </a:p>
            </p:txBody>
          </p:sp>
          <p:sp>
            <p:nvSpPr>
              <p:cNvPr id="3107" name="Text Box 250"/>
              <p:cNvSpPr txBox="1">
                <a:spLocks noChangeArrowheads="1"/>
              </p:cNvSpPr>
              <p:nvPr/>
            </p:nvSpPr>
            <p:spPr bwMode="auto">
              <a:xfrm>
                <a:off x="6934200" y="3640830"/>
                <a:ext cx="914399" cy="400110"/>
              </a:xfrm>
              <a:prstGeom prst="rect">
                <a:avLst/>
              </a:prstGeom>
              <a:noFill/>
              <a:ln w="50800" algn="ctr">
                <a:noFill/>
                <a:miter lim="800000"/>
                <a:headEnd/>
                <a:tailEnd/>
              </a:ln>
            </p:spPr>
            <p:txBody>
              <a:bodyPr>
                <a:spAutoFit/>
              </a:bodyPr>
              <a:lstStyle/>
              <a:p>
                <a:pPr>
                  <a:spcBef>
                    <a:spcPct val="50000"/>
                  </a:spcBef>
                </a:pPr>
                <a:r>
                  <a:rPr lang="en-US" sz="2000"/>
                  <a:t>C11</a:t>
                </a:r>
                <a:r>
                  <a:rPr lang="en-US" sz="2000" baseline="-25000"/>
                  <a:t>2,2</a:t>
                </a:r>
              </a:p>
            </p:txBody>
          </p:sp>
        </p:grpSp>
      </p:grpSp>
    </p:spTree>
    <p:extLst>
      <p:ext uri="{BB962C8B-B14F-4D97-AF65-F5344CB8AC3E}">
        <p14:creationId xmlns:p14="http://schemas.microsoft.com/office/powerpoint/2010/main" val="243402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0" fill="hold" nodeType="clickEffect">
                                  <p:stCondLst>
                                    <p:cond delay="0"/>
                                  </p:stCondLst>
                                  <p:childTnLst>
                                    <p:anim calcmode="lin" valueType="num">
                                      <p:cBhvr>
                                        <p:cTn id="6" dur="500"/>
                                        <p:tgtEl>
                                          <p:spTgt spid="3"/>
                                        </p:tgtEl>
                                        <p:attrNameLst>
                                          <p:attrName>ppt_w</p:attrName>
                                        </p:attrNameLst>
                                      </p:cBhvr>
                                      <p:tavLst>
                                        <p:tav tm="0">
                                          <p:val>
                                            <p:strVal val="ppt_w"/>
                                          </p:val>
                                        </p:tav>
                                        <p:tav tm="100000">
                                          <p:val>
                                            <p:fltVal val="0"/>
                                          </p:val>
                                        </p:tav>
                                      </p:tavLst>
                                    </p:anim>
                                    <p:anim calcmode="lin" valueType="num">
                                      <p:cBhvr>
                                        <p:cTn id="7" dur="500"/>
                                        <p:tgtEl>
                                          <p:spTgt spid="3"/>
                                        </p:tgtEl>
                                        <p:attrNameLst>
                                          <p:attrName>ppt_h</p:attrName>
                                        </p:attrNameLst>
                                      </p:cBhvr>
                                      <p:tavLst>
                                        <p:tav tm="0">
                                          <p:val>
                                            <p:strVal val="ppt_h"/>
                                          </p:val>
                                        </p:tav>
                                        <p:tav tm="100000">
                                          <p:val>
                                            <p:fltVal val="0"/>
                                          </p:val>
                                        </p:tav>
                                      </p:tavLst>
                                    </p:anim>
                                    <p:animEffect transition="out" filter="fade">
                                      <p:cBhvr>
                                        <p:cTn id="8" dur="500"/>
                                        <p:tgtEl>
                                          <p:spTgt spid="3"/>
                                        </p:tgtEl>
                                      </p:cBhvr>
                                    </p:animEffect>
                                    <p:set>
                                      <p:cBhvr>
                                        <p:cTn id="9" dur="1" fill="hold">
                                          <p:stCondLst>
                                            <p:cond delay="499"/>
                                          </p:stCondLst>
                                        </p:cTn>
                                        <p:tgtEl>
                                          <p:spTgt spid="3"/>
                                        </p:tgtEl>
                                        <p:attrNameLst>
                                          <p:attrName>style.visibility</p:attrName>
                                        </p:attrNameLst>
                                      </p:cBhvr>
                                      <p:to>
                                        <p:strVal val="hidden"/>
                                      </p:to>
                                    </p:set>
                                  </p:childTnLst>
                                </p:cTn>
                              </p:par>
                              <p:par>
                                <p:cTn id="10" presetID="53" presetClass="exit" presetSubtype="0" fill="hold" nodeType="withEffect">
                                  <p:stCondLst>
                                    <p:cond delay="0"/>
                                  </p:stCondLst>
                                  <p:childTnLst>
                                    <p:anim calcmode="lin" valueType="num">
                                      <p:cBhvr>
                                        <p:cTn id="11" dur="500"/>
                                        <p:tgtEl>
                                          <p:spTgt spid="4"/>
                                        </p:tgtEl>
                                        <p:attrNameLst>
                                          <p:attrName>ppt_w</p:attrName>
                                        </p:attrNameLst>
                                      </p:cBhvr>
                                      <p:tavLst>
                                        <p:tav tm="0">
                                          <p:val>
                                            <p:strVal val="ppt_w"/>
                                          </p:val>
                                        </p:tav>
                                        <p:tav tm="100000">
                                          <p:val>
                                            <p:fltVal val="0"/>
                                          </p:val>
                                        </p:tav>
                                      </p:tavLst>
                                    </p:anim>
                                    <p:anim calcmode="lin" valueType="num">
                                      <p:cBhvr>
                                        <p:cTn id="12" dur="500"/>
                                        <p:tgtEl>
                                          <p:spTgt spid="4"/>
                                        </p:tgtEl>
                                        <p:attrNameLst>
                                          <p:attrName>ppt_h</p:attrName>
                                        </p:attrNameLst>
                                      </p:cBhvr>
                                      <p:tavLst>
                                        <p:tav tm="0">
                                          <p:val>
                                            <p:strVal val="ppt_h"/>
                                          </p:val>
                                        </p:tav>
                                        <p:tav tm="100000">
                                          <p:val>
                                            <p:fltVal val="0"/>
                                          </p:val>
                                        </p:tav>
                                      </p:tavLst>
                                    </p:anim>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par>
                                <p:cTn id="15" presetID="53" presetClass="exit" presetSubtype="0" fill="hold" nodeType="withEffect">
                                  <p:stCondLst>
                                    <p:cond delay="0"/>
                                  </p:stCondLst>
                                  <p:childTnLst>
                                    <p:anim calcmode="lin" valueType="num">
                                      <p:cBhvr>
                                        <p:cTn id="16" dur="500"/>
                                        <p:tgtEl>
                                          <p:spTgt spid="2"/>
                                        </p:tgtEl>
                                        <p:attrNameLst>
                                          <p:attrName>ppt_w</p:attrName>
                                        </p:attrNameLst>
                                      </p:cBhvr>
                                      <p:tavLst>
                                        <p:tav tm="0">
                                          <p:val>
                                            <p:strVal val="ppt_w"/>
                                          </p:val>
                                        </p:tav>
                                        <p:tav tm="100000">
                                          <p:val>
                                            <p:fltVal val="0"/>
                                          </p:val>
                                        </p:tav>
                                      </p:tavLst>
                                    </p:anim>
                                    <p:anim calcmode="lin" valueType="num">
                                      <p:cBhvr>
                                        <p:cTn id="17" dur="500"/>
                                        <p:tgtEl>
                                          <p:spTgt spid="2"/>
                                        </p:tgtEl>
                                        <p:attrNameLst>
                                          <p:attrName>ppt_h</p:attrName>
                                        </p:attrNameLst>
                                      </p:cBhvr>
                                      <p:tavLst>
                                        <p:tav tm="0">
                                          <p:val>
                                            <p:strVal val="ppt_h"/>
                                          </p:val>
                                        </p:tav>
                                        <p:tav tm="100000">
                                          <p:val>
                                            <p:fltVal val="0"/>
                                          </p:val>
                                        </p:tav>
                                      </p:tavLst>
                                    </p:anim>
                                    <p:animEffect transition="out" filter="fade">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224"/>
                                        </p:tgtEl>
                                        <p:attrNameLst>
                                          <p:attrName>style.visibility</p:attrName>
                                        </p:attrNameLst>
                                      </p:cBhvr>
                                      <p:to>
                                        <p:strVal val="hidden"/>
                                      </p:to>
                                    </p:set>
                                  </p:childTnLst>
                                </p:cTn>
                              </p:par>
                              <p:par>
                                <p:cTn id="22" presetID="53" presetClass="exit" presetSubtype="0" fill="hold" nodeType="withEffect">
                                  <p:stCondLst>
                                    <p:cond delay="0"/>
                                  </p:stCondLst>
                                  <p:childTnLst>
                                    <p:anim calcmode="lin" valueType="num">
                                      <p:cBhvr>
                                        <p:cTn id="23" dur="500"/>
                                        <p:tgtEl>
                                          <p:spTgt spid="6"/>
                                        </p:tgtEl>
                                        <p:attrNameLst>
                                          <p:attrName>ppt_w</p:attrName>
                                        </p:attrNameLst>
                                      </p:cBhvr>
                                      <p:tavLst>
                                        <p:tav tm="0">
                                          <p:val>
                                            <p:strVal val="ppt_w"/>
                                          </p:val>
                                        </p:tav>
                                        <p:tav tm="100000">
                                          <p:val>
                                            <p:fltVal val="0"/>
                                          </p:val>
                                        </p:tav>
                                      </p:tavLst>
                                    </p:anim>
                                    <p:anim calcmode="lin" valueType="num">
                                      <p:cBhvr>
                                        <p:cTn id="24" dur="500"/>
                                        <p:tgtEl>
                                          <p:spTgt spid="6"/>
                                        </p:tgtEl>
                                        <p:attrNameLst>
                                          <p:attrName>ppt_h</p:attrName>
                                        </p:attrNameLst>
                                      </p:cBhvr>
                                      <p:tavLst>
                                        <p:tav tm="0">
                                          <p:val>
                                            <p:strVal val="ppt_h"/>
                                          </p:val>
                                        </p:tav>
                                        <p:tav tm="100000">
                                          <p:val>
                                            <p:fltVal val="0"/>
                                          </p:val>
                                        </p:tav>
                                      </p:tavLst>
                                    </p:anim>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53" presetClass="exit" presetSubtype="0" fill="hold" nodeType="withEffect">
                                  <p:stCondLst>
                                    <p:cond delay="0"/>
                                  </p:stCondLst>
                                  <p:childTnLst>
                                    <p:anim calcmode="lin" valueType="num">
                                      <p:cBhvr>
                                        <p:cTn id="28" dur="500"/>
                                        <p:tgtEl>
                                          <p:spTgt spid="5"/>
                                        </p:tgtEl>
                                        <p:attrNameLst>
                                          <p:attrName>ppt_w</p:attrName>
                                        </p:attrNameLst>
                                      </p:cBhvr>
                                      <p:tavLst>
                                        <p:tav tm="0">
                                          <p:val>
                                            <p:strVal val="ppt_w"/>
                                          </p:val>
                                        </p:tav>
                                        <p:tav tm="100000">
                                          <p:val>
                                            <p:fltVal val="0"/>
                                          </p:val>
                                        </p:tav>
                                      </p:tavLst>
                                    </p:anim>
                                    <p:anim calcmode="lin" valueType="num">
                                      <p:cBhvr>
                                        <p:cTn id="29" dur="500"/>
                                        <p:tgtEl>
                                          <p:spTgt spid="5"/>
                                        </p:tgtEl>
                                        <p:attrNameLst>
                                          <p:attrName>ppt_h</p:attrName>
                                        </p:attrNameLst>
                                      </p:cBhvr>
                                      <p:tavLst>
                                        <p:tav tm="0">
                                          <p:val>
                                            <p:strVal val="ppt_h"/>
                                          </p:val>
                                        </p:tav>
                                        <p:tav tm="100000">
                                          <p:val>
                                            <p:fltVal val="0"/>
                                          </p:val>
                                        </p:tav>
                                      </p:tavLst>
                                    </p:anim>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53" presetClass="exit" presetSubtype="0" fill="hold" nodeType="withEffect">
                                  <p:stCondLst>
                                    <p:cond delay="0"/>
                                  </p:stCondLst>
                                  <p:childTnLst>
                                    <p:anim calcmode="lin" valueType="num">
                                      <p:cBhvr>
                                        <p:cTn id="33" dur="500"/>
                                        <p:tgtEl>
                                          <p:spTgt spid="7"/>
                                        </p:tgtEl>
                                        <p:attrNameLst>
                                          <p:attrName>ppt_w</p:attrName>
                                        </p:attrNameLst>
                                      </p:cBhvr>
                                      <p:tavLst>
                                        <p:tav tm="0">
                                          <p:val>
                                            <p:strVal val="ppt_w"/>
                                          </p:val>
                                        </p:tav>
                                        <p:tav tm="100000">
                                          <p:val>
                                            <p:fltVal val="0"/>
                                          </p:val>
                                        </p:tav>
                                      </p:tavLst>
                                    </p:anim>
                                    <p:anim calcmode="lin" valueType="num">
                                      <p:cBhvr>
                                        <p:cTn id="34" dur="500"/>
                                        <p:tgtEl>
                                          <p:spTgt spid="7"/>
                                        </p:tgtEl>
                                        <p:attrNameLst>
                                          <p:attrName>ppt_h</p:attrName>
                                        </p:attrNameLst>
                                      </p:cBhvr>
                                      <p:tavLst>
                                        <p:tav tm="0">
                                          <p:val>
                                            <p:strVal val="ppt_h"/>
                                          </p:val>
                                        </p:tav>
                                        <p:tav tm="100000">
                                          <p:val>
                                            <p:fltVal val="0"/>
                                          </p:val>
                                        </p:tav>
                                      </p:tavLst>
                                    </p:anim>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231"/>
                                        </p:tgtEl>
                                        <p:attrNameLst>
                                          <p:attrName>style.visibility</p:attrName>
                                        </p:attrNameLst>
                                      </p:cBhvr>
                                      <p:to>
                                        <p:strVal val="hidden"/>
                                      </p:to>
                                    </p:set>
                                  </p:childTnLst>
                                </p:cTn>
                              </p:par>
                              <p:par>
                                <p:cTn id="39" presetID="53" presetClass="exit" presetSubtype="0" fill="hold" nodeType="withEffect">
                                  <p:stCondLst>
                                    <p:cond delay="0"/>
                                  </p:stCondLst>
                                  <p:childTnLst>
                                    <p:anim calcmode="lin" valueType="num">
                                      <p:cBhvr>
                                        <p:cTn id="40" dur="500"/>
                                        <p:tgtEl>
                                          <p:spTgt spid="9"/>
                                        </p:tgtEl>
                                        <p:attrNameLst>
                                          <p:attrName>ppt_w</p:attrName>
                                        </p:attrNameLst>
                                      </p:cBhvr>
                                      <p:tavLst>
                                        <p:tav tm="0">
                                          <p:val>
                                            <p:strVal val="ppt_w"/>
                                          </p:val>
                                        </p:tav>
                                        <p:tav tm="100000">
                                          <p:val>
                                            <p:fltVal val="0"/>
                                          </p:val>
                                        </p:tav>
                                      </p:tavLst>
                                    </p:anim>
                                    <p:anim calcmode="lin" valueType="num">
                                      <p:cBhvr>
                                        <p:cTn id="41" dur="500"/>
                                        <p:tgtEl>
                                          <p:spTgt spid="9"/>
                                        </p:tgtEl>
                                        <p:attrNameLst>
                                          <p:attrName>ppt_h</p:attrName>
                                        </p:attrNameLst>
                                      </p:cBhvr>
                                      <p:tavLst>
                                        <p:tav tm="0">
                                          <p:val>
                                            <p:strVal val="ppt_h"/>
                                          </p:val>
                                        </p:tav>
                                        <p:tav tm="100000">
                                          <p:val>
                                            <p:fltVal val="0"/>
                                          </p:val>
                                        </p:tav>
                                      </p:tavLst>
                                    </p:anim>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par>
                                <p:cTn id="44" presetID="53" presetClass="exit" presetSubtype="0" fill="hold" nodeType="withEffect">
                                  <p:stCondLst>
                                    <p:cond delay="0"/>
                                  </p:stCondLst>
                                  <p:childTnLst>
                                    <p:anim calcmode="lin" valueType="num">
                                      <p:cBhvr>
                                        <p:cTn id="45" dur="500"/>
                                        <p:tgtEl>
                                          <p:spTgt spid="10"/>
                                        </p:tgtEl>
                                        <p:attrNameLst>
                                          <p:attrName>ppt_w</p:attrName>
                                        </p:attrNameLst>
                                      </p:cBhvr>
                                      <p:tavLst>
                                        <p:tav tm="0">
                                          <p:val>
                                            <p:strVal val="ppt_w"/>
                                          </p:val>
                                        </p:tav>
                                        <p:tav tm="100000">
                                          <p:val>
                                            <p:fltVal val="0"/>
                                          </p:val>
                                        </p:tav>
                                      </p:tavLst>
                                    </p:anim>
                                    <p:anim calcmode="lin" valueType="num">
                                      <p:cBhvr>
                                        <p:cTn id="46" dur="500"/>
                                        <p:tgtEl>
                                          <p:spTgt spid="10"/>
                                        </p:tgtEl>
                                        <p:attrNameLst>
                                          <p:attrName>ppt_h</p:attrName>
                                        </p:attrNameLst>
                                      </p:cBhvr>
                                      <p:tavLst>
                                        <p:tav tm="0">
                                          <p:val>
                                            <p:strVal val="ppt_h"/>
                                          </p:val>
                                        </p:tav>
                                        <p:tav tm="100000">
                                          <p:val>
                                            <p:fltVal val="0"/>
                                          </p:val>
                                        </p:tav>
                                      </p:tavLst>
                                    </p:anim>
                                    <p:animEffect transition="out" filter="fade">
                                      <p:cBhvr>
                                        <p:cTn id="47" dur="500"/>
                                        <p:tgtEl>
                                          <p:spTgt spid="10"/>
                                        </p:tgtEl>
                                      </p:cBhvr>
                                    </p:animEffect>
                                    <p:set>
                                      <p:cBhvr>
                                        <p:cTn id="48" dur="1" fill="hold">
                                          <p:stCondLst>
                                            <p:cond delay="499"/>
                                          </p:stCondLst>
                                        </p:cTn>
                                        <p:tgtEl>
                                          <p:spTgt spid="10"/>
                                        </p:tgtEl>
                                        <p:attrNameLst>
                                          <p:attrName>style.visibility</p:attrName>
                                        </p:attrNameLst>
                                      </p:cBhvr>
                                      <p:to>
                                        <p:strVal val="hidden"/>
                                      </p:to>
                                    </p:set>
                                  </p:childTnLst>
                                </p:cTn>
                              </p:par>
                              <p:par>
                                <p:cTn id="49" presetID="53" presetClass="exit" presetSubtype="0" fill="hold" nodeType="withEffect">
                                  <p:stCondLst>
                                    <p:cond delay="0"/>
                                  </p:stCondLst>
                                  <p:childTnLst>
                                    <p:anim calcmode="lin" valueType="num">
                                      <p:cBhvr>
                                        <p:cTn id="50" dur="500"/>
                                        <p:tgtEl>
                                          <p:spTgt spid="8"/>
                                        </p:tgtEl>
                                        <p:attrNameLst>
                                          <p:attrName>ppt_w</p:attrName>
                                        </p:attrNameLst>
                                      </p:cBhvr>
                                      <p:tavLst>
                                        <p:tav tm="0">
                                          <p:val>
                                            <p:strVal val="ppt_w"/>
                                          </p:val>
                                        </p:tav>
                                        <p:tav tm="100000">
                                          <p:val>
                                            <p:fltVal val="0"/>
                                          </p:val>
                                        </p:tav>
                                      </p:tavLst>
                                    </p:anim>
                                    <p:anim calcmode="lin" valueType="num">
                                      <p:cBhvr>
                                        <p:cTn id="51" dur="500"/>
                                        <p:tgtEl>
                                          <p:spTgt spid="8"/>
                                        </p:tgtEl>
                                        <p:attrNameLst>
                                          <p:attrName>ppt_h</p:attrName>
                                        </p:attrNameLst>
                                      </p:cBhvr>
                                      <p:tavLst>
                                        <p:tav tm="0">
                                          <p:val>
                                            <p:strVal val="ppt_h"/>
                                          </p:val>
                                        </p:tav>
                                        <p:tav tm="100000">
                                          <p:val>
                                            <p:fltVal val="0"/>
                                          </p:val>
                                        </p:tav>
                                      </p:tavLst>
                                    </p:anim>
                                    <p:animEffect transition="out" filter="fade">
                                      <p:cBhvr>
                                        <p:cTn id="52" dur="500"/>
                                        <p:tgtEl>
                                          <p:spTgt spid="8"/>
                                        </p:tgtEl>
                                      </p:cBhvr>
                                    </p:animEffect>
                                    <p:set>
                                      <p:cBhvr>
                                        <p:cTn id="53" dur="1" fill="hold">
                                          <p:stCondLst>
                                            <p:cond delay="499"/>
                                          </p:stCondLst>
                                        </p:cTn>
                                        <p:tgtEl>
                                          <p:spTgt spid="8"/>
                                        </p:tgtEl>
                                        <p:attrNameLst>
                                          <p:attrName>style.visibility</p:attrName>
                                        </p:attrNameLst>
                                      </p:cBhvr>
                                      <p:to>
                                        <p:strVal val="hidden"/>
                                      </p:to>
                                    </p:set>
                                  </p:childTnLst>
                                </p:cTn>
                              </p:par>
                              <p:par>
                                <p:cTn id="54" presetID="1" presetClass="exit" presetSubtype="0" fill="hold" grpId="0" nodeType="withEffect">
                                  <p:stCondLst>
                                    <p:cond delay="0"/>
                                  </p:stCondLst>
                                  <p:childTnLst>
                                    <p:set>
                                      <p:cBhvr>
                                        <p:cTn id="55" dur="1" fill="hold">
                                          <p:stCondLst>
                                            <p:cond delay="0"/>
                                          </p:stCondLst>
                                        </p:cTn>
                                        <p:tgtEl>
                                          <p:spTgt spid="23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53" presetClass="entr" presetSubtype="0" fill="hold" grpId="0" nodeType="clickEffect">
                                  <p:stCondLst>
                                    <p:cond delay="0"/>
                                  </p:stCondLst>
                                  <p:childTnLst>
                                    <p:set>
                                      <p:cBhvr>
                                        <p:cTn id="59" dur="1" fill="hold">
                                          <p:stCondLst>
                                            <p:cond delay="0"/>
                                          </p:stCondLst>
                                        </p:cTn>
                                        <p:tgtEl>
                                          <p:spTgt spid="100"/>
                                        </p:tgtEl>
                                        <p:attrNameLst>
                                          <p:attrName>style.visibility</p:attrName>
                                        </p:attrNameLst>
                                      </p:cBhvr>
                                      <p:to>
                                        <p:strVal val="visible"/>
                                      </p:to>
                                    </p:set>
                                    <p:anim calcmode="lin" valueType="num">
                                      <p:cBhvr>
                                        <p:cTn id="60" dur="500" fill="hold"/>
                                        <p:tgtEl>
                                          <p:spTgt spid="100"/>
                                        </p:tgtEl>
                                        <p:attrNameLst>
                                          <p:attrName>ppt_w</p:attrName>
                                        </p:attrNameLst>
                                      </p:cBhvr>
                                      <p:tavLst>
                                        <p:tav tm="0">
                                          <p:val>
                                            <p:fltVal val="0"/>
                                          </p:val>
                                        </p:tav>
                                        <p:tav tm="100000">
                                          <p:val>
                                            <p:strVal val="#ppt_w"/>
                                          </p:val>
                                        </p:tav>
                                      </p:tavLst>
                                    </p:anim>
                                    <p:anim calcmode="lin" valueType="num">
                                      <p:cBhvr>
                                        <p:cTn id="61" dur="500" fill="hold"/>
                                        <p:tgtEl>
                                          <p:spTgt spid="100"/>
                                        </p:tgtEl>
                                        <p:attrNameLst>
                                          <p:attrName>ppt_h</p:attrName>
                                        </p:attrNameLst>
                                      </p:cBhvr>
                                      <p:tavLst>
                                        <p:tav tm="0">
                                          <p:val>
                                            <p:fltVal val="0"/>
                                          </p:val>
                                        </p:tav>
                                        <p:tav tm="100000">
                                          <p:val>
                                            <p:strVal val="#ppt_h"/>
                                          </p:val>
                                        </p:tav>
                                      </p:tavLst>
                                    </p:anim>
                                    <p:animEffect transition="in" filter="fade">
                                      <p:cBhvr>
                                        <p:cTn id="62" dur="500"/>
                                        <p:tgtEl>
                                          <p:spTgt spid="100"/>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ox(out)">
                                      <p:cBhvr>
                                        <p:cTn id="67" dur="500"/>
                                        <p:tgtEl>
                                          <p:spTgt spid="11"/>
                                        </p:tgtEl>
                                      </p:cBhvr>
                                    </p:animEffect>
                                  </p:childTnLst>
                                </p:cTn>
                              </p:par>
                            </p:childTnLst>
                          </p:cTn>
                        </p:par>
                        <p:par>
                          <p:cTn id="68" fill="hold">
                            <p:stCondLst>
                              <p:cond delay="500"/>
                            </p:stCondLst>
                            <p:childTnLst>
                              <p:par>
                                <p:cTn id="69" presetID="4" presetClass="entr" presetSubtype="32"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box(out)">
                                      <p:cBhvr>
                                        <p:cTn id="71" dur="500"/>
                                        <p:tgtEl>
                                          <p:spTgt spid="16"/>
                                        </p:tgtEl>
                                      </p:cBhvr>
                                    </p:animEffect>
                                  </p:childTnLst>
                                </p:cTn>
                              </p:par>
                            </p:childTnLst>
                          </p:cTn>
                        </p:par>
                        <p:par>
                          <p:cTn id="72" fill="hold">
                            <p:stCondLst>
                              <p:cond delay="1000"/>
                            </p:stCondLst>
                            <p:childTnLst>
                              <p:par>
                                <p:cTn id="73" presetID="4" presetClass="entr" presetSubtype="32" fill="hold"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box(out)">
                                      <p:cBhvr>
                                        <p:cTn id="75" dur="500"/>
                                        <p:tgtEl>
                                          <p:spTgt spid="21"/>
                                        </p:tgtEl>
                                      </p:cBhvr>
                                    </p:animEffect>
                                  </p:childTnLst>
                                </p:cTn>
                              </p:par>
                            </p:childTnLst>
                          </p:cTn>
                        </p:par>
                        <p:par>
                          <p:cTn id="76" fill="hold">
                            <p:stCondLst>
                              <p:cond delay="1500"/>
                            </p:stCondLst>
                            <p:childTnLst>
                              <p:par>
                                <p:cTn id="77" presetID="22" presetClass="entr" presetSubtype="8" fill="hold" nodeType="afterEffect">
                                  <p:stCondLst>
                                    <p:cond delay="0"/>
                                  </p:stCondLst>
                                  <p:childTnLst>
                                    <p:set>
                                      <p:cBhvr>
                                        <p:cTn id="78" dur="1" fill="hold">
                                          <p:stCondLst>
                                            <p:cond delay="0"/>
                                          </p:stCondLst>
                                        </p:cTn>
                                        <p:tgtEl>
                                          <p:spTgt spid="101"/>
                                        </p:tgtEl>
                                        <p:attrNameLst>
                                          <p:attrName>style.visibility</p:attrName>
                                        </p:attrNameLst>
                                      </p:cBhvr>
                                      <p:to>
                                        <p:strVal val="visible"/>
                                      </p:to>
                                    </p:set>
                                    <p:animEffect transition="in" filter="wipe(left)">
                                      <p:cBhvr>
                                        <p:cTn id="79" dur="500"/>
                                        <p:tgtEl>
                                          <p:spTgt spid="101"/>
                                        </p:tgtEl>
                                      </p:cBhvr>
                                    </p:animEffect>
                                  </p:childTnLst>
                                </p:cTn>
                              </p:par>
                            </p:childTnLst>
                          </p:cTn>
                        </p:par>
                        <p:par>
                          <p:cTn id="80" fill="hold">
                            <p:stCondLst>
                              <p:cond delay="2000"/>
                            </p:stCondLst>
                            <p:childTnLst>
                              <p:par>
                                <p:cTn id="81" presetID="53" presetClass="entr" presetSubtype="0" fill="hold" grpId="0" nodeType="afterEffect">
                                  <p:stCondLst>
                                    <p:cond delay="0"/>
                                  </p:stCondLst>
                                  <p:childTnLst>
                                    <p:set>
                                      <p:cBhvr>
                                        <p:cTn id="82" dur="1" fill="hold">
                                          <p:stCondLst>
                                            <p:cond delay="0"/>
                                          </p:stCondLst>
                                        </p:cTn>
                                        <p:tgtEl>
                                          <p:spTgt spid="253"/>
                                        </p:tgtEl>
                                        <p:attrNameLst>
                                          <p:attrName>style.visibility</p:attrName>
                                        </p:attrNameLst>
                                      </p:cBhvr>
                                      <p:to>
                                        <p:strVal val="visible"/>
                                      </p:to>
                                    </p:set>
                                    <p:anim calcmode="lin" valueType="num">
                                      <p:cBhvr>
                                        <p:cTn id="83" dur="500" fill="hold"/>
                                        <p:tgtEl>
                                          <p:spTgt spid="253"/>
                                        </p:tgtEl>
                                        <p:attrNameLst>
                                          <p:attrName>ppt_w</p:attrName>
                                        </p:attrNameLst>
                                      </p:cBhvr>
                                      <p:tavLst>
                                        <p:tav tm="0">
                                          <p:val>
                                            <p:fltVal val="0"/>
                                          </p:val>
                                        </p:tav>
                                        <p:tav tm="100000">
                                          <p:val>
                                            <p:strVal val="#ppt_w"/>
                                          </p:val>
                                        </p:tav>
                                      </p:tavLst>
                                    </p:anim>
                                    <p:anim calcmode="lin" valueType="num">
                                      <p:cBhvr>
                                        <p:cTn id="84" dur="500" fill="hold"/>
                                        <p:tgtEl>
                                          <p:spTgt spid="253"/>
                                        </p:tgtEl>
                                        <p:attrNameLst>
                                          <p:attrName>ppt_h</p:attrName>
                                        </p:attrNameLst>
                                      </p:cBhvr>
                                      <p:tavLst>
                                        <p:tav tm="0">
                                          <p:val>
                                            <p:fltVal val="0"/>
                                          </p:val>
                                        </p:tav>
                                        <p:tav tm="100000">
                                          <p:val>
                                            <p:strVal val="#ppt_h"/>
                                          </p:val>
                                        </p:tav>
                                      </p:tavLst>
                                    </p:anim>
                                    <p:animEffect transition="in" filter="fade">
                                      <p:cBhvr>
                                        <p:cTn id="85" dur="5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p:bldP spid="231" grpId="0"/>
      <p:bldP spid="236" grpId="0"/>
      <p:bldP spid="253" grpId="0"/>
      <p:bldP spid="10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801688" y="1371600"/>
            <a:ext cx="3635375" cy="461963"/>
          </a:xfrm>
          <a:prstGeom prst="rect">
            <a:avLst/>
          </a:prstGeom>
          <a:noFill/>
          <a:ln w="9525">
            <a:noFill/>
            <a:miter lim="800000"/>
            <a:headEnd/>
            <a:tailEnd/>
          </a:ln>
        </p:spPr>
        <p:txBody>
          <a:bodyPr>
            <a:spAutoFit/>
          </a:bodyPr>
          <a:lstStyle/>
          <a:p>
            <a:r>
              <a:rPr lang="en-US" dirty="0"/>
              <a:t>C</a:t>
            </a:r>
            <a:r>
              <a:rPr lang="en-US" baseline="-25000" dirty="0"/>
              <a:t>1,1</a:t>
            </a:r>
            <a:r>
              <a:rPr lang="en-US" dirty="0"/>
              <a:t> = A</a:t>
            </a:r>
            <a:r>
              <a:rPr lang="en-US" baseline="-25000" dirty="0"/>
              <a:t>1,1</a:t>
            </a:r>
            <a:r>
              <a:rPr lang="en-US" dirty="0"/>
              <a:t>·B</a:t>
            </a:r>
            <a:r>
              <a:rPr lang="en-US" baseline="-25000" dirty="0"/>
              <a:t>1,1</a:t>
            </a:r>
            <a:r>
              <a:rPr lang="en-US" dirty="0"/>
              <a:t> + A</a:t>
            </a:r>
            <a:r>
              <a:rPr lang="en-US" baseline="-25000" dirty="0"/>
              <a:t>1,2</a:t>
            </a:r>
            <a:r>
              <a:rPr lang="en-US" dirty="0"/>
              <a:t>·B</a:t>
            </a:r>
            <a:r>
              <a:rPr lang="en-US" baseline="-25000" dirty="0"/>
              <a:t>2,1</a:t>
            </a:r>
          </a:p>
        </p:txBody>
      </p:sp>
      <p:sp>
        <p:nvSpPr>
          <p:cNvPr id="4099" name="TextBox 2"/>
          <p:cNvSpPr txBox="1">
            <a:spLocks noChangeArrowheads="1"/>
          </p:cNvSpPr>
          <p:nvPr/>
        </p:nvSpPr>
        <p:spPr bwMode="auto">
          <a:xfrm>
            <a:off x="722313" y="1839913"/>
            <a:ext cx="3775075" cy="461962"/>
          </a:xfrm>
          <a:prstGeom prst="rect">
            <a:avLst/>
          </a:prstGeom>
          <a:noFill/>
          <a:ln w="9525">
            <a:noFill/>
            <a:miter lim="800000"/>
            <a:headEnd/>
            <a:tailEnd/>
          </a:ln>
        </p:spPr>
        <p:txBody>
          <a:bodyPr>
            <a:spAutoFit/>
          </a:bodyPr>
          <a:lstStyle/>
          <a:p>
            <a:r>
              <a:rPr lang="en-US" dirty="0"/>
              <a:t>C</a:t>
            </a:r>
            <a:r>
              <a:rPr lang="en-US" baseline="-25000" dirty="0"/>
              <a:t>2,1</a:t>
            </a:r>
            <a:r>
              <a:rPr lang="en-US" dirty="0"/>
              <a:t> = A</a:t>
            </a:r>
            <a:r>
              <a:rPr lang="en-US" baseline="-25000" dirty="0"/>
              <a:t>2,1</a:t>
            </a:r>
            <a:r>
              <a:rPr lang="en-US" dirty="0"/>
              <a:t>·B</a:t>
            </a:r>
            <a:r>
              <a:rPr lang="en-US" baseline="-25000" dirty="0"/>
              <a:t>1,1</a:t>
            </a:r>
            <a:r>
              <a:rPr lang="en-US" dirty="0"/>
              <a:t> + A</a:t>
            </a:r>
            <a:r>
              <a:rPr lang="en-US" baseline="-25000" dirty="0"/>
              <a:t>2,2</a:t>
            </a:r>
            <a:r>
              <a:rPr lang="en-US" dirty="0"/>
              <a:t>·B</a:t>
            </a:r>
            <a:r>
              <a:rPr lang="en-US" baseline="-25000" dirty="0"/>
              <a:t>2,1</a:t>
            </a:r>
          </a:p>
        </p:txBody>
      </p:sp>
      <p:sp>
        <p:nvSpPr>
          <p:cNvPr id="4100" name="TextBox 3"/>
          <p:cNvSpPr txBox="1">
            <a:spLocks noChangeArrowheads="1"/>
          </p:cNvSpPr>
          <p:nvPr/>
        </p:nvSpPr>
        <p:spPr bwMode="auto">
          <a:xfrm>
            <a:off x="4546600" y="1371600"/>
            <a:ext cx="3760788" cy="461963"/>
          </a:xfrm>
          <a:prstGeom prst="rect">
            <a:avLst/>
          </a:prstGeom>
          <a:noFill/>
          <a:ln w="9525">
            <a:noFill/>
            <a:miter lim="800000"/>
            <a:headEnd/>
            <a:tailEnd/>
          </a:ln>
        </p:spPr>
        <p:txBody>
          <a:bodyPr>
            <a:spAutoFit/>
          </a:bodyPr>
          <a:lstStyle/>
          <a:p>
            <a:pPr algn="r"/>
            <a:r>
              <a:rPr lang="en-US"/>
              <a:t>C</a:t>
            </a:r>
            <a:r>
              <a:rPr lang="en-US" baseline="-25000"/>
              <a:t>1,2</a:t>
            </a:r>
            <a:r>
              <a:rPr lang="en-US"/>
              <a:t> = A</a:t>
            </a:r>
            <a:r>
              <a:rPr lang="en-US" baseline="-25000"/>
              <a:t>1,1</a:t>
            </a:r>
            <a:r>
              <a:rPr lang="en-US"/>
              <a:t>·B</a:t>
            </a:r>
            <a:r>
              <a:rPr lang="en-US" baseline="-25000"/>
              <a:t>1,2</a:t>
            </a:r>
            <a:r>
              <a:rPr lang="en-US"/>
              <a:t> + A</a:t>
            </a:r>
            <a:r>
              <a:rPr lang="en-US" baseline="-25000"/>
              <a:t>1,2</a:t>
            </a:r>
            <a:r>
              <a:rPr lang="en-US"/>
              <a:t>·B</a:t>
            </a:r>
            <a:r>
              <a:rPr lang="en-US" baseline="-25000"/>
              <a:t>2,2</a:t>
            </a:r>
          </a:p>
        </p:txBody>
      </p:sp>
      <p:sp>
        <p:nvSpPr>
          <p:cNvPr id="4101" name="TextBox 4"/>
          <p:cNvSpPr txBox="1">
            <a:spLocks noChangeArrowheads="1"/>
          </p:cNvSpPr>
          <p:nvPr/>
        </p:nvSpPr>
        <p:spPr bwMode="auto">
          <a:xfrm>
            <a:off x="4781550" y="1839913"/>
            <a:ext cx="3525838" cy="461962"/>
          </a:xfrm>
          <a:prstGeom prst="rect">
            <a:avLst/>
          </a:prstGeom>
          <a:noFill/>
          <a:ln w="9525">
            <a:noFill/>
            <a:miter lim="800000"/>
            <a:headEnd/>
            <a:tailEnd/>
          </a:ln>
        </p:spPr>
        <p:txBody>
          <a:bodyPr>
            <a:spAutoFit/>
          </a:bodyPr>
          <a:lstStyle/>
          <a:p>
            <a:pPr algn="r"/>
            <a:r>
              <a:rPr lang="en-US"/>
              <a:t>C</a:t>
            </a:r>
            <a:r>
              <a:rPr lang="en-US" baseline="-25000"/>
              <a:t>2,2</a:t>
            </a:r>
            <a:r>
              <a:rPr lang="en-US"/>
              <a:t> = A</a:t>
            </a:r>
            <a:r>
              <a:rPr lang="en-US" baseline="-25000"/>
              <a:t>2,1</a:t>
            </a:r>
            <a:r>
              <a:rPr lang="en-US"/>
              <a:t>·B</a:t>
            </a:r>
            <a:r>
              <a:rPr lang="en-US" baseline="-25000"/>
              <a:t>1,2</a:t>
            </a:r>
            <a:r>
              <a:rPr lang="en-US"/>
              <a:t> + A</a:t>
            </a:r>
            <a:r>
              <a:rPr lang="en-US" baseline="-25000"/>
              <a:t>2,2</a:t>
            </a:r>
            <a:r>
              <a:rPr lang="en-US"/>
              <a:t>·B</a:t>
            </a:r>
            <a:r>
              <a:rPr lang="en-US" baseline="-25000"/>
              <a:t>2,2</a:t>
            </a:r>
          </a:p>
        </p:txBody>
      </p:sp>
      <p:sp>
        <p:nvSpPr>
          <p:cNvPr id="4102" name="Title 5"/>
          <p:cNvSpPr>
            <a:spLocks noGrp="1"/>
          </p:cNvSpPr>
          <p:nvPr>
            <p:ph type="title"/>
          </p:nvPr>
        </p:nvSpPr>
        <p:spPr/>
        <p:txBody>
          <a:bodyPr/>
          <a:lstStyle/>
          <a:p>
            <a:r>
              <a:rPr lang="en-US" sz="2800" dirty="0"/>
              <a:t>Challenge 5: Recursive matrix </a:t>
            </a:r>
            <a:r>
              <a:rPr lang="en-US" sz="2800" dirty="0" smtClean="0"/>
              <a:t>multiplication</a:t>
            </a:r>
            <a:br>
              <a:rPr lang="en-US" sz="2800" dirty="0" smtClean="0"/>
            </a:br>
            <a:r>
              <a:rPr lang="en-US" sz="2800" dirty="0" smtClean="0"/>
              <a:t>	 </a:t>
            </a:r>
            <a:r>
              <a:rPr lang="en-US" sz="2800" dirty="0"/>
              <a:t>Recursively </a:t>
            </a:r>
            <a:r>
              <a:rPr lang="en-US" sz="2800" dirty="0" smtClean="0"/>
              <a:t>multiply </a:t>
            </a:r>
            <a:r>
              <a:rPr lang="en-US" sz="2800" dirty="0" err="1" smtClean="0"/>
              <a:t>submatrices</a:t>
            </a:r>
            <a:endParaRPr lang="en-US" sz="2800" dirty="0" smtClean="0"/>
          </a:p>
        </p:txBody>
      </p:sp>
      <p:sp>
        <p:nvSpPr>
          <p:cNvPr id="4103" name="Content Placeholder 6"/>
          <p:cNvSpPr>
            <a:spLocks noGrp="1"/>
          </p:cNvSpPr>
          <p:nvPr>
            <p:ph idx="1"/>
          </p:nvPr>
        </p:nvSpPr>
        <p:spPr>
          <a:xfrm>
            <a:off x="257175" y="6049369"/>
            <a:ext cx="8281988" cy="638033"/>
          </a:xfrm>
        </p:spPr>
        <p:txBody>
          <a:bodyPr/>
          <a:lstStyle/>
          <a:p>
            <a:r>
              <a:rPr lang="en-US" sz="2400" dirty="0" smtClean="0"/>
              <a:t>Also need stopping criteria for recursion</a:t>
            </a:r>
          </a:p>
        </p:txBody>
      </p:sp>
      <p:sp>
        <p:nvSpPr>
          <p:cNvPr id="9" name="Slide Number Placeholder 8"/>
          <p:cNvSpPr>
            <a:spLocks noGrp="1"/>
          </p:cNvSpPr>
          <p:nvPr>
            <p:ph type="sldNum" sz="quarter" idx="10"/>
          </p:nvPr>
        </p:nvSpPr>
        <p:spPr/>
        <p:txBody>
          <a:bodyPr/>
          <a:lstStyle/>
          <a:p>
            <a:pPr>
              <a:defRPr/>
            </a:pPr>
            <a:fld id="{E628A174-EFBC-410F-97A2-E5CF631D37C6}" type="slidenum">
              <a:rPr lang="en-US" smtClean="0"/>
              <a:pPr>
                <a:defRPr/>
              </a:pPr>
              <a:t>114</a:t>
            </a:fld>
            <a:endParaRPr lang="en-US"/>
          </a:p>
        </p:txBody>
      </p:sp>
      <p:sp>
        <p:nvSpPr>
          <p:cNvPr id="10" name="TextBox 9"/>
          <p:cNvSpPr txBox="1"/>
          <p:nvPr/>
        </p:nvSpPr>
        <p:spPr>
          <a:xfrm>
            <a:off x="0" y="3412130"/>
            <a:ext cx="9144000" cy="2634567"/>
          </a:xfrm>
          <a:prstGeom prst="rect">
            <a:avLst/>
          </a:prstGeom>
          <a:solidFill>
            <a:schemeClr val="tx1"/>
          </a:solidFill>
          <a:ln w="19050">
            <a:solidFill>
              <a:schemeClr val="bg2"/>
            </a:solidFill>
          </a:ln>
        </p:spPr>
        <p:txBody>
          <a:bodyPr wrap="square">
            <a:spAutoFit/>
          </a:bodyPr>
          <a:lstStyle/>
          <a:p>
            <a:pPr marL="342900" indent="-342900" algn="l">
              <a:spcBef>
                <a:spcPct val="20000"/>
              </a:spcBef>
              <a:defRPr/>
            </a:pPr>
            <a:r>
              <a:rPr lang="en-US" sz="1400" kern="0" dirty="0">
                <a:solidFill>
                  <a:schemeClr val="bg2"/>
                </a:solidFill>
                <a:latin typeface="Lucida Console" pitchFamily="49" charset="0"/>
                <a:cs typeface="Courier New" pitchFamily="49" charset="0"/>
              </a:rPr>
              <a:t>void </a:t>
            </a:r>
            <a:r>
              <a:rPr lang="en-US" sz="1400" kern="0" dirty="0" err="1">
                <a:solidFill>
                  <a:schemeClr val="bg2"/>
                </a:solidFill>
                <a:latin typeface="Lucida Console" pitchFamily="49" charset="0"/>
                <a:cs typeface="Courier New" pitchFamily="49" charset="0"/>
              </a:rPr>
              <a:t>matmultrec</a:t>
            </a:r>
            <a:r>
              <a:rPr lang="en-US" sz="1400" kern="0" dirty="0">
                <a:solidFill>
                  <a:schemeClr val="bg2"/>
                </a:solidFill>
                <a:latin typeface="Lucida Console" pitchFamily="49" charset="0"/>
                <a:cs typeface="Courier New" pitchFamily="49" charset="0"/>
              </a:rPr>
              <a:t>(</a:t>
            </a:r>
            <a:r>
              <a:rPr lang="en-US" sz="1400" kern="0" dirty="0" err="1">
                <a:solidFill>
                  <a:schemeClr val="bg2"/>
                </a:solidFill>
                <a:latin typeface="Lucida Console" pitchFamily="49" charset="0"/>
                <a:cs typeface="Courier New" pitchFamily="49" charset="0"/>
              </a:rPr>
              <a:t>int</a:t>
            </a:r>
            <a:r>
              <a:rPr lang="en-US" sz="1400" kern="0" dirty="0">
                <a:solidFill>
                  <a:schemeClr val="bg2"/>
                </a:solidFill>
                <a:latin typeface="Lucida Console" pitchFamily="49" charset="0"/>
                <a:cs typeface="Courier New" pitchFamily="49" charset="0"/>
              </a:rPr>
              <a:t> mf, </a:t>
            </a:r>
            <a:r>
              <a:rPr lang="en-US" sz="1400" kern="0" dirty="0" err="1">
                <a:solidFill>
                  <a:schemeClr val="bg2"/>
                </a:solidFill>
                <a:latin typeface="Lucida Console" pitchFamily="49" charset="0"/>
                <a:cs typeface="Courier New" pitchFamily="49" charset="0"/>
              </a:rPr>
              <a:t>int</a:t>
            </a:r>
            <a:r>
              <a:rPr lang="en-US" sz="1400" kern="0" dirty="0">
                <a:solidFill>
                  <a:schemeClr val="bg2"/>
                </a:solidFill>
                <a:latin typeface="Lucida Console" pitchFamily="49" charset="0"/>
                <a:cs typeface="Courier New" pitchFamily="49" charset="0"/>
              </a:rPr>
              <a:t> ml, </a:t>
            </a:r>
            <a:r>
              <a:rPr lang="en-US" sz="1400" kern="0" dirty="0" err="1">
                <a:solidFill>
                  <a:schemeClr val="bg2"/>
                </a:solidFill>
                <a:latin typeface="Lucida Console" pitchFamily="49" charset="0"/>
                <a:cs typeface="Courier New" pitchFamily="49" charset="0"/>
              </a:rPr>
              <a:t>int</a:t>
            </a:r>
            <a:r>
              <a:rPr lang="en-US" sz="1400" kern="0" dirty="0">
                <a:solidFill>
                  <a:schemeClr val="bg2"/>
                </a:solidFill>
                <a:latin typeface="Lucida Console" pitchFamily="49" charset="0"/>
                <a:cs typeface="Courier New" pitchFamily="49" charset="0"/>
              </a:rPr>
              <a:t> </a:t>
            </a:r>
            <a:r>
              <a:rPr lang="en-US" sz="1400" kern="0" dirty="0" err="1">
                <a:solidFill>
                  <a:schemeClr val="bg2"/>
                </a:solidFill>
                <a:latin typeface="Lucida Console" pitchFamily="49" charset="0"/>
                <a:cs typeface="Courier New" pitchFamily="49" charset="0"/>
              </a:rPr>
              <a:t>nf</a:t>
            </a:r>
            <a:r>
              <a:rPr lang="en-US" sz="1400" kern="0" dirty="0">
                <a:solidFill>
                  <a:schemeClr val="bg2"/>
                </a:solidFill>
                <a:latin typeface="Lucida Console" pitchFamily="49" charset="0"/>
                <a:cs typeface="Courier New" pitchFamily="49" charset="0"/>
              </a:rPr>
              <a:t>, </a:t>
            </a:r>
            <a:r>
              <a:rPr lang="en-US" sz="1400" kern="0" dirty="0" err="1">
                <a:solidFill>
                  <a:schemeClr val="bg2"/>
                </a:solidFill>
                <a:latin typeface="Lucida Console" pitchFamily="49" charset="0"/>
                <a:cs typeface="Courier New" pitchFamily="49" charset="0"/>
              </a:rPr>
              <a:t>int</a:t>
            </a:r>
            <a:r>
              <a:rPr lang="en-US" sz="1400" kern="0" dirty="0">
                <a:solidFill>
                  <a:schemeClr val="bg2"/>
                </a:solidFill>
                <a:latin typeface="Lucida Console" pitchFamily="49" charset="0"/>
                <a:cs typeface="Courier New" pitchFamily="49" charset="0"/>
              </a:rPr>
              <a:t> </a:t>
            </a:r>
            <a:r>
              <a:rPr lang="en-US" sz="1400" kern="0" dirty="0" err="1">
                <a:solidFill>
                  <a:schemeClr val="bg2"/>
                </a:solidFill>
                <a:latin typeface="Lucida Console" pitchFamily="49" charset="0"/>
                <a:cs typeface="Courier New" pitchFamily="49" charset="0"/>
              </a:rPr>
              <a:t>nl</a:t>
            </a:r>
            <a:r>
              <a:rPr lang="en-US" sz="1400" kern="0" dirty="0">
                <a:solidFill>
                  <a:schemeClr val="bg2"/>
                </a:solidFill>
                <a:latin typeface="Lucida Console" pitchFamily="49" charset="0"/>
                <a:cs typeface="Courier New" pitchFamily="49" charset="0"/>
              </a:rPr>
              <a:t>, </a:t>
            </a:r>
            <a:r>
              <a:rPr lang="en-US" sz="1400" kern="0" dirty="0" err="1">
                <a:solidFill>
                  <a:schemeClr val="bg2"/>
                </a:solidFill>
                <a:latin typeface="Lucida Console" pitchFamily="49" charset="0"/>
                <a:cs typeface="Courier New" pitchFamily="49" charset="0"/>
              </a:rPr>
              <a:t>int</a:t>
            </a:r>
            <a:r>
              <a:rPr lang="en-US" sz="1400" kern="0" dirty="0">
                <a:solidFill>
                  <a:schemeClr val="bg2"/>
                </a:solidFill>
                <a:latin typeface="Lucida Console" pitchFamily="49" charset="0"/>
                <a:cs typeface="Courier New" pitchFamily="49" charset="0"/>
              </a:rPr>
              <a:t> </a:t>
            </a:r>
            <a:r>
              <a:rPr lang="en-US" sz="1400" kern="0" dirty="0" err="1">
                <a:solidFill>
                  <a:schemeClr val="bg2"/>
                </a:solidFill>
                <a:latin typeface="Lucida Console" pitchFamily="49" charset="0"/>
                <a:cs typeface="Courier New" pitchFamily="49" charset="0"/>
              </a:rPr>
              <a:t>pf</a:t>
            </a:r>
            <a:r>
              <a:rPr lang="en-US" sz="1400" kern="0" dirty="0">
                <a:solidFill>
                  <a:schemeClr val="bg2"/>
                </a:solidFill>
                <a:latin typeface="Lucida Console" pitchFamily="49" charset="0"/>
                <a:cs typeface="Courier New" pitchFamily="49" charset="0"/>
              </a:rPr>
              <a:t>, </a:t>
            </a:r>
            <a:r>
              <a:rPr lang="en-US" sz="1400" kern="0" dirty="0" err="1">
                <a:solidFill>
                  <a:schemeClr val="bg2"/>
                </a:solidFill>
                <a:latin typeface="Lucida Console" pitchFamily="49" charset="0"/>
                <a:cs typeface="Courier New" pitchFamily="49" charset="0"/>
              </a:rPr>
              <a:t>int</a:t>
            </a:r>
            <a:r>
              <a:rPr lang="en-US" sz="1400" kern="0" dirty="0">
                <a:solidFill>
                  <a:schemeClr val="bg2"/>
                </a:solidFill>
                <a:latin typeface="Lucida Console" pitchFamily="49" charset="0"/>
                <a:cs typeface="Courier New" pitchFamily="49" charset="0"/>
              </a:rPr>
              <a:t> pl, </a:t>
            </a:r>
          </a:p>
          <a:p>
            <a:pPr marL="342900" indent="-342900" algn="l">
              <a:spcBef>
                <a:spcPct val="20000"/>
              </a:spcBef>
              <a:defRPr/>
            </a:pPr>
            <a:r>
              <a:rPr lang="en-US" sz="1400" kern="0" dirty="0">
                <a:solidFill>
                  <a:schemeClr val="bg2"/>
                </a:solidFill>
                <a:latin typeface="Lucida Console" pitchFamily="49" charset="0"/>
                <a:cs typeface="Courier New" pitchFamily="49" charset="0"/>
              </a:rPr>
              <a:t>                double **A, double **B, double **C)</a:t>
            </a:r>
          </a:p>
          <a:p>
            <a:pPr marL="342900" indent="-342900" algn="l">
              <a:spcBef>
                <a:spcPct val="20000"/>
              </a:spcBef>
              <a:defRPr/>
            </a:pPr>
            <a:r>
              <a:rPr lang="en-US" sz="1400" kern="0" dirty="0">
                <a:solidFill>
                  <a:schemeClr val="bg2"/>
                </a:solidFill>
                <a:latin typeface="Lucida Console" pitchFamily="49" charset="0"/>
                <a:cs typeface="Courier New" pitchFamily="49" charset="0"/>
              </a:rPr>
              <a:t>{// Dimensions: A[mf..ml][pf..pl]    B[pf..pl][</a:t>
            </a:r>
            <a:r>
              <a:rPr lang="en-US" sz="1400" kern="0" dirty="0" err="1">
                <a:solidFill>
                  <a:schemeClr val="bg2"/>
                </a:solidFill>
                <a:latin typeface="Lucida Console" pitchFamily="49" charset="0"/>
                <a:cs typeface="Courier New" pitchFamily="49" charset="0"/>
              </a:rPr>
              <a:t>nf</a:t>
            </a:r>
            <a:r>
              <a:rPr lang="en-US" sz="1400" kern="0" dirty="0">
                <a:solidFill>
                  <a:schemeClr val="bg2"/>
                </a:solidFill>
                <a:latin typeface="Lucida Console" pitchFamily="49" charset="0"/>
                <a:cs typeface="Courier New" pitchFamily="49" charset="0"/>
              </a:rPr>
              <a:t>..</a:t>
            </a:r>
            <a:r>
              <a:rPr lang="en-US" sz="1400" kern="0" dirty="0" err="1">
                <a:solidFill>
                  <a:schemeClr val="bg2"/>
                </a:solidFill>
                <a:latin typeface="Lucida Console" pitchFamily="49" charset="0"/>
                <a:cs typeface="Courier New" pitchFamily="49" charset="0"/>
              </a:rPr>
              <a:t>nl</a:t>
            </a:r>
            <a:r>
              <a:rPr lang="en-US" sz="1400" kern="0" dirty="0">
                <a:solidFill>
                  <a:schemeClr val="bg2"/>
                </a:solidFill>
                <a:latin typeface="Lucida Console" pitchFamily="49" charset="0"/>
                <a:cs typeface="Courier New" pitchFamily="49" charset="0"/>
              </a:rPr>
              <a:t>]   C[mf..ml][</a:t>
            </a:r>
            <a:r>
              <a:rPr lang="en-US" sz="1400" kern="0" dirty="0" err="1">
                <a:solidFill>
                  <a:schemeClr val="bg2"/>
                </a:solidFill>
                <a:latin typeface="Lucida Console" pitchFamily="49" charset="0"/>
                <a:cs typeface="Courier New" pitchFamily="49" charset="0"/>
              </a:rPr>
              <a:t>nf</a:t>
            </a:r>
            <a:r>
              <a:rPr lang="en-US" sz="1400" kern="0" dirty="0">
                <a:solidFill>
                  <a:schemeClr val="bg2"/>
                </a:solidFill>
                <a:latin typeface="Lucida Console" pitchFamily="49" charset="0"/>
                <a:cs typeface="Courier New" pitchFamily="49" charset="0"/>
              </a:rPr>
              <a:t>..</a:t>
            </a:r>
            <a:r>
              <a:rPr lang="en-US" sz="1400" kern="0" dirty="0" err="1">
                <a:solidFill>
                  <a:schemeClr val="bg2"/>
                </a:solidFill>
                <a:latin typeface="Lucida Console" pitchFamily="49" charset="0"/>
                <a:cs typeface="Courier New" pitchFamily="49" charset="0"/>
              </a:rPr>
              <a:t>nl</a:t>
            </a:r>
            <a:r>
              <a:rPr lang="en-US" sz="1400" kern="0" dirty="0">
                <a:solidFill>
                  <a:schemeClr val="bg2"/>
                </a:solidFill>
                <a:latin typeface="Lucida Console" pitchFamily="49" charset="0"/>
                <a:cs typeface="Courier New" pitchFamily="49" charset="0"/>
              </a:rPr>
              <a:t>]</a:t>
            </a:r>
          </a:p>
          <a:p>
            <a:pPr marL="342900" indent="-342900" algn="l">
              <a:spcBef>
                <a:spcPct val="20000"/>
              </a:spcBef>
              <a:defRPr/>
            </a:pPr>
            <a:r>
              <a:rPr lang="en-US" sz="1400" kern="0" dirty="0">
                <a:solidFill>
                  <a:schemeClr val="bg2"/>
                </a:solidFill>
                <a:latin typeface="Lucida Console" pitchFamily="49" charset="0"/>
                <a:cs typeface="Courier New" pitchFamily="49" charset="0"/>
              </a:rPr>
              <a:t>  </a:t>
            </a:r>
          </a:p>
          <a:p>
            <a:pPr marL="342900" indent="-342900" algn="l">
              <a:spcBef>
                <a:spcPct val="20000"/>
              </a:spcBef>
              <a:defRPr/>
            </a:pPr>
            <a:r>
              <a:rPr lang="en-US" sz="1400" kern="0" dirty="0">
                <a:solidFill>
                  <a:schemeClr val="bg2"/>
                </a:solidFill>
                <a:latin typeface="Lucida Console" pitchFamily="49" charset="0"/>
                <a:cs typeface="Courier New" pitchFamily="49" charset="0"/>
              </a:rPr>
              <a:t>// C11 += A11*B11</a:t>
            </a:r>
          </a:p>
          <a:p>
            <a:pPr marL="342900" indent="-342900" algn="l">
              <a:spcBef>
                <a:spcPct val="20000"/>
              </a:spcBef>
              <a:defRPr/>
            </a:pPr>
            <a:r>
              <a:rPr lang="en-US" sz="1400" kern="0" dirty="0">
                <a:solidFill>
                  <a:schemeClr val="bg2"/>
                </a:solidFill>
                <a:latin typeface="Lucida Console" pitchFamily="49" charset="0"/>
                <a:cs typeface="Courier New" pitchFamily="49" charset="0"/>
              </a:rPr>
              <a:t>     </a:t>
            </a:r>
            <a:r>
              <a:rPr lang="en-US" sz="1400" kern="0" dirty="0" err="1">
                <a:solidFill>
                  <a:schemeClr val="bg2"/>
                </a:solidFill>
                <a:latin typeface="Lucida Console" pitchFamily="49" charset="0"/>
                <a:cs typeface="Courier New" pitchFamily="49" charset="0"/>
              </a:rPr>
              <a:t>matmultrec</a:t>
            </a:r>
            <a:r>
              <a:rPr lang="en-US" sz="1400" kern="0" dirty="0">
                <a:solidFill>
                  <a:schemeClr val="bg2"/>
                </a:solidFill>
                <a:latin typeface="Lucida Console" pitchFamily="49" charset="0"/>
                <a:cs typeface="Courier New" pitchFamily="49" charset="0"/>
              </a:rPr>
              <a:t>(mf, mf+(ml-mf)/2, </a:t>
            </a:r>
            <a:r>
              <a:rPr lang="en-US" sz="1400" kern="0" dirty="0" err="1">
                <a:solidFill>
                  <a:schemeClr val="bg2"/>
                </a:solidFill>
                <a:latin typeface="Lucida Console" pitchFamily="49" charset="0"/>
                <a:cs typeface="Courier New" pitchFamily="49" charset="0"/>
              </a:rPr>
              <a:t>nf</a:t>
            </a:r>
            <a:r>
              <a:rPr lang="en-US" sz="1400" kern="0" dirty="0">
                <a:solidFill>
                  <a:schemeClr val="bg2"/>
                </a:solidFill>
                <a:latin typeface="Lucida Console" pitchFamily="49" charset="0"/>
                <a:cs typeface="Courier New" pitchFamily="49" charset="0"/>
              </a:rPr>
              <a:t>, </a:t>
            </a:r>
            <a:r>
              <a:rPr lang="en-US" sz="1400" kern="0" dirty="0" err="1">
                <a:solidFill>
                  <a:schemeClr val="bg2"/>
                </a:solidFill>
                <a:latin typeface="Lucida Console" pitchFamily="49" charset="0"/>
                <a:cs typeface="Courier New" pitchFamily="49" charset="0"/>
              </a:rPr>
              <a:t>nf</a:t>
            </a:r>
            <a:r>
              <a:rPr lang="en-US" sz="1400" kern="0" dirty="0">
                <a:solidFill>
                  <a:schemeClr val="bg2"/>
                </a:solidFill>
                <a:latin typeface="Lucida Console" pitchFamily="49" charset="0"/>
                <a:cs typeface="Courier New" pitchFamily="49" charset="0"/>
              </a:rPr>
              <a:t>+(</a:t>
            </a:r>
            <a:r>
              <a:rPr lang="en-US" sz="1400" kern="0" dirty="0" err="1">
                <a:solidFill>
                  <a:schemeClr val="bg2"/>
                </a:solidFill>
                <a:latin typeface="Lucida Console" pitchFamily="49" charset="0"/>
                <a:cs typeface="Courier New" pitchFamily="49" charset="0"/>
              </a:rPr>
              <a:t>nl-nf</a:t>
            </a:r>
            <a:r>
              <a:rPr lang="en-US" sz="1400" kern="0" dirty="0">
                <a:solidFill>
                  <a:schemeClr val="bg2"/>
                </a:solidFill>
                <a:latin typeface="Lucida Console" pitchFamily="49" charset="0"/>
                <a:cs typeface="Courier New" pitchFamily="49" charset="0"/>
              </a:rPr>
              <a:t>)/2, </a:t>
            </a:r>
            <a:r>
              <a:rPr lang="en-US" sz="1400" kern="0" dirty="0" err="1">
                <a:solidFill>
                  <a:schemeClr val="bg2"/>
                </a:solidFill>
                <a:latin typeface="Lucida Console" pitchFamily="49" charset="0"/>
                <a:cs typeface="Courier New" pitchFamily="49" charset="0"/>
              </a:rPr>
              <a:t>pf</a:t>
            </a:r>
            <a:r>
              <a:rPr lang="en-US" sz="1400" kern="0" dirty="0">
                <a:solidFill>
                  <a:schemeClr val="bg2"/>
                </a:solidFill>
                <a:latin typeface="Lucida Console" pitchFamily="49" charset="0"/>
                <a:cs typeface="Courier New" pitchFamily="49" charset="0"/>
              </a:rPr>
              <a:t>, </a:t>
            </a:r>
            <a:r>
              <a:rPr lang="en-US" sz="1400" kern="0" dirty="0" err="1">
                <a:solidFill>
                  <a:schemeClr val="bg2"/>
                </a:solidFill>
                <a:latin typeface="Lucida Console" pitchFamily="49" charset="0"/>
                <a:cs typeface="Courier New" pitchFamily="49" charset="0"/>
              </a:rPr>
              <a:t>pf</a:t>
            </a:r>
            <a:r>
              <a:rPr lang="en-US" sz="1400" kern="0" dirty="0">
                <a:solidFill>
                  <a:schemeClr val="bg2"/>
                </a:solidFill>
                <a:latin typeface="Lucida Console" pitchFamily="49" charset="0"/>
                <a:cs typeface="Courier New" pitchFamily="49" charset="0"/>
              </a:rPr>
              <a:t>+(pl-</a:t>
            </a:r>
            <a:r>
              <a:rPr lang="en-US" sz="1400" kern="0" dirty="0" err="1">
                <a:solidFill>
                  <a:schemeClr val="bg2"/>
                </a:solidFill>
                <a:latin typeface="Lucida Console" pitchFamily="49" charset="0"/>
                <a:cs typeface="Courier New" pitchFamily="49" charset="0"/>
              </a:rPr>
              <a:t>pf</a:t>
            </a:r>
            <a:r>
              <a:rPr lang="en-US" sz="1400" kern="0" dirty="0">
                <a:solidFill>
                  <a:schemeClr val="bg2"/>
                </a:solidFill>
                <a:latin typeface="Lucida Console" pitchFamily="49" charset="0"/>
                <a:cs typeface="Courier New" pitchFamily="49" charset="0"/>
              </a:rPr>
              <a:t>)/2, A, B, C);  </a:t>
            </a:r>
          </a:p>
          <a:p>
            <a:pPr marL="342900" indent="-342900" algn="l">
              <a:spcBef>
                <a:spcPct val="20000"/>
              </a:spcBef>
              <a:defRPr/>
            </a:pPr>
            <a:r>
              <a:rPr lang="en-US" sz="1400" kern="0" dirty="0">
                <a:solidFill>
                  <a:schemeClr val="bg2"/>
                </a:solidFill>
                <a:latin typeface="Lucida Console" pitchFamily="49" charset="0"/>
                <a:cs typeface="Courier New" pitchFamily="49" charset="0"/>
              </a:rPr>
              <a:t>// C11 += A12*B21</a:t>
            </a:r>
          </a:p>
          <a:p>
            <a:pPr marL="342900" indent="-342900" algn="l">
              <a:spcBef>
                <a:spcPct val="20000"/>
              </a:spcBef>
              <a:defRPr/>
            </a:pPr>
            <a:r>
              <a:rPr lang="en-US" sz="1400" kern="0" dirty="0">
                <a:solidFill>
                  <a:schemeClr val="bg2"/>
                </a:solidFill>
                <a:latin typeface="Lucida Console" pitchFamily="49" charset="0"/>
                <a:cs typeface="Courier New" pitchFamily="49" charset="0"/>
              </a:rPr>
              <a:t>     </a:t>
            </a:r>
            <a:r>
              <a:rPr lang="en-US" sz="1400" kern="0" dirty="0" err="1">
                <a:solidFill>
                  <a:schemeClr val="bg2"/>
                </a:solidFill>
                <a:latin typeface="Lucida Console" pitchFamily="49" charset="0"/>
                <a:cs typeface="Courier New" pitchFamily="49" charset="0"/>
              </a:rPr>
              <a:t>matmultrec</a:t>
            </a:r>
            <a:r>
              <a:rPr lang="en-US" sz="1400" kern="0" dirty="0">
                <a:solidFill>
                  <a:schemeClr val="bg2"/>
                </a:solidFill>
                <a:latin typeface="Lucida Console" pitchFamily="49" charset="0"/>
                <a:cs typeface="Courier New" pitchFamily="49" charset="0"/>
              </a:rPr>
              <a:t>(mf, mf+(ml-mf)/2, </a:t>
            </a:r>
            <a:r>
              <a:rPr lang="en-US" sz="1400" kern="0" dirty="0" err="1">
                <a:solidFill>
                  <a:schemeClr val="bg2"/>
                </a:solidFill>
                <a:latin typeface="Lucida Console" pitchFamily="49" charset="0"/>
                <a:cs typeface="Courier New" pitchFamily="49" charset="0"/>
              </a:rPr>
              <a:t>nf</a:t>
            </a:r>
            <a:r>
              <a:rPr lang="en-US" sz="1400" kern="0" dirty="0">
                <a:solidFill>
                  <a:schemeClr val="bg2"/>
                </a:solidFill>
                <a:latin typeface="Lucida Console" pitchFamily="49" charset="0"/>
                <a:cs typeface="Courier New" pitchFamily="49" charset="0"/>
              </a:rPr>
              <a:t>, </a:t>
            </a:r>
            <a:r>
              <a:rPr lang="en-US" sz="1400" kern="0" dirty="0" err="1">
                <a:solidFill>
                  <a:schemeClr val="bg2"/>
                </a:solidFill>
                <a:latin typeface="Lucida Console" pitchFamily="49" charset="0"/>
                <a:cs typeface="Courier New" pitchFamily="49" charset="0"/>
              </a:rPr>
              <a:t>nf</a:t>
            </a:r>
            <a:r>
              <a:rPr lang="en-US" sz="1400" kern="0" dirty="0">
                <a:solidFill>
                  <a:schemeClr val="bg2"/>
                </a:solidFill>
                <a:latin typeface="Lucida Console" pitchFamily="49" charset="0"/>
                <a:cs typeface="Courier New" pitchFamily="49" charset="0"/>
              </a:rPr>
              <a:t>+(</a:t>
            </a:r>
            <a:r>
              <a:rPr lang="en-US" sz="1400" kern="0" dirty="0" err="1">
                <a:solidFill>
                  <a:schemeClr val="bg2"/>
                </a:solidFill>
                <a:latin typeface="Lucida Console" pitchFamily="49" charset="0"/>
                <a:cs typeface="Courier New" pitchFamily="49" charset="0"/>
              </a:rPr>
              <a:t>nl-nf</a:t>
            </a:r>
            <a:r>
              <a:rPr lang="en-US" sz="1400" kern="0" dirty="0">
                <a:solidFill>
                  <a:schemeClr val="bg2"/>
                </a:solidFill>
                <a:latin typeface="Lucida Console" pitchFamily="49" charset="0"/>
                <a:cs typeface="Courier New" pitchFamily="49" charset="0"/>
              </a:rPr>
              <a:t>)/2, </a:t>
            </a:r>
            <a:r>
              <a:rPr lang="en-US" sz="1400" kern="0" dirty="0" err="1">
                <a:solidFill>
                  <a:schemeClr val="bg2"/>
                </a:solidFill>
                <a:latin typeface="Lucida Console" pitchFamily="49" charset="0"/>
                <a:cs typeface="Courier New" pitchFamily="49" charset="0"/>
              </a:rPr>
              <a:t>pf</a:t>
            </a:r>
            <a:r>
              <a:rPr lang="en-US" sz="1400" kern="0" dirty="0">
                <a:solidFill>
                  <a:schemeClr val="bg2"/>
                </a:solidFill>
                <a:latin typeface="Lucida Console" pitchFamily="49" charset="0"/>
                <a:cs typeface="Courier New" pitchFamily="49" charset="0"/>
              </a:rPr>
              <a:t>+(pl-</a:t>
            </a:r>
            <a:r>
              <a:rPr lang="en-US" sz="1400" kern="0" dirty="0" err="1">
                <a:solidFill>
                  <a:schemeClr val="bg2"/>
                </a:solidFill>
                <a:latin typeface="Lucida Console" pitchFamily="49" charset="0"/>
                <a:cs typeface="Courier New" pitchFamily="49" charset="0"/>
              </a:rPr>
              <a:t>pf</a:t>
            </a:r>
            <a:r>
              <a:rPr lang="en-US" sz="1400" kern="0" dirty="0">
                <a:solidFill>
                  <a:schemeClr val="bg2"/>
                </a:solidFill>
                <a:latin typeface="Lucida Console" pitchFamily="49" charset="0"/>
                <a:cs typeface="Courier New" pitchFamily="49" charset="0"/>
              </a:rPr>
              <a:t>)/2, pl, A, B, C);  </a:t>
            </a:r>
          </a:p>
          <a:p>
            <a:pPr marL="342900" indent="-342900" algn="l">
              <a:spcBef>
                <a:spcPct val="20000"/>
              </a:spcBef>
              <a:defRPr/>
            </a:pPr>
            <a:r>
              <a:rPr lang="en-US" sz="1400" kern="0" dirty="0">
                <a:solidFill>
                  <a:schemeClr val="bg2"/>
                </a:solidFill>
                <a:latin typeface="Lucida Console" pitchFamily="49" charset="0"/>
                <a:cs typeface="Courier New" pitchFamily="49" charset="0"/>
              </a:rPr>
              <a:t>   . . . </a:t>
            </a:r>
          </a:p>
          <a:p>
            <a:pPr marL="342900" indent="-342900" algn="l">
              <a:spcBef>
                <a:spcPct val="20000"/>
              </a:spcBef>
              <a:defRPr/>
            </a:pPr>
            <a:r>
              <a:rPr lang="en-US" sz="1400" kern="0" dirty="0">
                <a:solidFill>
                  <a:schemeClr val="bg2"/>
                </a:solidFill>
                <a:latin typeface="Lucida Console" pitchFamily="49" charset="0"/>
                <a:cs typeface="Courier New" pitchFamily="49" charset="0"/>
              </a:rPr>
              <a:t>}</a:t>
            </a:r>
          </a:p>
        </p:txBody>
      </p:sp>
      <p:sp>
        <p:nvSpPr>
          <p:cNvPr id="11" name="Content Placeholder 6"/>
          <p:cNvSpPr txBox="1">
            <a:spLocks/>
          </p:cNvSpPr>
          <p:nvPr/>
        </p:nvSpPr>
        <p:spPr bwMode="auto">
          <a:xfrm>
            <a:off x="257175" y="2434988"/>
            <a:ext cx="8281988" cy="840475"/>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marR="0" lvl="0" indent="-285750" algn="l" defTabSz="914400" rtl="0" eaLnBrk="0" fontAlgn="base" latinLnBrk="0" hangingPunct="0">
              <a:lnSpc>
                <a:spcPct val="93000"/>
              </a:lnSpc>
              <a:spcBef>
                <a:spcPct val="30000"/>
              </a:spcBef>
              <a:spcAft>
                <a:spcPct val="0"/>
              </a:spcAft>
              <a:buClr>
                <a:schemeClr val="tx2"/>
              </a:buClr>
              <a:buSzPct val="75000"/>
              <a:buFont typeface="Wingdings" pitchFamily="2" charset="2"/>
              <a:buChar char="l"/>
              <a:tabLst/>
              <a:defRPr/>
            </a:pPr>
            <a:r>
              <a:rPr kumimoji="0" lang="en-US" sz="2400" b="1" i="0" u="none" strike="noStrike" kern="0" cap="none" spc="0" normalizeH="0" baseline="0" noProof="0" dirty="0" smtClean="0">
                <a:ln>
                  <a:noFill/>
                </a:ln>
                <a:solidFill>
                  <a:srgbClr val="FFFFFF"/>
                </a:solidFill>
                <a:effectLst/>
                <a:uLnTx/>
                <a:uFillTx/>
                <a:latin typeface="+mn-lt"/>
                <a:ea typeface="+mn-ea"/>
                <a:cs typeface="+mn-cs"/>
              </a:rPr>
              <a:t>Need range of indices to define each </a:t>
            </a:r>
            <a:r>
              <a:rPr kumimoji="0" lang="en-US" sz="2400" b="1" i="0" u="none" strike="noStrike" kern="0" cap="none" spc="0" normalizeH="0" baseline="0" noProof="0" dirty="0" err="1" smtClean="0">
                <a:ln>
                  <a:noFill/>
                </a:ln>
                <a:solidFill>
                  <a:srgbClr val="FFFFFF"/>
                </a:solidFill>
                <a:effectLst/>
                <a:uLnTx/>
                <a:uFillTx/>
                <a:latin typeface="+mn-lt"/>
                <a:ea typeface="+mn-ea"/>
                <a:cs typeface="+mn-cs"/>
              </a:rPr>
              <a:t>submatrix</a:t>
            </a:r>
            <a:r>
              <a:rPr kumimoji="0" lang="en-US" sz="2400" b="1" i="0" u="none" strike="noStrike" kern="0" cap="none" spc="0" normalizeH="0" baseline="0" noProof="0" dirty="0" smtClean="0">
                <a:ln>
                  <a:noFill/>
                </a:ln>
                <a:solidFill>
                  <a:srgbClr val="FFFFFF"/>
                </a:solidFill>
                <a:effectLst/>
                <a:uLnTx/>
                <a:uFillTx/>
                <a:latin typeface="+mn-lt"/>
                <a:ea typeface="+mn-ea"/>
                <a:cs typeface="+mn-cs"/>
              </a:rPr>
              <a:t> to be used</a:t>
            </a:r>
          </a:p>
        </p:txBody>
      </p:sp>
    </p:spTree>
    <p:extLst>
      <p:ext uri="{BB962C8B-B14F-4D97-AF65-F5344CB8AC3E}">
        <p14:creationId xmlns:p14="http://schemas.microsoft.com/office/powerpoint/2010/main" val="57015518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A95948E-1050-4650-BF05-AA70EF1128E2}" type="slidenum">
              <a:rPr lang="zh-CN" altLang="en-US"/>
              <a:pPr>
                <a:defRPr/>
              </a:pPr>
              <a:t>115</a:t>
            </a:fld>
            <a:endParaRPr lang="en-US" altLang="zh-CN"/>
          </a:p>
        </p:txBody>
      </p:sp>
      <p:sp>
        <p:nvSpPr>
          <p:cNvPr id="116739" name="Rectangle 2"/>
          <p:cNvSpPr>
            <a:spLocks noGrp="1" noChangeArrowheads="1"/>
          </p:cNvSpPr>
          <p:nvPr>
            <p:ph type="title"/>
          </p:nvPr>
        </p:nvSpPr>
        <p:spPr/>
        <p:txBody>
          <a:bodyPr/>
          <a:lstStyle/>
          <a:p>
            <a:pPr eaLnBrk="1" hangingPunct="1"/>
            <a:r>
              <a:rPr lang="en-US" smtClean="0"/>
              <a:t>Conclusion</a:t>
            </a:r>
          </a:p>
        </p:txBody>
      </p:sp>
      <p:sp>
        <p:nvSpPr>
          <p:cNvPr id="116740" name="Rectangle 3"/>
          <p:cNvSpPr>
            <a:spLocks noGrp="1" noChangeArrowheads="1"/>
          </p:cNvSpPr>
          <p:nvPr>
            <p:ph type="body" idx="1"/>
          </p:nvPr>
        </p:nvSpPr>
        <p:spPr/>
        <p:txBody>
          <a:bodyPr/>
          <a:lstStyle/>
          <a:p>
            <a:pPr eaLnBrk="1" hangingPunct="1">
              <a:lnSpc>
                <a:spcPct val="83000"/>
              </a:lnSpc>
            </a:pPr>
            <a:r>
              <a:rPr lang="en-US" smtClean="0"/>
              <a:t>We have now covered the full sweep of the OpenMP specification.</a:t>
            </a:r>
          </a:p>
          <a:p>
            <a:pPr lvl="1" eaLnBrk="1" hangingPunct="1">
              <a:lnSpc>
                <a:spcPct val="83000"/>
              </a:lnSpc>
            </a:pPr>
            <a:r>
              <a:rPr lang="en-US" smtClean="0"/>
              <a:t>We’ve left off some minor details, but we’ve covered all the major topics … remaining content you can pick up on your own.</a:t>
            </a:r>
          </a:p>
          <a:p>
            <a:pPr eaLnBrk="1" hangingPunct="1">
              <a:lnSpc>
                <a:spcPct val="83000"/>
              </a:lnSpc>
            </a:pPr>
            <a:r>
              <a:rPr lang="en-US" smtClean="0"/>
              <a:t>Download the spec to learn more … the spec is filled with examples to support your continuing education.</a:t>
            </a:r>
          </a:p>
          <a:p>
            <a:pPr lvl="1" eaLnBrk="1" hangingPunct="1">
              <a:lnSpc>
                <a:spcPct val="83000"/>
              </a:lnSpc>
            </a:pPr>
            <a:r>
              <a:rPr lang="en-US" smtClean="0"/>
              <a:t>www.openmp.org</a:t>
            </a:r>
          </a:p>
          <a:p>
            <a:pPr eaLnBrk="1" hangingPunct="1">
              <a:lnSpc>
                <a:spcPct val="83000"/>
              </a:lnSpc>
            </a:pPr>
            <a:r>
              <a:rPr lang="en-US" smtClean="0"/>
              <a:t>Get involved:</a:t>
            </a:r>
          </a:p>
          <a:p>
            <a:pPr lvl="1" eaLnBrk="1" hangingPunct="1">
              <a:lnSpc>
                <a:spcPct val="83000"/>
              </a:lnSpc>
            </a:pPr>
            <a:r>
              <a:rPr lang="en-US" smtClean="0"/>
              <a:t>get your organization to join the OpenMP ARB.</a:t>
            </a:r>
          </a:p>
          <a:p>
            <a:pPr lvl="1" eaLnBrk="1" hangingPunct="1">
              <a:lnSpc>
                <a:spcPct val="83000"/>
              </a:lnSpc>
            </a:pPr>
            <a:r>
              <a:rPr lang="en-US" smtClean="0"/>
              <a:t>Work with us through Compunity.</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need your feedback</a:t>
            </a:r>
            <a:endParaRPr lang="en-US" dirty="0"/>
          </a:p>
        </p:txBody>
      </p:sp>
      <p:sp>
        <p:nvSpPr>
          <p:cNvPr id="3" name="Content Placeholder 2"/>
          <p:cNvSpPr>
            <a:spLocks noGrp="1"/>
          </p:cNvSpPr>
          <p:nvPr>
            <p:ph idx="1"/>
          </p:nvPr>
        </p:nvSpPr>
        <p:spPr/>
        <p:txBody>
          <a:bodyPr/>
          <a:lstStyle/>
          <a:p>
            <a:r>
              <a:rPr lang="en-US" dirty="0" smtClean="0"/>
              <a:t>Two ways to provide feedback</a:t>
            </a:r>
          </a:p>
          <a:p>
            <a:endParaRPr lang="en-US" dirty="0" smtClean="0"/>
          </a:p>
          <a:p>
            <a:r>
              <a:rPr lang="en-US" dirty="0" smtClean="0"/>
              <a:t>Online (… but you’ll need an account with the SC’XY submission tool, which I think you can create):</a:t>
            </a:r>
          </a:p>
          <a:p>
            <a:pPr lvl="1"/>
            <a:r>
              <a:rPr lang="en-US" dirty="0" smtClean="0"/>
              <a:t>http</a:t>
            </a:r>
            <a:r>
              <a:rPr lang="en-US" dirty="0"/>
              <a:t>://</a:t>
            </a:r>
            <a:r>
              <a:rPr lang="en-US" dirty="0" smtClean="0"/>
              <a:t>bit.ly/sc13-tut-sf01</a:t>
            </a:r>
          </a:p>
          <a:p>
            <a:pPr lvl="1"/>
            <a:endParaRPr lang="en-US" dirty="0" smtClean="0"/>
          </a:p>
          <a:p>
            <a:r>
              <a:rPr lang="en-US" dirty="0" err="1" smtClean="0"/>
              <a:t>OnPaper</a:t>
            </a:r>
            <a:r>
              <a:rPr lang="en-US" dirty="0" smtClean="0"/>
              <a:t>:</a:t>
            </a:r>
          </a:p>
          <a:p>
            <a:pPr lvl="1"/>
            <a:r>
              <a:rPr lang="en-US" dirty="0" smtClean="0"/>
              <a:t>Pick-up a printed form we will pass </a:t>
            </a:r>
            <a:r>
              <a:rPr lang="en-US" dirty="0" smtClean="0"/>
              <a:t>out </a:t>
            </a:r>
            <a:r>
              <a:rPr lang="en-US" smtClean="0"/>
              <a:t>(session 108)</a:t>
            </a:r>
            <a:endParaRPr lang="en-US" dirty="0" smtClean="0"/>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9645A912-1B1C-4C9D-BC46-901A61A2F332}" type="slidenum">
              <a:rPr lang="zh-CN" altLang="en-US" smtClean="0"/>
              <a:pPr>
                <a:defRPr/>
              </a:pPr>
              <a:t>116</a:t>
            </a:fld>
            <a:endParaRPr lang="en-US" altLang="zh-CN"/>
          </a:p>
        </p:txBody>
      </p:sp>
    </p:spTree>
    <p:extLst>
      <p:ext uri="{BB962C8B-B14F-4D97-AF65-F5344CB8AC3E}">
        <p14:creationId xmlns:p14="http://schemas.microsoft.com/office/powerpoint/2010/main" val="44126035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117</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158750" y="441409"/>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1DF5BBC0-6E50-4AD7-A34D-61FE644F1C8A}" type="slidenum">
              <a:rPr lang="zh-CN" altLang="en-US"/>
              <a:pPr>
                <a:defRPr/>
              </a:pPr>
              <a:t>118</a:t>
            </a:fld>
            <a:endParaRPr lang="en-US" altLang="zh-CN"/>
          </a:p>
        </p:txBody>
      </p:sp>
      <p:sp>
        <p:nvSpPr>
          <p:cNvPr id="118787" name="Rectangle 2"/>
          <p:cNvSpPr>
            <a:spLocks noGrp="1" noChangeArrowheads="1"/>
          </p:cNvSpPr>
          <p:nvPr>
            <p:ph type="title"/>
          </p:nvPr>
        </p:nvSpPr>
        <p:spPr>
          <a:xfrm>
            <a:off x="460375" y="244475"/>
            <a:ext cx="8496300" cy="1143000"/>
          </a:xfrm>
        </p:spPr>
        <p:txBody>
          <a:bodyPr/>
          <a:lstStyle/>
          <a:p>
            <a:pPr eaLnBrk="1" hangingPunct="1"/>
            <a:r>
              <a:rPr lang="en-US" altLang="zh-CN" smtClean="0">
                <a:ea typeface="SimSun" pitchFamily="2" charset="-122"/>
              </a:rPr>
              <a:t>OpenMP Organizations</a:t>
            </a:r>
          </a:p>
        </p:txBody>
      </p:sp>
      <p:sp>
        <p:nvSpPr>
          <p:cNvPr id="118788" name="Rectangle 3"/>
          <p:cNvSpPr>
            <a:spLocks noGrp="1" noChangeArrowheads="1"/>
          </p:cNvSpPr>
          <p:nvPr>
            <p:ph type="body" idx="1"/>
          </p:nvPr>
        </p:nvSpPr>
        <p:spPr>
          <a:xfrm>
            <a:off x="387350" y="1517650"/>
            <a:ext cx="8528050" cy="5111750"/>
          </a:xfrm>
        </p:spPr>
        <p:txBody>
          <a:bodyPr/>
          <a:lstStyle/>
          <a:p>
            <a:pPr eaLnBrk="1" hangingPunct="1"/>
            <a:r>
              <a:rPr lang="en-US" altLang="zh-CN" sz="3200" smtClean="0">
                <a:solidFill>
                  <a:schemeClr val="tx1"/>
                </a:solidFill>
                <a:ea typeface="SimSun" pitchFamily="2" charset="-122"/>
              </a:rPr>
              <a:t>OpenMP architecture review  board URL, the “owner” of the OpenMP specification:</a:t>
            </a:r>
          </a:p>
          <a:p>
            <a:pPr lvl="2" eaLnBrk="1" hangingPunct="1">
              <a:buFontTx/>
              <a:buNone/>
            </a:pPr>
            <a:r>
              <a:rPr lang="en-US" altLang="zh-CN" sz="2800" smtClean="0">
                <a:solidFill>
                  <a:srgbClr val="FFFF99"/>
                </a:solidFill>
                <a:ea typeface="SimSun" pitchFamily="2" charset="-122"/>
              </a:rPr>
              <a:t>www.openmp.org  </a:t>
            </a:r>
          </a:p>
          <a:p>
            <a:pPr eaLnBrk="1" hangingPunct="1"/>
            <a:r>
              <a:rPr lang="en-US" altLang="zh-CN" sz="3200" smtClean="0">
                <a:solidFill>
                  <a:schemeClr val="tx1"/>
                </a:solidFill>
                <a:ea typeface="SimSun" pitchFamily="2" charset="-122"/>
              </a:rPr>
              <a:t>OpenMP User’s Group (cOMPunity) URL:</a:t>
            </a:r>
          </a:p>
          <a:p>
            <a:pPr lvl="2" eaLnBrk="1" hangingPunct="1">
              <a:buFontTx/>
              <a:buNone/>
            </a:pPr>
            <a:r>
              <a:rPr lang="en-US" altLang="zh-CN" sz="2800" smtClean="0">
                <a:solidFill>
                  <a:srgbClr val="FFFF99"/>
                </a:solidFill>
                <a:ea typeface="SimSun" pitchFamily="2" charset="-122"/>
              </a:rPr>
              <a:t>www.compunity.org</a:t>
            </a:r>
          </a:p>
        </p:txBody>
      </p:sp>
      <p:sp>
        <p:nvSpPr>
          <p:cNvPr id="2669572" name="Text Box 4"/>
          <p:cNvSpPr txBox="1">
            <a:spLocks noChangeArrowheads="1"/>
          </p:cNvSpPr>
          <p:nvPr/>
        </p:nvSpPr>
        <p:spPr bwMode="auto">
          <a:xfrm>
            <a:off x="638175" y="5080000"/>
            <a:ext cx="7896225" cy="1066800"/>
          </a:xfrm>
          <a:prstGeom prst="rect">
            <a:avLst/>
          </a:prstGeom>
          <a:solidFill>
            <a:schemeClr val="tx1"/>
          </a:solidFill>
          <a:ln w="12700">
            <a:noFill/>
            <a:miter lim="800000"/>
            <a:headEnd type="none" w="sm" len="sm"/>
            <a:tailEnd type="none" w="sm" len="sm"/>
          </a:ln>
          <a:effectLst>
            <a:outerShdw dist="107763" dir="2700000" algn="ctr" rotWithShape="0">
              <a:schemeClr val="bg2">
                <a:alpha val="50000"/>
              </a:schemeClr>
            </a:outerShdw>
          </a:effectLst>
        </p:spPr>
        <p:txBody>
          <a:bodyPr>
            <a:spAutoFit/>
          </a:bodyPr>
          <a:lstStyle/>
          <a:p>
            <a:pPr>
              <a:spcBef>
                <a:spcPct val="50000"/>
              </a:spcBef>
              <a:defRPr/>
            </a:pPr>
            <a:r>
              <a:rPr lang="en-US" sz="3200">
                <a:solidFill>
                  <a:schemeClr val="bg2"/>
                </a:solidFill>
                <a:latin typeface="Arial Unicode MS" pitchFamily="34" charset="-128"/>
              </a:rPr>
              <a:t>Get involved, join compunity and help define the future of OpenMP</a:t>
            </a: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CCAE30B8-A9F2-4E5F-8EBD-B72152D22C09}" type="slidenum">
              <a:rPr lang="zh-CN" altLang="en-US"/>
              <a:pPr>
                <a:defRPr/>
              </a:pPr>
              <a:t>119</a:t>
            </a:fld>
            <a:endParaRPr lang="en-US" altLang="zh-CN"/>
          </a:p>
        </p:txBody>
      </p:sp>
      <p:sp>
        <p:nvSpPr>
          <p:cNvPr id="119811" name="Rectangle 2"/>
          <p:cNvSpPr>
            <a:spLocks noGrp="1" noChangeArrowheads="1"/>
          </p:cNvSpPr>
          <p:nvPr>
            <p:ph type="title"/>
          </p:nvPr>
        </p:nvSpPr>
        <p:spPr>
          <a:xfrm>
            <a:off x="460375" y="174625"/>
            <a:ext cx="8496300" cy="771525"/>
          </a:xfrm>
        </p:spPr>
        <p:txBody>
          <a:bodyPr/>
          <a:lstStyle/>
          <a:p>
            <a:pPr eaLnBrk="1" hangingPunct="1"/>
            <a:r>
              <a:rPr lang="en-US" sz="3200" smtClean="0"/>
              <a:t>Books about OpenMP</a:t>
            </a:r>
          </a:p>
        </p:txBody>
      </p:sp>
      <p:sp>
        <p:nvSpPr>
          <p:cNvPr id="119812" name="Rectangle 3"/>
          <p:cNvSpPr>
            <a:spLocks noGrp="1" noChangeArrowheads="1"/>
          </p:cNvSpPr>
          <p:nvPr>
            <p:ph type="body" idx="1"/>
          </p:nvPr>
        </p:nvSpPr>
        <p:spPr>
          <a:xfrm>
            <a:off x="401638" y="5600700"/>
            <a:ext cx="3725862" cy="1257300"/>
          </a:xfrm>
        </p:spPr>
        <p:txBody>
          <a:bodyPr/>
          <a:lstStyle/>
          <a:p>
            <a:pPr eaLnBrk="1" hangingPunct="1"/>
            <a:r>
              <a:rPr lang="en-US" sz="2000" dirty="0" smtClean="0"/>
              <a:t>A book about </a:t>
            </a:r>
            <a:r>
              <a:rPr lang="en-US" sz="2000" dirty="0" err="1" smtClean="0"/>
              <a:t>OpenMP</a:t>
            </a:r>
            <a:r>
              <a:rPr lang="en-US" sz="2000" smtClean="0"/>
              <a:t> by </a:t>
            </a:r>
            <a:r>
              <a:rPr lang="en-US" sz="2000" dirty="0" smtClean="0"/>
              <a:t>a team of authors at the forefront of </a:t>
            </a:r>
            <a:r>
              <a:rPr lang="en-US" sz="2000" dirty="0" err="1" smtClean="0"/>
              <a:t>OpenMP’s</a:t>
            </a:r>
            <a:r>
              <a:rPr lang="en-US" sz="2000" dirty="0" smtClean="0"/>
              <a:t> evolution.</a:t>
            </a:r>
          </a:p>
        </p:txBody>
      </p:sp>
      <p:pic>
        <p:nvPicPr>
          <p:cNvPr id="119813" name="Picture 4" descr="0262533022-f30"/>
          <p:cNvPicPr>
            <a:picLocks noChangeAspect="1" noChangeArrowheads="1"/>
          </p:cNvPicPr>
          <p:nvPr/>
        </p:nvPicPr>
        <p:blipFill>
          <a:blip r:embed="rId3" cstate="print"/>
          <a:srcRect/>
          <a:stretch>
            <a:fillRect/>
          </a:stretch>
        </p:blipFill>
        <p:spPr bwMode="auto">
          <a:xfrm>
            <a:off x="207963" y="971550"/>
            <a:ext cx="4114800" cy="4621213"/>
          </a:xfrm>
          <a:prstGeom prst="rect">
            <a:avLst/>
          </a:prstGeom>
          <a:noFill/>
          <a:ln w="9525">
            <a:noFill/>
            <a:miter lim="800000"/>
            <a:headEnd/>
            <a:tailEnd/>
          </a:ln>
        </p:spPr>
      </p:pic>
      <p:pic>
        <p:nvPicPr>
          <p:cNvPr id="119814" name="Picture 5" descr="par-patt-book-cover"/>
          <p:cNvPicPr>
            <a:picLocks noChangeAspect="1" noChangeArrowheads="1"/>
          </p:cNvPicPr>
          <p:nvPr/>
        </p:nvPicPr>
        <p:blipFill>
          <a:blip r:embed="rId4" cstate="print"/>
          <a:srcRect/>
          <a:stretch>
            <a:fillRect/>
          </a:stretch>
        </p:blipFill>
        <p:spPr bwMode="auto">
          <a:xfrm>
            <a:off x="5251450" y="931863"/>
            <a:ext cx="3482975" cy="4608512"/>
          </a:xfrm>
          <a:prstGeom prst="rect">
            <a:avLst/>
          </a:prstGeom>
          <a:noFill/>
          <a:ln w="9525">
            <a:noFill/>
            <a:miter lim="800000"/>
            <a:headEnd/>
            <a:tailEnd/>
          </a:ln>
        </p:spPr>
      </p:pic>
      <p:sp>
        <p:nvSpPr>
          <p:cNvPr id="119815" name="Rectangle 6"/>
          <p:cNvSpPr>
            <a:spLocks noChangeArrowheads="1"/>
          </p:cNvSpPr>
          <p:nvPr/>
        </p:nvSpPr>
        <p:spPr bwMode="auto">
          <a:xfrm>
            <a:off x="4965700" y="5554663"/>
            <a:ext cx="3725863" cy="1303337"/>
          </a:xfrm>
          <a:prstGeom prst="rect">
            <a:avLst/>
          </a:prstGeom>
          <a:noFill/>
          <a:ln w="9525">
            <a:noFill/>
            <a:miter lim="800000"/>
            <a:headEnd/>
            <a:tailEnd/>
          </a:ln>
        </p:spPr>
        <p:txBody>
          <a:bodyPr lIns="92075" tIns="46038" rIns="92075" bIns="46038"/>
          <a:lstStyle/>
          <a:p>
            <a:pPr marL="285750" indent="-285750" algn="l">
              <a:lnSpc>
                <a:spcPct val="93000"/>
              </a:lnSpc>
              <a:spcBef>
                <a:spcPct val="30000"/>
              </a:spcBef>
              <a:buClr>
                <a:schemeClr val="tx2"/>
              </a:buClr>
              <a:buSzPct val="75000"/>
              <a:buFont typeface="Wingdings" pitchFamily="2" charset="2"/>
              <a:buChar char="l"/>
            </a:pPr>
            <a:r>
              <a:rPr lang="en-US" sz="2000">
                <a:solidFill>
                  <a:srgbClr val="FFFFFF"/>
                </a:solidFill>
                <a:latin typeface="Arial" charset="0"/>
              </a:rPr>
              <a:t>A book about how to “think parallel” with examples in OpenMP, MPI and java</a:t>
            </a:r>
          </a:p>
        </p:txBody>
      </p:sp>
    </p:spTree>
    <p:extLst>
      <p:ext uri="{BB962C8B-B14F-4D97-AF65-F5344CB8AC3E}">
        <p14:creationId xmlns:p14="http://schemas.microsoft.com/office/powerpoint/2010/main" val="436017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pPr>
              <a:defRPr/>
            </a:pPr>
            <a:fld id="{C3D9731C-517F-41EF-9768-6432D85A18E5}" type="slidenum">
              <a:rPr lang="zh-CN" altLang="en-US"/>
              <a:pPr>
                <a:defRPr/>
              </a:pPr>
              <a:t>12</a:t>
            </a:fld>
            <a:endParaRPr lang="en-US" altLang="zh-CN"/>
          </a:p>
        </p:txBody>
      </p:sp>
      <p:sp>
        <p:nvSpPr>
          <p:cNvPr id="18435" name="Rectangle 2"/>
          <p:cNvSpPr>
            <a:spLocks noGrp="1" noChangeArrowheads="1"/>
          </p:cNvSpPr>
          <p:nvPr>
            <p:ph type="title"/>
          </p:nvPr>
        </p:nvSpPr>
        <p:spPr/>
        <p:txBody>
          <a:bodyPr/>
          <a:lstStyle/>
          <a:p>
            <a:pPr eaLnBrk="1" hangingPunct="1"/>
            <a:r>
              <a:rPr lang="en-US" altLang="zh-CN" smtClean="0">
                <a:ea typeface="SimSun" pitchFamily="2" charset="-122"/>
              </a:rPr>
              <a:t>Exercise 1, Part B: Hello world</a:t>
            </a:r>
            <a:br>
              <a:rPr lang="en-US" altLang="zh-CN" smtClean="0">
                <a:ea typeface="SimSun" pitchFamily="2" charset="-122"/>
              </a:rPr>
            </a:br>
            <a:r>
              <a:rPr lang="en-US" altLang="zh-CN" sz="2800" smtClean="0">
                <a:solidFill>
                  <a:schemeClr val="accent1"/>
                </a:solidFill>
                <a:ea typeface="SimSun" pitchFamily="2" charset="-122"/>
              </a:rPr>
              <a:t>Verify that your OpenMP environment works</a:t>
            </a:r>
            <a:endParaRPr lang="en-US" altLang="zh-CN" sz="2800" smtClean="0">
              <a:ea typeface="SimSun" pitchFamily="2" charset="-122"/>
            </a:endParaRPr>
          </a:p>
        </p:txBody>
      </p:sp>
      <p:sp>
        <p:nvSpPr>
          <p:cNvPr id="18436" name="Rectangle 3"/>
          <p:cNvSpPr>
            <a:spLocks noGrp="1" noChangeArrowheads="1"/>
          </p:cNvSpPr>
          <p:nvPr>
            <p:ph type="body" idx="1"/>
          </p:nvPr>
        </p:nvSpPr>
        <p:spPr>
          <a:xfrm>
            <a:off x="288925" y="1270000"/>
            <a:ext cx="8604250" cy="688975"/>
          </a:xfrm>
        </p:spPr>
        <p:txBody>
          <a:bodyPr/>
          <a:lstStyle/>
          <a:p>
            <a:pPr eaLnBrk="1" hangingPunct="1"/>
            <a:r>
              <a:rPr lang="en-US" altLang="zh-CN" sz="2400" smtClean="0">
                <a:ea typeface="SimSun" pitchFamily="2" charset="-122"/>
              </a:rPr>
              <a:t>Write a multithreaded program that prints “hello world”.</a:t>
            </a:r>
          </a:p>
        </p:txBody>
      </p:sp>
      <p:sp>
        <p:nvSpPr>
          <p:cNvPr id="3150852" name="Text Box 4"/>
          <p:cNvSpPr txBox="1">
            <a:spLocks noChangeArrowheads="1"/>
          </p:cNvSpPr>
          <p:nvPr/>
        </p:nvSpPr>
        <p:spPr bwMode="auto">
          <a:xfrm>
            <a:off x="1325563" y="1970088"/>
            <a:ext cx="6370637" cy="4708981"/>
          </a:xfrm>
          <a:prstGeom prst="rect">
            <a:avLst/>
          </a:prstGeom>
          <a:solidFill>
            <a:srgbClr val="001B72"/>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endParaRPr lang="en-US" altLang="zh-CN" b="0" dirty="0">
              <a:latin typeface="Arial" charset="0"/>
            </a:endParaRPr>
          </a:p>
          <a:p>
            <a:pPr algn="l">
              <a:spcBef>
                <a:spcPct val="50000"/>
              </a:spcBef>
              <a:defRPr/>
            </a:pPr>
            <a:r>
              <a:rPr lang="en-US" altLang="zh-CN" b="0" dirty="0" err="1" smtClean="0">
                <a:latin typeface="Arial" charset="0"/>
              </a:rPr>
              <a:t>int</a:t>
            </a:r>
            <a:r>
              <a:rPr lang="en-US" altLang="zh-CN" b="0" dirty="0" smtClean="0">
                <a:latin typeface="Arial" charset="0"/>
              </a:rPr>
              <a:t> main</a:t>
            </a:r>
            <a:r>
              <a:rPr lang="en-US" altLang="zh-CN" b="0" dirty="0">
                <a:latin typeface="Arial" charset="0"/>
              </a:rPr>
              <a:t>()</a:t>
            </a:r>
            <a:br>
              <a:rPr lang="en-US" altLang="zh-CN" b="0" dirty="0">
                <a:latin typeface="Arial" charset="0"/>
              </a:rPr>
            </a:br>
            <a:r>
              <a:rPr lang="en-US" altLang="zh-CN" b="0" dirty="0">
                <a:latin typeface="Arial" charset="0"/>
              </a:rPr>
              <a:t>{</a:t>
            </a:r>
          </a:p>
          <a:p>
            <a:pPr algn="l">
              <a:spcBef>
                <a:spcPct val="50000"/>
              </a:spcBef>
              <a:defRPr/>
            </a:pPr>
            <a:endParaRPr lang="en-US" altLang="zh-CN" b="0" dirty="0">
              <a:latin typeface="Arial" charset="0"/>
            </a:endParaRPr>
          </a:p>
          <a:p>
            <a:pPr algn="l">
              <a:spcBef>
                <a:spcPct val="50000"/>
              </a:spcBef>
              <a:defRPr/>
            </a:pPr>
            <a:endParaRPr lang="en-US" altLang="zh-CN" b="0" dirty="0">
              <a:latin typeface="Arial" charset="0"/>
            </a:endParaRPr>
          </a:p>
          <a:p>
            <a:pPr algn="l">
              <a:spcBef>
                <a:spcPct val="50000"/>
              </a:spcBef>
              <a:defRPr/>
            </a:pPr>
            <a:r>
              <a:rPr lang="en-US" altLang="zh-CN" b="0" dirty="0">
                <a:latin typeface="Arial" charset="0"/>
              </a:rPr>
              <a:t>     </a:t>
            </a:r>
            <a:r>
              <a:rPr lang="en-US" altLang="zh-CN" b="0" dirty="0" err="1">
                <a:latin typeface="Arial" charset="0"/>
              </a:rPr>
              <a:t>int</a:t>
            </a:r>
            <a:r>
              <a:rPr lang="en-US" altLang="zh-CN" b="0" dirty="0">
                <a:latin typeface="Arial" charset="0"/>
              </a:rPr>
              <a:t> ID = 0;</a:t>
            </a:r>
          </a:p>
          <a:p>
            <a:pPr algn="l">
              <a:spcBef>
                <a:spcPct val="50000"/>
              </a:spcBef>
              <a:defRPr/>
            </a:pPr>
            <a:r>
              <a:rPr lang="en-US" altLang="zh-CN" b="0" dirty="0">
                <a:latin typeface="Arial" charset="0"/>
              </a:rPr>
              <a:t>     </a:t>
            </a:r>
            <a:r>
              <a:rPr lang="en-US" altLang="zh-CN" b="0" dirty="0" err="1">
                <a:latin typeface="Arial" charset="0"/>
              </a:rPr>
              <a:t>printf</a:t>
            </a:r>
            <a:r>
              <a:rPr lang="en-US" altLang="zh-CN" b="0" dirty="0">
                <a:latin typeface="Arial" charset="0"/>
              </a:rPr>
              <a:t>(“ hello(%d) ”, ID);</a:t>
            </a:r>
            <a:br>
              <a:rPr lang="en-US" altLang="zh-CN" b="0" dirty="0">
                <a:latin typeface="Arial" charset="0"/>
              </a:rPr>
            </a:br>
            <a:r>
              <a:rPr lang="en-US" altLang="zh-CN" b="0" dirty="0">
                <a:latin typeface="Arial" charset="0"/>
              </a:rPr>
              <a:t>     </a:t>
            </a:r>
            <a:r>
              <a:rPr lang="en-US" altLang="zh-CN" b="0" dirty="0" err="1">
                <a:latin typeface="Arial" charset="0"/>
              </a:rPr>
              <a:t>printf</a:t>
            </a:r>
            <a:r>
              <a:rPr lang="en-US" altLang="zh-CN" b="0" dirty="0">
                <a:latin typeface="Arial" charset="0"/>
              </a:rPr>
              <a:t>(“ world(%d) \n”, ID);</a:t>
            </a:r>
            <a:br>
              <a:rPr lang="en-US" altLang="zh-CN" b="0" dirty="0">
                <a:latin typeface="Arial" charset="0"/>
              </a:rPr>
            </a:br>
            <a:r>
              <a:rPr lang="en-US" altLang="zh-CN" b="0" dirty="0">
                <a:latin typeface="Arial" charset="0"/>
              </a:rPr>
              <a:t/>
            </a:r>
            <a:br>
              <a:rPr lang="en-US" altLang="zh-CN" b="0" dirty="0">
                <a:latin typeface="Arial" charset="0"/>
              </a:rPr>
            </a:br>
            <a:r>
              <a:rPr lang="en-US" altLang="zh-CN" b="0" dirty="0">
                <a:latin typeface="Arial" charset="0"/>
              </a:rPr>
              <a:t>}</a:t>
            </a:r>
          </a:p>
        </p:txBody>
      </p:sp>
      <p:grpSp>
        <p:nvGrpSpPr>
          <p:cNvPr id="2" name="Group 10"/>
          <p:cNvGrpSpPr>
            <a:grpSpLocks/>
          </p:cNvGrpSpPr>
          <p:nvPr/>
        </p:nvGrpSpPr>
        <p:grpSpPr bwMode="auto">
          <a:xfrm>
            <a:off x="1350963" y="2117725"/>
            <a:ext cx="5486400" cy="4021138"/>
            <a:chOff x="851" y="1334"/>
            <a:chExt cx="3456" cy="2533"/>
          </a:xfrm>
        </p:grpSpPr>
        <p:sp>
          <p:nvSpPr>
            <p:cNvPr id="18440" name="Text Box 5"/>
            <p:cNvSpPr txBox="1">
              <a:spLocks noChangeArrowheads="1"/>
            </p:cNvSpPr>
            <p:nvPr/>
          </p:nvSpPr>
          <p:spPr bwMode="auto">
            <a:xfrm>
              <a:off x="906" y="2075"/>
              <a:ext cx="3401" cy="633"/>
            </a:xfrm>
            <a:prstGeom prst="rect">
              <a:avLst/>
            </a:prstGeom>
            <a:noFill/>
            <a:ln w="12700">
              <a:noFill/>
              <a:miter lim="800000"/>
              <a:headEnd type="none" w="sm" len="sm"/>
              <a:tailEnd type="none" w="sm" len="sm"/>
            </a:ln>
          </p:spPr>
          <p:txBody>
            <a:bodyPr>
              <a:spAutoFit/>
            </a:bodyPr>
            <a:lstStyle/>
            <a:p>
              <a:pPr algn="l">
                <a:spcBef>
                  <a:spcPct val="50000"/>
                </a:spcBef>
              </a:pPr>
              <a:r>
                <a:rPr lang="en-US">
                  <a:solidFill>
                    <a:srgbClr val="FFFF66"/>
                  </a:solidFill>
                </a:rPr>
                <a:t>#pragma omp parallel</a:t>
              </a:r>
            </a:p>
            <a:p>
              <a:pPr algn="l">
                <a:spcBef>
                  <a:spcPct val="50000"/>
                </a:spcBef>
              </a:pPr>
              <a:r>
                <a:rPr lang="en-US">
                  <a:solidFill>
                    <a:srgbClr val="FFFF66"/>
                  </a:solidFill>
                </a:rPr>
                <a:t>{</a:t>
              </a:r>
            </a:p>
          </p:txBody>
        </p:sp>
        <p:sp>
          <p:nvSpPr>
            <p:cNvPr id="18441" name="Text Box 6"/>
            <p:cNvSpPr txBox="1">
              <a:spLocks noChangeArrowheads="1"/>
            </p:cNvSpPr>
            <p:nvPr/>
          </p:nvSpPr>
          <p:spPr bwMode="auto">
            <a:xfrm>
              <a:off x="892" y="3579"/>
              <a:ext cx="3401" cy="288"/>
            </a:xfrm>
            <a:prstGeom prst="rect">
              <a:avLst/>
            </a:prstGeom>
            <a:noFill/>
            <a:ln w="12700">
              <a:noFill/>
              <a:miter lim="800000"/>
              <a:headEnd type="none" w="sm" len="sm"/>
              <a:tailEnd type="none" w="sm" len="sm"/>
            </a:ln>
          </p:spPr>
          <p:txBody>
            <a:bodyPr>
              <a:spAutoFit/>
            </a:bodyPr>
            <a:lstStyle/>
            <a:p>
              <a:pPr algn="l">
                <a:spcBef>
                  <a:spcPct val="50000"/>
                </a:spcBef>
              </a:pPr>
              <a:r>
                <a:rPr lang="en-US">
                  <a:solidFill>
                    <a:srgbClr val="FFFF66"/>
                  </a:solidFill>
                </a:rPr>
                <a:t>}</a:t>
              </a:r>
            </a:p>
          </p:txBody>
        </p:sp>
        <p:sp>
          <p:nvSpPr>
            <p:cNvPr id="18442" name="Text Box 9"/>
            <p:cNvSpPr txBox="1">
              <a:spLocks noChangeArrowheads="1"/>
            </p:cNvSpPr>
            <p:nvPr/>
          </p:nvSpPr>
          <p:spPr bwMode="auto">
            <a:xfrm>
              <a:off x="851" y="1334"/>
              <a:ext cx="3401" cy="288"/>
            </a:xfrm>
            <a:prstGeom prst="rect">
              <a:avLst/>
            </a:prstGeom>
            <a:noFill/>
            <a:ln w="12700">
              <a:noFill/>
              <a:miter lim="800000"/>
              <a:headEnd type="none" w="sm" len="sm"/>
              <a:tailEnd type="none" w="sm" len="sm"/>
            </a:ln>
          </p:spPr>
          <p:txBody>
            <a:bodyPr>
              <a:spAutoFit/>
            </a:bodyPr>
            <a:lstStyle/>
            <a:p>
              <a:pPr algn="l">
                <a:spcBef>
                  <a:spcPct val="50000"/>
                </a:spcBef>
              </a:pPr>
              <a:r>
                <a:rPr lang="en-US" dirty="0">
                  <a:solidFill>
                    <a:srgbClr val="FFFF66"/>
                  </a:solidFill>
                </a:rPr>
                <a:t>#include </a:t>
              </a:r>
              <a:r>
                <a:rPr lang="en-US" dirty="0" smtClean="0">
                  <a:solidFill>
                    <a:srgbClr val="FFFF66"/>
                  </a:solidFill>
                </a:rPr>
                <a:t>&lt;</a:t>
              </a:r>
              <a:r>
                <a:rPr lang="en-US" dirty="0" err="1" smtClean="0">
                  <a:solidFill>
                    <a:srgbClr val="FFFF66"/>
                  </a:solidFill>
                </a:rPr>
                <a:t>omp.h</a:t>
              </a:r>
              <a:r>
                <a:rPr lang="en-US" dirty="0" smtClean="0">
                  <a:solidFill>
                    <a:srgbClr val="FFFF66"/>
                  </a:solidFill>
                </a:rPr>
                <a:t>&gt;</a:t>
              </a:r>
              <a:endParaRPr lang="en-US" dirty="0">
                <a:solidFill>
                  <a:srgbClr val="FFFF66"/>
                </a:solidFill>
              </a:endParaRPr>
            </a:p>
          </p:txBody>
        </p:sp>
      </p:grpSp>
      <p:sp>
        <p:nvSpPr>
          <p:cNvPr id="18439" name="Text Box 11"/>
          <p:cNvSpPr txBox="1">
            <a:spLocks noChangeArrowheads="1"/>
          </p:cNvSpPr>
          <p:nvPr/>
        </p:nvSpPr>
        <p:spPr bwMode="auto">
          <a:xfrm>
            <a:off x="4686300" y="2105025"/>
            <a:ext cx="4333875" cy="2555188"/>
          </a:xfrm>
          <a:prstGeom prst="rect">
            <a:avLst/>
          </a:prstGeom>
          <a:solidFill>
            <a:schemeClr val="tx1"/>
          </a:solidFill>
          <a:ln w="9525" algn="ctr">
            <a:noFill/>
            <a:miter lim="800000"/>
            <a:headEnd/>
            <a:tailEnd/>
          </a:ln>
        </p:spPr>
        <p:txBody>
          <a:bodyPr lIns="92075" tIns="46038" rIns="92075" bIns="46038">
            <a:spAutoFit/>
          </a:bodyPr>
          <a:lstStyle/>
          <a:p>
            <a:pPr algn="l">
              <a:spcBef>
                <a:spcPct val="50000"/>
              </a:spcBef>
            </a:pPr>
            <a:r>
              <a:rPr lang="en-US" sz="2000" dirty="0">
                <a:solidFill>
                  <a:schemeClr val="bg2"/>
                </a:solidFill>
                <a:latin typeface="Arial" charset="0"/>
              </a:rPr>
              <a:t>Switches for compiling and linking</a:t>
            </a:r>
          </a:p>
          <a:p>
            <a:pPr lvl="1" algn="l">
              <a:spcBef>
                <a:spcPct val="50000"/>
              </a:spcBef>
            </a:pPr>
            <a:r>
              <a:rPr lang="en-US" sz="2000" dirty="0">
                <a:solidFill>
                  <a:schemeClr val="bg2"/>
                </a:solidFill>
                <a:latin typeface="Arial" charset="0"/>
              </a:rPr>
              <a:t>g</a:t>
            </a:r>
            <a:r>
              <a:rPr lang="en-US" sz="2000" dirty="0" smtClean="0">
                <a:solidFill>
                  <a:schemeClr val="bg2"/>
                </a:solidFill>
                <a:latin typeface="Arial" charset="0"/>
              </a:rPr>
              <a:t>++ </a:t>
            </a:r>
            <a:r>
              <a:rPr lang="en-US" sz="2000" dirty="0">
                <a:solidFill>
                  <a:schemeClr val="bg2"/>
                </a:solidFill>
                <a:latin typeface="Arial" charset="0"/>
              </a:rPr>
              <a:t>-</a:t>
            </a:r>
            <a:r>
              <a:rPr lang="en-US" sz="2000" dirty="0" err="1">
                <a:solidFill>
                  <a:schemeClr val="bg2"/>
                </a:solidFill>
                <a:latin typeface="Arial" charset="0"/>
              </a:rPr>
              <a:t>fopenmp</a:t>
            </a:r>
            <a:r>
              <a:rPr lang="en-US" sz="2000" dirty="0">
                <a:solidFill>
                  <a:schemeClr val="bg2"/>
                </a:solidFill>
                <a:latin typeface="Arial" charset="0"/>
              </a:rPr>
              <a:t>     </a:t>
            </a:r>
            <a:r>
              <a:rPr lang="en-US" sz="2000" dirty="0" smtClean="0">
                <a:solidFill>
                  <a:schemeClr val="bg2"/>
                </a:solidFill>
                <a:latin typeface="Arial" charset="0"/>
              </a:rPr>
              <a:t>Linus, OSX</a:t>
            </a:r>
            <a:endParaRPr lang="en-US" sz="2000" dirty="0">
              <a:solidFill>
                <a:schemeClr val="bg2"/>
              </a:solidFill>
              <a:latin typeface="Arial" charset="0"/>
            </a:endParaRPr>
          </a:p>
          <a:p>
            <a:pPr lvl="1" algn="l">
              <a:spcBef>
                <a:spcPct val="50000"/>
              </a:spcBef>
            </a:pPr>
            <a:r>
              <a:rPr lang="en-US" sz="2000" dirty="0" err="1">
                <a:solidFill>
                  <a:schemeClr val="bg2"/>
                </a:solidFill>
                <a:latin typeface="Arial" charset="0"/>
              </a:rPr>
              <a:t>pgcc</a:t>
            </a:r>
            <a:r>
              <a:rPr lang="en-US" sz="2000" dirty="0">
                <a:solidFill>
                  <a:schemeClr val="bg2"/>
                </a:solidFill>
                <a:latin typeface="Arial" charset="0"/>
              </a:rPr>
              <a:t> -</a:t>
            </a:r>
            <a:r>
              <a:rPr lang="en-US" sz="2000" dirty="0" err="1">
                <a:solidFill>
                  <a:schemeClr val="bg2"/>
                </a:solidFill>
                <a:latin typeface="Arial" charset="0"/>
              </a:rPr>
              <a:t>mp</a:t>
            </a:r>
            <a:r>
              <a:rPr lang="en-US" sz="2000" dirty="0">
                <a:solidFill>
                  <a:schemeClr val="bg2"/>
                </a:solidFill>
                <a:latin typeface="Arial" charset="0"/>
              </a:rPr>
              <a:t>  </a:t>
            </a:r>
            <a:r>
              <a:rPr lang="en-US" sz="2000" dirty="0" err="1">
                <a:solidFill>
                  <a:schemeClr val="bg2"/>
                </a:solidFill>
                <a:latin typeface="Arial" charset="0"/>
              </a:rPr>
              <a:t>pgi</a:t>
            </a:r>
            <a:endParaRPr lang="en-US" sz="2000" dirty="0">
              <a:solidFill>
                <a:schemeClr val="bg2"/>
              </a:solidFill>
              <a:latin typeface="Arial" charset="0"/>
            </a:endParaRPr>
          </a:p>
          <a:p>
            <a:pPr lvl="1" algn="l">
              <a:spcBef>
                <a:spcPct val="50000"/>
              </a:spcBef>
            </a:pPr>
            <a:r>
              <a:rPr lang="en-US" sz="2000" dirty="0" err="1">
                <a:solidFill>
                  <a:schemeClr val="bg2"/>
                </a:solidFill>
                <a:latin typeface="Arial" charset="0"/>
              </a:rPr>
              <a:t>icl</a:t>
            </a:r>
            <a:r>
              <a:rPr lang="en-US" sz="2000" dirty="0">
                <a:solidFill>
                  <a:schemeClr val="bg2"/>
                </a:solidFill>
                <a:latin typeface="Arial" charset="0"/>
              </a:rPr>
              <a:t> /</a:t>
            </a:r>
            <a:r>
              <a:rPr lang="en-US" sz="2000" dirty="0" err="1">
                <a:solidFill>
                  <a:schemeClr val="bg2"/>
                </a:solidFill>
                <a:latin typeface="Arial" charset="0"/>
              </a:rPr>
              <a:t>Qopenmp</a:t>
            </a:r>
            <a:r>
              <a:rPr lang="en-US" sz="2000" dirty="0">
                <a:solidFill>
                  <a:schemeClr val="bg2"/>
                </a:solidFill>
                <a:latin typeface="Arial" charset="0"/>
              </a:rPr>
              <a:t>  </a:t>
            </a:r>
            <a:r>
              <a:rPr lang="en-US" sz="2000" dirty="0" err="1">
                <a:solidFill>
                  <a:schemeClr val="bg2"/>
                </a:solidFill>
                <a:latin typeface="Arial" charset="0"/>
              </a:rPr>
              <a:t>intel</a:t>
            </a:r>
            <a:r>
              <a:rPr lang="en-US" sz="2000" dirty="0">
                <a:solidFill>
                  <a:schemeClr val="bg2"/>
                </a:solidFill>
                <a:latin typeface="Arial" charset="0"/>
              </a:rPr>
              <a:t> (windows)</a:t>
            </a:r>
          </a:p>
          <a:p>
            <a:pPr lvl="1" algn="l">
              <a:spcBef>
                <a:spcPct val="50000"/>
              </a:spcBef>
            </a:pPr>
            <a:r>
              <a:rPr lang="en-US" sz="2000" dirty="0" err="1" smtClean="0">
                <a:solidFill>
                  <a:schemeClr val="bg2"/>
                </a:solidFill>
                <a:latin typeface="Arial" charset="0"/>
              </a:rPr>
              <a:t>icc</a:t>
            </a:r>
            <a:r>
              <a:rPr lang="en-US" sz="2000" dirty="0" smtClean="0">
                <a:solidFill>
                  <a:schemeClr val="bg2"/>
                </a:solidFill>
                <a:latin typeface="Arial" charset="0"/>
              </a:rPr>
              <a:t> </a:t>
            </a:r>
            <a:r>
              <a:rPr lang="en-US" sz="2000" dirty="0">
                <a:solidFill>
                  <a:schemeClr val="bg2"/>
                </a:solidFill>
                <a:latin typeface="Arial" charset="0"/>
              </a:rPr>
              <a:t>–</a:t>
            </a:r>
            <a:r>
              <a:rPr lang="en-US" sz="2000" dirty="0" err="1">
                <a:solidFill>
                  <a:schemeClr val="bg2"/>
                </a:solidFill>
                <a:latin typeface="Arial" charset="0"/>
              </a:rPr>
              <a:t>openmp</a:t>
            </a:r>
            <a:r>
              <a:rPr lang="en-US" sz="2000" dirty="0">
                <a:solidFill>
                  <a:schemeClr val="bg2"/>
                </a:solidFill>
                <a:latin typeface="Arial" charset="0"/>
              </a:rPr>
              <a:t>  </a:t>
            </a:r>
            <a:r>
              <a:rPr lang="en-US" sz="2000" dirty="0" err="1">
                <a:solidFill>
                  <a:schemeClr val="bg2"/>
                </a:solidFill>
                <a:latin typeface="Arial" charset="0"/>
              </a:rPr>
              <a:t>intel</a:t>
            </a:r>
            <a:r>
              <a:rPr lang="en-US" sz="2000" dirty="0">
                <a:solidFill>
                  <a:schemeClr val="bg2"/>
                </a:solidFill>
                <a:latin typeface="Arial" charset="0"/>
              </a:rPr>
              <a:t> (</a:t>
            </a:r>
            <a:r>
              <a:rPr lang="en-US" sz="2000" dirty="0" err="1">
                <a:solidFill>
                  <a:schemeClr val="bg2"/>
                </a:solidFill>
                <a:latin typeface="Arial" charset="0"/>
              </a:rPr>
              <a:t>linux</a:t>
            </a:r>
            <a:r>
              <a:rPr lang="en-US" sz="2000" dirty="0">
                <a:solidFill>
                  <a:schemeClr val="bg2"/>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8" y="58738"/>
            <a:ext cx="8237537" cy="665162"/>
          </a:xfrm>
        </p:spPr>
        <p:txBody>
          <a:bodyPr/>
          <a:lstStyle/>
          <a:p>
            <a:r>
              <a:rPr lang="en-US" dirty="0" smtClean="0"/>
              <a:t>Background references </a:t>
            </a:r>
            <a:endParaRPr lang="en-US" dirty="0"/>
          </a:p>
        </p:txBody>
      </p:sp>
      <p:sp>
        <p:nvSpPr>
          <p:cNvPr id="4" name="Slide Number Placeholder 3"/>
          <p:cNvSpPr>
            <a:spLocks noGrp="1"/>
          </p:cNvSpPr>
          <p:nvPr>
            <p:ph type="sldNum" sz="quarter" idx="11"/>
          </p:nvPr>
        </p:nvSpPr>
        <p:spPr>
          <a:xfrm>
            <a:off x="8648700" y="6610351"/>
            <a:ext cx="495300" cy="247650"/>
          </a:xfrm>
        </p:spPr>
        <p:txBody>
          <a:bodyPr/>
          <a:lstStyle/>
          <a:p>
            <a:pPr algn="r"/>
            <a:fld id="{366FDBD1-D573-4D79-8377-8610AC50112D}" type="slidenum">
              <a:rPr lang="en-US" sz="1200" smtClean="0">
                <a:solidFill>
                  <a:srgbClr val="000000"/>
                </a:solidFill>
                <a:latin typeface="Tahoma" pitchFamily="34" charset="0"/>
                <a:ea typeface="+mn-ea"/>
                <a:cs typeface="Arial" pitchFamily="34" charset="0"/>
              </a:rPr>
              <a:pPr algn="r"/>
              <a:t>120</a:t>
            </a:fld>
            <a:endParaRPr lang="en-US" sz="1200" dirty="0">
              <a:solidFill>
                <a:srgbClr val="000000"/>
              </a:solidFill>
              <a:latin typeface="Tahoma" pitchFamily="34" charset="0"/>
              <a:ea typeface="+mn-ea"/>
              <a:cs typeface="Arial" pitchFamily="34" charset="0"/>
            </a:endParaRPr>
          </a:p>
        </p:txBody>
      </p:sp>
      <p:grpSp>
        <p:nvGrpSpPr>
          <p:cNvPr id="6" name="Group 5"/>
          <p:cNvGrpSpPr/>
          <p:nvPr/>
        </p:nvGrpSpPr>
        <p:grpSpPr>
          <a:xfrm>
            <a:off x="4786313" y="643589"/>
            <a:ext cx="3919537" cy="4919011"/>
            <a:chOff x="4786313" y="834089"/>
            <a:chExt cx="3919537" cy="4919011"/>
          </a:xfrm>
        </p:grpSpPr>
        <p:pic>
          <p:nvPicPr>
            <p:cNvPr id="69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834089"/>
              <a:ext cx="3811295" cy="4919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8522616" y="946150"/>
              <a:ext cx="183234" cy="340198"/>
            </a:xfrm>
            <a:prstGeom prst="rect">
              <a:avLst/>
            </a:prstGeom>
            <a:solidFill>
              <a:schemeClr val="bg1"/>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96" charset="0"/>
              </a:endParaRPr>
            </a:p>
          </p:txBody>
        </p:sp>
        <p:pic>
          <p:nvPicPr>
            <p:cNvPr id="6912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877" y="883917"/>
              <a:ext cx="122237"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12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272" y="1038698"/>
              <a:ext cx="122688"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 name="TextBox 11"/>
          <p:cNvSpPr txBox="1"/>
          <p:nvPr/>
        </p:nvSpPr>
        <p:spPr>
          <a:xfrm>
            <a:off x="609600" y="5654369"/>
            <a:ext cx="3139054" cy="1077218"/>
          </a:xfrm>
          <a:prstGeom prst="rect">
            <a:avLst/>
          </a:prstGeom>
          <a:noFill/>
        </p:spPr>
        <p:txBody>
          <a:bodyPr wrap="square" rtlCol="0">
            <a:spAutoFit/>
          </a:bodyPr>
          <a:lstStyle/>
          <a:p>
            <a:r>
              <a:rPr lang="en-US" sz="1600" dirty="0" smtClean="0"/>
              <a:t>A great book that  explores key patterns with </a:t>
            </a:r>
            <a:r>
              <a:rPr lang="en-US" sz="1600" dirty="0" err="1" smtClean="0"/>
              <a:t>Cilk</a:t>
            </a:r>
            <a:r>
              <a:rPr lang="en-US" sz="1600" dirty="0" smtClean="0"/>
              <a:t>, TBB, </a:t>
            </a:r>
            <a:r>
              <a:rPr lang="en-US" sz="1600" dirty="0" err="1" smtClean="0"/>
              <a:t>OpenCL</a:t>
            </a:r>
            <a:r>
              <a:rPr lang="en-US" sz="1600" dirty="0" smtClean="0"/>
              <a:t>, and </a:t>
            </a:r>
            <a:r>
              <a:rPr lang="en-US" sz="1600" dirty="0" err="1" smtClean="0"/>
              <a:t>OpenMP</a:t>
            </a:r>
            <a:r>
              <a:rPr lang="en-US" sz="1600" dirty="0" smtClean="0"/>
              <a:t> (by McCool, Robison, and Reinders)</a:t>
            </a:r>
            <a:endParaRPr lang="en-US" sz="1600" dirty="0"/>
          </a:p>
        </p:txBody>
      </p:sp>
      <p:sp>
        <p:nvSpPr>
          <p:cNvPr id="19" name="TextBox 18"/>
          <p:cNvSpPr txBox="1"/>
          <p:nvPr/>
        </p:nvSpPr>
        <p:spPr>
          <a:xfrm>
            <a:off x="4801166" y="5636303"/>
            <a:ext cx="3660105" cy="1200329"/>
          </a:xfrm>
          <a:prstGeom prst="rect">
            <a:avLst/>
          </a:prstGeom>
          <a:noFill/>
        </p:spPr>
        <p:txBody>
          <a:bodyPr wrap="square" rtlCol="0">
            <a:spAutoFit/>
          </a:bodyPr>
          <a:lstStyle/>
          <a:p>
            <a:r>
              <a:rPr lang="en-US" sz="1800" dirty="0" smtClean="0"/>
              <a:t>An excellent introduction and overview of multithreaded programming  in </a:t>
            </a:r>
            <a:r>
              <a:rPr lang="en-US" sz="1800" dirty="0" err="1" smtClean="0"/>
              <a:t>gerneal</a:t>
            </a:r>
            <a:r>
              <a:rPr lang="en-US" sz="1800" dirty="0" smtClean="0"/>
              <a:t> (by </a:t>
            </a:r>
            <a:r>
              <a:rPr lang="en-US" sz="1800" dirty="0"/>
              <a:t>Clay </a:t>
            </a:r>
            <a:r>
              <a:rPr lang="en-US" sz="1800" dirty="0" smtClean="0"/>
              <a:t>Breshears) </a:t>
            </a:r>
            <a:endParaRPr lang="en-US" sz="1800" dirty="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238" y="693417"/>
            <a:ext cx="3859213"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333787"/>
      </p:ext>
    </p:extLst>
  </p:cSld>
  <p:clrMapOvr>
    <a:masterClrMapping/>
  </p:clrMapOvr>
  <p:transition spd="slow"/>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4BD2812-7119-4B13-A355-9FBF086CC86A}" type="slidenum">
              <a:rPr lang="zh-CN" altLang="en-US"/>
              <a:pPr>
                <a:defRPr/>
              </a:pPr>
              <a:t>121</a:t>
            </a:fld>
            <a:endParaRPr lang="en-US" altLang="zh-CN"/>
          </a:p>
        </p:txBody>
      </p:sp>
      <p:sp>
        <p:nvSpPr>
          <p:cNvPr id="120835" name="Rectangle 2"/>
          <p:cNvSpPr>
            <a:spLocks noGrp="1" noChangeArrowheads="1"/>
          </p:cNvSpPr>
          <p:nvPr>
            <p:ph type="title"/>
          </p:nvPr>
        </p:nvSpPr>
        <p:spPr>
          <a:xfrm>
            <a:off x="476250" y="0"/>
            <a:ext cx="8210550" cy="762000"/>
          </a:xfrm>
        </p:spPr>
        <p:txBody>
          <a:bodyPr/>
          <a:lstStyle/>
          <a:p>
            <a:pPr eaLnBrk="1" hangingPunct="1"/>
            <a:r>
              <a:rPr lang="en-US" altLang="zh-CN" sz="3600" smtClean="0">
                <a:ea typeface="SimSun" pitchFamily="2" charset="-122"/>
              </a:rPr>
              <a:t>OpenMP Papers</a:t>
            </a:r>
          </a:p>
        </p:txBody>
      </p:sp>
      <p:sp>
        <p:nvSpPr>
          <p:cNvPr id="120836" name="Rectangle 3"/>
          <p:cNvSpPr>
            <a:spLocks noGrp="1" noChangeArrowheads="1"/>
          </p:cNvSpPr>
          <p:nvPr>
            <p:ph type="body" idx="1"/>
          </p:nvPr>
        </p:nvSpPr>
        <p:spPr>
          <a:xfrm>
            <a:off x="342900" y="990600"/>
            <a:ext cx="8763000" cy="5867400"/>
          </a:xfrm>
        </p:spPr>
        <p:txBody>
          <a:bodyPr/>
          <a:lstStyle/>
          <a:p>
            <a:pPr eaLnBrk="1" hangingPunct="1">
              <a:lnSpc>
                <a:spcPct val="73000"/>
              </a:lnSpc>
              <a:spcBef>
                <a:spcPct val="85000"/>
              </a:spcBef>
            </a:pPr>
            <a:r>
              <a:rPr lang="en-US" altLang="zh-CN" sz="1800" b="0" smtClean="0">
                <a:ea typeface="SimSun" pitchFamily="2" charset="-122"/>
              </a:rPr>
              <a:t>Sosa CP, Scalmani C, Gomperts R, Frisch MJ. Ab initio quantum chemistry on a ccNUMA architecture using OpenMP. III.  Parallel Computing, vol.26, no.7-8, July 2000, pp.843-56. Publisher: Elsevier, Netherlands.</a:t>
            </a:r>
          </a:p>
          <a:p>
            <a:pPr eaLnBrk="1" hangingPunct="1">
              <a:lnSpc>
                <a:spcPct val="73000"/>
              </a:lnSpc>
              <a:spcBef>
                <a:spcPct val="85000"/>
              </a:spcBef>
            </a:pPr>
            <a:r>
              <a:rPr lang="en-US" altLang="zh-CN" sz="1800" b="0" smtClean="0">
                <a:ea typeface="SimSun" pitchFamily="2" charset="-122"/>
              </a:rPr>
              <a:t>Couturier R, Chipot C. Parallel molecular dynamics using OPENMP on a shared memory machine.  Computer Physics Communications, vol.124, no.1, Jan. 2000, pp.49-59. Publisher: Elsevier, Netherlands.</a:t>
            </a:r>
          </a:p>
          <a:p>
            <a:pPr eaLnBrk="1" hangingPunct="1">
              <a:lnSpc>
                <a:spcPct val="73000"/>
              </a:lnSpc>
              <a:spcBef>
                <a:spcPct val="85000"/>
              </a:spcBef>
            </a:pPr>
            <a:r>
              <a:rPr lang="en-US" altLang="zh-CN" sz="1800" b="0" smtClean="0">
                <a:ea typeface="SimSun" pitchFamily="2" charset="-122"/>
              </a:rPr>
              <a:t>Bentz J., Kendall R., “Parallelization of General Matrix Multiply Routines Using OpenMP”, Shared Memory Parallel Programming with OpenMP, Lecture notes in Computer Science, Vol. 3349, P. 1, 2005</a:t>
            </a:r>
            <a:endParaRPr lang="en-US" altLang="zh-CN" sz="1800" smtClean="0">
              <a:ea typeface="SimSun" pitchFamily="2" charset="-122"/>
            </a:endParaRPr>
          </a:p>
          <a:p>
            <a:pPr eaLnBrk="1" hangingPunct="1">
              <a:lnSpc>
                <a:spcPct val="73000"/>
              </a:lnSpc>
              <a:spcBef>
                <a:spcPct val="85000"/>
              </a:spcBef>
            </a:pPr>
            <a:r>
              <a:rPr lang="en-US" altLang="zh-CN" sz="1800" b="0" smtClean="0">
                <a:ea typeface="SimSun" pitchFamily="2" charset="-122"/>
              </a:rPr>
              <a:t>Bova SW, Breshearsz CP, Cuicchi CE, Demirbilek Z, Gabb HA. Dual-level parallel analysis of harbor wave response using MPI and OpenMP.  International Journal of High Performance Computing Applications, vol.14, no.1, Spring 2000, pp.49-64. Publisher: Sage Science Press, USA.</a:t>
            </a:r>
          </a:p>
          <a:p>
            <a:pPr eaLnBrk="1" hangingPunct="1">
              <a:lnSpc>
                <a:spcPct val="73000"/>
              </a:lnSpc>
              <a:spcBef>
                <a:spcPct val="85000"/>
              </a:spcBef>
            </a:pPr>
            <a:r>
              <a:rPr lang="en-US" altLang="zh-CN" sz="1800" b="0" smtClean="0">
                <a:ea typeface="SimSun" pitchFamily="2" charset="-122"/>
              </a:rPr>
              <a:t>Ayguade E, Martorell X, Labarta J, Gonzalez M, Navarro N. Exploiting multiple levels of parallelism in OpenMP: a case study.  Proceedings of the 1999 International Conference on Parallel Processing. IEEE Comput. Soc. 1999, pp.172-80.  Los Alamitos, CA, USA.</a:t>
            </a:r>
          </a:p>
          <a:p>
            <a:pPr eaLnBrk="1" hangingPunct="1">
              <a:lnSpc>
                <a:spcPct val="73000"/>
              </a:lnSpc>
              <a:spcBef>
                <a:spcPct val="85000"/>
              </a:spcBef>
            </a:pPr>
            <a:r>
              <a:rPr lang="en-US" altLang="zh-CN" sz="1800" b="0" smtClean="0">
                <a:ea typeface="SimSun" pitchFamily="2" charset="-122"/>
              </a:rPr>
              <a:t>Bova SW, Breshears CP, Cuicchi C, Demirbilek Z, Gabb H. Nesting OpenMP in an MPI application.  Proceedings of the ISCA 12th International Conference.</a:t>
            </a:r>
            <a:r>
              <a:rPr lang="en-US" altLang="zh-CN" sz="2000" b="0" smtClean="0">
                <a:ea typeface="SimSun" pitchFamily="2" charset="-122"/>
              </a:rPr>
              <a:t> </a:t>
            </a:r>
            <a:r>
              <a:rPr lang="en-US" altLang="zh-CN" sz="1800" b="0" smtClean="0">
                <a:ea typeface="SimSun" pitchFamily="2" charset="-122"/>
              </a:rPr>
              <a:t>Parallel and Distributed Systems. ISCA. 1999, pp.566-71. Cary, NC, USA.</a:t>
            </a:r>
          </a:p>
          <a:p>
            <a:pPr eaLnBrk="1" hangingPunct="1">
              <a:lnSpc>
                <a:spcPct val="73000"/>
              </a:lnSpc>
              <a:buFont typeface="Wingdings" pitchFamily="2" charset="2"/>
              <a:buNone/>
            </a:pPr>
            <a:endParaRPr lang="en-US" altLang="zh-CN" sz="1800" b="0" smtClean="0">
              <a:ea typeface="SimSun" pitchFamily="2" charset="-122"/>
            </a:endParaRPr>
          </a:p>
          <a:p>
            <a:pPr eaLnBrk="1" hangingPunct="1">
              <a:lnSpc>
                <a:spcPct val="73000"/>
              </a:lnSpc>
            </a:pPr>
            <a:endParaRPr lang="en-US" altLang="zh-CN" sz="1400" b="0" smtClean="0">
              <a:ea typeface="SimSun" pitchFamily="2"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A5DBD50-950D-4724-930A-DB58E0D30CCB}" type="slidenum">
              <a:rPr lang="zh-CN" altLang="en-US"/>
              <a:pPr>
                <a:defRPr/>
              </a:pPr>
              <a:t>122</a:t>
            </a:fld>
            <a:endParaRPr lang="en-US" altLang="zh-CN"/>
          </a:p>
        </p:txBody>
      </p:sp>
      <p:sp>
        <p:nvSpPr>
          <p:cNvPr id="121859" name="Rectangle 2"/>
          <p:cNvSpPr>
            <a:spLocks noGrp="1" noChangeArrowheads="1"/>
          </p:cNvSpPr>
          <p:nvPr>
            <p:ph type="title"/>
          </p:nvPr>
        </p:nvSpPr>
        <p:spPr>
          <a:xfrm>
            <a:off x="573088" y="247650"/>
            <a:ext cx="8302625" cy="514350"/>
          </a:xfrm>
        </p:spPr>
        <p:txBody>
          <a:bodyPr/>
          <a:lstStyle/>
          <a:p>
            <a:pPr eaLnBrk="1" hangingPunct="1"/>
            <a:r>
              <a:rPr lang="en-US" altLang="zh-CN" sz="2800" smtClean="0">
                <a:ea typeface="SimSun" pitchFamily="2" charset="-122"/>
              </a:rPr>
              <a:t>OpenMP Papers (continued)</a:t>
            </a:r>
          </a:p>
        </p:txBody>
      </p:sp>
      <p:sp>
        <p:nvSpPr>
          <p:cNvPr id="121860" name="Rectangle 3"/>
          <p:cNvSpPr>
            <a:spLocks noGrp="1" noChangeArrowheads="1"/>
          </p:cNvSpPr>
          <p:nvPr>
            <p:ph type="body" idx="1"/>
          </p:nvPr>
        </p:nvSpPr>
        <p:spPr>
          <a:xfrm>
            <a:off x="228600" y="762000"/>
            <a:ext cx="8915400" cy="6096000"/>
          </a:xfrm>
        </p:spPr>
        <p:txBody>
          <a:bodyPr/>
          <a:lstStyle/>
          <a:p>
            <a:pPr eaLnBrk="1" hangingPunct="1">
              <a:lnSpc>
                <a:spcPct val="73000"/>
              </a:lnSpc>
            </a:pPr>
            <a:endParaRPr lang="en-US" altLang="zh-CN" sz="900" b="0" smtClean="0">
              <a:ea typeface="SimSun" pitchFamily="2" charset="-122"/>
            </a:endParaRPr>
          </a:p>
          <a:p>
            <a:pPr eaLnBrk="1" hangingPunct="1">
              <a:lnSpc>
                <a:spcPct val="73000"/>
              </a:lnSpc>
              <a:spcBef>
                <a:spcPct val="55000"/>
              </a:spcBef>
            </a:pPr>
            <a:r>
              <a:rPr lang="en-US" altLang="zh-CN" sz="1800" b="0" smtClean="0">
                <a:ea typeface="SimSun" pitchFamily="2" charset="-122"/>
              </a:rPr>
              <a:t>Jost G., Labarta J., Gimenez J., What Multilevel Parallel Programs do when you are not watching: a Performance analysis case study comparing MPI/OpenMP, MLP, and Nested OpenMP, Shared Memory Parallel Programming with OpenMP, Lecture notes in Computer Science, Vol. 3349, P. 29, 2005</a:t>
            </a:r>
          </a:p>
          <a:p>
            <a:pPr eaLnBrk="1" hangingPunct="1">
              <a:lnSpc>
                <a:spcPct val="73000"/>
              </a:lnSpc>
              <a:spcBef>
                <a:spcPct val="55000"/>
              </a:spcBef>
            </a:pPr>
            <a:r>
              <a:rPr lang="en-US" altLang="zh-CN" sz="1800" b="0" smtClean="0">
                <a:ea typeface="SimSun" pitchFamily="2" charset="-122"/>
              </a:rPr>
              <a:t>Gonzalez M, Serra A, Martorell X, Oliver J, Ayguade E, Labarta J, Navarro N. Applying interposition techniques for performance analysis of OPENMP parallel applications.  Proceedings 14th International Parallel and Distributed Processing Symposium. IPDPS 2000. IEEE Comput. Soc. 2000, pp.235-40.  </a:t>
            </a:r>
          </a:p>
          <a:p>
            <a:pPr eaLnBrk="1" hangingPunct="1">
              <a:lnSpc>
                <a:spcPct val="73000"/>
              </a:lnSpc>
              <a:spcBef>
                <a:spcPct val="55000"/>
              </a:spcBef>
            </a:pPr>
            <a:r>
              <a:rPr lang="en-US" altLang="zh-CN" sz="1800" b="0" smtClean="0">
                <a:ea typeface="SimSun" pitchFamily="2" charset="-122"/>
              </a:rPr>
              <a:t>Chapman B, Mehrotra P, Zima H. Enhancing OpenMP with features for locality control.  Proceedings of Eighth ECMWF Workshop on the Use of Parallel Processors in Meteorology. Towards Teracomputing. World Scientific Publishing. 1999, pp.301-13. Singapore.</a:t>
            </a:r>
          </a:p>
          <a:p>
            <a:pPr eaLnBrk="1" hangingPunct="1">
              <a:lnSpc>
                <a:spcPct val="73000"/>
              </a:lnSpc>
              <a:spcBef>
                <a:spcPct val="55000"/>
              </a:spcBef>
            </a:pPr>
            <a:r>
              <a:rPr lang="en-US" altLang="zh-CN" sz="1800" b="0" smtClean="0">
                <a:ea typeface="SimSun" pitchFamily="2" charset="-122"/>
              </a:rPr>
              <a:t>Steve W. Bova, Clay P. Breshears, Henry Gabb, Rudolf Eigenmann, Greg Gaertner, Bob Kuhn, Bill Magro, Stefano Salvini. Parallel Programming with Message Passing and Directives; SIAM News, Volume 32, No 9, Nov. 1999.</a:t>
            </a:r>
          </a:p>
          <a:p>
            <a:pPr eaLnBrk="1" hangingPunct="1">
              <a:lnSpc>
                <a:spcPct val="73000"/>
              </a:lnSpc>
              <a:spcBef>
                <a:spcPct val="55000"/>
              </a:spcBef>
            </a:pPr>
            <a:r>
              <a:rPr lang="en-US" altLang="zh-CN" sz="1800" b="0" smtClean="0">
                <a:ea typeface="SimSun" pitchFamily="2" charset="-122"/>
              </a:rPr>
              <a:t>Cappello F, Richard O, Etiemble D. Performance of the NAS benchmarks on a cluster of SMP PCs using a parallelization of the MPI programs with OpenMP. Lecture Notes in Computer Science Vol.1662. Springer-Verlag. 1999, pp.339-50.  </a:t>
            </a:r>
          </a:p>
          <a:p>
            <a:pPr eaLnBrk="1" hangingPunct="1">
              <a:lnSpc>
                <a:spcPct val="73000"/>
              </a:lnSpc>
              <a:spcBef>
                <a:spcPct val="55000"/>
              </a:spcBef>
            </a:pPr>
            <a:r>
              <a:rPr lang="en-US" altLang="zh-CN" sz="1800" b="0" smtClean="0">
                <a:ea typeface="SimSun" pitchFamily="2" charset="-122"/>
              </a:rPr>
              <a:t>Liu Z., Huang L., Chapman B., Weng T., Efficient Implementationi of OpenMP for Clusters with Implicit Data Distribution, Shared Memory Parallel Programming with OpenMP, Lecture notes in Computer Science, Vol. 3349, P. 121, 2005</a:t>
            </a: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FFC1618-8759-4A39-9DB0-C80B4AB3ECDA}" type="slidenum">
              <a:rPr lang="zh-CN" altLang="en-US"/>
              <a:pPr>
                <a:defRPr/>
              </a:pPr>
              <a:t>123</a:t>
            </a:fld>
            <a:endParaRPr lang="en-US" altLang="zh-CN"/>
          </a:p>
        </p:txBody>
      </p:sp>
      <p:sp>
        <p:nvSpPr>
          <p:cNvPr id="122883" name="Rectangle 2"/>
          <p:cNvSpPr>
            <a:spLocks noGrp="1" noChangeArrowheads="1"/>
          </p:cNvSpPr>
          <p:nvPr>
            <p:ph type="title"/>
          </p:nvPr>
        </p:nvSpPr>
        <p:spPr>
          <a:xfrm>
            <a:off x="304800" y="0"/>
            <a:ext cx="8496300" cy="1143000"/>
          </a:xfrm>
        </p:spPr>
        <p:txBody>
          <a:bodyPr/>
          <a:lstStyle/>
          <a:p>
            <a:pPr eaLnBrk="1" hangingPunct="1"/>
            <a:r>
              <a:rPr lang="en-US" altLang="zh-CN" sz="3200" smtClean="0">
                <a:ea typeface="SimSun" pitchFamily="2" charset="-122"/>
              </a:rPr>
              <a:t>OpenMP Papers (continued)</a:t>
            </a:r>
          </a:p>
        </p:txBody>
      </p:sp>
      <p:sp>
        <p:nvSpPr>
          <p:cNvPr id="122884" name="Rectangle 3"/>
          <p:cNvSpPr>
            <a:spLocks noGrp="1" noChangeArrowheads="1"/>
          </p:cNvSpPr>
          <p:nvPr>
            <p:ph type="body" idx="1"/>
          </p:nvPr>
        </p:nvSpPr>
        <p:spPr>
          <a:xfrm>
            <a:off x="381000" y="838200"/>
            <a:ext cx="8515350" cy="5715000"/>
          </a:xfrm>
        </p:spPr>
        <p:txBody>
          <a:bodyPr/>
          <a:lstStyle/>
          <a:p>
            <a:pPr eaLnBrk="1" hangingPunct="1">
              <a:lnSpc>
                <a:spcPct val="73000"/>
              </a:lnSpc>
            </a:pPr>
            <a:endParaRPr lang="zh-CN" altLang="en-US" sz="1800" b="0" smtClean="0">
              <a:ea typeface="SimSun" pitchFamily="2" charset="-122"/>
            </a:endParaRPr>
          </a:p>
          <a:p>
            <a:pPr eaLnBrk="1" hangingPunct="1">
              <a:lnSpc>
                <a:spcPct val="73000"/>
              </a:lnSpc>
              <a:spcBef>
                <a:spcPct val="55000"/>
              </a:spcBef>
            </a:pPr>
            <a:r>
              <a:rPr lang="en-US" sz="2000" b="0" smtClean="0"/>
              <a:t>B. Chapman, F. Bregier, A. Patil, A. Prabhakar, “Achieving performance under OpenMP on ccNUMA and software distributed shared memory systems,” </a:t>
            </a:r>
            <a:r>
              <a:rPr lang="en-US" sz="2000" b="0" i="1" smtClean="0"/>
              <a:t>Concurrency and Computation: Practice and Experience.</a:t>
            </a:r>
            <a:r>
              <a:rPr lang="en-US" sz="2000" b="0" smtClean="0"/>
              <a:t> 14(8-9): 713-739, 2002.</a:t>
            </a:r>
            <a:endParaRPr lang="en-US" altLang="zh-CN" sz="2000" b="0" smtClean="0">
              <a:ea typeface="SimSun" pitchFamily="2" charset="-122"/>
            </a:endParaRPr>
          </a:p>
          <a:p>
            <a:pPr eaLnBrk="1" hangingPunct="1">
              <a:lnSpc>
                <a:spcPct val="73000"/>
              </a:lnSpc>
              <a:spcBef>
                <a:spcPct val="55000"/>
              </a:spcBef>
            </a:pPr>
            <a:r>
              <a:rPr lang="en-US" altLang="zh-CN" sz="2000" b="0" smtClean="0">
                <a:ea typeface="SimSun" pitchFamily="2" charset="-122"/>
              </a:rPr>
              <a:t>J. M. Bull and M. E.  Kambites. JOMP: an OpenMP-like interface for Java.  Proceedings of the ACM 2000 conference on Java Grande, 2000, Pages 44 - 53.</a:t>
            </a:r>
          </a:p>
          <a:p>
            <a:pPr eaLnBrk="1" hangingPunct="1">
              <a:lnSpc>
                <a:spcPct val="73000"/>
              </a:lnSpc>
              <a:spcBef>
                <a:spcPct val="55000"/>
              </a:spcBef>
            </a:pPr>
            <a:r>
              <a:rPr lang="en-US" altLang="zh-CN" sz="2000" b="0" smtClean="0">
                <a:ea typeface="SimSun" pitchFamily="2" charset="-122"/>
              </a:rPr>
              <a:t>L. Adhianto and B. Chapman, “Performance modeling of communication and computation in hybrid MPI and OpenMP applications, Simulation Modeling Practice and Theory, vol 15, p. 481-491, 2007.</a:t>
            </a:r>
          </a:p>
          <a:p>
            <a:pPr eaLnBrk="1" hangingPunct="1">
              <a:lnSpc>
                <a:spcPct val="73000"/>
              </a:lnSpc>
              <a:spcBef>
                <a:spcPct val="55000"/>
              </a:spcBef>
            </a:pPr>
            <a:r>
              <a:rPr lang="en-US" altLang="zh-CN" sz="2000" b="0" smtClean="0">
                <a:ea typeface="SimSun" pitchFamily="2" charset="-122"/>
              </a:rPr>
              <a:t>Shah S, Haab G, Petersen P, Throop J.  Flexible control structures for parallelism in OpenMP; Concurrency: Practice and Experience, 2000; 12:1219-1239.  Publisher John Wiley &amp; Sons, Ltd.</a:t>
            </a:r>
            <a:endParaRPr lang="zh-CN" altLang="en-US" sz="2000" b="0" smtClean="0">
              <a:ea typeface="SimSun" pitchFamily="2" charset="-122"/>
            </a:endParaRPr>
          </a:p>
          <a:p>
            <a:pPr eaLnBrk="1" hangingPunct="1">
              <a:lnSpc>
                <a:spcPct val="73000"/>
              </a:lnSpc>
              <a:spcBef>
                <a:spcPct val="55000"/>
              </a:spcBef>
            </a:pPr>
            <a:r>
              <a:rPr lang="en-US" altLang="zh-CN" sz="2000" b="0" smtClean="0">
                <a:ea typeface="SimSun" pitchFamily="2" charset="-122"/>
              </a:rPr>
              <a:t>Mattson, T.G., How Good is OpenMP? Scientific Programming, Vol. 11, Number 2, p.81-93, 2003.</a:t>
            </a:r>
          </a:p>
          <a:p>
            <a:pPr eaLnBrk="1" hangingPunct="1">
              <a:lnSpc>
                <a:spcPct val="73000"/>
              </a:lnSpc>
              <a:spcBef>
                <a:spcPct val="55000"/>
              </a:spcBef>
            </a:pPr>
            <a:r>
              <a:rPr lang="en-US" altLang="zh-CN" sz="2000" b="0" smtClean="0">
                <a:ea typeface="SimSun" pitchFamily="2" charset="-122"/>
              </a:rPr>
              <a:t>Duran A., Silvera R., Corbalan J., Labarta J., “Runtime Adjustment of Parallel Nested Loops”,  Shared Memory Parallel Programming with OpenMP, Lecture notes in Computer Science, Vol. 3349, P. 137, 2005</a:t>
            </a:r>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124</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158750" y="772144"/>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402175744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txBox="1">
            <a:spLocks noGrp="1"/>
          </p:cNvSpPr>
          <p:nvPr/>
        </p:nvSpPr>
        <p:spPr bwMode="auto">
          <a:xfrm>
            <a:off x="6629400" y="6400800"/>
            <a:ext cx="1905000" cy="457200"/>
          </a:xfrm>
          <a:prstGeom prst="rect">
            <a:avLst/>
          </a:prstGeom>
          <a:noFill/>
          <a:ln>
            <a:miter lim="800000"/>
            <a:headEnd/>
            <a:tailEnd/>
          </a:ln>
        </p:spPr>
        <p:txBody>
          <a:bodyPr/>
          <a:lstStyle/>
          <a:p>
            <a:pPr algn="r" eaLnBrk="0" hangingPunct="0">
              <a:defRPr/>
            </a:pPr>
            <a:fld id="{166752C1-90CC-4619-959E-DA0DB412FEA1}" type="slidenum">
              <a:rPr lang="zh-CN" altLang="en-US" sz="1400" b="0">
                <a:latin typeface="+mn-lt"/>
              </a:rPr>
              <a:pPr algn="r" eaLnBrk="0" hangingPunct="0">
                <a:defRPr/>
              </a:pPr>
              <a:t>125</a:t>
            </a:fld>
            <a:endParaRPr lang="en-US" altLang="zh-CN" sz="1400" b="0">
              <a:latin typeface="+mn-lt"/>
            </a:endParaRPr>
          </a:p>
        </p:txBody>
      </p:sp>
      <p:sp>
        <p:nvSpPr>
          <p:cNvPr id="394243" name="Rectangle 2"/>
          <p:cNvSpPr>
            <a:spLocks noGrp="1" noChangeArrowheads="1"/>
          </p:cNvSpPr>
          <p:nvPr>
            <p:ph type="title" idx="4294967295"/>
          </p:nvPr>
        </p:nvSpPr>
        <p:spPr/>
        <p:txBody>
          <a:bodyPr/>
          <a:lstStyle/>
          <a:p>
            <a:pPr eaLnBrk="1" hangingPunct="1"/>
            <a:r>
              <a:rPr lang="en-US" altLang="zh-CN" smtClean="0">
                <a:ea typeface="SimSun" pitchFamily="2" charset="-122"/>
              </a:rPr>
              <a:t>OpenMP pre-history</a:t>
            </a:r>
          </a:p>
        </p:txBody>
      </p:sp>
      <p:sp>
        <p:nvSpPr>
          <p:cNvPr id="394244" name="Rectangle 3"/>
          <p:cNvSpPr>
            <a:spLocks noGrp="1" noChangeArrowheads="1"/>
          </p:cNvSpPr>
          <p:nvPr>
            <p:ph type="body" idx="4294967295"/>
          </p:nvPr>
        </p:nvSpPr>
        <p:spPr/>
        <p:txBody>
          <a:bodyPr/>
          <a:lstStyle/>
          <a:p>
            <a:pPr eaLnBrk="1" hangingPunct="1"/>
            <a:r>
              <a:rPr lang="en-US" altLang="zh-CN" smtClean="0">
                <a:ea typeface="SimSun" pitchFamily="2" charset="-122"/>
              </a:rPr>
              <a:t>OpenMP based upon SMP directive standardization efforts PCF and aborted ANSI X3H5 – late 80’s</a:t>
            </a:r>
          </a:p>
          <a:p>
            <a:pPr lvl="1" eaLnBrk="1" hangingPunct="1"/>
            <a:r>
              <a:rPr lang="en-US" altLang="zh-CN" smtClean="0">
                <a:ea typeface="SimSun" pitchFamily="2" charset="-122"/>
              </a:rPr>
              <a:t>Nobody fully implemented either standard</a:t>
            </a:r>
          </a:p>
          <a:p>
            <a:pPr lvl="1" eaLnBrk="1" hangingPunct="1"/>
            <a:r>
              <a:rPr lang="en-US" altLang="zh-CN" smtClean="0">
                <a:ea typeface="SimSun" pitchFamily="2" charset="-122"/>
              </a:rPr>
              <a:t>Only a couple of partial implementations</a:t>
            </a:r>
          </a:p>
          <a:p>
            <a:pPr eaLnBrk="1" hangingPunct="1"/>
            <a:r>
              <a:rPr lang="en-US" altLang="zh-CN" smtClean="0">
                <a:ea typeface="SimSun" pitchFamily="2" charset="-122"/>
              </a:rPr>
              <a:t>Vendors considered proprietary API’s to be a competitive feature: </a:t>
            </a:r>
          </a:p>
          <a:p>
            <a:pPr lvl="1" eaLnBrk="1" hangingPunct="1"/>
            <a:r>
              <a:rPr lang="en-US" altLang="zh-CN" smtClean="0">
                <a:ea typeface="SimSun" pitchFamily="2" charset="-122"/>
              </a:rPr>
              <a:t>Every vendor had proprietary directives sets</a:t>
            </a:r>
          </a:p>
          <a:p>
            <a:pPr lvl="1" eaLnBrk="1" hangingPunct="1"/>
            <a:r>
              <a:rPr lang="en-US" altLang="zh-CN" smtClean="0">
                <a:ea typeface="SimSun" pitchFamily="2" charset="-122"/>
              </a:rPr>
              <a:t>Even KAP, a “portable” multi-platform parallelization tool used different directives on each platform</a:t>
            </a:r>
          </a:p>
        </p:txBody>
      </p:sp>
      <p:sp>
        <p:nvSpPr>
          <p:cNvPr id="394245" name="Text Box 4"/>
          <p:cNvSpPr txBox="1">
            <a:spLocks noChangeArrowheads="1"/>
          </p:cNvSpPr>
          <p:nvPr/>
        </p:nvSpPr>
        <p:spPr bwMode="auto">
          <a:xfrm>
            <a:off x="381000" y="6019800"/>
            <a:ext cx="7162800" cy="336550"/>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1600">
                <a:latin typeface="Arial" charset="0"/>
              </a:rPr>
              <a:t>PCF – Parallel computing forum        KAP – parallelization tool from KAI.</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2"/>
          <p:cNvSpPr txBox="1">
            <a:spLocks noGrp="1"/>
          </p:cNvSpPr>
          <p:nvPr/>
        </p:nvSpPr>
        <p:spPr bwMode="auto">
          <a:xfrm>
            <a:off x="6629400" y="6400800"/>
            <a:ext cx="1905000" cy="457200"/>
          </a:xfrm>
          <a:prstGeom prst="rect">
            <a:avLst/>
          </a:prstGeom>
          <a:noFill/>
          <a:ln>
            <a:miter lim="800000"/>
            <a:headEnd/>
            <a:tailEnd/>
          </a:ln>
        </p:spPr>
        <p:txBody>
          <a:bodyPr/>
          <a:lstStyle/>
          <a:p>
            <a:pPr algn="r" eaLnBrk="0" hangingPunct="0">
              <a:defRPr/>
            </a:pPr>
            <a:fld id="{84231291-FC7F-4CC8-82E1-5BF4F7B2ECAA}" type="slidenum">
              <a:rPr lang="zh-CN" altLang="en-US" sz="1400" b="0">
                <a:latin typeface="+mn-lt"/>
              </a:rPr>
              <a:pPr algn="r" eaLnBrk="0" hangingPunct="0">
                <a:defRPr/>
              </a:pPr>
              <a:t>126</a:t>
            </a:fld>
            <a:endParaRPr lang="en-US" altLang="zh-CN" sz="1400" b="0">
              <a:latin typeface="+mn-lt"/>
            </a:endParaRPr>
          </a:p>
        </p:txBody>
      </p:sp>
      <p:sp>
        <p:nvSpPr>
          <p:cNvPr id="396291" name="Rectangle 2"/>
          <p:cNvSpPr>
            <a:spLocks noGrp="1" noChangeArrowheads="1"/>
          </p:cNvSpPr>
          <p:nvPr>
            <p:ph type="title" idx="4294967295"/>
          </p:nvPr>
        </p:nvSpPr>
        <p:spPr/>
        <p:txBody>
          <a:bodyPr/>
          <a:lstStyle/>
          <a:p>
            <a:pPr eaLnBrk="1" hangingPunct="1"/>
            <a:r>
              <a:rPr lang="en-US" altLang="zh-CN" smtClean="0">
                <a:ea typeface="SimSun" pitchFamily="2" charset="-122"/>
              </a:rPr>
              <a:t>History of OpenMP</a:t>
            </a:r>
          </a:p>
        </p:txBody>
      </p:sp>
      <p:grpSp>
        <p:nvGrpSpPr>
          <p:cNvPr id="2" name="Group 3"/>
          <p:cNvGrpSpPr>
            <a:grpSpLocks/>
          </p:cNvGrpSpPr>
          <p:nvPr/>
        </p:nvGrpSpPr>
        <p:grpSpPr bwMode="auto">
          <a:xfrm>
            <a:off x="152400" y="1585913"/>
            <a:ext cx="3352800" cy="1598612"/>
            <a:chOff x="96" y="999"/>
            <a:chExt cx="2112" cy="1007"/>
          </a:xfrm>
        </p:grpSpPr>
        <p:sp>
          <p:nvSpPr>
            <p:cNvPr id="396293" name="Text Box 4"/>
            <p:cNvSpPr txBox="1">
              <a:spLocks noChangeArrowheads="1"/>
            </p:cNvSpPr>
            <p:nvPr/>
          </p:nvSpPr>
          <p:spPr bwMode="auto">
            <a:xfrm>
              <a:off x="96" y="999"/>
              <a:ext cx="576" cy="335"/>
            </a:xfrm>
            <a:prstGeom prst="rect">
              <a:avLst/>
            </a:prstGeom>
            <a:noFill/>
            <a:ln w="12700">
              <a:solidFill>
                <a:schemeClr val="tx1"/>
              </a:solidFill>
              <a:miter lim="800000"/>
              <a:headEnd type="none" w="sm" len="sm"/>
              <a:tailEnd type="none" w="sm" len="sm"/>
            </a:ln>
          </p:spPr>
          <p:txBody>
            <a:bodyPr>
              <a:spAutoFit/>
            </a:bodyPr>
            <a:lstStyle/>
            <a:p>
              <a:pPr algn="l">
                <a:spcBef>
                  <a:spcPct val="50000"/>
                </a:spcBef>
              </a:pPr>
              <a:r>
                <a:rPr lang="en-US" altLang="zh-CN" sz="2800">
                  <a:latin typeface="Arial" charset="0"/>
                </a:rPr>
                <a:t>SGI</a:t>
              </a:r>
            </a:p>
          </p:txBody>
        </p:sp>
        <p:sp>
          <p:nvSpPr>
            <p:cNvPr id="396294" name="Text Box 5"/>
            <p:cNvSpPr txBox="1">
              <a:spLocks noChangeArrowheads="1"/>
            </p:cNvSpPr>
            <p:nvPr/>
          </p:nvSpPr>
          <p:spPr bwMode="auto">
            <a:xfrm>
              <a:off x="96" y="1671"/>
              <a:ext cx="672" cy="335"/>
            </a:xfrm>
            <a:prstGeom prst="rect">
              <a:avLst/>
            </a:prstGeom>
            <a:noFill/>
            <a:ln w="12700">
              <a:solidFill>
                <a:schemeClr val="tx1"/>
              </a:solidFill>
              <a:miter lim="800000"/>
              <a:headEnd type="none" w="sm" len="sm"/>
              <a:tailEnd type="none" w="sm" len="sm"/>
            </a:ln>
          </p:spPr>
          <p:txBody>
            <a:bodyPr>
              <a:spAutoFit/>
            </a:bodyPr>
            <a:lstStyle/>
            <a:p>
              <a:pPr algn="l">
                <a:spcBef>
                  <a:spcPct val="50000"/>
                </a:spcBef>
              </a:pPr>
              <a:r>
                <a:rPr lang="en-US" altLang="zh-CN" sz="2800">
                  <a:latin typeface="Arial" charset="0"/>
                </a:rPr>
                <a:t>Cray</a:t>
              </a:r>
            </a:p>
          </p:txBody>
        </p:sp>
        <p:sp>
          <p:nvSpPr>
            <p:cNvPr id="396295" name="Line 6"/>
            <p:cNvSpPr>
              <a:spLocks noChangeShapeType="1"/>
            </p:cNvSpPr>
            <p:nvPr/>
          </p:nvSpPr>
          <p:spPr bwMode="auto">
            <a:xfrm>
              <a:off x="672" y="1143"/>
              <a:ext cx="480" cy="336"/>
            </a:xfrm>
            <a:prstGeom prst="line">
              <a:avLst/>
            </a:prstGeom>
            <a:noFill/>
            <a:ln w="12700">
              <a:solidFill>
                <a:schemeClr val="tx1"/>
              </a:solidFill>
              <a:round/>
              <a:headEnd type="none" w="sm" len="sm"/>
              <a:tailEnd type="none" w="sm" len="sm"/>
            </a:ln>
          </p:spPr>
          <p:txBody>
            <a:bodyPr/>
            <a:lstStyle/>
            <a:p>
              <a:endParaRPr lang="en-US"/>
            </a:p>
          </p:txBody>
        </p:sp>
        <p:sp>
          <p:nvSpPr>
            <p:cNvPr id="396296" name="Line 7"/>
            <p:cNvSpPr>
              <a:spLocks noChangeShapeType="1"/>
            </p:cNvSpPr>
            <p:nvPr/>
          </p:nvSpPr>
          <p:spPr bwMode="auto">
            <a:xfrm flipV="1">
              <a:off x="768" y="1479"/>
              <a:ext cx="384" cy="336"/>
            </a:xfrm>
            <a:prstGeom prst="line">
              <a:avLst/>
            </a:prstGeom>
            <a:noFill/>
            <a:ln w="12700">
              <a:solidFill>
                <a:schemeClr val="tx1"/>
              </a:solidFill>
              <a:round/>
              <a:headEnd type="none" w="sm" len="sm"/>
              <a:tailEnd type="none" w="sm" len="sm"/>
            </a:ln>
          </p:spPr>
          <p:txBody>
            <a:bodyPr/>
            <a:lstStyle/>
            <a:p>
              <a:endParaRPr lang="en-US"/>
            </a:p>
          </p:txBody>
        </p:sp>
        <p:sp>
          <p:nvSpPr>
            <p:cNvPr id="396297" name="Text Box 8"/>
            <p:cNvSpPr txBox="1">
              <a:spLocks noChangeArrowheads="1"/>
            </p:cNvSpPr>
            <p:nvPr/>
          </p:nvSpPr>
          <p:spPr bwMode="auto">
            <a:xfrm>
              <a:off x="1200" y="1056"/>
              <a:ext cx="1008" cy="923"/>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1800">
                  <a:latin typeface="Arial" charset="0"/>
                </a:rPr>
                <a:t>Merged, needed commonality across products</a:t>
              </a:r>
            </a:p>
          </p:txBody>
        </p:sp>
      </p:grpSp>
      <p:grpSp>
        <p:nvGrpSpPr>
          <p:cNvPr id="3" name="Group 9"/>
          <p:cNvGrpSpPr>
            <a:grpSpLocks/>
          </p:cNvGrpSpPr>
          <p:nvPr/>
        </p:nvGrpSpPr>
        <p:grpSpPr bwMode="auto">
          <a:xfrm>
            <a:off x="152400" y="4024313"/>
            <a:ext cx="3429000" cy="641350"/>
            <a:chOff x="96" y="2535"/>
            <a:chExt cx="2160" cy="404"/>
          </a:xfrm>
        </p:grpSpPr>
        <p:sp>
          <p:nvSpPr>
            <p:cNvPr id="396299" name="Text Box 10"/>
            <p:cNvSpPr txBox="1">
              <a:spLocks noChangeArrowheads="1"/>
            </p:cNvSpPr>
            <p:nvPr/>
          </p:nvSpPr>
          <p:spPr bwMode="auto">
            <a:xfrm>
              <a:off x="96" y="2535"/>
              <a:ext cx="528" cy="335"/>
            </a:xfrm>
            <a:prstGeom prst="rect">
              <a:avLst/>
            </a:prstGeom>
            <a:noFill/>
            <a:ln w="12700">
              <a:solidFill>
                <a:schemeClr val="tx1"/>
              </a:solidFill>
              <a:miter lim="800000"/>
              <a:headEnd type="none" w="sm" len="sm"/>
              <a:tailEnd type="none" w="sm" len="sm"/>
            </a:ln>
          </p:spPr>
          <p:txBody>
            <a:bodyPr>
              <a:spAutoFit/>
            </a:bodyPr>
            <a:lstStyle/>
            <a:p>
              <a:pPr algn="l">
                <a:spcBef>
                  <a:spcPct val="50000"/>
                </a:spcBef>
              </a:pPr>
              <a:r>
                <a:rPr lang="en-US" altLang="zh-CN" sz="2800">
                  <a:latin typeface="Arial" charset="0"/>
                </a:rPr>
                <a:t>KAI</a:t>
              </a:r>
            </a:p>
          </p:txBody>
        </p:sp>
        <p:sp>
          <p:nvSpPr>
            <p:cNvPr id="396300" name="Text Box 11"/>
            <p:cNvSpPr txBox="1">
              <a:spLocks noChangeArrowheads="1"/>
            </p:cNvSpPr>
            <p:nvPr/>
          </p:nvSpPr>
          <p:spPr bwMode="auto">
            <a:xfrm>
              <a:off x="1152" y="2535"/>
              <a:ext cx="1104" cy="404"/>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1800">
                  <a:latin typeface="Arial" charset="0"/>
                </a:rPr>
                <a:t>ISV - needed larger market</a:t>
              </a:r>
            </a:p>
          </p:txBody>
        </p:sp>
        <p:sp>
          <p:nvSpPr>
            <p:cNvPr id="396301" name="Line 12"/>
            <p:cNvSpPr>
              <a:spLocks noChangeShapeType="1"/>
            </p:cNvSpPr>
            <p:nvPr/>
          </p:nvSpPr>
          <p:spPr bwMode="auto">
            <a:xfrm>
              <a:off x="624" y="2727"/>
              <a:ext cx="528" cy="0"/>
            </a:xfrm>
            <a:prstGeom prst="line">
              <a:avLst/>
            </a:prstGeom>
            <a:noFill/>
            <a:ln w="12700">
              <a:solidFill>
                <a:schemeClr val="tx1"/>
              </a:solidFill>
              <a:round/>
              <a:headEnd type="none" w="sm" len="sm"/>
              <a:tailEnd type="none" w="sm" len="sm"/>
            </a:ln>
          </p:spPr>
          <p:txBody>
            <a:bodyPr/>
            <a:lstStyle/>
            <a:p>
              <a:endParaRPr lang="en-US"/>
            </a:p>
          </p:txBody>
        </p:sp>
      </p:grpSp>
      <p:grpSp>
        <p:nvGrpSpPr>
          <p:cNvPr id="4" name="Group 13"/>
          <p:cNvGrpSpPr>
            <a:grpSpLocks/>
          </p:cNvGrpSpPr>
          <p:nvPr/>
        </p:nvGrpSpPr>
        <p:grpSpPr bwMode="auto">
          <a:xfrm>
            <a:off x="228600" y="5243513"/>
            <a:ext cx="3581400" cy="1465262"/>
            <a:chOff x="144" y="3303"/>
            <a:chExt cx="2256" cy="923"/>
          </a:xfrm>
        </p:grpSpPr>
        <p:sp>
          <p:nvSpPr>
            <p:cNvPr id="396303" name="Text Box 14"/>
            <p:cNvSpPr txBox="1">
              <a:spLocks noChangeArrowheads="1"/>
            </p:cNvSpPr>
            <p:nvPr/>
          </p:nvSpPr>
          <p:spPr bwMode="auto">
            <a:xfrm>
              <a:off x="1152" y="3303"/>
              <a:ext cx="1248" cy="923"/>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1800">
                  <a:latin typeface="Arial" charset="0"/>
                </a:rPr>
                <a:t>was tired of recoding for SMPs.  Urged vendors to standardize.</a:t>
              </a:r>
            </a:p>
          </p:txBody>
        </p:sp>
        <p:sp>
          <p:nvSpPr>
            <p:cNvPr id="396304" name="Text Box 15"/>
            <p:cNvSpPr txBox="1">
              <a:spLocks noChangeArrowheads="1"/>
            </p:cNvSpPr>
            <p:nvPr/>
          </p:nvSpPr>
          <p:spPr bwMode="auto">
            <a:xfrm>
              <a:off x="144" y="3591"/>
              <a:ext cx="720" cy="335"/>
            </a:xfrm>
            <a:prstGeom prst="rect">
              <a:avLst/>
            </a:prstGeom>
            <a:noFill/>
            <a:ln w="12700">
              <a:solidFill>
                <a:schemeClr val="tx1"/>
              </a:solidFill>
              <a:miter lim="800000"/>
              <a:headEnd type="none" w="sm" len="sm"/>
              <a:tailEnd type="none" w="sm" len="sm"/>
            </a:ln>
          </p:spPr>
          <p:txBody>
            <a:bodyPr>
              <a:spAutoFit/>
            </a:bodyPr>
            <a:lstStyle/>
            <a:p>
              <a:pPr algn="l">
                <a:spcBef>
                  <a:spcPct val="50000"/>
                </a:spcBef>
              </a:pPr>
              <a:r>
                <a:rPr lang="en-US" altLang="zh-CN" sz="2800">
                  <a:latin typeface="Arial" charset="0"/>
                </a:rPr>
                <a:t>ASCI</a:t>
              </a:r>
            </a:p>
          </p:txBody>
        </p:sp>
        <p:sp>
          <p:nvSpPr>
            <p:cNvPr id="396305" name="Line 16"/>
            <p:cNvSpPr>
              <a:spLocks noChangeShapeType="1"/>
            </p:cNvSpPr>
            <p:nvPr/>
          </p:nvSpPr>
          <p:spPr bwMode="auto">
            <a:xfrm>
              <a:off x="864" y="3735"/>
              <a:ext cx="288" cy="0"/>
            </a:xfrm>
            <a:prstGeom prst="line">
              <a:avLst/>
            </a:prstGeom>
            <a:noFill/>
            <a:ln w="12700">
              <a:solidFill>
                <a:schemeClr val="tx1"/>
              </a:solidFill>
              <a:round/>
              <a:headEnd type="none" w="sm" len="sm"/>
              <a:tailEnd type="none" w="sm" len="sm"/>
            </a:ln>
          </p:spPr>
          <p:txBody>
            <a:bodyPr/>
            <a:lstStyle/>
            <a:p>
              <a:endParaRPr lang="en-US"/>
            </a:p>
          </p:txBody>
        </p:sp>
      </p:grpSp>
      <p:grpSp>
        <p:nvGrpSpPr>
          <p:cNvPr id="5" name="Group 17"/>
          <p:cNvGrpSpPr>
            <a:grpSpLocks/>
          </p:cNvGrpSpPr>
          <p:nvPr/>
        </p:nvGrpSpPr>
        <p:grpSpPr bwMode="auto">
          <a:xfrm>
            <a:off x="3429000" y="2500313"/>
            <a:ext cx="2514600" cy="3367087"/>
            <a:chOff x="2160" y="1575"/>
            <a:chExt cx="1584" cy="2121"/>
          </a:xfrm>
        </p:grpSpPr>
        <p:grpSp>
          <p:nvGrpSpPr>
            <p:cNvPr id="396307" name="Group 18"/>
            <p:cNvGrpSpPr>
              <a:grpSpLocks/>
            </p:cNvGrpSpPr>
            <p:nvPr/>
          </p:nvGrpSpPr>
          <p:grpSpPr bwMode="auto">
            <a:xfrm>
              <a:off x="2160" y="1575"/>
              <a:ext cx="1392" cy="2121"/>
              <a:chOff x="2160" y="1575"/>
              <a:chExt cx="1392" cy="2121"/>
            </a:xfrm>
          </p:grpSpPr>
          <p:sp>
            <p:nvSpPr>
              <p:cNvPr id="396308" name="Text Box 19"/>
              <p:cNvSpPr txBox="1">
                <a:spLocks noChangeArrowheads="1"/>
              </p:cNvSpPr>
              <p:nvPr/>
            </p:nvSpPr>
            <p:spPr bwMode="auto">
              <a:xfrm>
                <a:off x="2544" y="2352"/>
                <a:ext cx="1008" cy="758"/>
              </a:xfrm>
              <a:prstGeom prst="rect">
                <a:avLst/>
              </a:prstGeom>
              <a:noFill/>
              <a:ln w="12700">
                <a:solidFill>
                  <a:schemeClr val="tx1"/>
                </a:solidFill>
                <a:miter lim="800000"/>
                <a:headEnd type="none" w="sm" len="sm"/>
                <a:tailEnd type="none" w="sm" len="sm"/>
              </a:ln>
            </p:spPr>
            <p:txBody>
              <a:bodyPr>
                <a:spAutoFit/>
              </a:bodyPr>
              <a:lstStyle/>
              <a:p>
                <a:pPr algn="l">
                  <a:spcBef>
                    <a:spcPct val="50000"/>
                  </a:spcBef>
                </a:pPr>
                <a:r>
                  <a:rPr lang="en-US" altLang="zh-CN" sz="1800">
                    <a:latin typeface="Arial" charset="0"/>
                  </a:rPr>
                  <a:t>Wrote a rough draft straw man SMP API</a:t>
                </a:r>
              </a:p>
            </p:txBody>
          </p:sp>
          <p:sp>
            <p:nvSpPr>
              <p:cNvPr id="396309" name="Line 20"/>
              <p:cNvSpPr>
                <a:spLocks noChangeShapeType="1"/>
              </p:cNvSpPr>
              <p:nvPr/>
            </p:nvSpPr>
            <p:spPr bwMode="auto">
              <a:xfrm>
                <a:off x="2160" y="2727"/>
                <a:ext cx="384" cy="0"/>
              </a:xfrm>
              <a:prstGeom prst="line">
                <a:avLst/>
              </a:prstGeom>
              <a:noFill/>
              <a:ln w="12700">
                <a:solidFill>
                  <a:schemeClr val="tx1"/>
                </a:solidFill>
                <a:round/>
                <a:headEnd type="none" w="sm" len="sm"/>
                <a:tailEnd type="none" w="sm" len="sm"/>
              </a:ln>
            </p:spPr>
            <p:txBody>
              <a:bodyPr/>
              <a:lstStyle/>
              <a:p>
                <a:endParaRPr lang="en-US"/>
              </a:p>
            </p:txBody>
          </p:sp>
          <p:sp>
            <p:nvSpPr>
              <p:cNvPr id="396310" name="Line 21"/>
              <p:cNvSpPr>
                <a:spLocks noChangeShapeType="1"/>
              </p:cNvSpPr>
              <p:nvPr/>
            </p:nvSpPr>
            <p:spPr bwMode="auto">
              <a:xfrm>
                <a:off x="2208" y="1575"/>
                <a:ext cx="288" cy="1152"/>
              </a:xfrm>
              <a:prstGeom prst="line">
                <a:avLst/>
              </a:prstGeom>
              <a:noFill/>
              <a:ln w="12700">
                <a:solidFill>
                  <a:schemeClr val="tx1"/>
                </a:solidFill>
                <a:round/>
                <a:headEnd type="none" w="sm" len="sm"/>
                <a:tailEnd type="none" w="sm" len="sm"/>
              </a:ln>
            </p:spPr>
            <p:txBody>
              <a:bodyPr/>
              <a:lstStyle/>
              <a:p>
                <a:endParaRPr lang="en-US"/>
              </a:p>
            </p:txBody>
          </p:sp>
          <p:sp>
            <p:nvSpPr>
              <p:cNvPr id="396311" name="Line 22"/>
              <p:cNvSpPr>
                <a:spLocks noChangeShapeType="1"/>
              </p:cNvSpPr>
              <p:nvPr/>
            </p:nvSpPr>
            <p:spPr bwMode="auto">
              <a:xfrm flipV="1">
                <a:off x="2208" y="2736"/>
                <a:ext cx="288" cy="960"/>
              </a:xfrm>
              <a:prstGeom prst="line">
                <a:avLst/>
              </a:prstGeom>
              <a:noFill/>
              <a:ln w="12700">
                <a:solidFill>
                  <a:schemeClr val="tx1"/>
                </a:solidFill>
                <a:round/>
                <a:headEnd type="none" w="sm" len="sm"/>
                <a:tailEnd type="none" w="sm" len="sm"/>
              </a:ln>
            </p:spPr>
            <p:txBody>
              <a:bodyPr/>
              <a:lstStyle/>
              <a:p>
                <a:endParaRPr lang="en-US"/>
              </a:p>
            </p:txBody>
          </p:sp>
        </p:grpSp>
        <p:sp>
          <p:nvSpPr>
            <p:cNvPr id="396312" name="Line 23"/>
            <p:cNvSpPr>
              <a:spLocks noChangeShapeType="1"/>
            </p:cNvSpPr>
            <p:nvPr/>
          </p:nvSpPr>
          <p:spPr bwMode="auto">
            <a:xfrm>
              <a:off x="3552" y="2736"/>
              <a:ext cx="192" cy="0"/>
            </a:xfrm>
            <a:prstGeom prst="line">
              <a:avLst/>
            </a:prstGeom>
            <a:noFill/>
            <a:ln w="12700">
              <a:solidFill>
                <a:schemeClr val="tx1"/>
              </a:solidFill>
              <a:round/>
              <a:headEnd type="none" w="sm" len="sm"/>
              <a:tailEnd type="none" w="sm" len="sm"/>
            </a:ln>
          </p:spPr>
          <p:txBody>
            <a:bodyPr/>
            <a:lstStyle/>
            <a:p>
              <a:endParaRPr lang="en-US"/>
            </a:p>
          </p:txBody>
        </p:sp>
      </p:grpSp>
      <p:grpSp>
        <p:nvGrpSpPr>
          <p:cNvPr id="7" name="Group 24"/>
          <p:cNvGrpSpPr>
            <a:grpSpLocks/>
          </p:cNvGrpSpPr>
          <p:nvPr/>
        </p:nvGrpSpPr>
        <p:grpSpPr bwMode="auto">
          <a:xfrm>
            <a:off x="5791200" y="685800"/>
            <a:ext cx="3352800" cy="3990975"/>
            <a:chOff x="3648" y="432"/>
            <a:chExt cx="2112" cy="2514"/>
          </a:xfrm>
        </p:grpSpPr>
        <p:sp>
          <p:nvSpPr>
            <p:cNvPr id="396314" name="Text Box 25"/>
            <p:cNvSpPr txBox="1">
              <a:spLocks noChangeArrowheads="1"/>
            </p:cNvSpPr>
            <p:nvPr/>
          </p:nvSpPr>
          <p:spPr bwMode="auto">
            <a:xfrm>
              <a:off x="5088" y="432"/>
              <a:ext cx="624" cy="335"/>
            </a:xfrm>
            <a:prstGeom prst="rect">
              <a:avLst/>
            </a:prstGeom>
            <a:noFill/>
            <a:ln w="12700">
              <a:solidFill>
                <a:schemeClr val="tx1"/>
              </a:solidFill>
              <a:miter lim="800000"/>
              <a:headEnd type="none" w="sm" len="sm"/>
              <a:tailEnd type="none" w="sm" len="sm"/>
            </a:ln>
          </p:spPr>
          <p:txBody>
            <a:bodyPr>
              <a:spAutoFit/>
            </a:bodyPr>
            <a:lstStyle/>
            <a:p>
              <a:pPr algn="l">
                <a:spcBef>
                  <a:spcPct val="50000"/>
                </a:spcBef>
              </a:pPr>
              <a:r>
                <a:rPr lang="en-US" altLang="zh-CN" sz="2800">
                  <a:latin typeface="Arial" charset="0"/>
                </a:rPr>
                <a:t>DEC</a:t>
              </a:r>
            </a:p>
          </p:txBody>
        </p:sp>
        <p:sp>
          <p:nvSpPr>
            <p:cNvPr id="396315" name="Text Box 26"/>
            <p:cNvSpPr txBox="1">
              <a:spLocks noChangeArrowheads="1"/>
            </p:cNvSpPr>
            <p:nvPr/>
          </p:nvSpPr>
          <p:spPr bwMode="auto">
            <a:xfrm>
              <a:off x="5088" y="1440"/>
              <a:ext cx="672" cy="335"/>
            </a:xfrm>
            <a:prstGeom prst="rect">
              <a:avLst/>
            </a:prstGeom>
            <a:noFill/>
            <a:ln w="12700">
              <a:solidFill>
                <a:schemeClr val="tx1"/>
              </a:solidFill>
              <a:miter lim="800000"/>
              <a:headEnd type="none" w="sm" len="sm"/>
              <a:tailEnd type="none" w="sm" len="sm"/>
            </a:ln>
          </p:spPr>
          <p:txBody>
            <a:bodyPr>
              <a:spAutoFit/>
            </a:bodyPr>
            <a:lstStyle/>
            <a:p>
              <a:pPr algn="l">
                <a:spcBef>
                  <a:spcPct val="50000"/>
                </a:spcBef>
              </a:pPr>
              <a:r>
                <a:rPr lang="en-US" altLang="zh-CN" sz="2800">
                  <a:latin typeface="Arial" charset="0"/>
                </a:rPr>
                <a:t>IBM</a:t>
              </a:r>
            </a:p>
          </p:txBody>
        </p:sp>
        <p:sp>
          <p:nvSpPr>
            <p:cNvPr id="396316" name="Text Box 27"/>
            <p:cNvSpPr txBox="1">
              <a:spLocks noChangeArrowheads="1"/>
            </p:cNvSpPr>
            <p:nvPr/>
          </p:nvSpPr>
          <p:spPr bwMode="auto">
            <a:xfrm>
              <a:off x="5088" y="1920"/>
              <a:ext cx="624" cy="335"/>
            </a:xfrm>
            <a:prstGeom prst="rect">
              <a:avLst/>
            </a:prstGeom>
            <a:noFill/>
            <a:ln w="12700">
              <a:solidFill>
                <a:schemeClr val="tx1"/>
              </a:solidFill>
              <a:miter lim="800000"/>
              <a:headEnd type="none" w="sm" len="sm"/>
              <a:tailEnd type="none" w="sm" len="sm"/>
            </a:ln>
          </p:spPr>
          <p:txBody>
            <a:bodyPr>
              <a:spAutoFit/>
            </a:bodyPr>
            <a:lstStyle/>
            <a:p>
              <a:pPr algn="l">
                <a:spcBef>
                  <a:spcPct val="50000"/>
                </a:spcBef>
              </a:pPr>
              <a:r>
                <a:rPr lang="en-US" altLang="zh-CN" sz="2800">
                  <a:latin typeface="Arial" charset="0"/>
                </a:rPr>
                <a:t>Intel</a:t>
              </a:r>
            </a:p>
          </p:txBody>
        </p:sp>
        <p:sp>
          <p:nvSpPr>
            <p:cNvPr id="396317" name="Text Box 28"/>
            <p:cNvSpPr txBox="1">
              <a:spLocks noChangeArrowheads="1"/>
            </p:cNvSpPr>
            <p:nvPr/>
          </p:nvSpPr>
          <p:spPr bwMode="auto">
            <a:xfrm>
              <a:off x="5088" y="912"/>
              <a:ext cx="576" cy="335"/>
            </a:xfrm>
            <a:prstGeom prst="rect">
              <a:avLst/>
            </a:prstGeom>
            <a:noFill/>
            <a:ln w="12700">
              <a:solidFill>
                <a:schemeClr val="tx1"/>
              </a:solidFill>
              <a:miter lim="800000"/>
              <a:headEnd type="none" w="sm" len="sm"/>
              <a:tailEnd type="none" w="sm" len="sm"/>
            </a:ln>
          </p:spPr>
          <p:txBody>
            <a:bodyPr>
              <a:spAutoFit/>
            </a:bodyPr>
            <a:lstStyle/>
            <a:p>
              <a:pPr algn="l">
                <a:spcBef>
                  <a:spcPct val="50000"/>
                </a:spcBef>
              </a:pPr>
              <a:r>
                <a:rPr lang="en-US" altLang="zh-CN" sz="2800">
                  <a:latin typeface="Arial" charset="0"/>
                </a:rPr>
                <a:t>HP</a:t>
              </a:r>
            </a:p>
          </p:txBody>
        </p:sp>
        <p:sp>
          <p:nvSpPr>
            <p:cNvPr id="396318" name="Text Box 29"/>
            <p:cNvSpPr txBox="1">
              <a:spLocks noChangeArrowheads="1"/>
            </p:cNvSpPr>
            <p:nvPr/>
          </p:nvSpPr>
          <p:spPr bwMode="auto">
            <a:xfrm>
              <a:off x="3744" y="2534"/>
              <a:ext cx="1152" cy="412"/>
            </a:xfrm>
            <a:prstGeom prst="rect">
              <a:avLst/>
            </a:prstGeom>
            <a:noFill/>
            <a:ln w="12700">
              <a:solidFill>
                <a:schemeClr val="tx1"/>
              </a:solidFill>
              <a:miter lim="800000"/>
              <a:headEnd type="none" w="sm" len="sm"/>
              <a:tailEnd type="none" w="sm" len="sm"/>
            </a:ln>
          </p:spPr>
          <p:txBody>
            <a:bodyPr>
              <a:spAutoFit/>
            </a:bodyPr>
            <a:lstStyle/>
            <a:p>
              <a:pPr algn="l">
                <a:spcBef>
                  <a:spcPct val="50000"/>
                </a:spcBef>
              </a:pPr>
              <a:r>
                <a:rPr lang="en-US" altLang="zh-CN" sz="1800">
                  <a:latin typeface="Arial" charset="0"/>
                </a:rPr>
                <a:t>Other vendors invited to join</a:t>
              </a:r>
            </a:p>
          </p:txBody>
        </p:sp>
        <p:sp>
          <p:nvSpPr>
            <p:cNvPr id="396319" name="Line 30"/>
            <p:cNvSpPr>
              <a:spLocks noChangeShapeType="1"/>
            </p:cNvSpPr>
            <p:nvPr/>
          </p:nvSpPr>
          <p:spPr bwMode="auto">
            <a:xfrm>
              <a:off x="3648" y="2736"/>
              <a:ext cx="0" cy="0"/>
            </a:xfrm>
            <a:prstGeom prst="line">
              <a:avLst/>
            </a:prstGeom>
            <a:noFill/>
            <a:ln w="12700">
              <a:solidFill>
                <a:schemeClr val="tx1"/>
              </a:solidFill>
              <a:round/>
              <a:headEnd type="none" w="sm" len="sm"/>
              <a:tailEnd type="none" w="sm" len="sm"/>
            </a:ln>
          </p:spPr>
          <p:txBody>
            <a:bodyPr/>
            <a:lstStyle/>
            <a:p>
              <a:endParaRPr lang="en-US"/>
            </a:p>
          </p:txBody>
        </p:sp>
        <p:sp>
          <p:nvSpPr>
            <p:cNvPr id="396320" name="Line 31"/>
            <p:cNvSpPr>
              <a:spLocks noChangeShapeType="1"/>
            </p:cNvSpPr>
            <p:nvPr/>
          </p:nvSpPr>
          <p:spPr bwMode="auto">
            <a:xfrm>
              <a:off x="4992" y="576"/>
              <a:ext cx="0" cy="2160"/>
            </a:xfrm>
            <a:prstGeom prst="line">
              <a:avLst/>
            </a:prstGeom>
            <a:noFill/>
            <a:ln w="12700">
              <a:solidFill>
                <a:schemeClr val="tx1"/>
              </a:solidFill>
              <a:round/>
              <a:headEnd type="none" w="sm" len="sm"/>
              <a:tailEnd type="none" w="sm" len="sm"/>
            </a:ln>
          </p:spPr>
          <p:txBody>
            <a:bodyPr/>
            <a:lstStyle/>
            <a:p>
              <a:endParaRPr lang="en-US"/>
            </a:p>
          </p:txBody>
        </p:sp>
        <p:sp>
          <p:nvSpPr>
            <p:cNvPr id="396321" name="Line 32"/>
            <p:cNvSpPr>
              <a:spLocks noChangeShapeType="1"/>
            </p:cNvSpPr>
            <p:nvPr/>
          </p:nvSpPr>
          <p:spPr bwMode="auto">
            <a:xfrm>
              <a:off x="4896" y="2736"/>
              <a:ext cx="96" cy="0"/>
            </a:xfrm>
            <a:prstGeom prst="line">
              <a:avLst/>
            </a:prstGeom>
            <a:noFill/>
            <a:ln w="12700">
              <a:solidFill>
                <a:schemeClr val="tx1"/>
              </a:solidFill>
              <a:round/>
              <a:headEnd type="none" w="sm" len="sm"/>
              <a:tailEnd type="none" w="sm" len="sm"/>
            </a:ln>
          </p:spPr>
          <p:txBody>
            <a:bodyPr/>
            <a:lstStyle/>
            <a:p>
              <a:endParaRPr lang="en-US"/>
            </a:p>
          </p:txBody>
        </p:sp>
        <p:sp>
          <p:nvSpPr>
            <p:cNvPr id="396322" name="Line 33"/>
            <p:cNvSpPr>
              <a:spLocks noChangeShapeType="1"/>
            </p:cNvSpPr>
            <p:nvPr/>
          </p:nvSpPr>
          <p:spPr bwMode="auto">
            <a:xfrm>
              <a:off x="4992" y="576"/>
              <a:ext cx="96" cy="0"/>
            </a:xfrm>
            <a:prstGeom prst="line">
              <a:avLst/>
            </a:prstGeom>
            <a:noFill/>
            <a:ln w="12700">
              <a:solidFill>
                <a:schemeClr val="tx1"/>
              </a:solidFill>
              <a:round/>
              <a:headEnd type="none" w="sm" len="sm"/>
              <a:tailEnd type="none" w="sm" len="sm"/>
            </a:ln>
          </p:spPr>
          <p:txBody>
            <a:bodyPr/>
            <a:lstStyle/>
            <a:p>
              <a:endParaRPr lang="en-US"/>
            </a:p>
          </p:txBody>
        </p:sp>
        <p:sp>
          <p:nvSpPr>
            <p:cNvPr id="396323" name="Line 34"/>
            <p:cNvSpPr>
              <a:spLocks noChangeShapeType="1"/>
            </p:cNvSpPr>
            <p:nvPr/>
          </p:nvSpPr>
          <p:spPr bwMode="auto">
            <a:xfrm flipH="1">
              <a:off x="4992" y="1056"/>
              <a:ext cx="96" cy="0"/>
            </a:xfrm>
            <a:prstGeom prst="line">
              <a:avLst/>
            </a:prstGeom>
            <a:noFill/>
            <a:ln w="12700">
              <a:solidFill>
                <a:schemeClr val="tx1"/>
              </a:solidFill>
              <a:round/>
              <a:headEnd type="none" w="sm" len="sm"/>
              <a:tailEnd type="none" w="sm" len="sm"/>
            </a:ln>
          </p:spPr>
          <p:txBody>
            <a:bodyPr/>
            <a:lstStyle/>
            <a:p>
              <a:endParaRPr lang="en-US"/>
            </a:p>
          </p:txBody>
        </p:sp>
        <p:sp>
          <p:nvSpPr>
            <p:cNvPr id="396324" name="Line 35"/>
            <p:cNvSpPr>
              <a:spLocks noChangeShapeType="1"/>
            </p:cNvSpPr>
            <p:nvPr/>
          </p:nvSpPr>
          <p:spPr bwMode="auto">
            <a:xfrm flipH="1">
              <a:off x="4992" y="1632"/>
              <a:ext cx="96" cy="0"/>
            </a:xfrm>
            <a:prstGeom prst="line">
              <a:avLst/>
            </a:prstGeom>
            <a:noFill/>
            <a:ln w="12700">
              <a:solidFill>
                <a:schemeClr val="tx1"/>
              </a:solidFill>
              <a:round/>
              <a:headEnd type="none" w="sm" len="sm"/>
              <a:tailEnd type="none" w="sm" len="sm"/>
            </a:ln>
          </p:spPr>
          <p:txBody>
            <a:bodyPr/>
            <a:lstStyle/>
            <a:p>
              <a:endParaRPr lang="en-US"/>
            </a:p>
          </p:txBody>
        </p:sp>
        <p:sp>
          <p:nvSpPr>
            <p:cNvPr id="396325" name="Line 36"/>
            <p:cNvSpPr>
              <a:spLocks noChangeShapeType="1"/>
            </p:cNvSpPr>
            <p:nvPr/>
          </p:nvSpPr>
          <p:spPr bwMode="auto">
            <a:xfrm flipH="1">
              <a:off x="4992" y="2064"/>
              <a:ext cx="96" cy="0"/>
            </a:xfrm>
            <a:prstGeom prst="line">
              <a:avLst/>
            </a:prstGeom>
            <a:noFill/>
            <a:ln w="12700">
              <a:solidFill>
                <a:schemeClr val="tx1"/>
              </a:solidFill>
              <a:round/>
              <a:headEnd type="none" w="sm" len="sm"/>
              <a:tailEnd type="none" w="sm" len="sm"/>
            </a:ln>
          </p:spPr>
          <p:txBody>
            <a:bodyPr/>
            <a:lstStyle/>
            <a:p>
              <a:endParaRPr lang="en-US"/>
            </a:p>
          </p:txBody>
        </p:sp>
      </p:grpSp>
      <p:sp>
        <p:nvSpPr>
          <p:cNvPr id="396326" name="Rectangle 37"/>
          <p:cNvSpPr>
            <a:spLocks noChangeArrowheads="1"/>
          </p:cNvSpPr>
          <p:nvPr/>
        </p:nvSpPr>
        <p:spPr bwMode="auto">
          <a:xfrm>
            <a:off x="8077200" y="6477000"/>
            <a:ext cx="533400" cy="228600"/>
          </a:xfrm>
          <a:prstGeom prst="rect">
            <a:avLst/>
          </a:prstGeom>
          <a:solidFill>
            <a:schemeClr val="bg1"/>
          </a:solidFill>
          <a:ln w="12700">
            <a:noFill/>
            <a:miter lim="800000"/>
            <a:headEnd type="none" w="sm" len="sm"/>
            <a:tailEnd type="none" w="sm" len="sm"/>
          </a:ln>
        </p:spPr>
        <p:txBody>
          <a:bodyPr wrap="none" anchor="ctr"/>
          <a:lstStyle/>
          <a:p>
            <a:endParaRPr lang="en-GB"/>
          </a:p>
        </p:txBody>
      </p:sp>
      <p:grpSp>
        <p:nvGrpSpPr>
          <p:cNvPr id="8" name="Group 38"/>
          <p:cNvGrpSpPr>
            <a:grpSpLocks/>
          </p:cNvGrpSpPr>
          <p:nvPr/>
        </p:nvGrpSpPr>
        <p:grpSpPr bwMode="auto">
          <a:xfrm>
            <a:off x="7239000" y="4343400"/>
            <a:ext cx="1676400" cy="2347913"/>
            <a:chOff x="4560" y="2736"/>
            <a:chExt cx="1056" cy="1479"/>
          </a:xfrm>
        </p:grpSpPr>
        <p:pic>
          <p:nvPicPr>
            <p:cNvPr id="396328" name="Picture 39" descr="OpenMP"/>
            <p:cNvPicPr>
              <a:picLocks noChangeAspect="1" noChangeArrowheads="1"/>
            </p:cNvPicPr>
            <p:nvPr/>
          </p:nvPicPr>
          <p:blipFill>
            <a:blip r:embed="rId3" cstate="print"/>
            <a:srcRect/>
            <a:stretch>
              <a:fillRect/>
            </a:stretch>
          </p:blipFill>
          <p:spPr bwMode="auto">
            <a:xfrm>
              <a:off x="4560" y="3456"/>
              <a:ext cx="1044" cy="374"/>
            </a:xfrm>
            <a:prstGeom prst="rect">
              <a:avLst/>
            </a:prstGeom>
            <a:noFill/>
            <a:ln w="9525">
              <a:noFill/>
              <a:miter lim="800000"/>
              <a:headEnd/>
              <a:tailEnd/>
            </a:ln>
          </p:spPr>
        </p:pic>
        <p:sp>
          <p:nvSpPr>
            <p:cNvPr id="396329" name="Line 40"/>
            <p:cNvSpPr>
              <a:spLocks noChangeShapeType="1"/>
            </p:cNvSpPr>
            <p:nvPr/>
          </p:nvSpPr>
          <p:spPr bwMode="auto">
            <a:xfrm>
              <a:off x="4992" y="2736"/>
              <a:ext cx="192" cy="672"/>
            </a:xfrm>
            <a:prstGeom prst="line">
              <a:avLst/>
            </a:prstGeom>
            <a:noFill/>
            <a:ln w="28575">
              <a:solidFill>
                <a:schemeClr val="tx1"/>
              </a:solidFill>
              <a:round/>
              <a:headEnd type="none" w="sm" len="sm"/>
              <a:tailEnd type="arrow" w="med" len="med"/>
            </a:ln>
          </p:spPr>
          <p:txBody>
            <a:bodyPr/>
            <a:lstStyle/>
            <a:p>
              <a:endParaRPr lang="en-US"/>
            </a:p>
          </p:txBody>
        </p:sp>
        <p:sp>
          <p:nvSpPr>
            <p:cNvPr id="396330" name="Text Box 41"/>
            <p:cNvSpPr txBox="1">
              <a:spLocks noChangeArrowheads="1"/>
            </p:cNvSpPr>
            <p:nvPr/>
          </p:nvSpPr>
          <p:spPr bwMode="auto">
            <a:xfrm>
              <a:off x="4560" y="3888"/>
              <a:ext cx="1056" cy="327"/>
            </a:xfrm>
            <a:prstGeom prst="rect">
              <a:avLst/>
            </a:prstGeom>
            <a:noFill/>
            <a:ln w="12700">
              <a:noFill/>
              <a:miter lim="800000"/>
              <a:headEnd type="none" w="sm" len="sm"/>
              <a:tailEnd type="none" w="sm" len="sm"/>
            </a:ln>
          </p:spPr>
          <p:txBody>
            <a:bodyPr>
              <a:spAutoFit/>
            </a:bodyPr>
            <a:lstStyle/>
            <a:p>
              <a:pPr>
                <a:spcBef>
                  <a:spcPct val="50000"/>
                </a:spcBef>
              </a:pPr>
              <a:r>
                <a:rPr lang="en-US" altLang="zh-CN" sz="2800">
                  <a:latin typeface="Arial" charset="0"/>
                </a:rPr>
                <a:t>1997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txBox="1">
            <a:spLocks noGrp="1"/>
          </p:cNvSpPr>
          <p:nvPr/>
        </p:nvSpPr>
        <p:spPr bwMode="auto">
          <a:xfrm>
            <a:off x="6629400" y="6400800"/>
            <a:ext cx="1905000" cy="457200"/>
          </a:xfrm>
          <a:prstGeom prst="rect">
            <a:avLst/>
          </a:prstGeom>
          <a:noFill/>
          <a:ln>
            <a:miter lim="800000"/>
            <a:headEnd/>
            <a:tailEnd/>
          </a:ln>
        </p:spPr>
        <p:txBody>
          <a:bodyPr/>
          <a:lstStyle/>
          <a:p>
            <a:pPr algn="r" eaLnBrk="0" hangingPunct="0">
              <a:defRPr/>
            </a:pPr>
            <a:fld id="{686E0544-DF06-4239-82C3-930B1F76ADBF}" type="slidenum">
              <a:rPr lang="zh-CN" altLang="en-US" sz="1400" b="0">
                <a:latin typeface="+mn-lt"/>
              </a:rPr>
              <a:pPr algn="r" eaLnBrk="0" hangingPunct="0">
                <a:defRPr/>
              </a:pPr>
              <a:t>127</a:t>
            </a:fld>
            <a:endParaRPr lang="en-US" altLang="zh-CN" sz="1400" b="0">
              <a:latin typeface="+mn-lt"/>
            </a:endParaRPr>
          </a:p>
        </p:txBody>
      </p:sp>
      <p:sp>
        <p:nvSpPr>
          <p:cNvPr id="398339" name="Rectangle 2"/>
          <p:cNvSpPr>
            <a:spLocks noGrp="1" noChangeArrowheads="1"/>
          </p:cNvSpPr>
          <p:nvPr>
            <p:ph type="title" idx="4294967295"/>
          </p:nvPr>
        </p:nvSpPr>
        <p:spPr>
          <a:xfrm>
            <a:off x="3483532" y="138481"/>
            <a:ext cx="4947850" cy="565660"/>
          </a:xfrm>
          <a:noFill/>
        </p:spPr>
        <p:txBody>
          <a:bodyPr anchor="b"/>
          <a:lstStyle/>
          <a:p>
            <a:pPr eaLnBrk="1" hangingPunct="1"/>
            <a:r>
              <a:rPr lang="en-US" altLang="ja-JP" dirty="0" err="1" smtClean="0">
                <a:ea typeface="MS PGothic" pitchFamily="34" charset="-128"/>
              </a:rPr>
              <a:t>OpenMP</a:t>
            </a:r>
            <a:r>
              <a:rPr lang="en-US" altLang="ja-JP" dirty="0" smtClean="0">
                <a:ea typeface="MS PGothic" pitchFamily="34" charset="-128"/>
              </a:rPr>
              <a:t> Release History</a:t>
            </a:r>
            <a:endParaRPr lang="en-US" altLang="ja-JP" sz="3600" dirty="0" smtClean="0">
              <a:ea typeface="MS PGothic" pitchFamily="34" charset="-128"/>
            </a:endParaRPr>
          </a:p>
        </p:txBody>
      </p:sp>
      <p:sp>
        <p:nvSpPr>
          <p:cNvPr id="398361" name="Text Box 24"/>
          <p:cNvSpPr txBox="1">
            <a:spLocks noChangeArrowheads="1"/>
          </p:cNvSpPr>
          <p:nvPr/>
        </p:nvSpPr>
        <p:spPr bwMode="auto">
          <a:xfrm>
            <a:off x="54169" y="4490070"/>
            <a:ext cx="5241490" cy="1015663"/>
          </a:xfrm>
          <a:prstGeom prst="rect">
            <a:avLst/>
          </a:prstGeom>
          <a:noFill/>
          <a:ln w="12700">
            <a:solidFill>
              <a:schemeClr val="tx1"/>
            </a:solidFill>
            <a:miter lim="800000"/>
            <a:headEnd type="none" w="sm" len="sm"/>
            <a:tailEnd type="none" w="sm" len="sm"/>
          </a:ln>
        </p:spPr>
        <p:txBody>
          <a:bodyPr wrap="square">
            <a:spAutoFit/>
          </a:bodyPr>
          <a:lstStyle/>
          <a:p>
            <a:pPr algn="l">
              <a:spcBef>
                <a:spcPct val="50000"/>
              </a:spcBef>
            </a:pPr>
            <a:r>
              <a:rPr lang="en-US" altLang="zh-CN" sz="2000" dirty="0">
                <a:latin typeface="Arial Unicode MS" pitchFamily="34" charset="-128"/>
              </a:rPr>
              <a:t>Tasking, </a:t>
            </a:r>
            <a:r>
              <a:rPr lang="en-US" altLang="zh-CN" sz="2000" dirty="0" smtClean="0">
                <a:latin typeface="Arial Unicode MS" pitchFamily="34" charset="-128"/>
              </a:rPr>
              <a:t>runtime control over loop schedules, explicit control over nested parallel regions, refined control over resources.</a:t>
            </a:r>
            <a:endParaRPr lang="en-US" altLang="zh-CN" sz="2000" dirty="0">
              <a:latin typeface="Arial Unicode MS" pitchFamily="34" charset="-128"/>
            </a:endParaRPr>
          </a:p>
        </p:txBody>
      </p:sp>
      <p:cxnSp>
        <p:nvCxnSpPr>
          <p:cNvPr id="398362" name="AutoShape 25"/>
          <p:cNvCxnSpPr>
            <a:cxnSpLocks noChangeShapeType="1"/>
            <a:stCxn id="398368" idx="3"/>
            <a:endCxn id="2" idx="4"/>
          </p:cNvCxnSpPr>
          <p:nvPr/>
        </p:nvCxnSpPr>
        <p:spPr bwMode="auto">
          <a:xfrm flipV="1">
            <a:off x="5412268" y="5643463"/>
            <a:ext cx="1675540" cy="520654"/>
          </a:xfrm>
          <a:prstGeom prst="straightConnector1">
            <a:avLst/>
          </a:prstGeom>
          <a:noFill/>
          <a:ln w="12700" cap="rnd">
            <a:solidFill>
              <a:schemeClr val="tx1"/>
            </a:solidFill>
            <a:prstDash val="sysDot"/>
            <a:round/>
            <a:headEnd type="none" w="sm" len="sm"/>
            <a:tailEnd type="triangle" w="med" len="lg"/>
          </a:ln>
        </p:spPr>
      </p:cxnSp>
      <p:sp>
        <p:nvSpPr>
          <p:cNvPr id="398368" name="Text Box 24"/>
          <p:cNvSpPr txBox="1">
            <a:spLocks noChangeArrowheads="1"/>
          </p:cNvSpPr>
          <p:nvPr/>
        </p:nvSpPr>
        <p:spPr bwMode="auto">
          <a:xfrm>
            <a:off x="69942" y="5810174"/>
            <a:ext cx="5342326" cy="707886"/>
          </a:xfrm>
          <a:prstGeom prst="rect">
            <a:avLst/>
          </a:prstGeom>
          <a:noFill/>
          <a:ln w="12700">
            <a:solidFill>
              <a:schemeClr val="tx1"/>
            </a:solidFill>
            <a:miter lim="800000"/>
            <a:headEnd type="none" w="sm" len="sm"/>
            <a:tailEnd type="none" w="sm" len="sm"/>
          </a:ln>
        </p:spPr>
        <p:txBody>
          <a:bodyPr wrap="square">
            <a:spAutoFit/>
          </a:bodyPr>
          <a:lstStyle/>
          <a:p>
            <a:pPr algn="l">
              <a:spcBef>
                <a:spcPct val="50000"/>
              </a:spcBef>
            </a:pPr>
            <a:r>
              <a:rPr lang="en-US" altLang="zh-CN" sz="2000" dirty="0" smtClean="0">
                <a:latin typeface="Arial Unicode MS" pitchFamily="34" charset="-128"/>
              </a:rPr>
              <a:t>Expanded atomics, refined tasking, and more control over nested parallel regions</a:t>
            </a:r>
            <a:endParaRPr lang="en-US" altLang="zh-CN" sz="2000" dirty="0">
              <a:latin typeface="Arial Unicode MS" pitchFamily="34" charset="-128"/>
            </a:endParaRPr>
          </a:p>
        </p:txBody>
      </p:sp>
      <p:cxnSp>
        <p:nvCxnSpPr>
          <p:cNvPr id="398369" name="AutoShape 25"/>
          <p:cNvCxnSpPr>
            <a:cxnSpLocks noChangeShapeType="1"/>
            <a:stCxn id="398361" idx="3"/>
            <a:endCxn id="3610643" idx="4"/>
          </p:cNvCxnSpPr>
          <p:nvPr/>
        </p:nvCxnSpPr>
        <p:spPr bwMode="auto">
          <a:xfrm flipV="1">
            <a:off x="5295659" y="4730872"/>
            <a:ext cx="631605" cy="267030"/>
          </a:xfrm>
          <a:prstGeom prst="straightConnector1">
            <a:avLst/>
          </a:prstGeom>
          <a:noFill/>
          <a:ln w="12700" cap="rnd">
            <a:solidFill>
              <a:schemeClr val="tx1"/>
            </a:solidFill>
            <a:prstDash val="sysDot"/>
            <a:round/>
            <a:headEnd type="none" w="sm" len="sm"/>
            <a:tailEnd type="triangle" w="med" len="lg"/>
          </a:ln>
        </p:spPr>
      </p:cxnSp>
      <p:grpSp>
        <p:nvGrpSpPr>
          <p:cNvPr id="4" name="Group 3"/>
          <p:cNvGrpSpPr/>
          <p:nvPr/>
        </p:nvGrpSpPr>
        <p:grpSpPr>
          <a:xfrm rot="2290778">
            <a:off x="-580100" y="1815957"/>
            <a:ext cx="10565219" cy="3287713"/>
            <a:chOff x="-23814" y="2035175"/>
            <a:chExt cx="10565219" cy="3287713"/>
          </a:xfrm>
        </p:grpSpPr>
        <p:sp>
          <p:nvSpPr>
            <p:cNvPr id="3610627" name="Oval 3"/>
            <p:cNvSpPr>
              <a:spLocks noChangeArrowheads="1"/>
            </p:cNvSpPr>
            <p:nvPr/>
          </p:nvSpPr>
          <p:spPr bwMode="auto">
            <a:xfrm>
              <a:off x="1635670" y="4132263"/>
              <a:ext cx="1452562" cy="663575"/>
            </a:xfrm>
            <a:prstGeom prst="ellipse">
              <a:avLst/>
            </a:prstGeom>
            <a:solidFill>
              <a:schemeClr val="accent1">
                <a:lumMod val="20000"/>
                <a:lumOff val="80000"/>
              </a:schemeClr>
            </a:solidFill>
            <a:ln w="12700">
              <a:solidFill>
                <a:schemeClr val="tx1"/>
              </a:solidFill>
              <a:round/>
              <a:headEnd type="none" w="sm" len="sm"/>
              <a:tailEnd type="none" w="sm" len="sm"/>
            </a:ln>
            <a:effectLst>
              <a:outerShdw dist="35921" dir="2700000" algn="ctr" rotWithShape="0">
                <a:srgbClr val="808080"/>
              </a:outerShdw>
            </a:effectLst>
          </p:spPr>
          <p:txBody>
            <a:bodyPr wrap="none" anchor="ctr"/>
            <a:lstStyle/>
            <a:p>
              <a:pPr eaLnBrk="0" hangingPunct="0"/>
              <a:r>
                <a:rPr kumimoji="1" lang="en-US" altLang="ja-JP" sz="1600" b="0" dirty="0" err="1">
                  <a:solidFill>
                    <a:schemeClr val="bg2"/>
                  </a:solidFill>
                  <a:latin typeface="Arial" charset="0"/>
                  <a:ea typeface="MS PGothic" pitchFamily="34" charset="-128"/>
                </a:rPr>
                <a:t>OpenMP</a:t>
              </a:r>
              <a:r>
                <a:rPr kumimoji="1" lang="en-US" altLang="ja-JP" sz="1600" b="0" dirty="0">
                  <a:solidFill>
                    <a:schemeClr val="bg2"/>
                  </a:solidFill>
                  <a:latin typeface="Arial" charset="0"/>
                  <a:ea typeface="MS PGothic" pitchFamily="34" charset="-128"/>
                </a:rPr>
                <a:t/>
              </a:r>
              <a:br>
                <a:rPr kumimoji="1" lang="en-US" altLang="ja-JP" sz="1600" b="0" dirty="0">
                  <a:solidFill>
                    <a:schemeClr val="bg2"/>
                  </a:solidFill>
                  <a:latin typeface="Arial" charset="0"/>
                  <a:ea typeface="MS PGothic" pitchFamily="34" charset="-128"/>
                </a:rPr>
              </a:br>
              <a:r>
                <a:rPr kumimoji="1" lang="en-US" altLang="ja-JP" sz="1600" b="0" dirty="0">
                  <a:solidFill>
                    <a:schemeClr val="bg2"/>
                  </a:solidFill>
                  <a:latin typeface="Arial" charset="0"/>
                  <a:ea typeface="MS PGothic" pitchFamily="34" charset="-128"/>
                </a:rPr>
                <a:t>Fortran 1.1</a:t>
              </a:r>
            </a:p>
          </p:txBody>
        </p:sp>
        <p:sp>
          <p:nvSpPr>
            <p:cNvPr id="3610628" name="Oval 4"/>
            <p:cNvSpPr>
              <a:spLocks noChangeArrowheads="1"/>
            </p:cNvSpPr>
            <p:nvPr/>
          </p:nvSpPr>
          <p:spPr bwMode="auto">
            <a:xfrm>
              <a:off x="894992" y="2486025"/>
              <a:ext cx="1394184" cy="644525"/>
            </a:xfrm>
            <a:prstGeom prst="ellipse">
              <a:avLst/>
            </a:prstGeom>
            <a:solidFill>
              <a:schemeClr val="accent1">
                <a:lumMod val="20000"/>
                <a:lumOff val="80000"/>
              </a:schemeClr>
            </a:solidFill>
            <a:ln w="12700">
              <a:solidFill>
                <a:schemeClr val="tx1"/>
              </a:solidFill>
              <a:round/>
              <a:headEnd type="none" w="sm" len="sm"/>
              <a:tailEnd type="none" w="sm" len="sm"/>
            </a:ln>
            <a:effectLst>
              <a:outerShdw dist="35921" dir="2700000" algn="ctr" rotWithShape="0">
                <a:srgbClr val="808080"/>
              </a:outerShdw>
            </a:effectLst>
          </p:spPr>
          <p:txBody>
            <a:bodyPr wrap="none" anchor="ctr"/>
            <a:lstStyle/>
            <a:p>
              <a:pPr eaLnBrk="0" hangingPunct="0"/>
              <a:r>
                <a:rPr kumimoji="1" lang="en-US" altLang="ja-JP" sz="1600" b="0" dirty="0" err="1">
                  <a:solidFill>
                    <a:schemeClr val="bg2"/>
                  </a:solidFill>
                  <a:latin typeface="Arial" charset="0"/>
                  <a:ea typeface="MS PGothic" pitchFamily="34" charset="-128"/>
                </a:rPr>
                <a:t>OpenMP</a:t>
              </a:r>
              <a:r>
                <a:rPr kumimoji="1" lang="en-US" altLang="ja-JP" sz="1600" b="0" dirty="0">
                  <a:solidFill>
                    <a:schemeClr val="bg2"/>
                  </a:solidFill>
                  <a:latin typeface="Arial" charset="0"/>
                  <a:ea typeface="MS PGothic" pitchFamily="34" charset="-128"/>
                </a:rPr>
                <a:t/>
              </a:r>
              <a:br>
                <a:rPr kumimoji="1" lang="en-US" altLang="ja-JP" sz="1600" b="0" dirty="0">
                  <a:solidFill>
                    <a:schemeClr val="bg2"/>
                  </a:solidFill>
                  <a:latin typeface="Arial" charset="0"/>
                  <a:ea typeface="MS PGothic" pitchFamily="34" charset="-128"/>
                </a:rPr>
              </a:br>
              <a:r>
                <a:rPr kumimoji="1" lang="en-US" altLang="ja-JP" sz="1600" b="0" dirty="0">
                  <a:solidFill>
                    <a:schemeClr val="bg2"/>
                  </a:solidFill>
                  <a:latin typeface="Arial" charset="0"/>
                  <a:ea typeface="MS PGothic" pitchFamily="34" charset="-128"/>
                </a:rPr>
                <a:t>C/C++ 1.0</a:t>
              </a:r>
            </a:p>
          </p:txBody>
        </p:sp>
        <p:sp>
          <p:nvSpPr>
            <p:cNvPr id="3610629" name="Oval 5"/>
            <p:cNvSpPr>
              <a:spLocks noChangeArrowheads="1"/>
            </p:cNvSpPr>
            <p:nvPr/>
          </p:nvSpPr>
          <p:spPr bwMode="auto">
            <a:xfrm>
              <a:off x="3296706" y="4134060"/>
              <a:ext cx="1309177" cy="673100"/>
            </a:xfrm>
            <a:prstGeom prst="ellipse">
              <a:avLst/>
            </a:prstGeom>
            <a:solidFill>
              <a:schemeClr val="accent1">
                <a:lumMod val="20000"/>
                <a:lumOff val="80000"/>
              </a:schemeClr>
            </a:solidFill>
            <a:ln w="12700">
              <a:solidFill>
                <a:schemeClr val="tx1"/>
              </a:solidFill>
              <a:round/>
              <a:headEnd type="none" w="sm" len="sm"/>
              <a:tailEnd type="none" w="sm" len="sm"/>
            </a:ln>
            <a:effectLst>
              <a:outerShdw dist="35921" dir="2700000" algn="ctr" rotWithShape="0">
                <a:srgbClr val="808080"/>
              </a:outerShdw>
            </a:effectLst>
          </p:spPr>
          <p:txBody>
            <a:bodyPr wrap="none" anchor="ctr"/>
            <a:lstStyle/>
            <a:p>
              <a:pPr eaLnBrk="0" hangingPunct="0"/>
              <a:r>
                <a:rPr kumimoji="1" lang="en-US" altLang="ja-JP" sz="1600" b="0" dirty="0" err="1">
                  <a:solidFill>
                    <a:schemeClr val="bg2"/>
                  </a:solidFill>
                  <a:latin typeface="Arial" charset="0"/>
                  <a:ea typeface="MS PGothic" pitchFamily="34" charset="-128"/>
                </a:rPr>
                <a:t>OpenMP</a:t>
              </a:r>
              <a:endParaRPr kumimoji="1" lang="en-US" altLang="ja-JP" sz="1600" b="0" dirty="0">
                <a:solidFill>
                  <a:schemeClr val="bg2"/>
                </a:solidFill>
                <a:latin typeface="Arial" charset="0"/>
                <a:ea typeface="MS PGothic" pitchFamily="34" charset="-128"/>
              </a:endParaRPr>
            </a:p>
            <a:p>
              <a:pPr eaLnBrk="0" hangingPunct="0"/>
              <a:r>
                <a:rPr kumimoji="1" lang="en-US" altLang="ja-JP" sz="1600" b="0" dirty="0">
                  <a:solidFill>
                    <a:schemeClr val="bg2"/>
                  </a:solidFill>
                  <a:latin typeface="Arial" charset="0"/>
                  <a:ea typeface="MS PGothic" pitchFamily="34" charset="-128"/>
                </a:rPr>
                <a:t>Fortran 2.0</a:t>
              </a:r>
            </a:p>
          </p:txBody>
        </p:sp>
        <p:sp>
          <p:nvSpPr>
            <p:cNvPr id="3610630" name="Oval 6"/>
            <p:cNvSpPr>
              <a:spLocks noChangeArrowheads="1"/>
            </p:cNvSpPr>
            <p:nvPr/>
          </p:nvSpPr>
          <p:spPr bwMode="auto">
            <a:xfrm>
              <a:off x="3755006" y="2487612"/>
              <a:ext cx="1386337" cy="644525"/>
            </a:xfrm>
            <a:prstGeom prst="ellipse">
              <a:avLst/>
            </a:prstGeom>
            <a:solidFill>
              <a:schemeClr val="accent1">
                <a:lumMod val="20000"/>
                <a:lumOff val="80000"/>
              </a:schemeClr>
            </a:solidFill>
            <a:ln w="12700">
              <a:solidFill>
                <a:schemeClr val="tx1"/>
              </a:solidFill>
              <a:round/>
              <a:headEnd type="none" w="sm" len="sm"/>
              <a:tailEnd type="none" w="sm" len="sm"/>
            </a:ln>
            <a:effectLst>
              <a:outerShdw dist="35921" dir="2700000" algn="ctr" rotWithShape="0">
                <a:srgbClr val="808080"/>
              </a:outerShdw>
            </a:effectLst>
          </p:spPr>
          <p:txBody>
            <a:bodyPr wrap="none" anchor="ctr"/>
            <a:lstStyle/>
            <a:p>
              <a:pPr eaLnBrk="0" hangingPunct="0"/>
              <a:r>
                <a:rPr kumimoji="1" lang="en-US" altLang="ja-JP" sz="1600" b="0" dirty="0" err="1">
                  <a:solidFill>
                    <a:schemeClr val="bg2"/>
                  </a:solidFill>
                  <a:latin typeface="Arial" charset="0"/>
                  <a:ea typeface="MS PGothic" pitchFamily="34" charset="-128"/>
                </a:rPr>
                <a:t>OpenMP</a:t>
              </a:r>
              <a:endParaRPr kumimoji="1" lang="en-US" altLang="ja-JP" sz="1600" b="0" dirty="0">
                <a:solidFill>
                  <a:schemeClr val="bg2"/>
                </a:solidFill>
                <a:latin typeface="Arial" charset="0"/>
                <a:ea typeface="MS PGothic" pitchFamily="34" charset="-128"/>
              </a:endParaRPr>
            </a:p>
            <a:p>
              <a:pPr eaLnBrk="0" hangingPunct="0"/>
              <a:r>
                <a:rPr kumimoji="1" lang="en-US" altLang="ja-JP" sz="1600" b="0" dirty="0">
                  <a:solidFill>
                    <a:schemeClr val="bg2"/>
                  </a:solidFill>
                  <a:latin typeface="Arial" charset="0"/>
                  <a:ea typeface="MS PGothic" pitchFamily="34" charset="-128"/>
                </a:rPr>
                <a:t>C/C++ 2.0</a:t>
              </a:r>
            </a:p>
          </p:txBody>
        </p:sp>
        <p:cxnSp>
          <p:nvCxnSpPr>
            <p:cNvPr id="398344" name="AutoShape 7"/>
            <p:cNvCxnSpPr>
              <a:cxnSpLocks noChangeShapeType="1"/>
            </p:cNvCxnSpPr>
            <p:nvPr/>
          </p:nvCxnSpPr>
          <p:spPr bwMode="auto">
            <a:xfrm>
              <a:off x="3031082" y="4464051"/>
              <a:ext cx="265624" cy="6559"/>
            </a:xfrm>
            <a:prstGeom prst="straightConnector1">
              <a:avLst/>
            </a:prstGeom>
            <a:noFill/>
            <a:ln w="19050">
              <a:solidFill>
                <a:schemeClr val="tx1"/>
              </a:solidFill>
              <a:round/>
              <a:headEnd type="none" w="sm" len="sm"/>
              <a:tailEnd type="triangle" w="med" len="lg"/>
            </a:ln>
          </p:spPr>
        </p:cxnSp>
        <p:sp>
          <p:nvSpPr>
            <p:cNvPr id="398345" name="Text Box 8" descr="横線 (反転)"/>
            <p:cNvSpPr txBox="1">
              <a:spLocks noChangeArrowheads="1"/>
            </p:cNvSpPr>
            <p:nvPr/>
          </p:nvSpPr>
          <p:spPr bwMode="auto">
            <a:xfrm>
              <a:off x="1572000" y="2053761"/>
              <a:ext cx="749300" cy="396875"/>
            </a:xfrm>
            <a:prstGeom prst="rect">
              <a:avLst/>
            </a:prstGeom>
            <a:noFill/>
            <a:ln w="12700">
              <a:noFill/>
              <a:miter lim="800000"/>
              <a:headEnd type="none" w="sm" len="sm"/>
              <a:tailEnd type="none" w="sm" len="sm"/>
            </a:ln>
          </p:spPr>
          <p:txBody>
            <a:bodyPr wrap="none">
              <a:spAutoFit/>
            </a:bodyPr>
            <a:lstStyle/>
            <a:p>
              <a:pPr algn="l" eaLnBrk="0" hangingPunct="0"/>
              <a:r>
                <a:rPr kumimoji="1" lang="en-US" altLang="ja-JP" sz="2000" b="0" dirty="0">
                  <a:solidFill>
                    <a:srgbClr val="FFFF00"/>
                  </a:solidFill>
                  <a:latin typeface="Arial" charset="0"/>
                  <a:ea typeface="MS PGothic" pitchFamily="34" charset="-128"/>
                </a:rPr>
                <a:t>1998</a:t>
              </a:r>
              <a:endParaRPr kumimoji="1" lang="en-US" altLang="ja-JP" sz="1800" b="0" dirty="0">
                <a:solidFill>
                  <a:srgbClr val="FFFF00"/>
                </a:solidFill>
                <a:latin typeface="Arial" charset="0"/>
                <a:ea typeface="MS PGothic" pitchFamily="34" charset="-128"/>
              </a:endParaRPr>
            </a:p>
          </p:txBody>
        </p:sp>
        <p:sp>
          <p:nvSpPr>
            <p:cNvPr id="398346" name="Text Box 9" descr="横線 (反転)"/>
            <p:cNvSpPr txBox="1">
              <a:spLocks noChangeArrowheads="1"/>
            </p:cNvSpPr>
            <p:nvPr/>
          </p:nvSpPr>
          <p:spPr bwMode="auto">
            <a:xfrm>
              <a:off x="3632745" y="4916488"/>
              <a:ext cx="749300" cy="396875"/>
            </a:xfrm>
            <a:prstGeom prst="rect">
              <a:avLst/>
            </a:prstGeom>
            <a:noFill/>
            <a:ln w="12700">
              <a:noFill/>
              <a:miter lim="800000"/>
              <a:headEnd type="none" w="sm" len="sm"/>
              <a:tailEnd type="none" w="sm" len="sm"/>
            </a:ln>
          </p:spPr>
          <p:txBody>
            <a:bodyPr wrap="none">
              <a:spAutoFit/>
            </a:bodyPr>
            <a:lstStyle/>
            <a:p>
              <a:pPr algn="l" eaLnBrk="0" hangingPunct="0"/>
              <a:r>
                <a:rPr kumimoji="1" lang="en-US" altLang="ja-JP" sz="2000" b="0" dirty="0">
                  <a:solidFill>
                    <a:srgbClr val="FFFF00"/>
                  </a:solidFill>
                  <a:latin typeface="Arial" charset="0"/>
                  <a:ea typeface="MS PGothic" pitchFamily="34" charset="-128"/>
                </a:rPr>
                <a:t>2000</a:t>
              </a:r>
              <a:endParaRPr kumimoji="1" lang="en-US" altLang="ja-JP" sz="1800" b="0" dirty="0">
                <a:solidFill>
                  <a:srgbClr val="FFFF00"/>
                </a:solidFill>
                <a:latin typeface="Arial" charset="0"/>
                <a:ea typeface="MS PGothic" pitchFamily="34" charset="-128"/>
              </a:endParaRPr>
            </a:p>
          </p:txBody>
        </p:sp>
        <p:sp>
          <p:nvSpPr>
            <p:cNvPr id="398347" name="Text Box 10" descr="横線 (反転)"/>
            <p:cNvSpPr txBox="1">
              <a:spLocks noChangeArrowheads="1"/>
            </p:cNvSpPr>
            <p:nvPr/>
          </p:nvSpPr>
          <p:spPr bwMode="auto">
            <a:xfrm>
              <a:off x="1881733" y="4926013"/>
              <a:ext cx="749300" cy="396875"/>
            </a:xfrm>
            <a:prstGeom prst="rect">
              <a:avLst/>
            </a:prstGeom>
            <a:noFill/>
            <a:ln w="12700">
              <a:noFill/>
              <a:miter lim="800000"/>
              <a:headEnd type="none" w="sm" len="sm"/>
              <a:tailEnd type="none" w="sm" len="sm"/>
            </a:ln>
          </p:spPr>
          <p:txBody>
            <a:bodyPr wrap="none">
              <a:spAutoFit/>
            </a:bodyPr>
            <a:lstStyle/>
            <a:p>
              <a:pPr algn="l" eaLnBrk="0" hangingPunct="0"/>
              <a:r>
                <a:rPr kumimoji="1" lang="en-US" altLang="ja-JP" sz="2000" b="0" dirty="0">
                  <a:solidFill>
                    <a:srgbClr val="FFFF00"/>
                  </a:solidFill>
                  <a:latin typeface="Arial" charset="0"/>
                  <a:ea typeface="MS PGothic" pitchFamily="34" charset="-128"/>
                </a:rPr>
                <a:t>1999</a:t>
              </a:r>
              <a:endParaRPr kumimoji="1" lang="en-US" altLang="ja-JP" sz="1800" b="0" dirty="0">
                <a:solidFill>
                  <a:srgbClr val="FFFF00"/>
                </a:solidFill>
                <a:latin typeface="Arial" charset="0"/>
                <a:ea typeface="MS PGothic" pitchFamily="34" charset="-128"/>
              </a:endParaRPr>
            </a:p>
          </p:txBody>
        </p:sp>
        <p:sp>
          <p:nvSpPr>
            <p:cNvPr id="398348" name="Text Box 11" descr="横線 (反転)"/>
            <p:cNvSpPr txBox="1">
              <a:spLocks noChangeArrowheads="1"/>
            </p:cNvSpPr>
            <p:nvPr/>
          </p:nvSpPr>
          <p:spPr bwMode="auto">
            <a:xfrm>
              <a:off x="4068763" y="2035175"/>
              <a:ext cx="749300" cy="396875"/>
            </a:xfrm>
            <a:prstGeom prst="rect">
              <a:avLst/>
            </a:prstGeom>
            <a:noFill/>
            <a:ln w="12700">
              <a:noFill/>
              <a:miter lim="800000"/>
              <a:headEnd type="none" w="sm" len="sm"/>
              <a:tailEnd type="none" w="sm" len="sm"/>
            </a:ln>
          </p:spPr>
          <p:txBody>
            <a:bodyPr wrap="none">
              <a:spAutoFit/>
            </a:bodyPr>
            <a:lstStyle/>
            <a:p>
              <a:pPr algn="l" eaLnBrk="0" hangingPunct="0"/>
              <a:r>
                <a:rPr kumimoji="1" lang="en-US" altLang="ja-JP" sz="2000" b="0" dirty="0">
                  <a:solidFill>
                    <a:srgbClr val="FFFF00"/>
                  </a:solidFill>
                  <a:latin typeface="Arial" charset="0"/>
                  <a:ea typeface="MS PGothic" pitchFamily="34" charset="-128"/>
                </a:rPr>
                <a:t>2002</a:t>
              </a:r>
              <a:endParaRPr kumimoji="1" lang="en-US" altLang="ja-JP" sz="1800" b="0" dirty="0">
                <a:solidFill>
                  <a:srgbClr val="FFFF00"/>
                </a:solidFill>
                <a:latin typeface="Arial" charset="0"/>
                <a:ea typeface="MS PGothic" pitchFamily="34" charset="-128"/>
              </a:endParaRPr>
            </a:p>
          </p:txBody>
        </p:sp>
        <p:sp>
          <p:nvSpPr>
            <p:cNvPr id="3610636" name="Oval 12"/>
            <p:cNvSpPr>
              <a:spLocks noChangeArrowheads="1"/>
            </p:cNvSpPr>
            <p:nvPr/>
          </p:nvSpPr>
          <p:spPr bwMode="auto">
            <a:xfrm>
              <a:off x="-23814" y="4168566"/>
              <a:ext cx="1476375" cy="625475"/>
            </a:xfrm>
            <a:prstGeom prst="ellipse">
              <a:avLst/>
            </a:prstGeom>
            <a:solidFill>
              <a:schemeClr val="accent1">
                <a:lumMod val="20000"/>
                <a:lumOff val="80000"/>
              </a:schemeClr>
            </a:solidFill>
            <a:ln w="12700">
              <a:solidFill>
                <a:schemeClr val="tx1"/>
              </a:solidFill>
              <a:round/>
              <a:headEnd type="none" w="sm" len="sm"/>
              <a:tailEnd type="none" w="sm" len="sm"/>
            </a:ln>
            <a:effectLst>
              <a:outerShdw dist="35921" dir="2700000" algn="ctr" rotWithShape="0">
                <a:srgbClr val="808080"/>
              </a:outerShdw>
            </a:effectLst>
          </p:spPr>
          <p:txBody>
            <a:bodyPr wrap="none" anchor="ctr"/>
            <a:lstStyle/>
            <a:p>
              <a:pPr eaLnBrk="0" hangingPunct="0"/>
              <a:r>
                <a:rPr kumimoji="1" lang="en-US" altLang="ja-JP" sz="1600" b="0" dirty="0" err="1">
                  <a:solidFill>
                    <a:schemeClr val="bg2"/>
                  </a:solidFill>
                  <a:latin typeface="Arial" charset="0"/>
                  <a:ea typeface="MS PGothic" pitchFamily="34" charset="-128"/>
                </a:rPr>
                <a:t>OpenMP</a:t>
              </a:r>
              <a:r>
                <a:rPr kumimoji="1" lang="en-US" altLang="ja-JP" sz="1600" b="0" dirty="0">
                  <a:solidFill>
                    <a:schemeClr val="bg2"/>
                  </a:solidFill>
                  <a:latin typeface="Arial" charset="0"/>
                  <a:ea typeface="MS PGothic" pitchFamily="34" charset="-128"/>
                </a:rPr>
                <a:t/>
              </a:r>
              <a:br>
                <a:rPr kumimoji="1" lang="en-US" altLang="ja-JP" sz="1600" b="0" dirty="0">
                  <a:solidFill>
                    <a:schemeClr val="bg2"/>
                  </a:solidFill>
                  <a:latin typeface="Arial" charset="0"/>
                  <a:ea typeface="MS PGothic" pitchFamily="34" charset="-128"/>
                </a:rPr>
              </a:br>
              <a:r>
                <a:rPr kumimoji="1" lang="en-US" altLang="ja-JP" sz="1600" b="0" dirty="0">
                  <a:solidFill>
                    <a:schemeClr val="bg2"/>
                  </a:solidFill>
                  <a:latin typeface="Arial" charset="0"/>
                  <a:ea typeface="MS PGothic" pitchFamily="34" charset="-128"/>
                </a:rPr>
                <a:t>Fortran 1.0</a:t>
              </a:r>
            </a:p>
          </p:txBody>
        </p:sp>
        <p:cxnSp>
          <p:nvCxnSpPr>
            <p:cNvPr id="398350" name="AutoShape 13"/>
            <p:cNvCxnSpPr>
              <a:cxnSpLocks noChangeShapeType="1"/>
            </p:cNvCxnSpPr>
            <p:nvPr/>
          </p:nvCxnSpPr>
          <p:spPr bwMode="auto">
            <a:xfrm flipV="1">
              <a:off x="1436795" y="4473367"/>
              <a:ext cx="223839" cy="7937"/>
            </a:xfrm>
            <a:prstGeom prst="straightConnector1">
              <a:avLst/>
            </a:prstGeom>
            <a:noFill/>
            <a:ln w="19050">
              <a:solidFill>
                <a:schemeClr val="tx1"/>
              </a:solidFill>
              <a:round/>
              <a:headEnd type="none" w="sm" len="sm"/>
              <a:tailEnd type="triangle" w="med" len="med"/>
            </a:ln>
          </p:spPr>
        </p:cxnSp>
        <p:sp>
          <p:nvSpPr>
            <p:cNvPr id="398351" name="Text Box 14" descr="横線 (反転)"/>
            <p:cNvSpPr txBox="1">
              <a:spLocks noChangeArrowheads="1"/>
            </p:cNvSpPr>
            <p:nvPr/>
          </p:nvSpPr>
          <p:spPr bwMode="auto">
            <a:xfrm>
              <a:off x="454876" y="4923908"/>
              <a:ext cx="749300" cy="396875"/>
            </a:xfrm>
            <a:prstGeom prst="rect">
              <a:avLst/>
            </a:prstGeom>
            <a:noFill/>
            <a:ln w="12700">
              <a:noFill/>
              <a:miter lim="800000"/>
              <a:headEnd type="none" w="sm" len="sm"/>
              <a:tailEnd type="none" w="sm" len="sm"/>
            </a:ln>
          </p:spPr>
          <p:txBody>
            <a:bodyPr wrap="none">
              <a:spAutoFit/>
            </a:bodyPr>
            <a:lstStyle/>
            <a:p>
              <a:pPr algn="l" eaLnBrk="0" hangingPunct="0"/>
              <a:r>
                <a:rPr kumimoji="1" lang="en-US" altLang="ja-JP" sz="2000" b="0" dirty="0">
                  <a:solidFill>
                    <a:srgbClr val="FFFF00"/>
                  </a:solidFill>
                  <a:latin typeface="Arial" charset="0"/>
                  <a:ea typeface="MS PGothic" pitchFamily="34" charset="-128"/>
                </a:rPr>
                <a:t>1997</a:t>
              </a:r>
              <a:endParaRPr kumimoji="1" lang="en-US" altLang="ja-JP" sz="1800" b="0" dirty="0">
                <a:solidFill>
                  <a:srgbClr val="FFFF00"/>
                </a:solidFill>
                <a:latin typeface="Arial" charset="0"/>
                <a:ea typeface="MS PGothic" pitchFamily="34" charset="-128"/>
              </a:endParaRPr>
            </a:p>
          </p:txBody>
        </p:sp>
        <p:sp>
          <p:nvSpPr>
            <p:cNvPr id="3610639" name="Oval 15"/>
            <p:cNvSpPr>
              <a:spLocks noChangeArrowheads="1"/>
            </p:cNvSpPr>
            <p:nvPr/>
          </p:nvSpPr>
          <p:spPr bwMode="auto">
            <a:xfrm>
              <a:off x="4943475" y="3295650"/>
              <a:ext cx="1252537" cy="615950"/>
            </a:xfrm>
            <a:prstGeom prst="ellipse">
              <a:avLst/>
            </a:prstGeom>
            <a:solidFill>
              <a:schemeClr val="accent1">
                <a:lumMod val="20000"/>
                <a:lumOff val="80000"/>
              </a:schemeClr>
            </a:solidFill>
            <a:ln w="12700">
              <a:solidFill>
                <a:schemeClr val="tx1"/>
              </a:solidFill>
              <a:round/>
              <a:headEnd type="none" w="sm" len="sm"/>
              <a:tailEnd type="none" w="sm" len="sm"/>
            </a:ln>
            <a:effectLst>
              <a:outerShdw dist="35921" dir="2700000" algn="ctr" rotWithShape="0">
                <a:srgbClr val="808080"/>
              </a:outerShdw>
            </a:effectLst>
          </p:spPr>
          <p:txBody>
            <a:bodyPr wrap="none" anchor="ctr"/>
            <a:lstStyle/>
            <a:p>
              <a:pPr eaLnBrk="0" hangingPunct="0"/>
              <a:r>
                <a:rPr kumimoji="1" lang="en-US" altLang="ja-JP" sz="1600" b="0" dirty="0" err="1">
                  <a:solidFill>
                    <a:schemeClr val="bg2"/>
                  </a:solidFill>
                  <a:latin typeface="Arial" charset="0"/>
                  <a:ea typeface="MS PGothic" pitchFamily="34" charset="-128"/>
                </a:rPr>
                <a:t>OpenMP</a:t>
              </a:r>
              <a:endParaRPr kumimoji="1" lang="en-US" altLang="ja-JP" sz="1600" b="0" dirty="0">
                <a:solidFill>
                  <a:schemeClr val="bg2"/>
                </a:solidFill>
                <a:latin typeface="Arial" charset="0"/>
                <a:ea typeface="MS PGothic" pitchFamily="34" charset="-128"/>
              </a:endParaRPr>
            </a:p>
            <a:p>
              <a:pPr eaLnBrk="0" hangingPunct="0"/>
              <a:r>
                <a:rPr kumimoji="1" lang="en-US" altLang="ja-JP" sz="1600" b="0" dirty="0">
                  <a:solidFill>
                    <a:schemeClr val="bg2"/>
                  </a:solidFill>
                  <a:latin typeface="Arial" charset="0"/>
                  <a:ea typeface="MS PGothic" pitchFamily="34" charset="-128"/>
                </a:rPr>
                <a:t>2.5</a:t>
              </a:r>
            </a:p>
          </p:txBody>
        </p:sp>
        <p:sp>
          <p:nvSpPr>
            <p:cNvPr id="398353" name="Text Box 16" descr="横線 (反転)"/>
            <p:cNvSpPr txBox="1">
              <a:spLocks noChangeArrowheads="1"/>
            </p:cNvSpPr>
            <p:nvPr/>
          </p:nvSpPr>
          <p:spPr bwMode="auto">
            <a:xfrm>
              <a:off x="5238750" y="2838450"/>
              <a:ext cx="749300" cy="396875"/>
            </a:xfrm>
            <a:prstGeom prst="rect">
              <a:avLst/>
            </a:prstGeom>
            <a:noFill/>
            <a:ln w="12700">
              <a:noFill/>
              <a:miter lim="800000"/>
              <a:headEnd type="none" w="sm" len="sm"/>
              <a:tailEnd type="none" w="sm" len="sm"/>
            </a:ln>
          </p:spPr>
          <p:txBody>
            <a:bodyPr wrap="none">
              <a:spAutoFit/>
            </a:bodyPr>
            <a:lstStyle/>
            <a:p>
              <a:pPr algn="l" eaLnBrk="0" hangingPunct="0"/>
              <a:r>
                <a:rPr kumimoji="1" lang="en-US" altLang="ja-JP" sz="2000" b="0" dirty="0">
                  <a:solidFill>
                    <a:srgbClr val="FFFF00"/>
                  </a:solidFill>
                  <a:latin typeface="Arial" charset="0"/>
                  <a:ea typeface="MS PGothic" pitchFamily="34" charset="-128"/>
                </a:rPr>
                <a:t>2005</a:t>
              </a:r>
              <a:endParaRPr kumimoji="1" lang="en-US" altLang="ja-JP" sz="1800" b="0" dirty="0">
                <a:solidFill>
                  <a:srgbClr val="FFFF00"/>
                </a:solidFill>
                <a:latin typeface="Arial" charset="0"/>
                <a:ea typeface="MS PGothic" pitchFamily="34" charset="-128"/>
              </a:endParaRPr>
            </a:p>
          </p:txBody>
        </p:sp>
        <p:sp>
          <p:nvSpPr>
            <p:cNvPr id="398354" name="Line 17"/>
            <p:cNvSpPr>
              <a:spLocks noChangeShapeType="1"/>
            </p:cNvSpPr>
            <p:nvPr/>
          </p:nvSpPr>
          <p:spPr bwMode="auto">
            <a:xfrm>
              <a:off x="6096000" y="4495800"/>
              <a:ext cx="0" cy="0"/>
            </a:xfrm>
            <a:prstGeom prst="line">
              <a:avLst/>
            </a:prstGeom>
            <a:noFill/>
            <a:ln w="12700">
              <a:solidFill>
                <a:schemeClr val="tx1"/>
              </a:solidFill>
              <a:round/>
              <a:headEnd type="none" w="sm" len="sm"/>
              <a:tailEnd type="triangle" w="sm" len="sm"/>
            </a:ln>
          </p:spPr>
          <p:txBody>
            <a:bodyPr/>
            <a:lstStyle/>
            <a:p>
              <a:endParaRPr lang="en-US"/>
            </a:p>
          </p:txBody>
        </p:sp>
        <p:sp>
          <p:nvSpPr>
            <p:cNvPr id="3610643" name="Oval 19"/>
            <p:cNvSpPr>
              <a:spLocks noChangeArrowheads="1"/>
            </p:cNvSpPr>
            <p:nvPr/>
          </p:nvSpPr>
          <p:spPr bwMode="auto">
            <a:xfrm>
              <a:off x="6451600" y="3248025"/>
              <a:ext cx="1111250" cy="673100"/>
            </a:xfrm>
            <a:prstGeom prst="ellipse">
              <a:avLst/>
            </a:prstGeom>
            <a:solidFill>
              <a:schemeClr val="accent1">
                <a:lumMod val="20000"/>
                <a:lumOff val="80000"/>
              </a:schemeClr>
            </a:solidFill>
            <a:ln w="12700">
              <a:solidFill>
                <a:schemeClr val="tx1"/>
              </a:solidFill>
              <a:round/>
              <a:headEnd type="none" w="sm" len="sm"/>
              <a:tailEnd type="none" w="sm" len="sm"/>
            </a:ln>
            <a:effectLst>
              <a:outerShdw dist="35921" dir="2700000" algn="ctr" rotWithShape="0">
                <a:srgbClr val="808080"/>
              </a:outerShdw>
            </a:effectLst>
          </p:spPr>
          <p:txBody>
            <a:bodyPr wrap="none" anchor="ctr"/>
            <a:lstStyle/>
            <a:p>
              <a:pPr eaLnBrk="0" hangingPunct="0"/>
              <a:r>
                <a:rPr kumimoji="1" lang="en-US" altLang="ja-JP" sz="1600" b="0" dirty="0" err="1">
                  <a:solidFill>
                    <a:schemeClr val="bg2"/>
                  </a:solidFill>
                  <a:latin typeface="Arial" charset="0"/>
                  <a:ea typeface="MS PGothic" pitchFamily="34" charset="-128"/>
                </a:rPr>
                <a:t>OpenMP</a:t>
              </a:r>
              <a:endParaRPr kumimoji="1" lang="en-US" altLang="ja-JP" sz="1600" b="0" dirty="0">
                <a:solidFill>
                  <a:schemeClr val="bg2"/>
                </a:solidFill>
                <a:latin typeface="Arial" charset="0"/>
                <a:ea typeface="MS PGothic" pitchFamily="34" charset="-128"/>
              </a:endParaRPr>
            </a:p>
            <a:p>
              <a:pPr eaLnBrk="0" hangingPunct="0"/>
              <a:r>
                <a:rPr kumimoji="1" lang="en-US" altLang="ja-JP" sz="1600" b="0" dirty="0">
                  <a:solidFill>
                    <a:schemeClr val="bg2"/>
                  </a:solidFill>
                  <a:latin typeface="Arial" charset="0"/>
                  <a:ea typeface="MS PGothic" pitchFamily="34" charset="-128"/>
                </a:rPr>
                <a:t>3.0</a:t>
              </a:r>
            </a:p>
          </p:txBody>
        </p:sp>
        <p:cxnSp>
          <p:nvCxnSpPr>
            <p:cNvPr id="398357" name="AutoShape 20"/>
            <p:cNvCxnSpPr>
              <a:cxnSpLocks noChangeShapeType="1"/>
              <a:stCxn id="3610628" idx="6"/>
              <a:endCxn id="3610630" idx="2"/>
            </p:cNvCxnSpPr>
            <p:nvPr/>
          </p:nvCxnSpPr>
          <p:spPr bwMode="auto">
            <a:xfrm>
              <a:off x="2289176" y="2808288"/>
              <a:ext cx="1465830" cy="1587"/>
            </a:xfrm>
            <a:prstGeom prst="straightConnector1">
              <a:avLst/>
            </a:prstGeom>
            <a:noFill/>
            <a:ln w="19050">
              <a:solidFill>
                <a:schemeClr val="tx1"/>
              </a:solidFill>
              <a:round/>
              <a:headEnd type="none" w="sm" len="sm"/>
              <a:tailEnd type="triangle" w="med" len="lg"/>
            </a:ln>
          </p:spPr>
        </p:cxnSp>
        <p:cxnSp>
          <p:nvCxnSpPr>
            <p:cNvPr id="398358" name="AutoShape 21"/>
            <p:cNvCxnSpPr>
              <a:cxnSpLocks noChangeShapeType="1"/>
            </p:cNvCxnSpPr>
            <p:nvPr/>
          </p:nvCxnSpPr>
          <p:spPr bwMode="auto">
            <a:xfrm>
              <a:off x="4818063" y="3130550"/>
              <a:ext cx="255587" cy="284162"/>
            </a:xfrm>
            <a:prstGeom prst="straightConnector1">
              <a:avLst/>
            </a:prstGeom>
            <a:noFill/>
            <a:ln w="19050">
              <a:solidFill>
                <a:schemeClr val="tx1"/>
              </a:solidFill>
              <a:round/>
              <a:headEnd type="none" w="sm" len="sm"/>
              <a:tailEnd type="triangle" w="med" len="lg"/>
            </a:ln>
          </p:spPr>
        </p:cxnSp>
        <p:cxnSp>
          <p:nvCxnSpPr>
            <p:cNvPr id="398359" name="AutoShape 22"/>
            <p:cNvCxnSpPr>
              <a:cxnSpLocks noChangeShapeType="1"/>
              <a:stCxn id="3610629" idx="6"/>
              <a:endCxn id="3610639" idx="3"/>
            </p:cNvCxnSpPr>
            <p:nvPr/>
          </p:nvCxnSpPr>
          <p:spPr bwMode="auto">
            <a:xfrm flipV="1">
              <a:off x="4605883" y="3821396"/>
              <a:ext cx="521022" cy="649214"/>
            </a:xfrm>
            <a:prstGeom prst="straightConnector1">
              <a:avLst/>
            </a:prstGeom>
            <a:noFill/>
            <a:ln w="19050">
              <a:solidFill>
                <a:schemeClr val="tx1"/>
              </a:solidFill>
              <a:round/>
              <a:headEnd type="none" w="sm" len="sm"/>
              <a:tailEnd type="triangle" w="med" len="lg"/>
            </a:ln>
          </p:spPr>
        </p:cxnSp>
        <p:sp>
          <p:nvSpPr>
            <p:cNvPr id="398363" name="Text Box 26" descr="横線 (反転)"/>
            <p:cNvSpPr txBox="1">
              <a:spLocks noChangeArrowheads="1"/>
            </p:cNvSpPr>
            <p:nvPr/>
          </p:nvSpPr>
          <p:spPr bwMode="auto">
            <a:xfrm>
              <a:off x="6677025" y="2828925"/>
              <a:ext cx="749300" cy="396875"/>
            </a:xfrm>
            <a:prstGeom prst="rect">
              <a:avLst/>
            </a:prstGeom>
            <a:noFill/>
            <a:ln w="12700">
              <a:noFill/>
              <a:miter lim="800000"/>
              <a:headEnd type="none" w="sm" len="sm"/>
              <a:tailEnd type="none" w="sm" len="sm"/>
            </a:ln>
          </p:spPr>
          <p:txBody>
            <a:bodyPr wrap="none">
              <a:spAutoFit/>
            </a:bodyPr>
            <a:lstStyle/>
            <a:p>
              <a:pPr algn="l" eaLnBrk="0" hangingPunct="0"/>
              <a:r>
                <a:rPr kumimoji="1" lang="en-US" altLang="ja-JP" sz="2000" b="0" dirty="0">
                  <a:solidFill>
                    <a:srgbClr val="FFFF00"/>
                  </a:solidFill>
                  <a:latin typeface="Arial" charset="0"/>
                  <a:ea typeface="MS PGothic" pitchFamily="34" charset="-128"/>
                </a:rPr>
                <a:t>2008</a:t>
              </a:r>
              <a:endParaRPr kumimoji="1" lang="en-US" altLang="ja-JP" sz="1800" b="0" dirty="0">
                <a:solidFill>
                  <a:srgbClr val="FFFF00"/>
                </a:solidFill>
                <a:latin typeface="Arial" charset="0"/>
                <a:ea typeface="MS PGothic" pitchFamily="34" charset="-128"/>
              </a:endParaRPr>
            </a:p>
          </p:txBody>
        </p:sp>
        <p:cxnSp>
          <p:nvCxnSpPr>
            <p:cNvPr id="398364" name="AutoShape 27"/>
            <p:cNvCxnSpPr>
              <a:cxnSpLocks noChangeShapeType="1"/>
            </p:cNvCxnSpPr>
            <p:nvPr/>
          </p:nvCxnSpPr>
          <p:spPr bwMode="auto">
            <a:xfrm flipV="1">
              <a:off x="6196013" y="3608388"/>
              <a:ext cx="257175" cy="3175"/>
            </a:xfrm>
            <a:prstGeom prst="straightConnector1">
              <a:avLst/>
            </a:prstGeom>
            <a:noFill/>
            <a:ln w="19050">
              <a:solidFill>
                <a:schemeClr val="tx1"/>
              </a:solidFill>
              <a:round/>
              <a:headEnd type="none" w="sm" len="sm"/>
              <a:tailEnd type="triangle" w="med" len="lg"/>
            </a:ln>
          </p:spPr>
        </p:cxnSp>
        <p:sp>
          <p:nvSpPr>
            <p:cNvPr id="2" name="Oval 19"/>
            <p:cNvSpPr>
              <a:spLocks noChangeArrowheads="1"/>
            </p:cNvSpPr>
            <p:nvPr/>
          </p:nvSpPr>
          <p:spPr bwMode="auto">
            <a:xfrm>
              <a:off x="7927975" y="3248025"/>
              <a:ext cx="1111250" cy="673100"/>
            </a:xfrm>
            <a:prstGeom prst="ellipse">
              <a:avLst/>
            </a:prstGeom>
            <a:solidFill>
              <a:schemeClr val="accent1">
                <a:lumMod val="20000"/>
                <a:lumOff val="80000"/>
              </a:schemeClr>
            </a:solidFill>
            <a:ln w="12700">
              <a:solidFill>
                <a:schemeClr val="tx1"/>
              </a:solidFill>
              <a:round/>
              <a:headEnd type="none" w="sm" len="sm"/>
              <a:tailEnd type="none" w="sm" len="sm"/>
            </a:ln>
            <a:effectLst>
              <a:outerShdw dist="35921" dir="2700000" algn="ctr" rotWithShape="0">
                <a:srgbClr val="808080"/>
              </a:outerShdw>
            </a:effectLst>
          </p:spPr>
          <p:txBody>
            <a:bodyPr wrap="none" anchor="ctr"/>
            <a:lstStyle/>
            <a:p>
              <a:pPr eaLnBrk="0" hangingPunct="0"/>
              <a:r>
                <a:rPr kumimoji="1" lang="en-US" altLang="ja-JP" sz="1600" b="0" dirty="0" err="1">
                  <a:solidFill>
                    <a:schemeClr val="bg2"/>
                  </a:solidFill>
                  <a:latin typeface="Arial" charset="0"/>
                  <a:ea typeface="MS PGothic" pitchFamily="34" charset="-128"/>
                </a:rPr>
                <a:t>OpenMP</a:t>
              </a:r>
              <a:endParaRPr kumimoji="1" lang="en-US" altLang="ja-JP" sz="1600" b="0" dirty="0">
                <a:solidFill>
                  <a:schemeClr val="bg2"/>
                </a:solidFill>
                <a:latin typeface="Arial" charset="0"/>
                <a:ea typeface="MS PGothic" pitchFamily="34" charset="-128"/>
              </a:endParaRPr>
            </a:p>
            <a:p>
              <a:pPr eaLnBrk="0" hangingPunct="0"/>
              <a:r>
                <a:rPr kumimoji="1" lang="en-US" altLang="ja-JP" sz="1600" b="0" dirty="0">
                  <a:solidFill>
                    <a:schemeClr val="bg2"/>
                  </a:solidFill>
                  <a:latin typeface="Arial" charset="0"/>
                  <a:ea typeface="MS PGothic" pitchFamily="34" charset="-128"/>
                </a:rPr>
                <a:t>3.1</a:t>
              </a:r>
            </a:p>
          </p:txBody>
        </p:sp>
        <p:sp>
          <p:nvSpPr>
            <p:cNvPr id="398366" name="Text Box 26" descr="横線 (反転)"/>
            <p:cNvSpPr txBox="1">
              <a:spLocks noChangeArrowheads="1"/>
            </p:cNvSpPr>
            <p:nvPr/>
          </p:nvSpPr>
          <p:spPr bwMode="auto">
            <a:xfrm>
              <a:off x="8096250" y="2809875"/>
              <a:ext cx="749300" cy="396875"/>
            </a:xfrm>
            <a:prstGeom prst="rect">
              <a:avLst/>
            </a:prstGeom>
            <a:noFill/>
            <a:ln w="12700">
              <a:noFill/>
              <a:miter lim="800000"/>
              <a:headEnd type="none" w="sm" len="sm"/>
              <a:tailEnd type="none" w="sm" len="sm"/>
            </a:ln>
          </p:spPr>
          <p:txBody>
            <a:bodyPr wrap="none">
              <a:spAutoFit/>
            </a:bodyPr>
            <a:lstStyle/>
            <a:p>
              <a:pPr algn="l" eaLnBrk="0" hangingPunct="0"/>
              <a:r>
                <a:rPr kumimoji="1" lang="en-US" altLang="ja-JP" sz="2000" b="0" dirty="0">
                  <a:solidFill>
                    <a:srgbClr val="FFFF00"/>
                  </a:solidFill>
                  <a:latin typeface="Arial" charset="0"/>
                  <a:ea typeface="MS PGothic" pitchFamily="34" charset="-128"/>
                </a:rPr>
                <a:t>2011</a:t>
              </a:r>
              <a:endParaRPr kumimoji="1" lang="en-US" altLang="ja-JP" sz="1800" b="0" dirty="0">
                <a:solidFill>
                  <a:srgbClr val="FFFF00"/>
                </a:solidFill>
                <a:latin typeface="Arial" charset="0"/>
                <a:ea typeface="MS PGothic" pitchFamily="34" charset="-128"/>
              </a:endParaRPr>
            </a:p>
          </p:txBody>
        </p:sp>
        <p:cxnSp>
          <p:nvCxnSpPr>
            <p:cNvPr id="398367" name="AutoShape 27"/>
            <p:cNvCxnSpPr>
              <a:cxnSpLocks noChangeShapeType="1"/>
              <a:stCxn id="3610643" idx="6"/>
            </p:cNvCxnSpPr>
            <p:nvPr/>
          </p:nvCxnSpPr>
          <p:spPr bwMode="auto">
            <a:xfrm>
              <a:off x="7562850" y="3584575"/>
              <a:ext cx="365125" cy="0"/>
            </a:xfrm>
            <a:prstGeom prst="straightConnector1">
              <a:avLst/>
            </a:prstGeom>
            <a:noFill/>
            <a:ln w="19050">
              <a:solidFill>
                <a:schemeClr val="tx1"/>
              </a:solidFill>
              <a:round/>
              <a:headEnd type="none" w="sm" len="sm"/>
              <a:tailEnd type="triangle" w="med" len="lg"/>
            </a:ln>
          </p:spPr>
        </p:cxnSp>
        <p:sp>
          <p:nvSpPr>
            <p:cNvPr id="35" name="Oval 19"/>
            <p:cNvSpPr>
              <a:spLocks noChangeArrowheads="1"/>
            </p:cNvSpPr>
            <p:nvPr/>
          </p:nvSpPr>
          <p:spPr bwMode="auto">
            <a:xfrm>
              <a:off x="9430155" y="3267075"/>
              <a:ext cx="1111250" cy="673100"/>
            </a:xfrm>
            <a:prstGeom prst="ellipse">
              <a:avLst/>
            </a:prstGeom>
            <a:solidFill>
              <a:schemeClr val="accent1">
                <a:lumMod val="20000"/>
                <a:lumOff val="80000"/>
              </a:schemeClr>
            </a:solidFill>
            <a:ln w="12700">
              <a:solidFill>
                <a:schemeClr val="tx1"/>
              </a:solidFill>
              <a:round/>
              <a:headEnd type="none" w="sm" len="sm"/>
              <a:tailEnd type="none" w="sm" len="sm"/>
            </a:ln>
            <a:effectLst>
              <a:outerShdw dist="35921" dir="2700000" algn="ctr" rotWithShape="0">
                <a:srgbClr val="808080"/>
              </a:outerShdw>
            </a:effectLst>
          </p:spPr>
          <p:txBody>
            <a:bodyPr wrap="none" anchor="ctr"/>
            <a:lstStyle/>
            <a:p>
              <a:pPr eaLnBrk="0" hangingPunct="0"/>
              <a:r>
                <a:rPr kumimoji="1" lang="en-US" altLang="ja-JP" sz="1600" b="0" dirty="0" err="1">
                  <a:latin typeface="Arial" charset="0"/>
                  <a:ea typeface="MS PGothic" pitchFamily="34" charset="-128"/>
                </a:rPr>
                <a:t>O</a:t>
              </a:r>
              <a:r>
                <a:rPr kumimoji="1" lang="en-US" altLang="ja-JP" sz="1600" b="0" dirty="0" err="1">
                  <a:solidFill>
                    <a:schemeClr val="bg2"/>
                  </a:solidFill>
                  <a:latin typeface="Arial" charset="0"/>
                  <a:ea typeface="MS PGothic" pitchFamily="34" charset="-128"/>
                </a:rPr>
                <a:t>penMP</a:t>
              </a:r>
              <a:endParaRPr kumimoji="1" lang="en-US" altLang="ja-JP" sz="1600" b="0" dirty="0">
                <a:solidFill>
                  <a:schemeClr val="bg2"/>
                </a:solidFill>
                <a:latin typeface="Arial" charset="0"/>
                <a:ea typeface="MS PGothic" pitchFamily="34" charset="-128"/>
              </a:endParaRPr>
            </a:p>
            <a:p>
              <a:pPr eaLnBrk="0" hangingPunct="0"/>
              <a:r>
                <a:rPr kumimoji="1" lang="en-US" altLang="ja-JP" sz="1600" b="0" dirty="0" smtClean="0">
                  <a:solidFill>
                    <a:schemeClr val="bg2"/>
                  </a:solidFill>
                  <a:latin typeface="Arial" charset="0"/>
                  <a:ea typeface="MS PGothic" pitchFamily="34" charset="-128"/>
                </a:rPr>
                <a:t>4.0</a:t>
              </a:r>
              <a:endParaRPr kumimoji="1" lang="en-US" altLang="ja-JP" sz="1600" b="0" dirty="0">
                <a:solidFill>
                  <a:schemeClr val="bg2"/>
                </a:solidFill>
                <a:latin typeface="Arial" charset="0"/>
                <a:ea typeface="MS PGothic" pitchFamily="34" charset="-128"/>
              </a:endParaRPr>
            </a:p>
          </p:txBody>
        </p:sp>
        <p:cxnSp>
          <p:nvCxnSpPr>
            <p:cNvPr id="36" name="AutoShape 27"/>
            <p:cNvCxnSpPr>
              <a:cxnSpLocks noChangeShapeType="1"/>
            </p:cNvCxnSpPr>
            <p:nvPr/>
          </p:nvCxnSpPr>
          <p:spPr bwMode="auto">
            <a:xfrm>
              <a:off x="9065838" y="3603625"/>
              <a:ext cx="365125" cy="0"/>
            </a:xfrm>
            <a:prstGeom prst="straightConnector1">
              <a:avLst/>
            </a:prstGeom>
            <a:noFill/>
            <a:ln w="19050">
              <a:solidFill>
                <a:schemeClr val="tx1"/>
              </a:solidFill>
              <a:round/>
              <a:headEnd type="none" w="sm" len="sm"/>
              <a:tailEnd type="triangle" w="med" len="lg"/>
            </a:ln>
          </p:spPr>
        </p:cxnSp>
        <p:sp>
          <p:nvSpPr>
            <p:cNvPr id="37" name="Text Box 26" descr="横線 (反転)"/>
            <p:cNvSpPr txBox="1">
              <a:spLocks noChangeArrowheads="1"/>
            </p:cNvSpPr>
            <p:nvPr/>
          </p:nvSpPr>
          <p:spPr bwMode="auto">
            <a:xfrm>
              <a:off x="9569263" y="2806699"/>
              <a:ext cx="755335" cy="400110"/>
            </a:xfrm>
            <a:prstGeom prst="rect">
              <a:avLst/>
            </a:prstGeom>
            <a:noFill/>
            <a:ln w="12700">
              <a:noFill/>
              <a:miter lim="800000"/>
              <a:headEnd type="none" w="sm" len="sm"/>
              <a:tailEnd type="none" w="sm" len="sm"/>
            </a:ln>
          </p:spPr>
          <p:txBody>
            <a:bodyPr wrap="none">
              <a:spAutoFit/>
            </a:bodyPr>
            <a:lstStyle/>
            <a:p>
              <a:pPr algn="l" eaLnBrk="0" hangingPunct="0"/>
              <a:r>
                <a:rPr kumimoji="1" lang="en-US" altLang="ja-JP" sz="2000" b="0" dirty="0" smtClean="0">
                  <a:solidFill>
                    <a:srgbClr val="FFFF00"/>
                  </a:solidFill>
                  <a:latin typeface="Arial" charset="0"/>
                  <a:ea typeface="MS PGothic" pitchFamily="34" charset="-128"/>
                </a:rPr>
                <a:t>2013</a:t>
              </a:r>
              <a:endParaRPr kumimoji="1" lang="en-US" altLang="ja-JP" sz="1800" b="0" dirty="0">
                <a:solidFill>
                  <a:srgbClr val="FFFF00"/>
                </a:solidFill>
                <a:latin typeface="Arial" charset="0"/>
                <a:ea typeface="MS PGothic" pitchFamily="34" charset="-128"/>
              </a:endParaRPr>
            </a:p>
          </p:txBody>
        </p:sp>
      </p:grpSp>
      <p:sp>
        <p:nvSpPr>
          <p:cNvPr id="52" name="Text Box 24"/>
          <p:cNvSpPr txBox="1">
            <a:spLocks noChangeArrowheads="1"/>
          </p:cNvSpPr>
          <p:nvPr/>
        </p:nvSpPr>
        <p:spPr bwMode="auto">
          <a:xfrm>
            <a:off x="6629400" y="2352576"/>
            <a:ext cx="2245949" cy="1323439"/>
          </a:xfrm>
          <a:prstGeom prst="rect">
            <a:avLst/>
          </a:prstGeom>
          <a:noFill/>
          <a:ln w="12700">
            <a:solidFill>
              <a:schemeClr val="tx1"/>
            </a:solidFill>
            <a:miter lim="800000"/>
            <a:headEnd type="none" w="sm" len="sm"/>
            <a:tailEnd type="none" w="sm" len="sm"/>
          </a:ln>
        </p:spPr>
        <p:txBody>
          <a:bodyPr wrap="square">
            <a:spAutoFit/>
          </a:bodyPr>
          <a:lstStyle/>
          <a:p>
            <a:pPr algn="l">
              <a:spcBef>
                <a:spcPct val="50000"/>
              </a:spcBef>
            </a:pPr>
            <a:r>
              <a:rPr lang="en-US" altLang="zh-CN" sz="2000" dirty="0" smtClean="0">
                <a:latin typeface="Arial Unicode MS" pitchFamily="34" charset="-128"/>
              </a:rPr>
              <a:t>GPGPU support, user defined reductions, and more</a:t>
            </a:r>
            <a:endParaRPr lang="en-US" altLang="zh-CN" sz="2000" dirty="0">
              <a:latin typeface="Arial Unicode MS" pitchFamily="34" charset="-128"/>
            </a:endParaRPr>
          </a:p>
        </p:txBody>
      </p:sp>
      <p:cxnSp>
        <p:nvCxnSpPr>
          <p:cNvPr id="53" name="AutoShape 25"/>
          <p:cNvCxnSpPr>
            <a:cxnSpLocks noChangeShapeType="1"/>
            <a:stCxn id="52" idx="2"/>
          </p:cNvCxnSpPr>
          <p:nvPr/>
        </p:nvCxnSpPr>
        <p:spPr bwMode="auto">
          <a:xfrm>
            <a:off x="7752375" y="3676015"/>
            <a:ext cx="782025" cy="2303462"/>
          </a:xfrm>
          <a:prstGeom prst="straightConnector1">
            <a:avLst/>
          </a:prstGeom>
          <a:noFill/>
          <a:ln w="12700" cap="rnd">
            <a:solidFill>
              <a:schemeClr val="tx1"/>
            </a:solidFill>
            <a:prstDash val="sysDot"/>
            <a:round/>
            <a:headEnd type="none" w="sm" len="sm"/>
            <a:tailEnd type="triangle" w="med" len="lg"/>
          </a:ln>
        </p:spPr>
      </p:cxnSp>
    </p:spTree>
    <p:extLst>
      <p:ext uri="{BB962C8B-B14F-4D97-AF65-F5344CB8AC3E}">
        <p14:creationId xmlns:p14="http://schemas.microsoft.com/office/powerpoint/2010/main" val="403096101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128</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158750" y="1122334"/>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405817512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129</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591439" y="1453074"/>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3501489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pPr>
              <a:defRPr/>
            </a:pPr>
            <a:fld id="{9294490B-4FF9-4441-A15B-AEBC81C7AC2C}" type="slidenum">
              <a:rPr lang="zh-CN" altLang="en-US"/>
              <a:pPr>
                <a:defRPr/>
              </a:pPr>
              <a:t>13</a:t>
            </a:fld>
            <a:endParaRPr lang="en-US" altLang="zh-CN"/>
          </a:p>
        </p:txBody>
      </p:sp>
      <p:sp>
        <p:nvSpPr>
          <p:cNvPr id="19459" name="Rectangle 2"/>
          <p:cNvSpPr>
            <a:spLocks noGrp="1" noChangeArrowheads="1"/>
          </p:cNvSpPr>
          <p:nvPr>
            <p:ph type="title"/>
          </p:nvPr>
        </p:nvSpPr>
        <p:spPr/>
        <p:txBody>
          <a:bodyPr/>
          <a:lstStyle/>
          <a:p>
            <a:pPr eaLnBrk="1" hangingPunct="1"/>
            <a:r>
              <a:rPr lang="en-US" altLang="zh-CN" smtClean="0">
                <a:ea typeface="SimSun" pitchFamily="2" charset="-122"/>
              </a:rPr>
              <a:t>Exercise 1: Solution</a:t>
            </a:r>
            <a:br>
              <a:rPr lang="en-US" altLang="zh-CN" smtClean="0">
                <a:ea typeface="SimSun" pitchFamily="2" charset="-122"/>
              </a:rPr>
            </a:br>
            <a:r>
              <a:rPr lang="en-US" altLang="zh-CN" sz="3200" smtClean="0">
                <a:solidFill>
                  <a:schemeClr val="accent1"/>
                </a:solidFill>
                <a:ea typeface="SimSun" pitchFamily="2" charset="-122"/>
              </a:rPr>
              <a:t>A multi-threaded “Hello world” program</a:t>
            </a:r>
            <a:endParaRPr lang="en-US" altLang="zh-CN" smtClean="0">
              <a:ea typeface="SimSun" pitchFamily="2" charset="-122"/>
            </a:endParaRPr>
          </a:p>
        </p:txBody>
      </p:sp>
      <p:sp>
        <p:nvSpPr>
          <p:cNvPr id="19460" name="Rectangle 3"/>
          <p:cNvSpPr>
            <a:spLocks noGrp="1" noChangeArrowheads="1"/>
          </p:cNvSpPr>
          <p:nvPr>
            <p:ph type="body" idx="1"/>
          </p:nvPr>
        </p:nvSpPr>
        <p:spPr>
          <a:xfrm>
            <a:off x="387350" y="1517650"/>
            <a:ext cx="8604250" cy="920750"/>
          </a:xfrm>
        </p:spPr>
        <p:txBody>
          <a:bodyPr/>
          <a:lstStyle/>
          <a:p>
            <a:pPr eaLnBrk="1" hangingPunct="1"/>
            <a:r>
              <a:rPr lang="en-US" altLang="zh-CN" smtClean="0">
                <a:ea typeface="SimSun" pitchFamily="2" charset="-122"/>
              </a:rPr>
              <a:t>Write a multithreaded program where each thread prints “hello world”.</a:t>
            </a:r>
          </a:p>
        </p:txBody>
      </p:sp>
      <p:sp>
        <p:nvSpPr>
          <p:cNvPr id="3152900" name="Text Box 4"/>
          <p:cNvSpPr txBox="1">
            <a:spLocks noChangeArrowheads="1"/>
          </p:cNvSpPr>
          <p:nvPr/>
        </p:nvSpPr>
        <p:spPr bwMode="auto">
          <a:xfrm>
            <a:off x="152400" y="2438400"/>
            <a:ext cx="4953000" cy="4154984"/>
          </a:xfrm>
          <a:prstGeom prst="rect">
            <a:avLst/>
          </a:prstGeom>
          <a:solidFill>
            <a:srgbClr val="001B72"/>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r>
              <a:rPr lang="en-US" altLang="zh-CN" b="0" dirty="0">
                <a:latin typeface="Arial" charset="0"/>
              </a:rPr>
              <a:t>#include “</a:t>
            </a:r>
            <a:r>
              <a:rPr lang="en-US" altLang="zh-CN" b="0" dirty="0" err="1">
                <a:latin typeface="Arial" charset="0"/>
              </a:rPr>
              <a:t>omp.h</a:t>
            </a:r>
            <a:r>
              <a:rPr lang="en-US" altLang="zh-CN" b="0" dirty="0">
                <a:latin typeface="Arial" charset="0"/>
              </a:rPr>
              <a:t>”</a:t>
            </a:r>
            <a:br>
              <a:rPr lang="en-US" altLang="zh-CN" b="0" dirty="0">
                <a:latin typeface="Arial" charset="0"/>
              </a:rPr>
            </a:br>
            <a:r>
              <a:rPr lang="en-US" altLang="zh-CN" b="0" dirty="0" err="1" smtClean="0">
                <a:latin typeface="Arial" charset="0"/>
              </a:rPr>
              <a:t>int</a:t>
            </a:r>
            <a:r>
              <a:rPr lang="en-US" altLang="zh-CN" b="0" dirty="0" smtClean="0">
                <a:latin typeface="Arial" charset="0"/>
              </a:rPr>
              <a:t>  </a:t>
            </a:r>
            <a:r>
              <a:rPr lang="en-US" altLang="zh-CN" b="0" dirty="0">
                <a:latin typeface="Arial" charset="0"/>
              </a:rPr>
              <a:t>main()</a:t>
            </a:r>
            <a:br>
              <a:rPr lang="en-US" altLang="zh-CN" b="0" dirty="0">
                <a:latin typeface="Arial" charset="0"/>
              </a:rPr>
            </a:br>
            <a:r>
              <a:rPr lang="en-US" altLang="zh-CN" b="0" dirty="0">
                <a:latin typeface="Arial" charset="0"/>
              </a:rPr>
              <a:t>{</a:t>
            </a:r>
          </a:p>
          <a:p>
            <a:pPr algn="l">
              <a:spcBef>
                <a:spcPct val="50000"/>
              </a:spcBef>
              <a:defRPr/>
            </a:pPr>
            <a:r>
              <a:rPr lang="en-US" altLang="zh-CN" b="0" dirty="0">
                <a:latin typeface="Arial" charset="0"/>
              </a:rPr>
              <a:t>#pragma </a:t>
            </a:r>
            <a:r>
              <a:rPr lang="en-US" altLang="zh-CN" b="0" dirty="0" err="1">
                <a:latin typeface="Arial" charset="0"/>
              </a:rPr>
              <a:t>omp</a:t>
            </a:r>
            <a:r>
              <a:rPr lang="en-US" altLang="zh-CN" b="0" dirty="0">
                <a:latin typeface="Arial" charset="0"/>
              </a:rPr>
              <a:t> parallel</a:t>
            </a:r>
            <a:br>
              <a:rPr lang="en-US" altLang="zh-CN" b="0" dirty="0">
                <a:latin typeface="Arial" charset="0"/>
              </a:rPr>
            </a:br>
            <a:r>
              <a:rPr lang="en-US" altLang="zh-CN" b="0" dirty="0">
                <a:latin typeface="Arial" charset="0"/>
              </a:rPr>
              <a:t> {</a:t>
            </a:r>
          </a:p>
          <a:p>
            <a:pPr algn="l">
              <a:spcBef>
                <a:spcPct val="50000"/>
              </a:spcBef>
              <a:defRPr/>
            </a:pPr>
            <a:r>
              <a:rPr lang="en-US" altLang="zh-CN" b="0" dirty="0">
                <a:latin typeface="Arial" charset="0"/>
              </a:rPr>
              <a:t>     </a:t>
            </a:r>
            <a:r>
              <a:rPr lang="en-US" altLang="zh-CN" b="0" dirty="0" err="1">
                <a:latin typeface="Arial" charset="0"/>
              </a:rPr>
              <a:t>int</a:t>
            </a:r>
            <a:r>
              <a:rPr lang="en-US" altLang="zh-CN" b="0" dirty="0">
                <a:latin typeface="Arial" charset="0"/>
              </a:rPr>
              <a:t> ID = </a:t>
            </a:r>
            <a:r>
              <a:rPr lang="en-US" altLang="zh-CN" b="0" dirty="0" err="1">
                <a:latin typeface="Arial" charset="0"/>
              </a:rPr>
              <a:t>omp_get_thread_num</a:t>
            </a:r>
            <a:r>
              <a:rPr lang="en-US" altLang="zh-CN" b="0" dirty="0">
                <a:latin typeface="Arial" charset="0"/>
              </a:rPr>
              <a:t>();</a:t>
            </a:r>
            <a:br>
              <a:rPr lang="en-US" altLang="zh-CN" b="0" dirty="0">
                <a:latin typeface="Arial" charset="0"/>
              </a:rPr>
            </a:br>
            <a:r>
              <a:rPr lang="en-US" altLang="zh-CN" b="0" dirty="0">
                <a:latin typeface="Arial" charset="0"/>
              </a:rPr>
              <a:t>     </a:t>
            </a:r>
            <a:r>
              <a:rPr lang="en-US" altLang="zh-CN" b="0" dirty="0" err="1">
                <a:latin typeface="Arial" charset="0"/>
              </a:rPr>
              <a:t>printf</a:t>
            </a:r>
            <a:r>
              <a:rPr lang="en-US" altLang="zh-CN" b="0" dirty="0">
                <a:latin typeface="Arial" charset="0"/>
              </a:rPr>
              <a:t>(“ hello(%d) ”, ID);</a:t>
            </a:r>
            <a:br>
              <a:rPr lang="en-US" altLang="zh-CN" b="0" dirty="0">
                <a:latin typeface="Arial" charset="0"/>
              </a:rPr>
            </a:br>
            <a:r>
              <a:rPr lang="en-US" altLang="zh-CN" b="0" dirty="0">
                <a:latin typeface="Arial" charset="0"/>
              </a:rPr>
              <a:t>     </a:t>
            </a:r>
            <a:r>
              <a:rPr lang="en-US" altLang="zh-CN" b="0" dirty="0" err="1">
                <a:latin typeface="Arial" charset="0"/>
              </a:rPr>
              <a:t>printf</a:t>
            </a:r>
            <a:r>
              <a:rPr lang="en-US" altLang="zh-CN" b="0" dirty="0">
                <a:latin typeface="Arial" charset="0"/>
              </a:rPr>
              <a:t>(“ world(%d) \n”, ID);</a:t>
            </a:r>
            <a:br>
              <a:rPr lang="en-US" altLang="zh-CN" b="0" dirty="0">
                <a:latin typeface="Arial" charset="0"/>
              </a:rPr>
            </a:br>
            <a:r>
              <a:rPr lang="en-US" altLang="zh-CN" b="0" dirty="0">
                <a:latin typeface="Arial" charset="0"/>
              </a:rPr>
              <a:t>   }</a:t>
            </a:r>
            <a:br>
              <a:rPr lang="en-US" altLang="zh-CN" b="0" dirty="0">
                <a:latin typeface="Arial" charset="0"/>
              </a:rPr>
            </a:br>
            <a:r>
              <a:rPr lang="en-US" altLang="zh-CN" b="0" dirty="0">
                <a:latin typeface="Arial" charset="0"/>
              </a:rPr>
              <a:t>}</a:t>
            </a:r>
            <a:endParaRPr lang="en-US" altLang="zh-CN" sz="2800" dirty="0">
              <a:latin typeface="Arial" charset="0"/>
            </a:endParaRPr>
          </a:p>
        </p:txBody>
      </p:sp>
      <p:sp>
        <p:nvSpPr>
          <p:cNvPr id="3152901" name="Text Box 5"/>
          <p:cNvSpPr txBox="1">
            <a:spLocks noChangeArrowheads="1"/>
          </p:cNvSpPr>
          <p:nvPr/>
        </p:nvSpPr>
        <p:spPr bwMode="auto">
          <a:xfrm>
            <a:off x="5257800" y="3048000"/>
            <a:ext cx="3657600" cy="2709863"/>
          </a:xfrm>
          <a:prstGeom prst="rect">
            <a:avLst/>
          </a:prstGeom>
          <a:solidFill>
            <a:srgbClr val="001B72"/>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r>
              <a:rPr lang="en-US" altLang="zh-CN" sz="2800">
                <a:latin typeface="Arial" charset="0"/>
              </a:rPr>
              <a:t>Sample Output:</a:t>
            </a:r>
          </a:p>
          <a:p>
            <a:pPr algn="l">
              <a:spcBef>
                <a:spcPct val="50000"/>
              </a:spcBef>
              <a:defRPr/>
            </a:pPr>
            <a:r>
              <a:rPr lang="en-US" altLang="zh-CN" b="0">
                <a:latin typeface="Arial" charset="0"/>
              </a:rPr>
              <a:t>hello(1) hello(0) world(1)</a:t>
            </a:r>
          </a:p>
          <a:p>
            <a:pPr algn="l">
              <a:spcBef>
                <a:spcPct val="50000"/>
              </a:spcBef>
              <a:defRPr/>
            </a:pPr>
            <a:r>
              <a:rPr lang="en-US" altLang="zh-CN" b="0">
                <a:latin typeface="Arial" charset="0"/>
              </a:rPr>
              <a:t>world(0)</a:t>
            </a:r>
          </a:p>
          <a:p>
            <a:pPr algn="l">
              <a:spcBef>
                <a:spcPct val="50000"/>
              </a:spcBef>
              <a:defRPr/>
            </a:pPr>
            <a:r>
              <a:rPr lang="en-US" altLang="zh-CN" b="0">
                <a:latin typeface="Arial" charset="0"/>
              </a:rPr>
              <a:t>hello (3) hello(2) world(3)</a:t>
            </a:r>
          </a:p>
          <a:p>
            <a:pPr algn="l">
              <a:spcBef>
                <a:spcPct val="50000"/>
              </a:spcBef>
              <a:defRPr/>
            </a:pPr>
            <a:r>
              <a:rPr lang="en-US" altLang="zh-CN" b="0">
                <a:latin typeface="Arial" charset="0"/>
              </a:rPr>
              <a:t>world(2)</a:t>
            </a:r>
          </a:p>
        </p:txBody>
      </p:sp>
      <p:sp>
        <p:nvSpPr>
          <p:cNvPr id="3152902" name="Text Box 6"/>
          <p:cNvSpPr txBox="1">
            <a:spLocks noChangeArrowheads="1"/>
          </p:cNvSpPr>
          <p:nvPr/>
        </p:nvSpPr>
        <p:spPr bwMode="auto">
          <a:xfrm>
            <a:off x="3886200" y="2438400"/>
            <a:ext cx="2438400" cy="379413"/>
          </a:xfrm>
          <a:prstGeom prst="rect">
            <a:avLst/>
          </a:prstGeom>
          <a:solidFill>
            <a:schemeClr val="tx1"/>
          </a:solidFill>
          <a:ln w="12700">
            <a:solidFill>
              <a:schemeClr val="bg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l">
              <a:spcBef>
                <a:spcPct val="50000"/>
              </a:spcBef>
              <a:defRPr/>
            </a:pPr>
            <a:r>
              <a:rPr lang="en-US" altLang="zh-CN" sz="1800" b="0">
                <a:solidFill>
                  <a:schemeClr val="bg2"/>
                </a:solidFill>
                <a:latin typeface="Arial Unicode MS" pitchFamily="34" charset="-128"/>
              </a:rPr>
              <a:t>OpenMP include file</a:t>
            </a:r>
          </a:p>
        </p:txBody>
      </p:sp>
      <p:sp>
        <p:nvSpPr>
          <p:cNvPr id="3152903" name="Line 7"/>
          <p:cNvSpPr>
            <a:spLocks noChangeShapeType="1"/>
          </p:cNvSpPr>
          <p:nvPr/>
        </p:nvSpPr>
        <p:spPr bwMode="auto">
          <a:xfrm flipH="1">
            <a:off x="2667000" y="2667000"/>
            <a:ext cx="1219200" cy="0"/>
          </a:xfrm>
          <a:prstGeom prst="line">
            <a:avLst/>
          </a:prstGeom>
          <a:noFill/>
          <a:ln w="38100">
            <a:solidFill>
              <a:schemeClr val="tx1"/>
            </a:solidFill>
            <a:round/>
            <a:headEnd/>
            <a:tailEnd type="arrow" w="med" len="med"/>
          </a:ln>
        </p:spPr>
        <p:txBody>
          <a:bodyPr/>
          <a:lstStyle/>
          <a:p>
            <a:endParaRPr lang="en-US"/>
          </a:p>
        </p:txBody>
      </p:sp>
      <p:sp>
        <p:nvSpPr>
          <p:cNvPr id="3152904" name="Text Box 8"/>
          <p:cNvSpPr txBox="1">
            <a:spLocks noChangeArrowheads="1"/>
          </p:cNvSpPr>
          <p:nvPr/>
        </p:nvSpPr>
        <p:spPr bwMode="auto">
          <a:xfrm>
            <a:off x="2133600" y="3048000"/>
            <a:ext cx="3048000" cy="593725"/>
          </a:xfrm>
          <a:prstGeom prst="rect">
            <a:avLst/>
          </a:prstGeom>
          <a:solidFill>
            <a:schemeClr val="tx1"/>
          </a:solidFill>
          <a:ln w="12700">
            <a:solidFill>
              <a:schemeClr val="bg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l">
              <a:spcBef>
                <a:spcPct val="50000"/>
              </a:spcBef>
              <a:defRPr/>
            </a:pPr>
            <a:r>
              <a:rPr lang="en-US" altLang="zh-CN" sz="1600">
                <a:solidFill>
                  <a:schemeClr val="bg2"/>
                </a:solidFill>
                <a:latin typeface="Arial Unicode MS" pitchFamily="34" charset="-128"/>
              </a:rPr>
              <a:t>Parallel region with default number of threads</a:t>
            </a:r>
          </a:p>
        </p:txBody>
      </p:sp>
      <p:sp>
        <p:nvSpPr>
          <p:cNvPr id="3152905" name="Line 9"/>
          <p:cNvSpPr>
            <a:spLocks noChangeShapeType="1"/>
          </p:cNvSpPr>
          <p:nvPr/>
        </p:nvSpPr>
        <p:spPr bwMode="auto">
          <a:xfrm flipH="1">
            <a:off x="3276600" y="3657600"/>
            <a:ext cx="381000" cy="228600"/>
          </a:xfrm>
          <a:prstGeom prst="line">
            <a:avLst/>
          </a:prstGeom>
          <a:noFill/>
          <a:ln w="38100">
            <a:solidFill>
              <a:schemeClr val="tx1"/>
            </a:solidFill>
            <a:round/>
            <a:headEnd type="none" w="sm" len="sm"/>
            <a:tailEnd type="arrow" w="med" len="med"/>
          </a:ln>
        </p:spPr>
        <p:txBody>
          <a:bodyPr/>
          <a:lstStyle/>
          <a:p>
            <a:endParaRPr lang="en-US"/>
          </a:p>
        </p:txBody>
      </p:sp>
      <p:sp>
        <p:nvSpPr>
          <p:cNvPr id="3152906" name="Text Box 10"/>
          <p:cNvSpPr txBox="1">
            <a:spLocks noChangeArrowheads="1"/>
          </p:cNvSpPr>
          <p:nvPr/>
        </p:nvSpPr>
        <p:spPr bwMode="auto">
          <a:xfrm>
            <a:off x="4876800" y="5867400"/>
            <a:ext cx="3048000" cy="593725"/>
          </a:xfrm>
          <a:prstGeom prst="rect">
            <a:avLst/>
          </a:prstGeom>
          <a:solidFill>
            <a:schemeClr val="tx1"/>
          </a:solidFill>
          <a:ln w="12700">
            <a:solidFill>
              <a:schemeClr val="bg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l">
              <a:spcBef>
                <a:spcPct val="50000"/>
              </a:spcBef>
              <a:defRPr/>
            </a:pPr>
            <a:r>
              <a:rPr lang="en-US" altLang="zh-CN" sz="1600">
                <a:solidFill>
                  <a:schemeClr val="bg2"/>
                </a:solidFill>
                <a:latin typeface="Arial Unicode MS" pitchFamily="34" charset="-128"/>
              </a:rPr>
              <a:t>Runtime library function to return a thread ID.</a:t>
            </a:r>
          </a:p>
        </p:txBody>
      </p:sp>
      <p:sp>
        <p:nvSpPr>
          <p:cNvPr id="3152907" name="Line 11"/>
          <p:cNvSpPr>
            <a:spLocks noChangeShapeType="1"/>
          </p:cNvSpPr>
          <p:nvPr/>
        </p:nvSpPr>
        <p:spPr bwMode="auto">
          <a:xfrm flipH="1" flipV="1">
            <a:off x="4267200" y="5105400"/>
            <a:ext cx="609600" cy="1066800"/>
          </a:xfrm>
          <a:prstGeom prst="line">
            <a:avLst/>
          </a:prstGeom>
          <a:noFill/>
          <a:ln w="38100">
            <a:solidFill>
              <a:schemeClr val="tx1"/>
            </a:solidFill>
            <a:round/>
            <a:headEnd type="none" w="sm" len="sm"/>
            <a:tailEnd type="arrow" w="med" len="med"/>
          </a:ln>
        </p:spPr>
        <p:txBody>
          <a:bodyPr/>
          <a:lstStyle/>
          <a:p>
            <a:endParaRPr lang="en-US"/>
          </a:p>
        </p:txBody>
      </p:sp>
      <p:sp>
        <p:nvSpPr>
          <p:cNvPr id="3152908" name="Text Box 12"/>
          <p:cNvSpPr txBox="1">
            <a:spLocks noChangeArrowheads="1"/>
          </p:cNvSpPr>
          <p:nvPr/>
        </p:nvSpPr>
        <p:spPr bwMode="auto">
          <a:xfrm>
            <a:off x="1143000" y="6111875"/>
            <a:ext cx="3048000" cy="349250"/>
          </a:xfrm>
          <a:prstGeom prst="rect">
            <a:avLst/>
          </a:prstGeom>
          <a:solidFill>
            <a:schemeClr val="tx1"/>
          </a:solidFill>
          <a:ln w="12700">
            <a:solidFill>
              <a:schemeClr val="bg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l">
              <a:spcBef>
                <a:spcPct val="50000"/>
              </a:spcBef>
              <a:defRPr/>
            </a:pPr>
            <a:r>
              <a:rPr lang="en-US" altLang="zh-CN" sz="1600">
                <a:solidFill>
                  <a:schemeClr val="bg2"/>
                </a:solidFill>
                <a:latin typeface="Arial Unicode MS" pitchFamily="34" charset="-128"/>
              </a:rPr>
              <a:t>End of the Parallel region</a:t>
            </a:r>
          </a:p>
        </p:txBody>
      </p:sp>
      <p:sp>
        <p:nvSpPr>
          <p:cNvPr id="3152909" name="Line 13"/>
          <p:cNvSpPr>
            <a:spLocks noChangeShapeType="1"/>
          </p:cNvSpPr>
          <p:nvPr/>
        </p:nvSpPr>
        <p:spPr bwMode="auto">
          <a:xfrm flipH="1" flipV="1">
            <a:off x="685800" y="6019800"/>
            <a:ext cx="457200" cy="304800"/>
          </a:xfrm>
          <a:prstGeom prst="line">
            <a:avLst/>
          </a:prstGeom>
          <a:noFill/>
          <a:ln w="38100">
            <a:solidFill>
              <a:schemeClr val="tx1"/>
            </a:solidFill>
            <a:round/>
            <a:headEnd type="none" w="sm" len="sm"/>
            <a:tailEnd type="arrow" w="med" len="me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529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529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529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529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529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529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529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5290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52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2901" grpId="0" animBg="1"/>
      <p:bldP spid="3152902" grpId="0" animBg="1"/>
      <p:bldP spid="3152903" grpId="0" animBg="1"/>
      <p:bldP spid="3152904" grpId="0" animBg="1"/>
      <p:bldP spid="3152905" grpId="0" animBg="1"/>
      <p:bldP spid="3152906" grpId="0" animBg="1"/>
      <p:bldP spid="3152907" grpId="0" animBg="1"/>
      <p:bldP spid="3152908" grpId="0" animBg="1"/>
      <p:bldP spid="3152909"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pPr>
              <a:defRPr/>
            </a:pPr>
            <a:fld id="{AA7CF2F8-9AD8-48B5-B2A2-B653DE93D076}" type="slidenum">
              <a:rPr lang="zh-CN" altLang="en-US"/>
              <a:pPr>
                <a:defRPr/>
              </a:pPr>
              <a:t>130</a:t>
            </a:fld>
            <a:endParaRPr lang="en-US" altLang="zh-CN"/>
          </a:p>
        </p:txBody>
      </p:sp>
      <p:sp>
        <p:nvSpPr>
          <p:cNvPr id="124931" name="Rectangle 2"/>
          <p:cNvSpPr>
            <a:spLocks noGrp="1" noChangeArrowheads="1"/>
          </p:cNvSpPr>
          <p:nvPr>
            <p:ph type="title"/>
          </p:nvPr>
        </p:nvSpPr>
        <p:spPr/>
        <p:txBody>
          <a:bodyPr/>
          <a:lstStyle/>
          <a:p>
            <a:pPr eaLnBrk="1" hangingPunct="1"/>
            <a:r>
              <a:rPr lang="en-US" altLang="zh-CN" smtClean="0">
                <a:ea typeface="SimSun" pitchFamily="2" charset="-122"/>
              </a:rPr>
              <a:t>Exercise 1: Solution</a:t>
            </a:r>
            <a:br>
              <a:rPr lang="en-US" altLang="zh-CN" smtClean="0">
                <a:ea typeface="SimSun" pitchFamily="2" charset="-122"/>
              </a:rPr>
            </a:br>
            <a:r>
              <a:rPr lang="en-US" altLang="zh-CN" sz="3200" smtClean="0">
                <a:solidFill>
                  <a:schemeClr val="accent1"/>
                </a:solidFill>
                <a:ea typeface="SimSun" pitchFamily="2" charset="-122"/>
              </a:rPr>
              <a:t>A multi-threaded “Hello world” program</a:t>
            </a:r>
            <a:endParaRPr lang="en-US" altLang="zh-CN" smtClean="0">
              <a:ea typeface="SimSun" pitchFamily="2" charset="-122"/>
            </a:endParaRPr>
          </a:p>
        </p:txBody>
      </p:sp>
      <p:sp>
        <p:nvSpPr>
          <p:cNvPr id="124932" name="Rectangle 3"/>
          <p:cNvSpPr>
            <a:spLocks noGrp="1" noChangeArrowheads="1"/>
          </p:cNvSpPr>
          <p:nvPr>
            <p:ph type="body" idx="1"/>
          </p:nvPr>
        </p:nvSpPr>
        <p:spPr>
          <a:xfrm>
            <a:off x="387350" y="1517650"/>
            <a:ext cx="8604250" cy="920750"/>
          </a:xfrm>
        </p:spPr>
        <p:txBody>
          <a:bodyPr/>
          <a:lstStyle/>
          <a:p>
            <a:pPr eaLnBrk="1" hangingPunct="1"/>
            <a:r>
              <a:rPr lang="en-US" altLang="zh-CN" smtClean="0">
                <a:ea typeface="SimSun" pitchFamily="2" charset="-122"/>
              </a:rPr>
              <a:t>Write a multithreaded program where each thread prints “hello world”.</a:t>
            </a:r>
          </a:p>
        </p:txBody>
      </p:sp>
      <p:sp>
        <p:nvSpPr>
          <p:cNvPr id="3488772" name="Text Box 4"/>
          <p:cNvSpPr txBox="1">
            <a:spLocks noChangeArrowheads="1"/>
          </p:cNvSpPr>
          <p:nvPr/>
        </p:nvSpPr>
        <p:spPr bwMode="auto">
          <a:xfrm>
            <a:off x="152400" y="2438400"/>
            <a:ext cx="4953000" cy="4108450"/>
          </a:xfrm>
          <a:prstGeom prst="rect">
            <a:avLst/>
          </a:prstGeom>
          <a:solidFill>
            <a:srgbClr val="001B72"/>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r>
              <a:rPr lang="en-US" altLang="zh-CN" b="0">
                <a:latin typeface="Arial" charset="0"/>
              </a:rPr>
              <a:t>#include “omp.h”</a:t>
            </a:r>
            <a:br>
              <a:rPr lang="en-US" altLang="zh-CN" b="0">
                <a:latin typeface="Arial" charset="0"/>
              </a:rPr>
            </a:br>
            <a:r>
              <a:rPr lang="en-US" altLang="zh-CN" b="0">
                <a:latin typeface="Arial" charset="0"/>
              </a:rPr>
              <a:t>void main()</a:t>
            </a:r>
            <a:br>
              <a:rPr lang="en-US" altLang="zh-CN" b="0">
                <a:latin typeface="Arial" charset="0"/>
              </a:rPr>
            </a:br>
            <a:r>
              <a:rPr lang="en-US" altLang="zh-CN" b="0">
                <a:latin typeface="Arial" charset="0"/>
              </a:rPr>
              <a:t>{</a:t>
            </a:r>
          </a:p>
          <a:p>
            <a:pPr algn="l">
              <a:spcBef>
                <a:spcPct val="50000"/>
              </a:spcBef>
              <a:defRPr/>
            </a:pPr>
            <a:r>
              <a:rPr lang="en-US" altLang="zh-CN" b="0">
                <a:latin typeface="Arial" charset="0"/>
              </a:rPr>
              <a:t>#pragma omp parallel</a:t>
            </a:r>
            <a:br>
              <a:rPr lang="en-US" altLang="zh-CN" b="0">
                <a:latin typeface="Arial" charset="0"/>
              </a:rPr>
            </a:br>
            <a:r>
              <a:rPr lang="en-US" altLang="zh-CN" b="0">
                <a:latin typeface="Arial" charset="0"/>
              </a:rPr>
              <a:t> {</a:t>
            </a:r>
          </a:p>
          <a:p>
            <a:pPr algn="l">
              <a:spcBef>
                <a:spcPct val="50000"/>
              </a:spcBef>
              <a:defRPr/>
            </a:pPr>
            <a:r>
              <a:rPr lang="en-US" altLang="zh-CN" b="0">
                <a:latin typeface="Arial" charset="0"/>
              </a:rPr>
              <a:t>     int ID = omp_get_thread_num();</a:t>
            </a:r>
            <a:br>
              <a:rPr lang="en-US" altLang="zh-CN" b="0">
                <a:latin typeface="Arial" charset="0"/>
              </a:rPr>
            </a:br>
            <a:r>
              <a:rPr lang="en-US" altLang="zh-CN" b="0">
                <a:latin typeface="Arial" charset="0"/>
              </a:rPr>
              <a:t>     printf(“ hello(%d) ”, ID);</a:t>
            </a:r>
            <a:br>
              <a:rPr lang="en-US" altLang="zh-CN" b="0">
                <a:latin typeface="Arial" charset="0"/>
              </a:rPr>
            </a:br>
            <a:r>
              <a:rPr lang="en-US" altLang="zh-CN" b="0">
                <a:latin typeface="Arial" charset="0"/>
              </a:rPr>
              <a:t>     printf(“ world(%d) \n”, ID);</a:t>
            </a:r>
            <a:br>
              <a:rPr lang="en-US" altLang="zh-CN" b="0">
                <a:latin typeface="Arial" charset="0"/>
              </a:rPr>
            </a:br>
            <a:r>
              <a:rPr lang="en-US" altLang="zh-CN" b="0">
                <a:latin typeface="Arial" charset="0"/>
              </a:rPr>
              <a:t>   }</a:t>
            </a:r>
            <a:br>
              <a:rPr lang="en-US" altLang="zh-CN" b="0">
                <a:latin typeface="Arial" charset="0"/>
              </a:rPr>
            </a:br>
            <a:r>
              <a:rPr lang="en-US" altLang="zh-CN" b="0">
                <a:latin typeface="Arial" charset="0"/>
              </a:rPr>
              <a:t>}</a:t>
            </a:r>
            <a:endParaRPr lang="en-US" altLang="zh-CN" sz="2800">
              <a:latin typeface="Arial" charset="0"/>
            </a:endParaRPr>
          </a:p>
        </p:txBody>
      </p:sp>
      <p:sp>
        <p:nvSpPr>
          <p:cNvPr id="3488773" name="Text Box 5"/>
          <p:cNvSpPr txBox="1">
            <a:spLocks noChangeArrowheads="1"/>
          </p:cNvSpPr>
          <p:nvPr/>
        </p:nvSpPr>
        <p:spPr bwMode="auto">
          <a:xfrm>
            <a:off x="5257800" y="3048000"/>
            <a:ext cx="3657600" cy="2709863"/>
          </a:xfrm>
          <a:prstGeom prst="rect">
            <a:avLst/>
          </a:prstGeom>
          <a:solidFill>
            <a:srgbClr val="001B72"/>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r>
              <a:rPr lang="en-US" altLang="zh-CN" sz="2800">
                <a:latin typeface="Arial" charset="0"/>
              </a:rPr>
              <a:t>Sample Output:</a:t>
            </a:r>
          </a:p>
          <a:p>
            <a:pPr algn="l">
              <a:spcBef>
                <a:spcPct val="50000"/>
              </a:spcBef>
              <a:defRPr/>
            </a:pPr>
            <a:r>
              <a:rPr lang="en-US" altLang="zh-CN" b="0">
                <a:latin typeface="Arial" charset="0"/>
              </a:rPr>
              <a:t>hello(1) hello(0) world(1)</a:t>
            </a:r>
          </a:p>
          <a:p>
            <a:pPr algn="l">
              <a:spcBef>
                <a:spcPct val="50000"/>
              </a:spcBef>
              <a:defRPr/>
            </a:pPr>
            <a:r>
              <a:rPr lang="en-US" altLang="zh-CN" b="0">
                <a:latin typeface="Arial" charset="0"/>
              </a:rPr>
              <a:t>world(0)</a:t>
            </a:r>
          </a:p>
          <a:p>
            <a:pPr algn="l">
              <a:spcBef>
                <a:spcPct val="50000"/>
              </a:spcBef>
              <a:defRPr/>
            </a:pPr>
            <a:r>
              <a:rPr lang="en-US" altLang="zh-CN" b="0">
                <a:latin typeface="Arial" charset="0"/>
              </a:rPr>
              <a:t>hello (3) hello(2) world(3)</a:t>
            </a:r>
          </a:p>
          <a:p>
            <a:pPr algn="l">
              <a:spcBef>
                <a:spcPct val="50000"/>
              </a:spcBef>
              <a:defRPr/>
            </a:pPr>
            <a:r>
              <a:rPr lang="en-US" altLang="zh-CN" b="0">
                <a:latin typeface="Arial" charset="0"/>
              </a:rPr>
              <a:t>world(2)</a:t>
            </a:r>
          </a:p>
        </p:txBody>
      </p:sp>
      <p:sp>
        <p:nvSpPr>
          <p:cNvPr id="3488774" name="Text Box 6"/>
          <p:cNvSpPr txBox="1">
            <a:spLocks noChangeArrowheads="1"/>
          </p:cNvSpPr>
          <p:nvPr/>
        </p:nvSpPr>
        <p:spPr bwMode="auto">
          <a:xfrm>
            <a:off x="3886200" y="2438400"/>
            <a:ext cx="2438400" cy="379413"/>
          </a:xfrm>
          <a:prstGeom prst="rect">
            <a:avLst/>
          </a:prstGeom>
          <a:solidFill>
            <a:schemeClr val="tx1"/>
          </a:solidFill>
          <a:ln w="12700">
            <a:solidFill>
              <a:schemeClr val="bg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l">
              <a:spcBef>
                <a:spcPct val="50000"/>
              </a:spcBef>
              <a:defRPr/>
            </a:pPr>
            <a:r>
              <a:rPr lang="en-US" altLang="zh-CN" sz="1800" b="0">
                <a:solidFill>
                  <a:schemeClr val="bg2"/>
                </a:solidFill>
                <a:latin typeface="Arial Unicode MS" pitchFamily="34" charset="-128"/>
              </a:rPr>
              <a:t>OpenMP include file</a:t>
            </a:r>
          </a:p>
        </p:txBody>
      </p:sp>
      <p:sp>
        <p:nvSpPr>
          <p:cNvPr id="3488775" name="Line 7"/>
          <p:cNvSpPr>
            <a:spLocks noChangeShapeType="1"/>
          </p:cNvSpPr>
          <p:nvPr/>
        </p:nvSpPr>
        <p:spPr bwMode="auto">
          <a:xfrm flipH="1">
            <a:off x="2667000" y="2667000"/>
            <a:ext cx="1219200" cy="0"/>
          </a:xfrm>
          <a:prstGeom prst="line">
            <a:avLst/>
          </a:prstGeom>
          <a:noFill/>
          <a:ln w="38100">
            <a:solidFill>
              <a:schemeClr val="tx1"/>
            </a:solidFill>
            <a:round/>
            <a:headEnd/>
            <a:tailEnd type="arrow" w="med" len="med"/>
          </a:ln>
        </p:spPr>
        <p:txBody>
          <a:bodyPr/>
          <a:lstStyle/>
          <a:p>
            <a:endParaRPr lang="en-US"/>
          </a:p>
        </p:txBody>
      </p:sp>
      <p:sp>
        <p:nvSpPr>
          <p:cNvPr id="3488776" name="Text Box 8"/>
          <p:cNvSpPr txBox="1">
            <a:spLocks noChangeArrowheads="1"/>
          </p:cNvSpPr>
          <p:nvPr/>
        </p:nvSpPr>
        <p:spPr bwMode="auto">
          <a:xfrm>
            <a:off x="2133600" y="3048000"/>
            <a:ext cx="3048000" cy="593725"/>
          </a:xfrm>
          <a:prstGeom prst="rect">
            <a:avLst/>
          </a:prstGeom>
          <a:solidFill>
            <a:schemeClr val="tx1"/>
          </a:solidFill>
          <a:ln w="12700">
            <a:solidFill>
              <a:schemeClr val="bg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l">
              <a:spcBef>
                <a:spcPct val="50000"/>
              </a:spcBef>
              <a:defRPr/>
            </a:pPr>
            <a:r>
              <a:rPr lang="en-US" altLang="zh-CN" sz="1600">
                <a:solidFill>
                  <a:schemeClr val="bg2"/>
                </a:solidFill>
                <a:latin typeface="Arial Unicode MS" pitchFamily="34" charset="-128"/>
              </a:rPr>
              <a:t>Parallel region with default number of threads</a:t>
            </a:r>
          </a:p>
        </p:txBody>
      </p:sp>
      <p:sp>
        <p:nvSpPr>
          <p:cNvPr id="3488777" name="Line 9"/>
          <p:cNvSpPr>
            <a:spLocks noChangeShapeType="1"/>
          </p:cNvSpPr>
          <p:nvPr/>
        </p:nvSpPr>
        <p:spPr bwMode="auto">
          <a:xfrm flipH="1">
            <a:off x="3276600" y="3657600"/>
            <a:ext cx="381000" cy="228600"/>
          </a:xfrm>
          <a:prstGeom prst="line">
            <a:avLst/>
          </a:prstGeom>
          <a:noFill/>
          <a:ln w="38100">
            <a:solidFill>
              <a:schemeClr val="tx1"/>
            </a:solidFill>
            <a:round/>
            <a:headEnd type="none" w="sm" len="sm"/>
            <a:tailEnd type="arrow" w="med" len="med"/>
          </a:ln>
        </p:spPr>
        <p:txBody>
          <a:bodyPr/>
          <a:lstStyle/>
          <a:p>
            <a:endParaRPr lang="en-US"/>
          </a:p>
        </p:txBody>
      </p:sp>
      <p:sp>
        <p:nvSpPr>
          <p:cNvPr id="3488778" name="Text Box 10"/>
          <p:cNvSpPr txBox="1">
            <a:spLocks noChangeArrowheads="1"/>
          </p:cNvSpPr>
          <p:nvPr/>
        </p:nvSpPr>
        <p:spPr bwMode="auto">
          <a:xfrm>
            <a:off x="4876800" y="5867400"/>
            <a:ext cx="3048000" cy="593725"/>
          </a:xfrm>
          <a:prstGeom prst="rect">
            <a:avLst/>
          </a:prstGeom>
          <a:solidFill>
            <a:schemeClr val="tx1"/>
          </a:solidFill>
          <a:ln w="12700">
            <a:solidFill>
              <a:schemeClr val="bg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l">
              <a:spcBef>
                <a:spcPct val="50000"/>
              </a:spcBef>
              <a:defRPr/>
            </a:pPr>
            <a:r>
              <a:rPr lang="en-US" altLang="zh-CN" sz="1600">
                <a:solidFill>
                  <a:schemeClr val="bg2"/>
                </a:solidFill>
                <a:latin typeface="Arial Unicode MS" pitchFamily="34" charset="-128"/>
              </a:rPr>
              <a:t>Runtime library function to return a thread ID.</a:t>
            </a:r>
          </a:p>
        </p:txBody>
      </p:sp>
      <p:sp>
        <p:nvSpPr>
          <p:cNvPr id="3488779" name="Line 11"/>
          <p:cNvSpPr>
            <a:spLocks noChangeShapeType="1"/>
          </p:cNvSpPr>
          <p:nvPr/>
        </p:nvSpPr>
        <p:spPr bwMode="auto">
          <a:xfrm flipH="1" flipV="1">
            <a:off x="4267200" y="5105400"/>
            <a:ext cx="609600" cy="1066800"/>
          </a:xfrm>
          <a:prstGeom prst="line">
            <a:avLst/>
          </a:prstGeom>
          <a:noFill/>
          <a:ln w="38100">
            <a:solidFill>
              <a:schemeClr val="tx1"/>
            </a:solidFill>
            <a:round/>
            <a:headEnd type="none" w="sm" len="sm"/>
            <a:tailEnd type="arrow" w="med" len="med"/>
          </a:ln>
        </p:spPr>
        <p:txBody>
          <a:bodyPr/>
          <a:lstStyle/>
          <a:p>
            <a:endParaRPr lang="en-US"/>
          </a:p>
        </p:txBody>
      </p:sp>
      <p:sp>
        <p:nvSpPr>
          <p:cNvPr id="3488780" name="Text Box 12"/>
          <p:cNvSpPr txBox="1">
            <a:spLocks noChangeArrowheads="1"/>
          </p:cNvSpPr>
          <p:nvPr/>
        </p:nvSpPr>
        <p:spPr bwMode="auto">
          <a:xfrm>
            <a:off x="1143000" y="6111875"/>
            <a:ext cx="3048000" cy="349250"/>
          </a:xfrm>
          <a:prstGeom prst="rect">
            <a:avLst/>
          </a:prstGeom>
          <a:solidFill>
            <a:schemeClr val="tx1"/>
          </a:solidFill>
          <a:ln w="12700">
            <a:solidFill>
              <a:schemeClr val="bg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l">
              <a:spcBef>
                <a:spcPct val="50000"/>
              </a:spcBef>
              <a:defRPr/>
            </a:pPr>
            <a:r>
              <a:rPr lang="en-US" altLang="zh-CN" sz="1600">
                <a:solidFill>
                  <a:schemeClr val="bg2"/>
                </a:solidFill>
                <a:latin typeface="Arial Unicode MS" pitchFamily="34" charset="-128"/>
              </a:rPr>
              <a:t>End of the Parallel region</a:t>
            </a:r>
          </a:p>
        </p:txBody>
      </p:sp>
      <p:sp>
        <p:nvSpPr>
          <p:cNvPr id="3488781" name="Line 13"/>
          <p:cNvSpPr>
            <a:spLocks noChangeShapeType="1"/>
          </p:cNvSpPr>
          <p:nvPr/>
        </p:nvSpPr>
        <p:spPr bwMode="auto">
          <a:xfrm flipH="1" flipV="1">
            <a:off x="685800" y="6019800"/>
            <a:ext cx="457200" cy="304800"/>
          </a:xfrm>
          <a:prstGeom prst="line">
            <a:avLst/>
          </a:prstGeom>
          <a:noFill/>
          <a:ln w="38100">
            <a:solidFill>
              <a:schemeClr val="tx1"/>
            </a:solidFill>
            <a:round/>
            <a:headEnd type="none" w="sm" len="sm"/>
            <a:tailEnd type="arrow" w="med" len="me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87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87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87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87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87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87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87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87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88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8773" grpId="0" animBg="1"/>
      <p:bldP spid="3488774" grpId="0" animBg="1"/>
      <p:bldP spid="3488775" grpId="0" animBg="1"/>
      <p:bldP spid="3488776" grpId="0" animBg="1"/>
      <p:bldP spid="3488777" grpId="0" animBg="1"/>
      <p:bldP spid="3488778" grpId="0" animBg="1"/>
      <p:bldP spid="3488779" grpId="0" animBg="1"/>
      <p:bldP spid="3488780" grpId="0" animBg="1"/>
      <p:bldP spid="3488781"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131</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591439" y="1822719"/>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71588014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0662BEC-39EA-4D65-B529-318764288427}" type="slidenum">
              <a:rPr lang="zh-CN" altLang="en-US"/>
              <a:pPr>
                <a:defRPr/>
              </a:pPr>
              <a:t>132</a:t>
            </a:fld>
            <a:endParaRPr lang="en-US" altLang="zh-CN"/>
          </a:p>
        </p:txBody>
      </p:sp>
      <p:sp>
        <p:nvSpPr>
          <p:cNvPr id="126979" name="Rectangle 2"/>
          <p:cNvSpPr>
            <a:spLocks noGrp="1" noChangeArrowheads="1"/>
          </p:cNvSpPr>
          <p:nvPr>
            <p:ph type="title"/>
          </p:nvPr>
        </p:nvSpPr>
        <p:spPr/>
        <p:txBody>
          <a:bodyPr/>
          <a:lstStyle/>
          <a:p>
            <a:pPr eaLnBrk="1" hangingPunct="1"/>
            <a:r>
              <a:rPr lang="en-US" smtClean="0"/>
              <a:t>The SPMD pattern</a:t>
            </a:r>
          </a:p>
        </p:txBody>
      </p:sp>
      <p:sp>
        <p:nvSpPr>
          <p:cNvPr id="126980" name="Rectangle 3"/>
          <p:cNvSpPr>
            <a:spLocks noGrp="1" noChangeArrowheads="1"/>
          </p:cNvSpPr>
          <p:nvPr>
            <p:ph type="body" idx="1"/>
          </p:nvPr>
        </p:nvSpPr>
        <p:spPr>
          <a:xfrm>
            <a:off x="209550" y="1517650"/>
            <a:ext cx="8693150" cy="4819650"/>
          </a:xfrm>
        </p:spPr>
        <p:txBody>
          <a:bodyPr/>
          <a:lstStyle/>
          <a:p>
            <a:pPr eaLnBrk="1" hangingPunct="1">
              <a:lnSpc>
                <a:spcPct val="83000"/>
              </a:lnSpc>
            </a:pPr>
            <a:r>
              <a:rPr lang="en-US" smtClean="0"/>
              <a:t>The most common approach for parallel algorithms is the SPMD or </a:t>
            </a:r>
            <a:r>
              <a:rPr lang="en-US" u="sng" smtClean="0"/>
              <a:t>S</a:t>
            </a:r>
            <a:r>
              <a:rPr lang="en-US" smtClean="0"/>
              <a:t>ingle </a:t>
            </a:r>
            <a:r>
              <a:rPr lang="en-US" u="sng" smtClean="0"/>
              <a:t>P</a:t>
            </a:r>
            <a:r>
              <a:rPr lang="en-US" smtClean="0"/>
              <a:t>rogram </a:t>
            </a:r>
            <a:r>
              <a:rPr lang="en-US" u="sng" smtClean="0"/>
              <a:t>M</a:t>
            </a:r>
            <a:r>
              <a:rPr lang="en-US" smtClean="0"/>
              <a:t>ultiple </a:t>
            </a:r>
            <a:r>
              <a:rPr lang="en-US" u="sng" smtClean="0"/>
              <a:t>D</a:t>
            </a:r>
            <a:r>
              <a:rPr lang="en-US" smtClean="0"/>
              <a:t>ata pattern.</a:t>
            </a:r>
          </a:p>
          <a:p>
            <a:pPr eaLnBrk="1" hangingPunct="1">
              <a:lnSpc>
                <a:spcPct val="83000"/>
              </a:lnSpc>
            </a:pPr>
            <a:r>
              <a:rPr lang="en-US" smtClean="0"/>
              <a:t>Each thread runs the same program (Single Program), but using the thread ID, they operate on different data (Multiple Data) or take slightly different paths through the code.</a:t>
            </a:r>
          </a:p>
          <a:p>
            <a:pPr eaLnBrk="1" hangingPunct="1">
              <a:lnSpc>
                <a:spcPct val="83000"/>
              </a:lnSpc>
            </a:pPr>
            <a:r>
              <a:rPr lang="en-US" smtClean="0"/>
              <a:t>In OpenMP this means:</a:t>
            </a:r>
          </a:p>
          <a:p>
            <a:pPr lvl="1" eaLnBrk="1" hangingPunct="1">
              <a:lnSpc>
                <a:spcPct val="83000"/>
              </a:lnSpc>
            </a:pPr>
            <a:r>
              <a:rPr lang="en-US" smtClean="0"/>
              <a:t>A parallel region “near the top of the code”.</a:t>
            </a:r>
          </a:p>
          <a:p>
            <a:pPr lvl="1" eaLnBrk="1" hangingPunct="1">
              <a:lnSpc>
                <a:spcPct val="83000"/>
              </a:lnSpc>
            </a:pPr>
            <a:r>
              <a:rPr lang="en-US" smtClean="0"/>
              <a:t>Pick up thread ID and num_threads.</a:t>
            </a:r>
          </a:p>
          <a:p>
            <a:pPr lvl="1" eaLnBrk="1" hangingPunct="1">
              <a:lnSpc>
                <a:spcPct val="83000"/>
              </a:lnSpc>
            </a:pPr>
            <a:r>
              <a:rPr lang="en-US" smtClean="0"/>
              <a:t>Use them to split up loops and select different blocks of data to work on.</a:t>
            </a:r>
          </a:p>
          <a:p>
            <a:pPr lvl="1" eaLnBrk="1" hangingPunct="1">
              <a:lnSpc>
                <a:spcPct val="83000"/>
              </a:lnSpc>
            </a:pPr>
            <a:endParaRPr lang="en-US" smtClean="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p:cNvSpPr>
            <a:spLocks noGrp="1"/>
          </p:cNvSpPr>
          <p:nvPr>
            <p:ph type="sldNum" sz="quarter" idx="10"/>
          </p:nvPr>
        </p:nvSpPr>
        <p:spPr/>
        <p:txBody>
          <a:bodyPr/>
          <a:lstStyle/>
          <a:p>
            <a:pPr>
              <a:defRPr/>
            </a:pPr>
            <a:fld id="{D9B57214-F148-48FE-958D-082D3FE68745}" type="slidenum">
              <a:rPr lang="zh-CN" altLang="en-US"/>
              <a:pPr>
                <a:defRPr/>
              </a:pPr>
              <a:t>133</a:t>
            </a:fld>
            <a:endParaRPr lang="en-US" altLang="zh-CN"/>
          </a:p>
        </p:txBody>
      </p:sp>
      <p:sp>
        <p:nvSpPr>
          <p:cNvPr id="128003" name="Rectangle 2"/>
          <p:cNvSpPr>
            <a:spLocks noChangeArrowheads="1"/>
          </p:cNvSpPr>
          <p:nvPr/>
        </p:nvSpPr>
        <p:spPr bwMode="auto">
          <a:xfrm>
            <a:off x="381000" y="998538"/>
            <a:ext cx="8763000" cy="5859462"/>
          </a:xfrm>
          <a:prstGeom prst="rect">
            <a:avLst/>
          </a:prstGeom>
          <a:noFill/>
          <a:ln w="9525">
            <a:noFill/>
            <a:miter lim="800000"/>
            <a:headEnd/>
            <a:tailEnd/>
          </a:ln>
        </p:spPr>
        <p:txBody>
          <a:bodyPr lIns="92075" tIns="46038" rIns="92075" bIns="46038">
            <a:spAutoFit/>
          </a:bodyPr>
          <a:lstStyle/>
          <a:p>
            <a:pPr algn="l" eaLnBrk="0" hangingPunct="0"/>
            <a:r>
              <a:rPr lang="en-US" altLang="zh-CN" sz="1800" b="0">
                <a:solidFill>
                  <a:srgbClr val="FFFF66"/>
                </a:solidFill>
                <a:latin typeface="Arial Unicode MS" pitchFamily="34" charset="-128"/>
              </a:rPr>
              <a:t>#include &lt;omp.h&gt;</a:t>
            </a:r>
            <a:endParaRPr lang="en-US" altLang="zh-CN" sz="1800" b="0">
              <a:latin typeface="Arial Unicode MS" pitchFamily="34" charset="-128"/>
            </a:endParaRPr>
          </a:p>
          <a:p>
            <a:pPr algn="l" eaLnBrk="0" hangingPunct="0"/>
            <a:r>
              <a:rPr lang="en-US" altLang="zh-CN" sz="1800" b="0">
                <a:latin typeface="Arial Unicode MS" pitchFamily="34" charset="-128"/>
              </a:rPr>
              <a:t>static long num_steps = 100000;         double step;</a:t>
            </a:r>
          </a:p>
          <a:p>
            <a:pPr algn="l" eaLnBrk="0" hangingPunct="0"/>
            <a:r>
              <a:rPr lang="en-US" altLang="zh-CN" sz="1800" b="0">
                <a:solidFill>
                  <a:srgbClr val="FFFF66"/>
                </a:solidFill>
                <a:latin typeface="Arial Unicode MS" pitchFamily="34" charset="-128"/>
              </a:rPr>
              <a:t>#define NUM_THREADS 2</a:t>
            </a:r>
          </a:p>
          <a:p>
            <a:pPr algn="l" eaLnBrk="0" hangingPunct="0"/>
            <a:r>
              <a:rPr lang="en-US" altLang="zh-CN" sz="1800" b="0">
                <a:latin typeface="Arial Unicode MS" pitchFamily="34" charset="-128"/>
              </a:rPr>
              <a:t>void main ()</a:t>
            </a:r>
          </a:p>
          <a:p>
            <a:pPr algn="l" eaLnBrk="0" hangingPunct="0"/>
            <a:r>
              <a:rPr lang="en-US" altLang="zh-CN" sz="1800" b="0">
                <a:latin typeface="Arial Unicode MS" pitchFamily="34" charset="-128"/>
              </a:rPr>
              <a:t>{	  int i, nthreads;  double pi, sum[NUM_THREADS];</a:t>
            </a:r>
          </a:p>
          <a:p>
            <a:pPr algn="l" eaLnBrk="0" hangingPunct="0"/>
            <a:r>
              <a:rPr lang="en-US" altLang="zh-CN" sz="1800" b="0">
                <a:latin typeface="Arial Unicode MS" pitchFamily="34" charset="-128"/>
              </a:rPr>
              <a:t>	  step = 1.0/(double) num_steps;</a:t>
            </a:r>
          </a:p>
          <a:p>
            <a:pPr algn="l" eaLnBrk="0" hangingPunct="0"/>
            <a:r>
              <a:rPr lang="en-US" altLang="zh-CN" sz="1800" b="0">
                <a:latin typeface="Arial Unicode MS" pitchFamily="34" charset="-128"/>
              </a:rPr>
              <a:t>	  </a:t>
            </a:r>
            <a:r>
              <a:rPr lang="en-US" altLang="zh-CN" sz="1800" b="0">
                <a:solidFill>
                  <a:srgbClr val="FFFF66"/>
                </a:solidFill>
                <a:latin typeface="Arial Unicode MS" pitchFamily="34" charset="-128"/>
              </a:rPr>
              <a:t>omp_set_num_threads(NUM_THREADS);</a:t>
            </a:r>
          </a:p>
          <a:p>
            <a:pPr algn="l" eaLnBrk="0" hangingPunct="0"/>
            <a:r>
              <a:rPr lang="en-US" altLang="zh-CN" sz="1800" b="0">
                <a:solidFill>
                  <a:srgbClr val="FFFF66"/>
                </a:solidFill>
                <a:latin typeface="Arial Unicode MS" pitchFamily="34" charset="-128"/>
              </a:rPr>
              <a:t>    #pragma omp parallel</a:t>
            </a:r>
          </a:p>
          <a:p>
            <a:pPr algn="l" eaLnBrk="0" hangingPunct="0"/>
            <a:r>
              <a:rPr lang="en-US" altLang="zh-CN" sz="1800" b="0">
                <a:solidFill>
                  <a:srgbClr val="FFFF66"/>
                </a:solidFill>
                <a:latin typeface="Arial Unicode MS" pitchFamily="34" charset="-128"/>
              </a:rPr>
              <a:t>    </a:t>
            </a:r>
            <a:r>
              <a:rPr lang="en-US" altLang="zh-CN" sz="1800" b="0">
                <a:latin typeface="Arial Unicode MS" pitchFamily="34" charset="-128"/>
              </a:rPr>
              <a:t>{	   </a:t>
            </a:r>
          </a:p>
          <a:p>
            <a:pPr algn="l" eaLnBrk="0" hangingPunct="0"/>
            <a:r>
              <a:rPr lang="en-US" altLang="zh-CN" sz="1800" b="0">
                <a:latin typeface="Arial Unicode MS" pitchFamily="34" charset="-128"/>
              </a:rPr>
              <a:t>	 int i, id,nthrds;</a:t>
            </a:r>
          </a:p>
          <a:p>
            <a:pPr algn="l" eaLnBrk="0" hangingPunct="0"/>
            <a:r>
              <a:rPr lang="en-US" altLang="zh-CN" sz="1800" b="0">
                <a:latin typeface="Arial Unicode MS" pitchFamily="34" charset="-128"/>
              </a:rPr>
              <a:t>              double x;</a:t>
            </a:r>
          </a:p>
          <a:p>
            <a:pPr algn="l" eaLnBrk="0" hangingPunct="0"/>
            <a:r>
              <a:rPr lang="en-US" altLang="zh-CN" sz="1800" b="0">
                <a:latin typeface="Arial Unicode MS" pitchFamily="34" charset="-128"/>
              </a:rPr>
              <a:t>              </a:t>
            </a:r>
            <a:r>
              <a:rPr lang="en-US" altLang="zh-CN" sz="1800" b="0">
                <a:solidFill>
                  <a:srgbClr val="FFFF66"/>
                </a:solidFill>
                <a:latin typeface="Arial Unicode MS" pitchFamily="34" charset="-128"/>
              </a:rPr>
              <a:t>id = omp_get_thread_num();</a:t>
            </a:r>
          </a:p>
          <a:p>
            <a:pPr algn="l" eaLnBrk="0" hangingPunct="0"/>
            <a:r>
              <a:rPr lang="en-US" altLang="zh-CN" sz="1800" b="0">
                <a:solidFill>
                  <a:srgbClr val="FFFF66"/>
                </a:solidFill>
                <a:latin typeface="Arial Unicode MS" pitchFamily="34" charset="-128"/>
              </a:rPr>
              <a:t>              nthrds = omp_get_num_threads();</a:t>
            </a:r>
          </a:p>
          <a:p>
            <a:pPr algn="l" eaLnBrk="0" hangingPunct="0"/>
            <a:r>
              <a:rPr lang="en-US" altLang="zh-CN" sz="1800" b="0">
                <a:solidFill>
                  <a:srgbClr val="FFFF66"/>
                </a:solidFill>
                <a:latin typeface="Arial Unicode MS" pitchFamily="34" charset="-128"/>
              </a:rPr>
              <a:t>              if (id == 0)   nthreads = nthrds;</a:t>
            </a:r>
          </a:p>
          <a:p>
            <a:pPr algn="l" eaLnBrk="0" hangingPunct="0"/>
            <a:r>
              <a:rPr lang="en-US" altLang="zh-CN" sz="1800" b="0">
                <a:latin typeface="Arial Unicode MS" pitchFamily="34" charset="-128"/>
              </a:rPr>
              <a:t>	  for (i=id, sum[id]=0.0;i&lt; num_steps; i=i+nthrds) {</a:t>
            </a:r>
          </a:p>
          <a:p>
            <a:pPr algn="l" eaLnBrk="0" hangingPunct="0"/>
            <a:r>
              <a:rPr lang="en-US" altLang="zh-CN" sz="1800" b="0">
                <a:latin typeface="Arial Unicode MS" pitchFamily="34" charset="-128"/>
              </a:rPr>
              <a:t>		  x = (i+0.5)*step;</a:t>
            </a:r>
          </a:p>
          <a:p>
            <a:pPr algn="l" eaLnBrk="0" hangingPunct="0"/>
            <a:r>
              <a:rPr lang="en-US" altLang="zh-CN" sz="1800" b="0">
                <a:latin typeface="Arial Unicode MS" pitchFamily="34" charset="-128"/>
              </a:rPr>
              <a:t>		  sum[id] += 4.0/(1.0+x*x);</a:t>
            </a:r>
          </a:p>
          <a:p>
            <a:pPr algn="l" eaLnBrk="0" hangingPunct="0"/>
            <a:r>
              <a:rPr lang="en-US" altLang="zh-CN" sz="1800" b="0">
                <a:latin typeface="Arial Unicode MS" pitchFamily="34" charset="-128"/>
              </a:rPr>
              <a:t>	  }</a:t>
            </a:r>
          </a:p>
          <a:p>
            <a:pPr algn="l" eaLnBrk="0" hangingPunct="0"/>
            <a:r>
              <a:rPr lang="en-US" altLang="zh-CN" sz="1800" b="0">
                <a:latin typeface="Arial Unicode MS" pitchFamily="34" charset="-128"/>
              </a:rPr>
              <a:t>     }</a:t>
            </a:r>
          </a:p>
          <a:p>
            <a:pPr algn="l" eaLnBrk="0" hangingPunct="0"/>
            <a:r>
              <a:rPr lang="en-US" altLang="zh-CN" sz="1800" b="0">
                <a:latin typeface="Arial Unicode MS" pitchFamily="34" charset="-128"/>
              </a:rPr>
              <a:t>	  for(i=0, pi=0.0;i&lt;nthreads;i++)pi += sum[i] * step;</a:t>
            </a:r>
          </a:p>
          <a:p>
            <a:pPr algn="l" eaLnBrk="0" hangingPunct="0"/>
            <a:r>
              <a:rPr lang="en-US" altLang="zh-CN" sz="1800" b="0">
                <a:latin typeface="Arial Unicode MS" pitchFamily="34" charset="-128"/>
              </a:rPr>
              <a:t>}</a:t>
            </a:r>
          </a:p>
        </p:txBody>
      </p:sp>
      <p:sp>
        <p:nvSpPr>
          <p:cNvPr id="128004" name="Rectangle 3"/>
          <p:cNvSpPr>
            <a:spLocks noGrp="1" noChangeArrowheads="1"/>
          </p:cNvSpPr>
          <p:nvPr>
            <p:ph type="title"/>
          </p:nvPr>
        </p:nvSpPr>
        <p:spPr>
          <a:xfrm>
            <a:off x="736600" y="0"/>
            <a:ext cx="7988300" cy="1143000"/>
          </a:xfrm>
          <a:noFill/>
        </p:spPr>
        <p:txBody>
          <a:bodyPr/>
          <a:lstStyle/>
          <a:p>
            <a:pPr eaLnBrk="1" hangingPunct="1">
              <a:lnSpc>
                <a:spcPct val="89000"/>
              </a:lnSpc>
            </a:pPr>
            <a:r>
              <a:rPr lang="en-US" altLang="zh-CN" sz="3200" smtClean="0">
                <a:ea typeface="SimSun" pitchFamily="2" charset="-122"/>
              </a:rPr>
              <a:t>Exercise 2: A simple SPMD pi program  </a:t>
            </a:r>
            <a:endParaRPr lang="en-US" altLang="zh-CN" sz="3200" smtClean="0">
              <a:solidFill>
                <a:schemeClr val="accent1"/>
              </a:solidFill>
              <a:ea typeface="SimSun" pitchFamily="2" charset="-122"/>
            </a:endParaRPr>
          </a:p>
        </p:txBody>
      </p:sp>
      <p:sp>
        <p:nvSpPr>
          <p:cNvPr id="3492868" name="Text Box 4"/>
          <p:cNvSpPr txBox="1">
            <a:spLocks noChangeArrowheads="1"/>
          </p:cNvSpPr>
          <p:nvPr/>
        </p:nvSpPr>
        <p:spPr bwMode="auto">
          <a:xfrm>
            <a:off x="6654800" y="882650"/>
            <a:ext cx="2286000" cy="955675"/>
          </a:xfrm>
          <a:prstGeom prst="rect">
            <a:avLst/>
          </a:prstGeom>
          <a:solidFill>
            <a:schemeClr val="tx1"/>
          </a:solidFill>
          <a:ln w="12700">
            <a:solidFill>
              <a:schemeClr val="bg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l">
              <a:spcBef>
                <a:spcPct val="50000"/>
              </a:spcBef>
              <a:defRPr/>
            </a:pPr>
            <a:r>
              <a:rPr lang="en-US" altLang="zh-CN" sz="1400">
                <a:solidFill>
                  <a:schemeClr val="bg2"/>
                </a:solidFill>
                <a:latin typeface="Arial Unicode MS" pitchFamily="34" charset="-128"/>
              </a:rPr>
              <a:t>Promote scalar to an array dimensioned by number of threads to avoid race condition.</a:t>
            </a:r>
          </a:p>
        </p:txBody>
      </p:sp>
      <p:sp>
        <p:nvSpPr>
          <p:cNvPr id="128006" name="Line 5"/>
          <p:cNvSpPr>
            <a:spLocks noChangeShapeType="1"/>
          </p:cNvSpPr>
          <p:nvPr/>
        </p:nvSpPr>
        <p:spPr bwMode="auto">
          <a:xfrm flipH="1">
            <a:off x="7035800" y="1797050"/>
            <a:ext cx="762000" cy="368300"/>
          </a:xfrm>
          <a:prstGeom prst="line">
            <a:avLst/>
          </a:prstGeom>
          <a:noFill/>
          <a:ln w="38100">
            <a:solidFill>
              <a:schemeClr val="tx1"/>
            </a:solidFill>
            <a:round/>
            <a:headEnd type="none" w="sm" len="sm"/>
            <a:tailEnd type="arrow" w="med" len="med"/>
          </a:ln>
        </p:spPr>
        <p:txBody>
          <a:bodyPr/>
          <a:lstStyle/>
          <a:p>
            <a:endParaRPr lang="en-US"/>
          </a:p>
        </p:txBody>
      </p:sp>
      <p:sp>
        <p:nvSpPr>
          <p:cNvPr id="3492870" name="Text Box 6"/>
          <p:cNvSpPr txBox="1">
            <a:spLocks noChangeArrowheads="1"/>
          </p:cNvSpPr>
          <p:nvPr/>
        </p:nvSpPr>
        <p:spPr bwMode="auto">
          <a:xfrm>
            <a:off x="6337300" y="5226050"/>
            <a:ext cx="2616200" cy="955675"/>
          </a:xfrm>
          <a:prstGeom prst="rect">
            <a:avLst/>
          </a:prstGeom>
          <a:solidFill>
            <a:schemeClr val="tx1"/>
          </a:solidFill>
          <a:ln w="12700">
            <a:solidFill>
              <a:schemeClr val="bg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l">
              <a:spcBef>
                <a:spcPct val="50000"/>
              </a:spcBef>
              <a:defRPr/>
            </a:pPr>
            <a:r>
              <a:rPr lang="en-US" altLang="zh-CN" sz="1400">
                <a:solidFill>
                  <a:schemeClr val="bg2"/>
                </a:solidFill>
                <a:latin typeface="Arial Unicode MS" pitchFamily="34" charset="-128"/>
              </a:rPr>
              <a:t>This is a common trick in SPMD programs to create a cyclic distribution of loop iterations</a:t>
            </a:r>
          </a:p>
        </p:txBody>
      </p:sp>
      <p:sp>
        <p:nvSpPr>
          <p:cNvPr id="128008" name="Line 7"/>
          <p:cNvSpPr>
            <a:spLocks noChangeShapeType="1"/>
          </p:cNvSpPr>
          <p:nvPr/>
        </p:nvSpPr>
        <p:spPr bwMode="auto">
          <a:xfrm flipH="1" flipV="1">
            <a:off x="5359400" y="5175250"/>
            <a:ext cx="1016000" cy="457200"/>
          </a:xfrm>
          <a:prstGeom prst="line">
            <a:avLst/>
          </a:prstGeom>
          <a:noFill/>
          <a:ln w="38100">
            <a:solidFill>
              <a:schemeClr val="tx1"/>
            </a:solidFill>
            <a:round/>
            <a:headEnd type="none" w="sm" len="sm"/>
            <a:tailEnd type="arrow" w="med" len="med"/>
          </a:ln>
        </p:spPr>
        <p:txBody>
          <a:bodyPr/>
          <a:lstStyle/>
          <a:p>
            <a:endParaRPr lang="en-US"/>
          </a:p>
        </p:txBody>
      </p:sp>
      <p:sp>
        <p:nvSpPr>
          <p:cNvPr id="3492872" name="Text Box 8"/>
          <p:cNvSpPr txBox="1">
            <a:spLocks noChangeArrowheads="1"/>
          </p:cNvSpPr>
          <p:nvPr/>
        </p:nvSpPr>
        <p:spPr bwMode="auto">
          <a:xfrm>
            <a:off x="5880100" y="3321050"/>
            <a:ext cx="3048000" cy="1168400"/>
          </a:xfrm>
          <a:prstGeom prst="rect">
            <a:avLst/>
          </a:prstGeom>
          <a:solidFill>
            <a:schemeClr val="tx1"/>
          </a:solidFill>
          <a:ln w="12700">
            <a:solidFill>
              <a:schemeClr val="bg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l">
              <a:spcBef>
                <a:spcPct val="50000"/>
              </a:spcBef>
              <a:defRPr/>
            </a:pPr>
            <a:r>
              <a:rPr lang="en-US" altLang="zh-CN" sz="1400">
                <a:solidFill>
                  <a:schemeClr val="bg2"/>
                </a:solidFill>
                <a:latin typeface="Arial Unicode MS" pitchFamily="34" charset="-128"/>
              </a:rPr>
              <a:t>Only one thread should copy the number of threads to the global value to make sure multiple threads writing to the same address don</a:t>
            </a:r>
            <a:r>
              <a:rPr lang="en-US" altLang="zh-CN" sz="1400">
                <a:solidFill>
                  <a:schemeClr val="bg2"/>
                </a:solidFill>
                <a:latin typeface="Arial"/>
              </a:rPr>
              <a:t>’</a:t>
            </a:r>
            <a:r>
              <a:rPr lang="en-US" altLang="zh-CN" sz="1400">
                <a:solidFill>
                  <a:schemeClr val="bg2"/>
                </a:solidFill>
                <a:latin typeface="Arial Unicode MS" pitchFamily="34" charset="-128"/>
              </a:rPr>
              <a:t>t conflict.  </a:t>
            </a:r>
          </a:p>
        </p:txBody>
      </p:sp>
      <p:sp>
        <p:nvSpPr>
          <p:cNvPr id="128010" name="Line 9"/>
          <p:cNvSpPr>
            <a:spLocks noChangeShapeType="1"/>
          </p:cNvSpPr>
          <p:nvPr/>
        </p:nvSpPr>
        <p:spPr bwMode="auto">
          <a:xfrm flipH="1">
            <a:off x="5245100" y="3905250"/>
            <a:ext cx="660400" cy="825500"/>
          </a:xfrm>
          <a:prstGeom prst="line">
            <a:avLst/>
          </a:prstGeom>
          <a:noFill/>
          <a:ln w="38100">
            <a:solidFill>
              <a:schemeClr val="tx1"/>
            </a:solidFill>
            <a:round/>
            <a:headEnd type="none" w="sm" len="sm"/>
            <a:tailEnd type="arrow" w="med" len="med"/>
          </a:ln>
        </p:spPr>
        <p:txBody>
          <a:bodyPr/>
          <a:lstStyle/>
          <a:p>
            <a:endParaRPr lang="en-US"/>
          </a:p>
        </p:txBody>
      </p:sp>
      <p:sp>
        <p:nvSpPr>
          <p:cNvPr id="128011" name="AutoShape 12">
            <a:hlinkClick r:id="rId3" action="ppaction://hlinksldjump" highlightClick="1"/>
          </p:cNvPr>
          <p:cNvSpPr>
            <a:spLocks noChangeArrowheads="1"/>
          </p:cNvSpPr>
          <p:nvPr/>
        </p:nvSpPr>
        <p:spPr bwMode="auto">
          <a:xfrm>
            <a:off x="8686800" y="6464300"/>
            <a:ext cx="241300" cy="215900"/>
          </a:xfrm>
          <a:prstGeom prst="actionButtonReturn">
            <a:avLst/>
          </a:prstGeom>
          <a:solidFill>
            <a:schemeClr val="accent1"/>
          </a:solidFill>
          <a:ln w="9525">
            <a:noFill/>
            <a:miter lim="800000"/>
            <a:headEnd/>
            <a:tailEnd/>
          </a:ln>
        </p:spPr>
        <p:txBody>
          <a:bodyPr wrap="none" lIns="92075" tIns="46038" rIns="92075" bIns="46038" anchor="ctr">
            <a:spAutoFit/>
          </a:bodyPr>
          <a:lstStyle/>
          <a:p>
            <a:endParaRPr lang="en-GB"/>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134</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591439" y="2172909"/>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36484163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9164D47-964E-4292-99B6-2C5F9D81F529}" type="slidenum">
              <a:rPr lang="zh-CN" altLang="en-US"/>
              <a:pPr>
                <a:defRPr/>
              </a:pPr>
              <a:t>135</a:t>
            </a:fld>
            <a:endParaRPr lang="en-US" altLang="zh-CN"/>
          </a:p>
        </p:txBody>
      </p:sp>
      <p:sp>
        <p:nvSpPr>
          <p:cNvPr id="130051" name="Rectangle 2"/>
          <p:cNvSpPr>
            <a:spLocks noGrp="1" noChangeArrowheads="1"/>
          </p:cNvSpPr>
          <p:nvPr>
            <p:ph type="title"/>
          </p:nvPr>
        </p:nvSpPr>
        <p:spPr/>
        <p:txBody>
          <a:bodyPr/>
          <a:lstStyle/>
          <a:p>
            <a:pPr eaLnBrk="1" hangingPunct="1"/>
            <a:r>
              <a:rPr lang="en-US" smtClean="0"/>
              <a:t>False sharing</a:t>
            </a:r>
          </a:p>
        </p:txBody>
      </p:sp>
      <p:sp>
        <p:nvSpPr>
          <p:cNvPr id="130052" name="Rectangle 3"/>
          <p:cNvSpPr>
            <a:spLocks noGrp="1" noChangeArrowheads="1"/>
          </p:cNvSpPr>
          <p:nvPr>
            <p:ph type="body" idx="1"/>
          </p:nvPr>
        </p:nvSpPr>
        <p:spPr/>
        <p:txBody>
          <a:bodyPr/>
          <a:lstStyle/>
          <a:p>
            <a:pPr eaLnBrk="1" hangingPunct="1"/>
            <a:r>
              <a:rPr lang="en-US" sz="2400" smtClean="0"/>
              <a:t>If independent data elements happen to sit on the same cache line, each update will cause the cache lines to “slosh back and forth” between threads.</a:t>
            </a:r>
          </a:p>
          <a:p>
            <a:pPr lvl="1" eaLnBrk="1" hangingPunct="1"/>
            <a:r>
              <a:rPr lang="en-US" sz="2000" smtClean="0"/>
              <a:t>This is called “false sharing”.</a:t>
            </a:r>
          </a:p>
          <a:p>
            <a:pPr eaLnBrk="1" hangingPunct="1"/>
            <a:r>
              <a:rPr lang="en-US" sz="2400" smtClean="0"/>
              <a:t>If you promote scalars to an array to support creation of an SPMD program, the array elements are contiguous in memory and hence share cache lines.</a:t>
            </a:r>
          </a:p>
          <a:p>
            <a:pPr lvl="1" eaLnBrk="1" hangingPunct="1"/>
            <a:r>
              <a:rPr lang="en-US" sz="2000" smtClean="0"/>
              <a:t>Result … poor scalability</a:t>
            </a:r>
          </a:p>
          <a:p>
            <a:pPr eaLnBrk="1" hangingPunct="1"/>
            <a:r>
              <a:rPr lang="en-US" sz="2400" smtClean="0"/>
              <a:t>Solution: </a:t>
            </a:r>
          </a:p>
          <a:p>
            <a:pPr lvl="1" eaLnBrk="1" hangingPunct="1"/>
            <a:r>
              <a:rPr lang="en-US" sz="2000" smtClean="0"/>
              <a:t>When updates to an item are frequent, work with local copies of data instead of an array indexed by the thread ID.</a:t>
            </a:r>
          </a:p>
          <a:p>
            <a:pPr lvl="1" eaLnBrk="1" hangingPunct="1"/>
            <a:r>
              <a:rPr lang="en-US" sz="2000" smtClean="0"/>
              <a:t>Pad arrays so elements you use are on distinct cache lines.</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2"/>
          <p:cNvSpPr>
            <a:spLocks noGrp="1"/>
          </p:cNvSpPr>
          <p:nvPr>
            <p:ph type="sldNum" sz="quarter" idx="10"/>
          </p:nvPr>
        </p:nvSpPr>
        <p:spPr/>
        <p:txBody>
          <a:bodyPr/>
          <a:lstStyle/>
          <a:p>
            <a:pPr>
              <a:defRPr/>
            </a:pPr>
            <a:fld id="{7D5DAD91-353A-4902-8B51-BCF698E02A44}" type="slidenum">
              <a:rPr lang="zh-CN" altLang="en-US"/>
              <a:pPr>
                <a:defRPr/>
              </a:pPr>
              <a:t>136</a:t>
            </a:fld>
            <a:endParaRPr lang="en-US" altLang="zh-CN"/>
          </a:p>
        </p:txBody>
      </p:sp>
      <p:sp>
        <p:nvSpPr>
          <p:cNvPr id="131075" name="Rectangle 2"/>
          <p:cNvSpPr>
            <a:spLocks noChangeArrowheads="1"/>
          </p:cNvSpPr>
          <p:nvPr/>
        </p:nvSpPr>
        <p:spPr bwMode="auto">
          <a:xfrm>
            <a:off x="288925" y="723900"/>
            <a:ext cx="8763000" cy="6134100"/>
          </a:xfrm>
          <a:prstGeom prst="rect">
            <a:avLst/>
          </a:prstGeom>
          <a:noFill/>
          <a:ln w="9525">
            <a:noFill/>
            <a:miter lim="800000"/>
            <a:headEnd/>
            <a:tailEnd/>
          </a:ln>
        </p:spPr>
        <p:txBody>
          <a:bodyPr lIns="92075" tIns="46038" rIns="92075" bIns="46038">
            <a:spAutoFit/>
          </a:bodyPr>
          <a:lstStyle/>
          <a:p>
            <a:pPr algn="l" eaLnBrk="0" hangingPunct="0"/>
            <a:r>
              <a:rPr lang="en-US" altLang="zh-CN" sz="1800" b="0">
                <a:solidFill>
                  <a:srgbClr val="FFFF66"/>
                </a:solidFill>
                <a:latin typeface="Arial Unicode MS" pitchFamily="34" charset="-128"/>
              </a:rPr>
              <a:t>#include &lt;omp.h&gt;</a:t>
            </a:r>
            <a:endParaRPr lang="en-US" altLang="zh-CN" sz="1800" b="0">
              <a:latin typeface="Arial Unicode MS" pitchFamily="34" charset="-128"/>
            </a:endParaRPr>
          </a:p>
          <a:p>
            <a:pPr algn="l" eaLnBrk="0" hangingPunct="0"/>
            <a:r>
              <a:rPr lang="en-US" altLang="zh-CN" sz="1800" b="0">
                <a:latin typeface="Arial Unicode MS" pitchFamily="34" charset="-128"/>
              </a:rPr>
              <a:t>static long num_steps = 100000;         double step;</a:t>
            </a:r>
          </a:p>
          <a:p>
            <a:pPr algn="l" eaLnBrk="0" hangingPunct="0"/>
            <a:r>
              <a:rPr lang="en-US" altLang="zh-CN" sz="1800" b="0">
                <a:solidFill>
                  <a:srgbClr val="FFFF66"/>
                </a:solidFill>
                <a:latin typeface="Arial Unicode MS" pitchFamily="34" charset="-128"/>
              </a:rPr>
              <a:t>#define NUM_THREADS 2</a:t>
            </a:r>
          </a:p>
          <a:p>
            <a:pPr algn="l" eaLnBrk="0" hangingPunct="0"/>
            <a:r>
              <a:rPr lang="en-US" altLang="zh-CN" sz="1800" b="0">
                <a:latin typeface="Arial Unicode MS" pitchFamily="34" charset="-128"/>
              </a:rPr>
              <a:t>void main ()</a:t>
            </a:r>
          </a:p>
          <a:p>
            <a:pPr algn="l" eaLnBrk="0" hangingPunct="0"/>
            <a:r>
              <a:rPr lang="en-US" altLang="zh-CN" sz="1800" b="0">
                <a:latin typeface="Arial Unicode MS" pitchFamily="34" charset="-128"/>
              </a:rPr>
              <a:t>{	  double  pi;	  step = 1.0/(double) num_steps;</a:t>
            </a:r>
          </a:p>
          <a:p>
            <a:pPr algn="l" eaLnBrk="0" hangingPunct="0"/>
            <a:r>
              <a:rPr lang="en-US" altLang="zh-CN" sz="1800" b="0">
                <a:latin typeface="Arial Unicode MS" pitchFamily="34" charset="-128"/>
              </a:rPr>
              <a:t>	  </a:t>
            </a:r>
            <a:r>
              <a:rPr lang="en-US" altLang="zh-CN" sz="1800" b="0">
                <a:solidFill>
                  <a:srgbClr val="FFFF66"/>
                </a:solidFill>
                <a:latin typeface="Arial Unicode MS" pitchFamily="34" charset="-128"/>
              </a:rPr>
              <a:t>omp_set_num_threads(NUM_THREADS);</a:t>
            </a:r>
          </a:p>
          <a:p>
            <a:pPr algn="l" eaLnBrk="0" hangingPunct="0"/>
            <a:r>
              <a:rPr lang="en-US" altLang="zh-CN" sz="1800" b="0">
                <a:solidFill>
                  <a:srgbClr val="FFFF66"/>
                </a:solidFill>
                <a:latin typeface="Arial Unicode MS" pitchFamily="34" charset="-128"/>
              </a:rPr>
              <a:t>#pragma omp parallel</a:t>
            </a:r>
          </a:p>
          <a:p>
            <a:pPr algn="l" eaLnBrk="0" hangingPunct="0"/>
            <a:r>
              <a:rPr lang="en-US" altLang="zh-CN" sz="1800" b="0">
                <a:latin typeface="Arial Unicode MS" pitchFamily="34" charset="-128"/>
              </a:rPr>
              <a:t>{</a:t>
            </a:r>
          </a:p>
          <a:p>
            <a:pPr algn="l" eaLnBrk="0" hangingPunct="0"/>
            <a:r>
              <a:rPr lang="en-US" altLang="zh-CN" sz="1800" b="0">
                <a:latin typeface="Arial Unicode MS" pitchFamily="34" charset="-128"/>
              </a:rPr>
              <a:t>	 int i, id,nthrds;    double x, sum;</a:t>
            </a:r>
          </a:p>
          <a:p>
            <a:pPr algn="l" eaLnBrk="0" hangingPunct="0"/>
            <a:r>
              <a:rPr lang="en-US" altLang="zh-CN" sz="1800" b="0">
                <a:latin typeface="Arial Unicode MS" pitchFamily="34" charset="-128"/>
              </a:rPr>
              <a:t>              id = omp_get_thread_num();</a:t>
            </a:r>
          </a:p>
          <a:p>
            <a:pPr algn="l" eaLnBrk="0" hangingPunct="0"/>
            <a:r>
              <a:rPr lang="en-US" altLang="zh-CN" sz="1800" b="0">
                <a:latin typeface="Arial Unicode MS" pitchFamily="34" charset="-128"/>
              </a:rPr>
              <a:t>              nthrds = omp_get_num_threads();</a:t>
            </a:r>
          </a:p>
          <a:p>
            <a:pPr algn="l" eaLnBrk="0" hangingPunct="0"/>
            <a:r>
              <a:rPr lang="en-US" altLang="zh-CN" sz="1800" b="0">
                <a:latin typeface="Arial Unicode MS" pitchFamily="34" charset="-128"/>
              </a:rPr>
              <a:t>              if (id == 0)   nthreads = nthrds;   </a:t>
            </a:r>
          </a:p>
          <a:p>
            <a:pPr algn="l" eaLnBrk="0" hangingPunct="0"/>
            <a:r>
              <a:rPr lang="en-US" altLang="zh-CN" sz="1800" b="0">
                <a:latin typeface="Arial Unicode MS" pitchFamily="34" charset="-128"/>
              </a:rPr>
              <a:t>	  </a:t>
            </a:r>
            <a:r>
              <a:rPr lang="en-US" altLang="zh-CN" sz="1800" b="0">
                <a:solidFill>
                  <a:srgbClr val="FFFF66"/>
                </a:solidFill>
                <a:latin typeface="Arial Unicode MS" pitchFamily="34" charset="-128"/>
              </a:rPr>
              <a:t>id = omp_get_thread_num();</a:t>
            </a:r>
          </a:p>
          <a:p>
            <a:pPr algn="l" eaLnBrk="0" hangingPunct="0"/>
            <a:r>
              <a:rPr lang="en-US" altLang="zh-CN" sz="1800" b="0">
                <a:solidFill>
                  <a:srgbClr val="FFFF66"/>
                </a:solidFill>
                <a:latin typeface="Arial Unicode MS" pitchFamily="34" charset="-128"/>
              </a:rPr>
              <a:t>              nthrds = omp_get_num_threads();</a:t>
            </a:r>
          </a:p>
          <a:p>
            <a:pPr algn="l" eaLnBrk="0" hangingPunct="0"/>
            <a:r>
              <a:rPr lang="en-US" altLang="zh-CN" sz="1800" b="0">
                <a:latin typeface="Arial Unicode MS" pitchFamily="34" charset="-128"/>
              </a:rPr>
              <a:t>	  for (i=id, sum=0.0;i&lt; num_steps; i=i+nthreads){</a:t>
            </a:r>
          </a:p>
          <a:p>
            <a:pPr algn="l" eaLnBrk="0" hangingPunct="0"/>
            <a:r>
              <a:rPr lang="en-US" altLang="zh-CN" sz="1800" b="0">
                <a:latin typeface="Arial Unicode MS" pitchFamily="34" charset="-128"/>
              </a:rPr>
              <a:t>		  x = (i+0.5)*step;</a:t>
            </a:r>
          </a:p>
          <a:p>
            <a:pPr algn="l" eaLnBrk="0" hangingPunct="0"/>
            <a:r>
              <a:rPr lang="en-US" altLang="zh-CN" sz="1800" b="0">
                <a:latin typeface="Arial Unicode MS" pitchFamily="34" charset="-128"/>
              </a:rPr>
              <a:t>		  sum += 4.0/(1.0+x*x);</a:t>
            </a:r>
          </a:p>
          <a:p>
            <a:pPr algn="l" eaLnBrk="0" hangingPunct="0"/>
            <a:r>
              <a:rPr lang="en-US" altLang="zh-CN" sz="1800" b="0">
                <a:latin typeface="Arial Unicode MS" pitchFamily="34" charset="-128"/>
              </a:rPr>
              <a:t>	  }</a:t>
            </a:r>
          </a:p>
          <a:p>
            <a:pPr algn="l"/>
            <a:r>
              <a:rPr lang="en-US" altLang="zh-CN" sz="1800" b="0">
                <a:solidFill>
                  <a:srgbClr val="FFFF66"/>
                </a:solidFill>
                <a:latin typeface="Arial Unicode MS" pitchFamily="34" charset="-128"/>
              </a:rPr>
              <a:t>             #pragma omp critical</a:t>
            </a:r>
            <a:endParaRPr lang="en-US" altLang="zh-CN" sz="1800" b="0">
              <a:latin typeface="Arial Unicode MS" pitchFamily="34" charset="-128"/>
            </a:endParaRPr>
          </a:p>
          <a:p>
            <a:pPr algn="l"/>
            <a:r>
              <a:rPr lang="en-US" altLang="zh-CN" sz="1800" b="0">
                <a:latin typeface="Arial Unicode MS" pitchFamily="34" charset="-128"/>
              </a:rPr>
              <a:t>	         pi += sum * step;</a:t>
            </a:r>
          </a:p>
          <a:p>
            <a:pPr algn="l" eaLnBrk="0" hangingPunct="0"/>
            <a:r>
              <a:rPr lang="en-US" altLang="zh-CN" sz="1800" b="0">
                <a:latin typeface="Arial Unicode MS" pitchFamily="34" charset="-128"/>
              </a:rPr>
              <a:t>}</a:t>
            </a:r>
          </a:p>
          <a:p>
            <a:pPr algn="l" eaLnBrk="0" hangingPunct="0"/>
            <a:r>
              <a:rPr lang="en-US" altLang="zh-CN" sz="1800" b="0">
                <a:latin typeface="Arial Unicode MS" pitchFamily="34" charset="-128"/>
              </a:rPr>
              <a:t>}</a:t>
            </a:r>
          </a:p>
        </p:txBody>
      </p:sp>
      <p:sp>
        <p:nvSpPr>
          <p:cNvPr id="131076" name="Rectangle 3"/>
          <p:cNvSpPr>
            <a:spLocks noGrp="1" noChangeArrowheads="1"/>
          </p:cNvSpPr>
          <p:nvPr>
            <p:ph type="title"/>
          </p:nvPr>
        </p:nvSpPr>
        <p:spPr>
          <a:xfrm>
            <a:off x="838200" y="39688"/>
            <a:ext cx="7988300" cy="677862"/>
          </a:xfrm>
          <a:noFill/>
        </p:spPr>
        <p:txBody>
          <a:bodyPr/>
          <a:lstStyle/>
          <a:p>
            <a:pPr eaLnBrk="1" hangingPunct="1">
              <a:lnSpc>
                <a:spcPct val="89000"/>
              </a:lnSpc>
            </a:pPr>
            <a:r>
              <a:rPr lang="en-US" altLang="zh-CN" sz="2800" smtClean="0">
                <a:ea typeface="SimSun" pitchFamily="2" charset="-122"/>
              </a:rPr>
              <a:t>Exercise 3: SPMD Pi without false sharing</a:t>
            </a:r>
            <a:r>
              <a:rPr lang="en-US" altLang="zh-CN" sz="3200" smtClean="0">
                <a:ea typeface="SimSun" pitchFamily="2" charset="-122"/>
              </a:rPr>
              <a:t> </a:t>
            </a:r>
            <a:endParaRPr lang="en-US" altLang="zh-CN" sz="2800" smtClean="0">
              <a:solidFill>
                <a:schemeClr val="accent1"/>
              </a:solidFill>
              <a:ea typeface="SimSun" pitchFamily="2" charset="-122"/>
            </a:endParaRPr>
          </a:p>
        </p:txBody>
      </p:sp>
      <p:sp>
        <p:nvSpPr>
          <p:cNvPr id="3496964" name="Text Box 4"/>
          <p:cNvSpPr txBox="1">
            <a:spLocks noChangeArrowheads="1"/>
          </p:cNvSpPr>
          <p:nvPr/>
        </p:nvSpPr>
        <p:spPr bwMode="auto">
          <a:xfrm>
            <a:off x="4508500" y="5635625"/>
            <a:ext cx="4406900" cy="1069975"/>
          </a:xfrm>
          <a:prstGeom prst="rect">
            <a:avLst/>
          </a:prstGeom>
          <a:solidFill>
            <a:schemeClr val="tx1"/>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r>
              <a:rPr lang="en-US" altLang="zh-CN" sz="1600" b="0">
                <a:solidFill>
                  <a:schemeClr val="bg2"/>
                </a:solidFill>
                <a:latin typeface="Arial Unicode MS" pitchFamily="34" charset="-128"/>
              </a:rPr>
              <a:t>Sum goes </a:t>
            </a:r>
            <a:r>
              <a:rPr lang="en-US" altLang="zh-CN" sz="1600" b="0">
                <a:solidFill>
                  <a:schemeClr val="bg2"/>
                </a:solidFill>
                <a:latin typeface="Arial"/>
              </a:rPr>
              <a:t>“</a:t>
            </a:r>
            <a:r>
              <a:rPr lang="en-US" altLang="zh-CN" sz="1600" b="0">
                <a:solidFill>
                  <a:schemeClr val="bg2"/>
                </a:solidFill>
                <a:latin typeface="Arial Unicode MS" pitchFamily="34" charset="-128"/>
              </a:rPr>
              <a:t>out of scope</a:t>
            </a:r>
            <a:r>
              <a:rPr lang="en-US" altLang="zh-CN" sz="1600" b="0">
                <a:solidFill>
                  <a:schemeClr val="bg2"/>
                </a:solidFill>
                <a:latin typeface="Arial"/>
              </a:rPr>
              <a:t>”</a:t>
            </a:r>
            <a:r>
              <a:rPr lang="en-US" altLang="zh-CN" sz="1600" b="0">
                <a:solidFill>
                  <a:schemeClr val="bg2"/>
                </a:solidFill>
                <a:latin typeface="Arial Unicode MS" pitchFamily="34" charset="-128"/>
              </a:rPr>
              <a:t> beyond the parallel region </a:t>
            </a:r>
            <a:r>
              <a:rPr lang="en-US" altLang="zh-CN" sz="1600" b="0">
                <a:solidFill>
                  <a:schemeClr val="bg2"/>
                </a:solidFill>
                <a:latin typeface="Arial"/>
              </a:rPr>
              <a:t>…</a:t>
            </a:r>
            <a:r>
              <a:rPr lang="en-US" altLang="zh-CN" sz="1600" b="0">
                <a:solidFill>
                  <a:schemeClr val="bg2"/>
                </a:solidFill>
                <a:latin typeface="Arial Unicode MS" pitchFamily="34" charset="-128"/>
              </a:rPr>
              <a:t> so you must sum it in here.   Must protect summation into pi in a critical region so updates don</a:t>
            </a:r>
            <a:r>
              <a:rPr lang="en-US" altLang="zh-CN" sz="1600" b="0">
                <a:solidFill>
                  <a:schemeClr val="bg2"/>
                </a:solidFill>
                <a:latin typeface="Arial"/>
              </a:rPr>
              <a:t>’</a:t>
            </a:r>
            <a:r>
              <a:rPr lang="en-US" altLang="zh-CN" sz="1600" b="0">
                <a:solidFill>
                  <a:schemeClr val="bg2"/>
                </a:solidFill>
                <a:latin typeface="Arial Unicode MS" pitchFamily="34" charset="-128"/>
              </a:rPr>
              <a:t>t conflict</a:t>
            </a:r>
          </a:p>
        </p:txBody>
      </p:sp>
      <p:sp>
        <p:nvSpPr>
          <p:cNvPr id="131078" name="Line 5"/>
          <p:cNvSpPr>
            <a:spLocks noChangeShapeType="1"/>
          </p:cNvSpPr>
          <p:nvPr/>
        </p:nvSpPr>
        <p:spPr bwMode="auto">
          <a:xfrm flipH="1" flipV="1">
            <a:off x="3987800" y="6108700"/>
            <a:ext cx="520700" cy="38100"/>
          </a:xfrm>
          <a:prstGeom prst="line">
            <a:avLst/>
          </a:prstGeom>
          <a:noFill/>
          <a:ln w="38100">
            <a:solidFill>
              <a:schemeClr val="tx1"/>
            </a:solidFill>
            <a:round/>
            <a:headEnd type="none" w="sm" len="sm"/>
            <a:tailEnd type="arrow" w="med" len="med"/>
          </a:ln>
        </p:spPr>
        <p:txBody>
          <a:bodyPr/>
          <a:lstStyle/>
          <a:p>
            <a:endParaRPr lang="en-US"/>
          </a:p>
        </p:txBody>
      </p:sp>
      <p:grpSp>
        <p:nvGrpSpPr>
          <p:cNvPr id="2" name="Group 6"/>
          <p:cNvGrpSpPr>
            <a:grpSpLocks/>
          </p:cNvGrpSpPr>
          <p:nvPr/>
        </p:nvGrpSpPr>
        <p:grpSpPr bwMode="auto">
          <a:xfrm>
            <a:off x="5105400" y="4648200"/>
            <a:ext cx="3657600" cy="825500"/>
            <a:chOff x="3216" y="2928"/>
            <a:chExt cx="2304" cy="520"/>
          </a:xfrm>
        </p:grpSpPr>
        <p:sp>
          <p:nvSpPr>
            <p:cNvPr id="3496967" name="Text Box 7"/>
            <p:cNvSpPr txBox="1">
              <a:spLocks noChangeArrowheads="1"/>
            </p:cNvSpPr>
            <p:nvPr/>
          </p:nvSpPr>
          <p:spPr bwMode="auto">
            <a:xfrm>
              <a:off x="4608" y="2928"/>
              <a:ext cx="912" cy="520"/>
            </a:xfrm>
            <a:prstGeom prst="rect">
              <a:avLst/>
            </a:prstGeom>
            <a:solidFill>
              <a:schemeClr val="tx1"/>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r>
                <a:rPr lang="en-US" altLang="zh-CN" sz="1600" b="0">
                  <a:solidFill>
                    <a:schemeClr val="bg2"/>
                  </a:solidFill>
                  <a:latin typeface="Arial Unicode MS" pitchFamily="34" charset="-128"/>
                </a:rPr>
                <a:t>No array, so no false sharing. </a:t>
              </a:r>
            </a:p>
          </p:txBody>
        </p:sp>
        <p:sp>
          <p:nvSpPr>
            <p:cNvPr id="131084" name="Line 8"/>
            <p:cNvSpPr>
              <a:spLocks noChangeShapeType="1"/>
            </p:cNvSpPr>
            <p:nvPr/>
          </p:nvSpPr>
          <p:spPr bwMode="auto">
            <a:xfrm flipH="1">
              <a:off x="3216" y="3216"/>
              <a:ext cx="1392" cy="48"/>
            </a:xfrm>
            <a:prstGeom prst="line">
              <a:avLst/>
            </a:prstGeom>
            <a:noFill/>
            <a:ln w="38100">
              <a:solidFill>
                <a:schemeClr val="tx1"/>
              </a:solidFill>
              <a:round/>
              <a:headEnd type="none" w="sm" len="sm"/>
              <a:tailEnd type="arrow" w="med" len="med"/>
            </a:ln>
          </p:spPr>
          <p:txBody>
            <a:bodyPr/>
            <a:lstStyle/>
            <a:p>
              <a:endParaRPr lang="en-US"/>
            </a:p>
          </p:txBody>
        </p:sp>
      </p:grpSp>
      <p:sp>
        <p:nvSpPr>
          <p:cNvPr id="3496969" name="Text Box 9"/>
          <p:cNvSpPr txBox="1">
            <a:spLocks noChangeArrowheads="1"/>
          </p:cNvSpPr>
          <p:nvPr/>
        </p:nvSpPr>
        <p:spPr bwMode="auto">
          <a:xfrm>
            <a:off x="5943600" y="2451100"/>
            <a:ext cx="2362200" cy="1069975"/>
          </a:xfrm>
          <a:prstGeom prst="rect">
            <a:avLst/>
          </a:prstGeom>
          <a:solidFill>
            <a:schemeClr val="tx1"/>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r>
              <a:rPr lang="en-US" altLang="zh-CN" sz="1600" b="0">
                <a:solidFill>
                  <a:schemeClr val="bg2"/>
                </a:solidFill>
                <a:latin typeface="Arial Unicode MS" pitchFamily="34" charset="-128"/>
              </a:rPr>
              <a:t>Create a scalar local to each thread to accumulate partial sums.</a:t>
            </a:r>
          </a:p>
        </p:txBody>
      </p:sp>
      <p:sp>
        <p:nvSpPr>
          <p:cNvPr id="131081" name="Line 10"/>
          <p:cNvSpPr>
            <a:spLocks noChangeShapeType="1"/>
          </p:cNvSpPr>
          <p:nvPr/>
        </p:nvSpPr>
        <p:spPr bwMode="auto">
          <a:xfrm flipH="1">
            <a:off x="5105400" y="2946400"/>
            <a:ext cx="787400" cy="63500"/>
          </a:xfrm>
          <a:prstGeom prst="line">
            <a:avLst/>
          </a:prstGeom>
          <a:noFill/>
          <a:ln w="38100">
            <a:solidFill>
              <a:schemeClr val="tx1"/>
            </a:solidFill>
            <a:round/>
            <a:headEnd type="none" w="sm" len="sm"/>
            <a:tailEnd type="arrow" w="med" len="med"/>
          </a:ln>
        </p:spPr>
        <p:txBody>
          <a:bodyPr/>
          <a:lstStyle/>
          <a:p>
            <a:endParaRPr lang="en-US"/>
          </a:p>
        </p:txBody>
      </p:sp>
      <p:sp>
        <p:nvSpPr>
          <p:cNvPr id="131082" name="AutoShape 12">
            <a:hlinkClick r:id="rId3" action="ppaction://hlinksldjump" highlightClick="1"/>
          </p:cNvPr>
          <p:cNvSpPr>
            <a:spLocks noChangeArrowheads="1"/>
          </p:cNvSpPr>
          <p:nvPr/>
        </p:nvSpPr>
        <p:spPr bwMode="auto">
          <a:xfrm>
            <a:off x="8890000" y="6616700"/>
            <a:ext cx="254000" cy="241300"/>
          </a:xfrm>
          <a:prstGeom prst="actionButtonReturn">
            <a:avLst/>
          </a:prstGeom>
          <a:solidFill>
            <a:schemeClr val="accent1"/>
          </a:solidFill>
          <a:ln w="9525">
            <a:noFill/>
            <a:miter lim="800000"/>
            <a:headEnd/>
            <a:tailEnd/>
          </a:ln>
        </p:spPr>
        <p:txBody>
          <a:bodyPr wrap="none" lIns="92075" tIns="46038" rIns="92075" bIns="46038" anchor="ctr">
            <a:spAutoFit/>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137</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591439" y="2503644"/>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83959593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2"/>
          <p:cNvSpPr>
            <a:spLocks noGrp="1"/>
          </p:cNvSpPr>
          <p:nvPr>
            <p:ph type="sldNum" sz="quarter" idx="10"/>
          </p:nvPr>
        </p:nvSpPr>
        <p:spPr/>
        <p:txBody>
          <a:bodyPr/>
          <a:lstStyle/>
          <a:p>
            <a:pPr>
              <a:defRPr/>
            </a:pPr>
            <a:fld id="{A5DCDCE7-3541-4E93-B65B-05A079DFAA1A}" type="slidenum">
              <a:rPr lang="zh-CN" altLang="en-US"/>
              <a:pPr>
                <a:defRPr/>
              </a:pPr>
              <a:t>138</a:t>
            </a:fld>
            <a:endParaRPr lang="en-US" altLang="zh-CN"/>
          </a:p>
        </p:txBody>
      </p:sp>
      <p:sp>
        <p:nvSpPr>
          <p:cNvPr id="133123" name="Rectangle 2"/>
          <p:cNvSpPr>
            <a:spLocks noGrp="1" noChangeArrowheads="1"/>
          </p:cNvSpPr>
          <p:nvPr>
            <p:ph type="title"/>
          </p:nvPr>
        </p:nvSpPr>
        <p:spPr>
          <a:xfrm>
            <a:off x="742950" y="0"/>
            <a:ext cx="7988300" cy="969963"/>
          </a:xfrm>
          <a:noFill/>
        </p:spPr>
        <p:txBody>
          <a:bodyPr/>
          <a:lstStyle/>
          <a:p>
            <a:pPr eaLnBrk="1" hangingPunct="1">
              <a:lnSpc>
                <a:spcPct val="89000"/>
              </a:lnSpc>
            </a:pPr>
            <a:r>
              <a:rPr lang="en-US" altLang="zh-CN" smtClean="0">
                <a:ea typeface="SimSun" pitchFamily="2" charset="-122"/>
              </a:rPr>
              <a:t>Exercise 4: solution  </a:t>
            </a:r>
            <a:endParaRPr lang="en-US" altLang="zh-CN" sz="3200" smtClean="0">
              <a:solidFill>
                <a:schemeClr val="accent1"/>
              </a:solidFill>
              <a:ea typeface="SimSun" pitchFamily="2" charset="-122"/>
            </a:endParaRPr>
          </a:p>
        </p:txBody>
      </p:sp>
      <p:sp>
        <p:nvSpPr>
          <p:cNvPr id="133124" name="Rectangle 3"/>
          <p:cNvSpPr>
            <a:spLocks noChangeArrowheads="1"/>
          </p:cNvSpPr>
          <p:nvPr/>
        </p:nvSpPr>
        <p:spPr bwMode="auto">
          <a:xfrm>
            <a:off x="341313" y="750888"/>
            <a:ext cx="8378825" cy="6015037"/>
          </a:xfrm>
          <a:prstGeom prst="rect">
            <a:avLst/>
          </a:prstGeom>
          <a:noFill/>
          <a:ln w="9525">
            <a:noFill/>
            <a:miter lim="800000"/>
            <a:headEnd/>
            <a:tailEnd/>
          </a:ln>
        </p:spPr>
        <p:txBody>
          <a:bodyPr lIns="92075" tIns="46038" rIns="92075" bIns="46038">
            <a:spAutoFit/>
          </a:bodyPr>
          <a:lstStyle/>
          <a:p>
            <a:pPr algn="l" eaLnBrk="0" hangingPunct="0"/>
            <a:r>
              <a:rPr lang="en-US" altLang="zh-CN" b="0">
                <a:solidFill>
                  <a:srgbClr val="FFFF00"/>
                </a:solidFill>
              </a:rPr>
              <a:t>#include &lt;omp.h&gt;</a:t>
            </a:r>
          </a:p>
          <a:p>
            <a:pPr algn="l" eaLnBrk="0" hangingPunct="0"/>
            <a:r>
              <a:rPr lang="en-US" altLang="zh-CN" b="0"/>
              <a:t>static long num_steps = 100000;         double step;</a:t>
            </a:r>
          </a:p>
          <a:p>
            <a:pPr algn="l" eaLnBrk="0" hangingPunct="0"/>
            <a:r>
              <a:rPr lang="en-US" altLang="zh-CN" b="0"/>
              <a:t>void main ()</a:t>
            </a:r>
          </a:p>
          <a:p>
            <a:pPr algn="l" eaLnBrk="0" hangingPunct="0"/>
            <a:r>
              <a:rPr lang="en-US" altLang="zh-CN" b="0"/>
              <a:t>{    int i; 	  double x, pi, sum = 0.0; </a:t>
            </a:r>
          </a:p>
          <a:p>
            <a:pPr algn="l" eaLnBrk="0" hangingPunct="0"/>
            <a:r>
              <a:rPr lang="en-US" altLang="zh-CN" b="0"/>
              <a:t>      step = 1.0/(double) num_steps;</a:t>
            </a:r>
          </a:p>
          <a:p>
            <a:pPr algn="l" eaLnBrk="0" hangingPunct="0"/>
            <a:r>
              <a:rPr lang="en-US" altLang="zh-CN" b="0">
                <a:solidFill>
                  <a:srgbClr val="FFFF00"/>
                </a:solidFill>
              </a:rPr>
              <a:t>      #pragma omp parallel </a:t>
            </a:r>
          </a:p>
          <a:p>
            <a:pPr algn="l" eaLnBrk="0" hangingPunct="0"/>
            <a:r>
              <a:rPr lang="en-US" altLang="zh-CN" b="0">
                <a:solidFill>
                  <a:srgbClr val="FFFF00"/>
                </a:solidFill>
              </a:rPr>
              <a:t>      {</a:t>
            </a:r>
          </a:p>
          <a:p>
            <a:pPr algn="l" eaLnBrk="0" hangingPunct="0"/>
            <a:r>
              <a:rPr lang="en-US" altLang="zh-CN" b="0">
                <a:solidFill>
                  <a:srgbClr val="FFFF00"/>
                </a:solidFill>
              </a:rPr>
              <a:t>           double x;</a:t>
            </a:r>
          </a:p>
          <a:p>
            <a:pPr algn="l" eaLnBrk="0" hangingPunct="0"/>
            <a:r>
              <a:rPr lang="en-US" altLang="zh-CN" b="0">
                <a:solidFill>
                  <a:srgbClr val="FFFF00"/>
                </a:solidFill>
              </a:rPr>
              <a:t>          #pragma omp for reduction(+:sum)</a:t>
            </a:r>
          </a:p>
          <a:p>
            <a:pPr algn="l" eaLnBrk="0" hangingPunct="0"/>
            <a:r>
              <a:rPr lang="en-US" altLang="zh-CN" b="0"/>
              <a:t>	    for (i=0;i&lt; num_steps; i++){</a:t>
            </a:r>
          </a:p>
          <a:p>
            <a:pPr algn="l" eaLnBrk="0" hangingPunct="0"/>
            <a:r>
              <a:rPr lang="en-US" altLang="zh-CN" b="0"/>
              <a:t>		  x = (i+0.5)*step;</a:t>
            </a:r>
          </a:p>
          <a:p>
            <a:pPr algn="l" eaLnBrk="0" hangingPunct="0"/>
            <a:r>
              <a:rPr lang="en-US" altLang="zh-CN" b="0"/>
              <a:t>		  sum = sum + 4.0/(1.0+x*x);</a:t>
            </a:r>
          </a:p>
          <a:p>
            <a:pPr algn="l" eaLnBrk="0" hangingPunct="0"/>
            <a:r>
              <a:rPr lang="en-US" altLang="zh-CN" b="0"/>
              <a:t>	    }</a:t>
            </a:r>
          </a:p>
          <a:p>
            <a:pPr algn="l" eaLnBrk="0" hangingPunct="0"/>
            <a:r>
              <a:rPr lang="en-US" altLang="zh-CN" b="0">
                <a:solidFill>
                  <a:srgbClr val="FFFF00"/>
                </a:solidFill>
              </a:rPr>
              <a:t>       }</a:t>
            </a:r>
          </a:p>
          <a:p>
            <a:pPr algn="l" eaLnBrk="0" hangingPunct="0"/>
            <a:r>
              <a:rPr lang="en-US" altLang="zh-CN" b="0"/>
              <a:t>	  pi = step * sum;</a:t>
            </a:r>
          </a:p>
          <a:p>
            <a:pPr algn="l" eaLnBrk="0" hangingPunct="0"/>
            <a:r>
              <a:rPr lang="en-US" altLang="zh-CN" b="0"/>
              <a:t>}</a:t>
            </a:r>
          </a:p>
        </p:txBody>
      </p:sp>
      <p:sp>
        <p:nvSpPr>
          <p:cNvPr id="133125" name="AutoShape 12">
            <a:hlinkClick r:id="rId3" action="ppaction://hlinksldjump" highlightClick="1"/>
          </p:cNvPr>
          <p:cNvSpPr>
            <a:spLocks noChangeArrowheads="1"/>
          </p:cNvSpPr>
          <p:nvPr/>
        </p:nvSpPr>
        <p:spPr bwMode="auto">
          <a:xfrm>
            <a:off x="8890000" y="6527800"/>
            <a:ext cx="254000" cy="165100"/>
          </a:xfrm>
          <a:prstGeom prst="actionButtonReturn">
            <a:avLst/>
          </a:prstGeom>
          <a:solidFill>
            <a:schemeClr val="accent1"/>
          </a:solidFill>
          <a:ln w="9525">
            <a:noFill/>
            <a:miter lim="800000"/>
            <a:headEnd/>
            <a:tailEnd/>
          </a:ln>
        </p:spPr>
        <p:txBody>
          <a:bodyPr wrap="none" lIns="92075" tIns="46038" rIns="92075" bIns="46038" anchor="ctr">
            <a:spAutoFit/>
          </a:bodyPr>
          <a:lstStyle/>
          <a:p>
            <a:endParaRPr lang="en-GB"/>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2"/>
          <p:cNvSpPr>
            <a:spLocks noGrp="1"/>
          </p:cNvSpPr>
          <p:nvPr>
            <p:ph type="sldNum" sz="quarter" idx="10"/>
          </p:nvPr>
        </p:nvSpPr>
        <p:spPr/>
        <p:txBody>
          <a:bodyPr/>
          <a:lstStyle/>
          <a:p>
            <a:pPr>
              <a:defRPr/>
            </a:pPr>
            <a:fld id="{089CF4F8-2AD6-4531-A95B-6E6B2E4E6A32}" type="slidenum">
              <a:rPr lang="zh-CN" altLang="en-US"/>
              <a:pPr>
                <a:defRPr/>
              </a:pPr>
              <a:t>139</a:t>
            </a:fld>
            <a:endParaRPr lang="en-US" altLang="zh-CN"/>
          </a:p>
        </p:txBody>
      </p:sp>
      <p:sp>
        <p:nvSpPr>
          <p:cNvPr id="134147" name="Rectangle 2"/>
          <p:cNvSpPr>
            <a:spLocks noGrp="1" noChangeArrowheads="1"/>
          </p:cNvSpPr>
          <p:nvPr>
            <p:ph type="title"/>
          </p:nvPr>
        </p:nvSpPr>
        <p:spPr>
          <a:xfrm>
            <a:off x="838200" y="228600"/>
            <a:ext cx="7988300" cy="969963"/>
          </a:xfrm>
          <a:noFill/>
        </p:spPr>
        <p:txBody>
          <a:bodyPr/>
          <a:lstStyle/>
          <a:p>
            <a:pPr eaLnBrk="1" hangingPunct="1">
              <a:lnSpc>
                <a:spcPct val="89000"/>
              </a:lnSpc>
            </a:pPr>
            <a:r>
              <a:rPr lang="en-US" altLang="zh-CN" smtClean="0">
                <a:ea typeface="SimSun" pitchFamily="2" charset="-122"/>
              </a:rPr>
              <a:t>Exercise 4: solution  </a:t>
            </a:r>
            <a:endParaRPr lang="en-US" altLang="zh-CN" sz="3200" smtClean="0">
              <a:solidFill>
                <a:schemeClr val="accent1"/>
              </a:solidFill>
              <a:ea typeface="SimSun" pitchFamily="2" charset="-122"/>
            </a:endParaRPr>
          </a:p>
        </p:txBody>
      </p:sp>
      <p:sp>
        <p:nvSpPr>
          <p:cNvPr id="134148" name="Rectangle 3"/>
          <p:cNvSpPr>
            <a:spLocks noChangeArrowheads="1"/>
          </p:cNvSpPr>
          <p:nvPr/>
        </p:nvSpPr>
        <p:spPr bwMode="auto">
          <a:xfrm>
            <a:off x="1219200" y="1295400"/>
            <a:ext cx="7010400" cy="4894263"/>
          </a:xfrm>
          <a:prstGeom prst="rect">
            <a:avLst/>
          </a:prstGeom>
          <a:noFill/>
          <a:ln w="9525">
            <a:noFill/>
            <a:miter lim="800000"/>
            <a:headEnd/>
            <a:tailEnd/>
          </a:ln>
        </p:spPr>
        <p:txBody>
          <a:bodyPr lIns="92075" tIns="46038" rIns="92075" bIns="46038">
            <a:spAutoFit/>
          </a:bodyPr>
          <a:lstStyle/>
          <a:p>
            <a:pPr algn="l" eaLnBrk="0" hangingPunct="0"/>
            <a:r>
              <a:rPr lang="en-US" altLang="zh-CN" b="0">
                <a:solidFill>
                  <a:srgbClr val="FFFF66"/>
                </a:solidFill>
              </a:rPr>
              <a:t>#include &lt;omp.h&gt;</a:t>
            </a:r>
            <a:endParaRPr lang="en-US" altLang="zh-CN" b="0"/>
          </a:p>
          <a:p>
            <a:pPr algn="l" eaLnBrk="0" hangingPunct="0"/>
            <a:r>
              <a:rPr lang="en-US" altLang="zh-CN" b="0"/>
              <a:t>static long num_steps = 100000;         double step;</a:t>
            </a:r>
          </a:p>
          <a:p>
            <a:pPr algn="l" eaLnBrk="0" hangingPunct="0"/>
            <a:endParaRPr lang="en-US" altLang="zh-CN" b="0"/>
          </a:p>
          <a:p>
            <a:pPr algn="l" eaLnBrk="0" hangingPunct="0"/>
            <a:r>
              <a:rPr lang="en-US" altLang="zh-CN" b="0"/>
              <a:t>void main ()</a:t>
            </a:r>
          </a:p>
          <a:p>
            <a:pPr algn="l" eaLnBrk="0" hangingPunct="0"/>
            <a:r>
              <a:rPr lang="en-US" altLang="zh-CN" b="0"/>
              <a:t>{	  int i; 	  double x, pi, sum = 0.0;</a:t>
            </a:r>
          </a:p>
          <a:p>
            <a:pPr algn="l" eaLnBrk="0" hangingPunct="0"/>
            <a:r>
              <a:rPr lang="en-US" altLang="zh-CN" b="0"/>
              <a:t>	  step = 1.0/(double) num_steps;</a:t>
            </a:r>
            <a:endParaRPr lang="en-US" altLang="zh-CN" b="0">
              <a:solidFill>
                <a:srgbClr val="FFFF66"/>
              </a:solidFill>
            </a:endParaRPr>
          </a:p>
          <a:p>
            <a:pPr algn="l" eaLnBrk="0" hangingPunct="0"/>
            <a:r>
              <a:rPr lang="en-US" altLang="zh-CN" b="0">
                <a:solidFill>
                  <a:srgbClr val="FFFF66"/>
                </a:solidFill>
              </a:rPr>
              <a:t>#pragma omp parallel for private(x) reduction(+:sum)</a:t>
            </a:r>
          </a:p>
          <a:p>
            <a:pPr algn="l" eaLnBrk="0" hangingPunct="0"/>
            <a:r>
              <a:rPr lang="en-US" altLang="zh-CN" b="0"/>
              <a:t>	  for (i=0;i&lt; num_steps; i++){</a:t>
            </a:r>
          </a:p>
          <a:p>
            <a:pPr algn="l" eaLnBrk="0" hangingPunct="0"/>
            <a:r>
              <a:rPr lang="en-US" altLang="zh-CN" b="0"/>
              <a:t>		  x = (i+0.5)*step;</a:t>
            </a:r>
          </a:p>
          <a:p>
            <a:pPr algn="l" eaLnBrk="0" hangingPunct="0"/>
            <a:r>
              <a:rPr lang="en-US" altLang="zh-CN" b="0"/>
              <a:t>		  sum = sum + 4.0/(1.0+x*x);</a:t>
            </a:r>
          </a:p>
          <a:p>
            <a:pPr algn="l" eaLnBrk="0" hangingPunct="0"/>
            <a:r>
              <a:rPr lang="en-US" altLang="zh-CN" b="0"/>
              <a:t>	  }</a:t>
            </a:r>
          </a:p>
          <a:p>
            <a:pPr algn="l" eaLnBrk="0" hangingPunct="0"/>
            <a:r>
              <a:rPr lang="en-US" altLang="zh-CN" b="0"/>
              <a:t>	  pi = step * sum;</a:t>
            </a:r>
          </a:p>
          <a:p>
            <a:pPr algn="l" eaLnBrk="0" hangingPunct="0"/>
            <a:r>
              <a:rPr lang="en-US" altLang="zh-CN" b="0"/>
              <a:t>}</a:t>
            </a:r>
          </a:p>
        </p:txBody>
      </p:sp>
      <p:sp>
        <p:nvSpPr>
          <p:cNvPr id="3500036" name="Rectangle 4"/>
          <p:cNvSpPr>
            <a:spLocks noChangeArrowheads="1"/>
          </p:cNvSpPr>
          <p:nvPr/>
        </p:nvSpPr>
        <p:spPr bwMode="auto">
          <a:xfrm>
            <a:off x="5580063" y="5326063"/>
            <a:ext cx="2819400" cy="10795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lIns="92075" tIns="46038" rIns="92075" bIns="46038">
            <a:spAutoFit/>
          </a:bodyPr>
          <a:lstStyle/>
          <a:p>
            <a:pPr eaLnBrk="0" hangingPunct="0">
              <a:defRPr/>
            </a:pPr>
            <a:r>
              <a:rPr lang="en-US" altLang="zh-CN" sz="1600" dirty="0">
                <a:solidFill>
                  <a:schemeClr val="bg2"/>
                </a:solidFill>
                <a:latin typeface="Arial" charset="0"/>
              </a:rPr>
              <a:t>Note: we created a parallel program without changing any code and by adding 2 simple lines of text!</a:t>
            </a:r>
          </a:p>
        </p:txBody>
      </p:sp>
      <p:grpSp>
        <p:nvGrpSpPr>
          <p:cNvPr id="2" name="Group 5"/>
          <p:cNvGrpSpPr>
            <a:grpSpLocks/>
          </p:cNvGrpSpPr>
          <p:nvPr/>
        </p:nvGrpSpPr>
        <p:grpSpPr bwMode="auto">
          <a:xfrm>
            <a:off x="533400" y="4271963"/>
            <a:ext cx="2376488" cy="868362"/>
            <a:chOff x="336" y="2691"/>
            <a:chExt cx="1497" cy="547"/>
          </a:xfrm>
        </p:grpSpPr>
        <p:sp>
          <p:nvSpPr>
            <p:cNvPr id="3500038" name="Text Box 6"/>
            <p:cNvSpPr txBox="1">
              <a:spLocks noChangeArrowheads="1"/>
            </p:cNvSpPr>
            <p:nvPr/>
          </p:nvSpPr>
          <p:spPr bwMode="auto">
            <a:xfrm>
              <a:off x="336" y="2826"/>
              <a:ext cx="912" cy="412"/>
            </a:xfrm>
            <a:prstGeom prst="rect">
              <a:avLst/>
            </a:prstGeom>
            <a:solidFill>
              <a:schemeClr val="tx1"/>
            </a:solidFill>
            <a:ln w="12700">
              <a:solidFill>
                <a:schemeClr val="bg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l">
                <a:spcBef>
                  <a:spcPct val="50000"/>
                </a:spcBef>
                <a:defRPr/>
              </a:pPr>
              <a:r>
                <a:rPr lang="en-US" altLang="zh-CN" sz="1800" dirty="0" err="1">
                  <a:solidFill>
                    <a:schemeClr val="bg2"/>
                  </a:solidFill>
                  <a:latin typeface="Arial Unicode MS" pitchFamily="34" charset="-128"/>
                </a:rPr>
                <a:t>i</a:t>
              </a:r>
              <a:r>
                <a:rPr lang="en-US" altLang="zh-CN" sz="1800" dirty="0">
                  <a:solidFill>
                    <a:schemeClr val="bg2"/>
                  </a:solidFill>
                  <a:latin typeface="Arial Unicode MS" pitchFamily="34" charset="-128"/>
                </a:rPr>
                <a:t> private by default</a:t>
              </a:r>
            </a:p>
          </p:txBody>
        </p:sp>
        <p:sp>
          <p:nvSpPr>
            <p:cNvPr id="134156" name="Line 7"/>
            <p:cNvSpPr>
              <a:spLocks noChangeShapeType="1"/>
            </p:cNvSpPr>
            <p:nvPr/>
          </p:nvSpPr>
          <p:spPr bwMode="auto">
            <a:xfrm flipV="1">
              <a:off x="1257" y="2691"/>
              <a:ext cx="576" cy="336"/>
            </a:xfrm>
            <a:prstGeom prst="line">
              <a:avLst/>
            </a:prstGeom>
            <a:noFill/>
            <a:ln w="38100">
              <a:solidFill>
                <a:schemeClr val="tx1"/>
              </a:solidFill>
              <a:round/>
              <a:headEnd/>
              <a:tailEnd type="arrow" w="med" len="med"/>
            </a:ln>
          </p:spPr>
          <p:txBody>
            <a:bodyPr/>
            <a:lstStyle/>
            <a:p>
              <a:endParaRPr lang="en-US"/>
            </a:p>
          </p:txBody>
        </p:sp>
      </p:grpSp>
      <p:grpSp>
        <p:nvGrpSpPr>
          <p:cNvPr id="3" name="Group 8"/>
          <p:cNvGrpSpPr>
            <a:grpSpLocks/>
          </p:cNvGrpSpPr>
          <p:nvPr/>
        </p:nvGrpSpPr>
        <p:grpSpPr bwMode="auto">
          <a:xfrm>
            <a:off x="6550025" y="2173288"/>
            <a:ext cx="2362200" cy="1428750"/>
            <a:chOff x="4229" y="1180"/>
            <a:chExt cx="1296" cy="900"/>
          </a:xfrm>
        </p:grpSpPr>
        <p:sp>
          <p:nvSpPr>
            <p:cNvPr id="3500041" name="Rectangle 9"/>
            <p:cNvSpPr>
              <a:spLocks noChangeArrowheads="1"/>
            </p:cNvSpPr>
            <p:nvPr/>
          </p:nvSpPr>
          <p:spPr bwMode="auto">
            <a:xfrm>
              <a:off x="4229" y="1180"/>
              <a:ext cx="1296" cy="68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lIns="92075" tIns="46038" rIns="92075" bIns="46038">
              <a:spAutoFit/>
            </a:bodyPr>
            <a:lstStyle/>
            <a:p>
              <a:pPr eaLnBrk="0" hangingPunct="0">
                <a:defRPr/>
              </a:pPr>
              <a:r>
                <a:rPr lang="en-US" altLang="zh-CN" sz="1600" dirty="0">
                  <a:solidFill>
                    <a:schemeClr val="bg2"/>
                  </a:solidFill>
                  <a:latin typeface="Arial" charset="0"/>
                </a:rPr>
                <a:t>For good OpenMP implementations, reduction is more scalable than critical.</a:t>
              </a:r>
            </a:p>
          </p:txBody>
        </p:sp>
        <p:sp>
          <p:nvSpPr>
            <p:cNvPr id="134154" name="Line 10"/>
            <p:cNvSpPr>
              <a:spLocks noChangeShapeType="1"/>
            </p:cNvSpPr>
            <p:nvPr/>
          </p:nvSpPr>
          <p:spPr bwMode="auto">
            <a:xfrm flipH="1">
              <a:off x="4673" y="1871"/>
              <a:ext cx="187" cy="209"/>
            </a:xfrm>
            <a:prstGeom prst="line">
              <a:avLst/>
            </a:prstGeom>
            <a:noFill/>
            <a:ln w="38100">
              <a:solidFill>
                <a:schemeClr val="tx1"/>
              </a:solidFill>
              <a:round/>
              <a:headEnd type="none" w="sm" len="sm"/>
              <a:tailEnd type="arrow" w="med" len="med"/>
            </a:ln>
          </p:spPr>
          <p:txBody>
            <a:bodyPr/>
            <a:lstStyle/>
            <a:p>
              <a:endParaRPr lang="en-US"/>
            </a:p>
          </p:txBody>
        </p:sp>
      </p:grpSp>
      <p:sp>
        <p:nvSpPr>
          <p:cNvPr id="134152" name="AutoShape 12">
            <a:hlinkClick r:id="rId3" action="ppaction://hlinksldjump" highlightClick="1"/>
          </p:cNvPr>
          <p:cNvSpPr>
            <a:spLocks noChangeArrowheads="1"/>
          </p:cNvSpPr>
          <p:nvPr/>
        </p:nvSpPr>
        <p:spPr bwMode="auto">
          <a:xfrm>
            <a:off x="8890000" y="6527800"/>
            <a:ext cx="254000" cy="165100"/>
          </a:xfrm>
          <a:prstGeom prst="actionButtonReturn">
            <a:avLst/>
          </a:prstGeom>
          <a:solidFill>
            <a:schemeClr val="accent1"/>
          </a:solidFill>
          <a:ln w="9525">
            <a:noFill/>
            <a:miter lim="800000"/>
            <a:headEnd/>
            <a:tailEnd/>
          </a:ln>
        </p:spPr>
        <p:txBody>
          <a:bodyPr wrap="none" lIns="92075" tIns="46038" rIns="92075" bIns="46038" anchor="ctr">
            <a:spAutoFit/>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00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00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CC1449D-9B40-456A-89A8-D56D68D4A7B3}" type="slidenum">
              <a:rPr lang="zh-CN" altLang="en-US"/>
              <a:pPr>
                <a:defRPr/>
              </a:pPr>
              <a:t>14</a:t>
            </a:fld>
            <a:endParaRPr lang="en-US" altLang="zh-CN"/>
          </a:p>
        </p:txBody>
      </p:sp>
      <p:sp>
        <p:nvSpPr>
          <p:cNvPr id="20483" name="Rectangle 2"/>
          <p:cNvSpPr>
            <a:spLocks noGrp="1" noChangeArrowheads="1"/>
          </p:cNvSpPr>
          <p:nvPr>
            <p:ph type="title"/>
          </p:nvPr>
        </p:nvSpPr>
        <p:spPr>
          <a:xfrm>
            <a:off x="460375" y="247650"/>
            <a:ext cx="8496300" cy="968375"/>
          </a:xfrm>
          <a:noFill/>
        </p:spPr>
        <p:txBody>
          <a:bodyPr/>
          <a:lstStyle/>
          <a:p>
            <a:pPr eaLnBrk="1" hangingPunct="1">
              <a:lnSpc>
                <a:spcPct val="89000"/>
              </a:lnSpc>
            </a:pPr>
            <a:r>
              <a:rPr lang="en-US" altLang="zh-CN" sz="3600" smtClean="0">
                <a:ea typeface="SimSun" pitchFamily="2" charset="-122"/>
              </a:rPr>
              <a:t>OpenMP Overview:</a:t>
            </a:r>
            <a:br>
              <a:rPr lang="en-US" altLang="zh-CN" sz="3600" smtClean="0">
                <a:ea typeface="SimSun" pitchFamily="2" charset="-122"/>
              </a:rPr>
            </a:br>
            <a:r>
              <a:rPr lang="en-US" altLang="zh-CN" sz="3200" smtClean="0">
                <a:solidFill>
                  <a:schemeClr val="accent1"/>
                </a:solidFill>
                <a:ea typeface="SimSun" pitchFamily="2" charset="-122"/>
              </a:rPr>
              <a:t>How do threads interact?</a:t>
            </a:r>
          </a:p>
        </p:txBody>
      </p:sp>
      <p:sp>
        <p:nvSpPr>
          <p:cNvPr id="20484" name="Rectangle 3"/>
          <p:cNvSpPr>
            <a:spLocks noGrp="1" noChangeArrowheads="1"/>
          </p:cNvSpPr>
          <p:nvPr>
            <p:ph type="body" idx="1"/>
          </p:nvPr>
        </p:nvSpPr>
        <p:spPr>
          <a:xfrm>
            <a:off x="228600" y="1241425"/>
            <a:ext cx="8915400" cy="5386388"/>
          </a:xfrm>
          <a:noFill/>
        </p:spPr>
        <p:txBody>
          <a:bodyPr/>
          <a:lstStyle/>
          <a:p>
            <a:pPr eaLnBrk="1" hangingPunct="1">
              <a:lnSpc>
                <a:spcPct val="94000"/>
              </a:lnSpc>
            </a:pPr>
            <a:r>
              <a:rPr lang="en-US" altLang="zh-CN" smtClean="0">
                <a:ea typeface="SimSun" pitchFamily="2" charset="-122"/>
              </a:rPr>
              <a:t>OpenMP is a multi-threading, shared address model.</a:t>
            </a:r>
          </a:p>
          <a:p>
            <a:pPr lvl="2" eaLnBrk="1" hangingPunct="1"/>
            <a:r>
              <a:rPr lang="en-US" altLang="zh-CN" smtClean="0">
                <a:ea typeface="SimSun" pitchFamily="2" charset="-122"/>
              </a:rPr>
              <a:t>Threads communicate by sharing variables.</a:t>
            </a:r>
          </a:p>
          <a:p>
            <a:pPr eaLnBrk="1" hangingPunct="1">
              <a:lnSpc>
                <a:spcPct val="94000"/>
              </a:lnSpc>
            </a:pPr>
            <a:r>
              <a:rPr lang="en-US" altLang="zh-CN" smtClean="0">
                <a:ea typeface="SimSun" pitchFamily="2" charset="-122"/>
              </a:rPr>
              <a:t>Unintended sharing of data causes race conditions:</a:t>
            </a:r>
          </a:p>
          <a:p>
            <a:pPr lvl="2" eaLnBrk="1" hangingPunct="1"/>
            <a:r>
              <a:rPr lang="en-US" altLang="zh-CN" smtClean="0">
                <a:ea typeface="SimSun" pitchFamily="2" charset="-122"/>
              </a:rPr>
              <a:t>race condition: when the program’s outcome changes as the threads are scheduled differently.</a:t>
            </a:r>
          </a:p>
          <a:p>
            <a:pPr eaLnBrk="1" hangingPunct="1">
              <a:lnSpc>
                <a:spcPct val="94000"/>
              </a:lnSpc>
            </a:pPr>
            <a:r>
              <a:rPr lang="en-US" altLang="zh-CN" smtClean="0">
                <a:ea typeface="SimSun" pitchFamily="2" charset="-122"/>
              </a:rPr>
              <a:t>To control race conditions:</a:t>
            </a:r>
          </a:p>
          <a:p>
            <a:pPr lvl="2" eaLnBrk="1" hangingPunct="1"/>
            <a:r>
              <a:rPr lang="en-US" altLang="zh-CN" smtClean="0">
                <a:ea typeface="SimSun" pitchFamily="2" charset="-122"/>
              </a:rPr>
              <a:t>Use synchronization to protect data conflicts.</a:t>
            </a:r>
          </a:p>
          <a:p>
            <a:pPr eaLnBrk="1" hangingPunct="1">
              <a:lnSpc>
                <a:spcPct val="94000"/>
              </a:lnSpc>
            </a:pPr>
            <a:r>
              <a:rPr lang="en-US" altLang="zh-CN" smtClean="0">
                <a:ea typeface="SimSun" pitchFamily="2" charset="-122"/>
              </a:rPr>
              <a:t>Synchronization is expensive so:</a:t>
            </a:r>
          </a:p>
          <a:p>
            <a:pPr lvl="2" eaLnBrk="1" hangingPunct="1"/>
            <a:r>
              <a:rPr lang="en-US" altLang="zh-CN" smtClean="0">
                <a:ea typeface="SimSun" pitchFamily="2" charset="-122"/>
              </a:rPr>
              <a:t>Change how data is accessed to minimize the need for synchronization. </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140</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591439" y="2834379"/>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277955650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0"/>
            <a:ext cx="8496300" cy="781050"/>
          </a:xfrm>
        </p:spPr>
        <p:txBody>
          <a:bodyPr/>
          <a:lstStyle/>
          <a:p>
            <a:r>
              <a:rPr lang="en-US" sz="3200" dirty="0" smtClean="0"/>
              <a:t>Exercise 5: The Mandelbrot Area program</a:t>
            </a:r>
            <a:endParaRPr lang="en-US" sz="3200" dirty="0"/>
          </a:p>
        </p:txBody>
      </p:sp>
      <p:sp>
        <p:nvSpPr>
          <p:cNvPr id="3" name="Content Placeholder 2"/>
          <p:cNvSpPr>
            <a:spLocks noGrp="1"/>
          </p:cNvSpPr>
          <p:nvPr>
            <p:ph idx="1"/>
          </p:nvPr>
        </p:nvSpPr>
        <p:spPr>
          <a:xfrm>
            <a:off x="190501" y="666750"/>
            <a:ext cx="5918469" cy="6019800"/>
          </a:xfrm>
        </p:spPr>
        <p:txBody>
          <a:bodyPr/>
          <a:lstStyle/>
          <a:p>
            <a:pPr marL="0" indent="0">
              <a:spcBef>
                <a:spcPts val="0"/>
              </a:spcBef>
              <a:buNone/>
            </a:pPr>
            <a:r>
              <a:rPr lang="en-US" sz="1600" dirty="0" smtClean="0"/>
              <a:t>#</a:t>
            </a:r>
            <a:r>
              <a:rPr lang="en-US" sz="1600" dirty="0"/>
              <a:t>include &lt;</a:t>
            </a:r>
            <a:r>
              <a:rPr lang="en-US" sz="1600" dirty="0" err="1"/>
              <a:t>omp.h</a:t>
            </a:r>
            <a:r>
              <a:rPr lang="en-US" sz="1600" dirty="0"/>
              <a:t>&gt;</a:t>
            </a:r>
          </a:p>
          <a:p>
            <a:pPr marL="0" indent="0">
              <a:spcBef>
                <a:spcPts val="0"/>
              </a:spcBef>
              <a:buNone/>
            </a:pPr>
            <a:r>
              <a:rPr lang="en-US" sz="1600" dirty="0" smtClean="0"/>
              <a:t># </a:t>
            </a:r>
            <a:r>
              <a:rPr lang="en-US" sz="1600" dirty="0"/>
              <a:t>define NPOINTS 1000</a:t>
            </a:r>
          </a:p>
          <a:p>
            <a:pPr marL="0" indent="0">
              <a:spcBef>
                <a:spcPts val="0"/>
              </a:spcBef>
              <a:buNone/>
            </a:pPr>
            <a:r>
              <a:rPr lang="en-US" sz="1600" dirty="0"/>
              <a:t># define </a:t>
            </a:r>
            <a:r>
              <a:rPr lang="en-US" sz="1600" dirty="0" smtClean="0"/>
              <a:t>MXITR </a:t>
            </a:r>
            <a:r>
              <a:rPr lang="en-US" sz="1600" dirty="0"/>
              <a:t>1000</a:t>
            </a:r>
          </a:p>
          <a:p>
            <a:pPr marL="0" indent="0">
              <a:spcBef>
                <a:spcPts val="0"/>
              </a:spcBef>
              <a:buNone/>
            </a:pPr>
            <a:r>
              <a:rPr lang="en-US" sz="1600" dirty="0" smtClean="0"/>
              <a:t>void </a:t>
            </a:r>
            <a:r>
              <a:rPr lang="en-US" sz="1600" dirty="0" err="1"/>
              <a:t>testpoint</a:t>
            </a:r>
            <a:r>
              <a:rPr lang="en-US" sz="1600" dirty="0"/>
              <a:t>(void);</a:t>
            </a:r>
          </a:p>
          <a:p>
            <a:pPr marL="0" indent="0">
              <a:spcBef>
                <a:spcPts val="0"/>
              </a:spcBef>
              <a:buNone/>
            </a:pPr>
            <a:r>
              <a:rPr lang="en-US" sz="1600" dirty="0" err="1" smtClean="0"/>
              <a:t>struct</a:t>
            </a:r>
            <a:r>
              <a:rPr lang="en-US" sz="1600" dirty="0" smtClean="0"/>
              <a:t> </a:t>
            </a:r>
            <a:r>
              <a:rPr lang="en-US" sz="1600" dirty="0" err="1"/>
              <a:t>d_complex</a:t>
            </a:r>
            <a:r>
              <a:rPr lang="en-US" sz="1600" dirty="0"/>
              <a:t>{</a:t>
            </a:r>
          </a:p>
          <a:p>
            <a:pPr marL="0" indent="0">
              <a:spcBef>
                <a:spcPts val="0"/>
              </a:spcBef>
              <a:buNone/>
            </a:pPr>
            <a:r>
              <a:rPr lang="en-US" sz="1600" dirty="0"/>
              <a:t>   double r</a:t>
            </a:r>
            <a:r>
              <a:rPr lang="en-US" sz="1600" dirty="0" smtClean="0"/>
              <a:t>;     </a:t>
            </a:r>
            <a:r>
              <a:rPr lang="en-US" sz="1600" dirty="0"/>
              <a:t>double i;</a:t>
            </a:r>
          </a:p>
          <a:p>
            <a:pPr marL="0" indent="0">
              <a:spcBef>
                <a:spcPts val="0"/>
              </a:spcBef>
              <a:buNone/>
            </a:pPr>
            <a:r>
              <a:rPr lang="en-US" sz="1600" dirty="0"/>
              <a:t>};</a:t>
            </a:r>
          </a:p>
          <a:p>
            <a:pPr marL="0" indent="0">
              <a:spcBef>
                <a:spcPts val="0"/>
              </a:spcBef>
              <a:buNone/>
            </a:pPr>
            <a:r>
              <a:rPr lang="en-US" sz="1600" dirty="0" err="1" smtClean="0"/>
              <a:t>struct</a:t>
            </a:r>
            <a:r>
              <a:rPr lang="en-US" sz="1600" dirty="0" smtClean="0"/>
              <a:t> </a:t>
            </a:r>
            <a:r>
              <a:rPr lang="en-US" sz="1600" dirty="0" err="1"/>
              <a:t>d_complex</a:t>
            </a:r>
            <a:r>
              <a:rPr lang="en-US" sz="1600" dirty="0"/>
              <a:t> c;</a:t>
            </a:r>
          </a:p>
          <a:p>
            <a:pPr marL="0" indent="0">
              <a:spcBef>
                <a:spcPts val="0"/>
              </a:spcBef>
              <a:buNone/>
            </a:pPr>
            <a:r>
              <a:rPr lang="en-US" sz="1600" dirty="0" err="1"/>
              <a:t>int</a:t>
            </a:r>
            <a:r>
              <a:rPr lang="en-US" sz="1600" dirty="0"/>
              <a:t> </a:t>
            </a:r>
            <a:r>
              <a:rPr lang="en-US" sz="1600" dirty="0" err="1"/>
              <a:t>numoutside</a:t>
            </a:r>
            <a:r>
              <a:rPr lang="en-US" sz="1600" dirty="0"/>
              <a:t> = 0;</a:t>
            </a:r>
          </a:p>
          <a:p>
            <a:pPr marL="0" indent="0">
              <a:spcBef>
                <a:spcPts val="0"/>
              </a:spcBef>
              <a:buNone/>
            </a:pPr>
            <a:endParaRPr lang="en-US" sz="1600" dirty="0"/>
          </a:p>
          <a:p>
            <a:pPr marL="0" indent="0">
              <a:spcBef>
                <a:spcPts val="0"/>
              </a:spcBef>
              <a:buNone/>
            </a:pPr>
            <a:r>
              <a:rPr lang="en-US" sz="1600" dirty="0" err="1"/>
              <a:t>int</a:t>
            </a:r>
            <a:r>
              <a:rPr lang="en-US" sz="1600" dirty="0"/>
              <a:t> main(){</a:t>
            </a:r>
          </a:p>
          <a:p>
            <a:pPr marL="0" indent="0">
              <a:spcBef>
                <a:spcPts val="0"/>
              </a:spcBef>
              <a:buNone/>
            </a:pPr>
            <a:r>
              <a:rPr lang="en-US" sz="1600" dirty="0"/>
              <a:t>   </a:t>
            </a:r>
            <a:r>
              <a:rPr lang="en-US" sz="1600" dirty="0" err="1"/>
              <a:t>int</a:t>
            </a:r>
            <a:r>
              <a:rPr lang="en-US" sz="1600" dirty="0"/>
              <a:t> i, j;</a:t>
            </a:r>
          </a:p>
          <a:p>
            <a:pPr marL="0" indent="0">
              <a:spcBef>
                <a:spcPts val="0"/>
              </a:spcBef>
              <a:buNone/>
            </a:pPr>
            <a:r>
              <a:rPr lang="en-US" sz="1600" dirty="0"/>
              <a:t>   double area, error, </a:t>
            </a:r>
            <a:r>
              <a:rPr lang="en-US" sz="1600" dirty="0" err="1"/>
              <a:t>eps</a:t>
            </a:r>
            <a:r>
              <a:rPr lang="en-US" sz="1600" dirty="0"/>
              <a:t>  = 1.0e-5;</a:t>
            </a:r>
          </a:p>
          <a:p>
            <a:pPr marL="0" indent="0">
              <a:spcBef>
                <a:spcPts val="0"/>
              </a:spcBef>
              <a:buNone/>
            </a:pPr>
            <a:r>
              <a:rPr lang="en-US" sz="1600" dirty="0" smtClean="0"/>
              <a:t>#</a:t>
            </a:r>
            <a:r>
              <a:rPr lang="en-US" sz="1600" dirty="0"/>
              <a:t>pragma </a:t>
            </a:r>
            <a:r>
              <a:rPr lang="en-US" sz="1600" dirty="0" err="1"/>
              <a:t>omp</a:t>
            </a:r>
            <a:r>
              <a:rPr lang="en-US" sz="1600" dirty="0"/>
              <a:t> parallel for </a:t>
            </a:r>
            <a:r>
              <a:rPr lang="en-US" sz="1600" dirty="0" smtClean="0"/>
              <a:t>default(shared) \</a:t>
            </a:r>
          </a:p>
          <a:p>
            <a:pPr marL="0" indent="0">
              <a:spcBef>
                <a:spcPts val="0"/>
              </a:spcBef>
              <a:buNone/>
            </a:pPr>
            <a:r>
              <a:rPr lang="en-US" sz="1600" dirty="0"/>
              <a:t> </a:t>
            </a:r>
            <a:r>
              <a:rPr lang="en-US" sz="1600" dirty="0" smtClean="0"/>
              <a:t>                                  private(</a:t>
            </a:r>
            <a:r>
              <a:rPr lang="en-US" sz="1600" dirty="0" err="1" smtClean="0"/>
              <a:t>c,eps</a:t>
            </a:r>
            <a:r>
              <a:rPr lang="en-US" sz="1600" dirty="0"/>
              <a:t>)</a:t>
            </a:r>
          </a:p>
          <a:p>
            <a:pPr marL="0" indent="0">
              <a:spcBef>
                <a:spcPts val="0"/>
              </a:spcBef>
              <a:buNone/>
            </a:pPr>
            <a:r>
              <a:rPr lang="en-US" sz="1600" dirty="0"/>
              <a:t>   for (i=0; i&lt;NPOINTS; i++) {</a:t>
            </a:r>
          </a:p>
          <a:p>
            <a:pPr marL="0" indent="0">
              <a:spcBef>
                <a:spcPts val="0"/>
              </a:spcBef>
              <a:buNone/>
            </a:pPr>
            <a:r>
              <a:rPr lang="en-US" sz="1600" dirty="0"/>
              <a:t>     for (j=0; j&lt;NPOINTS; j++) {</a:t>
            </a:r>
          </a:p>
          <a:p>
            <a:pPr marL="0" indent="0">
              <a:spcBef>
                <a:spcPts val="0"/>
              </a:spcBef>
              <a:buNone/>
            </a:pPr>
            <a:r>
              <a:rPr lang="en-US" sz="1600" dirty="0"/>
              <a:t>       </a:t>
            </a:r>
            <a:r>
              <a:rPr lang="en-US" sz="1600" dirty="0" err="1"/>
              <a:t>c.r</a:t>
            </a:r>
            <a:r>
              <a:rPr lang="en-US" sz="1600" dirty="0"/>
              <a:t> = -2.0+2.5*(double)(i)/(double)(NPOINTS)+</a:t>
            </a:r>
            <a:r>
              <a:rPr lang="en-US" sz="1600" dirty="0" err="1"/>
              <a:t>eps</a:t>
            </a:r>
            <a:r>
              <a:rPr lang="en-US" sz="1600" dirty="0"/>
              <a:t>;</a:t>
            </a:r>
          </a:p>
          <a:p>
            <a:pPr marL="0" indent="0">
              <a:spcBef>
                <a:spcPts val="0"/>
              </a:spcBef>
              <a:buNone/>
            </a:pPr>
            <a:r>
              <a:rPr lang="en-US" sz="1600" dirty="0"/>
              <a:t>       </a:t>
            </a:r>
            <a:r>
              <a:rPr lang="en-US" sz="1600" dirty="0" err="1"/>
              <a:t>c.i</a:t>
            </a:r>
            <a:r>
              <a:rPr lang="en-US" sz="1600" dirty="0"/>
              <a:t> = 1.125*(double)(j)/(double)(NPOINTS)+</a:t>
            </a:r>
            <a:r>
              <a:rPr lang="en-US" sz="1600" dirty="0" err="1"/>
              <a:t>eps</a:t>
            </a:r>
            <a:r>
              <a:rPr lang="en-US" sz="1600" dirty="0"/>
              <a:t>;</a:t>
            </a:r>
          </a:p>
          <a:p>
            <a:pPr marL="0" indent="0">
              <a:spcBef>
                <a:spcPts val="0"/>
              </a:spcBef>
              <a:buNone/>
            </a:pPr>
            <a:r>
              <a:rPr lang="en-US" sz="1600" dirty="0"/>
              <a:t>       </a:t>
            </a:r>
            <a:r>
              <a:rPr lang="en-US" sz="1600" dirty="0" err="1"/>
              <a:t>testpoint</a:t>
            </a:r>
            <a:r>
              <a:rPr lang="en-US" sz="1600" dirty="0"/>
              <a:t>();</a:t>
            </a:r>
          </a:p>
          <a:p>
            <a:pPr marL="0" indent="0">
              <a:spcBef>
                <a:spcPts val="0"/>
              </a:spcBef>
              <a:buNone/>
            </a:pPr>
            <a:r>
              <a:rPr lang="en-US" sz="1600" dirty="0"/>
              <a:t>     }</a:t>
            </a:r>
          </a:p>
          <a:p>
            <a:pPr marL="0" indent="0">
              <a:spcBef>
                <a:spcPts val="0"/>
              </a:spcBef>
              <a:buNone/>
            </a:pPr>
            <a:r>
              <a:rPr lang="en-US" sz="1600" dirty="0"/>
              <a:t>   }</a:t>
            </a:r>
          </a:p>
          <a:p>
            <a:pPr marL="0" indent="0">
              <a:spcBef>
                <a:spcPts val="0"/>
              </a:spcBef>
              <a:buNone/>
            </a:pPr>
            <a:r>
              <a:rPr lang="en-US" sz="1600" dirty="0" smtClean="0"/>
              <a:t>area=2.0*2.5*1.125</a:t>
            </a:r>
            <a:r>
              <a:rPr lang="en-US" sz="1600" dirty="0"/>
              <a:t>*(double)(NPOINTS*NPOINTS-</a:t>
            </a:r>
            <a:r>
              <a:rPr lang="en-US" sz="1600" dirty="0" err="1"/>
              <a:t>numoutside</a:t>
            </a:r>
            <a:r>
              <a:rPr lang="en-US" sz="1600" dirty="0"/>
              <a:t>)/(double)(NPOINTS*NPOINTS);</a:t>
            </a:r>
          </a:p>
          <a:p>
            <a:pPr marL="0" indent="0">
              <a:spcBef>
                <a:spcPts val="0"/>
              </a:spcBef>
              <a:buNone/>
            </a:pPr>
            <a:r>
              <a:rPr lang="en-US" sz="1600" dirty="0"/>
              <a:t>   error=area/(double)NPOINTS;</a:t>
            </a:r>
          </a:p>
          <a:p>
            <a:pPr marL="0" indent="0">
              <a:spcBef>
                <a:spcPts val="0"/>
              </a:spcBef>
              <a:buNone/>
            </a:pPr>
            <a:r>
              <a:rPr lang="en-US" sz="1600" dirty="0" smtClean="0"/>
              <a:t>}</a:t>
            </a:r>
            <a:endParaRPr lang="en-US" sz="1600" dirty="0"/>
          </a:p>
        </p:txBody>
      </p:sp>
      <p:sp>
        <p:nvSpPr>
          <p:cNvPr id="4" name="Slide Number Placeholder 3"/>
          <p:cNvSpPr>
            <a:spLocks noGrp="1"/>
          </p:cNvSpPr>
          <p:nvPr>
            <p:ph type="sldNum" sz="quarter" idx="10"/>
          </p:nvPr>
        </p:nvSpPr>
        <p:spPr>
          <a:xfrm>
            <a:off x="8267701" y="6591299"/>
            <a:ext cx="876300" cy="265113"/>
          </a:xfrm>
        </p:spPr>
        <p:txBody>
          <a:bodyPr/>
          <a:lstStyle/>
          <a:p>
            <a:pPr algn="l">
              <a:defRPr/>
            </a:pPr>
            <a:fld id="{0C933AAA-F64E-4748-8A99-DCC60F15C72A}" type="slidenum">
              <a:rPr lang="en-US" b="0" smtClean="0">
                <a:latin typeface="Tahoma" pitchFamily="34" charset="0"/>
                <a:ea typeface="ＭＳ Ｐゴシック" pitchFamily="34" charset="-128"/>
                <a:cs typeface="Arial" pitchFamily="34" charset="0"/>
              </a:rPr>
              <a:pPr algn="l">
                <a:defRPr/>
              </a:pPr>
              <a:t>141</a:t>
            </a:fld>
            <a:endParaRPr lang="en-US" b="0" dirty="0">
              <a:latin typeface="Tahoma" pitchFamily="34" charset="0"/>
              <a:ea typeface="ＭＳ Ｐゴシック" pitchFamily="34" charset="-128"/>
              <a:cs typeface="Arial" pitchFamily="34" charset="0"/>
            </a:endParaRPr>
          </a:p>
        </p:txBody>
      </p:sp>
      <p:sp>
        <p:nvSpPr>
          <p:cNvPr id="5" name="Content Placeholder 2"/>
          <p:cNvSpPr txBox="1">
            <a:spLocks/>
          </p:cNvSpPr>
          <p:nvPr/>
        </p:nvSpPr>
        <p:spPr bwMode="auto">
          <a:xfrm>
            <a:off x="5581649" y="781050"/>
            <a:ext cx="3562349" cy="4457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0">
              <a:spcBef>
                <a:spcPts val="0"/>
              </a:spcBef>
              <a:buFontTx/>
              <a:buNone/>
            </a:pPr>
            <a:endParaRPr lang="en-US" sz="1600" dirty="0" smtClean="0"/>
          </a:p>
          <a:p>
            <a:pPr marL="0" indent="0">
              <a:spcBef>
                <a:spcPts val="0"/>
              </a:spcBef>
              <a:buFontTx/>
              <a:buNone/>
            </a:pPr>
            <a:r>
              <a:rPr lang="en-US" sz="1600" dirty="0" smtClean="0"/>
              <a:t>void </a:t>
            </a:r>
            <a:r>
              <a:rPr lang="en-US" sz="1600" dirty="0" err="1" smtClean="0"/>
              <a:t>testpoint</a:t>
            </a:r>
            <a:r>
              <a:rPr lang="en-US" sz="1600" dirty="0" smtClean="0"/>
              <a:t>(void){</a:t>
            </a:r>
          </a:p>
          <a:p>
            <a:pPr marL="0" indent="0">
              <a:spcBef>
                <a:spcPts val="0"/>
              </a:spcBef>
              <a:buFontTx/>
              <a:buNone/>
            </a:pPr>
            <a:r>
              <a:rPr lang="en-US" sz="1600" dirty="0" err="1" smtClean="0"/>
              <a:t>struct</a:t>
            </a:r>
            <a:r>
              <a:rPr lang="en-US" sz="1600" dirty="0" smtClean="0"/>
              <a:t> </a:t>
            </a:r>
            <a:r>
              <a:rPr lang="en-US" sz="1600" dirty="0" err="1" smtClean="0"/>
              <a:t>d_complex</a:t>
            </a:r>
            <a:r>
              <a:rPr lang="en-US" sz="1600" dirty="0" smtClean="0"/>
              <a:t> z;</a:t>
            </a:r>
          </a:p>
          <a:p>
            <a:pPr marL="0" indent="0">
              <a:spcBef>
                <a:spcPts val="0"/>
              </a:spcBef>
              <a:buFontTx/>
              <a:buNone/>
            </a:pPr>
            <a:r>
              <a:rPr lang="en-US" sz="1600" dirty="0" smtClean="0"/>
              <a:t>       </a:t>
            </a:r>
            <a:r>
              <a:rPr lang="en-US" sz="1600" dirty="0" err="1" smtClean="0"/>
              <a:t>int</a:t>
            </a:r>
            <a:r>
              <a:rPr lang="en-US" sz="1600" dirty="0" smtClean="0"/>
              <a:t> </a:t>
            </a:r>
            <a:r>
              <a:rPr lang="en-US" sz="1600" dirty="0" err="1" smtClean="0"/>
              <a:t>iter</a:t>
            </a:r>
            <a:r>
              <a:rPr lang="en-US" sz="1600" dirty="0" smtClean="0"/>
              <a:t>;</a:t>
            </a:r>
          </a:p>
          <a:p>
            <a:pPr marL="0" indent="0">
              <a:spcBef>
                <a:spcPts val="0"/>
              </a:spcBef>
              <a:buFontTx/>
              <a:buNone/>
            </a:pPr>
            <a:r>
              <a:rPr lang="en-US" sz="1600" dirty="0" smtClean="0"/>
              <a:t>       double temp;</a:t>
            </a:r>
          </a:p>
          <a:p>
            <a:pPr marL="0" indent="0">
              <a:spcBef>
                <a:spcPts val="0"/>
              </a:spcBef>
              <a:buFontTx/>
              <a:buNone/>
            </a:pPr>
            <a:endParaRPr lang="en-US" sz="1600" dirty="0" smtClean="0"/>
          </a:p>
          <a:p>
            <a:pPr marL="0" indent="0">
              <a:spcBef>
                <a:spcPts val="0"/>
              </a:spcBef>
              <a:buFontTx/>
              <a:buNone/>
            </a:pPr>
            <a:r>
              <a:rPr lang="en-US" sz="1600" dirty="0" smtClean="0"/>
              <a:t>       z=c;</a:t>
            </a:r>
          </a:p>
          <a:p>
            <a:pPr marL="0" indent="0">
              <a:spcBef>
                <a:spcPts val="0"/>
              </a:spcBef>
              <a:buFontTx/>
              <a:buNone/>
            </a:pPr>
            <a:r>
              <a:rPr lang="en-US" sz="1600" dirty="0" smtClean="0"/>
              <a:t>       for (</a:t>
            </a:r>
            <a:r>
              <a:rPr lang="en-US" sz="1600" dirty="0" err="1" smtClean="0"/>
              <a:t>iter</a:t>
            </a:r>
            <a:r>
              <a:rPr lang="en-US" sz="1600" dirty="0" smtClean="0"/>
              <a:t>=0; </a:t>
            </a:r>
            <a:r>
              <a:rPr lang="en-US" sz="1600" dirty="0" err="1" smtClean="0"/>
              <a:t>iter</a:t>
            </a:r>
            <a:r>
              <a:rPr lang="en-US" sz="1600" dirty="0" smtClean="0"/>
              <a:t>&lt;MXITR; </a:t>
            </a:r>
            <a:r>
              <a:rPr lang="en-US" sz="1600" dirty="0" err="1" smtClean="0"/>
              <a:t>iter</a:t>
            </a:r>
            <a:r>
              <a:rPr lang="en-US" sz="1600" dirty="0" smtClean="0"/>
              <a:t>++){</a:t>
            </a:r>
          </a:p>
          <a:p>
            <a:pPr marL="0" indent="0">
              <a:spcBef>
                <a:spcPts val="0"/>
              </a:spcBef>
              <a:buFontTx/>
              <a:buNone/>
            </a:pPr>
            <a:r>
              <a:rPr lang="en-US" sz="1600" dirty="0" smtClean="0"/>
              <a:t>         temp = (</a:t>
            </a:r>
            <a:r>
              <a:rPr lang="en-US" sz="1600" dirty="0" err="1" smtClean="0"/>
              <a:t>z.r</a:t>
            </a:r>
            <a:r>
              <a:rPr lang="en-US" sz="1600" dirty="0" smtClean="0"/>
              <a:t>*</a:t>
            </a:r>
            <a:r>
              <a:rPr lang="en-US" sz="1600" dirty="0" err="1" smtClean="0"/>
              <a:t>z.r</a:t>
            </a:r>
            <a:r>
              <a:rPr lang="en-US" sz="1600" dirty="0" smtClean="0"/>
              <a:t>)-(</a:t>
            </a:r>
            <a:r>
              <a:rPr lang="en-US" sz="1600" dirty="0" err="1" smtClean="0"/>
              <a:t>z.i</a:t>
            </a:r>
            <a:r>
              <a:rPr lang="en-US" sz="1600" dirty="0" smtClean="0"/>
              <a:t>*</a:t>
            </a:r>
            <a:r>
              <a:rPr lang="en-US" sz="1600" dirty="0" err="1" smtClean="0"/>
              <a:t>z.i</a:t>
            </a:r>
            <a:r>
              <a:rPr lang="en-US" sz="1600" dirty="0" smtClean="0"/>
              <a:t>)+</a:t>
            </a:r>
            <a:r>
              <a:rPr lang="en-US" sz="1600" dirty="0" err="1" smtClean="0"/>
              <a:t>c.r</a:t>
            </a:r>
            <a:r>
              <a:rPr lang="en-US" sz="1600" dirty="0" smtClean="0"/>
              <a:t>;</a:t>
            </a:r>
          </a:p>
          <a:p>
            <a:pPr marL="0" indent="0">
              <a:spcBef>
                <a:spcPts val="0"/>
              </a:spcBef>
              <a:buFontTx/>
              <a:buNone/>
            </a:pPr>
            <a:r>
              <a:rPr lang="en-US" sz="1600" dirty="0" smtClean="0"/>
              <a:t>         </a:t>
            </a:r>
            <a:r>
              <a:rPr lang="en-US" sz="1600" dirty="0" err="1" smtClean="0"/>
              <a:t>z.i</a:t>
            </a:r>
            <a:r>
              <a:rPr lang="en-US" sz="1600" dirty="0" smtClean="0"/>
              <a:t> = </a:t>
            </a:r>
            <a:r>
              <a:rPr lang="en-US" sz="1600" dirty="0" err="1" smtClean="0"/>
              <a:t>z.r</a:t>
            </a:r>
            <a:r>
              <a:rPr lang="en-US" sz="1600" dirty="0" smtClean="0"/>
              <a:t>*</a:t>
            </a:r>
            <a:r>
              <a:rPr lang="en-US" sz="1600" dirty="0" err="1" smtClean="0"/>
              <a:t>z.i</a:t>
            </a:r>
            <a:r>
              <a:rPr lang="en-US" sz="1600" dirty="0" smtClean="0"/>
              <a:t>*2+c.i;</a:t>
            </a:r>
          </a:p>
          <a:p>
            <a:pPr marL="0" indent="0">
              <a:spcBef>
                <a:spcPts val="0"/>
              </a:spcBef>
              <a:buFontTx/>
              <a:buNone/>
            </a:pPr>
            <a:r>
              <a:rPr lang="en-US" sz="1600" dirty="0" smtClean="0"/>
              <a:t>         </a:t>
            </a:r>
            <a:r>
              <a:rPr lang="en-US" sz="1600" dirty="0" err="1" smtClean="0"/>
              <a:t>z.r</a:t>
            </a:r>
            <a:r>
              <a:rPr lang="en-US" sz="1600" dirty="0" smtClean="0"/>
              <a:t> = temp;</a:t>
            </a:r>
          </a:p>
          <a:p>
            <a:pPr marL="0" indent="0">
              <a:spcBef>
                <a:spcPts val="0"/>
              </a:spcBef>
              <a:buFontTx/>
              <a:buNone/>
            </a:pPr>
            <a:r>
              <a:rPr lang="en-US" sz="1600" dirty="0" smtClean="0"/>
              <a:t>         if ((</a:t>
            </a:r>
            <a:r>
              <a:rPr lang="en-US" sz="1600" dirty="0" err="1" smtClean="0"/>
              <a:t>z.r</a:t>
            </a:r>
            <a:r>
              <a:rPr lang="en-US" sz="1600" dirty="0" smtClean="0"/>
              <a:t>*</a:t>
            </a:r>
            <a:r>
              <a:rPr lang="en-US" sz="1600" dirty="0" err="1" smtClean="0"/>
              <a:t>z.r+z.i</a:t>
            </a:r>
            <a:r>
              <a:rPr lang="en-US" sz="1600" dirty="0" smtClean="0"/>
              <a:t>*</a:t>
            </a:r>
            <a:r>
              <a:rPr lang="en-US" sz="1600" dirty="0" err="1" smtClean="0"/>
              <a:t>z.i</a:t>
            </a:r>
            <a:r>
              <a:rPr lang="en-US" sz="1600" dirty="0" smtClean="0"/>
              <a:t>)&gt;4.0) {</a:t>
            </a:r>
          </a:p>
          <a:p>
            <a:pPr marL="0" indent="0">
              <a:spcBef>
                <a:spcPts val="0"/>
              </a:spcBef>
              <a:buFontTx/>
              <a:buNone/>
            </a:pPr>
            <a:r>
              <a:rPr lang="en-US" sz="1600" dirty="0" smtClean="0"/>
              <a:t>           </a:t>
            </a:r>
            <a:r>
              <a:rPr lang="en-US" sz="1600" dirty="0" err="1" smtClean="0"/>
              <a:t>numoutside</a:t>
            </a:r>
            <a:r>
              <a:rPr lang="en-US" sz="1600" dirty="0" smtClean="0"/>
              <a:t>++;</a:t>
            </a:r>
          </a:p>
          <a:p>
            <a:pPr marL="0" indent="0">
              <a:spcBef>
                <a:spcPts val="0"/>
              </a:spcBef>
              <a:buFontTx/>
              <a:buNone/>
            </a:pPr>
            <a:r>
              <a:rPr lang="en-US" sz="1600" dirty="0" smtClean="0"/>
              <a:t>           break;</a:t>
            </a:r>
          </a:p>
          <a:p>
            <a:pPr marL="0" indent="0">
              <a:spcBef>
                <a:spcPts val="0"/>
              </a:spcBef>
              <a:buFontTx/>
              <a:buNone/>
            </a:pPr>
            <a:r>
              <a:rPr lang="en-US" sz="1600" dirty="0" smtClean="0"/>
              <a:t>         }</a:t>
            </a:r>
          </a:p>
          <a:p>
            <a:pPr marL="0" indent="0">
              <a:spcBef>
                <a:spcPts val="0"/>
              </a:spcBef>
              <a:buFontTx/>
              <a:buNone/>
            </a:pPr>
            <a:r>
              <a:rPr lang="en-US" sz="1600" dirty="0" smtClean="0"/>
              <a:t>       }</a:t>
            </a:r>
          </a:p>
          <a:p>
            <a:pPr marL="0" indent="0">
              <a:spcBef>
                <a:spcPts val="0"/>
              </a:spcBef>
              <a:buNone/>
            </a:pPr>
            <a:r>
              <a:rPr lang="en-US" sz="1600" dirty="0" smtClean="0"/>
              <a:t>}</a:t>
            </a:r>
          </a:p>
          <a:p>
            <a:pPr>
              <a:spcBef>
                <a:spcPts val="0"/>
              </a:spcBef>
            </a:pPr>
            <a:endParaRPr lang="en-US" sz="1600" dirty="0" smtClean="0"/>
          </a:p>
          <a:p>
            <a:pPr>
              <a:spcBef>
                <a:spcPts val="0"/>
              </a:spcBef>
            </a:pPr>
            <a:endParaRPr lang="en-US" sz="1600" dirty="0"/>
          </a:p>
        </p:txBody>
      </p:sp>
      <p:cxnSp>
        <p:nvCxnSpPr>
          <p:cNvPr id="7" name="Straight Connector 6"/>
          <p:cNvCxnSpPr/>
          <p:nvPr/>
        </p:nvCxnSpPr>
        <p:spPr bwMode="auto">
          <a:xfrm>
            <a:off x="5416550" y="781050"/>
            <a:ext cx="0" cy="4286250"/>
          </a:xfrm>
          <a:prstGeom prst="line">
            <a:avLst/>
          </a:prstGeom>
          <a:noFill/>
          <a:ln w="47625" cap="flat" cmpd="sng" algn="ctr">
            <a:solidFill>
              <a:schemeClr val="tx1"/>
            </a:solidFill>
            <a:prstDash val="solid"/>
            <a:round/>
            <a:headEnd type="none" w="med" len="med"/>
            <a:tailEnd type="none" w="med" len="med"/>
          </a:ln>
          <a:effectLst/>
        </p:spPr>
      </p:cxnSp>
      <p:sp>
        <p:nvSpPr>
          <p:cNvPr id="9" name="TextBox 8"/>
          <p:cNvSpPr txBox="1"/>
          <p:nvPr/>
        </p:nvSpPr>
        <p:spPr>
          <a:xfrm>
            <a:off x="5391148" y="5534561"/>
            <a:ext cx="3752850" cy="1323439"/>
          </a:xfrm>
          <a:prstGeom prst="rect">
            <a:avLst/>
          </a:prstGeom>
          <a:noFill/>
        </p:spPr>
        <p:txBody>
          <a:bodyPr wrap="square" rtlCol="0">
            <a:spAutoFit/>
          </a:bodyPr>
          <a:lstStyle/>
          <a:p>
            <a:r>
              <a:rPr lang="en-US" sz="2000" dirty="0" smtClean="0"/>
              <a:t>When I run this program, I get a different incorrect answer each time I run it … there is a race condition!!!! </a:t>
            </a:r>
            <a:endParaRPr lang="en-US" sz="2000" dirty="0"/>
          </a:p>
        </p:txBody>
      </p:sp>
    </p:spTree>
    <p:extLst>
      <p:ext uri="{BB962C8B-B14F-4D97-AF65-F5344CB8AC3E}">
        <p14:creationId xmlns:p14="http://schemas.microsoft.com/office/powerpoint/2010/main" val="2349445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Exercise 5: Area of a Mandelbrot set</a:t>
            </a:r>
            <a:endParaRPr lang="en-US" sz="3200" dirty="0"/>
          </a:p>
        </p:txBody>
      </p:sp>
      <p:sp>
        <p:nvSpPr>
          <p:cNvPr id="3" name="Content Placeholder 2"/>
          <p:cNvSpPr>
            <a:spLocks noGrp="1"/>
          </p:cNvSpPr>
          <p:nvPr>
            <p:ph idx="1"/>
          </p:nvPr>
        </p:nvSpPr>
        <p:spPr>
          <a:xfrm>
            <a:off x="387350" y="1228299"/>
            <a:ext cx="8515350" cy="5109001"/>
          </a:xfrm>
        </p:spPr>
        <p:txBody>
          <a:bodyPr/>
          <a:lstStyle/>
          <a:p>
            <a:r>
              <a:rPr lang="en-US" dirty="0" smtClean="0"/>
              <a:t>Solution is in the file </a:t>
            </a:r>
            <a:r>
              <a:rPr lang="en-US" dirty="0" err="1" smtClean="0"/>
              <a:t>mandel_par.c</a:t>
            </a:r>
            <a:endParaRPr lang="en-US" dirty="0" smtClean="0"/>
          </a:p>
          <a:p>
            <a:r>
              <a:rPr lang="en-US" dirty="0" smtClean="0"/>
              <a:t>Errors:</a:t>
            </a:r>
          </a:p>
          <a:p>
            <a:pPr lvl="1"/>
            <a:r>
              <a:rPr lang="en-US" dirty="0" err="1" smtClean="0"/>
              <a:t>Eps</a:t>
            </a:r>
            <a:r>
              <a:rPr lang="en-US" dirty="0" smtClean="0"/>
              <a:t> is private but uninitialized.   Two solutions</a:t>
            </a:r>
          </a:p>
          <a:p>
            <a:pPr lvl="2"/>
            <a:r>
              <a:rPr lang="en-US" dirty="0" smtClean="0"/>
              <a:t>It’s read-only so you can make it shared.</a:t>
            </a:r>
          </a:p>
          <a:p>
            <a:pPr lvl="2"/>
            <a:r>
              <a:rPr lang="en-US" dirty="0" smtClean="0"/>
              <a:t>Make it </a:t>
            </a:r>
            <a:r>
              <a:rPr lang="en-US" dirty="0" err="1" smtClean="0"/>
              <a:t>firstprivate</a:t>
            </a:r>
            <a:endParaRPr lang="en-US" dirty="0" smtClean="0"/>
          </a:p>
          <a:p>
            <a:pPr lvl="1"/>
            <a:r>
              <a:rPr lang="en-US" dirty="0" smtClean="0"/>
              <a:t>The loop index variable j is shared by default.  Make it private. </a:t>
            </a:r>
          </a:p>
          <a:p>
            <a:pPr lvl="1"/>
            <a:r>
              <a:rPr lang="en-US" dirty="0" smtClean="0"/>
              <a:t>The variable c has global scope so “</a:t>
            </a:r>
            <a:r>
              <a:rPr lang="en-US" dirty="0" err="1" smtClean="0"/>
              <a:t>testpoint</a:t>
            </a:r>
            <a:r>
              <a:rPr lang="en-US" dirty="0" smtClean="0"/>
              <a:t>” may pick up the global value rather than the private value in the loop.  Solution … pass C as an </a:t>
            </a:r>
            <a:r>
              <a:rPr lang="en-US" dirty="0" err="1" smtClean="0"/>
              <a:t>arg</a:t>
            </a:r>
            <a:r>
              <a:rPr lang="en-US" dirty="0" smtClean="0"/>
              <a:t> to </a:t>
            </a:r>
            <a:r>
              <a:rPr lang="en-US" dirty="0" err="1" smtClean="0"/>
              <a:t>testpoint</a:t>
            </a:r>
            <a:endParaRPr lang="en-US" dirty="0" smtClean="0"/>
          </a:p>
          <a:p>
            <a:pPr lvl="1"/>
            <a:r>
              <a:rPr lang="en-US" dirty="0" smtClean="0"/>
              <a:t>Updates to “</a:t>
            </a:r>
            <a:r>
              <a:rPr lang="en-US" dirty="0" err="1" smtClean="0"/>
              <a:t>numoutside</a:t>
            </a:r>
            <a:r>
              <a:rPr lang="en-US" dirty="0" smtClean="0"/>
              <a:t>” are a race.  Protect with an atomic.</a:t>
            </a:r>
            <a:endParaRPr lang="en-US" dirty="0"/>
          </a:p>
        </p:txBody>
      </p:sp>
      <p:sp>
        <p:nvSpPr>
          <p:cNvPr id="4" name="Slide Number Placeholder 3"/>
          <p:cNvSpPr>
            <a:spLocks noGrp="1"/>
          </p:cNvSpPr>
          <p:nvPr>
            <p:ph type="sldNum" sz="quarter" idx="10"/>
          </p:nvPr>
        </p:nvSpPr>
        <p:spPr/>
        <p:txBody>
          <a:bodyPr/>
          <a:lstStyle/>
          <a:p>
            <a:pPr>
              <a:defRPr/>
            </a:pPr>
            <a:fld id="{9645A912-1B1C-4C9D-BC46-901A61A2F332}" type="slidenum">
              <a:rPr lang="zh-CN" altLang="en-US" smtClean="0"/>
              <a:pPr>
                <a:defRPr/>
              </a:pPr>
              <a:t>142</a:t>
            </a:fld>
            <a:endParaRPr lang="en-US" altLang="zh-CN"/>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parallel programs</a:t>
            </a:r>
            <a:endParaRPr lang="en-US" dirty="0"/>
          </a:p>
        </p:txBody>
      </p:sp>
      <p:sp>
        <p:nvSpPr>
          <p:cNvPr id="3" name="Content Placeholder 2"/>
          <p:cNvSpPr>
            <a:spLocks noGrp="1"/>
          </p:cNvSpPr>
          <p:nvPr>
            <p:ph idx="1"/>
          </p:nvPr>
        </p:nvSpPr>
        <p:spPr>
          <a:xfrm>
            <a:off x="455613" y="1201739"/>
            <a:ext cx="8237537" cy="2703512"/>
          </a:xfrm>
        </p:spPr>
        <p:txBody>
          <a:bodyPr/>
          <a:lstStyle/>
          <a:p>
            <a:r>
              <a:rPr lang="en-US" sz="2400" dirty="0" smtClean="0"/>
              <a:t>Find tools that work with your environment and learn to use them.   A good parallel debugger can make a huge difference.</a:t>
            </a:r>
          </a:p>
          <a:p>
            <a:r>
              <a:rPr lang="en-US" sz="2400" dirty="0" smtClean="0"/>
              <a:t>But parallel debuggers are not portable and you will assuredly need to debug “by hand” at some point.</a:t>
            </a:r>
          </a:p>
          <a:p>
            <a:r>
              <a:rPr lang="en-US" sz="2400" dirty="0" smtClean="0"/>
              <a:t>There are tricks to help you.  The most important is to use the default(none) pragma</a:t>
            </a:r>
            <a:endParaRPr lang="en-US" sz="2400" dirty="0"/>
          </a:p>
        </p:txBody>
      </p:sp>
      <p:sp>
        <p:nvSpPr>
          <p:cNvPr id="4" name="Slide Number Placeholder 3"/>
          <p:cNvSpPr>
            <a:spLocks noGrp="1"/>
          </p:cNvSpPr>
          <p:nvPr>
            <p:ph type="sldNum" sz="quarter" idx="10"/>
          </p:nvPr>
        </p:nvSpPr>
        <p:spPr>
          <a:xfrm>
            <a:off x="8305801" y="6553199"/>
            <a:ext cx="838200" cy="303213"/>
          </a:xfrm>
        </p:spPr>
        <p:txBody>
          <a:bodyPr/>
          <a:lstStyle/>
          <a:p>
            <a:pPr algn="l">
              <a:defRPr/>
            </a:pPr>
            <a:fld id="{0C933AAA-F64E-4748-8A99-DCC60F15C72A}" type="slidenum">
              <a:rPr lang="en-US" b="0" smtClean="0">
                <a:latin typeface="Tahoma" pitchFamily="34" charset="0"/>
                <a:ea typeface="ＭＳ Ｐゴシック" pitchFamily="34" charset="-128"/>
                <a:cs typeface="Arial" pitchFamily="34" charset="0"/>
              </a:rPr>
              <a:pPr algn="l">
                <a:defRPr/>
              </a:pPr>
              <a:t>143</a:t>
            </a:fld>
            <a:endParaRPr lang="en-US" b="0" dirty="0">
              <a:latin typeface="Tahoma" pitchFamily="34" charset="0"/>
              <a:ea typeface="ＭＳ Ｐゴシック" pitchFamily="34" charset="-128"/>
              <a:cs typeface="Arial" pitchFamily="34" charset="0"/>
            </a:endParaRPr>
          </a:p>
        </p:txBody>
      </p:sp>
      <p:sp>
        <p:nvSpPr>
          <p:cNvPr id="5" name="Content Placeholder 2"/>
          <p:cNvSpPr txBox="1">
            <a:spLocks/>
          </p:cNvSpPr>
          <p:nvPr/>
        </p:nvSpPr>
        <p:spPr bwMode="auto">
          <a:xfrm>
            <a:off x="1752601" y="4114800"/>
            <a:ext cx="5353049" cy="2362200"/>
          </a:xfrm>
          <a:prstGeom prst="rect">
            <a:avLst/>
          </a:prstGeom>
          <a:solidFill>
            <a:srgbClr val="E9FFDD"/>
          </a:solidFill>
          <a:ln w="9525">
            <a:solidFill>
              <a:schemeClr val="tx1"/>
            </a:solid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0">
              <a:spcBef>
                <a:spcPts val="0"/>
              </a:spcBef>
              <a:buFontTx/>
              <a:buNone/>
            </a:pPr>
            <a:r>
              <a:rPr lang="en-US" sz="1600" dirty="0" smtClean="0"/>
              <a:t>#</a:t>
            </a:r>
            <a:r>
              <a:rPr lang="en-US" sz="1600" dirty="0" smtClean="0">
                <a:solidFill>
                  <a:schemeClr val="bg2"/>
                </a:solidFill>
              </a:rPr>
              <a:t>pragma </a:t>
            </a:r>
            <a:r>
              <a:rPr lang="en-US" sz="1600" dirty="0" err="1" smtClean="0">
                <a:solidFill>
                  <a:schemeClr val="bg2"/>
                </a:solidFill>
              </a:rPr>
              <a:t>omp</a:t>
            </a:r>
            <a:r>
              <a:rPr lang="en-US" sz="1600" dirty="0" smtClean="0">
                <a:solidFill>
                  <a:schemeClr val="bg2"/>
                </a:solidFill>
              </a:rPr>
              <a:t> parallel for default(none) private(c, </a:t>
            </a:r>
            <a:r>
              <a:rPr lang="en-US" sz="1600" dirty="0" err="1" smtClean="0">
                <a:solidFill>
                  <a:schemeClr val="bg2"/>
                </a:solidFill>
              </a:rPr>
              <a:t>eps</a:t>
            </a:r>
            <a:r>
              <a:rPr lang="en-US" sz="1600" dirty="0" smtClean="0">
                <a:solidFill>
                  <a:schemeClr val="bg2"/>
                </a:solidFill>
              </a:rPr>
              <a:t>)</a:t>
            </a:r>
          </a:p>
          <a:p>
            <a:pPr marL="0" indent="0">
              <a:spcBef>
                <a:spcPts val="0"/>
              </a:spcBef>
              <a:buFontTx/>
              <a:buNone/>
            </a:pPr>
            <a:r>
              <a:rPr lang="en-US" sz="1600" dirty="0" smtClean="0">
                <a:solidFill>
                  <a:schemeClr val="bg2"/>
                </a:solidFill>
              </a:rPr>
              <a:t>   for (i=0; i&lt;NPOINTS; i++) {</a:t>
            </a:r>
          </a:p>
          <a:p>
            <a:pPr marL="0" indent="0">
              <a:spcBef>
                <a:spcPts val="0"/>
              </a:spcBef>
              <a:buFontTx/>
              <a:buNone/>
            </a:pPr>
            <a:r>
              <a:rPr lang="en-US" sz="1600" dirty="0" smtClean="0">
                <a:solidFill>
                  <a:schemeClr val="bg2"/>
                </a:solidFill>
              </a:rPr>
              <a:t>     for (j=0; j&lt;NPOINTS; j++) {</a:t>
            </a:r>
          </a:p>
          <a:p>
            <a:pPr marL="0" indent="0">
              <a:spcBef>
                <a:spcPts val="0"/>
              </a:spcBef>
              <a:buFontTx/>
              <a:buNone/>
            </a:pPr>
            <a:r>
              <a:rPr lang="en-US" sz="1600" dirty="0" smtClean="0">
                <a:solidFill>
                  <a:schemeClr val="bg2"/>
                </a:solidFill>
              </a:rPr>
              <a:t>       </a:t>
            </a:r>
            <a:r>
              <a:rPr lang="en-US" sz="1600" dirty="0" err="1" smtClean="0">
                <a:solidFill>
                  <a:schemeClr val="bg2"/>
                </a:solidFill>
              </a:rPr>
              <a:t>c.r</a:t>
            </a:r>
            <a:r>
              <a:rPr lang="en-US" sz="1600" dirty="0" smtClean="0">
                <a:solidFill>
                  <a:schemeClr val="bg2"/>
                </a:solidFill>
              </a:rPr>
              <a:t> = -2.0+2.5*(double)(i)/(double)(NPOINTS)+</a:t>
            </a:r>
            <a:r>
              <a:rPr lang="en-US" sz="1600" dirty="0" err="1" smtClean="0">
                <a:solidFill>
                  <a:schemeClr val="bg2"/>
                </a:solidFill>
              </a:rPr>
              <a:t>eps</a:t>
            </a:r>
            <a:r>
              <a:rPr lang="en-US" sz="1600" dirty="0" smtClean="0">
                <a:solidFill>
                  <a:schemeClr val="bg2"/>
                </a:solidFill>
              </a:rPr>
              <a:t>;</a:t>
            </a:r>
          </a:p>
          <a:p>
            <a:pPr marL="0" indent="0">
              <a:spcBef>
                <a:spcPts val="0"/>
              </a:spcBef>
              <a:buFontTx/>
              <a:buNone/>
            </a:pPr>
            <a:r>
              <a:rPr lang="en-US" sz="1600" dirty="0" smtClean="0">
                <a:solidFill>
                  <a:schemeClr val="bg2"/>
                </a:solidFill>
              </a:rPr>
              <a:t>       </a:t>
            </a:r>
            <a:r>
              <a:rPr lang="en-US" sz="1600" dirty="0" err="1" smtClean="0">
                <a:solidFill>
                  <a:schemeClr val="bg2"/>
                </a:solidFill>
              </a:rPr>
              <a:t>c.i</a:t>
            </a:r>
            <a:r>
              <a:rPr lang="en-US" sz="1600" dirty="0" smtClean="0">
                <a:solidFill>
                  <a:schemeClr val="bg2"/>
                </a:solidFill>
              </a:rPr>
              <a:t> = 1.125*(double)(j)/(double)(NPOINTS)+</a:t>
            </a:r>
            <a:r>
              <a:rPr lang="en-US" sz="1600" dirty="0" err="1" smtClean="0">
                <a:solidFill>
                  <a:schemeClr val="bg2"/>
                </a:solidFill>
              </a:rPr>
              <a:t>eps</a:t>
            </a:r>
            <a:r>
              <a:rPr lang="en-US" sz="1600" dirty="0" smtClean="0">
                <a:solidFill>
                  <a:schemeClr val="bg2"/>
                </a:solidFill>
              </a:rPr>
              <a:t>;</a:t>
            </a:r>
          </a:p>
          <a:p>
            <a:pPr marL="0" indent="0">
              <a:spcBef>
                <a:spcPts val="0"/>
              </a:spcBef>
              <a:buFontTx/>
              <a:buNone/>
            </a:pPr>
            <a:r>
              <a:rPr lang="en-US" sz="1600" dirty="0" smtClean="0">
                <a:solidFill>
                  <a:schemeClr val="bg2"/>
                </a:solidFill>
              </a:rPr>
              <a:t>       </a:t>
            </a:r>
            <a:r>
              <a:rPr lang="en-US" sz="1600" dirty="0" err="1" smtClean="0">
                <a:solidFill>
                  <a:schemeClr val="bg2"/>
                </a:solidFill>
              </a:rPr>
              <a:t>testpoint</a:t>
            </a:r>
            <a:r>
              <a:rPr lang="en-US" sz="1600" dirty="0" smtClean="0">
                <a:solidFill>
                  <a:schemeClr val="bg2"/>
                </a:solidFill>
              </a:rPr>
              <a:t>();</a:t>
            </a:r>
          </a:p>
          <a:p>
            <a:pPr marL="0" indent="0">
              <a:spcBef>
                <a:spcPts val="0"/>
              </a:spcBef>
              <a:buFontTx/>
              <a:buNone/>
            </a:pPr>
            <a:r>
              <a:rPr lang="en-US" sz="1600" dirty="0" smtClean="0">
                <a:solidFill>
                  <a:schemeClr val="bg2"/>
                </a:solidFill>
              </a:rPr>
              <a:t>     }</a:t>
            </a:r>
          </a:p>
          <a:p>
            <a:pPr marL="0" indent="0">
              <a:spcBef>
                <a:spcPts val="0"/>
              </a:spcBef>
              <a:buFontTx/>
              <a:buNone/>
            </a:pPr>
            <a:r>
              <a:rPr lang="en-US" sz="1600" dirty="0" smtClean="0">
                <a:solidFill>
                  <a:schemeClr val="bg2"/>
                </a:solidFill>
              </a:rPr>
              <a:t>   }</a:t>
            </a:r>
          </a:p>
          <a:p>
            <a:pPr marL="0" indent="0">
              <a:spcBef>
                <a:spcPts val="0"/>
              </a:spcBef>
              <a:buFontTx/>
              <a:buNone/>
            </a:pPr>
            <a:r>
              <a:rPr lang="en-US" sz="1600" dirty="0" smtClean="0">
                <a:solidFill>
                  <a:schemeClr val="bg2"/>
                </a:solidFill>
              </a:rPr>
              <a:t>}</a:t>
            </a:r>
            <a:endParaRPr lang="en-US" sz="1600" dirty="0">
              <a:solidFill>
                <a:schemeClr val="bg2"/>
              </a:solidFill>
            </a:endParaRPr>
          </a:p>
        </p:txBody>
      </p:sp>
      <p:sp>
        <p:nvSpPr>
          <p:cNvPr id="6" name="TextBox 5"/>
          <p:cNvSpPr txBox="1"/>
          <p:nvPr/>
        </p:nvSpPr>
        <p:spPr>
          <a:xfrm>
            <a:off x="7467600" y="4511070"/>
            <a:ext cx="1390650" cy="1569660"/>
          </a:xfrm>
          <a:prstGeom prst="rect">
            <a:avLst/>
          </a:prstGeom>
          <a:noFill/>
        </p:spPr>
        <p:txBody>
          <a:bodyPr wrap="square" rtlCol="0">
            <a:spAutoFit/>
          </a:bodyPr>
          <a:lstStyle/>
          <a:p>
            <a:r>
              <a:rPr lang="en-US" sz="1600" dirty="0" smtClean="0"/>
              <a:t>Using default(none) generates a compiler error that j is unspecified.  </a:t>
            </a:r>
            <a:endParaRPr lang="en-US" sz="1600" dirty="0"/>
          </a:p>
        </p:txBody>
      </p:sp>
    </p:spTree>
    <p:extLst>
      <p:ext uri="{BB962C8B-B14F-4D97-AF65-F5344CB8AC3E}">
        <p14:creationId xmlns:p14="http://schemas.microsoft.com/office/powerpoint/2010/main" val="355341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8496300" cy="781050"/>
          </a:xfrm>
        </p:spPr>
        <p:txBody>
          <a:bodyPr/>
          <a:lstStyle/>
          <a:p>
            <a:r>
              <a:rPr lang="en-US" sz="3200" dirty="0" smtClean="0"/>
              <a:t>Exercise 5: The Mandelbrot Area program</a:t>
            </a:r>
            <a:endParaRPr lang="en-US" sz="3200" dirty="0"/>
          </a:p>
        </p:txBody>
      </p:sp>
      <p:sp>
        <p:nvSpPr>
          <p:cNvPr id="3" name="Content Placeholder 2"/>
          <p:cNvSpPr>
            <a:spLocks noGrp="1"/>
          </p:cNvSpPr>
          <p:nvPr>
            <p:ph idx="1"/>
          </p:nvPr>
        </p:nvSpPr>
        <p:spPr>
          <a:xfrm>
            <a:off x="228600" y="608384"/>
            <a:ext cx="5353049" cy="6019800"/>
          </a:xfrm>
        </p:spPr>
        <p:txBody>
          <a:bodyPr/>
          <a:lstStyle/>
          <a:p>
            <a:pPr marL="0" indent="0">
              <a:spcBef>
                <a:spcPts val="0"/>
              </a:spcBef>
              <a:buNone/>
            </a:pPr>
            <a:r>
              <a:rPr lang="en-US" sz="1600" dirty="0" smtClean="0"/>
              <a:t>#</a:t>
            </a:r>
            <a:r>
              <a:rPr lang="en-US" sz="1600" dirty="0"/>
              <a:t>include &lt;</a:t>
            </a:r>
            <a:r>
              <a:rPr lang="en-US" sz="1600" dirty="0" err="1"/>
              <a:t>omp.h</a:t>
            </a:r>
            <a:r>
              <a:rPr lang="en-US" sz="1600" dirty="0"/>
              <a:t>&gt;</a:t>
            </a:r>
          </a:p>
          <a:p>
            <a:pPr marL="0" indent="0">
              <a:spcBef>
                <a:spcPts val="0"/>
              </a:spcBef>
              <a:buNone/>
            </a:pPr>
            <a:r>
              <a:rPr lang="en-US" sz="1600" dirty="0" smtClean="0"/>
              <a:t># </a:t>
            </a:r>
            <a:r>
              <a:rPr lang="en-US" sz="1600" dirty="0"/>
              <a:t>define NPOINTS 1000</a:t>
            </a:r>
          </a:p>
          <a:p>
            <a:pPr marL="0" indent="0">
              <a:spcBef>
                <a:spcPts val="0"/>
              </a:spcBef>
              <a:buNone/>
            </a:pPr>
            <a:r>
              <a:rPr lang="en-US" sz="1600" dirty="0"/>
              <a:t># define </a:t>
            </a:r>
            <a:r>
              <a:rPr lang="en-US" sz="1600" dirty="0" smtClean="0"/>
              <a:t>MXITR </a:t>
            </a:r>
            <a:r>
              <a:rPr lang="en-US" sz="1600" dirty="0"/>
              <a:t>1000</a:t>
            </a:r>
          </a:p>
          <a:p>
            <a:pPr marL="0" indent="0">
              <a:spcBef>
                <a:spcPts val="0"/>
              </a:spcBef>
              <a:buNone/>
            </a:pPr>
            <a:r>
              <a:rPr lang="en-US" sz="1600" dirty="0" err="1" smtClean="0"/>
              <a:t>struct</a:t>
            </a:r>
            <a:r>
              <a:rPr lang="en-US" sz="1600" dirty="0" smtClean="0"/>
              <a:t> </a:t>
            </a:r>
            <a:r>
              <a:rPr lang="en-US" sz="1600" dirty="0" err="1"/>
              <a:t>d_complex</a:t>
            </a:r>
            <a:r>
              <a:rPr lang="en-US" sz="1600" dirty="0"/>
              <a:t>{</a:t>
            </a:r>
          </a:p>
          <a:p>
            <a:pPr marL="0" indent="0">
              <a:spcBef>
                <a:spcPts val="0"/>
              </a:spcBef>
              <a:buNone/>
            </a:pPr>
            <a:r>
              <a:rPr lang="en-US" sz="1600" dirty="0"/>
              <a:t>   double r</a:t>
            </a:r>
            <a:r>
              <a:rPr lang="en-US" sz="1600" dirty="0" smtClean="0"/>
              <a:t>;     </a:t>
            </a:r>
            <a:r>
              <a:rPr lang="en-US" sz="1600" dirty="0"/>
              <a:t>double i;</a:t>
            </a:r>
          </a:p>
          <a:p>
            <a:pPr marL="0" indent="0">
              <a:spcBef>
                <a:spcPts val="0"/>
              </a:spcBef>
              <a:buNone/>
            </a:pPr>
            <a:r>
              <a:rPr lang="en-US" sz="1600" dirty="0" smtClean="0"/>
              <a:t>};</a:t>
            </a:r>
            <a:r>
              <a:rPr lang="en-US" sz="1600" dirty="0"/>
              <a:t> </a:t>
            </a:r>
            <a:endParaRPr lang="en-US" sz="1600" dirty="0" smtClean="0"/>
          </a:p>
          <a:p>
            <a:pPr marL="0" indent="0">
              <a:spcBef>
                <a:spcPts val="0"/>
              </a:spcBef>
              <a:buNone/>
            </a:pPr>
            <a:r>
              <a:rPr lang="en-US" sz="1600" dirty="0" smtClean="0">
                <a:solidFill>
                  <a:srgbClr val="F3FE86"/>
                </a:solidFill>
              </a:rPr>
              <a:t>void </a:t>
            </a:r>
            <a:r>
              <a:rPr lang="en-US" sz="1600" dirty="0" err="1" smtClean="0">
                <a:solidFill>
                  <a:srgbClr val="F3FE86"/>
                </a:solidFill>
              </a:rPr>
              <a:t>testpoint</a:t>
            </a:r>
            <a:r>
              <a:rPr lang="en-US" sz="1600" dirty="0" smtClean="0">
                <a:solidFill>
                  <a:srgbClr val="F3FE86"/>
                </a:solidFill>
              </a:rPr>
              <a:t>(</a:t>
            </a:r>
            <a:r>
              <a:rPr lang="en-US" sz="1600" dirty="0" err="1" smtClean="0">
                <a:solidFill>
                  <a:srgbClr val="F3FE86"/>
                </a:solidFill>
              </a:rPr>
              <a:t>struct</a:t>
            </a:r>
            <a:r>
              <a:rPr lang="en-US" sz="1600" dirty="0" smtClean="0">
                <a:solidFill>
                  <a:srgbClr val="F3FE86"/>
                </a:solidFill>
              </a:rPr>
              <a:t> </a:t>
            </a:r>
            <a:r>
              <a:rPr lang="en-US" sz="1600" dirty="0" err="1" smtClean="0">
                <a:solidFill>
                  <a:srgbClr val="F3FE86"/>
                </a:solidFill>
              </a:rPr>
              <a:t>d_complex</a:t>
            </a:r>
            <a:r>
              <a:rPr lang="en-US" sz="1600" dirty="0" smtClean="0">
                <a:solidFill>
                  <a:srgbClr val="F3FE86"/>
                </a:solidFill>
              </a:rPr>
              <a:t>);</a:t>
            </a:r>
            <a:endParaRPr lang="en-US" sz="1600" dirty="0">
              <a:solidFill>
                <a:srgbClr val="F3FE86"/>
              </a:solidFill>
            </a:endParaRPr>
          </a:p>
          <a:p>
            <a:pPr marL="0" indent="0">
              <a:spcBef>
                <a:spcPts val="0"/>
              </a:spcBef>
              <a:buNone/>
            </a:pPr>
            <a:r>
              <a:rPr lang="en-US" sz="1600" dirty="0" err="1" smtClean="0"/>
              <a:t>struct</a:t>
            </a:r>
            <a:r>
              <a:rPr lang="en-US" sz="1600" dirty="0" smtClean="0"/>
              <a:t> </a:t>
            </a:r>
            <a:r>
              <a:rPr lang="en-US" sz="1600" dirty="0" err="1"/>
              <a:t>d_complex</a:t>
            </a:r>
            <a:r>
              <a:rPr lang="en-US" sz="1600" dirty="0"/>
              <a:t> c;</a:t>
            </a:r>
          </a:p>
          <a:p>
            <a:pPr marL="0" indent="0">
              <a:spcBef>
                <a:spcPts val="0"/>
              </a:spcBef>
              <a:buNone/>
            </a:pPr>
            <a:r>
              <a:rPr lang="en-US" sz="1600" dirty="0" err="1"/>
              <a:t>int</a:t>
            </a:r>
            <a:r>
              <a:rPr lang="en-US" sz="1600" dirty="0"/>
              <a:t> </a:t>
            </a:r>
            <a:r>
              <a:rPr lang="en-US" sz="1600" dirty="0" err="1"/>
              <a:t>numoutside</a:t>
            </a:r>
            <a:r>
              <a:rPr lang="en-US" sz="1600" dirty="0"/>
              <a:t> = 0;</a:t>
            </a:r>
          </a:p>
          <a:p>
            <a:pPr marL="0" indent="0">
              <a:spcBef>
                <a:spcPts val="0"/>
              </a:spcBef>
              <a:buNone/>
            </a:pPr>
            <a:endParaRPr lang="en-US" sz="1600" dirty="0"/>
          </a:p>
          <a:p>
            <a:pPr marL="0" indent="0">
              <a:spcBef>
                <a:spcPts val="0"/>
              </a:spcBef>
              <a:buNone/>
            </a:pPr>
            <a:r>
              <a:rPr lang="en-US" sz="1600" dirty="0" err="1"/>
              <a:t>int</a:t>
            </a:r>
            <a:r>
              <a:rPr lang="en-US" sz="1600" dirty="0"/>
              <a:t> main(){</a:t>
            </a:r>
          </a:p>
          <a:p>
            <a:pPr marL="0" indent="0">
              <a:spcBef>
                <a:spcPts val="0"/>
              </a:spcBef>
              <a:buNone/>
            </a:pPr>
            <a:r>
              <a:rPr lang="en-US" sz="1600" dirty="0"/>
              <a:t>   </a:t>
            </a:r>
            <a:r>
              <a:rPr lang="en-US" sz="1600" dirty="0" err="1"/>
              <a:t>int</a:t>
            </a:r>
            <a:r>
              <a:rPr lang="en-US" sz="1600" dirty="0"/>
              <a:t> i, j;</a:t>
            </a:r>
          </a:p>
          <a:p>
            <a:pPr marL="0" indent="0">
              <a:spcBef>
                <a:spcPts val="0"/>
              </a:spcBef>
              <a:buNone/>
            </a:pPr>
            <a:r>
              <a:rPr lang="en-US" sz="1600" dirty="0"/>
              <a:t>   double area, error, </a:t>
            </a:r>
            <a:r>
              <a:rPr lang="en-US" sz="1600" dirty="0" err="1"/>
              <a:t>eps</a:t>
            </a:r>
            <a:r>
              <a:rPr lang="en-US" sz="1600" dirty="0"/>
              <a:t>  = 1.0e-5;</a:t>
            </a:r>
          </a:p>
          <a:p>
            <a:pPr marL="0" indent="0">
              <a:spcBef>
                <a:spcPts val="0"/>
              </a:spcBef>
              <a:buNone/>
            </a:pPr>
            <a:r>
              <a:rPr lang="en-US" sz="1600" b="1" dirty="0" smtClean="0">
                <a:solidFill>
                  <a:srgbClr val="F3FE86"/>
                </a:solidFill>
              </a:rPr>
              <a:t>#</a:t>
            </a:r>
            <a:r>
              <a:rPr lang="en-US" sz="1600" b="1" dirty="0">
                <a:solidFill>
                  <a:srgbClr val="F3FE86"/>
                </a:solidFill>
              </a:rPr>
              <a:t>pragma </a:t>
            </a:r>
            <a:r>
              <a:rPr lang="en-US" sz="1600" b="1" dirty="0" err="1">
                <a:solidFill>
                  <a:srgbClr val="F3FE86"/>
                </a:solidFill>
              </a:rPr>
              <a:t>omp</a:t>
            </a:r>
            <a:r>
              <a:rPr lang="en-US" sz="1600" b="1" dirty="0">
                <a:solidFill>
                  <a:srgbClr val="F3FE86"/>
                </a:solidFill>
              </a:rPr>
              <a:t> parallel for default(shared) </a:t>
            </a:r>
            <a:r>
              <a:rPr lang="en-US" sz="1600" b="1" dirty="0" smtClean="0">
                <a:solidFill>
                  <a:srgbClr val="F3FE86"/>
                </a:solidFill>
              </a:rPr>
              <a:t>private(c, j) \</a:t>
            </a:r>
          </a:p>
          <a:p>
            <a:pPr marL="0" indent="0">
              <a:spcBef>
                <a:spcPts val="0"/>
              </a:spcBef>
              <a:buNone/>
            </a:pPr>
            <a:r>
              <a:rPr lang="en-US" sz="1600" b="1" dirty="0">
                <a:solidFill>
                  <a:srgbClr val="F3FE86"/>
                </a:solidFill>
              </a:rPr>
              <a:t> </a:t>
            </a:r>
            <a:r>
              <a:rPr lang="en-US" sz="1600" b="1" dirty="0" smtClean="0">
                <a:solidFill>
                  <a:srgbClr val="F3FE86"/>
                </a:solidFill>
              </a:rPr>
              <a:t>   </a:t>
            </a:r>
            <a:r>
              <a:rPr lang="en-US" sz="1600" b="1" dirty="0" err="1" smtClean="0">
                <a:solidFill>
                  <a:srgbClr val="F3FE86"/>
                </a:solidFill>
              </a:rPr>
              <a:t>firstpriivate</a:t>
            </a:r>
            <a:r>
              <a:rPr lang="en-US" sz="1600" b="1" dirty="0" smtClean="0">
                <a:solidFill>
                  <a:srgbClr val="F3FE86"/>
                </a:solidFill>
              </a:rPr>
              <a:t>(</a:t>
            </a:r>
            <a:r>
              <a:rPr lang="en-US" sz="1600" b="1" dirty="0" err="1" smtClean="0">
                <a:solidFill>
                  <a:srgbClr val="F3FE86"/>
                </a:solidFill>
              </a:rPr>
              <a:t>eps</a:t>
            </a:r>
            <a:r>
              <a:rPr lang="en-US" sz="1600" b="1" dirty="0">
                <a:solidFill>
                  <a:srgbClr val="F3FE86"/>
                </a:solidFill>
              </a:rPr>
              <a:t>)</a:t>
            </a:r>
          </a:p>
          <a:p>
            <a:pPr marL="0" indent="0">
              <a:spcBef>
                <a:spcPts val="0"/>
              </a:spcBef>
              <a:buNone/>
            </a:pPr>
            <a:r>
              <a:rPr lang="en-US" sz="1600" dirty="0"/>
              <a:t>   for (i=0; i&lt;NPOINTS; i++) {</a:t>
            </a:r>
          </a:p>
          <a:p>
            <a:pPr marL="0" indent="0">
              <a:spcBef>
                <a:spcPts val="0"/>
              </a:spcBef>
              <a:buNone/>
            </a:pPr>
            <a:r>
              <a:rPr lang="en-US" sz="1600" dirty="0"/>
              <a:t>     for (j=0; j&lt;NPOINTS; j++) {</a:t>
            </a:r>
          </a:p>
          <a:p>
            <a:pPr marL="0" indent="0">
              <a:spcBef>
                <a:spcPts val="0"/>
              </a:spcBef>
              <a:buNone/>
            </a:pPr>
            <a:r>
              <a:rPr lang="en-US" sz="1600" dirty="0"/>
              <a:t>       </a:t>
            </a:r>
            <a:r>
              <a:rPr lang="en-US" sz="1600" dirty="0" err="1"/>
              <a:t>c.r</a:t>
            </a:r>
            <a:r>
              <a:rPr lang="en-US" sz="1600" dirty="0"/>
              <a:t> = -2.0+2.5*(double)(i)/(double)(NPOINTS)+</a:t>
            </a:r>
            <a:r>
              <a:rPr lang="en-US" sz="1600" dirty="0" err="1"/>
              <a:t>eps</a:t>
            </a:r>
            <a:r>
              <a:rPr lang="en-US" sz="1600" dirty="0"/>
              <a:t>;</a:t>
            </a:r>
          </a:p>
          <a:p>
            <a:pPr marL="0" indent="0">
              <a:spcBef>
                <a:spcPts val="0"/>
              </a:spcBef>
              <a:buNone/>
            </a:pPr>
            <a:r>
              <a:rPr lang="en-US" sz="1600" dirty="0"/>
              <a:t>       </a:t>
            </a:r>
            <a:r>
              <a:rPr lang="en-US" sz="1600" dirty="0" err="1"/>
              <a:t>c.i</a:t>
            </a:r>
            <a:r>
              <a:rPr lang="en-US" sz="1600" dirty="0"/>
              <a:t> = 1.125*(double)(j)/(double)(NPOINTS)+</a:t>
            </a:r>
            <a:r>
              <a:rPr lang="en-US" sz="1600" dirty="0" err="1"/>
              <a:t>eps</a:t>
            </a:r>
            <a:r>
              <a:rPr lang="en-US" sz="1600" dirty="0"/>
              <a:t>;</a:t>
            </a:r>
          </a:p>
          <a:p>
            <a:pPr marL="0" indent="0">
              <a:spcBef>
                <a:spcPts val="0"/>
              </a:spcBef>
              <a:buNone/>
              <a:tabLst>
                <a:tab pos="1885950" algn="l"/>
              </a:tabLst>
            </a:pPr>
            <a:r>
              <a:rPr lang="en-US" sz="1600" dirty="0">
                <a:solidFill>
                  <a:srgbClr val="F3FE86"/>
                </a:solidFill>
              </a:rPr>
              <a:t>       </a:t>
            </a:r>
            <a:r>
              <a:rPr lang="en-US" sz="1600" dirty="0" err="1" smtClean="0">
                <a:solidFill>
                  <a:srgbClr val="F3FE86"/>
                </a:solidFill>
              </a:rPr>
              <a:t>testpoint</a:t>
            </a:r>
            <a:r>
              <a:rPr lang="en-US" sz="1600" dirty="0" smtClean="0">
                <a:solidFill>
                  <a:srgbClr val="F3FE86"/>
                </a:solidFill>
              </a:rPr>
              <a:t>(</a:t>
            </a:r>
            <a:r>
              <a:rPr lang="en-US" sz="1600" b="1" dirty="0" smtClean="0">
                <a:solidFill>
                  <a:srgbClr val="F3FE86"/>
                </a:solidFill>
              </a:rPr>
              <a:t>c</a:t>
            </a:r>
            <a:r>
              <a:rPr lang="en-US" sz="1600" dirty="0" smtClean="0">
                <a:solidFill>
                  <a:srgbClr val="F3FE86"/>
                </a:solidFill>
              </a:rPr>
              <a:t>);</a:t>
            </a:r>
            <a:endParaRPr lang="en-US" sz="1600" dirty="0">
              <a:solidFill>
                <a:srgbClr val="F3FE86"/>
              </a:solidFill>
            </a:endParaRPr>
          </a:p>
          <a:p>
            <a:pPr marL="0" indent="0">
              <a:spcBef>
                <a:spcPts val="0"/>
              </a:spcBef>
              <a:buNone/>
            </a:pPr>
            <a:r>
              <a:rPr lang="en-US" sz="1600" dirty="0"/>
              <a:t>     }</a:t>
            </a:r>
          </a:p>
          <a:p>
            <a:pPr marL="0" indent="0">
              <a:spcBef>
                <a:spcPts val="0"/>
              </a:spcBef>
              <a:buNone/>
            </a:pPr>
            <a:r>
              <a:rPr lang="en-US" sz="1600" dirty="0"/>
              <a:t>   }</a:t>
            </a:r>
          </a:p>
          <a:p>
            <a:pPr marL="0" indent="0">
              <a:spcBef>
                <a:spcPts val="0"/>
              </a:spcBef>
              <a:buNone/>
            </a:pPr>
            <a:r>
              <a:rPr lang="en-US" sz="1600" dirty="0" smtClean="0"/>
              <a:t>area=2.0*2.5*1.125</a:t>
            </a:r>
            <a:r>
              <a:rPr lang="en-US" sz="1600" dirty="0"/>
              <a:t>*(double)(NPOINTS*NPOINTS-</a:t>
            </a:r>
            <a:r>
              <a:rPr lang="en-US" sz="1600" dirty="0" err="1"/>
              <a:t>numoutside</a:t>
            </a:r>
            <a:r>
              <a:rPr lang="en-US" sz="1600" dirty="0"/>
              <a:t>)/(double)(NPOINTS*NPOINTS);</a:t>
            </a:r>
          </a:p>
          <a:p>
            <a:pPr marL="0" indent="0">
              <a:spcBef>
                <a:spcPts val="0"/>
              </a:spcBef>
              <a:buNone/>
            </a:pPr>
            <a:r>
              <a:rPr lang="en-US" sz="1600" dirty="0"/>
              <a:t>   error=area/(double)NPOINTS;</a:t>
            </a:r>
          </a:p>
          <a:p>
            <a:pPr marL="0" indent="0">
              <a:spcBef>
                <a:spcPts val="0"/>
              </a:spcBef>
              <a:buNone/>
            </a:pPr>
            <a:r>
              <a:rPr lang="en-US" sz="1600" dirty="0" smtClean="0"/>
              <a:t>}</a:t>
            </a:r>
            <a:endParaRPr lang="en-US" sz="1600" dirty="0"/>
          </a:p>
        </p:txBody>
      </p:sp>
      <p:sp>
        <p:nvSpPr>
          <p:cNvPr id="4" name="Slide Number Placeholder 3"/>
          <p:cNvSpPr>
            <a:spLocks noGrp="1"/>
          </p:cNvSpPr>
          <p:nvPr>
            <p:ph type="sldNum" sz="quarter" idx="10"/>
          </p:nvPr>
        </p:nvSpPr>
        <p:spPr>
          <a:xfrm>
            <a:off x="8267701" y="6591299"/>
            <a:ext cx="876300" cy="265113"/>
          </a:xfrm>
        </p:spPr>
        <p:txBody>
          <a:bodyPr/>
          <a:lstStyle/>
          <a:p>
            <a:pPr algn="l">
              <a:defRPr/>
            </a:pPr>
            <a:fld id="{0C933AAA-F64E-4748-8A99-DCC60F15C72A}" type="slidenum">
              <a:rPr lang="en-US" b="0" smtClean="0">
                <a:latin typeface="Tahoma" pitchFamily="34" charset="0"/>
                <a:ea typeface="ＭＳ Ｐゴシック" pitchFamily="34" charset="-128"/>
                <a:cs typeface="Arial" pitchFamily="34" charset="0"/>
              </a:rPr>
              <a:pPr algn="l">
                <a:defRPr/>
              </a:pPr>
              <a:t>144</a:t>
            </a:fld>
            <a:endParaRPr lang="en-US" b="0" dirty="0">
              <a:latin typeface="Tahoma" pitchFamily="34" charset="0"/>
              <a:ea typeface="ＭＳ Ｐゴシック" pitchFamily="34" charset="-128"/>
              <a:cs typeface="Arial" pitchFamily="34" charset="0"/>
            </a:endParaRPr>
          </a:p>
        </p:txBody>
      </p:sp>
      <p:sp>
        <p:nvSpPr>
          <p:cNvPr id="5" name="Content Placeholder 2"/>
          <p:cNvSpPr txBox="1">
            <a:spLocks/>
          </p:cNvSpPr>
          <p:nvPr/>
        </p:nvSpPr>
        <p:spPr bwMode="auto">
          <a:xfrm>
            <a:off x="5581649" y="781050"/>
            <a:ext cx="3562349" cy="4457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0">
              <a:spcBef>
                <a:spcPts val="0"/>
              </a:spcBef>
              <a:buFontTx/>
              <a:buNone/>
            </a:pPr>
            <a:endParaRPr lang="en-US" sz="1600" dirty="0" smtClean="0"/>
          </a:p>
          <a:p>
            <a:pPr marL="0" indent="0">
              <a:spcBef>
                <a:spcPts val="0"/>
              </a:spcBef>
              <a:buFontTx/>
              <a:buNone/>
            </a:pPr>
            <a:r>
              <a:rPr lang="en-US" sz="1600" dirty="0" smtClean="0">
                <a:solidFill>
                  <a:srgbClr val="F3FE86"/>
                </a:solidFill>
              </a:rPr>
              <a:t>void </a:t>
            </a:r>
            <a:r>
              <a:rPr lang="en-US" sz="1600" dirty="0" err="1" smtClean="0">
                <a:solidFill>
                  <a:srgbClr val="F3FE86"/>
                </a:solidFill>
              </a:rPr>
              <a:t>testpoint</a:t>
            </a:r>
            <a:r>
              <a:rPr lang="en-US" sz="1600" dirty="0" smtClean="0">
                <a:solidFill>
                  <a:srgbClr val="F3FE86"/>
                </a:solidFill>
              </a:rPr>
              <a:t>(</a:t>
            </a:r>
            <a:r>
              <a:rPr lang="en-US" sz="1600" dirty="0" err="1" smtClean="0">
                <a:solidFill>
                  <a:srgbClr val="F3FE86"/>
                </a:solidFill>
              </a:rPr>
              <a:t>struct</a:t>
            </a:r>
            <a:r>
              <a:rPr lang="en-US" sz="1600" dirty="0" smtClean="0">
                <a:solidFill>
                  <a:srgbClr val="F3FE86"/>
                </a:solidFill>
              </a:rPr>
              <a:t>  </a:t>
            </a:r>
            <a:r>
              <a:rPr lang="en-US" sz="1600" dirty="0" err="1" smtClean="0">
                <a:solidFill>
                  <a:srgbClr val="F3FE86"/>
                </a:solidFill>
              </a:rPr>
              <a:t>d_complex</a:t>
            </a:r>
            <a:r>
              <a:rPr lang="en-US" sz="1600" dirty="0" smtClean="0">
                <a:solidFill>
                  <a:srgbClr val="F3FE86"/>
                </a:solidFill>
              </a:rPr>
              <a:t> c){</a:t>
            </a:r>
          </a:p>
          <a:p>
            <a:pPr marL="0" indent="0">
              <a:spcBef>
                <a:spcPts val="0"/>
              </a:spcBef>
              <a:buFontTx/>
              <a:buNone/>
            </a:pPr>
            <a:r>
              <a:rPr lang="en-US" sz="1600" dirty="0" err="1" smtClean="0"/>
              <a:t>struct</a:t>
            </a:r>
            <a:r>
              <a:rPr lang="en-US" sz="1600" dirty="0" smtClean="0"/>
              <a:t> </a:t>
            </a:r>
            <a:r>
              <a:rPr lang="en-US" sz="1600" dirty="0" err="1" smtClean="0"/>
              <a:t>d_complex</a:t>
            </a:r>
            <a:r>
              <a:rPr lang="en-US" sz="1600" dirty="0" smtClean="0"/>
              <a:t> z;</a:t>
            </a:r>
          </a:p>
          <a:p>
            <a:pPr marL="0" indent="0">
              <a:spcBef>
                <a:spcPts val="0"/>
              </a:spcBef>
              <a:buFontTx/>
              <a:buNone/>
            </a:pPr>
            <a:r>
              <a:rPr lang="en-US" sz="1600" dirty="0" smtClean="0"/>
              <a:t>       </a:t>
            </a:r>
            <a:r>
              <a:rPr lang="en-US" sz="1600" dirty="0" err="1" smtClean="0"/>
              <a:t>int</a:t>
            </a:r>
            <a:r>
              <a:rPr lang="en-US" sz="1600" dirty="0" smtClean="0"/>
              <a:t> </a:t>
            </a:r>
            <a:r>
              <a:rPr lang="en-US" sz="1600" dirty="0" err="1" smtClean="0"/>
              <a:t>iter</a:t>
            </a:r>
            <a:r>
              <a:rPr lang="en-US" sz="1600" dirty="0" smtClean="0"/>
              <a:t>;</a:t>
            </a:r>
          </a:p>
          <a:p>
            <a:pPr marL="0" indent="0">
              <a:spcBef>
                <a:spcPts val="0"/>
              </a:spcBef>
              <a:buFontTx/>
              <a:buNone/>
            </a:pPr>
            <a:r>
              <a:rPr lang="en-US" sz="1600" dirty="0" smtClean="0"/>
              <a:t>       double temp;</a:t>
            </a:r>
          </a:p>
          <a:p>
            <a:pPr marL="0" indent="0">
              <a:spcBef>
                <a:spcPts val="0"/>
              </a:spcBef>
              <a:buFontTx/>
              <a:buNone/>
            </a:pPr>
            <a:endParaRPr lang="en-US" sz="1600" dirty="0" smtClean="0"/>
          </a:p>
          <a:p>
            <a:pPr marL="0" indent="0">
              <a:spcBef>
                <a:spcPts val="0"/>
              </a:spcBef>
              <a:buFontTx/>
              <a:buNone/>
            </a:pPr>
            <a:r>
              <a:rPr lang="en-US" sz="1600" dirty="0" smtClean="0"/>
              <a:t>       z=c;</a:t>
            </a:r>
          </a:p>
          <a:p>
            <a:pPr marL="0" indent="0">
              <a:spcBef>
                <a:spcPts val="0"/>
              </a:spcBef>
              <a:buFontTx/>
              <a:buNone/>
            </a:pPr>
            <a:r>
              <a:rPr lang="en-US" sz="1600" dirty="0" smtClean="0"/>
              <a:t>       for (</a:t>
            </a:r>
            <a:r>
              <a:rPr lang="en-US" sz="1600" dirty="0" err="1" smtClean="0"/>
              <a:t>iter</a:t>
            </a:r>
            <a:r>
              <a:rPr lang="en-US" sz="1600" dirty="0" smtClean="0"/>
              <a:t>=0; </a:t>
            </a:r>
            <a:r>
              <a:rPr lang="en-US" sz="1600" dirty="0" err="1" smtClean="0"/>
              <a:t>iter</a:t>
            </a:r>
            <a:r>
              <a:rPr lang="en-US" sz="1600" dirty="0" smtClean="0"/>
              <a:t>&lt;MXITR; </a:t>
            </a:r>
            <a:r>
              <a:rPr lang="en-US" sz="1600" dirty="0" err="1" smtClean="0"/>
              <a:t>iter</a:t>
            </a:r>
            <a:r>
              <a:rPr lang="en-US" sz="1600" dirty="0" smtClean="0"/>
              <a:t>++){</a:t>
            </a:r>
          </a:p>
          <a:p>
            <a:pPr marL="0" indent="0">
              <a:spcBef>
                <a:spcPts val="0"/>
              </a:spcBef>
              <a:buFontTx/>
              <a:buNone/>
            </a:pPr>
            <a:r>
              <a:rPr lang="en-US" sz="1600" dirty="0" smtClean="0"/>
              <a:t>         temp = (</a:t>
            </a:r>
            <a:r>
              <a:rPr lang="en-US" sz="1600" dirty="0" err="1" smtClean="0"/>
              <a:t>z.r</a:t>
            </a:r>
            <a:r>
              <a:rPr lang="en-US" sz="1600" dirty="0" smtClean="0"/>
              <a:t>*</a:t>
            </a:r>
            <a:r>
              <a:rPr lang="en-US" sz="1600" dirty="0" err="1" smtClean="0"/>
              <a:t>z.r</a:t>
            </a:r>
            <a:r>
              <a:rPr lang="en-US" sz="1600" dirty="0" smtClean="0"/>
              <a:t>)-(</a:t>
            </a:r>
            <a:r>
              <a:rPr lang="en-US" sz="1600" dirty="0" err="1" smtClean="0"/>
              <a:t>z.i</a:t>
            </a:r>
            <a:r>
              <a:rPr lang="en-US" sz="1600" dirty="0" smtClean="0"/>
              <a:t>*</a:t>
            </a:r>
            <a:r>
              <a:rPr lang="en-US" sz="1600" dirty="0" err="1" smtClean="0"/>
              <a:t>z.i</a:t>
            </a:r>
            <a:r>
              <a:rPr lang="en-US" sz="1600" dirty="0" smtClean="0"/>
              <a:t>)+</a:t>
            </a:r>
            <a:r>
              <a:rPr lang="en-US" sz="1600" dirty="0" err="1" smtClean="0"/>
              <a:t>c.r</a:t>
            </a:r>
            <a:r>
              <a:rPr lang="en-US" sz="1600" dirty="0" smtClean="0"/>
              <a:t>;</a:t>
            </a:r>
          </a:p>
          <a:p>
            <a:pPr marL="0" indent="0">
              <a:spcBef>
                <a:spcPts val="0"/>
              </a:spcBef>
              <a:buFontTx/>
              <a:buNone/>
            </a:pPr>
            <a:r>
              <a:rPr lang="en-US" sz="1600" dirty="0" smtClean="0"/>
              <a:t>         </a:t>
            </a:r>
            <a:r>
              <a:rPr lang="en-US" sz="1600" dirty="0" err="1" smtClean="0"/>
              <a:t>z.i</a:t>
            </a:r>
            <a:r>
              <a:rPr lang="en-US" sz="1600" dirty="0" smtClean="0"/>
              <a:t> = </a:t>
            </a:r>
            <a:r>
              <a:rPr lang="en-US" sz="1600" dirty="0" err="1" smtClean="0"/>
              <a:t>z.r</a:t>
            </a:r>
            <a:r>
              <a:rPr lang="en-US" sz="1600" dirty="0" smtClean="0"/>
              <a:t>*</a:t>
            </a:r>
            <a:r>
              <a:rPr lang="en-US" sz="1600" dirty="0" err="1" smtClean="0"/>
              <a:t>z.i</a:t>
            </a:r>
            <a:r>
              <a:rPr lang="en-US" sz="1600" dirty="0" smtClean="0"/>
              <a:t>*2+c.i;</a:t>
            </a:r>
          </a:p>
          <a:p>
            <a:pPr marL="0" indent="0">
              <a:spcBef>
                <a:spcPts val="0"/>
              </a:spcBef>
              <a:buFontTx/>
              <a:buNone/>
            </a:pPr>
            <a:r>
              <a:rPr lang="en-US" sz="1600" dirty="0" smtClean="0"/>
              <a:t>         </a:t>
            </a:r>
            <a:r>
              <a:rPr lang="en-US" sz="1600" dirty="0" err="1" smtClean="0"/>
              <a:t>z.r</a:t>
            </a:r>
            <a:r>
              <a:rPr lang="en-US" sz="1600" dirty="0" smtClean="0"/>
              <a:t> = temp;</a:t>
            </a:r>
          </a:p>
          <a:p>
            <a:pPr marL="0" indent="0">
              <a:spcBef>
                <a:spcPts val="0"/>
              </a:spcBef>
              <a:buFontTx/>
              <a:buNone/>
            </a:pPr>
            <a:r>
              <a:rPr lang="en-US" sz="1600" dirty="0" smtClean="0"/>
              <a:t>         if ((</a:t>
            </a:r>
            <a:r>
              <a:rPr lang="en-US" sz="1600" dirty="0" err="1" smtClean="0"/>
              <a:t>z.r</a:t>
            </a:r>
            <a:r>
              <a:rPr lang="en-US" sz="1600" dirty="0" smtClean="0"/>
              <a:t>*</a:t>
            </a:r>
            <a:r>
              <a:rPr lang="en-US" sz="1600" dirty="0" err="1" smtClean="0"/>
              <a:t>z.r+z.i</a:t>
            </a:r>
            <a:r>
              <a:rPr lang="en-US" sz="1600" dirty="0" smtClean="0"/>
              <a:t>*</a:t>
            </a:r>
            <a:r>
              <a:rPr lang="en-US" sz="1600" dirty="0" err="1" smtClean="0"/>
              <a:t>z.i</a:t>
            </a:r>
            <a:r>
              <a:rPr lang="en-US" sz="1600" dirty="0" smtClean="0"/>
              <a:t>)&gt;4.0) {</a:t>
            </a:r>
          </a:p>
          <a:p>
            <a:pPr marL="0" indent="0">
              <a:spcBef>
                <a:spcPts val="0"/>
              </a:spcBef>
              <a:buFontTx/>
              <a:buNone/>
            </a:pPr>
            <a:r>
              <a:rPr lang="en-US" sz="1600" dirty="0">
                <a:solidFill>
                  <a:srgbClr val="F3FE86"/>
                </a:solidFill>
              </a:rPr>
              <a:t> </a:t>
            </a:r>
            <a:r>
              <a:rPr lang="en-US" sz="1600" dirty="0" smtClean="0">
                <a:solidFill>
                  <a:srgbClr val="F3FE86"/>
                </a:solidFill>
              </a:rPr>
              <a:t>        #pragma </a:t>
            </a:r>
            <a:r>
              <a:rPr lang="en-US" sz="1600" dirty="0" err="1" smtClean="0">
                <a:solidFill>
                  <a:srgbClr val="F3FE86"/>
                </a:solidFill>
              </a:rPr>
              <a:t>omp</a:t>
            </a:r>
            <a:r>
              <a:rPr lang="en-US" sz="1600" dirty="0" smtClean="0">
                <a:solidFill>
                  <a:srgbClr val="F3FE86"/>
                </a:solidFill>
              </a:rPr>
              <a:t> atomic</a:t>
            </a:r>
          </a:p>
          <a:p>
            <a:pPr marL="0" indent="0">
              <a:spcBef>
                <a:spcPts val="0"/>
              </a:spcBef>
              <a:buFontTx/>
              <a:buNone/>
            </a:pPr>
            <a:r>
              <a:rPr lang="en-US" sz="1600" dirty="0" smtClean="0"/>
              <a:t>           </a:t>
            </a:r>
            <a:r>
              <a:rPr lang="en-US" sz="1600" dirty="0" err="1" smtClean="0"/>
              <a:t>numoutside</a:t>
            </a:r>
            <a:r>
              <a:rPr lang="en-US" sz="1600" dirty="0" smtClean="0"/>
              <a:t>++;</a:t>
            </a:r>
          </a:p>
          <a:p>
            <a:pPr marL="0" indent="0">
              <a:spcBef>
                <a:spcPts val="0"/>
              </a:spcBef>
              <a:buFontTx/>
              <a:buNone/>
            </a:pPr>
            <a:r>
              <a:rPr lang="en-US" sz="1600" dirty="0" smtClean="0"/>
              <a:t>           break;</a:t>
            </a:r>
          </a:p>
          <a:p>
            <a:pPr marL="0" indent="0">
              <a:spcBef>
                <a:spcPts val="0"/>
              </a:spcBef>
              <a:buFontTx/>
              <a:buNone/>
            </a:pPr>
            <a:r>
              <a:rPr lang="en-US" sz="1600" dirty="0" smtClean="0"/>
              <a:t>         }</a:t>
            </a:r>
          </a:p>
          <a:p>
            <a:pPr marL="0" indent="0">
              <a:spcBef>
                <a:spcPts val="0"/>
              </a:spcBef>
              <a:buFontTx/>
              <a:buNone/>
            </a:pPr>
            <a:r>
              <a:rPr lang="en-US" sz="1600" dirty="0" smtClean="0"/>
              <a:t>       }</a:t>
            </a:r>
          </a:p>
          <a:p>
            <a:pPr marL="0" indent="0">
              <a:spcBef>
                <a:spcPts val="0"/>
              </a:spcBef>
              <a:buNone/>
            </a:pPr>
            <a:r>
              <a:rPr lang="en-US" sz="1600" dirty="0" smtClean="0"/>
              <a:t>}</a:t>
            </a:r>
          </a:p>
          <a:p>
            <a:pPr>
              <a:spcBef>
                <a:spcPts val="0"/>
              </a:spcBef>
            </a:pPr>
            <a:endParaRPr lang="en-US" sz="1600" dirty="0" smtClean="0"/>
          </a:p>
          <a:p>
            <a:pPr>
              <a:spcBef>
                <a:spcPts val="0"/>
              </a:spcBef>
            </a:pPr>
            <a:endParaRPr lang="en-US" sz="1600" dirty="0"/>
          </a:p>
        </p:txBody>
      </p:sp>
      <p:cxnSp>
        <p:nvCxnSpPr>
          <p:cNvPr id="7" name="Straight Connector 6"/>
          <p:cNvCxnSpPr/>
          <p:nvPr/>
        </p:nvCxnSpPr>
        <p:spPr bwMode="auto">
          <a:xfrm>
            <a:off x="5416550" y="781050"/>
            <a:ext cx="0" cy="4286250"/>
          </a:xfrm>
          <a:prstGeom prst="line">
            <a:avLst/>
          </a:prstGeom>
          <a:noFill/>
          <a:ln w="47625" cap="flat" cmpd="sng" algn="ctr">
            <a:solidFill>
              <a:schemeClr val="tx1"/>
            </a:solidFill>
            <a:prstDash val="solid"/>
            <a:round/>
            <a:headEnd type="none" w="med" len="med"/>
            <a:tailEnd type="none" w="med" len="med"/>
          </a:ln>
          <a:effectLst/>
        </p:spPr>
      </p:cxnSp>
      <p:sp>
        <p:nvSpPr>
          <p:cNvPr id="9" name="TextBox 8"/>
          <p:cNvSpPr txBox="1"/>
          <p:nvPr/>
        </p:nvSpPr>
        <p:spPr>
          <a:xfrm>
            <a:off x="5391148" y="5130373"/>
            <a:ext cx="3752850" cy="1754326"/>
          </a:xfrm>
          <a:prstGeom prst="rect">
            <a:avLst/>
          </a:prstGeom>
          <a:noFill/>
        </p:spPr>
        <p:txBody>
          <a:bodyPr wrap="square" rtlCol="0">
            <a:spAutoFit/>
          </a:bodyPr>
          <a:lstStyle/>
          <a:p>
            <a:pPr algn="l"/>
            <a:r>
              <a:rPr lang="en-US" sz="1800" dirty="0" smtClean="0"/>
              <a:t>Other errors found using a debugger or by inspection:</a:t>
            </a:r>
          </a:p>
          <a:p>
            <a:pPr marL="342900" indent="-342900" algn="l">
              <a:buFont typeface="Arial" pitchFamily="34" charset="0"/>
              <a:buChar char="•"/>
            </a:pPr>
            <a:r>
              <a:rPr lang="en-US" sz="1800" dirty="0" err="1" smtClean="0"/>
              <a:t>eps</a:t>
            </a:r>
            <a:r>
              <a:rPr lang="en-US" sz="1800" dirty="0" smtClean="0"/>
              <a:t> was not initialized</a:t>
            </a:r>
          </a:p>
          <a:p>
            <a:pPr marL="342900" indent="-342900" algn="l">
              <a:buFont typeface="Arial" pitchFamily="34" charset="0"/>
              <a:buChar char="•"/>
            </a:pPr>
            <a:r>
              <a:rPr lang="en-US" sz="1800" dirty="0" smtClean="0"/>
              <a:t>Protect updates of </a:t>
            </a:r>
            <a:r>
              <a:rPr lang="en-US" sz="1800" dirty="0" err="1" smtClean="0"/>
              <a:t>numoutside</a:t>
            </a:r>
            <a:endParaRPr lang="en-US" sz="1800" dirty="0" smtClean="0"/>
          </a:p>
          <a:p>
            <a:pPr marL="342900" indent="-342900" algn="l">
              <a:buFont typeface="Arial" pitchFamily="34" charset="0"/>
              <a:buChar char="•"/>
            </a:pPr>
            <a:r>
              <a:rPr lang="en-US" sz="1800" dirty="0" smtClean="0"/>
              <a:t>Which value of c die </a:t>
            </a:r>
            <a:r>
              <a:rPr lang="en-US" sz="1800" dirty="0" err="1" smtClean="0"/>
              <a:t>testpoint</a:t>
            </a:r>
            <a:r>
              <a:rPr lang="en-US" sz="1800" dirty="0" smtClean="0"/>
              <a:t>() see?  Global or private?</a:t>
            </a:r>
            <a:endParaRPr lang="en-US" sz="1800" dirty="0"/>
          </a:p>
        </p:txBody>
      </p:sp>
    </p:spTree>
    <p:extLst>
      <p:ext uri="{BB962C8B-B14F-4D97-AF65-F5344CB8AC3E}">
        <p14:creationId xmlns:p14="http://schemas.microsoft.com/office/powerpoint/2010/main" val="2318543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145</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591439" y="3184569"/>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412113934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p:txBody>
          <a:bodyPr/>
          <a:lstStyle/>
          <a:p>
            <a:r>
              <a:rPr lang="en-US" dirty="0"/>
              <a:t>Divide and </a:t>
            </a:r>
            <a:r>
              <a:rPr lang="en-US" dirty="0" smtClean="0"/>
              <a:t>Conquer </a:t>
            </a:r>
            <a:r>
              <a:rPr lang="en-US" dirty="0"/>
              <a:t>Pattern</a:t>
            </a:r>
          </a:p>
        </p:txBody>
      </p:sp>
      <p:sp>
        <p:nvSpPr>
          <p:cNvPr id="857091" name="Rectangle 3"/>
          <p:cNvSpPr>
            <a:spLocks noGrp="1" noChangeArrowheads="1"/>
          </p:cNvSpPr>
          <p:nvPr>
            <p:ph type="body" idx="1"/>
          </p:nvPr>
        </p:nvSpPr>
        <p:spPr/>
        <p:txBody>
          <a:bodyPr/>
          <a:lstStyle/>
          <a:p>
            <a:pPr>
              <a:lnSpc>
                <a:spcPct val="90000"/>
              </a:lnSpc>
            </a:pPr>
            <a:r>
              <a:rPr lang="en-US" altLang="ko-KR" sz="2400" dirty="0">
                <a:ea typeface="Gulim" pitchFamily="34" charset="-127"/>
              </a:rPr>
              <a:t>Use when:</a:t>
            </a:r>
          </a:p>
          <a:p>
            <a:pPr lvl="1">
              <a:lnSpc>
                <a:spcPct val="90000"/>
              </a:lnSpc>
            </a:pPr>
            <a:r>
              <a:rPr lang="en-US" altLang="ko-KR" sz="2400" dirty="0">
                <a:ea typeface="Gulim" pitchFamily="34" charset="-127"/>
              </a:rPr>
              <a:t>A problem includes a method to divide into </a:t>
            </a:r>
            <a:r>
              <a:rPr lang="en-US" altLang="ko-KR" sz="2400" dirty="0" err="1">
                <a:ea typeface="Gulim" pitchFamily="34" charset="-127"/>
              </a:rPr>
              <a:t>subproblems</a:t>
            </a:r>
            <a:r>
              <a:rPr lang="en-US" altLang="ko-KR" sz="2400" dirty="0">
                <a:ea typeface="Gulim" pitchFamily="34" charset="-127"/>
              </a:rPr>
              <a:t> and a way to recombine solutions of </a:t>
            </a:r>
            <a:r>
              <a:rPr lang="en-US" altLang="ko-KR" sz="2400" dirty="0" err="1">
                <a:ea typeface="Gulim" pitchFamily="34" charset="-127"/>
              </a:rPr>
              <a:t>subproblems</a:t>
            </a:r>
            <a:r>
              <a:rPr lang="en-US" altLang="ko-KR" sz="2400" dirty="0">
                <a:ea typeface="Gulim" pitchFamily="34" charset="-127"/>
              </a:rPr>
              <a:t> into a global solution.</a:t>
            </a:r>
          </a:p>
          <a:p>
            <a:pPr>
              <a:lnSpc>
                <a:spcPct val="90000"/>
              </a:lnSpc>
            </a:pPr>
            <a:r>
              <a:rPr lang="en-US" altLang="ko-KR" sz="2400" dirty="0">
                <a:ea typeface="Gulim" pitchFamily="34" charset="-127"/>
              </a:rPr>
              <a:t>Solution</a:t>
            </a:r>
          </a:p>
          <a:p>
            <a:pPr lvl="1">
              <a:lnSpc>
                <a:spcPct val="90000"/>
              </a:lnSpc>
            </a:pPr>
            <a:r>
              <a:rPr lang="en-US" altLang="ko-KR" sz="2400" dirty="0">
                <a:ea typeface="Gulim" pitchFamily="34" charset="-127"/>
              </a:rPr>
              <a:t>Define a split operation</a:t>
            </a:r>
          </a:p>
          <a:p>
            <a:pPr lvl="1">
              <a:lnSpc>
                <a:spcPct val="90000"/>
              </a:lnSpc>
            </a:pPr>
            <a:r>
              <a:rPr lang="en-US" altLang="ko-KR" sz="2400" dirty="0">
                <a:ea typeface="Gulim" pitchFamily="34" charset="-127"/>
              </a:rPr>
              <a:t>Continue to split the problem until </a:t>
            </a:r>
            <a:r>
              <a:rPr lang="en-US" altLang="ko-KR" sz="2400" dirty="0" err="1">
                <a:ea typeface="Gulim" pitchFamily="34" charset="-127"/>
              </a:rPr>
              <a:t>subproblems</a:t>
            </a:r>
            <a:r>
              <a:rPr lang="en-US" altLang="ko-KR" sz="2400" dirty="0">
                <a:ea typeface="Gulim" pitchFamily="34" charset="-127"/>
              </a:rPr>
              <a:t> are small enough to solve directly.</a:t>
            </a:r>
          </a:p>
          <a:p>
            <a:pPr lvl="1">
              <a:lnSpc>
                <a:spcPct val="90000"/>
              </a:lnSpc>
            </a:pPr>
            <a:r>
              <a:rPr lang="en-US" altLang="ko-KR" sz="2400" dirty="0">
                <a:ea typeface="Gulim" pitchFamily="34" charset="-127"/>
              </a:rPr>
              <a:t>Recombine solutions to </a:t>
            </a:r>
            <a:r>
              <a:rPr lang="en-US" altLang="ko-KR" sz="2400" dirty="0" err="1">
                <a:ea typeface="Gulim" pitchFamily="34" charset="-127"/>
              </a:rPr>
              <a:t>subproblems</a:t>
            </a:r>
            <a:r>
              <a:rPr lang="en-US" altLang="ko-KR" sz="2400" dirty="0">
                <a:ea typeface="Gulim" pitchFamily="34" charset="-127"/>
              </a:rPr>
              <a:t> to solve original global problem.</a:t>
            </a:r>
          </a:p>
          <a:p>
            <a:pPr>
              <a:lnSpc>
                <a:spcPct val="90000"/>
              </a:lnSpc>
            </a:pPr>
            <a:r>
              <a:rPr lang="en-US" altLang="ko-KR" sz="2400" dirty="0">
                <a:ea typeface="Gulim" pitchFamily="34" charset="-127"/>
              </a:rPr>
              <a:t>Note: </a:t>
            </a:r>
          </a:p>
          <a:p>
            <a:pPr lvl="1">
              <a:lnSpc>
                <a:spcPct val="90000"/>
              </a:lnSpc>
            </a:pPr>
            <a:r>
              <a:rPr lang="en-US" altLang="ko-KR" sz="2400" dirty="0">
                <a:ea typeface="Gulim" pitchFamily="34" charset="-127"/>
              </a:rPr>
              <a:t>Computing may occur at each phase (split, leaves, recombine).</a:t>
            </a:r>
            <a:endParaRPr lang="en-US" sz="1800" dirty="0"/>
          </a:p>
        </p:txBody>
      </p:sp>
    </p:spTree>
    <p:extLst>
      <p:ext uri="{BB962C8B-B14F-4D97-AF65-F5344CB8AC3E}">
        <p14:creationId xmlns:p14="http://schemas.microsoft.com/office/powerpoint/2010/main" val="2339066367"/>
      </p:ext>
    </p:extLst>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1250" name="Picture 2" descr="lecture7_nbody_spectral"/>
          <p:cNvPicPr>
            <a:picLocks noChangeAspect="1" noChangeArrowheads="1"/>
          </p:cNvPicPr>
          <p:nvPr/>
        </p:nvPicPr>
        <p:blipFill>
          <a:blip r:embed="rId2" cstate="print"/>
          <a:srcRect/>
          <a:stretch>
            <a:fillRect/>
          </a:stretch>
        </p:blipFill>
        <p:spPr bwMode="auto">
          <a:xfrm>
            <a:off x="554836" y="2560323"/>
            <a:ext cx="5277104" cy="3774131"/>
          </a:xfrm>
          <a:prstGeom prst="rect">
            <a:avLst/>
          </a:prstGeom>
          <a:noFill/>
        </p:spPr>
      </p:pic>
      <p:sp>
        <p:nvSpPr>
          <p:cNvPr id="821251" name="Rectangle 3"/>
          <p:cNvSpPr>
            <a:spLocks noGrp="1" noChangeArrowheads="1"/>
          </p:cNvSpPr>
          <p:nvPr>
            <p:ph type="title"/>
          </p:nvPr>
        </p:nvSpPr>
        <p:spPr>
          <a:xfrm>
            <a:off x="222612" y="160277"/>
            <a:ext cx="7315200" cy="684273"/>
          </a:xfrm>
        </p:spPr>
        <p:txBody>
          <a:bodyPr/>
          <a:lstStyle/>
          <a:p>
            <a:r>
              <a:rPr lang="en-US" sz="3200" dirty="0"/>
              <a:t>Divide and conquer</a:t>
            </a:r>
          </a:p>
        </p:txBody>
      </p:sp>
      <p:sp>
        <p:nvSpPr>
          <p:cNvPr id="821252" name="Rectangle 4"/>
          <p:cNvSpPr>
            <a:spLocks noGrp="1" noChangeArrowheads="1"/>
          </p:cNvSpPr>
          <p:nvPr>
            <p:ph type="body" idx="1"/>
          </p:nvPr>
        </p:nvSpPr>
        <p:spPr>
          <a:xfrm>
            <a:off x="142875" y="1073150"/>
            <a:ext cx="8516938" cy="581025"/>
          </a:xfrm>
        </p:spPr>
        <p:txBody>
          <a:bodyPr/>
          <a:lstStyle/>
          <a:p>
            <a:pPr>
              <a:lnSpc>
                <a:spcPct val="90000"/>
              </a:lnSpc>
            </a:pPr>
            <a:r>
              <a:rPr lang="en-US"/>
              <a:t>Split the problem into smaller sub-problems. Continue until the sub-problems can be solve directly.</a:t>
            </a:r>
          </a:p>
        </p:txBody>
      </p:sp>
      <p:sp>
        <p:nvSpPr>
          <p:cNvPr id="821254" name="Rectangle 6"/>
          <p:cNvSpPr>
            <a:spLocks noChangeArrowheads="1"/>
          </p:cNvSpPr>
          <p:nvPr/>
        </p:nvSpPr>
        <p:spPr bwMode="auto">
          <a:xfrm>
            <a:off x="5851525" y="2339975"/>
            <a:ext cx="3292475" cy="3063875"/>
          </a:xfrm>
          <a:prstGeom prst="rect">
            <a:avLst/>
          </a:prstGeom>
          <a:noFill/>
          <a:ln w="9525">
            <a:noFill/>
            <a:miter lim="800000"/>
            <a:headEnd/>
            <a:tailEnd/>
          </a:ln>
          <a:effectLst/>
        </p:spPr>
        <p:txBody>
          <a:bodyPr/>
          <a:lstStyle/>
          <a:p>
            <a:pPr marL="342900" indent="-342900" defTabSz="457200" fontAlgn="auto">
              <a:spcBef>
                <a:spcPct val="20000"/>
              </a:spcBef>
              <a:spcAft>
                <a:spcPts val="0"/>
              </a:spcAft>
              <a:buClr>
                <a:srgbClr val="BBE0E3"/>
              </a:buClr>
              <a:buSzPct val="75000"/>
              <a:buFont typeface="Wingdings" pitchFamily="2" charset="2"/>
              <a:buChar char="n"/>
            </a:pPr>
            <a:r>
              <a:rPr lang="en-US" sz="2000" dirty="0">
                <a:latin typeface="Arial"/>
                <a:ea typeface="ＭＳ Ｐゴシック"/>
                <a:cs typeface="Arial" charset="0"/>
              </a:rPr>
              <a:t>3 Options:</a:t>
            </a:r>
          </a:p>
          <a:p>
            <a:pPr marL="742950" lvl="1" indent="-285750" defTabSz="457200" fontAlgn="auto">
              <a:spcBef>
                <a:spcPct val="20000"/>
              </a:spcBef>
              <a:spcAft>
                <a:spcPts val="0"/>
              </a:spcAft>
              <a:buClr>
                <a:srgbClr val="333399"/>
              </a:buClr>
              <a:buSzPct val="80000"/>
              <a:buFont typeface="Wingdings" pitchFamily="2" charset="2"/>
              <a:buChar char="¨"/>
            </a:pPr>
            <a:r>
              <a:rPr lang="en-US" sz="2000" dirty="0">
                <a:latin typeface="Arial"/>
                <a:ea typeface="ＭＳ Ｐゴシック"/>
                <a:cs typeface="Arial" charset="0"/>
              </a:rPr>
              <a:t>Do work as you split into sub-problems.</a:t>
            </a:r>
          </a:p>
          <a:p>
            <a:pPr marL="742950" lvl="1" indent="-285750" defTabSz="457200" fontAlgn="auto">
              <a:spcBef>
                <a:spcPct val="20000"/>
              </a:spcBef>
              <a:spcAft>
                <a:spcPts val="0"/>
              </a:spcAft>
              <a:buClr>
                <a:srgbClr val="333399"/>
              </a:buClr>
              <a:buSzPct val="80000"/>
              <a:buFont typeface="Wingdings" pitchFamily="2" charset="2"/>
              <a:buChar char="¨"/>
            </a:pPr>
            <a:r>
              <a:rPr lang="en-US" sz="2000" dirty="0">
                <a:latin typeface="Arial"/>
                <a:ea typeface="ＭＳ Ｐゴシック"/>
                <a:cs typeface="Arial" charset="0"/>
              </a:rPr>
              <a:t>Do work only at the leaves.</a:t>
            </a:r>
          </a:p>
          <a:p>
            <a:pPr marL="742950" lvl="1" indent="-285750" defTabSz="457200" fontAlgn="auto">
              <a:spcBef>
                <a:spcPct val="20000"/>
              </a:spcBef>
              <a:spcAft>
                <a:spcPts val="0"/>
              </a:spcAft>
              <a:buClr>
                <a:srgbClr val="333399"/>
              </a:buClr>
              <a:buSzPct val="80000"/>
              <a:buFont typeface="Wingdings" pitchFamily="2" charset="2"/>
              <a:buChar char="¨"/>
            </a:pPr>
            <a:r>
              <a:rPr lang="en-US" sz="2000" dirty="0">
                <a:latin typeface="Arial"/>
                <a:ea typeface="ＭＳ Ｐゴシック"/>
                <a:cs typeface="Arial" charset="0"/>
              </a:rPr>
              <a:t>Do work as you recombine</a:t>
            </a:r>
            <a:r>
              <a:rPr lang="en-US" sz="2000" dirty="0">
                <a:solidFill>
                  <a:srgbClr val="000000"/>
                </a:solidFill>
                <a:latin typeface="Arial"/>
                <a:ea typeface="ＭＳ Ｐゴシック"/>
                <a:cs typeface="Arial" charset="0"/>
              </a:rPr>
              <a:t>.</a:t>
            </a:r>
          </a:p>
        </p:txBody>
      </p:sp>
    </p:spTree>
    <p:extLst>
      <p:ext uri="{BB962C8B-B14F-4D97-AF65-F5344CB8AC3E}">
        <p14:creationId xmlns:p14="http://schemas.microsoft.com/office/powerpoint/2010/main" val="3086205999"/>
      </p:ext>
    </p:extLst>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8" y="0"/>
            <a:ext cx="8710612" cy="474662"/>
          </a:xfrm>
        </p:spPr>
        <p:txBody>
          <a:bodyPr/>
          <a:lstStyle/>
          <a:p>
            <a:r>
              <a:rPr lang="en-US" altLang="zh-CN" sz="2400" dirty="0" smtClean="0">
                <a:ea typeface="SimSun" pitchFamily="2" charset="-122"/>
              </a:rPr>
              <a:t>Program</a:t>
            </a:r>
            <a:r>
              <a:rPr lang="en-US" altLang="zh-CN" sz="2400" dirty="0">
                <a:ea typeface="SimSun" pitchFamily="2" charset="-122"/>
              </a:rPr>
              <a:t>: </a:t>
            </a:r>
            <a:r>
              <a:rPr lang="en-US" altLang="zh-CN" sz="2400" dirty="0" err="1" smtClean="0">
                <a:ea typeface="SimSun" pitchFamily="2" charset="-122"/>
              </a:rPr>
              <a:t>OpenMP</a:t>
            </a:r>
            <a:r>
              <a:rPr lang="en-US" altLang="zh-CN" sz="2400" dirty="0" smtClean="0">
                <a:ea typeface="SimSun" pitchFamily="2" charset="-122"/>
              </a:rPr>
              <a:t> tasks (divide </a:t>
            </a:r>
            <a:r>
              <a:rPr lang="en-US" altLang="zh-CN" sz="2400" dirty="0">
                <a:ea typeface="SimSun" pitchFamily="2" charset="-122"/>
              </a:rPr>
              <a:t>and </a:t>
            </a:r>
            <a:r>
              <a:rPr lang="en-US" altLang="zh-CN" sz="2400" dirty="0" smtClean="0">
                <a:ea typeface="SimSun" pitchFamily="2" charset="-122"/>
              </a:rPr>
              <a:t>conquer pattern)</a:t>
            </a:r>
            <a:endParaRPr lang="en-US" sz="2400" dirty="0"/>
          </a:p>
        </p:txBody>
      </p:sp>
      <p:sp>
        <p:nvSpPr>
          <p:cNvPr id="3" name="Content Placeholder 2"/>
          <p:cNvSpPr>
            <a:spLocks noGrp="1"/>
          </p:cNvSpPr>
          <p:nvPr>
            <p:ph idx="1"/>
          </p:nvPr>
        </p:nvSpPr>
        <p:spPr>
          <a:xfrm>
            <a:off x="150813" y="438150"/>
            <a:ext cx="5335587" cy="6286500"/>
          </a:xfrm>
          <a:solidFill>
            <a:schemeClr val="tx1"/>
          </a:solidFill>
          <a:ln w="25400">
            <a:solidFill>
              <a:srgbClr val="740000"/>
            </a:solidFill>
          </a:ln>
        </p:spPr>
        <p:txBody>
          <a:bodyPr/>
          <a:lstStyle/>
          <a:p>
            <a:pPr marL="0" indent="0">
              <a:buNone/>
            </a:pPr>
            <a:r>
              <a:rPr lang="en-US" sz="1400" dirty="0" smtClean="0">
                <a:solidFill>
                  <a:schemeClr val="bg1"/>
                </a:solidFill>
              </a:rPr>
              <a:t>#</a:t>
            </a:r>
            <a:r>
              <a:rPr lang="en-US" sz="1400" dirty="0">
                <a:solidFill>
                  <a:schemeClr val="bg1"/>
                </a:solidFill>
              </a:rPr>
              <a:t>include &lt;</a:t>
            </a:r>
            <a:r>
              <a:rPr lang="en-US" sz="1400" dirty="0" err="1">
                <a:solidFill>
                  <a:schemeClr val="bg1"/>
                </a:solidFill>
              </a:rPr>
              <a:t>omp.h</a:t>
            </a:r>
            <a:r>
              <a:rPr lang="en-US" sz="1400" dirty="0">
                <a:solidFill>
                  <a:schemeClr val="bg1"/>
                </a:solidFill>
              </a:rPr>
              <a:t>&gt;</a:t>
            </a:r>
          </a:p>
          <a:p>
            <a:pPr marL="0" indent="0">
              <a:buNone/>
            </a:pPr>
            <a:r>
              <a:rPr lang="en-US" sz="1400" dirty="0">
                <a:solidFill>
                  <a:schemeClr val="bg1"/>
                </a:solidFill>
              </a:rPr>
              <a:t>static long </a:t>
            </a:r>
            <a:r>
              <a:rPr lang="en-US" sz="1400" dirty="0" err="1">
                <a:solidFill>
                  <a:schemeClr val="bg1"/>
                </a:solidFill>
              </a:rPr>
              <a:t>num_steps</a:t>
            </a:r>
            <a:r>
              <a:rPr lang="en-US" sz="1400" dirty="0">
                <a:solidFill>
                  <a:schemeClr val="bg1"/>
                </a:solidFill>
              </a:rPr>
              <a:t> = 100000000;</a:t>
            </a:r>
          </a:p>
          <a:p>
            <a:pPr marL="0" indent="0">
              <a:buNone/>
            </a:pPr>
            <a:r>
              <a:rPr lang="en-US" sz="1400" dirty="0">
                <a:solidFill>
                  <a:schemeClr val="bg1"/>
                </a:solidFill>
              </a:rPr>
              <a:t>#define MIN_BLK  10000000</a:t>
            </a:r>
          </a:p>
          <a:p>
            <a:pPr marL="0" indent="0">
              <a:buNone/>
            </a:pPr>
            <a:r>
              <a:rPr lang="en-US" sz="1400" dirty="0" smtClean="0">
                <a:solidFill>
                  <a:schemeClr val="bg1"/>
                </a:solidFill>
              </a:rPr>
              <a:t>double </a:t>
            </a:r>
            <a:r>
              <a:rPr lang="en-US" sz="1400" dirty="0" err="1">
                <a:solidFill>
                  <a:schemeClr val="bg1"/>
                </a:solidFill>
              </a:rPr>
              <a:t>pi_comp</a:t>
            </a:r>
            <a:r>
              <a:rPr lang="en-US" sz="1400" dirty="0">
                <a:solidFill>
                  <a:schemeClr val="bg1"/>
                </a:solidFill>
              </a:rPr>
              <a:t>(</a:t>
            </a:r>
            <a:r>
              <a:rPr lang="en-US" sz="1400" dirty="0" err="1">
                <a:solidFill>
                  <a:schemeClr val="bg1"/>
                </a:solidFill>
              </a:rPr>
              <a:t>int</a:t>
            </a:r>
            <a:r>
              <a:rPr lang="en-US" sz="1400" dirty="0">
                <a:solidFill>
                  <a:schemeClr val="bg1"/>
                </a:solidFill>
              </a:rPr>
              <a:t> </a:t>
            </a:r>
            <a:r>
              <a:rPr lang="en-US" sz="1400" dirty="0" err="1">
                <a:solidFill>
                  <a:schemeClr val="bg1"/>
                </a:solidFill>
              </a:rPr>
              <a:t>Nstart,int</a:t>
            </a:r>
            <a:r>
              <a:rPr lang="en-US" sz="1400" dirty="0">
                <a:solidFill>
                  <a:schemeClr val="bg1"/>
                </a:solidFill>
              </a:rPr>
              <a:t> </a:t>
            </a:r>
            <a:r>
              <a:rPr lang="en-US" sz="1400" dirty="0" err="1">
                <a:solidFill>
                  <a:schemeClr val="bg1"/>
                </a:solidFill>
              </a:rPr>
              <a:t>Nfinish,double</a:t>
            </a:r>
            <a:r>
              <a:rPr lang="en-US" sz="1400" dirty="0">
                <a:solidFill>
                  <a:schemeClr val="bg1"/>
                </a:solidFill>
              </a:rPr>
              <a:t> step)</a:t>
            </a:r>
          </a:p>
          <a:p>
            <a:pPr marL="0" indent="0">
              <a:buNone/>
            </a:pPr>
            <a:r>
              <a:rPr lang="en-US" sz="1400" dirty="0" smtClean="0">
                <a:solidFill>
                  <a:schemeClr val="bg1"/>
                </a:solidFill>
              </a:rPr>
              <a:t>{   </a:t>
            </a:r>
            <a:r>
              <a:rPr lang="en-US" sz="1400" dirty="0" err="1">
                <a:solidFill>
                  <a:schemeClr val="bg1"/>
                </a:solidFill>
              </a:rPr>
              <a:t>int</a:t>
            </a:r>
            <a:r>
              <a:rPr lang="en-US" sz="1400" dirty="0">
                <a:solidFill>
                  <a:schemeClr val="bg1"/>
                </a:solidFill>
              </a:rPr>
              <a:t> </a:t>
            </a:r>
            <a:r>
              <a:rPr lang="en-US" sz="1400" dirty="0" err="1">
                <a:solidFill>
                  <a:schemeClr val="bg1"/>
                </a:solidFill>
              </a:rPr>
              <a:t>i,iblk</a:t>
            </a:r>
            <a:r>
              <a:rPr lang="en-US" sz="1400" dirty="0">
                <a:solidFill>
                  <a:schemeClr val="bg1"/>
                </a:solidFill>
              </a:rPr>
              <a:t>;</a:t>
            </a:r>
          </a:p>
          <a:p>
            <a:pPr marL="0" indent="0">
              <a:buNone/>
            </a:pPr>
            <a:r>
              <a:rPr lang="en-US" sz="1400" dirty="0">
                <a:solidFill>
                  <a:schemeClr val="bg1"/>
                </a:solidFill>
              </a:rPr>
              <a:t>   double x, sum = 0.0,sum1, sum2;</a:t>
            </a:r>
          </a:p>
          <a:p>
            <a:pPr marL="0" indent="0">
              <a:buNone/>
            </a:pPr>
            <a:r>
              <a:rPr lang="en-US" sz="1400" dirty="0" smtClean="0">
                <a:solidFill>
                  <a:schemeClr val="bg1"/>
                </a:solidFill>
              </a:rPr>
              <a:t>   </a:t>
            </a:r>
            <a:r>
              <a:rPr lang="en-US" sz="1400" dirty="0">
                <a:solidFill>
                  <a:schemeClr val="bg1"/>
                </a:solidFill>
              </a:rPr>
              <a:t>if (</a:t>
            </a:r>
            <a:r>
              <a:rPr lang="en-US" sz="1400" dirty="0" err="1">
                <a:solidFill>
                  <a:schemeClr val="bg1"/>
                </a:solidFill>
              </a:rPr>
              <a:t>Nfinish-Nstart</a:t>
            </a:r>
            <a:r>
              <a:rPr lang="en-US" sz="1400" dirty="0">
                <a:solidFill>
                  <a:schemeClr val="bg1"/>
                </a:solidFill>
              </a:rPr>
              <a:t> &lt; MIN_BLK){</a:t>
            </a:r>
          </a:p>
          <a:p>
            <a:pPr marL="0" indent="0">
              <a:buNone/>
            </a:pPr>
            <a:r>
              <a:rPr lang="en-US" sz="1400" dirty="0" smtClean="0">
                <a:solidFill>
                  <a:schemeClr val="bg1"/>
                </a:solidFill>
              </a:rPr>
              <a:t>      </a:t>
            </a:r>
            <a:r>
              <a:rPr lang="en-US" sz="1400" dirty="0">
                <a:solidFill>
                  <a:schemeClr val="bg1"/>
                </a:solidFill>
              </a:rPr>
              <a:t>for (</a:t>
            </a:r>
            <a:r>
              <a:rPr lang="en-US" sz="1400" dirty="0" err="1">
                <a:solidFill>
                  <a:schemeClr val="bg1"/>
                </a:solidFill>
              </a:rPr>
              <a:t>i</a:t>
            </a:r>
            <a:r>
              <a:rPr lang="en-US" sz="1400" dirty="0">
                <a:solidFill>
                  <a:schemeClr val="bg1"/>
                </a:solidFill>
              </a:rPr>
              <a:t>=</a:t>
            </a:r>
            <a:r>
              <a:rPr lang="en-US" sz="1400" dirty="0" err="1">
                <a:solidFill>
                  <a:schemeClr val="bg1"/>
                </a:solidFill>
              </a:rPr>
              <a:t>Nstart;i</a:t>
            </a:r>
            <a:r>
              <a:rPr lang="en-US" sz="1400" dirty="0">
                <a:solidFill>
                  <a:schemeClr val="bg1"/>
                </a:solidFill>
              </a:rPr>
              <a:t>&lt; </a:t>
            </a:r>
            <a:r>
              <a:rPr lang="en-US" sz="1400" dirty="0" err="1">
                <a:solidFill>
                  <a:schemeClr val="bg1"/>
                </a:solidFill>
              </a:rPr>
              <a:t>Nfinish</a:t>
            </a:r>
            <a:r>
              <a:rPr lang="en-US" sz="1400" dirty="0">
                <a:solidFill>
                  <a:schemeClr val="bg1"/>
                </a:solidFill>
              </a:rPr>
              <a:t>; </a:t>
            </a:r>
            <a:r>
              <a:rPr lang="en-US" sz="1400" dirty="0" err="1">
                <a:solidFill>
                  <a:schemeClr val="bg1"/>
                </a:solidFill>
              </a:rPr>
              <a:t>i</a:t>
            </a:r>
            <a:r>
              <a:rPr lang="en-US" sz="1400" dirty="0">
                <a:solidFill>
                  <a:schemeClr val="bg1"/>
                </a:solidFill>
              </a:rPr>
              <a:t>++){</a:t>
            </a:r>
          </a:p>
          <a:p>
            <a:pPr marL="0" indent="0">
              <a:buNone/>
            </a:pPr>
            <a:r>
              <a:rPr lang="en-US" sz="1400" dirty="0">
                <a:solidFill>
                  <a:schemeClr val="bg1"/>
                </a:solidFill>
              </a:rPr>
              <a:t>         x = (i+0.5)*step;</a:t>
            </a:r>
          </a:p>
          <a:p>
            <a:pPr marL="0" indent="0">
              <a:buNone/>
            </a:pPr>
            <a:r>
              <a:rPr lang="en-US" sz="1400" dirty="0">
                <a:solidFill>
                  <a:schemeClr val="bg1"/>
                </a:solidFill>
              </a:rPr>
              <a:t>         sum = sum + 4.0/(1.0+x*x</a:t>
            </a:r>
            <a:r>
              <a:rPr lang="en-US" sz="1400" dirty="0" smtClean="0">
                <a:solidFill>
                  <a:schemeClr val="bg1"/>
                </a:solidFill>
              </a:rPr>
              <a:t>); </a:t>
            </a:r>
            <a:br>
              <a:rPr lang="en-US" sz="1400" dirty="0" smtClean="0">
                <a:solidFill>
                  <a:schemeClr val="bg1"/>
                </a:solidFill>
              </a:rPr>
            </a:br>
            <a:r>
              <a:rPr lang="en-US" sz="1200" dirty="0" smtClean="0">
                <a:solidFill>
                  <a:schemeClr val="bg1"/>
                </a:solidFill>
              </a:rPr>
              <a:t>      }</a:t>
            </a:r>
            <a:br>
              <a:rPr lang="en-US" sz="1200" dirty="0" smtClean="0">
                <a:solidFill>
                  <a:schemeClr val="bg1"/>
                </a:solidFill>
              </a:rPr>
            </a:br>
            <a:r>
              <a:rPr lang="en-US" sz="1200" dirty="0" smtClean="0">
                <a:solidFill>
                  <a:schemeClr val="bg1"/>
                </a:solidFill>
              </a:rPr>
              <a:t>   }</a:t>
            </a:r>
          </a:p>
          <a:p>
            <a:pPr marL="0" indent="0">
              <a:buNone/>
            </a:pPr>
            <a:r>
              <a:rPr lang="en-US" sz="1400" dirty="0">
                <a:solidFill>
                  <a:schemeClr val="bg1"/>
                </a:solidFill>
              </a:rPr>
              <a:t> </a:t>
            </a:r>
            <a:r>
              <a:rPr lang="en-US" sz="1400" dirty="0" smtClean="0">
                <a:solidFill>
                  <a:schemeClr val="bg1"/>
                </a:solidFill>
              </a:rPr>
              <a:t>  else</a:t>
            </a:r>
            <a:r>
              <a:rPr lang="en-US" sz="1400" dirty="0">
                <a:solidFill>
                  <a:schemeClr val="bg1"/>
                </a:solidFill>
              </a:rPr>
              <a:t>{</a:t>
            </a:r>
          </a:p>
          <a:p>
            <a:pPr marL="0" indent="0">
              <a:buNone/>
            </a:pPr>
            <a:r>
              <a:rPr lang="en-US" sz="1400" dirty="0">
                <a:solidFill>
                  <a:schemeClr val="bg1"/>
                </a:solidFill>
              </a:rPr>
              <a:t>      </a:t>
            </a:r>
            <a:r>
              <a:rPr lang="en-US" sz="1400" dirty="0" err="1">
                <a:solidFill>
                  <a:schemeClr val="bg1"/>
                </a:solidFill>
              </a:rPr>
              <a:t>iblk</a:t>
            </a:r>
            <a:r>
              <a:rPr lang="en-US" sz="1400" dirty="0">
                <a:solidFill>
                  <a:schemeClr val="bg1"/>
                </a:solidFill>
              </a:rPr>
              <a:t> = </a:t>
            </a:r>
            <a:r>
              <a:rPr lang="en-US" sz="1400" dirty="0" err="1">
                <a:solidFill>
                  <a:schemeClr val="bg1"/>
                </a:solidFill>
              </a:rPr>
              <a:t>Nfinish-Nstart</a:t>
            </a:r>
            <a:r>
              <a:rPr lang="en-US" sz="1400" dirty="0">
                <a:solidFill>
                  <a:schemeClr val="bg1"/>
                </a:solidFill>
              </a:rPr>
              <a:t>;</a:t>
            </a:r>
          </a:p>
          <a:p>
            <a:pPr marL="0" indent="0">
              <a:buNone/>
            </a:pPr>
            <a:r>
              <a:rPr lang="en-US" sz="1400" b="1" dirty="0">
                <a:solidFill>
                  <a:srgbClr val="FF0000"/>
                </a:solidFill>
              </a:rPr>
              <a:t>      #pragma </a:t>
            </a:r>
            <a:r>
              <a:rPr lang="en-US" sz="1400" b="1" dirty="0" err="1">
                <a:solidFill>
                  <a:srgbClr val="FF0000"/>
                </a:solidFill>
              </a:rPr>
              <a:t>omp</a:t>
            </a:r>
            <a:r>
              <a:rPr lang="en-US" sz="1400" b="1" dirty="0">
                <a:solidFill>
                  <a:srgbClr val="FF0000"/>
                </a:solidFill>
              </a:rPr>
              <a:t> task shared(sum1)</a:t>
            </a:r>
          </a:p>
          <a:p>
            <a:pPr marL="0" indent="0">
              <a:buNone/>
            </a:pPr>
            <a:r>
              <a:rPr lang="en-US" sz="1400" dirty="0" smtClean="0">
                <a:solidFill>
                  <a:schemeClr val="bg1"/>
                </a:solidFill>
              </a:rPr>
              <a:t>           sum1 </a:t>
            </a:r>
            <a:r>
              <a:rPr lang="en-US" sz="1400" dirty="0">
                <a:solidFill>
                  <a:schemeClr val="bg1"/>
                </a:solidFill>
              </a:rPr>
              <a:t>= </a:t>
            </a:r>
            <a:r>
              <a:rPr lang="en-US" sz="1400" dirty="0" err="1">
                <a:solidFill>
                  <a:schemeClr val="bg1"/>
                </a:solidFill>
              </a:rPr>
              <a:t>pi_comp</a:t>
            </a:r>
            <a:r>
              <a:rPr lang="en-US" sz="1400" dirty="0">
                <a:solidFill>
                  <a:schemeClr val="bg1"/>
                </a:solidFill>
              </a:rPr>
              <a:t>(</a:t>
            </a:r>
            <a:r>
              <a:rPr lang="en-US" sz="1400" dirty="0" err="1">
                <a:solidFill>
                  <a:schemeClr val="bg1"/>
                </a:solidFill>
              </a:rPr>
              <a:t>Nstart</a:t>
            </a:r>
            <a:r>
              <a:rPr lang="en-US" sz="1400" dirty="0">
                <a:solidFill>
                  <a:schemeClr val="bg1"/>
                </a:solidFill>
              </a:rPr>
              <a:t>,         </a:t>
            </a:r>
            <a:r>
              <a:rPr lang="en-US" sz="1400" dirty="0" err="1">
                <a:solidFill>
                  <a:schemeClr val="bg1"/>
                </a:solidFill>
              </a:rPr>
              <a:t>Nfinish-iblk</a:t>
            </a:r>
            <a:r>
              <a:rPr lang="en-US" sz="1400" dirty="0">
                <a:solidFill>
                  <a:schemeClr val="bg1"/>
                </a:solidFill>
              </a:rPr>
              <a:t>/2,step);</a:t>
            </a:r>
          </a:p>
          <a:p>
            <a:pPr marL="0" indent="0">
              <a:buNone/>
            </a:pPr>
            <a:r>
              <a:rPr lang="en-US" sz="1400" dirty="0" smtClean="0">
                <a:solidFill>
                  <a:schemeClr val="bg1"/>
                </a:solidFill>
              </a:rPr>
              <a:t>  </a:t>
            </a:r>
            <a:r>
              <a:rPr lang="en-US" sz="1400" dirty="0" smtClean="0">
                <a:solidFill>
                  <a:srgbClr val="FF0000"/>
                </a:solidFill>
              </a:rPr>
              <a:t>    </a:t>
            </a:r>
            <a:r>
              <a:rPr lang="en-US" sz="1400" b="1" dirty="0">
                <a:solidFill>
                  <a:srgbClr val="FF0000"/>
                </a:solidFill>
              </a:rPr>
              <a:t>#pragma </a:t>
            </a:r>
            <a:r>
              <a:rPr lang="en-US" sz="1400" b="1" dirty="0" err="1">
                <a:solidFill>
                  <a:srgbClr val="FF0000"/>
                </a:solidFill>
              </a:rPr>
              <a:t>omp</a:t>
            </a:r>
            <a:r>
              <a:rPr lang="en-US" sz="1400" b="1" dirty="0">
                <a:solidFill>
                  <a:srgbClr val="FF0000"/>
                </a:solidFill>
              </a:rPr>
              <a:t> task shared(sum2)</a:t>
            </a:r>
          </a:p>
          <a:p>
            <a:pPr marL="0" indent="0">
              <a:buNone/>
            </a:pPr>
            <a:r>
              <a:rPr lang="en-US" sz="1400" dirty="0" smtClean="0">
                <a:solidFill>
                  <a:schemeClr val="bg1"/>
                </a:solidFill>
              </a:rPr>
              <a:t>            sum2 </a:t>
            </a:r>
            <a:r>
              <a:rPr lang="en-US" sz="1400" dirty="0">
                <a:solidFill>
                  <a:schemeClr val="bg1"/>
                </a:solidFill>
              </a:rPr>
              <a:t>= </a:t>
            </a:r>
            <a:r>
              <a:rPr lang="en-US" sz="1400" dirty="0" err="1">
                <a:solidFill>
                  <a:schemeClr val="bg1"/>
                </a:solidFill>
              </a:rPr>
              <a:t>pi_comp</a:t>
            </a:r>
            <a:r>
              <a:rPr lang="en-US" sz="1400" dirty="0">
                <a:solidFill>
                  <a:schemeClr val="bg1"/>
                </a:solidFill>
              </a:rPr>
              <a:t>(</a:t>
            </a:r>
            <a:r>
              <a:rPr lang="en-US" sz="1400" dirty="0" err="1">
                <a:solidFill>
                  <a:schemeClr val="bg1"/>
                </a:solidFill>
              </a:rPr>
              <a:t>Nfinish-iblk</a:t>
            </a:r>
            <a:r>
              <a:rPr lang="en-US" sz="1400" dirty="0">
                <a:solidFill>
                  <a:schemeClr val="bg1"/>
                </a:solidFill>
              </a:rPr>
              <a:t>/2, </a:t>
            </a:r>
            <a:r>
              <a:rPr lang="en-US" sz="1400" dirty="0" err="1">
                <a:solidFill>
                  <a:schemeClr val="bg1"/>
                </a:solidFill>
              </a:rPr>
              <a:t>Nfinish</a:t>
            </a:r>
            <a:r>
              <a:rPr lang="en-US" sz="1400" dirty="0">
                <a:solidFill>
                  <a:schemeClr val="bg1"/>
                </a:solidFill>
              </a:rPr>
              <a:t>,       step);</a:t>
            </a:r>
          </a:p>
          <a:p>
            <a:pPr marL="0" indent="0">
              <a:buNone/>
            </a:pPr>
            <a:r>
              <a:rPr lang="en-US" sz="1400" dirty="0" smtClean="0">
                <a:solidFill>
                  <a:schemeClr val="bg1"/>
                </a:solidFill>
              </a:rPr>
              <a:t>   </a:t>
            </a:r>
            <a:r>
              <a:rPr lang="en-US" sz="1400" dirty="0" smtClean="0">
                <a:solidFill>
                  <a:srgbClr val="FF0000"/>
                </a:solidFill>
              </a:rPr>
              <a:t>   </a:t>
            </a:r>
            <a:r>
              <a:rPr lang="en-US" sz="1400" b="1" dirty="0">
                <a:solidFill>
                  <a:srgbClr val="FF0000"/>
                </a:solidFill>
              </a:rPr>
              <a:t>#pragma </a:t>
            </a:r>
            <a:r>
              <a:rPr lang="en-US" sz="1400" b="1" dirty="0" err="1">
                <a:solidFill>
                  <a:srgbClr val="FF0000"/>
                </a:solidFill>
              </a:rPr>
              <a:t>omp</a:t>
            </a:r>
            <a:r>
              <a:rPr lang="en-US" sz="1400" b="1" dirty="0">
                <a:solidFill>
                  <a:srgbClr val="FF0000"/>
                </a:solidFill>
              </a:rPr>
              <a:t> </a:t>
            </a:r>
            <a:r>
              <a:rPr lang="en-US" sz="1400" b="1" dirty="0" err="1">
                <a:solidFill>
                  <a:srgbClr val="FF0000"/>
                </a:solidFill>
              </a:rPr>
              <a:t>taskwait</a:t>
            </a:r>
            <a:endParaRPr lang="en-US" sz="1400" b="1" dirty="0">
              <a:solidFill>
                <a:srgbClr val="FF0000"/>
              </a:solidFill>
            </a:endParaRPr>
          </a:p>
          <a:p>
            <a:pPr marL="0" indent="0">
              <a:buNone/>
            </a:pPr>
            <a:r>
              <a:rPr lang="en-US" sz="1400" dirty="0">
                <a:solidFill>
                  <a:schemeClr val="bg1"/>
                </a:solidFill>
              </a:rPr>
              <a:t>         sum = sum1 + sum2;</a:t>
            </a:r>
          </a:p>
          <a:p>
            <a:pPr marL="0" indent="0">
              <a:buNone/>
            </a:pPr>
            <a:r>
              <a:rPr lang="en-US" sz="1200" dirty="0">
                <a:solidFill>
                  <a:schemeClr val="bg1"/>
                </a:solidFill>
              </a:rPr>
              <a:t>   </a:t>
            </a:r>
            <a:r>
              <a:rPr lang="en-US" sz="1200" dirty="0" smtClean="0">
                <a:solidFill>
                  <a:schemeClr val="bg1"/>
                </a:solidFill>
              </a:rPr>
              <a:t>}</a:t>
            </a:r>
            <a:r>
              <a:rPr lang="en-US" sz="1400" dirty="0" smtClean="0">
                <a:solidFill>
                  <a:schemeClr val="bg1"/>
                </a:solidFill>
              </a:rPr>
              <a:t>return </a:t>
            </a:r>
            <a:r>
              <a:rPr lang="en-US" sz="1400" dirty="0">
                <a:solidFill>
                  <a:schemeClr val="bg1"/>
                </a:solidFill>
              </a:rPr>
              <a:t>sum;</a:t>
            </a:r>
          </a:p>
          <a:p>
            <a:pPr marL="0" indent="0">
              <a:buNone/>
            </a:pPr>
            <a:r>
              <a:rPr lang="en-US" sz="1200" dirty="0" smtClean="0">
                <a:solidFill>
                  <a:schemeClr val="bg1"/>
                </a:solidFill>
              </a:rPr>
              <a:t>}</a:t>
            </a:r>
            <a:endParaRPr lang="en-US" sz="1200" dirty="0">
              <a:solidFill>
                <a:schemeClr val="bg1"/>
              </a:solidFill>
            </a:endParaRP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latin typeface="Tahoma" pitchFamily="34" charset="0"/>
                <a:ea typeface="+mn-ea"/>
                <a:cs typeface="Arial" pitchFamily="34" charset="0"/>
              </a:rPr>
              <a:pPr>
                <a:defRPr/>
              </a:pPr>
              <a:t>148</a:t>
            </a:fld>
            <a:endParaRPr lang="en-US" dirty="0">
              <a:solidFill>
                <a:srgbClr val="000000"/>
              </a:solidFill>
              <a:latin typeface="Tahoma" pitchFamily="34" charset="0"/>
              <a:ea typeface="+mn-ea"/>
              <a:cs typeface="Arial" pitchFamily="34" charset="0"/>
            </a:endParaRPr>
          </a:p>
        </p:txBody>
      </p:sp>
      <p:sp>
        <p:nvSpPr>
          <p:cNvPr id="5" name="Content Placeholder 2"/>
          <p:cNvSpPr txBox="1">
            <a:spLocks/>
          </p:cNvSpPr>
          <p:nvPr/>
        </p:nvSpPr>
        <p:spPr bwMode="auto">
          <a:xfrm>
            <a:off x="5122863" y="670088"/>
            <a:ext cx="4021137" cy="3509439"/>
          </a:xfrm>
          <a:prstGeom prst="rect">
            <a:avLst/>
          </a:prstGeom>
          <a:solidFill>
            <a:schemeClr val="tx1"/>
          </a:solidFill>
          <a:ln w="25400">
            <a:solidFill>
              <a:srgbClr val="002060"/>
            </a:solid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marL="0" indent="0">
              <a:buFontTx/>
              <a:buNone/>
            </a:pPr>
            <a:r>
              <a:rPr lang="en-US" sz="1400" dirty="0" smtClean="0">
                <a:solidFill>
                  <a:schemeClr val="bg1"/>
                </a:solidFill>
              </a:rPr>
              <a:t> </a:t>
            </a:r>
            <a:r>
              <a:rPr lang="en-US" sz="1400" dirty="0" err="1" smtClean="0">
                <a:solidFill>
                  <a:schemeClr val="bg1"/>
                </a:solidFill>
              </a:rPr>
              <a:t>int</a:t>
            </a:r>
            <a:r>
              <a:rPr lang="en-US" sz="1400" dirty="0" smtClean="0">
                <a:solidFill>
                  <a:schemeClr val="bg1"/>
                </a:solidFill>
              </a:rPr>
              <a:t> main ()</a:t>
            </a:r>
          </a:p>
          <a:p>
            <a:pPr marL="0" indent="0">
              <a:buFontTx/>
              <a:buNone/>
            </a:pPr>
            <a:r>
              <a:rPr lang="en-US" sz="1400" dirty="0" smtClean="0">
                <a:solidFill>
                  <a:schemeClr val="bg1"/>
                </a:solidFill>
              </a:rPr>
              <a:t> {</a:t>
            </a:r>
          </a:p>
          <a:p>
            <a:pPr marL="0" indent="0">
              <a:buFontTx/>
              <a:buNone/>
            </a:pPr>
            <a:r>
              <a:rPr lang="en-US" sz="1400" dirty="0" smtClean="0">
                <a:solidFill>
                  <a:schemeClr val="bg1"/>
                </a:solidFill>
              </a:rPr>
              <a:t>   </a:t>
            </a:r>
            <a:r>
              <a:rPr lang="en-US" sz="1400" dirty="0" err="1" smtClean="0">
                <a:solidFill>
                  <a:schemeClr val="bg1"/>
                </a:solidFill>
              </a:rPr>
              <a:t>int</a:t>
            </a:r>
            <a:r>
              <a:rPr lang="en-US" sz="1400" dirty="0" smtClean="0">
                <a:solidFill>
                  <a:schemeClr val="bg1"/>
                </a:solidFill>
              </a:rPr>
              <a:t> </a:t>
            </a:r>
            <a:r>
              <a:rPr lang="en-US" sz="1400" dirty="0" err="1" smtClean="0">
                <a:solidFill>
                  <a:schemeClr val="bg1"/>
                </a:solidFill>
              </a:rPr>
              <a:t>i</a:t>
            </a:r>
            <a:r>
              <a:rPr lang="en-US" sz="1400" dirty="0" smtClean="0">
                <a:solidFill>
                  <a:schemeClr val="bg1"/>
                </a:solidFill>
              </a:rPr>
              <a:t>;</a:t>
            </a:r>
          </a:p>
          <a:p>
            <a:pPr marL="0" indent="0">
              <a:buFontTx/>
              <a:buNone/>
            </a:pPr>
            <a:r>
              <a:rPr lang="en-US" sz="1400" dirty="0" smtClean="0">
                <a:solidFill>
                  <a:schemeClr val="bg1"/>
                </a:solidFill>
              </a:rPr>
              <a:t>   double step, pi, sum;</a:t>
            </a:r>
          </a:p>
          <a:p>
            <a:pPr marL="0" indent="0">
              <a:buFontTx/>
              <a:buNone/>
            </a:pPr>
            <a:r>
              <a:rPr lang="en-US" sz="1400" dirty="0" smtClean="0">
                <a:solidFill>
                  <a:schemeClr val="bg1"/>
                </a:solidFill>
              </a:rPr>
              <a:t>    step = 1.0/(double) </a:t>
            </a:r>
            <a:r>
              <a:rPr lang="en-US" sz="1400" dirty="0" err="1" smtClean="0">
                <a:solidFill>
                  <a:schemeClr val="bg1"/>
                </a:solidFill>
              </a:rPr>
              <a:t>num_steps</a:t>
            </a:r>
            <a:r>
              <a:rPr lang="en-US" sz="1400" dirty="0" smtClean="0">
                <a:solidFill>
                  <a:schemeClr val="bg1"/>
                </a:solidFill>
              </a:rPr>
              <a:t>;</a:t>
            </a:r>
          </a:p>
          <a:p>
            <a:pPr marL="0" indent="0">
              <a:buFontTx/>
              <a:buNone/>
            </a:pPr>
            <a:r>
              <a:rPr lang="en-US" sz="1400" b="1" dirty="0">
                <a:solidFill>
                  <a:srgbClr val="FF0000"/>
                </a:solidFill>
              </a:rPr>
              <a:t>    #pragma </a:t>
            </a:r>
            <a:r>
              <a:rPr lang="en-US" sz="1400" b="1" dirty="0" err="1">
                <a:solidFill>
                  <a:srgbClr val="FF0000"/>
                </a:solidFill>
              </a:rPr>
              <a:t>omp</a:t>
            </a:r>
            <a:r>
              <a:rPr lang="en-US" sz="1400" b="1" dirty="0">
                <a:solidFill>
                  <a:srgbClr val="FF0000"/>
                </a:solidFill>
              </a:rPr>
              <a:t> parallel  </a:t>
            </a:r>
          </a:p>
          <a:p>
            <a:pPr marL="0" indent="0">
              <a:buFontTx/>
              <a:buNone/>
            </a:pPr>
            <a:r>
              <a:rPr lang="en-US" sz="1400" dirty="0" smtClean="0">
                <a:solidFill>
                  <a:schemeClr val="bg1"/>
                </a:solidFill>
              </a:rPr>
              <a:t>    {</a:t>
            </a:r>
          </a:p>
          <a:p>
            <a:pPr marL="0" indent="0">
              <a:buNone/>
            </a:pPr>
            <a:r>
              <a:rPr lang="en-US" sz="1400" dirty="0" smtClean="0">
                <a:solidFill>
                  <a:schemeClr val="bg1"/>
                </a:solidFill>
              </a:rPr>
              <a:t>      </a:t>
            </a:r>
            <a:r>
              <a:rPr lang="en-US" sz="1400" dirty="0" smtClean="0">
                <a:solidFill>
                  <a:srgbClr val="FF0000"/>
                </a:solidFill>
              </a:rPr>
              <a:t>  </a:t>
            </a:r>
            <a:r>
              <a:rPr lang="en-US" sz="1400" b="1" dirty="0">
                <a:solidFill>
                  <a:srgbClr val="FF0000"/>
                </a:solidFill>
              </a:rPr>
              <a:t>#pragma </a:t>
            </a:r>
            <a:r>
              <a:rPr lang="en-US" sz="1400" b="1" dirty="0" err="1">
                <a:solidFill>
                  <a:srgbClr val="FF0000"/>
                </a:solidFill>
              </a:rPr>
              <a:t>omp</a:t>
            </a:r>
            <a:r>
              <a:rPr lang="en-US" sz="1400" b="1" dirty="0">
                <a:solidFill>
                  <a:srgbClr val="FF0000"/>
                </a:solidFill>
              </a:rPr>
              <a:t> single</a:t>
            </a:r>
          </a:p>
          <a:p>
            <a:pPr marL="0" indent="0">
              <a:buFontTx/>
              <a:buNone/>
            </a:pPr>
            <a:r>
              <a:rPr lang="en-US" sz="1400" dirty="0" smtClean="0">
                <a:solidFill>
                  <a:schemeClr val="bg1"/>
                </a:solidFill>
              </a:rPr>
              <a:t>            sum =    	</a:t>
            </a:r>
            <a:r>
              <a:rPr lang="en-US" sz="1400" dirty="0" err="1" smtClean="0">
                <a:solidFill>
                  <a:schemeClr val="bg1"/>
                </a:solidFill>
              </a:rPr>
              <a:t>pi_comp</a:t>
            </a:r>
            <a:r>
              <a:rPr lang="en-US" sz="1400" dirty="0" smtClean="0">
                <a:solidFill>
                  <a:schemeClr val="bg1"/>
                </a:solidFill>
              </a:rPr>
              <a:t>(0,num_steps,step);</a:t>
            </a:r>
          </a:p>
          <a:p>
            <a:pPr marL="0" indent="0">
              <a:buFontTx/>
              <a:buNone/>
            </a:pPr>
            <a:r>
              <a:rPr lang="en-US" sz="1400" dirty="0" smtClean="0">
                <a:solidFill>
                  <a:schemeClr val="bg1"/>
                </a:solidFill>
              </a:rPr>
              <a:t>     }</a:t>
            </a:r>
          </a:p>
          <a:p>
            <a:pPr marL="0" indent="0">
              <a:buFontTx/>
              <a:buNone/>
            </a:pPr>
            <a:r>
              <a:rPr lang="en-US" sz="1400" dirty="0" smtClean="0">
                <a:solidFill>
                  <a:schemeClr val="bg1"/>
                </a:solidFill>
              </a:rPr>
              <a:t>      pi = step * sum;</a:t>
            </a:r>
          </a:p>
          <a:p>
            <a:pPr marL="0" indent="0">
              <a:buFontTx/>
              <a:buNone/>
            </a:pPr>
            <a:r>
              <a:rPr lang="en-US" sz="1400" dirty="0" smtClean="0">
                <a:solidFill>
                  <a:schemeClr val="bg1"/>
                </a:solidFill>
              </a:rPr>
              <a:t> }</a:t>
            </a:r>
            <a:r>
              <a:rPr lang="en-US" sz="1600" dirty="0" smtClean="0">
                <a:solidFill>
                  <a:schemeClr val="bg1"/>
                </a:solidFill>
              </a:rPr>
              <a:t>	</a:t>
            </a:r>
            <a:r>
              <a:rPr lang="en-US" sz="1600" dirty="0" smtClean="0"/>
              <a:t> </a:t>
            </a:r>
            <a:endParaRPr lang="en-US" sz="1600" dirty="0"/>
          </a:p>
        </p:txBody>
      </p:sp>
      <p:sp>
        <p:nvSpPr>
          <p:cNvPr id="7" name="Rectangle 6"/>
          <p:cNvSpPr/>
          <p:nvPr/>
        </p:nvSpPr>
        <p:spPr bwMode="auto">
          <a:xfrm>
            <a:off x="8724900" y="6534150"/>
            <a:ext cx="419100" cy="323850"/>
          </a:xfrm>
          <a:prstGeom prst="rect">
            <a:avLst/>
          </a:prstGeom>
          <a:solidFill>
            <a:schemeClr val="bg1"/>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96" charset="0"/>
            </a:endParaRPr>
          </a:p>
        </p:txBody>
      </p:sp>
    </p:spTree>
    <p:extLst>
      <p:ext uri="{BB962C8B-B14F-4D97-AF65-F5344CB8AC3E}">
        <p14:creationId xmlns:p14="http://schemas.microsoft.com/office/powerpoint/2010/main" val="239643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pi with tasks</a:t>
            </a:r>
            <a:endParaRPr lang="en-US" dirty="0"/>
          </a:p>
        </p:txBody>
      </p:sp>
      <p:sp>
        <p:nvSpPr>
          <p:cNvPr id="4" name="Slide Number Placeholder 3"/>
          <p:cNvSpPr>
            <a:spLocks noGrp="1"/>
          </p:cNvSpPr>
          <p:nvPr>
            <p:ph type="sldNum" sz="quarter" idx="11"/>
          </p:nvPr>
        </p:nvSpPr>
        <p:spPr>
          <a:xfrm>
            <a:off x="8643668" y="6538823"/>
            <a:ext cx="500332" cy="319177"/>
          </a:xfrm>
        </p:spPr>
        <p:txBody>
          <a:bodyPr/>
          <a:lstStyle/>
          <a:p>
            <a:pPr algn="r"/>
            <a:fld id="{366FDBD1-D573-4D79-8377-8610AC50112D}" type="slidenum">
              <a:rPr lang="en-US" sz="1200" smtClean="0">
                <a:latin typeface="Tahoma" pitchFamily="34" charset="0"/>
                <a:cs typeface="Arial" pitchFamily="34" charset="0"/>
              </a:rPr>
              <a:pPr algn="r"/>
              <a:t>149</a:t>
            </a:fld>
            <a:endParaRPr lang="en-US" sz="1200" dirty="0">
              <a:latin typeface="Tahoma" pitchFamily="34" charset="0"/>
              <a:cs typeface="Arial" pitchFamily="34" charset="0"/>
            </a:endParaRPr>
          </a:p>
        </p:txBody>
      </p:sp>
      <p:sp>
        <p:nvSpPr>
          <p:cNvPr id="8" name="TextBox 7"/>
          <p:cNvSpPr txBox="1"/>
          <p:nvPr/>
        </p:nvSpPr>
        <p:spPr>
          <a:xfrm>
            <a:off x="331486" y="6086910"/>
            <a:ext cx="8432950" cy="584775"/>
          </a:xfrm>
          <a:prstGeom prst="rect">
            <a:avLst/>
          </a:prstGeom>
          <a:noFill/>
        </p:spPr>
        <p:txBody>
          <a:bodyPr wrap="square" rtlCol="0">
            <a:spAutoFit/>
          </a:bodyPr>
          <a:lstStyle/>
          <a:p>
            <a:r>
              <a:rPr lang="en-US" sz="1600" dirty="0" smtClean="0"/>
              <a:t>*Intel compiler (</a:t>
            </a:r>
            <a:r>
              <a:rPr lang="en-US" sz="1600" dirty="0" err="1" smtClean="0"/>
              <a:t>icpc</a:t>
            </a:r>
            <a:r>
              <a:rPr lang="en-US" sz="1600" dirty="0" smtClean="0"/>
              <a:t>) with no optimization on Apple OS X 10.7.3 with a dual core (four HW thread) Intel® </a:t>
            </a:r>
            <a:r>
              <a:rPr lang="en-US" sz="1600" dirty="0" err="1" smtClean="0"/>
              <a:t>Core</a:t>
            </a:r>
            <a:r>
              <a:rPr lang="en-US" sz="1600" baseline="30000" dirty="0" err="1" smtClean="0"/>
              <a:t>TM</a:t>
            </a:r>
            <a:r>
              <a:rPr lang="en-US" sz="1600" dirty="0" smtClean="0"/>
              <a:t> i5 processor at 1.7 </a:t>
            </a:r>
            <a:r>
              <a:rPr lang="en-US" sz="1600" dirty="0" err="1" smtClean="0"/>
              <a:t>Ghz</a:t>
            </a:r>
            <a:r>
              <a:rPr lang="en-US" sz="1600" dirty="0" smtClean="0"/>
              <a:t> and 4 </a:t>
            </a:r>
            <a:r>
              <a:rPr lang="en-US" sz="1600" dirty="0" err="1" smtClean="0"/>
              <a:t>Gbyte</a:t>
            </a:r>
            <a:r>
              <a:rPr lang="en-US" sz="1600" dirty="0" smtClean="0"/>
              <a:t> DDR3 memory at 1.333 </a:t>
            </a:r>
            <a:r>
              <a:rPr lang="en-US" sz="1600" dirty="0" err="1" smtClean="0"/>
              <a:t>Ghz</a:t>
            </a:r>
            <a:r>
              <a:rPr lang="en-US" sz="1600" dirty="0" smtClean="0"/>
              <a:t>.</a:t>
            </a:r>
            <a:endParaRPr lang="en-US" sz="1600" dirty="0"/>
          </a:p>
        </p:txBody>
      </p:sp>
      <p:sp>
        <p:nvSpPr>
          <p:cNvPr id="10" name="Rectangle 3"/>
          <p:cNvSpPr txBox="1">
            <a:spLocks noChangeArrowheads="1"/>
          </p:cNvSpPr>
          <p:nvPr/>
        </p:nvSpPr>
        <p:spPr>
          <a:xfrm>
            <a:off x="257509" y="1605585"/>
            <a:ext cx="8301038" cy="1018276"/>
          </a:xfrm>
          <a:prstGeom prst="rect">
            <a:avLst/>
          </a:prstGeom>
        </p:spPr>
        <p:txBody>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dirty="0" smtClean="0">
                <a:solidFill>
                  <a:srgbClr val="FFFFFF"/>
                </a:solidFill>
              </a:rPr>
              <a:t>Original Serial pi program with 100000000 steps ran in 1.83 seconds.  </a:t>
            </a:r>
          </a:p>
        </p:txBody>
      </p:sp>
      <p:graphicFrame>
        <p:nvGraphicFramePr>
          <p:cNvPr id="11" name="Table 10"/>
          <p:cNvGraphicFramePr>
            <a:graphicFrameLocks noGrp="1"/>
          </p:cNvGraphicFramePr>
          <p:nvPr>
            <p:extLst>
              <p:ext uri="{D42A27DB-BD31-4B8C-83A1-F6EECF244321}">
                <p14:modId xmlns:p14="http://schemas.microsoft.com/office/powerpoint/2010/main" val="1574836186"/>
              </p:ext>
            </p:extLst>
          </p:nvPr>
        </p:nvGraphicFramePr>
        <p:xfrm>
          <a:off x="1094518" y="2455599"/>
          <a:ext cx="6574543" cy="3067787"/>
        </p:xfrm>
        <a:graphic>
          <a:graphicData uri="http://schemas.openxmlformats.org/drawingml/2006/table">
            <a:tbl>
              <a:tblPr firstRow="1" bandRow="1">
                <a:tableStyleId>{5940675A-B579-460E-94D1-54222C63F5DA}</a:tableStyleId>
              </a:tblPr>
              <a:tblGrid>
                <a:gridCol w="1199448"/>
                <a:gridCol w="1239523"/>
                <a:gridCol w="1378524"/>
                <a:gridCol w="1378524"/>
                <a:gridCol w="1378524"/>
              </a:tblGrid>
              <a:tr h="902191">
                <a:tc>
                  <a:txBody>
                    <a:bodyPr/>
                    <a:lstStyle/>
                    <a:p>
                      <a:pPr algn="ctr"/>
                      <a:r>
                        <a:rPr lang="en-US" dirty="0" smtClean="0"/>
                        <a:t>threads</a:t>
                      </a:r>
                      <a:endParaRPr lang="en-US" dirty="0"/>
                    </a:p>
                  </a:txBody>
                  <a:tcPr>
                    <a:noFill/>
                  </a:tcPr>
                </a:tc>
                <a:tc>
                  <a:txBody>
                    <a:bodyPr/>
                    <a:lstStyle/>
                    <a:p>
                      <a:pPr algn="ctr"/>
                      <a:r>
                        <a:rPr lang="en-US" dirty="0" smtClean="0"/>
                        <a:t>1</a:t>
                      </a:r>
                      <a:r>
                        <a:rPr lang="en-US" baseline="30000" dirty="0" smtClean="0"/>
                        <a:t>st</a:t>
                      </a:r>
                      <a:r>
                        <a:rPr lang="en-US" baseline="0" dirty="0" smtClean="0"/>
                        <a:t> SPMD</a:t>
                      </a:r>
                      <a:endParaRPr lang="en-US" dirty="0"/>
                    </a:p>
                  </a:txBody>
                  <a:tcPr>
                    <a:noFill/>
                  </a:tcPr>
                </a:tc>
                <a:tc>
                  <a:txBody>
                    <a:bodyPr/>
                    <a:lstStyle/>
                    <a:p>
                      <a:pPr algn="ctr"/>
                      <a:r>
                        <a:rPr lang="en-US" dirty="0" smtClean="0"/>
                        <a:t>SPMD critical</a:t>
                      </a:r>
                      <a:endParaRPr lang="en-US" dirty="0"/>
                    </a:p>
                  </a:txBody>
                  <a:tcPr>
                    <a:noFill/>
                  </a:tcPr>
                </a:tc>
                <a:tc>
                  <a:txBody>
                    <a:bodyPr/>
                    <a:lstStyle/>
                    <a:p>
                      <a:pPr algn="ctr"/>
                      <a:r>
                        <a:rPr lang="en-US" dirty="0" smtClean="0"/>
                        <a:t>PI Loop</a:t>
                      </a:r>
                      <a:endParaRPr lang="en-US" dirty="0"/>
                    </a:p>
                  </a:txBody>
                  <a:tcPr>
                    <a:noFill/>
                  </a:tcPr>
                </a:tc>
                <a:tc>
                  <a:txBody>
                    <a:bodyPr/>
                    <a:lstStyle/>
                    <a:p>
                      <a:pPr algn="ctr"/>
                      <a:r>
                        <a:rPr lang="en-US" dirty="0" smtClean="0"/>
                        <a:t>Pi tasks</a:t>
                      </a:r>
                      <a:endParaRPr lang="en-US" dirty="0"/>
                    </a:p>
                  </a:txBody>
                  <a:tcPr>
                    <a:noFill/>
                  </a:tcPr>
                </a:tc>
              </a:tr>
              <a:tr h="541399">
                <a:tc>
                  <a:txBody>
                    <a:bodyPr/>
                    <a:lstStyle/>
                    <a:p>
                      <a:pPr algn="ctr"/>
                      <a:r>
                        <a:rPr lang="en-US" dirty="0" smtClean="0"/>
                        <a:t>1</a:t>
                      </a:r>
                      <a:endParaRPr lang="en-US" dirty="0"/>
                    </a:p>
                  </a:txBody>
                  <a:tcPr>
                    <a:noFill/>
                  </a:tcPr>
                </a:tc>
                <a:tc>
                  <a:txBody>
                    <a:bodyPr/>
                    <a:lstStyle/>
                    <a:p>
                      <a:pPr algn="ctr"/>
                      <a:r>
                        <a:rPr lang="en-US" dirty="0" smtClean="0"/>
                        <a:t>1.86</a:t>
                      </a:r>
                      <a:endParaRPr lang="en-US" dirty="0"/>
                    </a:p>
                  </a:txBody>
                  <a:tcPr>
                    <a:noFill/>
                  </a:tcPr>
                </a:tc>
                <a:tc>
                  <a:txBody>
                    <a:bodyPr/>
                    <a:lstStyle/>
                    <a:p>
                      <a:pPr algn="ctr"/>
                      <a:r>
                        <a:rPr lang="en-US" dirty="0" smtClean="0"/>
                        <a:t>1.87</a:t>
                      </a:r>
                      <a:endParaRPr lang="en-US" dirty="0"/>
                    </a:p>
                  </a:txBody>
                  <a:tcPr>
                    <a:noFill/>
                  </a:tcPr>
                </a:tc>
                <a:tc>
                  <a:txBody>
                    <a:bodyPr/>
                    <a:lstStyle/>
                    <a:p>
                      <a:pPr algn="ctr"/>
                      <a:r>
                        <a:rPr lang="en-US" dirty="0" smtClean="0"/>
                        <a:t>1.91</a:t>
                      </a:r>
                      <a:endParaRPr lang="en-US" dirty="0"/>
                    </a:p>
                  </a:txBody>
                  <a:tcPr>
                    <a:noFill/>
                  </a:tcPr>
                </a:tc>
                <a:tc>
                  <a:txBody>
                    <a:bodyPr/>
                    <a:lstStyle/>
                    <a:p>
                      <a:pPr algn="ctr"/>
                      <a:r>
                        <a:rPr lang="en-US" dirty="0" smtClean="0"/>
                        <a:t>1.87</a:t>
                      </a:r>
                      <a:endParaRPr lang="en-US" dirty="0"/>
                    </a:p>
                  </a:txBody>
                  <a:tcPr>
                    <a:noFill/>
                  </a:tcPr>
                </a:tc>
              </a:tr>
              <a:tr h="541399">
                <a:tc>
                  <a:txBody>
                    <a:bodyPr/>
                    <a:lstStyle/>
                    <a:p>
                      <a:pPr algn="ctr"/>
                      <a:r>
                        <a:rPr lang="en-US" dirty="0" smtClean="0"/>
                        <a:t>2</a:t>
                      </a:r>
                      <a:endParaRPr lang="en-US" dirty="0"/>
                    </a:p>
                  </a:txBody>
                  <a:tcPr>
                    <a:noFill/>
                  </a:tcPr>
                </a:tc>
                <a:tc>
                  <a:txBody>
                    <a:bodyPr/>
                    <a:lstStyle/>
                    <a:p>
                      <a:pPr algn="ctr"/>
                      <a:r>
                        <a:rPr lang="en-US" dirty="0" smtClean="0"/>
                        <a:t>1.03</a:t>
                      </a:r>
                      <a:endParaRPr lang="en-US" dirty="0"/>
                    </a:p>
                  </a:txBody>
                  <a:tcPr>
                    <a:noFill/>
                  </a:tcPr>
                </a:tc>
                <a:tc>
                  <a:txBody>
                    <a:bodyPr/>
                    <a:lstStyle/>
                    <a:p>
                      <a:pPr algn="ctr"/>
                      <a:r>
                        <a:rPr lang="en-US" dirty="0" smtClean="0"/>
                        <a:t>1.00</a:t>
                      </a:r>
                    </a:p>
                  </a:txBody>
                  <a:tcPr>
                    <a:noFill/>
                  </a:tcPr>
                </a:tc>
                <a:tc>
                  <a:txBody>
                    <a:bodyPr/>
                    <a:lstStyle/>
                    <a:p>
                      <a:pPr algn="ctr"/>
                      <a:r>
                        <a:rPr lang="en-US" dirty="0" smtClean="0"/>
                        <a:t>1.02</a:t>
                      </a:r>
                    </a:p>
                  </a:txBody>
                  <a:tcPr>
                    <a:noFill/>
                  </a:tcPr>
                </a:tc>
                <a:tc>
                  <a:txBody>
                    <a:bodyPr/>
                    <a:lstStyle/>
                    <a:p>
                      <a:pPr algn="ctr"/>
                      <a:r>
                        <a:rPr lang="en-US" dirty="0" smtClean="0"/>
                        <a:t>1.00</a:t>
                      </a:r>
                    </a:p>
                  </a:txBody>
                  <a:tcPr>
                    <a:noFill/>
                  </a:tcPr>
                </a:tc>
              </a:tr>
              <a:tr h="541399">
                <a:tc>
                  <a:txBody>
                    <a:bodyPr/>
                    <a:lstStyle/>
                    <a:p>
                      <a:pPr algn="ctr"/>
                      <a:r>
                        <a:rPr lang="en-US" dirty="0" smtClean="0"/>
                        <a:t>3</a:t>
                      </a:r>
                      <a:endParaRPr lang="en-US" dirty="0"/>
                    </a:p>
                  </a:txBody>
                  <a:tcPr>
                    <a:noFill/>
                  </a:tcPr>
                </a:tc>
                <a:tc>
                  <a:txBody>
                    <a:bodyPr/>
                    <a:lstStyle/>
                    <a:p>
                      <a:pPr algn="ctr"/>
                      <a:r>
                        <a:rPr lang="en-US" dirty="0" smtClean="0"/>
                        <a:t>1.08</a:t>
                      </a:r>
                      <a:endParaRPr lang="en-US" dirty="0"/>
                    </a:p>
                  </a:txBody>
                  <a:tcPr>
                    <a:noFill/>
                  </a:tcPr>
                </a:tc>
                <a:tc>
                  <a:txBody>
                    <a:bodyPr/>
                    <a:lstStyle/>
                    <a:p>
                      <a:pPr algn="ctr"/>
                      <a:r>
                        <a:rPr lang="en-US" dirty="0" smtClean="0"/>
                        <a:t>0.68</a:t>
                      </a:r>
                      <a:endParaRPr lang="en-US" dirty="0"/>
                    </a:p>
                  </a:txBody>
                  <a:tcPr>
                    <a:noFill/>
                  </a:tcPr>
                </a:tc>
                <a:tc>
                  <a:txBody>
                    <a:bodyPr/>
                    <a:lstStyle/>
                    <a:p>
                      <a:pPr algn="ctr"/>
                      <a:r>
                        <a:rPr lang="en-US" dirty="0" smtClean="0"/>
                        <a:t>0.80</a:t>
                      </a:r>
                      <a:endParaRPr lang="en-US" dirty="0"/>
                    </a:p>
                  </a:txBody>
                  <a:tcPr>
                    <a:noFill/>
                  </a:tcPr>
                </a:tc>
                <a:tc>
                  <a:txBody>
                    <a:bodyPr/>
                    <a:lstStyle/>
                    <a:p>
                      <a:pPr algn="ctr"/>
                      <a:r>
                        <a:rPr lang="en-US" dirty="0" smtClean="0"/>
                        <a:t>0.76</a:t>
                      </a:r>
                      <a:endParaRPr lang="en-US" dirty="0"/>
                    </a:p>
                  </a:txBody>
                  <a:tcPr>
                    <a:noFill/>
                  </a:tcPr>
                </a:tc>
              </a:tr>
              <a:tr h="541399">
                <a:tc>
                  <a:txBody>
                    <a:bodyPr/>
                    <a:lstStyle/>
                    <a:p>
                      <a:pPr algn="ctr"/>
                      <a:r>
                        <a:rPr lang="en-US" dirty="0" smtClean="0"/>
                        <a:t>4</a:t>
                      </a:r>
                      <a:endParaRPr lang="en-US" dirty="0"/>
                    </a:p>
                  </a:txBody>
                  <a:tcPr>
                    <a:noFill/>
                  </a:tcPr>
                </a:tc>
                <a:tc>
                  <a:txBody>
                    <a:bodyPr/>
                    <a:lstStyle/>
                    <a:p>
                      <a:pPr algn="ctr"/>
                      <a:r>
                        <a:rPr lang="en-US" dirty="0" smtClean="0"/>
                        <a:t>0.97</a:t>
                      </a:r>
                      <a:endParaRPr lang="en-US" dirty="0"/>
                    </a:p>
                  </a:txBody>
                  <a:tcPr>
                    <a:noFill/>
                  </a:tcPr>
                </a:tc>
                <a:tc>
                  <a:txBody>
                    <a:bodyPr/>
                    <a:lstStyle/>
                    <a:p>
                      <a:pPr algn="ctr"/>
                      <a:r>
                        <a:rPr lang="en-US" dirty="0" smtClean="0"/>
                        <a:t>0.53</a:t>
                      </a:r>
                      <a:endParaRPr lang="en-US" dirty="0"/>
                    </a:p>
                  </a:txBody>
                  <a:tcPr>
                    <a:noFill/>
                  </a:tcPr>
                </a:tc>
                <a:tc>
                  <a:txBody>
                    <a:bodyPr/>
                    <a:lstStyle/>
                    <a:p>
                      <a:pPr algn="ctr"/>
                      <a:r>
                        <a:rPr lang="en-US" dirty="0" smtClean="0"/>
                        <a:t>0.68</a:t>
                      </a:r>
                      <a:endParaRPr lang="en-US" dirty="0"/>
                    </a:p>
                  </a:txBody>
                  <a:tcPr>
                    <a:noFill/>
                  </a:tcPr>
                </a:tc>
                <a:tc>
                  <a:txBody>
                    <a:bodyPr/>
                    <a:lstStyle/>
                    <a:p>
                      <a:pPr algn="ctr"/>
                      <a:r>
                        <a:rPr lang="en-US" dirty="0" smtClean="0"/>
                        <a:t>0.52</a:t>
                      </a:r>
                      <a:endParaRPr lang="en-US" dirty="0"/>
                    </a:p>
                  </a:txBody>
                  <a:tcPr>
                    <a:noFill/>
                  </a:tcPr>
                </a:tc>
              </a:tr>
            </a:tbl>
          </a:graphicData>
        </a:graphic>
      </p:graphicFrame>
    </p:spTree>
    <p:extLst>
      <p:ext uri="{BB962C8B-B14F-4D97-AF65-F5344CB8AC3E}">
        <p14:creationId xmlns:p14="http://schemas.microsoft.com/office/powerpoint/2010/main" val="567279845"/>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0F3DF1BD-2D17-4766-86FD-5827149ED3EA}" type="slidenum">
              <a:rPr lang="zh-CN" altLang="en-US"/>
              <a:pPr>
                <a:defRPr/>
              </a:pPr>
              <a:t>15</a:t>
            </a:fld>
            <a:endParaRPr lang="en-US" altLang="zh-CN"/>
          </a:p>
        </p:txBody>
      </p:sp>
      <p:sp>
        <p:nvSpPr>
          <p:cNvPr id="109571" name="Rectangle 2"/>
          <p:cNvSpPr>
            <a:spLocks noGrp="1" noChangeArrowheads="1"/>
          </p:cNvSpPr>
          <p:nvPr>
            <p:ph type="title"/>
          </p:nvPr>
        </p:nvSpPr>
        <p:spPr>
          <a:xfrm>
            <a:off x="460375" y="150375"/>
            <a:ext cx="8496300" cy="1143000"/>
          </a:xfrm>
        </p:spPr>
        <p:txBody>
          <a:bodyPr/>
          <a:lstStyle/>
          <a:p>
            <a:pPr eaLnBrk="1" hangingPunct="1"/>
            <a:r>
              <a:rPr lang="en-US" dirty="0" smtClean="0"/>
              <a:t>Outline</a:t>
            </a:r>
          </a:p>
        </p:txBody>
      </p:sp>
      <p:sp>
        <p:nvSpPr>
          <p:cNvPr id="109572" name="Rectangle 3"/>
          <p:cNvSpPr>
            <a:spLocks noGrp="1" noChangeArrowheads="1"/>
          </p:cNvSpPr>
          <p:nvPr>
            <p:ph type="body" idx="1"/>
          </p:nvPr>
        </p:nvSpPr>
        <p:spPr>
          <a:xfrm>
            <a:off x="866775" y="1148005"/>
            <a:ext cx="8035925" cy="5340350"/>
          </a:xfrm>
        </p:spPr>
        <p:txBody>
          <a:bodyPr/>
          <a:lstStyle/>
          <a:p>
            <a:pPr eaLnBrk="1" hangingPunct="1"/>
            <a:r>
              <a:rPr lang="en-US" dirty="0" smtClean="0"/>
              <a:t>Introduction to OpenMP</a:t>
            </a:r>
          </a:p>
          <a:p>
            <a:pPr eaLnBrk="1" hangingPunct="1"/>
            <a:r>
              <a:rPr lang="en-US" dirty="0" smtClean="0"/>
              <a:t>Creating Threads</a:t>
            </a:r>
          </a:p>
          <a:p>
            <a:pPr eaLnBrk="1" hangingPunct="1"/>
            <a:r>
              <a:rPr lang="en-US" dirty="0" smtClean="0"/>
              <a:t>Synchronization</a:t>
            </a:r>
          </a:p>
          <a:p>
            <a:pPr eaLnBrk="1" hangingPunct="1"/>
            <a:r>
              <a:rPr lang="en-US" dirty="0" smtClean="0"/>
              <a:t>Parallel Loops</a:t>
            </a:r>
          </a:p>
          <a:p>
            <a:pPr eaLnBrk="1" hangingPunct="1"/>
            <a:r>
              <a:rPr lang="en-US" dirty="0" smtClean="0"/>
              <a:t>Synchronize single masters and stuff</a:t>
            </a:r>
          </a:p>
          <a:p>
            <a:pPr eaLnBrk="1" hangingPunct="1"/>
            <a:r>
              <a:rPr lang="en-US" dirty="0" smtClean="0"/>
              <a:t>Data environment</a:t>
            </a:r>
          </a:p>
          <a:p>
            <a:pPr eaLnBrk="1" hangingPunct="1"/>
            <a:r>
              <a:rPr lang="en-US" dirty="0" smtClean="0"/>
              <a:t>Tasks</a:t>
            </a:r>
          </a:p>
          <a:p>
            <a:pPr eaLnBrk="1" hangingPunct="1"/>
            <a:r>
              <a:rPr lang="en-US" dirty="0" smtClean="0"/>
              <a:t>Memory model</a:t>
            </a:r>
          </a:p>
          <a:p>
            <a:pPr eaLnBrk="1" hangingPunct="1"/>
            <a:r>
              <a:rPr lang="en-US" dirty="0" err="1" smtClean="0"/>
              <a:t>Threadprivate</a:t>
            </a:r>
            <a:r>
              <a:rPr lang="en-US" dirty="0" smtClean="0"/>
              <a:t> Data</a:t>
            </a:r>
          </a:p>
          <a:p>
            <a:pPr eaLnBrk="1" hangingPunct="1"/>
            <a:r>
              <a:rPr lang="en-US" dirty="0" smtClean="0"/>
              <a:t>Challenge Problems</a:t>
            </a:r>
          </a:p>
        </p:txBody>
      </p:sp>
      <p:sp>
        <p:nvSpPr>
          <p:cNvPr id="109573" name="AutoShape 4"/>
          <p:cNvSpPr>
            <a:spLocks noChangeArrowheads="1"/>
          </p:cNvSpPr>
          <p:nvPr/>
        </p:nvSpPr>
        <p:spPr bwMode="auto">
          <a:xfrm>
            <a:off x="276225" y="1767563"/>
            <a:ext cx="457200" cy="3048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p:spPr>
        <p:txBody>
          <a:bodyPr wrap="none" anchor="ctr"/>
          <a:lstStyle/>
          <a:p>
            <a:endParaRPr lang="en-GB" sz="2800">
              <a:latin typeface="Arial Unicode MS" pitchFamily="34" charset="-128"/>
            </a:endParaRPr>
          </a:p>
        </p:txBody>
      </p:sp>
    </p:spTree>
    <p:extLst>
      <p:ext uri="{BB962C8B-B14F-4D97-AF65-F5344CB8AC3E}">
        <p14:creationId xmlns:p14="http://schemas.microsoft.com/office/powerpoint/2010/main" val="12425172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150</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158750" y="3534754"/>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128088193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151</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591439" y="3884949"/>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269408053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GB" dirty="0" smtClean="0"/>
              <a:t>Challenge 1:  solution </a:t>
            </a:r>
            <a:endParaRPr lang="en-US" dirty="0" smtClean="0"/>
          </a:p>
        </p:txBody>
      </p:sp>
      <p:sp>
        <p:nvSpPr>
          <p:cNvPr id="138243" name="Rectangle 3"/>
          <p:cNvSpPr>
            <a:spLocks noGrp="1" noChangeArrowheads="1"/>
          </p:cNvSpPr>
          <p:nvPr>
            <p:ph type="body" idx="1"/>
          </p:nvPr>
        </p:nvSpPr>
        <p:spPr>
          <a:xfrm>
            <a:off x="196850" y="1517650"/>
            <a:ext cx="8705850" cy="4819650"/>
          </a:xfrm>
          <a:solidFill>
            <a:srgbClr val="001E7E"/>
          </a:solidFill>
        </p:spPr>
        <p:txBody>
          <a:bodyPr/>
          <a:lstStyle/>
          <a:p>
            <a:pPr>
              <a:buFont typeface="Wingdings" pitchFamily="2" charset="2"/>
              <a:buNone/>
            </a:pPr>
            <a:endParaRPr lang="en-US" smtClean="0">
              <a:solidFill>
                <a:srgbClr val="FFFF66"/>
              </a:solidFill>
              <a:latin typeface="Times New Roman" pitchFamily="18" charset="0"/>
            </a:endParaRPr>
          </a:p>
          <a:p>
            <a:pPr>
              <a:buFont typeface="Wingdings" pitchFamily="2" charset="2"/>
              <a:buNone/>
            </a:pPr>
            <a:r>
              <a:rPr lang="en-US" smtClean="0">
                <a:solidFill>
                  <a:srgbClr val="FFFF66"/>
                </a:solidFill>
                <a:latin typeface="Times New Roman" pitchFamily="18" charset="0"/>
              </a:rPr>
              <a:t>#pragma omp parallel for default (none) \</a:t>
            </a:r>
          </a:p>
          <a:p>
            <a:pPr>
              <a:buFont typeface="Wingdings" pitchFamily="2" charset="2"/>
              <a:buNone/>
            </a:pPr>
            <a:r>
              <a:rPr lang="en-US" smtClean="0">
                <a:solidFill>
                  <a:srgbClr val="FFFF66"/>
                </a:solidFill>
                <a:latin typeface="Times New Roman" pitchFamily="18" charset="0"/>
              </a:rPr>
              <a:t>     shared(x,f,npart,rcoff,side) \     </a:t>
            </a:r>
          </a:p>
          <a:p>
            <a:pPr>
              <a:buFont typeface="Wingdings" pitchFamily="2" charset="2"/>
              <a:buNone/>
            </a:pPr>
            <a:r>
              <a:rPr lang="en-US" smtClean="0">
                <a:solidFill>
                  <a:srgbClr val="FFFF66"/>
                </a:solidFill>
                <a:latin typeface="Times New Roman" pitchFamily="18" charset="0"/>
              </a:rPr>
              <a:t>     reduction(+:epot,vir) \</a:t>
            </a:r>
          </a:p>
          <a:p>
            <a:pPr>
              <a:buFont typeface="Wingdings" pitchFamily="2" charset="2"/>
              <a:buNone/>
            </a:pPr>
            <a:r>
              <a:rPr lang="en-US" smtClean="0">
                <a:solidFill>
                  <a:srgbClr val="FFFF66"/>
                </a:solidFill>
                <a:latin typeface="Times New Roman" pitchFamily="18" charset="0"/>
              </a:rPr>
              <a:t>     schedule (static,32)</a:t>
            </a:r>
          </a:p>
          <a:p>
            <a:pPr>
              <a:buFont typeface="Wingdings" pitchFamily="2" charset="2"/>
              <a:buNone/>
            </a:pPr>
            <a:r>
              <a:rPr lang="en-US" smtClean="0">
                <a:latin typeface="Times New Roman" pitchFamily="18" charset="0"/>
              </a:rPr>
              <a:t>     for (int i=0; i&lt;npart*3; i+=3) {</a:t>
            </a:r>
          </a:p>
          <a:p>
            <a:pPr>
              <a:buFont typeface="Wingdings" pitchFamily="2" charset="2"/>
              <a:buNone/>
            </a:pPr>
            <a:r>
              <a:rPr lang="en-GB" smtClean="0"/>
              <a:t>     ………</a:t>
            </a:r>
            <a:endParaRPr lang="en-US" smtClean="0"/>
          </a:p>
          <a:p>
            <a:pPr>
              <a:buFont typeface="Wingdings" pitchFamily="2" charset="2"/>
              <a:buNone/>
            </a:pPr>
            <a:r>
              <a:rPr lang="en-US" smtClean="0">
                <a:latin typeface="Times New Roman" pitchFamily="18" charset="0"/>
              </a:rPr>
              <a:t>         </a:t>
            </a:r>
          </a:p>
          <a:p>
            <a:endParaRPr lang="en-US" sz="3600" smtClean="0">
              <a:latin typeface="Times New Roman" pitchFamily="18" charset="0"/>
            </a:endParaRPr>
          </a:p>
        </p:txBody>
      </p:sp>
      <p:sp>
        <p:nvSpPr>
          <p:cNvPr id="138244" name="Line 5"/>
          <p:cNvSpPr>
            <a:spLocks noChangeShapeType="1"/>
          </p:cNvSpPr>
          <p:nvPr/>
        </p:nvSpPr>
        <p:spPr bwMode="auto">
          <a:xfrm flipH="1" flipV="1">
            <a:off x="3708400" y="3860800"/>
            <a:ext cx="2533650" cy="500063"/>
          </a:xfrm>
          <a:prstGeom prst="line">
            <a:avLst/>
          </a:prstGeom>
          <a:noFill/>
          <a:ln w="38100">
            <a:solidFill>
              <a:schemeClr val="tx1"/>
            </a:solidFill>
            <a:round/>
            <a:headEnd type="none" w="sm" len="sm"/>
            <a:tailEnd type="arrow" w="med" len="med"/>
          </a:ln>
        </p:spPr>
        <p:txBody>
          <a:bodyPr/>
          <a:lstStyle/>
          <a:p>
            <a:endParaRPr lang="en-US"/>
          </a:p>
        </p:txBody>
      </p:sp>
      <p:sp>
        <p:nvSpPr>
          <p:cNvPr id="3078" name="Rectangle 6"/>
          <p:cNvSpPr>
            <a:spLocks noChangeArrowheads="1"/>
          </p:cNvSpPr>
          <p:nvPr/>
        </p:nvSpPr>
        <p:spPr bwMode="auto">
          <a:xfrm>
            <a:off x="6156325" y="4149725"/>
            <a:ext cx="2362200" cy="10795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lIns="92075" tIns="46038" rIns="92075" bIns="46038">
            <a:spAutoFit/>
          </a:bodyPr>
          <a:lstStyle/>
          <a:p>
            <a:pPr eaLnBrk="0" hangingPunct="0">
              <a:defRPr/>
            </a:pPr>
            <a:r>
              <a:rPr lang="en-US" altLang="zh-CN" sz="1600">
                <a:solidFill>
                  <a:schemeClr val="bg2"/>
                </a:solidFill>
              </a:rPr>
              <a:t>Loop is not well load balanced: best schedule has to be found by experiment.</a:t>
            </a:r>
          </a:p>
        </p:txBody>
      </p:sp>
      <p:grpSp>
        <p:nvGrpSpPr>
          <p:cNvPr id="2" name="Group 7"/>
          <p:cNvGrpSpPr>
            <a:grpSpLocks/>
          </p:cNvGrpSpPr>
          <p:nvPr/>
        </p:nvGrpSpPr>
        <p:grpSpPr bwMode="auto">
          <a:xfrm>
            <a:off x="5651500" y="981075"/>
            <a:ext cx="3194050" cy="1079500"/>
            <a:chOff x="3356" y="336"/>
            <a:chExt cx="2012" cy="680"/>
          </a:xfrm>
        </p:grpSpPr>
        <p:sp>
          <p:nvSpPr>
            <p:cNvPr id="3080" name="Rectangle 8"/>
            <p:cNvSpPr>
              <a:spLocks noChangeArrowheads="1"/>
            </p:cNvSpPr>
            <p:nvPr/>
          </p:nvSpPr>
          <p:spPr bwMode="auto">
            <a:xfrm>
              <a:off x="3880" y="336"/>
              <a:ext cx="1488" cy="68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lIns="92075" tIns="46038" rIns="92075" bIns="46038">
              <a:spAutoFit/>
            </a:bodyPr>
            <a:lstStyle/>
            <a:p>
              <a:pPr eaLnBrk="0" hangingPunct="0">
                <a:defRPr/>
              </a:pPr>
              <a:r>
                <a:rPr lang="en-GB" altLang="zh-CN" sz="1600">
                  <a:solidFill>
                    <a:schemeClr val="bg2"/>
                  </a:solidFill>
                </a:rPr>
                <a:t>Compiler will warn you if you have missed some variables</a:t>
              </a:r>
              <a:endParaRPr lang="en-US" altLang="zh-CN" sz="1600">
                <a:solidFill>
                  <a:schemeClr val="bg2"/>
                </a:solidFill>
              </a:endParaRPr>
            </a:p>
          </p:txBody>
        </p:sp>
        <p:sp>
          <p:nvSpPr>
            <p:cNvPr id="138248" name="Line 9"/>
            <p:cNvSpPr>
              <a:spLocks noChangeShapeType="1"/>
            </p:cNvSpPr>
            <p:nvPr/>
          </p:nvSpPr>
          <p:spPr bwMode="auto">
            <a:xfrm flipH="1">
              <a:off x="3356" y="688"/>
              <a:ext cx="551" cy="280"/>
            </a:xfrm>
            <a:prstGeom prst="line">
              <a:avLst/>
            </a:prstGeom>
            <a:noFill/>
            <a:ln w="38100">
              <a:solidFill>
                <a:schemeClr val="tx1"/>
              </a:solidFill>
              <a:round/>
              <a:headEnd type="none" w="sm" len="sm"/>
              <a:tailEnd type="arrow" w="med" len="med"/>
            </a:ln>
          </p:spPr>
          <p:txBody>
            <a:bodyPr/>
            <a:lstStyle/>
            <a:p>
              <a:endParaRPr lang="en-US"/>
            </a:p>
          </p:txBody>
        </p:sp>
      </p:grpSp>
    </p:spTree>
    <p:extLst>
      <p:ext uri="{BB962C8B-B14F-4D97-AF65-F5344CB8AC3E}">
        <p14:creationId xmlns:p14="http://schemas.microsoft.com/office/powerpoint/2010/main" val="325576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387350" y="857250"/>
            <a:ext cx="3714750" cy="6000750"/>
          </a:xfrm>
          <a:solidFill>
            <a:srgbClr val="001E7E"/>
          </a:solidFill>
        </p:spPr>
        <p:txBody>
          <a:bodyPr/>
          <a:lstStyle/>
          <a:p>
            <a:pPr>
              <a:lnSpc>
                <a:spcPct val="83000"/>
              </a:lnSpc>
              <a:buFont typeface="Wingdings" pitchFamily="2" charset="2"/>
              <a:buNone/>
            </a:pPr>
            <a:r>
              <a:rPr lang="en-GB" sz="2000" smtClean="0">
                <a:solidFill>
                  <a:schemeClr val="tx1"/>
                </a:solidFill>
                <a:latin typeface="Times New Roman" pitchFamily="18" charset="0"/>
              </a:rPr>
              <a:t>........</a:t>
            </a:r>
            <a:endParaRPr lang="en-US" sz="2000" smtClean="0">
              <a:solidFill>
                <a:schemeClr val="tx1"/>
              </a:solidFill>
              <a:latin typeface="Times New Roman" pitchFamily="18" charset="0"/>
            </a:endParaRPr>
          </a:p>
          <a:p>
            <a:pPr>
              <a:lnSpc>
                <a:spcPct val="83000"/>
              </a:lnSpc>
              <a:buFont typeface="Wingdings" pitchFamily="2" charset="2"/>
              <a:buNone/>
            </a:pPr>
            <a:r>
              <a:rPr lang="en-US" sz="2000" smtClean="0">
                <a:solidFill>
                  <a:srgbClr val="FFFF66"/>
                </a:solidFill>
                <a:latin typeface="Times New Roman" pitchFamily="18" charset="0"/>
              </a:rPr>
              <a:t>#pragma omp atomic</a:t>
            </a:r>
          </a:p>
          <a:p>
            <a:pPr>
              <a:lnSpc>
                <a:spcPct val="83000"/>
              </a:lnSpc>
              <a:buFont typeface="Wingdings" pitchFamily="2" charset="2"/>
              <a:buNone/>
            </a:pPr>
            <a:r>
              <a:rPr lang="en-US" sz="2000" smtClean="0">
                <a:latin typeface="Times New Roman" pitchFamily="18" charset="0"/>
              </a:rPr>
              <a:t>          f[j]    -= forcex;</a:t>
            </a:r>
          </a:p>
          <a:p>
            <a:pPr>
              <a:lnSpc>
                <a:spcPct val="83000"/>
              </a:lnSpc>
              <a:buFont typeface="Wingdings" pitchFamily="2" charset="2"/>
              <a:buNone/>
            </a:pPr>
            <a:r>
              <a:rPr lang="en-US" sz="2000" smtClean="0">
                <a:solidFill>
                  <a:srgbClr val="FFFF66"/>
                </a:solidFill>
                <a:latin typeface="Times New Roman" pitchFamily="18" charset="0"/>
              </a:rPr>
              <a:t>#pragma omp atomic</a:t>
            </a:r>
          </a:p>
          <a:p>
            <a:pPr>
              <a:lnSpc>
                <a:spcPct val="83000"/>
              </a:lnSpc>
              <a:buFont typeface="Wingdings" pitchFamily="2" charset="2"/>
              <a:buNone/>
            </a:pPr>
            <a:r>
              <a:rPr lang="en-US" sz="2000" smtClean="0">
                <a:latin typeface="Times New Roman" pitchFamily="18" charset="0"/>
              </a:rPr>
              <a:t>          f[j+1]  -= forcey;</a:t>
            </a:r>
          </a:p>
          <a:p>
            <a:pPr>
              <a:lnSpc>
                <a:spcPct val="83000"/>
              </a:lnSpc>
              <a:buFont typeface="Wingdings" pitchFamily="2" charset="2"/>
              <a:buNone/>
            </a:pPr>
            <a:r>
              <a:rPr lang="en-US" sz="2000" smtClean="0">
                <a:solidFill>
                  <a:srgbClr val="FFFF66"/>
                </a:solidFill>
                <a:latin typeface="Times New Roman" pitchFamily="18" charset="0"/>
              </a:rPr>
              <a:t>#pragma omp atomic</a:t>
            </a:r>
          </a:p>
          <a:p>
            <a:pPr>
              <a:lnSpc>
                <a:spcPct val="83000"/>
              </a:lnSpc>
              <a:buFont typeface="Wingdings" pitchFamily="2" charset="2"/>
              <a:buNone/>
            </a:pPr>
            <a:r>
              <a:rPr lang="en-US" sz="2000" smtClean="0">
                <a:latin typeface="Times New Roman" pitchFamily="18" charset="0"/>
              </a:rPr>
              <a:t>          f[j+2]  -= forcez;</a:t>
            </a:r>
          </a:p>
          <a:p>
            <a:pPr>
              <a:lnSpc>
                <a:spcPct val="83000"/>
              </a:lnSpc>
              <a:buFont typeface="Wingdings" pitchFamily="2" charset="2"/>
              <a:buNone/>
            </a:pPr>
            <a:r>
              <a:rPr lang="en-US" sz="2000" smtClean="0">
                <a:latin typeface="Times New Roman" pitchFamily="18" charset="0"/>
              </a:rPr>
              <a:t>        }</a:t>
            </a:r>
          </a:p>
          <a:p>
            <a:pPr>
              <a:lnSpc>
                <a:spcPct val="83000"/>
              </a:lnSpc>
              <a:buFont typeface="Wingdings" pitchFamily="2" charset="2"/>
              <a:buNone/>
            </a:pPr>
            <a:r>
              <a:rPr lang="en-US" sz="2000" smtClean="0">
                <a:latin typeface="Times New Roman" pitchFamily="18" charset="0"/>
              </a:rPr>
              <a:t>      }</a:t>
            </a:r>
          </a:p>
          <a:p>
            <a:pPr>
              <a:lnSpc>
                <a:spcPct val="83000"/>
              </a:lnSpc>
              <a:buFont typeface="Wingdings" pitchFamily="2" charset="2"/>
              <a:buNone/>
            </a:pPr>
            <a:r>
              <a:rPr lang="en-US" sz="2000" smtClean="0">
                <a:solidFill>
                  <a:srgbClr val="FFFF66"/>
                </a:solidFill>
                <a:latin typeface="Times New Roman" pitchFamily="18" charset="0"/>
              </a:rPr>
              <a:t>#pragma omp atomic</a:t>
            </a:r>
          </a:p>
          <a:p>
            <a:pPr>
              <a:lnSpc>
                <a:spcPct val="83000"/>
              </a:lnSpc>
              <a:buFont typeface="Wingdings" pitchFamily="2" charset="2"/>
              <a:buNone/>
            </a:pPr>
            <a:r>
              <a:rPr lang="en-US" sz="2000" smtClean="0">
                <a:latin typeface="Times New Roman" pitchFamily="18" charset="0"/>
              </a:rPr>
              <a:t>      f[i]     += fxi;</a:t>
            </a:r>
          </a:p>
          <a:p>
            <a:pPr>
              <a:lnSpc>
                <a:spcPct val="83000"/>
              </a:lnSpc>
              <a:buFont typeface="Wingdings" pitchFamily="2" charset="2"/>
              <a:buNone/>
            </a:pPr>
            <a:r>
              <a:rPr lang="en-US" sz="2000" smtClean="0">
                <a:solidFill>
                  <a:srgbClr val="FFFF66"/>
                </a:solidFill>
                <a:latin typeface="Times New Roman" pitchFamily="18" charset="0"/>
              </a:rPr>
              <a:t>#pragma omp atomic</a:t>
            </a:r>
          </a:p>
          <a:p>
            <a:pPr>
              <a:lnSpc>
                <a:spcPct val="83000"/>
              </a:lnSpc>
              <a:buFont typeface="Wingdings" pitchFamily="2" charset="2"/>
              <a:buNone/>
            </a:pPr>
            <a:r>
              <a:rPr lang="en-US" sz="2000" smtClean="0">
                <a:latin typeface="Times New Roman" pitchFamily="18" charset="0"/>
              </a:rPr>
              <a:t>      f[i+1]   += fyi;</a:t>
            </a:r>
          </a:p>
          <a:p>
            <a:pPr>
              <a:lnSpc>
                <a:spcPct val="83000"/>
              </a:lnSpc>
              <a:buFont typeface="Wingdings" pitchFamily="2" charset="2"/>
              <a:buNone/>
            </a:pPr>
            <a:r>
              <a:rPr lang="en-US" sz="2000" smtClean="0">
                <a:solidFill>
                  <a:srgbClr val="FFFF66"/>
                </a:solidFill>
                <a:latin typeface="Times New Roman" pitchFamily="18" charset="0"/>
              </a:rPr>
              <a:t>#pragma omp atomic</a:t>
            </a:r>
          </a:p>
          <a:p>
            <a:pPr>
              <a:lnSpc>
                <a:spcPct val="83000"/>
              </a:lnSpc>
              <a:buFont typeface="Wingdings" pitchFamily="2" charset="2"/>
              <a:buNone/>
            </a:pPr>
            <a:r>
              <a:rPr lang="en-US" sz="2000" smtClean="0">
                <a:latin typeface="Times New Roman" pitchFamily="18" charset="0"/>
              </a:rPr>
              <a:t>      f[i+2]   += fzi;</a:t>
            </a:r>
          </a:p>
          <a:p>
            <a:pPr>
              <a:lnSpc>
                <a:spcPct val="83000"/>
              </a:lnSpc>
              <a:buFont typeface="Wingdings" pitchFamily="2" charset="2"/>
              <a:buNone/>
            </a:pPr>
            <a:r>
              <a:rPr lang="en-US" sz="2000" smtClean="0">
                <a:latin typeface="Times New Roman" pitchFamily="18" charset="0"/>
              </a:rPr>
              <a:t>    }</a:t>
            </a:r>
          </a:p>
          <a:p>
            <a:pPr>
              <a:lnSpc>
                <a:spcPct val="83000"/>
              </a:lnSpc>
              <a:buFont typeface="Wingdings" pitchFamily="2" charset="2"/>
              <a:buNone/>
            </a:pPr>
            <a:r>
              <a:rPr lang="en-US" sz="2000" smtClean="0">
                <a:latin typeface="Times New Roman" pitchFamily="18" charset="0"/>
              </a:rPr>
              <a:t>  }</a:t>
            </a:r>
          </a:p>
          <a:p>
            <a:pPr>
              <a:lnSpc>
                <a:spcPct val="83000"/>
              </a:lnSpc>
              <a:buFont typeface="Wingdings" pitchFamily="2" charset="2"/>
              <a:buNone/>
            </a:pPr>
            <a:endParaRPr lang="en-US" sz="2000" smtClean="0">
              <a:latin typeface="Times New Roman" pitchFamily="18" charset="0"/>
            </a:endParaRPr>
          </a:p>
        </p:txBody>
      </p:sp>
      <p:sp>
        <p:nvSpPr>
          <p:cNvPr id="6147" name="Rectangle 3"/>
          <p:cNvSpPr>
            <a:spLocks noChangeArrowheads="1"/>
          </p:cNvSpPr>
          <p:nvPr/>
        </p:nvSpPr>
        <p:spPr bwMode="auto">
          <a:xfrm>
            <a:off x="4876800" y="2336800"/>
            <a:ext cx="2794000" cy="83185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lIns="92075" tIns="46038" rIns="92075" bIns="46038">
            <a:spAutoFit/>
          </a:bodyPr>
          <a:lstStyle/>
          <a:p>
            <a:pPr eaLnBrk="0" hangingPunct="0">
              <a:defRPr/>
            </a:pPr>
            <a:r>
              <a:rPr lang="en-GB" altLang="zh-CN">
                <a:solidFill>
                  <a:schemeClr val="bg2"/>
                </a:solidFill>
              </a:rPr>
              <a:t>All updates to f must be atomic</a:t>
            </a:r>
            <a:endParaRPr lang="en-US" altLang="zh-CN">
              <a:solidFill>
                <a:schemeClr val="bg2"/>
              </a:solidFill>
            </a:endParaRPr>
          </a:p>
        </p:txBody>
      </p:sp>
      <p:sp>
        <p:nvSpPr>
          <p:cNvPr id="139268" name="Rectangle 4"/>
          <p:cNvSpPr>
            <a:spLocks noGrp="1" noChangeArrowheads="1"/>
          </p:cNvSpPr>
          <p:nvPr>
            <p:ph type="title"/>
          </p:nvPr>
        </p:nvSpPr>
        <p:spPr>
          <a:xfrm>
            <a:off x="460375" y="247650"/>
            <a:ext cx="8496300" cy="635000"/>
          </a:xfrm>
          <a:noFill/>
        </p:spPr>
        <p:txBody>
          <a:bodyPr/>
          <a:lstStyle/>
          <a:p>
            <a:r>
              <a:rPr lang="en-GB" sz="3200" dirty="0"/>
              <a:t>Challenge 1: </a:t>
            </a:r>
            <a:r>
              <a:rPr lang="en-GB" sz="3200" dirty="0" smtClean="0"/>
              <a:t>solution (cont.)</a:t>
            </a:r>
            <a:r>
              <a:rPr lang="en-GB" dirty="0" smtClean="0"/>
              <a:t> </a:t>
            </a:r>
            <a:endParaRPr lang="en-US" dirty="0" smtClean="0"/>
          </a:p>
        </p:txBody>
      </p:sp>
    </p:spTree>
    <p:extLst>
      <p:ext uri="{BB962C8B-B14F-4D97-AF65-F5344CB8AC3E}">
        <p14:creationId xmlns:p14="http://schemas.microsoft.com/office/powerpoint/2010/main" val="342446870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GB" dirty="0"/>
              <a:t>Challenge 1: </a:t>
            </a:r>
            <a:r>
              <a:rPr lang="en-GB" dirty="0" smtClean="0"/>
              <a:t>with orphaning </a:t>
            </a:r>
            <a:endParaRPr lang="en-US" dirty="0" smtClean="0"/>
          </a:p>
        </p:txBody>
      </p:sp>
      <p:sp>
        <p:nvSpPr>
          <p:cNvPr id="140291" name="Rectangle 3"/>
          <p:cNvSpPr>
            <a:spLocks noGrp="1" noChangeArrowheads="1"/>
          </p:cNvSpPr>
          <p:nvPr>
            <p:ph type="body" idx="1"/>
          </p:nvPr>
        </p:nvSpPr>
        <p:spPr>
          <a:solidFill>
            <a:srgbClr val="001E7E"/>
          </a:solidFill>
        </p:spPr>
        <p:txBody>
          <a:bodyPr/>
          <a:lstStyle/>
          <a:p>
            <a:pPr>
              <a:buFont typeface="Wingdings" pitchFamily="2" charset="2"/>
              <a:buNone/>
            </a:pPr>
            <a:r>
              <a:rPr lang="en-US" smtClean="0">
                <a:solidFill>
                  <a:srgbClr val="FFFF66"/>
                </a:solidFill>
                <a:latin typeface="Times New Roman" pitchFamily="18" charset="0"/>
              </a:rPr>
              <a:t>#pragma omp single</a:t>
            </a:r>
          </a:p>
          <a:p>
            <a:pPr>
              <a:buFont typeface="Wingdings" pitchFamily="2" charset="2"/>
              <a:buNone/>
            </a:pPr>
            <a:r>
              <a:rPr lang="en-US" smtClean="0">
                <a:latin typeface="Times New Roman" pitchFamily="18" charset="0"/>
              </a:rPr>
              <a:t>{  </a:t>
            </a:r>
          </a:p>
          <a:p>
            <a:pPr>
              <a:buFont typeface="Wingdings" pitchFamily="2" charset="2"/>
              <a:buNone/>
            </a:pPr>
            <a:r>
              <a:rPr lang="en-US" smtClean="0">
                <a:latin typeface="Times New Roman" pitchFamily="18" charset="0"/>
              </a:rPr>
              <a:t>    vir    = 0.0;</a:t>
            </a:r>
          </a:p>
          <a:p>
            <a:pPr>
              <a:buFont typeface="Wingdings" pitchFamily="2" charset="2"/>
              <a:buNone/>
            </a:pPr>
            <a:r>
              <a:rPr lang="en-US" smtClean="0">
                <a:latin typeface="Times New Roman" pitchFamily="18" charset="0"/>
              </a:rPr>
              <a:t>    epot   = 0.0;</a:t>
            </a:r>
          </a:p>
          <a:p>
            <a:pPr>
              <a:buFont typeface="Wingdings" pitchFamily="2" charset="2"/>
              <a:buNone/>
            </a:pPr>
            <a:r>
              <a:rPr lang="en-GB" smtClean="0">
                <a:latin typeface="Times New Roman" pitchFamily="18" charset="0"/>
              </a:rPr>
              <a:t>}</a:t>
            </a:r>
            <a:endParaRPr lang="en-US" smtClean="0">
              <a:latin typeface="Times New Roman" pitchFamily="18" charset="0"/>
            </a:endParaRPr>
          </a:p>
          <a:p>
            <a:pPr>
              <a:buFont typeface="Wingdings" pitchFamily="2" charset="2"/>
              <a:buNone/>
            </a:pPr>
            <a:r>
              <a:rPr lang="en-US" smtClean="0">
                <a:solidFill>
                  <a:srgbClr val="FFFF66"/>
                </a:solidFill>
                <a:latin typeface="Times New Roman" pitchFamily="18" charset="0"/>
              </a:rPr>
              <a:t>#pragma omp for reduction(+:epot,vir) \</a:t>
            </a:r>
          </a:p>
          <a:p>
            <a:pPr>
              <a:buFont typeface="Wingdings" pitchFamily="2" charset="2"/>
              <a:buNone/>
            </a:pPr>
            <a:r>
              <a:rPr lang="en-US" smtClean="0">
                <a:solidFill>
                  <a:srgbClr val="FFFF66"/>
                </a:solidFill>
                <a:latin typeface="Times New Roman" pitchFamily="18" charset="0"/>
              </a:rPr>
              <a:t>     schedule (static,32)</a:t>
            </a:r>
          </a:p>
          <a:p>
            <a:pPr>
              <a:buFont typeface="Wingdings" pitchFamily="2" charset="2"/>
              <a:buNone/>
            </a:pPr>
            <a:r>
              <a:rPr lang="en-US" smtClean="0">
                <a:latin typeface="Times New Roman" pitchFamily="18" charset="0"/>
              </a:rPr>
              <a:t>     for (int i=0; i&lt;npart*3; i+=3) {</a:t>
            </a:r>
          </a:p>
          <a:p>
            <a:pPr>
              <a:buFont typeface="Wingdings" pitchFamily="2" charset="2"/>
              <a:buNone/>
            </a:pPr>
            <a:r>
              <a:rPr lang="en-GB" smtClean="0">
                <a:latin typeface="Times New Roman" pitchFamily="18" charset="0"/>
              </a:rPr>
              <a:t>………</a:t>
            </a:r>
            <a:endParaRPr lang="en-US" smtClean="0">
              <a:latin typeface="Times New Roman" pitchFamily="18" charset="0"/>
            </a:endParaRPr>
          </a:p>
          <a:p>
            <a:endParaRPr lang="en-US" sz="3600" smtClean="0">
              <a:latin typeface="Times New Roman" pitchFamily="18" charset="0"/>
            </a:endParaRPr>
          </a:p>
        </p:txBody>
      </p:sp>
      <p:grpSp>
        <p:nvGrpSpPr>
          <p:cNvPr id="2" name="Group 4"/>
          <p:cNvGrpSpPr>
            <a:grpSpLocks/>
          </p:cNvGrpSpPr>
          <p:nvPr/>
        </p:nvGrpSpPr>
        <p:grpSpPr bwMode="auto">
          <a:xfrm>
            <a:off x="5219700" y="4724400"/>
            <a:ext cx="3746500" cy="1246188"/>
            <a:chOff x="3484" y="3056"/>
            <a:chExt cx="2164" cy="835"/>
          </a:xfrm>
        </p:grpSpPr>
        <p:sp>
          <p:nvSpPr>
            <p:cNvPr id="8197" name="Rectangle 5"/>
            <p:cNvSpPr>
              <a:spLocks noChangeArrowheads="1"/>
            </p:cNvSpPr>
            <p:nvPr/>
          </p:nvSpPr>
          <p:spPr bwMode="auto">
            <a:xfrm>
              <a:off x="4160" y="3168"/>
              <a:ext cx="1488" cy="723"/>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lIns="92075" tIns="46038" rIns="92075" bIns="46038">
              <a:spAutoFit/>
            </a:bodyPr>
            <a:lstStyle/>
            <a:p>
              <a:pPr eaLnBrk="0" hangingPunct="0">
                <a:defRPr/>
              </a:pPr>
              <a:r>
                <a:rPr lang="en-GB" altLang="zh-CN" sz="1600">
                  <a:solidFill>
                    <a:schemeClr val="bg2"/>
                  </a:solidFill>
                </a:rPr>
                <a:t>All variables which used to be shared here are now implicitly determined</a:t>
              </a:r>
              <a:endParaRPr lang="en-US" altLang="zh-CN" sz="1600">
                <a:solidFill>
                  <a:schemeClr val="bg2"/>
                </a:solidFill>
              </a:endParaRPr>
            </a:p>
          </p:txBody>
        </p:sp>
        <p:sp>
          <p:nvSpPr>
            <p:cNvPr id="140296" name="Line 6"/>
            <p:cNvSpPr>
              <a:spLocks noChangeShapeType="1"/>
            </p:cNvSpPr>
            <p:nvPr/>
          </p:nvSpPr>
          <p:spPr bwMode="auto">
            <a:xfrm flipH="1" flipV="1">
              <a:off x="3484" y="3056"/>
              <a:ext cx="695" cy="360"/>
            </a:xfrm>
            <a:prstGeom prst="line">
              <a:avLst/>
            </a:prstGeom>
            <a:noFill/>
            <a:ln w="38100">
              <a:solidFill>
                <a:schemeClr val="tx1"/>
              </a:solidFill>
              <a:round/>
              <a:headEnd type="none" w="sm" len="sm"/>
              <a:tailEnd type="arrow" w="med" len="med"/>
            </a:ln>
          </p:spPr>
          <p:txBody>
            <a:bodyPr/>
            <a:lstStyle/>
            <a:p>
              <a:endParaRPr lang="en-US"/>
            </a:p>
          </p:txBody>
        </p:sp>
      </p:grpSp>
      <p:sp>
        <p:nvSpPr>
          <p:cNvPr id="8200" name="Rectangle 8"/>
          <p:cNvSpPr>
            <a:spLocks noChangeArrowheads="1"/>
          </p:cNvSpPr>
          <p:nvPr/>
        </p:nvSpPr>
        <p:spPr bwMode="auto">
          <a:xfrm>
            <a:off x="4427538" y="2924175"/>
            <a:ext cx="4117975" cy="835025"/>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lIns="92075" tIns="46038" rIns="92075" bIns="46038">
            <a:spAutoFit/>
          </a:bodyPr>
          <a:lstStyle/>
          <a:p>
            <a:pPr eaLnBrk="0" hangingPunct="0">
              <a:defRPr/>
            </a:pPr>
            <a:r>
              <a:rPr lang="en-GB" altLang="zh-CN" sz="1600">
                <a:solidFill>
                  <a:schemeClr val="bg2"/>
                </a:solidFill>
              </a:rPr>
              <a:t>Implicit barrier needed to avoid race condition with update of reduction variables at end of the for construct</a:t>
            </a:r>
            <a:endParaRPr lang="en-US" altLang="zh-CN" sz="1600">
              <a:solidFill>
                <a:schemeClr val="bg2"/>
              </a:solidFill>
            </a:endParaRPr>
          </a:p>
        </p:txBody>
      </p:sp>
      <p:sp>
        <p:nvSpPr>
          <p:cNvPr id="140294" name="Line 9"/>
          <p:cNvSpPr>
            <a:spLocks noChangeShapeType="1"/>
          </p:cNvSpPr>
          <p:nvPr/>
        </p:nvSpPr>
        <p:spPr bwMode="auto">
          <a:xfrm flipH="1">
            <a:off x="684213" y="3357563"/>
            <a:ext cx="3743325" cy="576262"/>
          </a:xfrm>
          <a:prstGeom prst="line">
            <a:avLst/>
          </a:prstGeom>
          <a:noFill/>
          <a:ln w="38100">
            <a:solidFill>
              <a:schemeClr val="tx1"/>
            </a:solidFill>
            <a:round/>
            <a:headEnd type="none" w="sm" len="sm"/>
            <a:tailEnd type="arrow" w="med" len="med"/>
          </a:ln>
        </p:spPr>
        <p:txBody>
          <a:bodyPr/>
          <a:lstStyle/>
          <a:p>
            <a:endParaRPr lang="en-US"/>
          </a:p>
        </p:txBody>
      </p:sp>
    </p:spTree>
    <p:extLst>
      <p:ext uri="{BB962C8B-B14F-4D97-AF65-F5344CB8AC3E}">
        <p14:creationId xmlns:p14="http://schemas.microsoft.com/office/powerpoint/2010/main" val="260648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GB" dirty="0"/>
              <a:t>Challenge 1: </a:t>
            </a:r>
            <a:r>
              <a:rPr lang="en-GB" dirty="0" smtClean="0"/>
              <a:t>with array reduction</a:t>
            </a:r>
            <a:endParaRPr lang="en-US" dirty="0" smtClean="0"/>
          </a:p>
        </p:txBody>
      </p:sp>
      <p:sp>
        <p:nvSpPr>
          <p:cNvPr id="141315" name="Rectangle 3"/>
          <p:cNvSpPr>
            <a:spLocks noGrp="1" noChangeArrowheads="1"/>
          </p:cNvSpPr>
          <p:nvPr>
            <p:ph type="body" idx="1"/>
          </p:nvPr>
        </p:nvSpPr>
        <p:spPr>
          <a:solidFill>
            <a:srgbClr val="001E7E"/>
          </a:solidFill>
        </p:spPr>
        <p:txBody>
          <a:bodyPr/>
          <a:lstStyle/>
          <a:p>
            <a:pPr>
              <a:buFont typeface="Wingdings" pitchFamily="2" charset="2"/>
              <a:buNone/>
            </a:pPr>
            <a:r>
              <a:rPr lang="en-US" smtClean="0"/>
              <a:t>         </a:t>
            </a:r>
            <a:r>
              <a:rPr lang="en-US" smtClean="0">
                <a:latin typeface="Times New Roman" pitchFamily="18" charset="0"/>
              </a:rPr>
              <a:t>ftemp[myid][j]    -= forcex;</a:t>
            </a:r>
          </a:p>
          <a:p>
            <a:pPr>
              <a:buFont typeface="Wingdings" pitchFamily="2" charset="2"/>
              <a:buNone/>
            </a:pPr>
            <a:r>
              <a:rPr lang="en-US" smtClean="0">
                <a:latin typeface="Times New Roman" pitchFamily="18" charset="0"/>
              </a:rPr>
              <a:t>          ftemp[myid][j+1]  -= forcey;	      </a:t>
            </a:r>
          </a:p>
          <a:p>
            <a:pPr>
              <a:buFont typeface="Wingdings" pitchFamily="2" charset="2"/>
              <a:buNone/>
            </a:pPr>
            <a:r>
              <a:rPr lang="en-US" smtClean="0">
                <a:latin typeface="Times New Roman" pitchFamily="18" charset="0"/>
              </a:rPr>
              <a:t>          ftemp[myid][j+2]  -= forcez;</a:t>
            </a:r>
          </a:p>
          <a:p>
            <a:pPr>
              <a:buFont typeface="Wingdings" pitchFamily="2" charset="2"/>
              <a:buNone/>
            </a:pPr>
            <a:r>
              <a:rPr lang="en-US" smtClean="0">
                <a:latin typeface="Times New Roman" pitchFamily="18" charset="0"/>
              </a:rPr>
              <a:t>        }</a:t>
            </a:r>
          </a:p>
          <a:p>
            <a:pPr>
              <a:buFont typeface="Wingdings" pitchFamily="2" charset="2"/>
              <a:buNone/>
            </a:pPr>
            <a:r>
              <a:rPr lang="en-US" smtClean="0">
                <a:latin typeface="Times New Roman" pitchFamily="18" charset="0"/>
              </a:rPr>
              <a:t>      }</a:t>
            </a:r>
          </a:p>
          <a:p>
            <a:pPr>
              <a:buFont typeface="Wingdings" pitchFamily="2" charset="2"/>
              <a:buNone/>
            </a:pPr>
            <a:r>
              <a:rPr lang="en-US" smtClean="0">
                <a:latin typeface="Times New Roman" pitchFamily="18" charset="0"/>
              </a:rPr>
              <a:t>       ftemp[myid][i]         += fxi;</a:t>
            </a:r>
          </a:p>
          <a:p>
            <a:pPr>
              <a:buFont typeface="Wingdings" pitchFamily="2" charset="2"/>
              <a:buNone/>
            </a:pPr>
            <a:r>
              <a:rPr lang="en-US" smtClean="0">
                <a:latin typeface="Times New Roman" pitchFamily="18" charset="0"/>
              </a:rPr>
              <a:t>       ftemp[myid][i+1]       += fyi;</a:t>
            </a:r>
          </a:p>
          <a:p>
            <a:pPr>
              <a:buFont typeface="Wingdings" pitchFamily="2" charset="2"/>
              <a:buNone/>
            </a:pPr>
            <a:r>
              <a:rPr lang="en-US" smtClean="0">
                <a:latin typeface="Times New Roman" pitchFamily="18" charset="0"/>
              </a:rPr>
              <a:t>       ftemp[myid][i+2]       += fzi;</a:t>
            </a:r>
          </a:p>
          <a:p>
            <a:pPr>
              <a:buFont typeface="Wingdings" pitchFamily="2" charset="2"/>
              <a:buNone/>
            </a:pPr>
            <a:r>
              <a:rPr lang="en-US" smtClean="0">
                <a:latin typeface="Times New Roman" pitchFamily="18" charset="0"/>
              </a:rPr>
              <a:t>    } </a:t>
            </a:r>
          </a:p>
        </p:txBody>
      </p:sp>
      <p:sp>
        <p:nvSpPr>
          <p:cNvPr id="10244" name="Rectangle 4"/>
          <p:cNvSpPr>
            <a:spLocks noChangeArrowheads="1"/>
          </p:cNvSpPr>
          <p:nvPr/>
        </p:nvSpPr>
        <p:spPr bwMode="auto">
          <a:xfrm>
            <a:off x="5626100" y="3987800"/>
            <a:ext cx="2971800" cy="13208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lIns="92075" tIns="46038" rIns="92075" bIns="46038">
            <a:spAutoFit/>
          </a:bodyPr>
          <a:lstStyle/>
          <a:p>
            <a:pPr eaLnBrk="0" hangingPunct="0">
              <a:defRPr/>
            </a:pPr>
            <a:r>
              <a:rPr lang="en-GB" altLang="zh-CN" sz="2000">
                <a:solidFill>
                  <a:schemeClr val="bg2"/>
                </a:solidFill>
              </a:rPr>
              <a:t>Replace atomics with accumulation into array with extra dimension</a:t>
            </a:r>
            <a:endParaRPr lang="en-US" altLang="zh-CN" sz="2000">
              <a:solidFill>
                <a:schemeClr val="bg2"/>
              </a:solidFill>
            </a:endParaRPr>
          </a:p>
        </p:txBody>
      </p:sp>
    </p:spTree>
    <p:extLst>
      <p:ext uri="{BB962C8B-B14F-4D97-AF65-F5344CB8AC3E}">
        <p14:creationId xmlns:p14="http://schemas.microsoft.com/office/powerpoint/2010/main" val="197968911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GB" dirty="0"/>
              <a:t>Challenge 1: </a:t>
            </a:r>
            <a:r>
              <a:rPr lang="en-GB" dirty="0" smtClean="0"/>
              <a:t>with array reduction</a:t>
            </a:r>
            <a:endParaRPr lang="en-US" dirty="0" smtClean="0"/>
          </a:p>
        </p:txBody>
      </p:sp>
      <p:sp>
        <p:nvSpPr>
          <p:cNvPr id="142339" name="Rectangle 3"/>
          <p:cNvSpPr>
            <a:spLocks noGrp="1" noChangeArrowheads="1"/>
          </p:cNvSpPr>
          <p:nvPr>
            <p:ph type="body" idx="1"/>
          </p:nvPr>
        </p:nvSpPr>
        <p:spPr>
          <a:solidFill>
            <a:srgbClr val="001E7E"/>
          </a:solidFill>
        </p:spPr>
        <p:txBody>
          <a:bodyPr/>
          <a:lstStyle/>
          <a:p>
            <a:pPr>
              <a:buFont typeface="Wingdings" pitchFamily="2" charset="2"/>
              <a:buNone/>
            </a:pPr>
            <a:r>
              <a:rPr lang="en-GB" smtClean="0">
                <a:latin typeface="Times New Roman" pitchFamily="18" charset="0"/>
              </a:rPr>
              <a:t>….</a:t>
            </a:r>
            <a:endParaRPr lang="en-US" smtClean="0">
              <a:latin typeface="Times New Roman" pitchFamily="18" charset="0"/>
            </a:endParaRPr>
          </a:p>
          <a:p>
            <a:pPr>
              <a:buFont typeface="Wingdings" pitchFamily="2" charset="2"/>
              <a:buNone/>
            </a:pPr>
            <a:r>
              <a:rPr lang="en-US" smtClean="0">
                <a:solidFill>
                  <a:srgbClr val="FFFF66"/>
                </a:solidFill>
                <a:latin typeface="Times New Roman" pitchFamily="18" charset="0"/>
              </a:rPr>
              <a:t>#pragma omp for </a:t>
            </a:r>
          </a:p>
          <a:p>
            <a:pPr>
              <a:buFont typeface="Wingdings" pitchFamily="2" charset="2"/>
              <a:buNone/>
            </a:pPr>
            <a:r>
              <a:rPr lang="en-US" smtClean="0">
                <a:latin typeface="Times New Roman" pitchFamily="18" charset="0"/>
              </a:rPr>
              <a:t>    for(int i=0;i&lt;(npart*3);i++){</a:t>
            </a:r>
          </a:p>
          <a:p>
            <a:pPr>
              <a:buFont typeface="Wingdings" pitchFamily="2" charset="2"/>
              <a:buNone/>
            </a:pPr>
            <a:r>
              <a:rPr lang="en-US" smtClean="0">
                <a:latin typeface="Times New Roman" pitchFamily="18" charset="0"/>
              </a:rPr>
              <a:t>      	for(int id=0;id&lt;nthreads;id++){</a:t>
            </a:r>
          </a:p>
          <a:p>
            <a:pPr>
              <a:buFont typeface="Wingdings" pitchFamily="2" charset="2"/>
              <a:buNone/>
            </a:pPr>
            <a:r>
              <a:rPr lang="en-US" smtClean="0">
                <a:latin typeface="Times New Roman" pitchFamily="18" charset="0"/>
              </a:rPr>
              <a:t>	  	     f[i] += ftemp[id][i]; </a:t>
            </a:r>
          </a:p>
          <a:p>
            <a:pPr>
              <a:buFont typeface="Wingdings" pitchFamily="2" charset="2"/>
              <a:buNone/>
            </a:pPr>
            <a:r>
              <a:rPr lang="en-US" smtClean="0">
                <a:latin typeface="Times New Roman" pitchFamily="18" charset="0"/>
              </a:rPr>
              <a:t>               ftemp[id][i] = 0.0;</a:t>
            </a:r>
          </a:p>
          <a:p>
            <a:pPr>
              <a:buFont typeface="Wingdings" pitchFamily="2" charset="2"/>
              <a:buNone/>
            </a:pPr>
            <a:r>
              <a:rPr lang="en-US" smtClean="0">
                <a:latin typeface="Times New Roman" pitchFamily="18" charset="0"/>
              </a:rPr>
              <a:t>	      }</a:t>
            </a:r>
          </a:p>
          <a:p>
            <a:pPr>
              <a:buFont typeface="Wingdings" pitchFamily="2" charset="2"/>
              <a:buNone/>
            </a:pPr>
            <a:r>
              <a:rPr lang="en-US" smtClean="0">
                <a:latin typeface="Times New Roman" pitchFamily="18" charset="0"/>
              </a:rPr>
              <a:t>    }</a:t>
            </a:r>
          </a:p>
          <a:p>
            <a:pPr>
              <a:buFont typeface="Wingdings" pitchFamily="2" charset="2"/>
              <a:buNone/>
            </a:pPr>
            <a:endParaRPr lang="en-US" smtClean="0">
              <a:latin typeface="Times New Roman" pitchFamily="18" charset="0"/>
            </a:endParaRPr>
          </a:p>
          <a:p>
            <a:pPr>
              <a:buFont typeface="Wingdings" pitchFamily="2" charset="2"/>
              <a:buNone/>
            </a:pPr>
            <a:endParaRPr lang="en-US" sz="3600" smtClean="0">
              <a:latin typeface="Times New Roman" pitchFamily="18" charset="0"/>
            </a:endParaRPr>
          </a:p>
        </p:txBody>
      </p:sp>
      <p:grpSp>
        <p:nvGrpSpPr>
          <p:cNvPr id="2" name="Group 4"/>
          <p:cNvGrpSpPr>
            <a:grpSpLocks/>
          </p:cNvGrpSpPr>
          <p:nvPr/>
        </p:nvGrpSpPr>
        <p:grpSpPr bwMode="auto">
          <a:xfrm>
            <a:off x="3492500" y="1773238"/>
            <a:ext cx="4025900" cy="711200"/>
            <a:chOff x="3224" y="1104"/>
            <a:chExt cx="2536" cy="448"/>
          </a:xfrm>
        </p:grpSpPr>
        <p:sp>
          <p:nvSpPr>
            <p:cNvPr id="15365" name="Rectangle 5"/>
            <p:cNvSpPr>
              <a:spLocks noChangeArrowheads="1"/>
            </p:cNvSpPr>
            <p:nvPr/>
          </p:nvSpPr>
          <p:spPr bwMode="auto">
            <a:xfrm>
              <a:off x="3888" y="1104"/>
              <a:ext cx="1872" cy="448"/>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lIns="92075" tIns="46038" rIns="92075" bIns="46038">
              <a:spAutoFit/>
            </a:bodyPr>
            <a:lstStyle/>
            <a:p>
              <a:pPr eaLnBrk="0" hangingPunct="0">
                <a:defRPr/>
              </a:pPr>
              <a:r>
                <a:rPr lang="en-GB" altLang="zh-CN" sz="2000">
                  <a:solidFill>
                    <a:schemeClr val="bg2"/>
                  </a:solidFill>
                </a:rPr>
                <a:t>Reduction can be done in parallel</a:t>
              </a:r>
              <a:endParaRPr lang="en-US" altLang="zh-CN" sz="2000">
                <a:solidFill>
                  <a:schemeClr val="bg2"/>
                </a:solidFill>
              </a:endParaRPr>
            </a:p>
          </p:txBody>
        </p:sp>
        <p:sp>
          <p:nvSpPr>
            <p:cNvPr id="142346" name="Line 6"/>
            <p:cNvSpPr>
              <a:spLocks noChangeShapeType="1"/>
            </p:cNvSpPr>
            <p:nvPr/>
          </p:nvSpPr>
          <p:spPr bwMode="auto">
            <a:xfrm flipH="1">
              <a:off x="3224" y="1344"/>
              <a:ext cx="712" cy="96"/>
            </a:xfrm>
            <a:prstGeom prst="line">
              <a:avLst/>
            </a:prstGeom>
            <a:noFill/>
            <a:ln w="38100">
              <a:solidFill>
                <a:schemeClr val="tx1"/>
              </a:solidFill>
              <a:round/>
              <a:headEnd/>
              <a:tailEnd type="arrow" w="med" len="med"/>
            </a:ln>
          </p:spPr>
          <p:txBody>
            <a:bodyPr lIns="92075" tIns="46038" rIns="92075" bIns="46038">
              <a:spAutoFit/>
            </a:bodyPr>
            <a:lstStyle/>
            <a:p>
              <a:endParaRPr lang="en-US"/>
            </a:p>
          </p:txBody>
        </p:sp>
      </p:grpSp>
      <p:grpSp>
        <p:nvGrpSpPr>
          <p:cNvPr id="3" name="Group 7"/>
          <p:cNvGrpSpPr>
            <a:grpSpLocks/>
          </p:cNvGrpSpPr>
          <p:nvPr/>
        </p:nvGrpSpPr>
        <p:grpSpPr bwMode="auto">
          <a:xfrm>
            <a:off x="4572000" y="4660900"/>
            <a:ext cx="4279900" cy="1168400"/>
            <a:chOff x="2880" y="2936"/>
            <a:chExt cx="2696" cy="736"/>
          </a:xfrm>
        </p:grpSpPr>
        <p:sp>
          <p:nvSpPr>
            <p:cNvPr id="15368" name="Rectangle 8"/>
            <p:cNvSpPr>
              <a:spLocks noChangeArrowheads="1"/>
            </p:cNvSpPr>
            <p:nvPr/>
          </p:nvSpPr>
          <p:spPr bwMode="auto">
            <a:xfrm>
              <a:off x="3704" y="3224"/>
              <a:ext cx="1872" cy="448"/>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lIns="92075" tIns="46038" rIns="92075" bIns="46038">
              <a:spAutoFit/>
            </a:bodyPr>
            <a:lstStyle/>
            <a:p>
              <a:pPr eaLnBrk="0" hangingPunct="0">
                <a:defRPr/>
              </a:pPr>
              <a:r>
                <a:rPr lang="en-GB" altLang="zh-CN" sz="2000">
                  <a:solidFill>
                    <a:schemeClr val="bg2"/>
                  </a:solidFill>
                </a:rPr>
                <a:t>Zero ftemp for next time round</a:t>
              </a:r>
              <a:endParaRPr lang="en-US" altLang="zh-CN" sz="2000">
                <a:solidFill>
                  <a:schemeClr val="bg2"/>
                </a:solidFill>
              </a:endParaRPr>
            </a:p>
          </p:txBody>
        </p:sp>
        <p:sp>
          <p:nvSpPr>
            <p:cNvPr id="142344" name="Line 9"/>
            <p:cNvSpPr>
              <a:spLocks noChangeShapeType="1"/>
            </p:cNvSpPr>
            <p:nvPr/>
          </p:nvSpPr>
          <p:spPr bwMode="auto">
            <a:xfrm flipH="1" flipV="1">
              <a:off x="2880" y="2936"/>
              <a:ext cx="856" cy="520"/>
            </a:xfrm>
            <a:prstGeom prst="line">
              <a:avLst/>
            </a:prstGeom>
            <a:noFill/>
            <a:ln w="38100">
              <a:solidFill>
                <a:schemeClr val="tx1"/>
              </a:solidFill>
              <a:round/>
              <a:headEnd/>
              <a:tailEnd type="arrow" w="med" len="med"/>
            </a:ln>
          </p:spPr>
          <p:txBody>
            <a:bodyPr lIns="92075" tIns="46038" rIns="92075" bIns="46038">
              <a:spAutoFit/>
            </a:bodyPr>
            <a:lstStyle/>
            <a:p>
              <a:endParaRPr lang="en-US"/>
            </a:p>
          </p:txBody>
        </p:sp>
      </p:grpSp>
      <p:sp>
        <p:nvSpPr>
          <p:cNvPr id="142342" name="AutoShape 10">
            <a:hlinkClick r:id="rId3" action="ppaction://hlinksldjump" highlightClick="1"/>
          </p:cNvPr>
          <p:cNvSpPr>
            <a:spLocks noChangeArrowheads="1"/>
          </p:cNvSpPr>
          <p:nvPr/>
        </p:nvSpPr>
        <p:spPr bwMode="auto">
          <a:xfrm>
            <a:off x="8699500" y="6464300"/>
            <a:ext cx="215900" cy="215900"/>
          </a:xfrm>
          <a:prstGeom prst="actionButtonReturn">
            <a:avLst/>
          </a:prstGeom>
          <a:solidFill>
            <a:schemeClr val="accent1"/>
          </a:solidFill>
          <a:ln w="9525">
            <a:noFill/>
            <a:miter lim="800000"/>
            <a:headEnd/>
            <a:tailEnd/>
          </a:ln>
        </p:spPr>
        <p:txBody>
          <a:bodyPr wrap="none" lIns="92075" tIns="46038" rIns="92075" bIns="46038" anchor="ctr">
            <a:spAutoFit/>
          </a:bodyPr>
          <a:lstStyle/>
          <a:p>
            <a:endParaRPr lang="en-GB"/>
          </a:p>
        </p:txBody>
      </p:sp>
    </p:spTree>
    <p:extLst>
      <p:ext uri="{BB962C8B-B14F-4D97-AF65-F5344CB8AC3E}">
        <p14:creationId xmlns:p14="http://schemas.microsoft.com/office/powerpoint/2010/main" val="308362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157</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591439" y="4235139"/>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269408053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151CD38-8DD1-497E-8012-A6EF4126AE31}" type="slidenum">
              <a:rPr lang="zh-CN" altLang="en-US"/>
              <a:pPr>
                <a:defRPr/>
              </a:pPr>
              <a:t>158</a:t>
            </a:fld>
            <a:endParaRPr lang="en-US" altLang="zh-CN"/>
          </a:p>
        </p:txBody>
      </p:sp>
      <p:sp>
        <p:nvSpPr>
          <p:cNvPr id="150531" name="Rectangle 2"/>
          <p:cNvSpPr>
            <a:spLocks noGrp="1" noChangeArrowheads="1"/>
          </p:cNvSpPr>
          <p:nvPr>
            <p:ph type="title"/>
          </p:nvPr>
        </p:nvSpPr>
        <p:spPr>
          <a:xfrm>
            <a:off x="460375" y="247650"/>
            <a:ext cx="8496300" cy="909638"/>
          </a:xfrm>
        </p:spPr>
        <p:txBody>
          <a:bodyPr/>
          <a:lstStyle/>
          <a:p>
            <a:pPr eaLnBrk="1" hangingPunct="1"/>
            <a:r>
              <a:rPr lang="en-US" smtClean="0"/>
              <a:t>Computers and random numbers</a:t>
            </a:r>
          </a:p>
        </p:txBody>
      </p:sp>
      <p:sp>
        <p:nvSpPr>
          <p:cNvPr id="150532" name="Rectangle 3"/>
          <p:cNvSpPr>
            <a:spLocks noGrp="1" noChangeArrowheads="1"/>
          </p:cNvSpPr>
          <p:nvPr>
            <p:ph type="body" idx="1"/>
          </p:nvPr>
        </p:nvSpPr>
        <p:spPr>
          <a:xfrm>
            <a:off x="228600" y="965200"/>
            <a:ext cx="8636000" cy="5602288"/>
          </a:xfrm>
        </p:spPr>
        <p:txBody>
          <a:bodyPr/>
          <a:lstStyle/>
          <a:p>
            <a:pPr eaLnBrk="1" hangingPunct="1">
              <a:lnSpc>
                <a:spcPct val="85000"/>
              </a:lnSpc>
            </a:pPr>
            <a:r>
              <a:rPr lang="en-US" sz="2400" smtClean="0"/>
              <a:t>We use “dice” to make random numbers: </a:t>
            </a:r>
          </a:p>
          <a:p>
            <a:pPr lvl="1" eaLnBrk="1" hangingPunct="1">
              <a:lnSpc>
                <a:spcPct val="85000"/>
              </a:lnSpc>
            </a:pPr>
            <a:r>
              <a:rPr lang="en-US" sz="2000" smtClean="0"/>
              <a:t>Given previous values, you cannot predict the next value.</a:t>
            </a:r>
          </a:p>
          <a:p>
            <a:pPr lvl="1" eaLnBrk="1" hangingPunct="1">
              <a:lnSpc>
                <a:spcPct val="85000"/>
              </a:lnSpc>
            </a:pPr>
            <a:r>
              <a:rPr lang="en-US" sz="2000" smtClean="0"/>
              <a:t>There are no patterns in the series … and it goes on forever.</a:t>
            </a:r>
          </a:p>
          <a:p>
            <a:pPr eaLnBrk="1" hangingPunct="1">
              <a:lnSpc>
                <a:spcPct val="85000"/>
              </a:lnSpc>
            </a:pPr>
            <a:r>
              <a:rPr lang="en-US" sz="2400" smtClean="0"/>
              <a:t>Computers are deterministic machines … set an initial state, run a sequence of predefined instructions, and you get a deterministic answer</a:t>
            </a:r>
          </a:p>
          <a:p>
            <a:pPr lvl="1" eaLnBrk="1" hangingPunct="1">
              <a:lnSpc>
                <a:spcPct val="85000"/>
              </a:lnSpc>
            </a:pPr>
            <a:r>
              <a:rPr lang="en-US" sz="2000" smtClean="0"/>
              <a:t>By design, computers are not random and cannot produce random numbers.</a:t>
            </a:r>
          </a:p>
          <a:p>
            <a:pPr eaLnBrk="1" hangingPunct="1">
              <a:lnSpc>
                <a:spcPct val="85000"/>
              </a:lnSpc>
            </a:pPr>
            <a:r>
              <a:rPr lang="en-US" sz="2400" smtClean="0"/>
              <a:t>However, with some very clever programming, we can make “pseudo random” numbers that are as random as you need them to be … but only if you are very careful.</a:t>
            </a:r>
          </a:p>
          <a:p>
            <a:pPr eaLnBrk="1" hangingPunct="1">
              <a:lnSpc>
                <a:spcPct val="85000"/>
              </a:lnSpc>
            </a:pPr>
            <a:r>
              <a:rPr lang="en-US" sz="2400" smtClean="0"/>
              <a:t>Why do I care?  Random numbers drive statistical methods used in countless applications:</a:t>
            </a:r>
          </a:p>
          <a:p>
            <a:pPr lvl="1" eaLnBrk="1" hangingPunct="1">
              <a:lnSpc>
                <a:spcPct val="85000"/>
              </a:lnSpc>
            </a:pPr>
            <a:r>
              <a:rPr lang="en-US" sz="2000" smtClean="0"/>
              <a:t>Sample a large space of alternatives to find statistically good answers (Monte Carlo methods).</a:t>
            </a:r>
            <a:r>
              <a:rPr lang="en-US" sz="1800" smtClean="0"/>
              <a:t> </a:t>
            </a:r>
          </a:p>
        </p:txBody>
      </p:sp>
    </p:spTree>
    <p:extLst>
      <p:ext uri="{BB962C8B-B14F-4D97-AF65-F5344CB8AC3E}">
        <p14:creationId xmlns:p14="http://schemas.microsoft.com/office/powerpoint/2010/main" val="126753255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0"/>
          </p:nvPr>
        </p:nvSpPr>
        <p:spPr/>
        <p:txBody>
          <a:bodyPr/>
          <a:lstStyle/>
          <a:p>
            <a:pPr>
              <a:defRPr/>
            </a:pPr>
            <a:fld id="{9D5F03E8-47B8-417A-9856-55321BCFA9D8}" type="slidenum">
              <a:rPr lang="zh-CN" altLang="en-US"/>
              <a:pPr>
                <a:defRPr/>
              </a:pPr>
              <a:t>159</a:t>
            </a:fld>
            <a:endParaRPr lang="en-US" altLang="zh-CN"/>
          </a:p>
        </p:txBody>
      </p:sp>
      <p:sp>
        <p:nvSpPr>
          <p:cNvPr id="151555" name="Rectangle 2"/>
          <p:cNvSpPr>
            <a:spLocks noGrp="1" noChangeArrowheads="1"/>
          </p:cNvSpPr>
          <p:nvPr>
            <p:ph type="title"/>
          </p:nvPr>
        </p:nvSpPr>
        <p:spPr/>
        <p:txBody>
          <a:bodyPr/>
          <a:lstStyle/>
          <a:p>
            <a:pPr eaLnBrk="1" hangingPunct="1"/>
            <a:r>
              <a:rPr lang="en-US" sz="3600" smtClean="0"/>
              <a:t>Monte Carlo Calculations:</a:t>
            </a:r>
            <a:r>
              <a:rPr lang="en-US" sz="3200" smtClean="0"/>
              <a:t> </a:t>
            </a:r>
            <a:br>
              <a:rPr lang="en-US" sz="3200" smtClean="0"/>
            </a:br>
            <a:r>
              <a:rPr lang="en-US" sz="2400" smtClean="0"/>
              <a:t>Using Random numbers to solve tough problems</a:t>
            </a:r>
          </a:p>
        </p:txBody>
      </p:sp>
      <p:sp>
        <p:nvSpPr>
          <p:cNvPr id="151556" name="Rectangle 3"/>
          <p:cNvSpPr>
            <a:spLocks noGrp="1" noChangeArrowheads="1"/>
          </p:cNvSpPr>
          <p:nvPr>
            <p:ph type="body" idx="1"/>
          </p:nvPr>
        </p:nvSpPr>
        <p:spPr>
          <a:xfrm>
            <a:off x="457200" y="1219200"/>
            <a:ext cx="7997825" cy="1219200"/>
          </a:xfrm>
        </p:spPr>
        <p:txBody>
          <a:bodyPr/>
          <a:lstStyle/>
          <a:p>
            <a:pPr eaLnBrk="1" hangingPunct="1">
              <a:lnSpc>
                <a:spcPct val="85000"/>
              </a:lnSpc>
            </a:pPr>
            <a:r>
              <a:rPr lang="en-US" sz="2000" smtClean="0"/>
              <a:t>Sample a problem domain to estimate areas, compute probabilities, find optimal values, etc.</a:t>
            </a:r>
          </a:p>
          <a:p>
            <a:pPr eaLnBrk="1" hangingPunct="1">
              <a:lnSpc>
                <a:spcPct val="85000"/>
              </a:lnSpc>
            </a:pPr>
            <a:r>
              <a:rPr lang="en-US" sz="2000" smtClean="0"/>
              <a:t>Example: Computing </a:t>
            </a:r>
            <a:r>
              <a:rPr lang="el-GR" sz="2000" smtClean="0">
                <a:cs typeface="Arial" charset="0"/>
              </a:rPr>
              <a:t>π</a:t>
            </a:r>
            <a:r>
              <a:rPr lang="en-US" sz="2000" smtClean="0"/>
              <a:t> with a digital dart board:</a:t>
            </a:r>
          </a:p>
        </p:txBody>
      </p:sp>
      <p:sp>
        <p:nvSpPr>
          <p:cNvPr id="151557" name="Rectangle 4"/>
          <p:cNvSpPr>
            <a:spLocks noChangeArrowheads="1"/>
          </p:cNvSpPr>
          <p:nvPr/>
        </p:nvSpPr>
        <p:spPr bwMode="auto">
          <a:xfrm>
            <a:off x="3733800" y="2514600"/>
            <a:ext cx="5029200" cy="3886200"/>
          </a:xfrm>
          <a:prstGeom prst="rect">
            <a:avLst/>
          </a:prstGeom>
          <a:solidFill>
            <a:srgbClr val="001362"/>
          </a:solidFill>
          <a:ln w="9525">
            <a:noFill/>
            <a:miter lim="800000"/>
            <a:headEnd/>
            <a:tailEnd/>
          </a:ln>
        </p:spPr>
        <p:txBody>
          <a:bodyPr lIns="92075" tIns="46038" rIns="92075" bIns="46038"/>
          <a:lstStyle/>
          <a:p>
            <a:pPr marL="285750" indent="-285750" algn="l">
              <a:lnSpc>
                <a:spcPct val="85000"/>
              </a:lnSpc>
              <a:spcBef>
                <a:spcPct val="30000"/>
              </a:spcBef>
              <a:buClr>
                <a:schemeClr val="tx2"/>
              </a:buClr>
              <a:buSzPct val="75000"/>
              <a:buFont typeface="Wingdings" pitchFamily="2" charset="2"/>
              <a:buChar char="l"/>
            </a:pPr>
            <a:r>
              <a:rPr lang="en-US" sz="2000">
                <a:solidFill>
                  <a:srgbClr val="FFFFFF"/>
                </a:solidFill>
                <a:latin typeface="Arial" charset="0"/>
              </a:rPr>
              <a:t>Throw darts at the circle/square.</a:t>
            </a:r>
          </a:p>
          <a:p>
            <a:pPr marL="285750" indent="-285750" algn="l">
              <a:lnSpc>
                <a:spcPct val="85000"/>
              </a:lnSpc>
              <a:spcBef>
                <a:spcPct val="30000"/>
              </a:spcBef>
              <a:buClr>
                <a:schemeClr val="tx2"/>
              </a:buClr>
              <a:buSzPct val="75000"/>
              <a:buFont typeface="Wingdings" pitchFamily="2" charset="2"/>
              <a:buChar char="l"/>
            </a:pPr>
            <a:r>
              <a:rPr lang="en-US" sz="2000">
                <a:solidFill>
                  <a:srgbClr val="FFFFFF"/>
                </a:solidFill>
                <a:latin typeface="Arial" charset="0"/>
              </a:rPr>
              <a:t>Chance of falling in circle is proportional to ratio of areas:</a:t>
            </a:r>
          </a:p>
          <a:p>
            <a:pPr marL="685800" lvl="1" indent="-228600" algn="l">
              <a:lnSpc>
                <a:spcPct val="85000"/>
              </a:lnSpc>
              <a:spcBef>
                <a:spcPct val="30000"/>
              </a:spcBef>
              <a:buClr>
                <a:schemeClr val="tx2"/>
              </a:buClr>
              <a:buSzPct val="75000"/>
              <a:buFont typeface="Wingdings" pitchFamily="2" charset="2"/>
              <a:buNone/>
            </a:pPr>
            <a:r>
              <a:rPr lang="en-US" sz="1800">
                <a:latin typeface="Arial" charset="0"/>
              </a:rPr>
              <a:t>A</a:t>
            </a:r>
            <a:r>
              <a:rPr lang="en-US" sz="1800" baseline="-25000">
                <a:latin typeface="Arial" charset="0"/>
              </a:rPr>
              <a:t>c</a:t>
            </a:r>
            <a:r>
              <a:rPr lang="en-US" sz="1800">
                <a:latin typeface="Arial" charset="0"/>
              </a:rPr>
              <a:t> = r</a:t>
            </a:r>
            <a:r>
              <a:rPr lang="en-US" sz="1800" baseline="30000">
                <a:latin typeface="Arial" charset="0"/>
              </a:rPr>
              <a:t>2</a:t>
            </a:r>
            <a:r>
              <a:rPr lang="en-US" sz="1800">
                <a:latin typeface="Arial" charset="0"/>
              </a:rPr>
              <a:t> * </a:t>
            </a:r>
            <a:r>
              <a:rPr lang="el-GR" sz="1800">
                <a:latin typeface="Arial" charset="0"/>
                <a:cs typeface="Arial" charset="0"/>
              </a:rPr>
              <a:t>π</a:t>
            </a:r>
            <a:endParaRPr lang="en-US" sz="1800">
              <a:latin typeface="Arial" charset="0"/>
              <a:cs typeface="Arial" charset="0"/>
            </a:endParaRPr>
          </a:p>
          <a:p>
            <a:pPr marL="685800" lvl="1" indent="-228600" algn="l">
              <a:lnSpc>
                <a:spcPct val="85000"/>
              </a:lnSpc>
              <a:spcBef>
                <a:spcPct val="30000"/>
              </a:spcBef>
              <a:buClr>
                <a:schemeClr val="tx2"/>
              </a:buClr>
              <a:buSzPct val="75000"/>
              <a:buFont typeface="Wingdings" pitchFamily="2" charset="2"/>
              <a:buNone/>
            </a:pPr>
            <a:r>
              <a:rPr lang="en-US" sz="1800">
                <a:latin typeface="Arial" charset="0"/>
                <a:cs typeface="Arial" charset="0"/>
              </a:rPr>
              <a:t>A</a:t>
            </a:r>
            <a:r>
              <a:rPr lang="en-US" sz="1800" baseline="-25000">
                <a:latin typeface="Arial" charset="0"/>
                <a:cs typeface="Arial" charset="0"/>
              </a:rPr>
              <a:t>s</a:t>
            </a:r>
            <a:r>
              <a:rPr lang="en-US" sz="1800">
                <a:latin typeface="Arial" charset="0"/>
                <a:cs typeface="Arial" charset="0"/>
              </a:rPr>
              <a:t> = (2*r) * (2*r)  = 4 * r</a:t>
            </a:r>
            <a:r>
              <a:rPr lang="en-US" sz="1800" baseline="30000">
                <a:latin typeface="Arial" charset="0"/>
                <a:cs typeface="Arial" charset="0"/>
              </a:rPr>
              <a:t>2</a:t>
            </a:r>
          </a:p>
          <a:p>
            <a:pPr marL="685800" lvl="1" indent="-228600" algn="l">
              <a:lnSpc>
                <a:spcPct val="85000"/>
              </a:lnSpc>
              <a:spcBef>
                <a:spcPct val="30000"/>
              </a:spcBef>
              <a:buClr>
                <a:schemeClr val="tx2"/>
              </a:buClr>
              <a:buSzPct val="75000"/>
              <a:buFont typeface="Wingdings" pitchFamily="2" charset="2"/>
              <a:buNone/>
            </a:pPr>
            <a:r>
              <a:rPr lang="en-US" sz="1800">
                <a:latin typeface="Arial" charset="0"/>
                <a:cs typeface="Arial" charset="0"/>
              </a:rPr>
              <a:t>P = A</a:t>
            </a:r>
            <a:r>
              <a:rPr lang="en-US" sz="1800" baseline="-25000">
                <a:latin typeface="Arial" charset="0"/>
                <a:cs typeface="Arial" charset="0"/>
              </a:rPr>
              <a:t>c</a:t>
            </a:r>
            <a:r>
              <a:rPr lang="en-US" sz="1800">
                <a:latin typeface="Arial" charset="0"/>
                <a:cs typeface="Arial" charset="0"/>
              </a:rPr>
              <a:t>/A</a:t>
            </a:r>
            <a:r>
              <a:rPr lang="en-US" sz="1800" baseline="-25000">
                <a:latin typeface="Arial" charset="0"/>
                <a:cs typeface="Arial" charset="0"/>
              </a:rPr>
              <a:t>s</a:t>
            </a:r>
            <a:r>
              <a:rPr lang="en-US" sz="1800">
                <a:latin typeface="Arial" charset="0"/>
                <a:cs typeface="Arial" charset="0"/>
              </a:rPr>
              <a:t> =  </a:t>
            </a:r>
            <a:r>
              <a:rPr lang="el-GR" sz="1800">
                <a:latin typeface="Arial" charset="0"/>
                <a:cs typeface="Arial" charset="0"/>
              </a:rPr>
              <a:t>π</a:t>
            </a:r>
            <a:r>
              <a:rPr lang="en-US" sz="1800">
                <a:latin typeface="Arial" charset="0"/>
                <a:cs typeface="Arial" charset="0"/>
              </a:rPr>
              <a:t> /4</a:t>
            </a:r>
            <a:endParaRPr lang="el-GR" sz="1800">
              <a:latin typeface="Arial" charset="0"/>
              <a:cs typeface="Arial" charset="0"/>
            </a:endParaRPr>
          </a:p>
          <a:p>
            <a:pPr marL="285750" indent="-285750" algn="l">
              <a:lnSpc>
                <a:spcPct val="85000"/>
              </a:lnSpc>
              <a:spcBef>
                <a:spcPct val="30000"/>
              </a:spcBef>
              <a:buClr>
                <a:schemeClr val="tx2"/>
              </a:buClr>
              <a:buSzPct val="75000"/>
              <a:buFont typeface="Wingdings" pitchFamily="2" charset="2"/>
              <a:buChar char="l"/>
            </a:pPr>
            <a:r>
              <a:rPr lang="en-US" sz="2000">
                <a:solidFill>
                  <a:srgbClr val="FFFFFF"/>
                </a:solidFill>
                <a:latin typeface="Arial" charset="0"/>
              </a:rPr>
              <a:t>Compute </a:t>
            </a:r>
            <a:r>
              <a:rPr lang="el-GR" sz="2000">
                <a:solidFill>
                  <a:srgbClr val="FFFFFF"/>
                </a:solidFill>
                <a:latin typeface="Arial" charset="0"/>
                <a:cs typeface="Arial" charset="0"/>
              </a:rPr>
              <a:t>π</a:t>
            </a:r>
            <a:r>
              <a:rPr lang="en-US" sz="2000">
                <a:solidFill>
                  <a:srgbClr val="FFFFFF"/>
                </a:solidFill>
                <a:latin typeface="Arial" charset="0"/>
              </a:rPr>
              <a:t> by randomly choosing points, count the fraction that falls in the circle, compute pi.  </a:t>
            </a:r>
          </a:p>
        </p:txBody>
      </p:sp>
      <p:grpSp>
        <p:nvGrpSpPr>
          <p:cNvPr id="151558" name="Group 5"/>
          <p:cNvGrpSpPr>
            <a:grpSpLocks/>
          </p:cNvGrpSpPr>
          <p:nvPr/>
        </p:nvGrpSpPr>
        <p:grpSpPr bwMode="auto">
          <a:xfrm>
            <a:off x="914400" y="2438400"/>
            <a:ext cx="2057400" cy="2438400"/>
            <a:chOff x="576" y="1584"/>
            <a:chExt cx="1296" cy="1536"/>
          </a:xfrm>
        </p:grpSpPr>
        <p:grpSp>
          <p:nvGrpSpPr>
            <p:cNvPr id="151560" name="Group 6"/>
            <p:cNvGrpSpPr>
              <a:grpSpLocks/>
            </p:cNvGrpSpPr>
            <p:nvPr/>
          </p:nvGrpSpPr>
          <p:grpSpPr bwMode="auto">
            <a:xfrm>
              <a:off x="576" y="1824"/>
              <a:ext cx="1296" cy="1296"/>
              <a:chOff x="864" y="2160"/>
              <a:chExt cx="1296" cy="1296"/>
            </a:xfrm>
          </p:grpSpPr>
          <p:sp>
            <p:nvSpPr>
              <p:cNvPr id="151573" name="Rectangle 7"/>
              <p:cNvSpPr>
                <a:spLocks noChangeArrowheads="1"/>
              </p:cNvSpPr>
              <p:nvPr/>
            </p:nvSpPr>
            <p:spPr bwMode="auto">
              <a:xfrm>
                <a:off x="864" y="2160"/>
                <a:ext cx="1296" cy="1296"/>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
            <p:nvSpPr>
              <p:cNvPr id="151574" name="Oval 8"/>
              <p:cNvSpPr>
                <a:spLocks noChangeArrowheads="1"/>
              </p:cNvSpPr>
              <p:nvPr/>
            </p:nvSpPr>
            <p:spPr bwMode="auto">
              <a:xfrm>
                <a:off x="864" y="2160"/>
                <a:ext cx="1296" cy="1296"/>
              </a:xfrm>
              <a:prstGeom prst="ellipse">
                <a:avLst/>
              </a:prstGeom>
              <a:solidFill>
                <a:schemeClr val="bg1"/>
              </a:solidFill>
              <a:ln w="12700">
                <a:solidFill>
                  <a:schemeClr val="tx1"/>
                </a:solidFill>
                <a:round/>
                <a:headEnd type="none" w="sm" len="sm"/>
                <a:tailEnd type="none" w="sm" len="sm"/>
              </a:ln>
            </p:spPr>
            <p:txBody>
              <a:bodyPr wrap="none" anchor="ctr"/>
              <a:lstStyle/>
              <a:p>
                <a:endParaRPr lang="en-GB"/>
              </a:p>
            </p:txBody>
          </p:sp>
        </p:grpSp>
        <p:sp>
          <p:nvSpPr>
            <p:cNvPr id="151561" name="Line 9"/>
            <p:cNvSpPr>
              <a:spLocks noChangeShapeType="1"/>
            </p:cNvSpPr>
            <p:nvPr/>
          </p:nvSpPr>
          <p:spPr bwMode="auto">
            <a:xfrm>
              <a:off x="576" y="2448"/>
              <a:ext cx="12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1562" name="Text Box 10"/>
            <p:cNvSpPr txBox="1">
              <a:spLocks noChangeArrowheads="1"/>
            </p:cNvSpPr>
            <p:nvPr/>
          </p:nvSpPr>
          <p:spPr bwMode="auto">
            <a:xfrm>
              <a:off x="864" y="1584"/>
              <a:ext cx="864" cy="250"/>
            </a:xfrm>
            <a:prstGeom prst="rect">
              <a:avLst/>
            </a:prstGeom>
            <a:noFill/>
            <a:ln w="12700">
              <a:noFill/>
              <a:miter lim="800000"/>
              <a:headEnd type="none" w="sm" len="sm"/>
              <a:tailEnd type="none" w="sm" len="sm"/>
            </a:ln>
          </p:spPr>
          <p:txBody>
            <a:bodyPr>
              <a:spAutoFit/>
            </a:bodyPr>
            <a:lstStyle/>
            <a:p>
              <a:pPr>
                <a:spcBef>
                  <a:spcPct val="50000"/>
                </a:spcBef>
              </a:pPr>
              <a:r>
                <a:rPr lang="en-US" sz="2000">
                  <a:latin typeface="Arial" charset="0"/>
                </a:rPr>
                <a:t>2 * r</a:t>
              </a:r>
            </a:p>
          </p:txBody>
        </p:sp>
        <p:sp>
          <p:nvSpPr>
            <p:cNvPr id="151563" name="Oval 11"/>
            <p:cNvSpPr>
              <a:spLocks noChangeArrowheads="1"/>
            </p:cNvSpPr>
            <p:nvPr/>
          </p:nvSpPr>
          <p:spPr bwMode="auto">
            <a:xfrm>
              <a:off x="1200" y="2112"/>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51564" name="Oval 12"/>
            <p:cNvSpPr>
              <a:spLocks noChangeArrowheads="1"/>
            </p:cNvSpPr>
            <p:nvPr/>
          </p:nvSpPr>
          <p:spPr bwMode="auto">
            <a:xfrm>
              <a:off x="720" y="3024"/>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51565" name="Oval 13"/>
            <p:cNvSpPr>
              <a:spLocks noChangeArrowheads="1"/>
            </p:cNvSpPr>
            <p:nvPr/>
          </p:nvSpPr>
          <p:spPr bwMode="auto">
            <a:xfrm>
              <a:off x="1104" y="2880"/>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51566" name="Oval 14"/>
            <p:cNvSpPr>
              <a:spLocks noChangeArrowheads="1"/>
            </p:cNvSpPr>
            <p:nvPr/>
          </p:nvSpPr>
          <p:spPr bwMode="auto">
            <a:xfrm>
              <a:off x="1776" y="3024"/>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51567" name="Oval 15"/>
            <p:cNvSpPr>
              <a:spLocks noChangeArrowheads="1"/>
            </p:cNvSpPr>
            <p:nvPr/>
          </p:nvSpPr>
          <p:spPr bwMode="auto">
            <a:xfrm>
              <a:off x="1488" y="2688"/>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51568" name="Oval 16"/>
            <p:cNvSpPr>
              <a:spLocks noChangeArrowheads="1"/>
            </p:cNvSpPr>
            <p:nvPr/>
          </p:nvSpPr>
          <p:spPr bwMode="auto">
            <a:xfrm>
              <a:off x="864" y="2592"/>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51569" name="Oval 17"/>
            <p:cNvSpPr>
              <a:spLocks noChangeArrowheads="1"/>
            </p:cNvSpPr>
            <p:nvPr/>
          </p:nvSpPr>
          <p:spPr bwMode="auto">
            <a:xfrm>
              <a:off x="1632" y="2352"/>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51570" name="Oval 18"/>
            <p:cNvSpPr>
              <a:spLocks noChangeArrowheads="1"/>
            </p:cNvSpPr>
            <p:nvPr/>
          </p:nvSpPr>
          <p:spPr bwMode="auto">
            <a:xfrm>
              <a:off x="672" y="1968"/>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51571" name="Oval 19"/>
            <p:cNvSpPr>
              <a:spLocks noChangeArrowheads="1"/>
            </p:cNvSpPr>
            <p:nvPr/>
          </p:nvSpPr>
          <p:spPr bwMode="auto">
            <a:xfrm>
              <a:off x="1680" y="2064"/>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sp>
          <p:nvSpPr>
            <p:cNvPr id="151572" name="Oval 20"/>
            <p:cNvSpPr>
              <a:spLocks noChangeArrowheads="1"/>
            </p:cNvSpPr>
            <p:nvPr/>
          </p:nvSpPr>
          <p:spPr bwMode="auto">
            <a:xfrm>
              <a:off x="1152" y="2352"/>
              <a:ext cx="48" cy="48"/>
            </a:xfrm>
            <a:prstGeom prst="ellipse">
              <a:avLst/>
            </a:prstGeom>
            <a:solidFill>
              <a:schemeClr val="folHlink"/>
            </a:solidFill>
            <a:ln w="12700">
              <a:solidFill>
                <a:schemeClr val="tx1"/>
              </a:solidFill>
              <a:round/>
              <a:headEnd type="none" w="sm" len="sm"/>
              <a:tailEnd type="none" w="sm" len="sm"/>
            </a:ln>
          </p:spPr>
          <p:txBody>
            <a:bodyPr wrap="none" anchor="ctr"/>
            <a:lstStyle/>
            <a:p>
              <a:endParaRPr lang="en-GB"/>
            </a:p>
          </p:txBody>
        </p:sp>
      </p:grpSp>
      <p:sp>
        <p:nvSpPr>
          <p:cNvPr id="3504149" name="Text Box 21"/>
          <p:cNvSpPr txBox="1">
            <a:spLocks noChangeArrowheads="1"/>
          </p:cNvSpPr>
          <p:nvPr/>
        </p:nvSpPr>
        <p:spPr bwMode="auto">
          <a:xfrm>
            <a:off x="609600" y="5181600"/>
            <a:ext cx="2667000" cy="1323975"/>
          </a:xfrm>
          <a:prstGeom prst="rect">
            <a:avLst/>
          </a:prstGeom>
          <a:solidFill>
            <a:schemeClr val="tx1"/>
          </a:solidFill>
          <a:ln w="12700">
            <a:solidFill>
              <a:srgbClr val="00136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l">
              <a:spcBef>
                <a:spcPct val="50000"/>
              </a:spcBef>
              <a:defRPr/>
            </a:pPr>
            <a:r>
              <a:rPr lang="en-US" sz="2000">
                <a:solidFill>
                  <a:schemeClr val="bg2"/>
                </a:solidFill>
                <a:latin typeface="Arial" charset="0"/>
              </a:rPr>
              <a:t>N= 10	     </a:t>
            </a:r>
            <a:r>
              <a:rPr lang="el-GR" sz="2000">
                <a:solidFill>
                  <a:schemeClr val="bg2"/>
                </a:solidFill>
                <a:latin typeface="Arial" charset="0"/>
                <a:cs typeface="Arial" charset="0"/>
              </a:rPr>
              <a:t>π</a:t>
            </a:r>
            <a:r>
              <a:rPr lang="en-US" sz="2000">
                <a:solidFill>
                  <a:schemeClr val="bg2"/>
                </a:solidFill>
                <a:latin typeface="Arial" charset="0"/>
                <a:cs typeface="Arial" charset="0"/>
              </a:rPr>
              <a:t> = </a:t>
            </a:r>
            <a:r>
              <a:rPr lang="en-US" sz="2000">
                <a:solidFill>
                  <a:schemeClr val="bg2"/>
                </a:solidFill>
                <a:latin typeface="Arial" charset="0"/>
              </a:rPr>
              <a:t>2.8</a:t>
            </a:r>
          </a:p>
          <a:p>
            <a:pPr algn="l">
              <a:spcBef>
                <a:spcPct val="50000"/>
              </a:spcBef>
              <a:defRPr/>
            </a:pPr>
            <a:r>
              <a:rPr lang="en-US" sz="2000">
                <a:solidFill>
                  <a:schemeClr val="bg2"/>
                </a:solidFill>
                <a:latin typeface="Arial" charset="0"/>
              </a:rPr>
              <a:t>N=100	     </a:t>
            </a:r>
            <a:r>
              <a:rPr lang="el-GR" sz="2000">
                <a:solidFill>
                  <a:schemeClr val="bg2"/>
                </a:solidFill>
                <a:latin typeface="Arial" charset="0"/>
              </a:rPr>
              <a:t>π</a:t>
            </a:r>
            <a:r>
              <a:rPr lang="en-US" sz="2000">
                <a:solidFill>
                  <a:schemeClr val="bg2"/>
                </a:solidFill>
                <a:latin typeface="Arial" charset="0"/>
              </a:rPr>
              <a:t> = 3.16</a:t>
            </a:r>
          </a:p>
          <a:p>
            <a:pPr algn="l">
              <a:spcBef>
                <a:spcPct val="50000"/>
              </a:spcBef>
              <a:defRPr/>
            </a:pPr>
            <a:r>
              <a:rPr lang="en-US" sz="2000">
                <a:solidFill>
                  <a:schemeClr val="bg2"/>
                </a:solidFill>
                <a:latin typeface="Arial" charset="0"/>
              </a:rPr>
              <a:t>N= 1000    </a:t>
            </a:r>
            <a:r>
              <a:rPr lang="el-GR" sz="2000">
                <a:solidFill>
                  <a:schemeClr val="bg2"/>
                </a:solidFill>
                <a:latin typeface="Arial" charset="0"/>
              </a:rPr>
              <a:t>π</a:t>
            </a:r>
            <a:r>
              <a:rPr lang="en-US" sz="2000">
                <a:solidFill>
                  <a:schemeClr val="bg2"/>
                </a:solidFill>
                <a:latin typeface="Arial" charset="0"/>
              </a:rPr>
              <a:t> = 3.148</a:t>
            </a:r>
          </a:p>
        </p:txBody>
      </p:sp>
    </p:spTree>
    <p:extLst>
      <p:ext uri="{BB962C8B-B14F-4D97-AF65-F5344CB8AC3E}">
        <p14:creationId xmlns:p14="http://schemas.microsoft.com/office/powerpoint/2010/main" val="1183140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2"/>
          <p:cNvSpPr>
            <a:spLocks noGrp="1"/>
          </p:cNvSpPr>
          <p:nvPr>
            <p:ph type="sldNum" sz="quarter" idx="10"/>
          </p:nvPr>
        </p:nvSpPr>
        <p:spPr>
          <a:xfrm>
            <a:off x="7239000" y="6509982"/>
            <a:ext cx="1905000" cy="348018"/>
          </a:xfrm>
        </p:spPr>
        <p:txBody>
          <a:bodyPr/>
          <a:lstStyle/>
          <a:p>
            <a:pPr>
              <a:defRPr/>
            </a:pPr>
            <a:fld id="{63943BFC-2A97-43C7-BD0D-C64D49A525CE}" type="slidenum">
              <a:rPr lang="zh-CN" altLang="en-US"/>
              <a:pPr>
                <a:defRPr/>
              </a:pPr>
              <a:t>16</a:t>
            </a:fld>
            <a:endParaRPr lang="en-US" altLang="zh-CN" dirty="0"/>
          </a:p>
        </p:txBody>
      </p:sp>
      <p:sp>
        <p:nvSpPr>
          <p:cNvPr id="22531" name="Rectangle 2"/>
          <p:cNvSpPr>
            <a:spLocks noGrp="1" noChangeArrowheads="1"/>
          </p:cNvSpPr>
          <p:nvPr>
            <p:ph type="title"/>
          </p:nvPr>
        </p:nvSpPr>
        <p:spPr>
          <a:xfrm>
            <a:off x="457200" y="0"/>
            <a:ext cx="8496300" cy="990600"/>
          </a:xfrm>
          <a:noFill/>
        </p:spPr>
        <p:txBody>
          <a:bodyPr/>
          <a:lstStyle/>
          <a:p>
            <a:pPr eaLnBrk="1" hangingPunct="1">
              <a:lnSpc>
                <a:spcPct val="89000"/>
              </a:lnSpc>
            </a:pPr>
            <a:r>
              <a:rPr lang="en-US" altLang="zh-CN" smtClean="0">
                <a:ea typeface="SimSun" pitchFamily="2" charset="-122"/>
              </a:rPr>
              <a:t>OpenMP Programming Model: </a:t>
            </a:r>
            <a:endParaRPr lang="en-US" altLang="zh-CN" sz="3200" smtClean="0">
              <a:solidFill>
                <a:schemeClr val="accent1"/>
              </a:solidFill>
              <a:ea typeface="SimSun" pitchFamily="2" charset="-122"/>
            </a:endParaRPr>
          </a:p>
        </p:txBody>
      </p:sp>
      <p:sp>
        <p:nvSpPr>
          <p:cNvPr id="22532" name="Rectangle 3"/>
          <p:cNvSpPr>
            <a:spLocks noChangeArrowheads="1"/>
          </p:cNvSpPr>
          <p:nvPr/>
        </p:nvSpPr>
        <p:spPr bwMode="auto">
          <a:xfrm>
            <a:off x="457200" y="990600"/>
            <a:ext cx="8534400" cy="2438400"/>
          </a:xfrm>
          <a:prstGeom prst="rect">
            <a:avLst/>
          </a:prstGeom>
          <a:noFill/>
          <a:ln w="9525">
            <a:noFill/>
            <a:miter lim="800000"/>
            <a:headEnd/>
            <a:tailEnd/>
          </a:ln>
        </p:spPr>
        <p:txBody>
          <a:bodyPr lIns="92075" tIns="46038" rIns="92075" bIns="46038"/>
          <a:lstStyle/>
          <a:p>
            <a:pPr marL="285750" indent="-285750" algn="l">
              <a:lnSpc>
                <a:spcPct val="94000"/>
              </a:lnSpc>
              <a:spcBef>
                <a:spcPct val="30000"/>
              </a:spcBef>
            </a:pPr>
            <a:r>
              <a:rPr lang="en-US" altLang="zh-CN" sz="3200" b="0">
                <a:solidFill>
                  <a:srgbClr val="FFFFFF"/>
                </a:solidFill>
                <a:latin typeface="Arial" charset="0"/>
              </a:rPr>
              <a:t>Fork-Join Parallelism: </a:t>
            </a:r>
          </a:p>
          <a:p>
            <a:pPr marL="685800" lvl="1" indent="-228600" algn="l">
              <a:lnSpc>
                <a:spcPct val="94000"/>
              </a:lnSpc>
              <a:spcBef>
                <a:spcPct val="30000"/>
              </a:spcBef>
              <a:buClr>
                <a:schemeClr val="tx2"/>
              </a:buClr>
              <a:buSzPct val="75000"/>
              <a:buFont typeface="Wingdings" pitchFamily="2" charset="2"/>
              <a:buChar char="u"/>
            </a:pPr>
            <a:r>
              <a:rPr lang="en-US" altLang="zh-CN" b="0">
                <a:solidFill>
                  <a:srgbClr val="FFFF66"/>
                </a:solidFill>
                <a:latin typeface="Arial" charset="0"/>
              </a:rPr>
              <a:t>Master thread</a:t>
            </a:r>
            <a:r>
              <a:rPr lang="en-US" altLang="zh-CN" b="0">
                <a:latin typeface="Arial" charset="0"/>
              </a:rPr>
              <a:t> spawns a </a:t>
            </a:r>
            <a:r>
              <a:rPr lang="en-US" altLang="zh-CN" b="0">
                <a:solidFill>
                  <a:srgbClr val="FFFF66"/>
                </a:solidFill>
                <a:latin typeface="Arial" charset="0"/>
              </a:rPr>
              <a:t>team of threads</a:t>
            </a:r>
            <a:r>
              <a:rPr lang="en-US" altLang="zh-CN" b="0">
                <a:latin typeface="Arial" charset="0"/>
              </a:rPr>
              <a:t> as needed.</a:t>
            </a:r>
          </a:p>
          <a:p>
            <a:pPr marL="685800" lvl="1" indent="-228600" algn="l">
              <a:lnSpc>
                <a:spcPct val="94000"/>
              </a:lnSpc>
              <a:spcBef>
                <a:spcPct val="50000"/>
              </a:spcBef>
              <a:buClr>
                <a:schemeClr val="tx2"/>
              </a:buClr>
              <a:buSzPct val="75000"/>
              <a:buFont typeface="Wingdings" pitchFamily="2" charset="2"/>
              <a:buChar char="u"/>
            </a:pPr>
            <a:r>
              <a:rPr lang="en-US" altLang="zh-CN" b="0">
                <a:latin typeface="Arial" charset="0"/>
              </a:rPr>
              <a:t>Parallelism added incrementally until performance goals are met: i.e. the sequential program evolves into a parallel program.</a:t>
            </a:r>
          </a:p>
        </p:txBody>
      </p:sp>
      <p:sp>
        <p:nvSpPr>
          <p:cNvPr id="22533" name="Rectangle 4"/>
          <p:cNvSpPr>
            <a:spLocks noChangeArrowheads="1"/>
          </p:cNvSpPr>
          <p:nvPr/>
        </p:nvSpPr>
        <p:spPr bwMode="auto">
          <a:xfrm>
            <a:off x="6350000" y="3810000"/>
            <a:ext cx="1524000" cy="1981200"/>
          </a:xfrm>
          <a:prstGeom prst="rect">
            <a:avLst/>
          </a:prstGeom>
          <a:solidFill>
            <a:srgbClr val="001B72"/>
          </a:solidFill>
          <a:ln w="9525">
            <a:noFill/>
            <a:miter lim="800000"/>
            <a:headEnd/>
            <a:tailEnd/>
          </a:ln>
        </p:spPr>
        <p:txBody>
          <a:bodyPr wrap="none" anchor="ctr"/>
          <a:lstStyle/>
          <a:p>
            <a:endParaRPr lang="en-GB"/>
          </a:p>
        </p:txBody>
      </p:sp>
      <p:sp>
        <p:nvSpPr>
          <p:cNvPr id="22534" name="Rectangle 5"/>
          <p:cNvSpPr>
            <a:spLocks noChangeArrowheads="1"/>
          </p:cNvSpPr>
          <p:nvPr/>
        </p:nvSpPr>
        <p:spPr bwMode="auto">
          <a:xfrm>
            <a:off x="4064000" y="3810000"/>
            <a:ext cx="1600200" cy="1981200"/>
          </a:xfrm>
          <a:prstGeom prst="rect">
            <a:avLst/>
          </a:prstGeom>
          <a:solidFill>
            <a:srgbClr val="001B72"/>
          </a:solidFill>
          <a:ln w="9525">
            <a:noFill/>
            <a:miter lim="800000"/>
            <a:headEnd/>
            <a:tailEnd/>
          </a:ln>
        </p:spPr>
        <p:txBody>
          <a:bodyPr wrap="none" anchor="ctr"/>
          <a:lstStyle/>
          <a:p>
            <a:endParaRPr lang="en-GB"/>
          </a:p>
        </p:txBody>
      </p:sp>
      <p:sp>
        <p:nvSpPr>
          <p:cNvPr id="22535" name="Rectangle 6"/>
          <p:cNvSpPr>
            <a:spLocks noChangeArrowheads="1"/>
          </p:cNvSpPr>
          <p:nvPr/>
        </p:nvSpPr>
        <p:spPr bwMode="auto">
          <a:xfrm>
            <a:off x="1701800" y="3810000"/>
            <a:ext cx="1600200" cy="1981200"/>
          </a:xfrm>
          <a:prstGeom prst="rect">
            <a:avLst/>
          </a:prstGeom>
          <a:solidFill>
            <a:srgbClr val="001B72"/>
          </a:solidFill>
          <a:ln w="9525">
            <a:noFill/>
            <a:miter lim="800000"/>
            <a:headEnd/>
            <a:tailEnd/>
          </a:ln>
        </p:spPr>
        <p:txBody>
          <a:bodyPr wrap="none" anchor="ctr"/>
          <a:lstStyle/>
          <a:p>
            <a:endParaRPr lang="en-GB"/>
          </a:p>
        </p:txBody>
      </p:sp>
      <p:sp>
        <p:nvSpPr>
          <p:cNvPr id="22536" name="Line 7"/>
          <p:cNvSpPr>
            <a:spLocks noChangeShapeType="1"/>
          </p:cNvSpPr>
          <p:nvPr/>
        </p:nvSpPr>
        <p:spPr bwMode="auto">
          <a:xfrm>
            <a:off x="1022350" y="4729163"/>
            <a:ext cx="755650" cy="0"/>
          </a:xfrm>
          <a:prstGeom prst="line">
            <a:avLst/>
          </a:prstGeom>
          <a:noFill/>
          <a:ln w="50800">
            <a:solidFill>
              <a:schemeClr val="folHlink"/>
            </a:solidFill>
            <a:round/>
            <a:headEnd type="none" w="sm" len="sm"/>
            <a:tailEnd type="none" w="sm" len="sm"/>
          </a:ln>
        </p:spPr>
        <p:txBody>
          <a:bodyPr wrap="none" anchor="ctr"/>
          <a:lstStyle/>
          <a:p>
            <a:endParaRPr lang="en-US"/>
          </a:p>
        </p:txBody>
      </p:sp>
      <p:sp>
        <p:nvSpPr>
          <p:cNvPr id="22537" name="Line 8"/>
          <p:cNvSpPr>
            <a:spLocks noChangeShapeType="1"/>
          </p:cNvSpPr>
          <p:nvPr/>
        </p:nvSpPr>
        <p:spPr bwMode="auto">
          <a:xfrm>
            <a:off x="2165350" y="4297363"/>
            <a:ext cx="755650" cy="0"/>
          </a:xfrm>
          <a:prstGeom prst="line">
            <a:avLst/>
          </a:prstGeom>
          <a:noFill/>
          <a:ln w="50800">
            <a:solidFill>
              <a:schemeClr val="folHlink"/>
            </a:solidFill>
            <a:round/>
            <a:headEnd type="none" w="sm" len="sm"/>
            <a:tailEnd type="none" w="sm" len="sm"/>
          </a:ln>
        </p:spPr>
        <p:txBody>
          <a:bodyPr wrap="none" anchor="ctr"/>
          <a:lstStyle/>
          <a:p>
            <a:endParaRPr lang="en-US"/>
          </a:p>
        </p:txBody>
      </p:sp>
      <p:sp>
        <p:nvSpPr>
          <p:cNvPr id="22538" name="Line 9"/>
          <p:cNvSpPr>
            <a:spLocks noChangeShapeType="1"/>
          </p:cNvSpPr>
          <p:nvPr/>
        </p:nvSpPr>
        <p:spPr bwMode="auto">
          <a:xfrm>
            <a:off x="2165350" y="4556125"/>
            <a:ext cx="75565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2539" name="Line 10"/>
          <p:cNvSpPr>
            <a:spLocks noChangeShapeType="1"/>
          </p:cNvSpPr>
          <p:nvPr/>
        </p:nvSpPr>
        <p:spPr bwMode="auto">
          <a:xfrm>
            <a:off x="2165350" y="4816475"/>
            <a:ext cx="75565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2540" name="Line 11"/>
          <p:cNvSpPr>
            <a:spLocks noChangeShapeType="1"/>
          </p:cNvSpPr>
          <p:nvPr/>
        </p:nvSpPr>
        <p:spPr bwMode="auto">
          <a:xfrm>
            <a:off x="2165350" y="5075238"/>
            <a:ext cx="75565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2541" name="Line 12"/>
          <p:cNvSpPr>
            <a:spLocks noChangeShapeType="1"/>
          </p:cNvSpPr>
          <p:nvPr/>
        </p:nvSpPr>
        <p:spPr bwMode="auto">
          <a:xfrm flipV="1">
            <a:off x="1781175" y="4300538"/>
            <a:ext cx="374650" cy="425450"/>
          </a:xfrm>
          <a:prstGeom prst="line">
            <a:avLst/>
          </a:prstGeom>
          <a:noFill/>
          <a:ln w="50800">
            <a:solidFill>
              <a:schemeClr val="folHlink"/>
            </a:solidFill>
            <a:prstDash val="dash"/>
            <a:round/>
            <a:headEnd type="none" w="sm" len="sm"/>
            <a:tailEnd type="none" w="sm" len="sm"/>
          </a:ln>
        </p:spPr>
        <p:txBody>
          <a:bodyPr wrap="none" anchor="ctr"/>
          <a:lstStyle/>
          <a:p>
            <a:endParaRPr lang="en-US"/>
          </a:p>
        </p:txBody>
      </p:sp>
      <p:sp>
        <p:nvSpPr>
          <p:cNvPr id="22542" name="Line 13"/>
          <p:cNvSpPr>
            <a:spLocks noChangeShapeType="1"/>
          </p:cNvSpPr>
          <p:nvPr/>
        </p:nvSpPr>
        <p:spPr bwMode="auto">
          <a:xfrm flipV="1">
            <a:off x="1781175" y="4559300"/>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43" name="Line 14"/>
          <p:cNvSpPr>
            <a:spLocks noChangeShapeType="1"/>
          </p:cNvSpPr>
          <p:nvPr/>
        </p:nvSpPr>
        <p:spPr bwMode="auto">
          <a:xfrm>
            <a:off x="1784350" y="4735513"/>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44" name="Line 15"/>
          <p:cNvSpPr>
            <a:spLocks noChangeShapeType="1"/>
          </p:cNvSpPr>
          <p:nvPr/>
        </p:nvSpPr>
        <p:spPr bwMode="auto">
          <a:xfrm>
            <a:off x="1784350" y="4735513"/>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45" name="Line 16"/>
          <p:cNvSpPr>
            <a:spLocks noChangeShapeType="1"/>
          </p:cNvSpPr>
          <p:nvPr/>
        </p:nvSpPr>
        <p:spPr bwMode="auto">
          <a:xfrm>
            <a:off x="2927350" y="4303713"/>
            <a:ext cx="374650" cy="425450"/>
          </a:xfrm>
          <a:prstGeom prst="line">
            <a:avLst/>
          </a:prstGeom>
          <a:noFill/>
          <a:ln w="50800">
            <a:solidFill>
              <a:schemeClr val="folHlink"/>
            </a:solidFill>
            <a:prstDash val="dash"/>
            <a:round/>
            <a:headEnd type="none" w="sm" len="sm"/>
            <a:tailEnd type="none" w="sm" len="sm"/>
          </a:ln>
        </p:spPr>
        <p:txBody>
          <a:bodyPr wrap="none" anchor="ctr"/>
          <a:lstStyle/>
          <a:p>
            <a:endParaRPr lang="en-US"/>
          </a:p>
        </p:txBody>
      </p:sp>
      <p:sp>
        <p:nvSpPr>
          <p:cNvPr id="22546" name="Line 17"/>
          <p:cNvSpPr>
            <a:spLocks noChangeShapeType="1"/>
          </p:cNvSpPr>
          <p:nvPr/>
        </p:nvSpPr>
        <p:spPr bwMode="auto">
          <a:xfrm>
            <a:off x="2927350" y="4562475"/>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47" name="Line 18"/>
          <p:cNvSpPr>
            <a:spLocks noChangeShapeType="1"/>
          </p:cNvSpPr>
          <p:nvPr/>
        </p:nvSpPr>
        <p:spPr bwMode="auto">
          <a:xfrm flipV="1">
            <a:off x="2924175" y="4732338"/>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48" name="Line 19"/>
          <p:cNvSpPr>
            <a:spLocks noChangeShapeType="1"/>
          </p:cNvSpPr>
          <p:nvPr/>
        </p:nvSpPr>
        <p:spPr bwMode="auto">
          <a:xfrm flipV="1">
            <a:off x="2924175" y="4732338"/>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49" name="Line 20"/>
          <p:cNvSpPr>
            <a:spLocks noChangeShapeType="1"/>
          </p:cNvSpPr>
          <p:nvPr/>
        </p:nvSpPr>
        <p:spPr bwMode="auto">
          <a:xfrm>
            <a:off x="3308350" y="4729163"/>
            <a:ext cx="755650" cy="0"/>
          </a:xfrm>
          <a:prstGeom prst="line">
            <a:avLst/>
          </a:prstGeom>
          <a:noFill/>
          <a:ln w="50800">
            <a:solidFill>
              <a:schemeClr val="folHlink"/>
            </a:solidFill>
            <a:round/>
            <a:headEnd type="none" w="sm" len="sm"/>
            <a:tailEnd type="none" w="sm" len="sm"/>
          </a:ln>
        </p:spPr>
        <p:txBody>
          <a:bodyPr wrap="none" anchor="ctr"/>
          <a:lstStyle/>
          <a:p>
            <a:endParaRPr lang="en-US"/>
          </a:p>
        </p:txBody>
      </p:sp>
      <p:sp>
        <p:nvSpPr>
          <p:cNvPr id="22550" name="Line 21"/>
          <p:cNvSpPr>
            <a:spLocks noChangeShapeType="1"/>
          </p:cNvSpPr>
          <p:nvPr/>
        </p:nvSpPr>
        <p:spPr bwMode="auto">
          <a:xfrm>
            <a:off x="4451350" y="4297363"/>
            <a:ext cx="75565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2551" name="Line 22"/>
          <p:cNvSpPr>
            <a:spLocks noChangeShapeType="1"/>
          </p:cNvSpPr>
          <p:nvPr/>
        </p:nvSpPr>
        <p:spPr bwMode="auto">
          <a:xfrm>
            <a:off x="4451350" y="4556125"/>
            <a:ext cx="75565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2552" name="Line 23"/>
          <p:cNvSpPr>
            <a:spLocks noChangeShapeType="1"/>
          </p:cNvSpPr>
          <p:nvPr/>
        </p:nvSpPr>
        <p:spPr bwMode="auto">
          <a:xfrm>
            <a:off x="4451350" y="4816475"/>
            <a:ext cx="75565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2553" name="Line 24"/>
          <p:cNvSpPr>
            <a:spLocks noChangeShapeType="1"/>
          </p:cNvSpPr>
          <p:nvPr/>
        </p:nvSpPr>
        <p:spPr bwMode="auto">
          <a:xfrm>
            <a:off x="4451350" y="5075238"/>
            <a:ext cx="75565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2554" name="Line 25"/>
          <p:cNvSpPr>
            <a:spLocks noChangeShapeType="1"/>
          </p:cNvSpPr>
          <p:nvPr/>
        </p:nvSpPr>
        <p:spPr bwMode="auto">
          <a:xfrm flipV="1">
            <a:off x="4067175" y="4300538"/>
            <a:ext cx="374650" cy="425450"/>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55" name="Line 26"/>
          <p:cNvSpPr>
            <a:spLocks noChangeShapeType="1"/>
          </p:cNvSpPr>
          <p:nvPr/>
        </p:nvSpPr>
        <p:spPr bwMode="auto">
          <a:xfrm flipV="1">
            <a:off x="4067175" y="4559300"/>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56" name="Line 27"/>
          <p:cNvSpPr>
            <a:spLocks noChangeShapeType="1"/>
          </p:cNvSpPr>
          <p:nvPr/>
        </p:nvSpPr>
        <p:spPr bwMode="auto">
          <a:xfrm>
            <a:off x="4070350" y="4735513"/>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57" name="Line 28"/>
          <p:cNvSpPr>
            <a:spLocks noChangeShapeType="1"/>
          </p:cNvSpPr>
          <p:nvPr/>
        </p:nvSpPr>
        <p:spPr bwMode="auto">
          <a:xfrm>
            <a:off x="4070350" y="4735513"/>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58" name="Line 29"/>
          <p:cNvSpPr>
            <a:spLocks noChangeShapeType="1"/>
          </p:cNvSpPr>
          <p:nvPr/>
        </p:nvSpPr>
        <p:spPr bwMode="auto">
          <a:xfrm>
            <a:off x="5213350" y="4303713"/>
            <a:ext cx="374650" cy="425450"/>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59" name="Line 30"/>
          <p:cNvSpPr>
            <a:spLocks noChangeShapeType="1"/>
          </p:cNvSpPr>
          <p:nvPr/>
        </p:nvSpPr>
        <p:spPr bwMode="auto">
          <a:xfrm>
            <a:off x="5213350" y="4562475"/>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60" name="Line 31"/>
          <p:cNvSpPr>
            <a:spLocks noChangeShapeType="1"/>
          </p:cNvSpPr>
          <p:nvPr/>
        </p:nvSpPr>
        <p:spPr bwMode="auto">
          <a:xfrm flipV="1">
            <a:off x="5210175" y="4732338"/>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61" name="Line 32"/>
          <p:cNvSpPr>
            <a:spLocks noChangeShapeType="1"/>
          </p:cNvSpPr>
          <p:nvPr/>
        </p:nvSpPr>
        <p:spPr bwMode="auto">
          <a:xfrm flipV="1">
            <a:off x="5210175" y="4732338"/>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62" name="Line 33"/>
          <p:cNvSpPr>
            <a:spLocks noChangeShapeType="1"/>
          </p:cNvSpPr>
          <p:nvPr/>
        </p:nvSpPr>
        <p:spPr bwMode="auto">
          <a:xfrm>
            <a:off x="5594350" y="4729163"/>
            <a:ext cx="755650" cy="0"/>
          </a:xfrm>
          <a:prstGeom prst="line">
            <a:avLst/>
          </a:prstGeom>
          <a:noFill/>
          <a:ln w="50800">
            <a:solidFill>
              <a:schemeClr val="folHlink"/>
            </a:solidFill>
            <a:round/>
            <a:headEnd type="none" w="sm" len="sm"/>
            <a:tailEnd type="none" w="sm" len="sm"/>
          </a:ln>
        </p:spPr>
        <p:txBody>
          <a:bodyPr wrap="none" anchor="ctr"/>
          <a:lstStyle/>
          <a:p>
            <a:endParaRPr lang="en-US"/>
          </a:p>
        </p:txBody>
      </p:sp>
      <p:sp>
        <p:nvSpPr>
          <p:cNvPr id="22563" name="Line 34"/>
          <p:cNvSpPr>
            <a:spLocks noChangeShapeType="1"/>
          </p:cNvSpPr>
          <p:nvPr/>
        </p:nvSpPr>
        <p:spPr bwMode="auto">
          <a:xfrm>
            <a:off x="6737350" y="4297363"/>
            <a:ext cx="755650" cy="0"/>
          </a:xfrm>
          <a:prstGeom prst="line">
            <a:avLst/>
          </a:prstGeom>
          <a:noFill/>
          <a:ln w="50800">
            <a:solidFill>
              <a:schemeClr val="folHlink"/>
            </a:solidFill>
            <a:round/>
            <a:headEnd type="none" w="sm" len="sm"/>
            <a:tailEnd type="none" w="sm" len="sm"/>
          </a:ln>
        </p:spPr>
        <p:txBody>
          <a:bodyPr wrap="none" anchor="ctr"/>
          <a:lstStyle/>
          <a:p>
            <a:endParaRPr lang="en-US"/>
          </a:p>
        </p:txBody>
      </p:sp>
      <p:sp>
        <p:nvSpPr>
          <p:cNvPr id="22564" name="Line 35"/>
          <p:cNvSpPr>
            <a:spLocks noChangeShapeType="1"/>
          </p:cNvSpPr>
          <p:nvPr/>
        </p:nvSpPr>
        <p:spPr bwMode="auto">
          <a:xfrm>
            <a:off x="6737350" y="4556125"/>
            <a:ext cx="75565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2565" name="Line 36"/>
          <p:cNvSpPr>
            <a:spLocks noChangeShapeType="1"/>
          </p:cNvSpPr>
          <p:nvPr/>
        </p:nvSpPr>
        <p:spPr bwMode="auto">
          <a:xfrm>
            <a:off x="6737350" y="4816475"/>
            <a:ext cx="75565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2566" name="Line 37"/>
          <p:cNvSpPr>
            <a:spLocks noChangeShapeType="1"/>
          </p:cNvSpPr>
          <p:nvPr/>
        </p:nvSpPr>
        <p:spPr bwMode="auto">
          <a:xfrm>
            <a:off x="6737350" y="5075238"/>
            <a:ext cx="75565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2567" name="Line 38"/>
          <p:cNvSpPr>
            <a:spLocks noChangeShapeType="1"/>
          </p:cNvSpPr>
          <p:nvPr/>
        </p:nvSpPr>
        <p:spPr bwMode="auto">
          <a:xfrm flipV="1">
            <a:off x="6353175" y="4300538"/>
            <a:ext cx="374650" cy="425450"/>
          </a:xfrm>
          <a:prstGeom prst="line">
            <a:avLst/>
          </a:prstGeom>
          <a:noFill/>
          <a:ln w="50800">
            <a:solidFill>
              <a:schemeClr val="folHlink"/>
            </a:solidFill>
            <a:prstDash val="dash"/>
            <a:round/>
            <a:headEnd type="none" w="sm" len="sm"/>
            <a:tailEnd type="none" w="sm" len="sm"/>
          </a:ln>
        </p:spPr>
        <p:txBody>
          <a:bodyPr wrap="none" anchor="ctr"/>
          <a:lstStyle/>
          <a:p>
            <a:endParaRPr lang="en-US"/>
          </a:p>
        </p:txBody>
      </p:sp>
      <p:sp>
        <p:nvSpPr>
          <p:cNvPr id="22568" name="Line 39"/>
          <p:cNvSpPr>
            <a:spLocks noChangeShapeType="1"/>
          </p:cNvSpPr>
          <p:nvPr/>
        </p:nvSpPr>
        <p:spPr bwMode="auto">
          <a:xfrm flipV="1">
            <a:off x="6353175" y="4559300"/>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69" name="Line 40"/>
          <p:cNvSpPr>
            <a:spLocks noChangeShapeType="1"/>
          </p:cNvSpPr>
          <p:nvPr/>
        </p:nvSpPr>
        <p:spPr bwMode="auto">
          <a:xfrm>
            <a:off x="6356350" y="4735513"/>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70" name="Line 41"/>
          <p:cNvSpPr>
            <a:spLocks noChangeShapeType="1"/>
          </p:cNvSpPr>
          <p:nvPr/>
        </p:nvSpPr>
        <p:spPr bwMode="auto">
          <a:xfrm>
            <a:off x="6356350" y="4735513"/>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71" name="Line 42"/>
          <p:cNvSpPr>
            <a:spLocks noChangeShapeType="1"/>
          </p:cNvSpPr>
          <p:nvPr/>
        </p:nvSpPr>
        <p:spPr bwMode="auto">
          <a:xfrm>
            <a:off x="7499350" y="4303713"/>
            <a:ext cx="374650" cy="425450"/>
          </a:xfrm>
          <a:prstGeom prst="line">
            <a:avLst/>
          </a:prstGeom>
          <a:noFill/>
          <a:ln w="50800">
            <a:solidFill>
              <a:schemeClr val="folHlink"/>
            </a:solidFill>
            <a:prstDash val="dash"/>
            <a:round/>
            <a:headEnd type="none" w="sm" len="sm"/>
            <a:tailEnd type="none" w="sm" len="sm"/>
          </a:ln>
        </p:spPr>
        <p:txBody>
          <a:bodyPr wrap="none" anchor="ctr"/>
          <a:lstStyle/>
          <a:p>
            <a:endParaRPr lang="en-US"/>
          </a:p>
        </p:txBody>
      </p:sp>
      <p:sp>
        <p:nvSpPr>
          <p:cNvPr id="22572" name="Line 43"/>
          <p:cNvSpPr>
            <a:spLocks noChangeShapeType="1"/>
          </p:cNvSpPr>
          <p:nvPr/>
        </p:nvSpPr>
        <p:spPr bwMode="auto">
          <a:xfrm>
            <a:off x="7499350" y="4562475"/>
            <a:ext cx="374650" cy="166688"/>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73" name="Line 44"/>
          <p:cNvSpPr>
            <a:spLocks noChangeShapeType="1"/>
          </p:cNvSpPr>
          <p:nvPr/>
        </p:nvSpPr>
        <p:spPr bwMode="auto">
          <a:xfrm flipV="1">
            <a:off x="7496175" y="4732338"/>
            <a:ext cx="374650" cy="80962"/>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74" name="Line 45"/>
          <p:cNvSpPr>
            <a:spLocks noChangeShapeType="1"/>
          </p:cNvSpPr>
          <p:nvPr/>
        </p:nvSpPr>
        <p:spPr bwMode="auto">
          <a:xfrm flipV="1">
            <a:off x="7496175" y="4732338"/>
            <a:ext cx="374650" cy="339725"/>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75" name="Line 46"/>
          <p:cNvSpPr>
            <a:spLocks noChangeShapeType="1"/>
          </p:cNvSpPr>
          <p:nvPr/>
        </p:nvSpPr>
        <p:spPr bwMode="auto">
          <a:xfrm>
            <a:off x="4451350" y="4038600"/>
            <a:ext cx="755650" cy="0"/>
          </a:xfrm>
          <a:prstGeom prst="line">
            <a:avLst/>
          </a:prstGeom>
          <a:noFill/>
          <a:ln w="50800">
            <a:solidFill>
              <a:schemeClr val="folHlink"/>
            </a:solidFill>
            <a:round/>
            <a:headEnd type="none" w="sm" len="sm"/>
            <a:tailEnd type="none" w="sm" len="sm"/>
          </a:ln>
        </p:spPr>
        <p:txBody>
          <a:bodyPr wrap="none" anchor="ctr"/>
          <a:lstStyle/>
          <a:p>
            <a:endParaRPr lang="en-US"/>
          </a:p>
        </p:txBody>
      </p:sp>
      <p:sp>
        <p:nvSpPr>
          <p:cNvPr id="22576" name="Line 47"/>
          <p:cNvSpPr>
            <a:spLocks noChangeShapeType="1"/>
          </p:cNvSpPr>
          <p:nvPr/>
        </p:nvSpPr>
        <p:spPr bwMode="auto">
          <a:xfrm>
            <a:off x="4451350" y="5334000"/>
            <a:ext cx="75565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2577" name="Line 48"/>
          <p:cNvSpPr>
            <a:spLocks noChangeShapeType="1"/>
          </p:cNvSpPr>
          <p:nvPr/>
        </p:nvSpPr>
        <p:spPr bwMode="auto">
          <a:xfrm flipV="1">
            <a:off x="4067175" y="4041775"/>
            <a:ext cx="374650" cy="684213"/>
          </a:xfrm>
          <a:prstGeom prst="line">
            <a:avLst/>
          </a:prstGeom>
          <a:noFill/>
          <a:ln w="50800">
            <a:solidFill>
              <a:schemeClr val="folHlink"/>
            </a:solidFill>
            <a:prstDash val="dash"/>
            <a:round/>
            <a:headEnd type="none" w="sm" len="sm"/>
            <a:tailEnd type="none" w="sm" len="sm"/>
          </a:ln>
        </p:spPr>
        <p:txBody>
          <a:bodyPr wrap="none" anchor="ctr"/>
          <a:lstStyle/>
          <a:p>
            <a:endParaRPr lang="en-US"/>
          </a:p>
        </p:txBody>
      </p:sp>
      <p:sp>
        <p:nvSpPr>
          <p:cNvPr id="22578" name="Line 49"/>
          <p:cNvSpPr>
            <a:spLocks noChangeShapeType="1"/>
          </p:cNvSpPr>
          <p:nvPr/>
        </p:nvSpPr>
        <p:spPr bwMode="auto">
          <a:xfrm>
            <a:off x="4070350" y="4735513"/>
            <a:ext cx="374650" cy="598487"/>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79" name="Line 50"/>
          <p:cNvSpPr>
            <a:spLocks noChangeShapeType="1"/>
          </p:cNvSpPr>
          <p:nvPr/>
        </p:nvSpPr>
        <p:spPr bwMode="auto">
          <a:xfrm>
            <a:off x="5213350" y="4044950"/>
            <a:ext cx="374650" cy="684213"/>
          </a:xfrm>
          <a:prstGeom prst="line">
            <a:avLst/>
          </a:prstGeom>
          <a:noFill/>
          <a:ln w="50800">
            <a:solidFill>
              <a:schemeClr val="folHlink"/>
            </a:solidFill>
            <a:prstDash val="dash"/>
            <a:round/>
            <a:headEnd type="none" w="sm" len="sm"/>
            <a:tailEnd type="none" w="sm" len="sm"/>
          </a:ln>
        </p:spPr>
        <p:txBody>
          <a:bodyPr wrap="none" anchor="ctr"/>
          <a:lstStyle/>
          <a:p>
            <a:endParaRPr lang="en-US"/>
          </a:p>
        </p:txBody>
      </p:sp>
      <p:sp>
        <p:nvSpPr>
          <p:cNvPr id="22580" name="Line 51"/>
          <p:cNvSpPr>
            <a:spLocks noChangeShapeType="1"/>
          </p:cNvSpPr>
          <p:nvPr/>
        </p:nvSpPr>
        <p:spPr bwMode="auto">
          <a:xfrm flipV="1">
            <a:off x="5210175" y="4732338"/>
            <a:ext cx="374650" cy="598487"/>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22581" name="Line 52"/>
          <p:cNvSpPr>
            <a:spLocks noChangeShapeType="1"/>
          </p:cNvSpPr>
          <p:nvPr/>
        </p:nvSpPr>
        <p:spPr bwMode="auto">
          <a:xfrm>
            <a:off x="7880350" y="4729163"/>
            <a:ext cx="755650" cy="0"/>
          </a:xfrm>
          <a:prstGeom prst="line">
            <a:avLst/>
          </a:prstGeom>
          <a:noFill/>
          <a:ln w="50800">
            <a:solidFill>
              <a:schemeClr val="folHlink"/>
            </a:solidFill>
            <a:round/>
            <a:headEnd type="none" w="sm" len="sm"/>
            <a:tailEnd type="none" w="sm" len="sm"/>
          </a:ln>
        </p:spPr>
        <p:txBody>
          <a:bodyPr wrap="none" anchor="ctr"/>
          <a:lstStyle/>
          <a:p>
            <a:endParaRPr lang="en-US"/>
          </a:p>
        </p:txBody>
      </p:sp>
      <p:grpSp>
        <p:nvGrpSpPr>
          <p:cNvPr id="2" name="Group 53"/>
          <p:cNvGrpSpPr>
            <a:grpSpLocks/>
          </p:cNvGrpSpPr>
          <p:nvPr/>
        </p:nvGrpSpPr>
        <p:grpSpPr bwMode="auto">
          <a:xfrm>
            <a:off x="2590800" y="3048000"/>
            <a:ext cx="4572000" cy="762000"/>
            <a:chOff x="1632" y="1920"/>
            <a:chExt cx="2880" cy="480"/>
          </a:xfrm>
        </p:grpSpPr>
        <p:sp>
          <p:nvSpPr>
            <p:cNvPr id="22600" name="Rectangle 54"/>
            <p:cNvSpPr>
              <a:spLocks noChangeArrowheads="1"/>
            </p:cNvSpPr>
            <p:nvPr/>
          </p:nvSpPr>
          <p:spPr bwMode="auto">
            <a:xfrm>
              <a:off x="1920" y="1920"/>
              <a:ext cx="2448" cy="327"/>
            </a:xfrm>
            <a:prstGeom prst="rect">
              <a:avLst/>
            </a:prstGeom>
            <a:noFill/>
            <a:ln w="9525">
              <a:noFill/>
              <a:miter lim="800000"/>
              <a:headEnd/>
              <a:tailEnd/>
            </a:ln>
          </p:spPr>
          <p:txBody>
            <a:bodyPr lIns="92075" tIns="46038" rIns="92075" bIns="46038">
              <a:spAutoFit/>
            </a:bodyPr>
            <a:lstStyle/>
            <a:p>
              <a:pPr>
                <a:spcBef>
                  <a:spcPct val="50000"/>
                </a:spcBef>
              </a:pPr>
              <a:r>
                <a:rPr lang="en-US" altLang="zh-CN" sz="2800">
                  <a:latin typeface="Arial" charset="0"/>
                </a:rPr>
                <a:t>Parallel Regions</a:t>
              </a:r>
            </a:p>
          </p:txBody>
        </p:sp>
        <p:sp>
          <p:nvSpPr>
            <p:cNvPr id="22601" name="Line 55"/>
            <p:cNvSpPr>
              <a:spLocks noChangeShapeType="1"/>
            </p:cNvSpPr>
            <p:nvPr/>
          </p:nvSpPr>
          <p:spPr bwMode="auto">
            <a:xfrm>
              <a:off x="4080" y="2108"/>
              <a:ext cx="432" cy="292"/>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2602" name="Line 56"/>
            <p:cNvSpPr>
              <a:spLocks noChangeShapeType="1"/>
            </p:cNvSpPr>
            <p:nvPr/>
          </p:nvSpPr>
          <p:spPr bwMode="auto">
            <a:xfrm flipH="1">
              <a:off x="1632" y="2112"/>
              <a:ext cx="576" cy="24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2603" name="Line 57"/>
            <p:cNvSpPr>
              <a:spLocks noChangeShapeType="1"/>
            </p:cNvSpPr>
            <p:nvPr/>
          </p:nvSpPr>
          <p:spPr bwMode="auto">
            <a:xfrm>
              <a:off x="3120" y="2208"/>
              <a:ext cx="0" cy="144"/>
            </a:xfrm>
            <a:prstGeom prst="line">
              <a:avLst/>
            </a:prstGeom>
            <a:noFill/>
            <a:ln w="12700">
              <a:solidFill>
                <a:schemeClr val="tx1"/>
              </a:solidFill>
              <a:round/>
              <a:headEnd type="none" w="sm" len="sm"/>
              <a:tailEnd type="stealth" w="med" len="med"/>
            </a:ln>
          </p:spPr>
          <p:txBody>
            <a:bodyPr wrap="none" anchor="ctr"/>
            <a:lstStyle/>
            <a:p>
              <a:endParaRPr lang="en-US"/>
            </a:p>
          </p:txBody>
        </p:sp>
      </p:grpSp>
      <p:sp>
        <p:nvSpPr>
          <p:cNvPr id="22583" name="Rectangle 58"/>
          <p:cNvSpPr>
            <a:spLocks noChangeArrowheads="1"/>
          </p:cNvSpPr>
          <p:nvPr/>
        </p:nvSpPr>
        <p:spPr bwMode="auto">
          <a:xfrm>
            <a:off x="228600" y="3429000"/>
            <a:ext cx="1206500" cy="1006475"/>
          </a:xfrm>
          <a:prstGeom prst="rect">
            <a:avLst/>
          </a:prstGeom>
          <a:noFill/>
          <a:ln w="9525">
            <a:noFill/>
            <a:miter lim="800000"/>
            <a:headEnd/>
            <a:tailEnd/>
          </a:ln>
        </p:spPr>
        <p:txBody>
          <a:bodyPr lIns="92075" tIns="46038" rIns="92075" bIns="46038">
            <a:spAutoFit/>
          </a:bodyPr>
          <a:lstStyle/>
          <a:p>
            <a:pPr>
              <a:spcBef>
                <a:spcPct val="50000"/>
              </a:spcBef>
            </a:pPr>
            <a:r>
              <a:rPr lang="en-US" altLang="zh-CN" sz="2000">
                <a:latin typeface="Arial" charset="0"/>
              </a:rPr>
              <a:t>Master Thread in red</a:t>
            </a:r>
          </a:p>
        </p:txBody>
      </p:sp>
      <p:sp>
        <p:nvSpPr>
          <p:cNvPr id="22584" name="Line 59"/>
          <p:cNvSpPr>
            <a:spLocks noChangeShapeType="1"/>
          </p:cNvSpPr>
          <p:nvPr/>
        </p:nvSpPr>
        <p:spPr bwMode="auto">
          <a:xfrm>
            <a:off x="914400" y="4419600"/>
            <a:ext cx="457200" cy="228600"/>
          </a:xfrm>
          <a:prstGeom prst="line">
            <a:avLst/>
          </a:prstGeom>
          <a:noFill/>
          <a:ln w="12700">
            <a:solidFill>
              <a:schemeClr val="tx1"/>
            </a:solidFill>
            <a:round/>
            <a:headEnd type="none" w="sm" len="sm"/>
            <a:tailEnd type="stealth" w="med" len="med"/>
          </a:ln>
        </p:spPr>
        <p:txBody>
          <a:bodyPr wrap="none" anchor="ctr"/>
          <a:lstStyle/>
          <a:p>
            <a:endParaRPr lang="en-US"/>
          </a:p>
        </p:txBody>
      </p:sp>
      <p:grpSp>
        <p:nvGrpSpPr>
          <p:cNvPr id="3" name="Group 60"/>
          <p:cNvGrpSpPr>
            <a:grpSpLocks/>
          </p:cNvGrpSpPr>
          <p:nvPr/>
        </p:nvGrpSpPr>
        <p:grpSpPr bwMode="auto">
          <a:xfrm>
            <a:off x="6858000" y="3200400"/>
            <a:ext cx="2057400" cy="1981200"/>
            <a:chOff x="4320" y="2016"/>
            <a:chExt cx="1296" cy="1248"/>
          </a:xfrm>
        </p:grpSpPr>
        <p:sp>
          <p:nvSpPr>
            <p:cNvPr id="22592" name="Line 61"/>
            <p:cNvSpPr>
              <a:spLocks noChangeShapeType="1"/>
            </p:cNvSpPr>
            <p:nvPr/>
          </p:nvSpPr>
          <p:spPr bwMode="auto">
            <a:xfrm>
              <a:off x="4368" y="3264"/>
              <a:ext cx="24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2593" name="Line 62"/>
            <p:cNvSpPr>
              <a:spLocks noChangeShapeType="1"/>
            </p:cNvSpPr>
            <p:nvPr/>
          </p:nvSpPr>
          <p:spPr bwMode="auto">
            <a:xfrm>
              <a:off x="4368" y="3120"/>
              <a:ext cx="240" cy="0"/>
            </a:xfrm>
            <a:prstGeom prst="line">
              <a:avLst/>
            </a:prstGeom>
            <a:noFill/>
            <a:ln w="25400">
              <a:solidFill>
                <a:srgbClr val="FF3300"/>
              </a:solidFill>
              <a:round/>
              <a:headEnd type="none" w="sm" len="sm"/>
              <a:tailEnd type="none" w="sm" len="sm"/>
            </a:ln>
          </p:spPr>
          <p:txBody>
            <a:bodyPr wrap="none" anchor="ctr"/>
            <a:lstStyle/>
            <a:p>
              <a:endParaRPr lang="en-US"/>
            </a:p>
          </p:txBody>
        </p:sp>
        <p:sp>
          <p:nvSpPr>
            <p:cNvPr id="22594" name="Line 63"/>
            <p:cNvSpPr>
              <a:spLocks noChangeShapeType="1"/>
            </p:cNvSpPr>
            <p:nvPr/>
          </p:nvSpPr>
          <p:spPr bwMode="auto">
            <a:xfrm flipV="1">
              <a:off x="4320" y="3120"/>
              <a:ext cx="48" cy="48"/>
            </a:xfrm>
            <a:prstGeom prst="line">
              <a:avLst/>
            </a:prstGeom>
            <a:noFill/>
            <a:ln w="38100">
              <a:solidFill>
                <a:schemeClr val="tx1"/>
              </a:solidFill>
              <a:prstDash val="sysDot"/>
              <a:round/>
              <a:headEnd type="none" w="sm" len="sm"/>
              <a:tailEnd type="none" w="sm" len="sm"/>
            </a:ln>
          </p:spPr>
          <p:txBody>
            <a:bodyPr/>
            <a:lstStyle/>
            <a:p>
              <a:endParaRPr lang="en-US"/>
            </a:p>
          </p:txBody>
        </p:sp>
        <p:sp>
          <p:nvSpPr>
            <p:cNvPr id="22595" name="Line 64"/>
            <p:cNvSpPr>
              <a:spLocks noChangeShapeType="1"/>
            </p:cNvSpPr>
            <p:nvPr/>
          </p:nvSpPr>
          <p:spPr bwMode="auto">
            <a:xfrm>
              <a:off x="4608" y="3120"/>
              <a:ext cx="48" cy="48"/>
            </a:xfrm>
            <a:prstGeom prst="line">
              <a:avLst/>
            </a:prstGeom>
            <a:noFill/>
            <a:ln w="38100">
              <a:solidFill>
                <a:schemeClr val="tx1"/>
              </a:solidFill>
              <a:prstDash val="sysDot"/>
              <a:round/>
              <a:headEnd type="none" w="sm" len="sm"/>
              <a:tailEnd type="none" w="sm" len="sm"/>
            </a:ln>
          </p:spPr>
          <p:txBody>
            <a:bodyPr/>
            <a:lstStyle/>
            <a:p>
              <a:endParaRPr lang="en-US"/>
            </a:p>
          </p:txBody>
        </p:sp>
        <p:sp>
          <p:nvSpPr>
            <p:cNvPr id="22596" name="Line 65"/>
            <p:cNvSpPr>
              <a:spLocks noChangeShapeType="1"/>
            </p:cNvSpPr>
            <p:nvPr/>
          </p:nvSpPr>
          <p:spPr bwMode="auto">
            <a:xfrm>
              <a:off x="4320" y="3216"/>
              <a:ext cx="48" cy="48"/>
            </a:xfrm>
            <a:prstGeom prst="line">
              <a:avLst/>
            </a:prstGeom>
            <a:noFill/>
            <a:ln w="38100">
              <a:solidFill>
                <a:schemeClr val="tx1"/>
              </a:solidFill>
              <a:prstDash val="sysDot"/>
              <a:round/>
              <a:headEnd type="none" w="sm" len="sm"/>
              <a:tailEnd type="none" w="sm" len="sm"/>
            </a:ln>
          </p:spPr>
          <p:txBody>
            <a:bodyPr/>
            <a:lstStyle/>
            <a:p>
              <a:endParaRPr lang="en-US"/>
            </a:p>
          </p:txBody>
        </p:sp>
        <p:sp>
          <p:nvSpPr>
            <p:cNvPr id="22597" name="Line 66"/>
            <p:cNvSpPr>
              <a:spLocks noChangeShapeType="1"/>
            </p:cNvSpPr>
            <p:nvPr/>
          </p:nvSpPr>
          <p:spPr bwMode="auto">
            <a:xfrm flipV="1">
              <a:off x="4608" y="3216"/>
              <a:ext cx="48" cy="48"/>
            </a:xfrm>
            <a:prstGeom prst="line">
              <a:avLst/>
            </a:prstGeom>
            <a:noFill/>
            <a:ln w="38100">
              <a:solidFill>
                <a:schemeClr val="tx1"/>
              </a:solidFill>
              <a:prstDash val="sysDot"/>
              <a:round/>
              <a:headEnd type="none" w="sm" len="sm"/>
              <a:tailEnd type="none" w="sm" len="sm"/>
            </a:ln>
          </p:spPr>
          <p:txBody>
            <a:bodyPr/>
            <a:lstStyle/>
            <a:p>
              <a:endParaRPr lang="en-US"/>
            </a:p>
          </p:txBody>
        </p:sp>
        <p:sp>
          <p:nvSpPr>
            <p:cNvPr id="3056707" name="Text Box 67"/>
            <p:cNvSpPr txBox="1">
              <a:spLocks noChangeArrowheads="1"/>
            </p:cNvSpPr>
            <p:nvPr/>
          </p:nvSpPr>
          <p:spPr bwMode="auto">
            <a:xfrm>
              <a:off x="4848" y="2016"/>
              <a:ext cx="768" cy="577"/>
            </a:xfrm>
            <a:prstGeom prst="rect">
              <a:avLst/>
            </a:prstGeom>
            <a:solidFill>
              <a:schemeClr val="tx1"/>
            </a:solidFill>
            <a:ln w="12700">
              <a:no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defRPr/>
              </a:pPr>
              <a:r>
                <a:rPr lang="en-US" altLang="zh-CN" sz="1800">
                  <a:solidFill>
                    <a:schemeClr val="bg2"/>
                  </a:solidFill>
                  <a:latin typeface="Arial" charset="0"/>
                </a:rPr>
                <a:t>A Nested Parallel region</a:t>
              </a:r>
            </a:p>
          </p:txBody>
        </p:sp>
        <p:sp>
          <p:nvSpPr>
            <p:cNvPr id="22599" name="Line 68"/>
            <p:cNvSpPr>
              <a:spLocks noChangeShapeType="1"/>
            </p:cNvSpPr>
            <p:nvPr/>
          </p:nvSpPr>
          <p:spPr bwMode="auto">
            <a:xfrm flipH="1">
              <a:off x="4656" y="2592"/>
              <a:ext cx="576" cy="480"/>
            </a:xfrm>
            <a:prstGeom prst="line">
              <a:avLst/>
            </a:prstGeom>
            <a:noFill/>
            <a:ln w="19050">
              <a:solidFill>
                <a:schemeClr val="tx1"/>
              </a:solidFill>
              <a:round/>
              <a:headEnd type="none" w="sm" len="sm"/>
              <a:tailEnd type="triangle" w="sm" len="sm"/>
            </a:ln>
          </p:spPr>
          <p:txBody>
            <a:bodyPr/>
            <a:lstStyle/>
            <a:p>
              <a:endParaRPr lang="en-US"/>
            </a:p>
          </p:txBody>
        </p:sp>
      </p:grpSp>
      <p:grpSp>
        <p:nvGrpSpPr>
          <p:cNvPr id="4" name="Group 69"/>
          <p:cNvGrpSpPr>
            <a:grpSpLocks/>
          </p:cNvGrpSpPr>
          <p:nvPr/>
        </p:nvGrpSpPr>
        <p:grpSpPr bwMode="auto">
          <a:xfrm>
            <a:off x="1447800" y="4876800"/>
            <a:ext cx="6858000" cy="1814513"/>
            <a:chOff x="912" y="3072"/>
            <a:chExt cx="4320" cy="1143"/>
          </a:xfrm>
        </p:grpSpPr>
        <p:sp>
          <p:nvSpPr>
            <p:cNvPr id="22587" name="Text Box 70"/>
            <p:cNvSpPr txBox="1">
              <a:spLocks noChangeArrowheads="1"/>
            </p:cNvSpPr>
            <p:nvPr/>
          </p:nvSpPr>
          <p:spPr bwMode="auto">
            <a:xfrm>
              <a:off x="2016" y="3888"/>
              <a:ext cx="2400" cy="327"/>
            </a:xfrm>
            <a:prstGeom prst="rect">
              <a:avLst/>
            </a:prstGeom>
            <a:noFill/>
            <a:ln w="12700">
              <a:noFill/>
              <a:miter lim="800000"/>
              <a:headEnd type="none" w="sm" len="sm"/>
              <a:tailEnd type="none" w="sm" len="sm"/>
            </a:ln>
          </p:spPr>
          <p:txBody>
            <a:bodyPr>
              <a:spAutoFit/>
            </a:bodyPr>
            <a:lstStyle/>
            <a:p>
              <a:pPr>
                <a:spcBef>
                  <a:spcPct val="50000"/>
                </a:spcBef>
              </a:pPr>
              <a:r>
                <a:rPr lang="en-US" sz="2800">
                  <a:latin typeface="Arial Unicode MS" pitchFamily="34" charset="-128"/>
                </a:rPr>
                <a:t>Sequential Parts</a:t>
              </a:r>
            </a:p>
          </p:txBody>
        </p:sp>
        <p:sp>
          <p:nvSpPr>
            <p:cNvPr id="22588" name="Line 71"/>
            <p:cNvSpPr>
              <a:spLocks noChangeShapeType="1"/>
            </p:cNvSpPr>
            <p:nvPr/>
          </p:nvSpPr>
          <p:spPr bwMode="auto">
            <a:xfrm flipV="1">
              <a:off x="4080" y="3120"/>
              <a:ext cx="1152" cy="908"/>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2589" name="Line 72"/>
            <p:cNvSpPr>
              <a:spLocks noChangeShapeType="1"/>
            </p:cNvSpPr>
            <p:nvPr/>
          </p:nvSpPr>
          <p:spPr bwMode="auto">
            <a:xfrm flipV="1">
              <a:off x="3504" y="3120"/>
              <a:ext cx="288" cy="764"/>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2590" name="Line 73"/>
            <p:cNvSpPr>
              <a:spLocks noChangeShapeType="1"/>
            </p:cNvSpPr>
            <p:nvPr/>
          </p:nvSpPr>
          <p:spPr bwMode="auto">
            <a:xfrm flipH="1" flipV="1">
              <a:off x="912" y="3072"/>
              <a:ext cx="1392" cy="96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2591" name="Line 74"/>
            <p:cNvSpPr>
              <a:spLocks noChangeShapeType="1"/>
            </p:cNvSpPr>
            <p:nvPr/>
          </p:nvSpPr>
          <p:spPr bwMode="auto">
            <a:xfrm flipH="1" flipV="1">
              <a:off x="2352" y="3120"/>
              <a:ext cx="240" cy="812"/>
            </a:xfrm>
            <a:prstGeom prst="line">
              <a:avLst/>
            </a:prstGeom>
            <a:noFill/>
            <a:ln w="12700">
              <a:solidFill>
                <a:schemeClr val="tx1"/>
              </a:solidFill>
              <a:round/>
              <a:headEnd type="none" w="sm" len="sm"/>
              <a:tailEnd type="stealth" w="med" len="me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D1CE73EC-D834-4B43-BE8C-4A0AC2E40C90}" type="slidenum">
              <a:rPr lang="zh-CN" altLang="en-US"/>
              <a:pPr>
                <a:defRPr/>
              </a:pPr>
              <a:t>160</a:t>
            </a:fld>
            <a:endParaRPr lang="en-US" altLang="zh-CN"/>
          </a:p>
        </p:txBody>
      </p:sp>
      <p:sp>
        <p:nvSpPr>
          <p:cNvPr id="152579" name="Rectangle 2"/>
          <p:cNvSpPr>
            <a:spLocks noGrp="1" noChangeArrowheads="1"/>
          </p:cNvSpPr>
          <p:nvPr>
            <p:ph type="title"/>
          </p:nvPr>
        </p:nvSpPr>
        <p:spPr>
          <a:xfrm>
            <a:off x="460375" y="247650"/>
            <a:ext cx="8496300" cy="990600"/>
          </a:xfrm>
        </p:spPr>
        <p:txBody>
          <a:bodyPr/>
          <a:lstStyle/>
          <a:p>
            <a:pPr eaLnBrk="1" hangingPunct="1">
              <a:tabLst>
                <a:tab pos="114300" algn="l"/>
              </a:tabLst>
            </a:pPr>
            <a:r>
              <a:rPr lang="en-US" sz="2800" smtClean="0"/>
              <a:t>Parallel Programmers love Monte Carlo algorithms</a:t>
            </a:r>
          </a:p>
        </p:txBody>
      </p:sp>
      <p:sp>
        <p:nvSpPr>
          <p:cNvPr id="152580" name="Rectangle 3"/>
          <p:cNvSpPr>
            <a:spLocks noGrp="1" noChangeArrowheads="1"/>
          </p:cNvSpPr>
          <p:nvPr>
            <p:ph type="body" idx="1"/>
          </p:nvPr>
        </p:nvSpPr>
        <p:spPr>
          <a:xfrm>
            <a:off x="609600" y="1295400"/>
            <a:ext cx="7997825" cy="5334000"/>
          </a:xfrm>
        </p:spPr>
        <p:txBody>
          <a:bodyPr/>
          <a:lstStyle/>
          <a:p>
            <a:pPr eaLnBrk="1" hangingPunct="1">
              <a:lnSpc>
                <a:spcPct val="75000"/>
              </a:lnSpc>
              <a:buFont typeface="Wingdings" pitchFamily="2" charset="2"/>
              <a:buNone/>
            </a:pPr>
            <a:r>
              <a:rPr lang="en-US" sz="1800" smtClean="0">
                <a:solidFill>
                  <a:srgbClr val="FFFF66"/>
                </a:solidFill>
              </a:rPr>
              <a:t>#include “omp.h”</a:t>
            </a:r>
          </a:p>
          <a:p>
            <a:pPr eaLnBrk="1" hangingPunct="1">
              <a:lnSpc>
                <a:spcPct val="75000"/>
              </a:lnSpc>
              <a:buFont typeface="Wingdings" pitchFamily="2" charset="2"/>
              <a:buNone/>
            </a:pPr>
            <a:r>
              <a:rPr lang="en-US" sz="1800" smtClean="0"/>
              <a:t>static long num_trials = 10000;</a:t>
            </a:r>
          </a:p>
          <a:p>
            <a:pPr eaLnBrk="1" hangingPunct="1">
              <a:lnSpc>
                <a:spcPct val="75000"/>
              </a:lnSpc>
              <a:buFont typeface="Wingdings" pitchFamily="2" charset="2"/>
              <a:buNone/>
            </a:pPr>
            <a:r>
              <a:rPr lang="en-US" sz="1800" smtClean="0"/>
              <a:t>int main ()</a:t>
            </a:r>
          </a:p>
          <a:p>
            <a:pPr eaLnBrk="1" hangingPunct="1">
              <a:lnSpc>
                <a:spcPct val="75000"/>
              </a:lnSpc>
              <a:buFont typeface="Wingdings" pitchFamily="2" charset="2"/>
              <a:buNone/>
            </a:pPr>
            <a:r>
              <a:rPr lang="en-US" sz="1800" smtClean="0"/>
              <a:t>{</a:t>
            </a:r>
          </a:p>
          <a:p>
            <a:pPr eaLnBrk="1" hangingPunct="1">
              <a:lnSpc>
                <a:spcPct val="75000"/>
              </a:lnSpc>
              <a:buFont typeface="Wingdings" pitchFamily="2" charset="2"/>
              <a:buNone/>
            </a:pPr>
            <a:r>
              <a:rPr lang="en-US" sz="1800" smtClean="0"/>
              <a:t>   long i;      long Ncirc = 0;       double pi, x, y;</a:t>
            </a:r>
          </a:p>
          <a:p>
            <a:pPr eaLnBrk="1" hangingPunct="1">
              <a:lnSpc>
                <a:spcPct val="75000"/>
              </a:lnSpc>
              <a:buFont typeface="Wingdings" pitchFamily="2" charset="2"/>
              <a:buNone/>
            </a:pPr>
            <a:r>
              <a:rPr lang="en-US" sz="1800" smtClean="0"/>
              <a:t>   double r = 1.0;   // radius of circle. Side of squrare is 2*r </a:t>
            </a:r>
          </a:p>
          <a:p>
            <a:pPr eaLnBrk="1" hangingPunct="1">
              <a:lnSpc>
                <a:spcPct val="75000"/>
              </a:lnSpc>
              <a:buFont typeface="Wingdings" pitchFamily="2" charset="2"/>
              <a:buNone/>
            </a:pPr>
            <a:r>
              <a:rPr lang="en-US" sz="1800" smtClean="0"/>
              <a:t>   seed(0,-r, r);  // The circle and square are centered at the origin</a:t>
            </a:r>
          </a:p>
          <a:p>
            <a:pPr eaLnBrk="1" hangingPunct="1">
              <a:lnSpc>
                <a:spcPct val="75000"/>
              </a:lnSpc>
              <a:buFont typeface="Wingdings" pitchFamily="2" charset="2"/>
              <a:buNone/>
            </a:pPr>
            <a:r>
              <a:rPr lang="en-US" sz="1800" smtClean="0"/>
              <a:t>   </a:t>
            </a:r>
            <a:r>
              <a:rPr lang="en-US" sz="1800" smtClean="0">
                <a:solidFill>
                  <a:srgbClr val="FFFF66"/>
                </a:solidFill>
              </a:rPr>
              <a:t>#pragma omp parallel for private (x, y) reduction (+:Ncirc)</a:t>
            </a:r>
          </a:p>
          <a:p>
            <a:pPr eaLnBrk="1" hangingPunct="1">
              <a:lnSpc>
                <a:spcPct val="75000"/>
              </a:lnSpc>
              <a:buFont typeface="Wingdings" pitchFamily="2" charset="2"/>
              <a:buNone/>
            </a:pPr>
            <a:r>
              <a:rPr lang="en-US" sz="1800" smtClean="0"/>
              <a:t>   for(i=0;i&lt;num_trials; i++)</a:t>
            </a:r>
          </a:p>
          <a:p>
            <a:pPr eaLnBrk="1" hangingPunct="1">
              <a:lnSpc>
                <a:spcPct val="75000"/>
              </a:lnSpc>
              <a:buFont typeface="Wingdings" pitchFamily="2" charset="2"/>
              <a:buNone/>
            </a:pPr>
            <a:r>
              <a:rPr lang="en-US" sz="1800" smtClean="0"/>
              <a:t>   {</a:t>
            </a:r>
          </a:p>
          <a:p>
            <a:pPr eaLnBrk="1" hangingPunct="1">
              <a:lnSpc>
                <a:spcPct val="75000"/>
              </a:lnSpc>
              <a:buFont typeface="Wingdings" pitchFamily="2" charset="2"/>
              <a:buNone/>
            </a:pPr>
            <a:r>
              <a:rPr lang="en-US" sz="1800" smtClean="0"/>
              <a:t>      x = random();         y = random();</a:t>
            </a:r>
          </a:p>
          <a:p>
            <a:pPr eaLnBrk="1" hangingPunct="1">
              <a:lnSpc>
                <a:spcPct val="75000"/>
              </a:lnSpc>
              <a:buFont typeface="Wingdings" pitchFamily="2" charset="2"/>
              <a:buNone/>
            </a:pPr>
            <a:r>
              <a:rPr lang="en-US" sz="1800" smtClean="0"/>
              <a:t>      if ( x*x + y*y) &lt;= r*r)   Ncirc++;</a:t>
            </a:r>
          </a:p>
          <a:p>
            <a:pPr eaLnBrk="1" hangingPunct="1">
              <a:lnSpc>
                <a:spcPct val="75000"/>
              </a:lnSpc>
              <a:buFont typeface="Wingdings" pitchFamily="2" charset="2"/>
              <a:buNone/>
            </a:pPr>
            <a:r>
              <a:rPr lang="en-US" sz="1800" smtClean="0"/>
              <a:t>    }</a:t>
            </a:r>
          </a:p>
          <a:p>
            <a:pPr eaLnBrk="1" hangingPunct="1">
              <a:lnSpc>
                <a:spcPct val="75000"/>
              </a:lnSpc>
              <a:buFont typeface="Wingdings" pitchFamily="2" charset="2"/>
              <a:buNone/>
            </a:pPr>
            <a:endParaRPr lang="en-US" sz="1800" smtClean="0"/>
          </a:p>
          <a:p>
            <a:pPr eaLnBrk="1" hangingPunct="1">
              <a:lnSpc>
                <a:spcPct val="75000"/>
              </a:lnSpc>
              <a:buFont typeface="Wingdings" pitchFamily="2" charset="2"/>
              <a:buNone/>
            </a:pPr>
            <a:r>
              <a:rPr lang="en-US" sz="1800" smtClean="0"/>
              <a:t>    pi = 4.0 * ((double)Ncirc/(double)num_trials);</a:t>
            </a:r>
          </a:p>
          <a:p>
            <a:pPr eaLnBrk="1" hangingPunct="1">
              <a:lnSpc>
                <a:spcPct val="75000"/>
              </a:lnSpc>
              <a:buFont typeface="Wingdings" pitchFamily="2" charset="2"/>
              <a:buNone/>
            </a:pPr>
            <a:r>
              <a:rPr lang="en-US" sz="1800" smtClean="0"/>
              <a:t>    printf("\n %d trials, pi is %f \n",num_trials, pi);</a:t>
            </a:r>
          </a:p>
          <a:p>
            <a:pPr eaLnBrk="1" hangingPunct="1">
              <a:lnSpc>
                <a:spcPct val="75000"/>
              </a:lnSpc>
              <a:buFont typeface="Wingdings" pitchFamily="2" charset="2"/>
              <a:buNone/>
            </a:pPr>
            <a:r>
              <a:rPr lang="en-US" sz="1800" smtClean="0"/>
              <a:t>}</a:t>
            </a:r>
          </a:p>
        </p:txBody>
      </p:sp>
      <p:sp>
        <p:nvSpPr>
          <p:cNvPr id="152581" name="Rectangle 4"/>
          <p:cNvSpPr>
            <a:spLocks noChangeArrowheads="1"/>
          </p:cNvSpPr>
          <p:nvPr/>
        </p:nvSpPr>
        <p:spPr bwMode="auto">
          <a:xfrm>
            <a:off x="5181600" y="762000"/>
            <a:ext cx="3657600" cy="1676400"/>
          </a:xfrm>
          <a:prstGeom prst="rect">
            <a:avLst/>
          </a:prstGeom>
          <a:solidFill>
            <a:schemeClr val="tx1"/>
          </a:solidFill>
          <a:ln w="9525">
            <a:solidFill>
              <a:srgbClr val="001362"/>
            </a:solidFill>
            <a:miter lim="800000"/>
            <a:headEnd/>
            <a:tailEnd/>
          </a:ln>
        </p:spPr>
        <p:txBody>
          <a:bodyPr lIns="92075" tIns="46038" rIns="92075" bIns="46038"/>
          <a:lstStyle/>
          <a:p>
            <a:pPr marL="285750" indent="-285750">
              <a:lnSpc>
                <a:spcPct val="93000"/>
              </a:lnSpc>
              <a:spcBef>
                <a:spcPct val="30000"/>
              </a:spcBef>
              <a:buClr>
                <a:schemeClr val="tx2"/>
              </a:buClr>
              <a:buSzPct val="75000"/>
              <a:buFont typeface="Wingdings" pitchFamily="2" charset="2"/>
              <a:buNone/>
            </a:pPr>
            <a:r>
              <a:rPr lang="en-US" sz="1800">
                <a:solidFill>
                  <a:schemeClr val="bg2"/>
                </a:solidFill>
                <a:latin typeface="Arial" charset="0"/>
              </a:rPr>
              <a:t>Embarrassingly parallel: the parallelism is so easy its embarrassing.</a:t>
            </a:r>
          </a:p>
          <a:p>
            <a:pPr marL="285750" indent="-285750">
              <a:lnSpc>
                <a:spcPct val="93000"/>
              </a:lnSpc>
              <a:spcBef>
                <a:spcPct val="30000"/>
              </a:spcBef>
              <a:buClr>
                <a:schemeClr val="tx2"/>
              </a:buClr>
              <a:buSzPct val="75000"/>
              <a:buFont typeface="Wingdings" pitchFamily="2" charset="2"/>
              <a:buNone/>
            </a:pPr>
            <a:r>
              <a:rPr lang="en-US" sz="1800">
                <a:solidFill>
                  <a:schemeClr val="bg2"/>
                </a:solidFill>
                <a:latin typeface="Arial" charset="0"/>
              </a:rPr>
              <a:t>Add two lines and you have a parallel program.</a:t>
            </a:r>
          </a:p>
        </p:txBody>
      </p:sp>
    </p:spTree>
    <p:extLst>
      <p:ext uri="{BB962C8B-B14F-4D97-AF65-F5344CB8AC3E}">
        <p14:creationId xmlns:p14="http://schemas.microsoft.com/office/powerpoint/2010/main" val="297769930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6B08E513-CF27-4486-B0EA-17A8D9263A3D}" type="slidenum">
              <a:rPr lang="zh-CN" altLang="en-US"/>
              <a:pPr>
                <a:defRPr/>
              </a:pPr>
              <a:t>161</a:t>
            </a:fld>
            <a:endParaRPr lang="en-US" altLang="zh-CN"/>
          </a:p>
        </p:txBody>
      </p:sp>
      <p:sp>
        <p:nvSpPr>
          <p:cNvPr id="153603" name="Rectangle 2"/>
          <p:cNvSpPr>
            <a:spLocks noGrp="1" noChangeArrowheads="1"/>
          </p:cNvSpPr>
          <p:nvPr>
            <p:ph type="title"/>
          </p:nvPr>
        </p:nvSpPr>
        <p:spPr/>
        <p:txBody>
          <a:bodyPr/>
          <a:lstStyle/>
          <a:p>
            <a:pPr eaLnBrk="1" hangingPunct="1"/>
            <a:r>
              <a:rPr lang="en-US" sz="3600" smtClean="0"/>
              <a:t>Linear Congruential Generator (LCG)</a:t>
            </a:r>
          </a:p>
        </p:txBody>
      </p:sp>
      <p:sp>
        <p:nvSpPr>
          <p:cNvPr id="153604" name="Rectangle 3"/>
          <p:cNvSpPr>
            <a:spLocks noGrp="1" noChangeArrowheads="1"/>
          </p:cNvSpPr>
          <p:nvPr>
            <p:ph type="body" idx="1"/>
          </p:nvPr>
        </p:nvSpPr>
        <p:spPr>
          <a:xfrm>
            <a:off x="228600" y="1066800"/>
            <a:ext cx="7997825" cy="762000"/>
          </a:xfrm>
        </p:spPr>
        <p:txBody>
          <a:bodyPr/>
          <a:lstStyle/>
          <a:p>
            <a:pPr eaLnBrk="1" hangingPunct="1">
              <a:lnSpc>
                <a:spcPct val="85000"/>
              </a:lnSpc>
            </a:pPr>
            <a:r>
              <a:rPr lang="en-US" sz="2000" smtClean="0"/>
              <a:t>LCG: Easy to write, cheap to compute, portable, OK quality</a:t>
            </a:r>
          </a:p>
        </p:txBody>
      </p:sp>
      <p:sp>
        <p:nvSpPr>
          <p:cNvPr id="153605" name="Rectangle 4"/>
          <p:cNvSpPr>
            <a:spLocks noChangeArrowheads="1"/>
          </p:cNvSpPr>
          <p:nvPr/>
        </p:nvSpPr>
        <p:spPr bwMode="auto">
          <a:xfrm>
            <a:off x="228600" y="2971800"/>
            <a:ext cx="8077200" cy="3124200"/>
          </a:xfrm>
          <a:prstGeom prst="rect">
            <a:avLst/>
          </a:prstGeom>
          <a:noFill/>
          <a:ln w="9525">
            <a:noFill/>
            <a:miter lim="800000"/>
            <a:headEnd/>
            <a:tailEnd/>
          </a:ln>
        </p:spPr>
        <p:txBody>
          <a:bodyPr lIns="92075" tIns="46038" rIns="92075" bIns="46038"/>
          <a:lstStyle/>
          <a:p>
            <a:pPr marL="285750" indent="-285750" algn="l">
              <a:lnSpc>
                <a:spcPct val="93000"/>
              </a:lnSpc>
              <a:spcBef>
                <a:spcPct val="30000"/>
              </a:spcBef>
              <a:buClr>
                <a:schemeClr val="tx2"/>
              </a:buClr>
              <a:buSzPct val="75000"/>
              <a:buFont typeface="Wingdings" pitchFamily="2" charset="2"/>
              <a:buChar char="l"/>
            </a:pPr>
            <a:r>
              <a:rPr lang="en-US" sz="2000">
                <a:solidFill>
                  <a:srgbClr val="FFFFFF"/>
                </a:solidFill>
                <a:latin typeface="Arial" charset="0"/>
              </a:rPr>
              <a:t>If you pick the multiplier and addend correctly, LCG has a period of PMOD.</a:t>
            </a:r>
          </a:p>
          <a:p>
            <a:pPr marL="285750" indent="-285750" algn="l">
              <a:lnSpc>
                <a:spcPct val="93000"/>
              </a:lnSpc>
              <a:spcBef>
                <a:spcPct val="30000"/>
              </a:spcBef>
              <a:buClr>
                <a:schemeClr val="tx2"/>
              </a:buClr>
              <a:buSzPct val="75000"/>
              <a:buFont typeface="Wingdings" pitchFamily="2" charset="2"/>
              <a:buChar char="l"/>
            </a:pPr>
            <a:r>
              <a:rPr lang="en-US" sz="2000">
                <a:solidFill>
                  <a:srgbClr val="FFFFFF"/>
                </a:solidFill>
                <a:latin typeface="Arial" charset="0"/>
              </a:rPr>
              <a:t>Picking good LCG parameters is complicated, so look it up (Numerical Recipes is a good source).  I used the following:</a:t>
            </a:r>
          </a:p>
          <a:p>
            <a:pPr marL="685800" lvl="1" indent="-228600" algn="l">
              <a:lnSpc>
                <a:spcPct val="93000"/>
              </a:lnSpc>
              <a:spcBef>
                <a:spcPct val="30000"/>
              </a:spcBef>
              <a:buClr>
                <a:schemeClr val="tx2"/>
              </a:buClr>
              <a:buSzPct val="75000"/>
              <a:buFont typeface="Wingdings" pitchFamily="2" charset="2"/>
              <a:buChar char="u"/>
            </a:pPr>
            <a:r>
              <a:rPr lang="en-US" sz="1800">
                <a:latin typeface="Arial" charset="0"/>
              </a:rPr>
              <a:t>MULTIPLIER = 1366</a:t>
            </a:r>
          </a:p>
          <a:p>
            <a:pPr marL="685800" lvl="1" indent="-228600" algn="l">
              <a:lnSpc>
                <a:spcPct val="93000"/>
              </a:lnSpc>
              <a:spcBef>
                <a:spcPct val="30000"/>
              </a:spcBef>
              <a:buClr>
                <a:schemeClr val="tx2"/>
              </a:buClr>
              <a:buSzPct val="75000"/>
              <a:buFont typeface="Wingdings" pitchFamily="2" charset="2"/>
              <a:buChar char="u"/>
            </a:pPr>
            <a:r>
              <a:rPr lang="en-US" sz="1800">
                <a:latin typeface="Arial" charset="0"/>
              </a:rPr>
              <a:t>ADDEND = 150889</a:t>
            </a:r>
          </a:p>
          <a:p>
            <a:pPr marL="685800" lvl="1" indent="-228600" algn="l">
              <a:lnSpc>
                <a:spcPct val="93000"/>
              </a:lnSpc>
              <a:spcBef>
                <a:spcPct val="30000"/>
              </a:spcBef>
              <a:buClr>
                <a:schemeClr val="tx2"/>
              </a:buClr>
              <a:buSzPct val="75000"/>
              <a:buFont typeface="Wingdings" pitchFamily="2" charset="2"/>
              <a:buChar char="u"/>
            </a:pPr>
            <a:r>
              <a:rPr lang="en-US" sz="1800">
                <a:latin typeface="Arial" charset="0"/>
              </a:rPr>
              <a:t>PMOD = 714025</a:t>
            </a:r>
          </a:p>
        </p:txBody>
      </p:sp>
      <p:sp>
        <p:nvSpPr>
          <p:cNvPr id="153606" name="Text Box 5"/>
          <p:cNvSpPr txBox="1">
            <a:spLocks noChangeArrowheads="1"/>
          </p:cNvSpPr>
          <p:nvPr/>
        </p:nvSpPr>
        <p:spPr bwMode="auto">
          <a:xfrm>
            <a:off x="457200" y="1981200"/>
            <a:ext cx="8229600" cy="714375"/>
          </a:xfrm>
          <a:prstGeom prst="rect">
            <a:avLst/>
          </a:prstGeom>
          <a:solidFill>
            <a:schemeClr val="tx1"/>
          </a:solidFill>
          <a:ln w="12700">
            <a:solidFill>
              <a:srgbClr val="001362"/>
            </a:solidFill>
            <a:miter lim="800000"/>
            <a:headEnd type="none" w="sm" len="sm"/>
            <a:tailEnd type="none" w="sm" len="sm"/>
          </a:ln>
        </p:spPr>
        <p:txBody>
          <a:bodyPr>
            <a:spAutoFit/>
          </a:bodyPr>
          <a:lstStyle/>
          <a:p>
            <a:pPr algn="l"/>
            <a:r>
              <a:rPr lang="en-US" sz="2000" noProof="1">
                <a:solidFill>
                  <a:schemeClr val="bg2"/>
                </a:solidFill>
                <a:latin typeface="Arial" charset="0"/>
              </a:rPr>
              <a:t>random_next = (MULTIPLIER  * random_last + ADDEND)% PMOD;</a:t>
            </a:r>
          </a:p>
          <a:p>
            <a:pPr algn="l"/>
            <a:r>
              <a:rPr lang="en-US" sz="2000" noProof="1">
                <a:solidFill>
                  <a:schemeClr val="bg2"/>
                </a:solidFill>
                <a:latin typeface="Arial" charset="0"/>
              </a:rPr>
              <a:t>random_last = random_next;</a:t>
            </a:r>
            <a:endParaRPr lang="en-US" sz="2000">
              <a:solidFill>
                <a:schemeClr val="bg2"/>
              </a:solidFill>
              <a:latin typeface="Arial" charset="0"/>
            </a:endParaRPr>
          </a:p>
        </p:txBody>
      </p:sp>
    </p:spTree>
    <p:extLst>
      <p:ext uri="{BB962C8B-B14F-4D97-AF65-F5344CB8AC3E}">
        <p14:creationId xmlns:p14="http://schemas.microsoft.com/office/powerpoint/2010/main" val="234283641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F3AF076-924E-4F44-AE18-C7326C9A6522}" type="slidenum">
              <a:rPr lang="zh-CN" altLang="en-US"/>
              <a:pPr>
                <a:defRPr/>
              </a:pPr>
              <a:t>162</a:t>
            </a:fld>
            <a:endParaRPr lang="en-US" altLang="zh-CN"/>
          </a:p>
        </p:txBody>
      </p:sp>
      <p:sp>
        <p:nvSpPr>
          <p:cNvPr id="154627" name="Rectangle 2"/>
          <p:cNvSpPr>
            <a:spLocks noGrp="1" noChangeArrowheads="1"/>
          </p:cNvSpPr>
          <p:nvPr>
            <p:ph type="title"/>
          </p:nvPr>
        </p:nvSpPr>
        <p:spPr/>
        <p:txBody>
          <a:bodyPr/>
          <a:lstStyle/>
          <a:p>
            <a:pPr eaLnBrk="1" hangingPunct="1"/>
            <a:r>
              <a:rPr lang="en-US" smtClean="0"/>
              <a:t>LCG code</a:t>
            </a:r>
          </a:p>
        </p:txBody>
      </p:sp>
      <p:sp>
        <p:nvSpPr>
          <p:cNvPr id="154628" name="Rectangle 3"/>
          <p:cNvSpPr>
            <a:spLocks noGrp="1" noChangeArrowheads="1"/>
          </p:cNvSpPr>
          <p:nvPr>
            <p:ph type="body" idx="1"/>
          </p:nvPr>
        </p:nvSpPr>
        <p:spPr>
          <a:xfrm>
            <a:off x="533400" y="1219200"/>
            <a:ext cx="8458200" cy="4572000"/>
          </a:xfrm>
        </p:spPr>
        <p:txBody>
          <a:bodyPr/>
          <a:lstStyle/>
          <a:p>
            <a:pPr eaLnBrk="1" hangingPunct="1">
              <a:lnSpc>
                <a:spcPct val="75000"/>
              </a:lnSpc>
              <a:buFont typeface="Wingdings" pitchFamily="2" charset="2"/>
              <a:buNone/>
            </a:pPr>
            <a:r>
              <a:rPr lang="en-US" sz="1800" noProof="1" smtClean="0"/>
              <a:t>static long MULTIPLIER  = 1366;</a:t>
            </a:r>
          </a:p>
          <a:p>
            <a:pPr eaLnBrk="1" hangingPunct="1">
              <a:lnSpc>
                <a:spcPct val="75000"/>
              </a:lnSpc>
              <a:buFont typeface="Wingdings" pitchFamily="2" charset="2"/>
              <a:buNone/>
            </a:pPr>
            <a:r>
              <a:rPr lang="en-US" sz="1800" noProof="1" smtClean="0"/>
              <a:t>static long ADDEND      = 150889;</a:t>
            </a:r>
          </a:p>
          <a:p>
            <a:pPr eaLnBrk="1" hangingPunct="1">
              <a:lnSpc>
                <a:spcPct val="75000"/>
              </a:lnSpc>
              <a:buFont typeface="Wingdings" pitchFamily="2" charset="2"/>
              <a:buNone/>
            </a:pPr>
            <a:r>
              <a:rPr lang="en-US" sz="1800" noProof="1" smtClean="0"/>
              <a:t>static long PMOD        = 714025;</a:t>
            </a:r>
          </a:p>
          <a:p>
            <a:pPr eaLnBrk="1" hangingPunct="1">
              <a:lnSpc>
                <a:spcPct val="75000"/>
              </a:lnSpc>
              <a:buFont typeface="Wingdings" pitchFamily="2" charset="2"/>
              <a:buNone/>
            </a:pPr>
            <a:r>
              <a:rPr lang="en-US" sz="1800" noProof="1" smtClean="0"/>
              <a:t>long random_last = 0;</a:t>
            </a:r>
          </a:p>
          <a:p>
            <a:pPr eaLnBrk="1" hangingPunct="1">
              <a:lnSpc>
                <a:spcPct val="75000"/>
              </a:lnSpc>
              <a:buFont typeface="Wingdings" pitchFamily="2" charset="2"/>
              <a:buNone/>
            </a:pPr>
            <a:r>
              <a:rPr lang="en-US" sz="1800" noProof="1" smtClean="0"/>
              <a:t>double random ()</a:t>
            </a:r>
          </a:p>
          <a:p>
            <a:pPr eaLnBrk="1" hangingPunct="1">
              <a:lnSpc>
                <a:spcPct val="75000"/>
              </a:lnSpc>
              <a:buFont typeface="Wingdings" pitchFamily="2" charset="2"/>
              <a:buNone/>
            </a:pPr>
            <a:r>
              <a:rPr lang="en-US" sz="1800" noProof="1" smtClean="0"/>
              <a:t>{</a:t>
            </a:r>
          </a:p>
          <a:p>
            <a:pPr eaLnBrk="1" hangingPunct="1">
              <a:lnSpc>
                <a:spcPct val="75000"/>
              </a:lnSpc>
              <a:buFont typeface="Wingdings" pitchFamily="2" charset="2"/>
              <a:buNone/>
            </a:pPr>
            <a:r>
              <a:rPr lang="en-US" sz="1800" noProof="1" smtClean="0"/>
              <a:t>    long random_next;</a:t>
            </a:r>
            <a:r>
              <a:rPr lang="en-US" sz="1800" smtClean="0"/>
              <a:t> </a:t>
            </a:r>
          </a:p>
          <a:p>
            <a:pPr eaLnBrk="1" hangingPunct="1">
              <a:lnSpc>
                <a:spcPct val="75000"/>
              </a:lnSpc>
              <a:buFont typeface="Wingdings" pitchFamily="2" charset="2"/>
              <a:buNone/>
            </a:pPr>
            <a:endParaRPr lang="en-US" sz="1800" smtClean="0"/>
          </a:p>
          <a:p>
            <a:pPr eaLnBrk="1" hangingPunct="1">
              <a:lnSpc>
                <a:spcPct val="75000"/>
              </a:lnSpc>
              <a:buFont typeface="Wingdings" pitchFamily="2" charset="2"/>
              <a:buNone/>
            </a:pPr>
            <a:r>
              <a:rPr lang="en-US" sz="1800" smtClean="0"/>
              <a:t>    </a:t>
            </a:r>
            <a:r>
              <a:rPr lang="en-US" sz="1800" noProof="1" smtClean="0"/>
              <a:t>random_next = (MULTIPLIER  * random_last + ADDEND)% PMOD;</a:t>
            </a:r>
          </a:p>
          <a:p>
            <a:pPr eaLnBrk="1" hangingPunct="1">
              <a:lnSpc>
                <a:spcPct val="75000"/>
              </a:lnSpc>
              <a:buFont typeface="Wingdings" pitchFamily="2" charset="2"/>
              <a:buNone/>
            </a:pPr>
            <a:r>
              <a:rPr lang="en-US" sz="1800" noProof="1" smtClean="0"/>
              <a:t>    random_last = random_next;</a:t>
            </a:r>
            <a:endParaRPr lang="en-US" sz="1800" smtClean="0"/>
          </a:p>
          <a:p>
            <a:pPr eaLnBrk="1" hangingPunct="1">
              <a:lnSpc>
                <a:spcPct val="75000"/>
              </a:lnSpc>
              <a:buFont typeface="Wingdings" pitchFamily="2" charset="2"/>
              <a:buNone/>
            </a:pPr>
            <a:endParaRPr lang="en-US" sz="1800" smtClean="0"/>
          </a:p>
          <a:p>
            <a:pPr eaLnBrk="1" hangingPunct="1">
              <a:lnSpc>
                <a:spcPct val="75000"/>
              </a:lnSpc>
              <a:buFont typeface="Wingdings" pitchFamily="2" charset="2"/>
              <a:buNone/>
            </a:pPr>
            <a:r>
              <a:rPr lang="en-US" sz="1800" smtClean="0"/>
              <a:t>   return </a:t>
            </a:r>
            <a:r>
              <a:rPr lang="en-US" sz="1800" noProof="1" smtClean="0"/>
              <a:t> ((double)random_next/(double)PMOD</a:t>
            </a:r>
            <a:r>
              <a:rPr lang="en-US" sz="1800" smtClean="0"/>
              <a:t>)</a:t>
            </a:r>
            <a:r>
              <a:rPr lang="en-US" sz="1800" noProof="1" smtClean="0"/>
              <a:t>;</a:t>
            </a:r>
          </a:p>
          <a:p>
            <a:pPr eaLnBrk="1" hangingPunct="1">
              <a:lnSpc>
                <a:spcPct val="75000"/>
              </a:lnSpc>
              <a:buFont typeface="Wingdings" pitchFamily="2" charset="2"/>
              <a:buNone/>
            </a:pPr>
            <a:r>
              <a:rPr lang="en-US" sz="1800" noProof="1" smtClean="0"/>
              <a:t>}</a:t>
            </a:r>
            <a:endParaRPr lang="en-US" sz="1800" smtClean="0"/>
          </a:p>
        </p:txBody>
      </p:sp>
      <p:sp>
        <p:nvSpPr>
          <p:cNvPr id="154629" name="Text Box 4"/>
          <p:cNvSpPr txBox="1">
            <a:spLocks noChangeArrowheads="1"/>
          </p:cNvSpPr>
          <p:nvPr/>
        </p:nvSpPr>
        <p:spPr bwMode="auto">
          <a:xfrm>
            <a:off x="5181600" y="1905000"/>
            <a:ext cx="3276600" cy="1019175"/>
          </a:xfrm>
          <a:prstGeom prst="rect">
            <a:avLst/>
          </a:prstGeom>
          <a:solidFill>
            <a:schemeClr val="tx1"/>
          </a:solidFill>
          <a:ln w="12700">
            <a:solidFill>
              <a:srgbClr val="001362"/>
            </a:solidFill>
            <a:miter lim="800000"/>
            <a:headEnd type="none" w="sm" len="sm"/>
            <a:tailEnd type="none" w="sm" len="sm"/>
          </a:ln>
        </p:spPr>
        <p:txBody>
          <a:bodyPr>
            <a:spAutoFit/>
          </a:bodyPr>
          <a:lstStyle/>
          <a:p>
            <a:pPr>
              <a:spcBef>
                <a:spcPct val="50000"/>
              </a:spcBef>
            </a:pPr>
            <a:r>
              <a:rPr lang="en-US" sz="2000">
                <a:solidFill>
                  <a:schemeClr val="bg2"/>
                </a:solidFill>
                <a:latin typeface="Arial" charset="0"/>
              </a:rPr>
              <a:t>Seed the pseudo random sequence by setting random_last</a:t>
            </a:r>
          </a:p>
        </p:txBody>
      </p:sp>
    </p:spTree>
    <p:extLst>
      <p:ext uri="{BB962C8B-B14F-4D97-AF65-F5344CB8AC3E}">
        <p14:creationId xmlns:p14="http://schemas.microsoft.com/office/powerpoint/2010/main" val="418070785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p:txBody>
          <a:bodyPr/>
          <a:lstStyle/>
          <a:p>
            <a:pPr>
              <a:defRPr/>
            </a:pPr>
            <a:fld id="{43D57A78-B5A3-477C-B6C6-95BFCA19A675}" type="slidenum">
              <a:rPr lang="zh-CN" altLang="en-US"/>
              <a:pPr>
                <a:defRPr/>
              </a:pPr>
              <a:t>163</a:t>
            </a:fld>
            <a:endParaRPr lang="en-US" altLang="zh-CN"/>
          </a:p>
        </p:txBody>
      </p:sp>
      <p:sp>
        <p:nvSpPr>
          <p:cNvPr id="1028" name="Rectangle 2"/>
          <p:cNvSpPr>
            <a:spLocks noGrp="1" noChangeArrowheads="1"/>
          </p:cNvSpPr>
          <p:nvPr>
            <p:ph type="title"/>
          </p:nvPr>
        </p:nvSpPr>
        <p:spPr>
          <a:xfrm>
            <a:off x="0" y="247650"/>
            <a:ext cx="8956675" cy="762000"/>
          </a:xfrm>
        </p:spPr>
        <p:txBody>
          <a:bodyPr/>
          <a:lstStyle/>
          <a:p>
            <a:pPr eaLnBrk="1" hangingPunct="1"/>
            <a:r>
              <a:rPr lang="en-US" sz="2800" smtClean="0"/>
              <a:t>Running the PI_MC program with LCG generator</a:t>
            </a:r>
          </a:p>
        </p:txBody>
      </p:sp>
      <p:sp>
        <p:nvSpPr>
          <p:cNvPr id="1029" name="Rectangle 3"/>
          <p:cNvSpPr>
            <a:spLocks noChangeArrowheads="1"/>
          </p:cNvSpPr>
          <p:nvPr/>
        </p:nvSpPr>
        <p:spPr bwMode="auto">
          <a:xfrm>
            <a:off x="234950" y="1219200"/>
            <a:ext cx="6918325" cy="477520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GB"/>
          </a:p>
        </p:txBody>
      </p:sp>
      <p:graphicFrame>
        <p:nvGraphicFramePr>
          <p:cNvPr id="1026" name="Object 4"/>
          <p:cNvGraphicFramePr>
            <a:graphicFrameLocks noGrp="1" noChangeAspect="1"/>
          </p:cNvGraphicFramePr>
          <p:nvPr>
            <p:ph sz="half" idx="2"/>
          </p:nvPr>
        </p:nvGraphicFramePr>
        <p:xfrm>
          <a:off x="546100" y="1727200"/>
          <a:ext cx="6469063" cy="4106863"/>
        </p:xfrm>
        <a:graphic>
          <a:graphicData uri="http://schemas.openxmlformats.org/presentationml/2006/ole">
            <mc:AlternateContent xmlns:mc="http://schemas.openxmlformats.org/markup-compatibility/2006">
              <mc:Choice xmlns:v="urn:schemas-microsoft-com:vml" Requires="v">
                <p:oleObj spid="_x0000_s4119" name="Chart" r:id="rId4" imgW="4991100" imgH="3429000" progId="Excel.Sheet.8">
                  <p:embed/>
                </p:oleObj>
              </mc:Choice>
              <mc:Fallback>
                <p:oleObj name="Chart" r:id="rId4" imgW="4991100" imgH="34290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00" y="1727200"/>
                        <a:ext cx="6469063" cy="4106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5"/>
          <p:cNvSpPr txBox="1">
            <a:spLocks noChangeArrowheads="1"/>
          </p:cNvSpPr>
          <p:nvPr/>
        </p:nvSpPr>
        <p:spPr bwMode="auto">
          <a:xfrm rot="5400000">
            <a:off x="-1022349" y="3230562"/>
            <a:ext cx="2895600" cy="396875"/>
          </a:xfrm>
          <a:prstGeom prst="rect">
            <a:avLst/>
          </a:prstGeom>
          <a:noFill/>
          <a:ln w="12700">
            <a:noFill/>
            <a:miter lim="800000"/>
            <a:headEnd type="none" w="sm" len="sm"/>
            <a:tailEnd type="none" w="sm" len="sm"/>
          </a:ln>
        </p:spPr>
        <p:txBody>
          <a:bodyPr>
            <a:spAutoFit/>
          </a:bodyPr>
          <a:lstStyle/>
          <a:p>
            <a:pPr algn="l">
              <a:spcBef>
                <a:spcPct val="50000"/>
              </a:spcBef>
            </a:pPr>
            <a:r>
              <a:rPr lang="en-US" sz="2000">
                <a:solidFill>
                  <a:schemeClr val="bg2"/>
                </a:solidFill>
                <a:latin typeface="Arial" charset="0"/>
              </a:rPr>
              <a:t>Log </a:t>
            </a:r>
            <a:r>
              <a:rPr lang="en-US" sz="2000" baseline="-25000">
                <a:solidFill>
                  <a:schemeClr val="bg2"/>
                </a:solidFill>
                <a:latin typeface="Arial" charset="0"/>
              </a:rPr>
              <a:t>10</a:t>
            </a:r>
            <a:r>
              <a:rPr lang="en-US" sz="2000">
                <a:solidFill>
                  <a:schemeClr val="bg2"/>
                </a:solidFill>
                <a:latin typeface="Arial" charset="0"/>
              </a:rPr>
              <a:t> Relative error</a:t>
            </a:r>
          </a:p>
        </p:txBody>
      </p:sp>
      <p:sp>
        <p:nvSpPr>
          <p:cNvPr id="1031" name="Text Box 6"/>
          <p:cNvSpPr txBox="1">
            <a:spLocks noChangeArrowheads="1"/>
          </p:cNvSpPr>
          <p:nvPr/>
        </p:nvSpPr>
        <p:spPr bwMode="auto">
          <a:xfrm>
            <a:off x="1509713" y="1289050"/>
            <a:ext cx="3644900" cy="396875"/>
          </a:xfrm>
          <a:prstGeom prst="rect">
            <a:avLst/>
          </a:prstGeom>
          <a:noFill/>
          <a:ln w="12700">
            <a:noFill/>
            <a:miter lim="800000"/>
            <a:headEnd type="none" w="sm" len="sm"/>
            <a:tailEnd type="none" w="sm" len="sm"/>
          </a:ln>
        </p:spPr>
        <p:txBody>
          <a:bodyPr>
            <a:spAutoFit/>
          </a:bodyPr>
          <a:lstStyle/>
          <a:p>
            <a:pPr algn="l">
              <a:spcBef>
                <a:spcPct val="50000"/>
              </a:spcBef>
            </a:pPr>
            <a:r>
              <a:rPr lang="en-US" sz="2000">
                <a:solidFill>
                  <a:schemeClr val="bg2"/>
                </a:solidFill>
                <a:latin typeface="Arial" charset="0"/>
              </a:rPr>
              <a:t>Log</a:t>
            </a:r>
            <a:r>
              <a:rPr lang="en-US" sz="2000" baseline="-25000">
                <a:solidFill>
                  <a:schemeClr val="bg2"/>
                </a:solidFill>
                <a:latin typeface="Arial" charset="0"/>
              </a:rPr>
              <a:t>10</a:t>
            </a:r>
            <a:r>
              <a:rPr lang="en-US" sz="2000">
                <a:solidFill>
                  <a:schemeClr val="bg2"/>
                </a:solidFill>
                <a:latin typeface="Arial" charset="0"/>
              </a:rPr>
              <a:t> number of samples</a:t>
            </a:r>
          </a:p>
        </p:txBody>
      </p:sp>
      <p:sp>
        <p:nvSpPr>
          <p:cNvPr id="3509255" name="Text Box 7"/>
          <p:cNvSpPr txBox="1">
            <a:spLocks noChangeArrowheads="1"/>
          </p:cNvSpPr>
          <p:nvPr/>
        </p:nvSpPr>
        <p:spPr bwMode="auto">
          <a:xfrm>
            <a:off x="7226300" y="2413000"/>
            <a:ext cx="1917700" cy="3127375"/>
          </a:xfrm>
          <a:prstGeom prst="rect">
            <a:avLst/>
          </a:prstGeom>
          <a:solidFill>
            <a:schemeClr val="tx1"/>
          </a:solidFill>
          <a:ln w="12700">
            <a:solidFill>
              <a:srgbClr val="00136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spcBef>
                <a:spcPct val="50000"/>
              </a:spcBef>
              <a:defRPr/>
            </a:pPr>
            <a:r>
              <a:rPr lang="en-US" sz="1800">
                <a:solidFill>
                  <a:schemeClr val="bg2"/>
                </a:solidFill>
                <a:latin typeface="Arial" charset="0"/>
              </a:rPr>
              <a:t>Run the same program the same way and get different answers!  </a:t>
            </a:r>
          </a:p>
          <a:p>
            <a:pPr>
              <a:spcBef>
                <a:spcPct val="50000"/>
              </a:spcBef>
              <a:defRPr/>
            </a:pPr>
            <a:r>
              <a:rPr lang="en-US" sz="1800">
                <a:solidFill>
                  <a:schemeClr val="bg2"/>
                </a:solidFill>
                <a:latin typeface="Arial" charset="0"/>
              </a:rPr>
              <a:t>That is not acceptable!</a:t>
            </a:r>
          </a:p>
          <a:p>
            <a:pPr>
              <a:spcBef>
                <a:spcPct val="50000"/>
              </a:spcBef>
              <a:defRPr/>
            </a:pPr>
            <a:r>
              <a:rPr lang="en-US" sz="1800">
                <a:solidFill>
                  <a:schemeClr val="bg2"/>
                </a:solidFill>
                <a:latin typeface="Arial" charset="0"/>
              </a:rPr>
              <a:t>Issue: my LCG generator is not threadsafe</a:t>
            </a:r>
          </a:p>
        </p:txBody>
      </p:sp>
      <p:sp>
        <p:nvSpPr>
          <p:cNvPr id="1033" name="AutoShape 8"/>
          <p:cNvSpPr>
            <a:spLocks/>
          </p:cNvSpPr>
          <p:nvPr/>
        </p:nvSpPr>
        <p:spPr bwMode="auto">
          <a:xfrm>
            <a:off x="6692900" y="3340100"/>
            <a:ext cx="457200" cy="1295400"/>
          </a:xfrm>
          <a:prstGeom prst="rightBrace">
            <a:avLst>
              <a:gd name="adj1" fmla="val 23611"/>
              <a:gd name="adj2" fmla="val 50000"/>
            </a:avLst>
          </a:prstGeom>
          <a:noFill/>
          <a:ln w="57150">
            <a:solidFill>
              <a:srgbClr val="001362"/>
            </a:solidFill>
            <a:round/>
            <a:headEnd type="none" w="sm" len="sm"/>
            <a:tailEnd type="none" w="sm" len="sm"/>
          </a:ln>
        </p:spPr>
        <p:txBody>
          <a:bodyPr wrap="none" anchor="ctr"/>
          <a:lstStyle/>
          <a:p>
            <a:endParaRPr lang="en-GB"/>
          </a:p>
        </p:txBody>
      </p:sp>
      <p:sp>
        <p:nvSpPr>
          <p:cNvPr id="1034" name="Text Box 9"/>
          <p:cNvSpPr txBox="1">
            <a:spLocks noChangeArrowheads="1"/>
          </p:cNvSpPr>
          <p:nvPr/>
        </p:nvSpPr>
        <p:spPr bwMode="auto">
          <a:xfrm>
            <a:off x="228600" y="6248400"/>
            <a:ext cx="8686800" cy="396875"/>
          </a:xfrm>
          <a:prstGeom prst="rect">
            <a:avLst/>
          </a:prstGeom>
          <a:noFill/>
          <a:ln w="12700">
            <a:noFill/>
            <a:miter lim="800000"/>
            <a:headEnd type="none" w="sm" len="sm"/>
            <a:tailEnd type="none" w="sm" len="sm"/>
          </a:ln>
        </p:spPr>
        <p:txBody>
          <a:bodyPr>
            <a:spAutoFit/>
          </a:bodyPr>
          <a:lstStyle/>
          <a:p>
            <a:pPr algn="l">
              <a:spcBef>
                <a:spcPct val="50000"/>
              </a:spcBef>
            </a:pPr>
            <a:r>
              <a:rPr lang="en-US" sz="1000">
                <a:latin typeface="Arial" charset="0"/>
              </a:rPr>
              <a:t>Program written using the Intel C/C++ compiler (10.0.659.2005) in Microsoft Visual studio 2005 (8.0.50727.42) and running on a dual-core laptop (Intel T2400 @ 1.83 Ghz with 2 GB RAM) running Microsoft Windows XP.</a:t>
            </a:r>
          </a:p>
        </p:txBody>
      </p:sp>
    </p:spTree>
    <p:extLst>
      <p:ext uri="{BB962C8B-B14F-4D97-AF65-F5344CB8AC3E}">
        <p14:creationId xmlns:p14="http://schemas.microsoft.com/office/powerpoint/2010/main" val="90919084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A46B0E10-EA83-4251-BEB9-F5BBB6052BE3}" type="slidenum">
              <a:rPr lang="zh-CN" altLang="en-US"/>
              <a:pPr>
                <a:defRPr/>
              </a:pPr>
              <a:t>164</a:t>
            </a:fld>
            <a:endParaRPr lang="en-US" altLang="zh-CN"/>
          </a:p>
        </p:txBody>
      </p:sp>
      <p:sp>
        <p:nvSpPr>
          <p:cNvPr id="155651" name="Rectangle 2"/>
          <p:cNvSpPr>
            <a:spLocks noGrp="1" noChangeArrowheads="1"/>
          </p:cNvSpPr>
          <p:nvPr>
            <p:ph type="title"/>
          </p:nvPr>
        </p:nvSpPr>
        <p:spPr/>
        <p:txBody>
          <a:bodyPr/>
          <a:lstStyle/>
          <a:p>
            <a:pPr eaLnBrk="1" hangingPunct="1"/>
            <a:r>
              <a:rPr lang="en-US" smtClean="0"/>
              <a:t>LCG code: threadsafe version</a:t>
            </a:r>
          </a:p>
        </p:txBody>
      </p:sp>
      <p:sp>
        <p:nvSpPr>
          <p:cNvPr id="155652" name="Rectangle 3"/>
          <p:cNvSpPr>
            <a:spLocks noGrp="1" noChangeArrowheads="1"/>
          </p:cNvSpPr>
          <p:nvPr>
            <p:ph type="body" idx="1"/>
          </p:nvPr>
        </p:nvSpPr>
        <p:spPr>
          <a:xfrm>
            <a:off x="228600" y="1219200"/>
            <a:ext cx="8686800" cy="4572000"/>
          </a:xfrm>
        </p:spPr>
        <p:txBody>
          <a:bodyPr/>
          <a:lstStyle/>
          <a:p>
            <a:pPr eaLnBrk="1" hangingPunct="1">
              <a:lnSpc>
                <a:spcPct val="75000"/>
              </a:lnSpc>
              <a:buFont typeface="Wingdings" pitchFamily="2" charset="2"/>
              <a:buNone/>
            </a:pPr>
            <a:r>
              <a:rPr lang="en-US" sz="1800" noProof="1" smtClean="0"/>
              <a:t>static long MULTIPLIER  = 1366;</a:t>
            </a:r>
          </a:p>
          <a:p>
            <a:pPr eaLnBrk="1" hangingPunct="1">
              <a:lnSpc>
                <a:spcPct val="75000"/>
              </a:lnSpc>
              <a:buFont typeface="Wingdings" pitchFamily="2" charset="2"/>
              <a:buNone/>
            </a:pPr>
            <a:r>
              <a:rPr lang="en-US" sz="1800" noProof="1" smtClean="0"/>
              <a:t>static long ADDEND      = 150889;</a:t>
            </a:r>
          </a:p>
          <a:p>
            <a:pPr eaLnBrk="1" hangingPunct="1">
              <a:lnSpc>
                <a:spcPct val="75000"/>
              </a:lnSpc>
              <a:buFont typeface="Wingdings" pitchFamily="2" charset="2"/>
              <a:buNone/>
            </a:pPr>
            <a:r>
              <a:rPr lang="en-US" sz="1800" noProof="1" smtClean="0"/>
              <a:t>static long PMOD        = 714025;</a:t>
            </a:r>
          </a:p>
          <a:p>
            <a:pPr eaLnBrk="1" hangingPunct="1">
              <a:lnSpc>
                <a:spcPct val="75000"/>
              </a:lnSpc>
              <a:buFont typeface="Wingdings" pitchFamily="2" charset="2"/>
              <a:buNone/>
            </a:pPr>
            <a:r>
              <a:rPr lang="en-US" sz="1800" noProof="1" smtClean="0"/>
              <a:t>long random_last = 0;</a:t>
            </a:r>
            <a:endParaRPr lang="en-US" sz="1800" smtClean="0"/>
          </a:p>
          <a:p>
            <a:pPr eaLnBrk="1" hangingPunct="1">
              <a:lnSpc>
                <a:spcPct val="75000"/>
              </a:lnSpc>
              <a:buFont typeface="Wingdings" pitchFamily="2" charset="2"/>
              <a:buNone/>
            </a:pPr>
            <a:r>
              <a:rPr lang="en-US" sz="1800" smtClean="0">
                <a:solidFill>
                  <a:srgbClr val="FFFF66"/>
                </a:solidFill>
              </a:rPr>
              <a:t>#pragma omp threadprivate(random_last)</a:t>
            </a:r>
            <a:endParaRPr lang="en-US" sz="1800" noProof="1" smtClean="0">
              <a:solidFill>
                <a:srgbClr val="FFFF66"/>
              </a:solidFill>
            </a:endParaRPr>
          </a:p>
          <a:p>
            <a:pPr eaLnBrk="1" hangingPunct="1">
              <a:lnSpc>
                <a:spcPct val="75000"/>
              </a:lnSpc>
              <a:buFont typeface="Wingdings" pitchFamily="2" charset="2"/>
              <a:buNone/>
            </a:pPr>
            <a:r>
              <a:rPr lang="en-US" sz="1800" noProof="1" smtClean="0"/>
              <a:t>double random ()</a:t>
            </a:r>
          </a:p>
          <a:p>
            <a:pPr eaLnBrk="1" hangingPunct="1">
              <a:lnSpc>
                <a:spcPct val="75000"/>
              </a:lnSpc>
              <a:buFont typeface="Wingdings" pitchFamily="2" charset="2"/>
              <a:buNone/>
            </a:pPr>
            <a:r>
              <a:rPr lang="en-US" sz="1800" noProof="1" smtClean="0"/>
              <a:t>{</a:t>
            </a:r>
          </a:p>
          <a:p>
            <a:pPr eaLnBrk="1" hangingPunct="1">
              <a:lnSpc>
                <a:spcPct val="75000"/>
              </a:lnSpc>
              <a:buFont typeface="Wingdings" pitchFamily="2" charset="2"/>
              <a:buNone/>
            </a:pPr>
            <a:r>
              <a:rPr lang="en-US" sz="1800" noProof="1" smtClean="0"/>
              <a:t>    long random_next;</a:t>
            </a:r>
            <a:r>
              <a:rPr lang="en-US" sz="1800" smtClean="0"/>
              <a:t> </a:t>
            </a:r>
          </a:p>
          <a:p>
            <a:pPr eaLnBrk="1" hangingPunct="1">
              <a:lnSpc>
                <a:spcPct val="75000"/>
              </a:lnSpc>
              <a:buFont typeface="Wingdings" pitchFamily="2" charset="2"/>
              <a:buNone/>
            </a:pPr>
            <a:endParaRPr lang="en-US" sz="1800" smtClean="0"/>
          </a:p>
          <a:p>
            <a:pPr eaLnBrk="1" hangingPunct="1">
              <a:lnSpc>
                <a:spcPct val="75000"/>
              </a:lnSpc>
              <a:buFont typeface="Wingdings" pitchFamily="2" charset="2"/>
              <a:buNone/>
            </a:pPr>
            <a:r>
              <a:rPr lang="en-US" sz="1800" smtClean="0"/>
              <a:t>    </a:t>
            </a:r>
            <a:r>
              <a:rPr lang="en-US" sz="1800" noProof="1" smtClean="0"/>
              <a:t>random_next = (MULTIPLIER  * random_last + ADDEND)% PMOD;</a:t>
            </a:r>
          </a:p>
          <a:p>
            <a:pPr eaLnBrk="1" hangingPunct="1">
              <a:lnSpc>
                <a:spcPct val="75000"/>
              </a:lnSpc>
              <a:buFont typeface="Wingdings" pitchFamily="2" charset="2"/>
              <a:buNone/>
            </a:pPr>
            <a:r>
              <a:rPr lang="en-US" sz="1800" noProof="1" smtClean="0"/>
              <a:t>    random_last = random_next;</a:t>
            </a:r>
            <a:endParaRPr lang="en-US" sz="1800" smtClean="0"/>
          </a:p>
          <a:p>
            <a:pPr eaLnBrk="1" hangingPunct="1">
              <a:lnSpc>
                <a:spcPct val="75000"/>
              </a:lnSpc>
              <a:buFont typeface="Wingdings" pitchFamily="2" charset="2"/>
              <a:buNone/>
            </a:pPr>
            <a:endParaRPr lang="en-US" sz="1800" smtClean="0"/>
          </a:p>
          <a:p>
            <a:pPr eaLnBrk="1" hangingPunct="1">
              <a:lnSpc>
                <a:spcPct val="75000"/>
              </a:lnSpc>
              <a:buFont typeface="Wingdings" pitchFamily="2" charset="2"/>
              <a:buNone/>
            </a:pPr>
            <a:r>
              <a:rPr lang="en-US" sz="1800" smtClean="0"/>
              <a:t>   return </a:t>
            </a:r>
            <a:r>
              <a:rPr lang="en-US" sz="1800" noProof="1" smtClean="0"/>
              <a:t> ((double)random_next/(double)PMOD</a:t>
            </a:r>
            <a:r>
              <a:rPr lang="en-US" sz="1800" smtClean="0"/>
              <a:t>)</a:t>
            </a:r>
            <a:r>
              <a:rPr lang="en-US" sz="1800" noProof="1" smtClean="0"/>
              <a:t>;</a:t>
            </a:r>
          </a:p>
          <a:p>
            <a:pPr eaLnBrk="1" hangingPunct="1">
              <a:lnSpc>
                <a:spcPct val="75000"/>
              </a:lnSpc>
              <a:buFont typeface="Wingdings" pitchFamily="2" charset="2"/>
              <a:buNone/>
            </a:pPr>
            <a:r>
              <a:rPr lang="en-US" sz="1800" noProof="1" smtClean="0"/>
              <a:t>}</a:t>
            </a:r>
            <a:endParaRPr lang="en-US" sz="1800" smtClean="0"/>
          </a:p>
        </p:txBody>
      </p:sp>
      <p:sp>
        <p:nvSpPr>
          <p:cNvPr id="155653" name="Text Box 4"/>
          <p:cNvSpPr txBox="1">
            <a:spLocks noChangeArrowheads="1"/>
          </p:cNvSpPr>
          <p:nvPr/>
        </p:nvSpPr>
        <p:spPr bwMode="auto">
          <a:xfrm>
            <a:off x="5638800" y="1066800"/>
            <a:ext cx="3200400" cy="2695575"/>
          </a:xfrm>
          <a:prstGeom prst="rect">
            <a:avLst/>
          </a:prstGeom>
          <a:solidFill>
            <a:schemeClr val="tx1"/>
          </a:solidFill>
          <a:ln w="12700">
            <a:solidFill>
              <a:srgbClr val="001362"/>
            </a:solidFill>
            <a:miter lim="800000"/>
            <a:headEnd type="none" w="sm" len="sm"/>
            <a:tailEnd type="none" w="sm" len="sm"/>
          </a:ln>
        </p:spPr>
        <p:txBody>
          <a:bodyPr>
            <a:spAutoFit/>
          </a:bodyPr>
          <a:lstStyle/>
          <a:p>
            <a:pPr>
              <a:spcBef>
                <a:spcPct val="50000"/>
              </a:spcBef>
            </a:pPr>
            <a:r>
              <a:rPr lang="en-US" sz="2000">
                <a:solidFill>
                  <a:schemeClr val="bg2"/>
                </a:solidFill>
                <a:latin typeface="Arial" charset="0"/>
              </a:rPr>
              <a:t>random_last carries state between random number computations,</a:t>
            </a:r>
          </a:p>
          <a:p>
            <a:pPr>
              <a:spcBef>
                <a:spcPct val="50000"/>
              </a:spcBef>
            </a:pPr>
            <a:r>
              <a:rPr lang="en-US" sz="2000">
                <a:solidFill>
                  <a:schemeClr val="bg2"/>
                </a:solidFill>
                <a:latin typeface="Arial" charset="0"/>
              </a:rPr>
              <a:t>To make the generator threadsafe, make random_last threadprivate so each thread has its own copy.</a:t>
            </a:r>
          </a:p>
        </p:txBody>
      </p:sp>
    </p:spTree>
    <p:extLst>
      <p:ext uri="{BB962C8B-B14F-4D97-AF65-F5344CB8AC3E}">
        <p14:creationId xmlns:p14="http://schemas.microsoft.com/office/powerpoint/2010/main" val="236073096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0"/>
          </p:nvPr>
        </p:nvSpPr>
        <p:spPr/>
        <p:txBody>
          <a:bodyPr/>
          <a:lstStyle/>
          <a:p>
            <a:pPr>
              <a:defRPr/>
            </a:pPr>
            <a:fld id="{66021E74-8EC1-4C4A-98D1-E1F6124720CC}" type="slidenum">
              <a:rPr lang="zh-CN" altLang="en-US"/>
              <a:pPr>
                <a:defRPr/>
              </a:pPr>
              <a:t>165</a:t>
            </a:fld>
            <a:endParaRPr lang="en-US" altLang="zh-CN"/>
          </a:p>
        </p:txBody>
      </p:sp>
      <p:sp>
        <p:nvSpPr>
          <p:cNvPr id="2052" name="Rectangle 2"/>
          <p:cNvSpPr>
            <a:spLocks noGrp="1" noChangeArrowheads="1"/>
          </p:cNvSpPr>
          <p:nvPr>
            <p:ph type="title"/>
          </p:nvPr>
        </p:nvSpPr>
        <p:spPr/>
        <p:txBody>
          <a:bodyPr/>
          <a:lstStyle/>
          <a:p>
            <a:pPr eaLnBrk="1" hangingPunct="1"/>
            <a:r>
              <a:rPr lang="en-US" sz="3200" smtClean="0"/>
              <a:t>Thread safe random number generators</a:t>
            </a:r>
          </a:p>
        </p:txBody>
      </p:sp>
      <p:sp>
        <p:nvSpPr>
          <p:cNvPr id="2053" name="Rectangle 3"/>
          <p:cNvSpPr>
            <a:spLocks noChangeArrowheads="1"/>
          </p:cNvSpPr>
          <p:nvPr/>
        </p:nvSpPr>
        <p:spPr bwMode="auto">
          <a:xfrm>
            <a:off x="0" y="1295400"/>
            <a:ext cx="6515100" cy="468630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GB"/>
          </a:p>
        </p:txBody>
      </p:sp>
      <p:sp>
        <p:nvSpPr>
          <p:cNvPr id="2054" name="Text Box 4"/>
          <p:cNvSpPr txBox="1">
            <a:spLocks noChangeArrowheads="1"/>
          </p:cNvSpPr>
          <p:nvPr/>
        </p:nvSpPr>
        <p:spPr bwMode="auto">
          <a:xfrm rot="5400000">
            <a:off x="-1100137" y="3763962"/>
            <a:ext cx="2895600" cy="396875"/>
          </a:xfrm>
          <a:prstGeom prst="rect">
            <a:avLst/>
          </a:prstGeom>
          <a:solidFill>
            <a:schemeClr val="tx1"/>
          </a:solidFill>
          <a:ln w="12700">
            <a:noFill/>
            <a:miter lim="800000"/>
            <a:headEnd type="none" w="sm" len="sm"/>
            <a:tailEnd type="none" w="sm" len="sm"/>
          </a:ln>
        </p:spPr>
        <p:txBody>
          <a:bodyPr>
            <a:spAutoFit/>
          </a:bodyPr>
          <a:lstStyle/>
          <a:p>
            <a:pPr algn="l">
              <a:spcBef>
                <a:spcPct val="50000"/>
              </a:spcBef>
            </a:pPr>
            <a:r>
              <a:rPr lang="en-US" sz="2000">
                <a:solidFill>
                  <a:schemeClr val="bg2"/>
                </a:solidFill>
                <a:latin typeface="Arial" charset="0"/>
              </a:rPr>
              <a:t>Log</a:t>
            </a:r>
            <a:r>
              <a:rPr lang="en-US" sz="2000" baseline="-25000">
                <a:solidFill>
                  <a:schemeClr val="bg2"/>
                </a:solidFill>
                <a:latin typeface="Arial" charset="0"/>
              </a:rPr>
              <a:t>10</a:t>
            </a:r>
            <a:r>
              <a:rPr lang="en-US" sz="2000">
                <a:solidFill>
                  <a:schemeClr val="bg2"/>
                </a:solidFill>
                <a:latin typeface="Arial" charset="0"/>
              </a:rPr>
              <a:t> Relative error</a:t>
            </a:r>
          </a:p>
        </p:txBody>
      </p:sp>
      <p:sp>
        <p:nvSpPr>
          <p:cNvPr id="2055" name="Text Box 5"/>
          <p:cNvSpPr txBox="1">
            <a:spLocks noChangeArrowheads="1"/>
          </p:cNvSpPr>
          <p:nvPr/>
        </p:nvSpPr>
        <p:spPr bwMode="auto">
          <a:xfrm>
            <a:off x="1524000" y="1295400"/>
            <a:ext cx="4440238" cy="396875"/>
          </a:xfrm>
          <a:prstGeom prst="rect">
            <a:avLst/>
          </a:prstGeom>
          <a:noFill/>
          <a:ln w="12700">
            <a:noFill/>
            <a:miter lim="800000"/>
            <a:headEnd type="none" w="sm" len="sm"/>
            <a:tailEnd type="none" w="sm" len="sm"/>
          </a:ln>
        </p:spPr>
        <p:txBody>
          <a:bodyPr>
            <a:spAutoFit/>
          </a:bodyPr>
          <a:lstStyle/>
          <a:p>
            <a:pPr algn="l">
              <a:spcBef>
                <a:spcPct val="50000"/>
              </a:spcBef>
            </a:pPr>
            <a:r>
              <a:rPr lang="en-US" sz="2000">
                <a:solidFill>
                  <a:schemeClr val="bg2"/>
                </a:solidFill>
                <a:latin typeface="Arial" charset="0"/>
              </a:rPr>
              <a:t>Log</a:t>
            </a:r>
            <a:r>
              <a:rPr lang="en-US" sz="2000" baseline="-25000">
                <a:solidFill>
                  <a:schemeClr val="bg2"/>
                </a:solidFill>
                <a:latin typeface="Arial" charset="0"/>
              </a:rPr>
              <a:t>10</a:t>
            </a:r>
            <a:r>
              <a:rPr lang="en-US" sz="2000">
                <a:solidFill>
                  <a:schemeClr val="bg2"/>
                </a:solidFill>
                <a:latin typeface="Arial" charset="0"/>
              </a:rPr>
              <a:t> number of samples</a:t>
            </a:r>
          </a:p>
        </p:txBody>
      </p:sp>
      <p:sp>
        <p:nvSpPr>
          <p:cNvPr id="2056" name="Text Box 6"/>
          <p:cNvSpPr txBox="1">
            <a:spLocks noChangeArrowheads="1"/>
          </p:cNvSpPr>
          <p:nvPr/>
        </p:nvSpPr>
        <p:spPr bwMode="auto">
          <a:xfrm>
            <a:off x="6667500" y="1447800"/>
            <a:ext cx="2324100" cy="4067175"/>
          </a:xfrm>
          <a:prstGeom prst="rect">
            <a:avLst/>
          </a:prstGeom>
          <a:solidFill>
            <a:schemeClr val="tx1"/>
          </a:solidFill>
          <a:ln w="12700">
            <a:solidFill>
              <a:srgbClr val="001362"/>
            </a:solidFill>
            <a:miter lim="800000"/>
            <a:headEnd type="none" w="sm" len="sm"/>
            <a:tailEnd type="none" w="sm" len="sm"/>
          </a:ln>
        </p:spPr>
        <p:txBody>
          <a:bodyPr>
            <a:spAutoFit/>
          </a:bodyPr>
          <a:lstStyle/>
          <a:p>
            <a:pPr>
              <a:spcBef>
                <a:spcPct val="50000"/>
              </a:spcBef>
            </a:pPr>
            <a:r>
              <a:rPr lang="en-US" sz="2000">
                <a:solidFill>
                  <a:schemeClr val="bg2"/>
                </a:solidFill>
                <a:latin typeface="Arial" charset="0"/>
              </a:rPr>
              <a:t>Thread safe version gives the same answer each time you run the program.</a:t>
            </a:r>
          </a:p>
          <a:p>
            <a:pPr>
              <a:spcBef>
                <a:spcPct val="50000"/>
              </a:spcBef>
            </a:pPr>
            <a:r>
              <a:rPr lang="en-US" sz="2000">
                <a:solidFill>
                  <a:schemeClr val="bg2"/>
                </a:solidFill>
                <a:latin typeface="Arial" charset="0"/>
              </a:rPr>
              <a:t>But for large number of samples, its quality is lower than the one thread result!</a:t>
            </a:r>
          </a:p>
          <a:p>
            <a:pPr>
              <a:spcBef>
                <a:spcPct val="50000"/>
              </a:spcBef>
            </a:pPr>
            <a:r>
              <a:rPr lang="en-US" sz="2000">
                <a:solidFill>
                  <a:schemeClr val="bg2"/>
                </a:solidFill>
                <a:latin typeface="Arial" charset="0"/>
              </a:rPr>
              <a:t>Why?</a:t>
            </a:r>
          </a:p>
        </p:txBody>
      </p:sp>
      <p:graphicFrame>
        <p:nvGraphicFramePr>
          <p:cNvPr id="2050" name="Object 7"/>
          <p:cNvGraphicFramePr>
            <a:graphicFrameLocks noGrp="1" noChangeAspect="1"/>
          </p:cNvGraphicFramePr>
          <p:nvPr>
            <p:ph sz="half" idx="1"/>
          </p:nvPr>
        </p:nvGraphicFramePr>
        <p:xfrm>
          <a:off x="546100" y="1838325"/>
          <a:ext cx="6084888" cy="4217988"/>
        </p:xfrm>
        <a:graphic>
          <a:graphicData uri="http://schemas.openxmlformats.org/presentationml/2006/ole">
            <mc:AlternateContent xmlns:mc="http://schemas.openxmlformats.org/markup-compatibility/2006">
              <mc:Choice xmlns:v="urn:schemas-microsoft-com:vml" Requires="v">
                <p:oleObj spid="_x0000_s5143" name="Chart" r:id="rId4" imgW="3657600" imgH="2438400" progId="Excel.Sheet.8">
                  <p:embed/>
                </p:oleObj>
              </mc:Choice>
              <mc:Fallback>
                <p:oleObj name="Chart" r:id="rId4" imgW="3657600" imgH="24384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00" y="1838325"/>
                        <a:ext cx="6084888" cy="4217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3707198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pPr>
              <a:defRPr/>
            </a:pPr>
            <a:fld id="{85A18BBA-116E-4ED2-BEB4-347D79344B54}" type="slidenum">
              <a:rPr lang="zh-CN" altLang="en-US"/>
              <a:pPr>
                <a:defRPr/>
              </a:pPr>
              <a:t>166</a:t>
            </a:fld>
            <a:endParaRPr lang="en-US" altLang="zh-CN"/>
          </a:p>
        </p:txBody>
      </p:sp>
      <p:sp>
        <p:nvSpPr>
          <p:cNvPr id="156675" name="Rectangle 2"/>
          <p:cNvSpPr>
            <a:spLocks noGrp="1" noChangeArrowheads="1"/>
          </p:cNvSpPr>
          <p:nvPr>
            <p:ph type="title"/>
          </p:nvPr>
        </p:nvSpPr>
        <p:spPr>
          <a:xfrm>
            <a:off x="460375" y="247650"/>
            <a:ext cx="8496300" cy="622300"/>
          </a:xfrm>
        </p:spPr>
        <p:txBody>
          <a:bodyPr/>
          <a:lstStyle/>
          <a:p>
            <a:pPr eaLnBrk="1" hangingPunct="1"/>
            <a:r>
              <a:rPr lang="en-US" sz="3600" smtClean="0"/>
              <a:t>Pseudo Random Sequences</a:t>
            </a:r>
          </a:p>
        </p:txBody>
      </p:sp>
      <p:sp>
        <p:nvSpPr>
          <p:cNvPr id="156676" name="Rectangle 3"/>
          <p:cNvSpPr>
            <a:spLocks noGrp="1" noChangeArrowheads="1"/>
          </p:cNvSpPr>
          <p:nvPr>
            <p:ph type="body" idx="1"/>
          </p:nvPr>
        </p:nvSpPr>
        <p:spPr>
          <a:xfrm>
            <a:off x="228600" y="1066800"/>
            <a:ext cx="8686800" cy="685800"/>
          </a:xfrm>
        </p:spPr>
        <p:txBody>
          <a:bodyPr/>
          <a:lstStyle/>
          <a:p>
            <a:pPr eaLnBrk="1" hangingPunct="1">
              <a:lnSpc>
                <a:spcPct val="75000"/>
              </a:lnSpc>
            </a:pPr>
            <a:r>
              <a:rPr lang="en-US" sz="1800" smtClean="0"/>
              <a:t>Random number Generators (RNGs) define a sequence of pseudo-random numbers of length equal to the period of the RNG</a:t>
            </a:r>
          </a:p>
        </p:txBody>
      </p:sp>
      <p:sp>
        <p:nvSpPr>
          <p:cNvPr id="156677" name="Rectangle 4"/>
          <p:cNvSpPr>
            <a:spLocks noChangeArrowheads="1"/>
          </p:cNvSpPr>
          <p:nvPr/>
        </p:nvSpPr>
        <p:spPr bwMode="auto">
          <a:xfrm>
            <a:off x="228600" y="1752600"/>
            <a:ext cx="8610600" cy="533400"/>
          </a:xfrm>
          <a:prstGeom prst="rect">
            <a:avLst/>
          </a:prstGeom>
          <a:solidFill>
            <a:schemeClr val="bg1"/>
          </a:solidFill>
          <a:ln w="12700">
            <a:solidFill>
              <a:schemeClr val="tx1"/>
            </a:solidFill>
            <a:miter lim="800000"/>
            <a:headEnd type="none" w="sm" len="sm"/>
            <a:tailEnd type="none" w="sm" len="sm"/>
          </a:ln>
        </p:spPr>
        <p:txBody>
          <a:bodyPr wrap="none" anchor="ctr"/>
          <a:lstStyle/>
          <a:p>
            <a:endParaRPr lang="en-GB"/>
          </a:p>
        </p:txBody>
      </p:sp>
      <p:sp>
        <p:nvSpPr>
          <p:cNvPr id="156678" name="Rectangle 5"/>
          <p:cNvSpPr>
            <a:spLocks noChangeArrowheads="1"/>
          </p:cNvSpPr>
          <p:nvPr/>
        </p:nvSpPr>
        <p:spPr bwMode="auto">
          <a:xfrm>
            <a:off x="381000" y="2590800"/>
            <a:ext cx="8305800" cy="457200"/>
          </a:xfrm>
          <a:prstGeom prst="rect">
            <a:avLst/>
          </a:prstGeom>
          <a:noFill/>
          <a:ln w="9525">
            <a:noFill/>
            <a:miter lim="800000"/>
            <a:headEnd/>
            <a:tailEnd/>
          </a:ln>
        </p:spPr>
        <p:txBody>
          <a:bodyPr lIns="92075" tIns="46038" rIns="92075" bIns="46038"/>
          <a:lstStyle/>
          <a:p>
            <a:pPr marL="285750" indent="-285750" algn="l">
              <a:lnSpc>
                <a:spcPct val="93000"/>
              </a:lnSpc>
              <a:spcBef>
                <a:spcPct val="30000"/>
              </a:spcBef>
              <a:buClr>
                <a:schemeClr val="tx2"/>
              </a:buClr>
              <a:buSzPct val="75000"/>
              <a:buFont typeface="Wingdings" pitchFamily="2" charset="2"/>
              <a:buChar char="l"/>
            </a:pPr>
            <a:r>
              <a:rPr lang="en-US" sz="1800">
                <a:solidFill>
                  <a:srgbClr val="FFFFFF"/>
                </a:solidFill>
                <a:latin typeface="Arial" charset="0"/>
              </a:rPr>
              <a:t>In a typical problem, you grab a subsequence of the RNG range</a:t>
            </a:r>
          </a:p>
        </p:txBody>
      </p:sp>
      <p:sp>
        <p:nvSpPr>
          <p:cNvPr id="156679" name="Rectangle 6"/>
          <p:cNvSpPr>
            <a:spLocks noChangeArrowheads="1"/>
          </p:cNvSpPr>
          <p:nvPr/>
        </p:nvSpPr>
        <p:spPr bwMode="auto">
          <a:xfrm>
            <a:off x="228600" y="3048000"/>
            <a:ext cx="8458200" cy="533400"/>
          </a:xfrm>
          <a:prstGeom prst="rect">
            <a:avLst/>
          </a:prstGeom>
          <a:solidFill>
            <a:schemeClr val="bg1"/>
          </a:solidFill>
          <a:ln w="12700">
            <a:solidFill>
              <a:schemeClr val="tx1"/>
            </a:solidFill>
            <a:miter lim="800000"/>
            <a:headEnd type="none" w="sm" len="sm"/>
            <a:tailEnd type="none" w="sm" len="sm"/>
          </a:ln>
        </p:spPr>
        <p:txBody>
          <a:bodyPr wrap="none" anchor="ctr"/>
          <a:lstStyle/>
          <a:p>
            <a:endParaRPr lang="en-GB"/>
          </a:p>
        </p:txBody>
      </p:sp>
      <p:sp>
        <p:nvSpPr>
          <p:cNvPr id="156680" name="Rectangle 7"/>
          <p:cNvSpPr>
            <a:spLocks noChangeArrowheads="1"/>
          </p:cNvSpPr>
          <p:nvPr/>
        </p:nvSpPr>
        <p:spPr bwMode="auto">
          <a:xfrm>
            <a:off x="1066800" y="3200400"/>
            <a:ext cx="5791200" cy="212725"/>
          </a:xfrm>
          <a:prstGeom prst="rect">
            <a:avLst/>
          </a:prstGeom>
          <a:solidFill>
            <a:srgbClr val="001362"/>
          </a:solidFill>
          <a:ln w="12700">
            <a:solidFill>
              <a:schemeClr val="tx1"/>
            </a:solidFill>
            <a:miter lim="800000"/>
            <a:headEnd type="none" w="sm" len="sm"/>
            <a:tailEnd type="none" w="sm" len="sm"/>
          </a:ln>
        </p:spPr>
        <p:txBody>
          <a:bodyPr wrap="none" anchor="ctr"/>
          <a:lstStyle/>
          <a:p>
            <a:endParaRPr lang="en-GB"/>
          </a:p>
        </p:txBody>
      </p:sp>
      <p:sp>
        <p:nvSpPr>
          <p:cNvPr id="156681" name="Text Box 8"/>
          <p:cNvSpPr txBox="1">
            <a:spLocks noChangeArrowheads="1"/>
          </p:cNvSpPr>
          <p:nvPr/>
        </p:nvSpPr>
        <p:spPr bwMode="auto">
          <a:xfrm>
            <a:off x="1828800" y="3733800"/>
            <a:ext cx="3657600" cy="379413"/>
          </a:xfrm>
          <a:prstGeom prst="rect">
            <a:avLst/>
          </a:prstGeom>
          <a:noFill/>
          <a:ln w="12700">
            <a:solidFill>
              <a:schemeClr val="tx1"/>
            </a:solidFill>
            <a:miter lim="800000"/>
            <a:headEnd type="none" w="sm" len="sm"/>
            <a:tailEnd type="none" w="sm" len="sm"/>
          </a:ln>
        </p:spPr>
        <p:txBody>
          <a:bodyPr>
            <a:spAutoFit/>
          </a:bodyPr>
          <a:lstStyle/>
          <a:p>
            <a:pPr algn="l">
              <a:spcBef>
                <a:spcPct val="50000"/>
              </a:spcBef>
            </a:pPr>
            <a:r>
              <a:rPr lang="en-US" sz="1800">
                <a:latin typeface="Arial" charset="0"/>
              </a:rPr>
              <a:t>Seed determines starting point</a:t>
            </a:r>
          </a:p>
        </p:txBody>
      </p:sp>
      <p:sp>
        <p:nvSpPr>
          <p:cNvPr id="156682" name="Line 9"/>
          <p:cNvSpPr>
            <a:spLocks noChangeShapeType="1"/>
          </p:cNvSpPr>
          <p:nvPr/>
        </p:nvSpPr>
        <p:spPr bwMode="auto">
          <a:xfrm flipH="1" flipV="1">
            <a:off x="1143000" y="3429000"/>
            <a:ext cx="685800" cy="3810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156683" name="Rectangle 10"/>
          <p:cNvSpPr>
            <a:spLocks noChangeArrowheads="1"/>
          </p:cNvSpPr>
          <p:nvPr/>
        </p:nvSpPr>
        <p:spPr bwMode="auto">
          <a:xfrm>
            <a:off x="228600" y="4394200"/>
            <a:ext cx="8915400" cy="838200"/>
          </a:xfrm>
          <a:prstGeom prst="rect">
            <a:avLst/>
          </a:prstGeom>
          <a:noFill/>
          <a:ln w="9525">
            <a:noFill/>
            <a:miter lim="800000"/>
            <a:headEnd/>
            <a:tailEnd/>
          </a:ln>
        </p:spPr>
        <p:txBody>
          <a:bodyPr lIns="92075" tIns="46038" rIns="92075" bIns="46038"/>
          <a:lstStyle/>
          <a:p>
            <a:pPr marL="285750" indent="-285750" algn="l">
              <a:lnSpc>
                <a:spcPct val="93000"/>
              </a:lnSpc>
              <a:spcBef>
                <a:spcPct val="30000"/>
              </a:spcBef>
              <a:buClr>
                <a:schemeClr val="tx2"/>
              </a:buClr>
              <a:buSzPct val="75000"/>
              <a:buFont typeface="Wingdings" pitchFamily="2" charset="2"/>
              <a:buChar char="l"/>
            </a:pPr>
            <a:r>
              <a:rPr lang="en-US" sz="1800">
                <a:solidFill>
                  <a:srgbClr val="FFFFFF"/>
                </a:solidFill>
                <a:latin typeface="Arial" charset="0"/>
              </a:rPr>
              <a:t>Grab arbitrary seeds and you may generate overlapping sequences  </a:t>
            </a:r>
          </a:p>
          <a:p>
            <a:pPr marL="685800" lvl="1" indent="-228600" algn="l">
              <a:lnSpc>
                <a:spcPct val="93000"/>
              </a:lnSpc>
              <a:spcBef>
                <a:spcPct val="30000"/>
              </a:spcBef>
              <a:buClr>
                <a:schemeClr val="tx2"/>
              </a:buClr>
              <a:buSzPct val="75000"/>
              <a:buFont typeface="Wingdings" pitchFamily="2" charset="2"/>
              <a:buChar char="u"/>
            </a:pPr>
            <a:r>
              <a:rPr lang="en-US" sz="1600">
                <a:latin typeface="Arial" charset="0"/>
              </a:rPr>
              <a:t>E.g. three sequences … last one wraps at the end of the RNG period.</a:t>
            </a:r>
          </a:p>
        </p:txBody>
      </p:sp>
      <p:sp>
        <p:nvSpPr>
          <p:cNvPr id="156684" name="Rectangle 11"/>
          <p:cNvSpPr>
            <a:spLocks noChangeArrowheads="1"/>
          </p:cNvSpPr>
          <p:nvPr/>
        </p:nvSpPr>
        <p:spPr bwMode="auto">
          <a:xfrm>
            <a:off x="228600" y="5257800"/>
            <a:ext cx="8534400" cy="609600"/>
          </a:xfrm>
          <a:prstGeom prst="rect">
            <a:avLst/>
          </a:prstGeom>
          <a:solidFill>
            <a:schemeClr val="bg1"/>
          </a:solidFill>
          <a:ln w="12700">
            <a:solidFill>
              <a:schemeClr val="tx1"/>
            </a:solidFill>
            <a:miter lim="800000"/>
            <a:headEnd type="none" w="sm" len="sm"/>
            <a:tailEnd type="none" w="sm" len="sm"/>
          </a:ln>
        </p:spPr>
        <p:txBody>
          <a:bodyPr wrap="none" anchor="ctr"/>
          <a:lstStyle/>
          <a:p>
            <a:endParaRPr lang="en-GB"/>
          </a:p>
        </p:txBody>
      </p:sp>
      <p:sp>
        <p:nvSpPr>
          <p:cNvPr id="156685" name="Rectangle 12"/>
          <p:cNvSpPr>
            <a:spLocks noChangeArrowheads="1"/>
          </p:cNvSpPr>
          <p:nvPr/>
        </p:nvSpPr>
        <p:spPr bwMode="auto">
          <a:xfrm>
            <a:off x="1066800" y="5257800"/>
            <a:ext cx="3613150" cy="203200"/>
          </a:xfrm>
          <a:prstGeom prst="rect">
            <a:avLst/>
          </a:prstGeom>
          <a:solidFill>
            <a:srgbClr val="001362"/>
          </a:solidFill>
          <a:ln w="12700">
            <a:solidFill>
              <a:schemeClr val="tx1"/>
            </a:solidFill>
            <a:miter lim="800000"/>
            <a:headEnd type="none" w="sm" len="sm"/>
            <a:tailEnd type="none" w="sm" len="sm"/>
          </a:ln>
        </p:spPr>
        <p:txBody>
          <a:bodyPr wrap="none" anchor="ctr"/>
          <a:lstStyle/>
          <a:p>
            <a:endParaRPr lang="en-GB"/>
          </a:p>
        </p:txBody>
      </p:sp>
      <p:sp>
        <p:nvSpPr>
          <p:cNvPr id="156686" name="Rectangle 13"/>
          <p:cNvSpPr>
            <a:spLocks noChangeArrowheads="1"/>
          </p:cNvSpPr>
          <p:nvPr/>
        </p:nvSpPr>
        <p:spPr bwMode="auto">
          <a:xfrm>
            <a:off x="4038600" y="5454650"/>
            <a:ext cx="3613150" cy="203200"/>
          </a:xfrm>
          <a:prstGeom prst="rect">
            <a:avLst/>
          </a:prstGeom>
          <a:solidFill>
            <a:srgbClr val="001362"/>
          </a:solidFill>
          <a:ln w="12700">
            <a:solidFill>
              <a:schemeClr val="tx1"/>
            </a:solidFill>
            <a:miter lim="800000"/>
            <a:headEnd type="none" w="sm" len="sm"/>
            <a:tailEnd type="none" w="sm" len="sm"/>
          </a:ln>
        </p:spPr>
        <p:txBody>
          <a:bodyPr wrap="none" anchor="ctr"/>
          <a:lstStyle/>
          <a:p>
            <a:endParaRPr lang="en-GB"/>
          </a:p>
        </p:txBody>
      </p:sp>
      <p:sp>
        <p:nvSpPr>
          <p:cNvPr id="156687" name="Rectangle 14"/>
          <p:cNvSpPr>
            <a:spLocks noChangeArrowheads="1"/>
          </p:cNvSpPr>
          <p:nvPr/>
        </p:nvSpPr>
        <p:spPr bwMode="auto">
          <a:xfrm>
            <a:off x="7462838" y="5664200"/>
            <a:ext cx="1306512" cy="203200"/>
          </a:xfrm>
          <a:prstGeom prst="rect">
            <a:avLst/>
          </a:prstGeom>
          <a:solidFill>
            <a:srgbClr val="001362"/>
          </a:solidFill>
          <a:ln w="12700">
            <a:solidFill>
              <a:schemeClr val="tx1"/>
            </a:solidFill>
            <a:miter lim="800000"/>
            <a:headEnd type="none" w="sm" len="sm"/>
            <a:tailEnd type="none" w="sm" len="sm"/>
          </a:ln>
        </p:spPr>
        <p:txBody>
          <a:bodyPr wrap="none" anchor="ctr"/>
          <a:lstStyle/>
          <a:p>
            <a:endParaRPr lang="en-GB"/>
          </a:p>
        </p:txBody>
      </p:sp>
      <p:sp>
        <p:nvSpPr>
          <p:cNvPr id="156688" name="Rectangle 15"/>
          <p:cNvSpPr>
            <a:spLocks noChangeArrowheads="1"/>
          </p:cNvSpPr>
          <p:nvPr/>
        </p:nvSpPr>
        <p:spPr bwMode="auto">
          <a:xfrm>
            <a:off x="228600" y="5664200"/>
            <a:ext cx="2306638" cy="203200"/>
          </a:xfrm>
          <a:prstGeom prst="rect">
            <a:avLst/>
          </a:prstGeom>
          <a:solidFill>
            <a:srgbClr val="001362"/>
          </a:solidFill>
          <a:ln w="12700">
            <a:solidFill>
              <a:schemeClr val="tx1"/>
            </a:solidFill>
            <a:miter lim="800000"/>
            <a:headEnd type="none" w="sm" len="sm"/>
            <a:tailEnd type="none" w="sm" len="sm"/>
          </a:ln>
        </p:spPr>
        <p:txBody>
          <a:bodyPr wrap="none" anchor="ctr"/>
          <a:lstStyle/>
          <a:p>
            <a:endParaRPr lang="en-GB"/>
          </a:p>
        </p:txBody>
      </p:sp>
      <p:sp>
        <p:nvSpPr>
          <p:cNvPr id="156689" name="Rectangle 16"/>
          <p:cNvSpPr>
            <a:spLocks noChangeArrowheads="1"/>
          </p:cNvSpPr>
          <p:nvPr/>
        </p:nvSpPr>
        <p:spPr bwMode="auto">
          <a:xfrm>
            <a:off x="228600" y="6019800"/>
            <a:ext cx="8382000" cy="685800"/>
          </a:xfrm>
          <a:prstGeom prst="rect">
            <a:avLst/>
          </a:prstGeom>
          <a:noFill/>
          <a:ln w="9525">
            <a:noFill/>
            <a:miter lim="800000"/>
            <a:headEnd/>
            <a:tailEnd/>
          </a:ln>
        </p:spPr>
        <p:txBody>
          <a:bodyPr lIns="92075" tIns="46038" rIns="92075" bIns="46038"/>
          <a:lstStyle/>
          <a:p>
            <a:pPr marL="285750" indent="-285750" algn="l">
              <a:lnSpc>
                <a:spcPct val="93000"/>
              </a:lnSpc>
              <a:spcBef>
                <a:spcPct val="30000"/>
              </a:spcBef>
              <a:buClr>
                <a:schemeClr val="tx2"/>
              </a:buClr>
              <a:buSzPct val="75000"/>
              <a:buFont typeface="Wingdings" pitchFamily="2" charset="2"/>
              <a:buChar char="l"/>
            </a:pPr>
            <a:r>
              <a:rPr lang="en-US" sz="1800">
                <a:solidFill>
                  <a:srgbClr val="FFFFFF"/>
                </a:solidFill>
                <a:latin typeface="Arial" charset="0"/>
              </a:rPr>
              <a:t>Overlapping sequences = over-sampling and bad statistics … lower quality or even wrong answers!</a:t>
            </a:r>
          </a:p>
        </p:txBody>
      </p:sp>
      <p:sp>
        <p:nvSpPr>
          <p:cNvPr id="156690" name="Text Box 17"/>
          <p:cNvSpPr txBox="1">
            <a:spLocks noChangeArrowheads="1"/>
          </p:cNvSpPr>
          <p:nvPr/>
        </p:nvSpPr>
        <p:spPr bwMode="auto">
          <a:xfrm>
            <a:off x="1054100" y="5245100"/>
            <a:ext cx="1600200" cy="244475"/>
          </a:xfrm>
          <a:prstGeom prst="rect">
            <a:avLst/>
          </a:prstGeom>
          <a:noFill/>
          <a:ln w="12700">
            <a:noFill/>
            <a:miter lim="800000"/>
            <a:headEnd type="none" w="sm" len="sm"/>
            <a:tailEnd type="none" w="sm" len="sm"/>
          </a:ln>
        </p:spPr>
        <p:txBody>
          <a:bodyPr>
            <a:spAutoFit/>
          </a:bodyPr>
          <a:lstStyle/>
          <a:p>
            <a:pPr algn="l">
              <a:spcBef>
                <a:spcPct val="50000"/>
              </a:spcBef>
            </a:pPr>
            <a:r>
              <a:rPr lang="en-US" sz="1000">
                <a:latin typeface="Arial" charset="0"/>
              </a:rPr>
              <a:t>Thread 1</a:t>
            </a:r>
          </a:p>
        </p:txBody>
      </p:sp>
      <p:sp>
        <p:nvSpPr>
          <p:cNvPr id="156691" name="Text Box 18"/>
          <p:cNvSpPr txBox="1">
            <a:spLocks noChangeArrowheads="1"/>
          </p:cNvSpPr>
          <p:nvPr/>
        </p:nvSpPr>
        <p:spPr bwMode="auto">
          <a:xfrm>
            <a:off x="4038600" y="5422900"/>
            <a:ext cx="1600200" cy="244475"/>
          </a:xfrm>
          <a:prstGeom prst="rect">
            <a:avLst/>
          </a:prstGeom>
          <a:noFill/>
          <a:ln w="12700">
            <a:noFill/>
            <a:miter lim="800000"/>
            <a:headEnd type="none" w="sm" len="sm"/>
            <a:tailEnd type="none" w="sm" len="sm"/>
          </a:ln>
        </p:spPr>
        <p:txBody>
          <a:bodyPr>
            <a:spAutoFit/>
          </a:bodyPr>
          <a:lstStyle/>
          <a:p>
            <a:pPr algn="l">
              <a:spcBef>
                <a:spcPct val="50000"/>
              </a:spcBef>
            </a:pPr>
            <a:r>
              <a:rPr lang="en-US" sz="1000">
                <a:latin typeface="Arial" charset="0"/>
              </a:rPr>
              <a:t>Thread 2</a:t>
            </a:r>
          </a:p>
        </p:txBody>
      </p:sp>
      <p:sp>
        <p:nvSpPr>
          <p:cNvPr id="156692" name="Text Box 19"/>
          <p:cNvSpPr txBox="1">
            <a:spLocks noChangeArrowheads="1"/>
          </p:cNvSpPr>
          <p:nvPr/>
        </p:nvSpPr>
        <p:spPr bwMode="auto">
          <a:xfrm>
            <a:off x="7543800" y="5640388"/>
            <a:ext cx="1600200" cy="244475"/>
          </a:xfrm>
          <a:prstGeom prst="rect">
            <a:avLst/>
          </a:prstGeom>
          <a:noFill/>
          <a:ln w="12700">
            <a:noFill/>
            <a:miter lim="800000"/>
            <a:headEnd type="none" w="sm" len="sm"/>
            <a:tailEnd type="none" w="sm" len="sm"/>
          </a:ln>
        </p:spPr>
        <p:txBody>
          <a:bodyPr>
            <a:spAutoFit/>
          </a:bodyPr>
          <a:lstStyle/>
          <a:p>
            <a:pPr algn="l">
              <a:spcBef>
                <a:spcPct val="50000"/>
              </a:spcBef>
            </a:pPr>
            <a:r>
              <a:rPr lang="en-US" sz="1000">
                <a:latin typeface="Arial" charset="0"/>
              </a:rPr>
              <a:t>Thread 3</a:t>
            </a:r>
          </a:p>
        </p:txBody>
      </p:sp>
    </p:spTree>
    <p:extLst>
      <p:ext uri="{BB962C8B-B14F-4D97-AF65-F5344CB8AC3E}">
        <p14:creationId xmlns:p14="http://schemas.microsoft.com/office/powerpoint/2010/main" val="40939930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7BD5038E-59A7-4A68-B7A9-BAC58AFD0822}" type="slidenum">
              <a:rPr lang="zh-CN" altLang="en-US"/>
              <a:pPr>
                <a:defRPr/>
              </a:pPr>
              <a:t>167</a:t>
            </a:fld>
            <a:endParaRPr lang="en-US" altLang="zh-CN"/>
          </a:p>
        </p:txBody>
      </p:sp>
      <p:sp>
        <p:nvSpPr>
          <p:cNvPr id="157699" name="Rectangle 2"/>
          <p:cNvSpPr>
            <a:spLocks noChangeArrowheads="1"/>
          </p:cNvSpPr>
          <p:nvPr/>
        </p:nvSpPr>
        <p:spPr bwMode="auto">
          <a:xfrm>
            <a:off x="533400" y="2717800"/>
            <a:ext cx="6324600" cy="1409700"/>
          </a:xfrm>
          <a:prstGeom prst="rect">
            <a:avLst/>
          </a:prstGeom>
          <a:solidFill>
            <a:schemeClr val="bg1"/>
          </a:solidFill>
          <a:ln w="12700">
            <a:solidFill>
              <a:schemeClr val="tx1"/>
            </a:solidFill>
            <a:miter lim="800000"/>
            <a:headEnd type="none" w="sm" len="sm"/>
            <a:tailEnd type="none" w="sm" len="sm"/>
          </a:ln>
        </p:spPr>
        <p:txBody>
          <a:bodyPr wrap="none" anchor="ctr"/>
          <a:lstStyle/>
          <a:p>
            <a:endParaRPr lang="en-GB"/>
          </a:p>
        </p:txBody>
      </p:sp>
      <p:sp>
        <p:nvSpPr>
          <p:cNvPr id="157700" name="Rectangle 3"/>
          <p:cNvSpPr>
            <a:spLocks noGrp="1" noChangeArrowheads="1"/>
          </p:cNvSpPr>
          <p:nvPr>
            <p:ph type="title"/>
          </p:nvPr>
        </p:nvSpPr>
        <p:spPr/>
        <p:txBody>
          <a:bodyPr/>
          <a:lstStyle/>
          <a:p>
            <a:pPr eaLnBrk="1" hangingPunct="1"/>
            <a:r>
              <a:rPr lang="en-US" sz="3200" smtClean="0"/>
              <a:t>Parallel random number generators</a:t>
            </a:r>
          </a:p>
        </p:txBody>
      </p:sp>
      <p:sp>
        <p:nvSpPr>
          <p:cNvPr id="157701" name="Rectangle 4"/>
          <p:cNvSpPr>
            <a:spLocks noGrp="1" noChangeArrowheads="1"/>
          </p:cNvSpPr>
          <p:nvPr>
            <p:ph type="body" idx="1"/>
          </p:nvPr>
        </p:nvSpPr>
        <p:spPr>
          <a:xfrm>
            <a:off x="288925" y="990600"/>
            <a:ext cx="6705600" cy="4572000"/>
          </a:xfrm>
        </p:spPr>
        <p:txBody>
          <a:bodyPr/>
          <a:lstStyle/>
          <a:p>
            <a:pPr eaLnBrk="1" hangingPunct="1">
              <a:lnSpc>
                <a:spcPct val="75000"/>
              </a:lnSpc>
            </a:pPr>
            <a:r>
              <a:rPr lang="en-US" sz="2000" smtClean="0"/>
              <a:t>Multiple threads cooperate to generate and use random numbers.</a:t>
            </a:r>
          </a:p>
          <a:p>
            <a:pPr eaLnBrk="1" hangingPunct="1">
              <a:lnSpc>
                <a:spcPct val="75000"/>
              </a:lnSpc>
            </a:pPr>
            <a:r>
              <a:rPr lang="en-US" sz="2000" smtClean="0"/>
              <a:t>Solutions:</a:t>
            </a:r>
          </a:p>
          <a:p>
            <a:pPr lvl="1" eaLnBrk="1" hangingPunct="1">
              <a:lnSpc>
                <a:spcPct val="75000"/>
              </a:lnSpc>
            </a:pPr>
            <a:r>
              <a:rPr lang="en-US" sz="2000" smtClean="0"/>
              <a:t>Replicate and Pray</a:t>
            </a:r>
          </a:p>
          <a:p>
            <a:pPr lvl="1" eaLnBrk="1" hangingPunct="1">
              <a:lnSpc>
                <a:spcPct val="75000"/>
              </a:lnSpc>
            </a:pPr>
            <a:r>
              <a:rPr lang="en-US" sz="2000" smtClean="0"/>
              <a:t>Give each thread a separate, independent generator</a:t>
            </a:r>
          </a:p>
          <a:p>
            <a:pPr lvl="1" eaLnBrk="1" hangingPunct="1">
              <a:lnSpc>
                <a:spcPct val="75000"/>
              </a:lnSpc>
            </a:pPr>
            <a:r>
              <a:rPr lang="en-US" sz="2000" smtClean="0"/>
              <a:t>Have one thread generate all the numbers.</a:t>
            </a:r>
          </a:p>
          <a:p>
            <a:pPr lvl="1" eaLnBrk="1" hangingPunct="1">
              <a:lnSpc>
                <a:spcPct val="75000"/>
              </a:lnSpc>
            </a:pPr>
            <a:r>
              <a:rPr lang="en-US" sz="2000" smtClean="0"/>
              <a:t>Leapfrog … deal out sequence values “round robin” as if dealing a deck of cards.</a:t>
            </a:r>
          </a:p>
          <a:p>
            <a:pPr lvl="1" eaLnBrk="1" hangingPunct="1">
              <a:lnSpc>
                <a:spcPct val="75000"/>
              </a:lnSpc>
            </a:pPr>
            <a:r>
              <a:rPr lang="en-US" sz="2000" smtClean="0"/>
              <a:t>Block method … pick your seed so each threads gets a distinct contiguous block.</a:t>
            </a:r>
          </a:p>
          <a:p>
            <a:pPr eaLnBrk="1" hangingPunct="1">
              <a:lnSpc>
                <a:spcPct val="75000"/>
              </a:lnSpc>
            </a:pPr>
            <a:r>
              <a:rPr lang="en-US" sz="2000" smtClean="0"/>
              <a:t>Other than “replicate and pray”, these are difficult to implement.  Be smart … buy a math library that does it right.</a:t>
            </a:r>
          </a:p>
        </p:txBody>
      </p:sp>
      <p:sp>
        <p:nvSpPr>
          <p:cNvPr id="157702" name="Text Box 5"/>
          <p:cNvSpPr txBox="1">
            <a:spLocks noChangeArrowheads="1"/>
          </p:cNvSpPr>
          <p:nvPr/>
        </p:nvSpPr>
        <p:spPr bwMode="auto">
          <a:xfrm>
            <a:off x="7162800" y="2438400"/>
            <a:ext cx="1828800" cy="2916238"/>
          </a:xfrm>
          <a:prstGeom prst="rect">
            <a:avLst/>
          </a:prstGeom>
          <a:solidFill>
            <a:schemeClr val="tx1"/>
          </a:solidFill>
          <a:ln w="12700">
            <a:solidFill>
              <a:srgbClr val="001362"/>
            </a:solidFill>
            <a:miter lim="800000"/>
            <a:headEnd type="none" w="sm" len="sm"/>
            <a:tailEnd type="none" w="sm" len="sm"/>
          </a:ln>
        </p:spPr>
        <p:txBody>
          <a:bodyPr>
            <a:spAutoFit/>
          </a:bodyPr>
          <a:lstStyle/>
          <a:p>
            <a:pPr>
              <a:spcBef>
                <a:spcPct val="50000"/>
              </a:spcBef>
            </a:pPr>
            <a:r>
              <a:rPr lang="en-US" sz="1600">
                <a:solidFill>
                  <a:schemeClr val="bg2"/>
                </a:solidFill>
                <a:latin typeface="Arial" charset="0"/>
              </a:rPr>
              <a:t>If done right, can generate the same sequence regardless of the number of threads …</a:t>
            </a:r>
          </a:p>
          <a:p>
            <a:pPr>
              <a:spcBef>
                <a:spcPct val="50000"/>
              </a:spcBef>
            </a:pPr>
            <a:r>
              <a:rPr lang="en-US" sz="1600">
                <a:solidFill>
                  <a:schemeClr val="bg2"/>
                </a:solidFill>
                <a:latin typeface="Arial" charset="0"/>
              </a:rPr>
              <a:t>Nice for debugging, but not really needed scientifically.</a:t>
            </a:r>
          </a:p>
        </p:txBody>
      </p:sp>
      <p:sp>
        <p:nvSpPr>
          <p:cNvPr id="157703" name="Line 6"/>
          <p:cNvSpPr>
            <a:spLocks noChangeShapeType="1"/>
          </p:cNvSpPr>
          <p:nvPr/>
        </p:nvSpPr>
        <p:spPr bwMode="auto">
          <a:xfrm flipH="1" flipV="1">
            <a:off x="6858000" y="3733800"/>
            <a:ext cx="304800" cy="152400"/>
          </a:xfrm>
          <a:prstGeom prst="line">
            <a:avLst/>
          </a:prstGeom>
          <a:noFill/>
          <a:ln w="38100">
            <a:solidFill>
              <a:schemeClr val="tx1"/>
            </a:solidFill>
            <a:round/>
            <a:headEnd type="none" w="sm" len="sm"/>
            <a:tailEnd type="triangle" w="sm" len="sm"/>
          </a:ln>
        </p:spPr>
        <p:txBody>
          <a:bodyPr wrap="none" anchor="ctr"/>
          <a:lstStyle/>
          <a:p>
            <a:endParaRPr lang="en-US"/>
          </a:p>
        </p:txBody>
      </p:sp>
      <p:sp>
        <p:nvSpPr>
          <p:cNvPr id="157704" name="Text Box 7"/>
          <p:cNvSpPr txBox="1">
            <a:spLocks noChangeArrowheads="1"/>
          </p:cNvSpPr>
          <p:nvPr/>
        </p:nvSpPr>
        <p:spPr bwMode="auto">
          <a:xfrm>
            <a:off x="876300" y="5524500"/>
            <a:ext cx="5613400" cy="835025"/>
          </a:xfrm>
          <a:prstGeom prst="rect">
            <a:avLst/>
          </a:prstGeom>
          <a:solidFill>
            <a:schemeClr val="tx1"/>
          </a:solidFill>
          <a:ln w="12700">
            <a:solidFill>
              <a:srgbClr val="001362"/>
            </a:solidFill>
            <a:miter lim="800000"/>
            <a:headEnd type="none" w="sm" len="sm"/>
            <a:tailEnd type="none" w="sm" len="sm"/>
          </a:ln>
        </p:spPr>
        <p:txBody>
          <a:bodyPr>
            <a:spAutoFit/>
          </a:bodyPr>
          <a:lstStyle/>
          <a:p>
            <a:pPr>
              <a:spcBef>
                <a:spcPct val="50000"/>
              </a:spcBef>
            </a:pPr>
            <a:r>
              <a:rPr lang="en-US">
                <a:solidFill>
                  <a:schemeClr val="bg2"/>
                </a:solidFill>
                <a:latin typeface="Arial" charset="0"/>
              </a:rPr>
              <a:t>Intel’s Math kernel Library supports all of these methods.</a:t>
            </a:r>
          </a:p>
        </p:txBody>
      </p:sp>
    </p:spTree>
    <p:extLst>
      <p:ext uri="{BB962C8B-B14F-4D97-AF65-F5344CB8AC3E}">
        <p14:creationId xmlns:p14="http://schemas.microsoft.com/office/powerpoint/2010/main" val="367290885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pPr>
              <a:defRPr/>
            </a:pPr>
            <a:fld id="{E1003003-5802-4082-8D1F-9A997063BAEC}" type="slidenum">
              <a:rPr lang="zh-CN" altLang="en-US"/>
              <a:pPr>
                <a:defRPr/>
              </a:pPr>
              <a:t>168</a:t>
            </a:fld>
            <a:endParaRPr lang="en-US" altLang="zh-CN"/>
          </a:p>
        </p:txBody>
      </p:sp>
      <p:sp>
        <p:nvSpPr>
          <p:cNvPr id="158723" name="Rectangle 2"/>
          <p:cNvSpPr>
            <a:spLocks noGrp="1" noChangeArrowheads="1"/>
          </p:cNvSpPr>
          <p:nvPr>
            <p:ph type="title"/>
          </p:nvPr>
        </p:nvSpPr>
        <p:spPr/>
        <p:txBody>
          <a:bodyPr/>
          <a:lstStyle/>
          <a:p>
            <a:pPr eaLnBrk="1" hangingPunct="1"/>
            <a:r>
              <a:rPr lang="en-US" sz="3200" smtClean="0"/>
              <a:t>MKL Random number generators (RNG)</a:t>
            </a:r>
          </a:p>
        </p:txBody>
      </p:sp>
      <p:sp>
        <p:nvSpPr>
          <p:cNvPr id="158724" name="Rectangle 3"/>
          <p:cNvSpPr>
            <a:spLocks noGrp="1" noChangeArrowheads="1"/>
          </p:cNvSpPr>
          <p:nvPr>
            <p:ph type="body" idx="1"/>
          </p:nvPr>
        </p:nvSpPr>
        <p:spPr>
          <a:xfrm>
            <a:off x="1371600" y="2133600"/>
            <a:ext cx="7772400" cy="3810000"/>
          </a:xfrm>
        </p:spPr>
        <p:txBody>
          <a:bodyPr/>
          <a:lstStyle/>
          <a:p>
            <a:pPr eaLnBrk="1" hangingPunct="1">
              <a:buFont typeface="Wingdings" pitchFamily="2" charset="2"/>
              <a:buNone/>
            </a:pPr>
            <a:r>
              <a:rPr lang="en-US" sz="1800" noProof="1" smtClean="0"/>
              <a:t>#define BLOCK 100</a:t>
            </a:r>
          </a:p>
          <a:p>
            <a:pPr eaLnBrk="1" hangingPunct="1">
              <a:buFont typeface="Wingdings" pitchFamily="2" charset="2"/>
              <a:buNone/>
            </a:pPr>
            <a:r>
              <a:rPr lang="en-US" sz="1800" noProof="1" smtClean="0"/>
              <a:t>double  buff[BLOCK]; </a:t>
            </a:r>
            <a:endParaRPr lang="en-US" sz="1800" smtClean="0"/>
          </a:p>
          <a:p>
            <a:pPr eaLnBrk="1" hangingPunct="1">
              <a:buFont typeface="Wingdings" pitchFamily="2" charset="2"/>
              <a:buNone/>
            </a:pPr>
            <a:r>
              <a:rPr lang="en-US" sz="1800" noProof="1" smtClean="0"/>
              <a:t>VSLStreamStatePtr stream;</a:t>
            </a:r>
            <a:endParaRPr lang="en-US" sz="1800" smtClean="0"/>
          </a:p>
          <a:p>
            <a:pPr eaLnBrk="1" hangingPunct="1">
              <a:buFont typeface="Wingdings" pitchFamily="2" charset="2"/>
              <a:buNone/>
            </a:pPr>
            <a:endParaRPr lang="en-US" sz="1800" noProof="1" smtClean="0"/>
          </a:p>
          <a:p>
            <a:pPr eaLnBrk="1" hangingPunct="1">
              <a:buFont typeface="Wingdings" pitchFamily="2" charset="2"/>
              <a:buNone/>
            </a:pPr>
            <a:r>
              <a:rPr lang="en-US" sz="1800" noProof="1" smtClean="0"/>
              <a:t>vslNewStream(&amp;ran_stream, VSL_BRNG_WH, (int)seed_val); </a:t>
            </a:r>
            <a:endParaRPr lang="en-US" sz="1800" smtClean="0"/>
          </a:p>
          <a:p>
            <a:pPr eaLnBrk="1" hangingPunct="1">
              <a:buFont typeface="Wingdings" pitchFamily="2" charset="2"/>
              <a:buNone/>
            </a:pPr>
            <a:endParaRPr lang="en-US" sz="1800" noProof="1" smtClean="0"/>
          </a:p>
          <a:p>
            <a:pPr eaLnBrk="1" hangingPunct="1">
              <a:buFont typeface="Wingdings" pitchFamily="2" charset="2"/>
              <a:buNone/>
            </a:pPr>
            <a:r>
              <a:rPr lang="en-US" sz="1800" noProof="1" smtClean="0"/>
              <a:t>vdRngUniform</a:t>
            </a:r>
            <a:r>
              <a:rPr lang="en-US" sz="1800" smtClean="0"/>
              <a:t> </a:t>
            </a:r>
            <a:r>
              <a:rPr lang="en-US" sz="1800" noProof="1" smtClean="0"/>
              <a:t>(VSL_METHOD_DUNIFORM_STD, stream, </a:t>
            </a:r>
            <a:r>
              <a:rPr lang="en-US" sz="1800" smtClean="0"/>
              <a:t>  </a:t>
            </a:r>
            <a:br>
              <a:rPr lang="en-US" sz="1800" smtClean="0"/>
            </a:br>
            <a:r>
              <a:rPr lang="en-US" sz="1800" smtClean="0"/>
              <a:t>                      </a:t>
            </a:r>
            <a:r>
              <a:rPr lang="en-US" sz="1800" noProof="1" smtClean="0"/>
              <a:t>BLOCK, buff, low,</a:t>
            </a:r>
            <a:r>
              <a:rPr lang="en-US" sz="1800" smtClean="0"/>
              <a:t> </a:t>
            </a:r>
            <a:r>
              <a:rPr lang="en-US" sz="1800" noProof="1" smtClean="0"/>
              <a:t>hi)</a:t>
            </a:r>
            <a:endParaRPr lang="en-US" sz="1800" smtClean="0"/>
          </a:p>
          <a:p>
            <a:pPr eaLnBrk="1" hangingPunct="1">
              <a:buFont typeface="Wingdings" pitchFamily="2" charset="2"/>
              <a:buNone/>
            </a:pPr>
            <a:endParaRPr lang="en-US" sz="1800" smtClean="0"/>
          </a:p>
          <a:p>
            <a:pPr eaLnBrk="1" hangingPunct="1">
              <a:buFont typeface="Wingdings" pitchFamily="2" charset="2"/>
              <a:buNone/>
            </a:pPr>
            <a:r>
              <a:rPr lang="en-US" sz="1800" noProof="1" smtClean="0"/>
              <a:t>vslDeleteStream( &amp;stream );</a:t>
            </a:r>
          </a:p>
        </p:txBody>
      </p:sp>
      <p:sp>
        <p:nvSpPr>
          <p:cNvPr id="158725" name="Rectangle 4"/>
          <p:cNvSpPr>
            <a:spLocks noChangeArrowheads="1"/>
          </p:cNvSpPr>
          <p:nvPr/>
        </p:nvSpPr>
        <p:spPr bwMode="auto">
          <a:xfrm>
            <a:off x="228600" y="1066800"/>
            <a:ext cx="8302625" cy="1066800"/>
          </a:xfrm>
          <a:prstGeom prst="rect">
            <a:avLst/>
          </a:prstGeom>
          <a:noFill/>
          <a:ln w="9525">
            <a:noFill/>
            <a:miter lim="800000"/>
            <a:headEnd/>
            <a:tailEnd/>
          </a:ln>
        </p:spPr>
        <p:txBody>
          <a:bodyPr lIns="92075" tIns="46038" rIns="92075" bIns="46038"/>
          <a:lstStyle/>
          <a:p>
            <a:pPr marL="285750" indent="-285750" algn="l">
              <a:lnSpc>
                <a:spcPct val="85000"/>
              </a:lnSpc>
              <a:spcBef>
                <a:spcPct val="30000"/>
              </a:spcBef>
              <a:buClr>
                <a:schemeClr val="tx2"/>
              </a:buClr>
              <a:buSzPct val="75000"/>
              <a:buFont typeface="Wingdings" pitchFamily="2" charset="2"/>
              <a:buChar char="l"/>
            </a:pPr>
            <a:r>
              <a:rPr lang="en-US" sz="1800">
                <a:solidFill>
                  <a:srgbClr val="FFFFFF"/>
                </a:solidFill>
                <a:latin typeface="Arial" charset="0"/>
              </a:rPr>
              <a:t>MKL includes several families of RNGs in its vector statistics library.</a:t>
            </a:r>
          </a:p>
          <a:p>
            <a:pPr marL="285750" indent="-285750" algn="l">
              <a:lnSpc>
                <a:spcPct val="85000"/>
              </a:lnSpc>
              <a:spcBef>
                <a:spcPct val="30000"/>
              </a:spcBef>
              <a:buClr>
                <a:schemeClr val="tx2"/>
              </a:buClr>
              <a:buSzPct val="75000"/>
              <a:buFont typeface="Wingdings" pitchFamily="2" charset="2"/>
              <a:buChar char="l"/>
            </a:pPr>
            <a:r>
              <a:rPr lang="en-US" sz="1800">
                <a:solidFill>
                  <a:srgbClr val="FFFFFF"/>
                </a:solidFill>
                <a:latin typeface="Arial" charset="0"/>
              </a:rPr>
              <a:t>Specialized to efficiently generate vectors of random numbers</a:t>
            </a:r>
            <a:endParaRPr lang="en-US" sz="1800" noProof="1">
              <a:solidFill>
                <a:srgbClr val="FFFFFF"/>
              </a:solidFill>
              <a:latin typeface="Arial" charset="0"/>
            </a:endParaRPr>
          </a:p>
        </p:txBody>
      </p:sp>
      <p:sp>
        <p:nvSpPr>
          <p:cNvPr id="158726" name="Text Box 5"/>
          <p:cNvSpPr txBox="1">
            <a:spLocks noChangeArrowheads="1"/>
          </p:cNvSpPr>
          <p:nvPr/>
        </p:nvSpPr>
        <p:spPr bwMode="auto">
          <a:xfrm>
            <a:off x="0" y="3048000"/>
            <a:ext cx="1295400" cy="1477963"/>
          </a:xfrm>
          <a:prstGeom prst="rect">
            <a:avLst/>
          </a:prstGeom>
          <a:solidFill>
            <a:schemeClr val="tx1"/>
          </a:solidFill>
          <a:ln w="12700">
            <a:solidFill>
              <a:srgbClr val="001362"/>
            </a:solidFill>
            <a:miter lim="800000"/>
            <a:headEnd type="none" w="sm" len="sm"/>
            <a:tailEnd type="none" w="sm" len="sm"/>
          </a:ln>
        </p:spPr>
        <p:txBody>
          <a:bodyPr>
            <a:spAutoFit/>
          </a:bodyPr>
          <a:lstStyle/>
          <a:p>
            <a:pPr algn="l">
              <a:spcBef>
                <a:spcPct val="50000"/>
              </a:spcBef>
            </a:pPr>
            <a:r>
              <a:rPr lang="en-US" sz="1800">
                <a:solidFill>
                  <a:schemeClr val="bg2"/>
                </a:solidFill>
                <a:latin typeface="Arial" charset="0"/>
              </a:rPr>
              <a:t>Initialize a stream or pseudo random numbers</a:t>
            </a:r>
          </a:p>
        </p:txBody>
      </p:sp>
      <p:sp>
        <p:nvSpPr>
          <p:cNvPr id="158727" name="Text Box 6"/>
          <p:cNvSpPr txBox="1">
            <a:spLocks noChangeArrowheads="1"/>
          </p:cNvSpPr>
          <p:nvPr/>
        </p:nvSpPr>
        <p:spPr bwMode="auto">
          <a:xfrm>
            <a:off x="6019800" y="2590800"/>
            <a:ext cx="2209800" cy="654050"/>
          </a:xfrm>
          <a:prstGeom prst="rect">
            <a:avLst/>
          </a:prstGeom>
          <a:solidFill>
            <a:schemeClr val="tx1"/>
          </a:solidFill>
          <a:ln w="12700">
            <a:solidFill>
              <a:srgbClr val="001362"/>
            </a:solidFill>
            <a:miter lim="800000"/>
            <a:headEnd type="none" w="sm" len="sm"/>
            <a:tailEnd type="none" w="sm" len="sm"/>
          </a:ln>
        </p:spPr>
        <p:txBody>
          <a:bodyPr>
            <a:spAutoFit/>
          </a:bodyPr>
          <a:lstStyle/>
          <a:p>
            <a:pPr>
              <a:spcBef>
                <a:spcPct val="50000"/>
              </a:spcBef>
            </a:pPr>
            <a:r>
              <a:rPr lang="en-US" sz="1800">
                <a:solidFill>
                  <a:schemeClr val="bg2"/>
                </a:solidFill>
                <a:latin typeface="Arial" charset="0"/>
              </a:rPr>
              <a:t>Select type of RNG and set seed</a:t>
            </a:r>
          </a:p>
        </p:txBody>
      </p:sp>
      <p:sp>
        <p:nvSpPr>
          <p:cNvPr id="158728" name="Text Box 7"/>
          <p:cNvSpPr txBox="1">
            <a:spLocks noChangeArrowheads="1"/>
          </p:cNvSpPr>
          <p:nvPr/>
        </p:nvSpPr>
        <p:spPr bwMode="auto">
          <a:xfrm>
            <a:off x="5029200" y="5181600"/>
            <a:ext cx="4114800" cy="928688"/>
          </a:xfrm>
          <a:prstGeom prst="rect">
            <a:avLst/>
          </a:prstGeom>
          <a:solidFill>
            <a:schemeClr val="tx1"/>
          </a:solidFill>
          <a:ln w="12700">
            <a:solidFill>
              <a:srgbClr val="001362"/>
            </a:solidFill>
            <a:miter lim="800000"/>
            <a:headEnd type="none" w="sm" len="sm"/>
            <a:tailEnd type="none" w="sm" len="sm"/>
          </a:ln>
        </p:spPr>
        <p:txBody>
          <a:bodyPr>
            <a:spAutoFit/>
          </a:bodyPr>
          <a:lstStyle/>
          <a:p>
            <a:pPr>
              <a:spcBef>
                <a:spcPct val="50000"/>
              </a:spcBef>
            </a:pPr>
            <a:r>
              <a:rPr lang="en-US" sz="1800">
                <a:solidFill>
                  <a:schemeClr val="bg2"/>
                </a:solidFill>
                <a:latin typeface="Arial" charset="0"/>
              </a:rPr>
              <a:t>Fill buff with BLOCK pseudo rand.  nums, uniformly distributed with values between lo and hi.</a:t>
            </a:r>
          </a:p>
        </p:txBody>
      </p:sp>
      <p:sp>
        <p:nvSpPr>
          <p:cNvPr id="158729" name="Text Box 8"/>
          <p:cNvSpPr txBox="1">
            <a:spLocks noChangeArrowheads="1"/>
          </p:cNvSpPr>
          <p:nvPr/>
        </p:nvSpPr>
        <p:spPr bwMode="auto">
          <a:xfrm>
            <a:off x="228600" y="5943600"/>
            <a:ext cx="4419600" cy="379413"/>
          </a:xfrm>
          <a:prstGeom prst="rect">
            <a:avLst/>
          </a:prstGeom>
          <a:solidFill>
            <a:schemeClr val="tx1"/>
          </a:solidFill>
          <a:ln w="12700">
            <a:solidFill>
              <a:srgbClr val="001362"/>
            </a:solidFill>
            <a:miter lim="800000"/>
            <a:headEnd type="none" w="sm" len="sm"/>
            <a:tailEnd type="none" w="sm" len="sm"/>
          </a:ln>
        </p:spPr>
        <p:txBody>
          <a:bodyPr>
            <a:spAutoFit/>
          </a:bodyPr>
          <a:lstStyle/>
          <a:p>
            <a:pPr algn="l">
              <a:spcBef>
                <a:spcPct val="50000"/>
              </a:spcBef>
            </a:pPr>
            <a:r>
              <a:rPr lang="en-US" sz="1800">
                <a:solidFill>
                  <a:schemeClr val="bg2"/>
                </a:solidFill>
                <a:latin typeface="Arial" charset="0"/>
              </a:rPr>
              <a:t>Delete the stream when you are done</a:t>
            </a:r>
          </a:p>
        </p:txBody>
      </p:sp>
      <p:sp>
        <p:nvSpPr>
          <p:cNvPr id="158730" name="Line 9"/>
          <p:cNvSpPr>
            <a:spLocks noChangeShapeType="1"/>
          </p:cNvSpPr>
          <p:nvPr/>
        </p:nvSpPr>
        <p:spPr bwMode="auto">
          <a:xfrm flipH="1">
            <a:off x="6248400" y="3276600"/>
            <a:ext cx="838200" cy="3048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158731" name="Line 10"/>
          <p:cNvSpPr>
            <a:spLocks noChangeShapeType="1"/>
          </p:cNvSpPr>
          <p:nvPr/>
        </p:nvSpPr>
        <p:spPr bwMode="auto">
          <a:xfrm>
            <a:off x="7086600" y="3276600"/>
            <a:ext cx="685800" cy="3048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158732" name="Line 11"/>
          <p:cNvSpPr>
            <a:spLocks noChangeShapeType="1"/>
          </p:cNvSpPr>
          <p:nvPr/>
        </p:nvSpPr>
        <p:spPr bwMode="auto">
          <a:xfrm flipV="1">
            <a:off x="1295400" y="4038600"/>
            <a:ext cx="457200" cy="2286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158733" name="Line 12"/>
          <p:cNvSpPr>
            <a:spLocks noChangeShapeType="1"/>
          </p:cNvSpPr>
          <p:nvPr/>
        </p:nvSpPr>
        <p:spPr bwMode="auto">
          <a:xfrm flipH="1" flipV="1">
            <a:off x="4648200" y="5029200"/>
            <a:ext cx="381000" cy="4572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158734" name="Line 13"/>
          <p:cNvSpPr>
            <a:spLocks noChangeShapeType="1"/>
          </p:cNvSpPr>
          <p:nvPr/>
        </p:nvSpPr>
        <p:spPr bwMode="auto">
          <a:xfrm flipV="1">
            <a:off x="914400" y="5715000"/>
            <a:ext cx="457200" cy="228600"/>
          </a:xfrm>
          <a:prstGeom prst="line">
            <a:avLst/>
          </a:prstGeom>
          <a:noFill/>
          <a:ln w="12700">
            <a:solidFill>
              <a:schemeClr val="tx1"/>
            </a:solidFill>
            <a:round/>
            <a:headEnd type="none" w="sm" len="sm"/>
            <a:tailEnd type="triangle" w="sm" len="sm"/>
          </a:ln>
        </p:spPr>
        <p:txBody>
          <a:bodyPr wrap="none" anchor="ctr"/>
          <a:lstStyle/>
          <a:p>
            <a:endParaRPr lang="en-US"/>
          </a:p>
        </p:txBody>
      </p:sp>
    </p:spTree>
    <p:extLst>
      <p:ext uri="{BB962C8B-B14F-4D97-AF65-F5344CB8AC3E}">
        <p14:creationId xmlns:p14="http://schemas.microsoft.com/office/powerpoint/2010/main" val="353647925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8572282F-3C18-4681-A2AC-791A48251C15}" type="slidenum">
              <a:rPr lang="zh-CN" altLang="en-US"/>
              <a:pPr>
                <a:defRPr/>
              </a:pPr>
              <a:t>169</a:t>
            </a:fld>
            <a:endParaRPr lang="en-US" altLang="zh-CN"/>
          </a:p>
        </p:txBody>
      </p:sp>
      <p:sp>
        <p:nvSpPr>
          <p:cNvPr id="159747" name="Rectangle 2"/>
          <p:cNvSpPr>
            <a:spLocks noGrp="1" noChangeArrowheads="1"/>
          </p:cNvSpPr>
          <p:nvPr>
            <p:ph type="title"/>
          </p:nvPr>
        </p:nvSpPr>
        <p:spPr/>
        <p:txBody>
          <a:bodyPr/>
          <a:lstStyle/>
          <a:p>
            <a:pPr eaLnBrk="1" hangingPunct="1"/>
            <a:r>
              <a:rPr lang="en-US" smtClean="0"/>
              <a:t>Wichmann-Hill generators (WH)</a:t>
            </a:r>
          </a:p>
        </p:txBody>
      </p:sp>
      <p:sp>
        <p:nvSpPr>
          <p:cNvPr id="159748" name="Rectangle 3"/>
          <p:cNvSpPr>
            <a:spLocks noGrp="1" noChangeArrowheads="1"/>
          </p:cNvSpPr>
          <p:nvPr>
            <p:ph type="body" idx="1"/>
          </p:nvPr>
        </p:nvSpPr>
        <p:spPr>
          <a:xfrm>
            <a:off x="457200" y="1295400"/>
            <a:ext cx="7997825" cy="2133600"/>
          </a:xfrm>
        </p:spPr>
        <p:txBody>
          <a:bodyPr/>
          <a:lstStyle/>
          <a:p>
            <a:pPr eaLnBrk="1" hangingPunct="1"/>
            <a:r>
              <a:rPr lang="en-US" sz="2000" smtClean="0"/>
              <a:t>WH is a family of 273 parameter sets each defining a non-overlapping and independent RNG.</a:t>
            </a:r>
          </a:p>
          <a:p>
            <a:pPr eaLnBrk="1" hangingPunct="1"/>
            <a:r>
              <a:rPr lang="en-US" sz="2000" smtClean="0"/>
              <a:t>Easy to use, just make each stream threadprivate and initiate RNG stream so each thread gets a unique WG RNG. </a:t>
            </a:r>
          </a:p>
        </p:txBody>
      </p:sp>
      <p:sp>
        <p:nvSpPr>
          <p:cNvPr id="159749" name="Text Box 4"/>
          <p:cNvSpPr txBox="1">
            <a:spLocks noChangeArrowheads="1"/>
          </p:cNvSpPr>
          <p:nvPr/>
        </p:nvSpPr>
        <p:spPr bwMode="auto">
          <a:xfrm>
            <a:off x="228600" y="3352800"/>
            <a:ext cx="8534400" cy="1781175"/>
          </a:xfrm>
          <a:prstGeom prst="rect">
            <a:avLst/>
          </a:prstGeom>
          <a:solidFill>
            <a:schemeClr val="tx1"/>
          </a:solidFill>
          <a:ln w="12700">
            <a:solidFill>
              <a:srgbClr val="001362"/>
            </a:solidFill>
            <a:miter lim="800000"/>
            <a:headEnd type="none" w="sm" len="sm"/>
            <a:tailEnd type="none" w="sm" len="sm"/>
          </a:ln>
        </p:spPr>
        <p:txBody>
          <a:bodyPr>
            <a:spAutoFit/>
          </a:bodyPr>
          <a:lstStyle/>
          <a:p>
            <a:pPr algn="l">
              <a:spcBef>
                <a:spcPct val="50000"/>
              </a:spcBef>
            </a:pPr>
            <a:r>
              <a:rPr lang="en-US" sz="2000" noProof="1">
                <a:solidFill>
                  <a:schemeClr val="bg2"/>
                </a:solidFill>
                <a:latin typeface="Arial" charset="0"/>
              </a:rPr>
              <a:t>VSLStreamStatePtr stream</a:t>
            </a:r>
            <a:r>
              <a:rPr lang="en-US" sz="2000">
                <a:solidFill>
                  <a:schemeClr val="bg2"/>
                </a:solidFill>
                <a:latin typeface="Arial" charset="0"/>
              </a:rPr>
              <a:t>;</a:t>
            </a:r>
            <a:r>
              <a:rPr lang="en-US" sz="2000" noProof="1">
                <a:solidFill>
                  <a:schemeClr val="bg2"/>
                </a:solidFill>
                <a:latin typeface="Arial" charset="0"/>
              </a:rPr>
              <a:t> </a:t>
            </a:r>
            <a:endParaRPr lang="en-US" sz="2000">
              <a:solidFill>
                <a:schemeClr val="bg2"/>
              </a:solidFill>
              <a:latin typeface="Arial" charset="0"/>
            </a:endParaRPr>
          </a:p>
          <a:p>
            <a:pPr algn="l">
              <a:spcBef>
                <a:spcPct val="50000"/>
              </a:spcBef>
            </a:pPr>
            <a:r>
              <a:rPr lang="en-US" sz="2000">
                <a:solidFill>
                  <a:schemeClr val="bg2"/>
                </a:solidFill>
                <a:latin typeface="Arial" charset="0"/>
              </a:rPr>
              <a:t>#pragma omp threadprivate(stream)</a:t>
            </a:r>
          </a:p>
          <a:p>
            <a:pPr algn="l">
              <a:spcBef>
                <a:spcPct val="50000"/>
              </a:spcBef>
            </a:pPr>
            <a:r>
              <a:rPr lang="en-US" sz="2000">
                <a:solidFill>
                  <a:schemeClr val="bg2"/>
                </a:solidFill>
                <a:latin typeface="Arial" charset="0"/>
              </a:rPr>
              <a:t>                                        …</a:t>
            </a:r>
          </a:p>
          <a:p>
            <a:pPr algn="l">
              <a:spcBef>
                <a:spcPct val="50000"/>
              </a:spcBef>
            </a:pPr>
            <a:r>
              <a:rPr lang="en-US" sz="2000" noProof="1">
                <a:solidFill>
                  <a:schemeClr val="bg2"/>
                </a:solidFill>
                <a:latin typeface="Arial" charset="0"/>
              </a:rPr>
              <a:t>vslNewStream(&amp;ran_stream, VSL_BRNG_WH</a:t>
            </a:r>
            <a:r>
              <a:rPr lang="en-US" sz="2000">
                <a:solidFill>
                  <a:schemeClr val="bg2"/>
                </a:solidFill>
                <a:latin typeface="Arial" charset="0"/>
              </a:rPr>
              <a:t>+Thrd_ID</a:t>
            </a:r>
            <a:r>
              <a:rPr lang="en-US" sz="2000" noProof="1">
                <a:solidFill>
                  <a:schemeClr val="bg2"/>
                </a:solidFill>
                <a:latin typeface="Arial" charset="0"/>
              </a:rPr>
              <a:t>, </a:t>
            </a:r>
            <a:r>
              <a:rPr lang="en-US" sz="2000">
                <a:solidFill>
                  <a:schemeClr val="bg2"/>
                </a:solidFill>
                <a:latin typeface="Arial" charset="0"/>
              </a:rPr>
              <a:t>(int)seed</a:t>
            </a:r>
            <a:r>
              <a:rPr lang="en-US" sz="2000" noProof="1">
                <a:solidFill>
                  <a:schemeClr val="bg2"/>
                </a:solidFill>
                <a:latin typeface="Arial" charset="0"/>
              </a:rPr>
              <a:t>);</a:t>
            </a:r>
            <a:endParaRPr lang="en-US" sz="2000">
              <a:solidFill>
                <a:schemeClr val="bg2"/>
              </a:solidFill>
              <a:latin typeface="Arial" charset="0"/>
            </a:endParaRPr>
          </a:p>
        </p:txBody>
      </p:sp>
    </p:spTree>
    <p:extLst>
      <p:ext uri="{BB962C8B-B14F-4D97-AF65-F5344CB8AC3E}">
        <p14:creationId xmlns:p14="http://schemas.microsoft.com/office/powerpoint/2010/main" val="444160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0"/>
          </p:nvPr>
        </p:nvSpPr>
        <p:spPr/>
        <p:txBody>
          <a:bodyPr/>
          <a:lstStyle/>
          <a:p>
            <a:pPr>
              <a:defRPr/>
            </a:pPr>
            <a:fld id="{54BD1B93-E3AE-4640-A4D9-5694853AADBB}" type="slidenum">
              <a:rPr lang="zh-CN" altLang="en-US"/>
              <a:pPr>
                <a:defRPr/>
              </a:pPr>
              <a:t>17</a:t>
            </a:fld>
            <a:endParaRPr lang="en-US" altLang="zh-CN"/>
          </a:p>
        </p:txBody>
      </p:sp>
      <p:sp>
        <p:nvSpPr>
          <p:cNvPr id="23555" name="Rectangle 2"/>
          <p:cNvSpPr>
            <a:spLocks noGrp="1" noChangeArrowheads="1"/>
          </p:cNvSpPr>
          <p:nvPr>
            <p:ph type="title"/>
          </p:nvPr>
        </p:nvSpPr>
        <p:spPr>
          <a:noFill/>
        </p:spPr>
        <p:txBody>
          <a:bodyPr/>
          <a:lstStyle/>
          <a:p>
            <a:pPr eaLnBrk="1" hangingPunct="1">
              <a:lnSpc>
                <a:spcPct val="89000"/>
              </a:lnSpc>
            </a:pPr>
            <a:r>
              <a:rPr lang="en-US" altLang="zh-CN" sz="3200" smtClean="0">
                <a:ea typeface="SimSun" pitchFamily="2" charset="-122"/>
              </a:rPr>
              <a:t>Thread Creation: Parallel Regions</a:t>
            </a:r>
          </a:p>
        </p:txBody>
      </p:sp>
      <p:sp>
        <p:nvSpPr>
          <p:cNvPr id="23556" name="Rectangle 3"/>
          <p:cNvSpPr>
            <a:spLocks noGrp="1" noChangeArrowheads="1"/>
          </p:cNvSpPr>
          <p:nvPr>
            <p:ph type="body" idx="1"/>
          </p:nvPr>
        </p:nvSpPr>
        <p:spPr>
          <a:xfrm>
            <a:off x="152400" y="1524000"/>
            <a:ext cx="8991600" cy="1682750"/>
          </a:xfrm>
          <a:noFill/>
        </p:spPr>
        <p:txBody>
          <a:bodyPr/>
          <a:lstStyle/>
          <a:p>
            <a:pPr eaLnBrk="1" hangingPunct="1">
              <a:lnSpc>
                <a:spcPct val="94000"/>
              </a:lnSpc>
            </a:pPr>
            <a:r>
              <a:rPr lang="en-US" altLang="zh-CN" smtClean="0">
                <a:ea typeface="SimSun" pitchFamily="2" charset="-122"/>
              </a:rPr>
              <a:t>You create threads in OpenMP* with the parallel construct.</a:t>
            </a:r>
          </a:p>
          <a:p>
            <a:pPr eaLnBrk="1" hangingPunct="1">
              <a:lnSpc>
                <a:spcPct val="94000"/>
              </a:lnSpc>
            </a:pPr>
            <a:r>
              <a:rPr lang="en-US" altLang="zh-CN" smtClean="0">
                <a:ea typeface="SimSun" pitchFamily="2" charset="-122"/>
              </a:rPr>
              <a:t>For example, To create a 4 thread Parallel region:</a:t>
            </a:r>
          </a:p>
        </p:txBody>
      </p:sp>
      <p:sp>
        <p:nvSpPr>
          <p:cNvPr id="23557" name="Rectangle 4"/>
          <p:cNvSpPr>
            <a:spLocks noChangeArrowheads="1"/>
          </p:cNvSpPr>
          <p:nvPr/>
        </p:nvSpPr>
        <p:spPr bwMode="auto">
          <a:xfrm>
            <a:off x="2362200" y="3048000"/>
            <a:ext cx="5638800" cy="2647950"/>
          </a:xfrm>
          <a:prstGeom prst="rect">
            <a:avLst/>
          </a:prstGeom>
          <a:solidFill>
            <a:srgbClr val="001B72"/>
          </a:solidFill>
          <a:ln w="9525">
            <a:noFill/>
            <a:miter lim="800000"/>
            <a:headEnd/>
            <a:tailEnd/>
          </a:ln>
        </p:spPr>
        <p:txBody>
          <a:bodyPr lIns="92075" tIns="46038" rIns="92075" bIns="46038">
            <a:spAutoFit/>
          </a:bodyPr>
          <a:lstStyle/>
          <a:p>
            <a:pPr algn="l">
              <a:spcBef>
                <a:spcPct val="50000"/>
              </a:spcBef>
            </a:pPr>
            <a:r>
              <a:rPr lang="en-US" altLang="zh-CN" b="0">
                <a:latin typeface="Arial" charset="0"/>
              </a:rPr>
              <a:t>double A[1000];</a:t>
            </a:r>
            <a:br>
              <a:rPr lang="en-US" altLang="zh-CN" b="0">
                <a:latin typeface="Arial" charset="0"/>
              </a:rPr>
            </a:br>
            <a:r>
              <a:rPr lang="en-US" altLang="zh-CN" b="0">
                <a:latin typeface="Arial" charset="0"/>
              </a:rPr>
              <a:t>omp_set_num_threads(4);</a:t>
            </a:r>
            <a:br>
              <a:rPr lang="en-US" altLang="zh-CN" b="0">
                <a:latin typeface="Arial" charset="0"/>
              </a:rPr>
            </a:br>
            <a:r>
              <a:rPr lang="en-US" altLang="zh-CN" b="0">
                <a:latin typeface="Arial" charset="0"/>
              </a:rPr>
              <a:t>#pragma omp parallel</a:t>
            </a:r>
            <a:br>
              <a:rPr lang="en-US" altLang="zh-CN" b="0">
                <a:latin typeface="Arial" charset="0"/>
              </a:rPr>
            </a:br>
            <a:r>
              <a:rPr lang="en-US" altLang="zh-CN" b="0">
                <a:latin typeface="Arial" charset="0"/>
              </a:rPr>
              <a:t>{</a:t>
            </a:r>
            <a:br>
              <a:rPr lang="en-US" altLang="zh-CN" b="0">
                <a:latin typeface="Arial" charset="0"/>
              </a:rPr>
            </a:br>
            <a:r>
              <a:rPr lang="en-US" altLang="zh-CN" b="0">
                <a:latin typeface="Arial" charset="0"/>
              </a:rPr>
              <a:t>	int ID = omp_get_thread_num();</a:t>
            </a:r>
            <a:br>
              <a:rPr lang="en-US" altLang="zh-CN" b="0">
                <a:latin typeface="Arial" charset="0"/>
              </a:rPr>
            </a:br>
            <a:r>
              <a:rPr lang="en-US" altLang="zh-CN" b="0">
                <a:latin typeface="Arial" charset="0"/>
              </a:rPr>
              <a:t>    	pooh(ID,A);</a:t>
            </a:r>
            <a:br>
              <a:rPr lang="en-US" altLang="zh-CN" b="0">
                <a:latin typeface="Arial" charset="0"/>
              </a:rPr>
            </a:br>
            <a:r>
              <a:rPr lang="en-US" altLang="zh-CN" b="0">
                <a:latin typeface="Arial" charset="0"/>
              </a:rPr>
              <a:t>}</a:t>
            </a:r>
          </a:p>
        </p:txBody>
      </p:sp>
      <p:sp>
        <p:nvSpPr>
          <p:cNvPr id="1641477" name="Rectangle 5"/>
          <p:cNvSpPr>
            <a:spLocks noChangeArrowheads="1"/>
          </p:cNvSpPr>
          <p:nvPr/>
        </p:nvSpPr>
        <p:spPr bwMode="auto">
          <a:xfrm>
            <a:off x="228600" y="5791200"/>
            <a:ext cx="8683625" cy="628650"/>
          </a:xfrm>
          <a:prstGeom prst="rect">
            <a:avLst/>
          </a:prstGeom>
          <a:noFill/>
          <a:ln w="9525">
            <a:noFill/>
            <a:miter lim="800000"/>
            <a:headEnd/>
            <a:tailEnd/>
          </a:ln>
          <a:effectLst/>
        </p:spPr>
        <p:txBody>
          <a:bodyPr lIns="92075" tIns="46038" rIns="92075" bIns="46038"/>
          <a:lstStyle/>
          <a:p>
            <a:pPr marL="285750" indent="-285750" algn="l">
              <a:lnSpc>
                <a:spcPct val="94000"/>
              </a:lnSpc>
              <a:spcBef>
                <a:spcPct val="30000"/>
              </a:spcBef>
              <a:buClr>
                <a:schemeClr val="tx2"/>
              </a:buClr>
              <a:buSzPct val="75000"/>
              <a:buFont typeface="Wingdings" pitchFamily="2" charset="2"/>
              <a:buChar char="l"/>
              <a:defRPr/>
            </a:pPr>
            <a:r>
              <a:rPr lang="en-US" altLang="zh-CN" sz="2800">
                <a:solidFill>
                  <a:srgbClr val="FFFFFF"/>
                </a:solidFill>
                <a:effectLst>
                  <a:outerShdw blurRad="38100" dist="38100" dir="2700000" algn="tl">
                    <a:srgbClr val="000000"/>
                  </a:outerShdw>
                </a:effectLst>
                <a:latin typeface="Arial" charset="0"/>
              </a:rPr>
              <a:t>Each thread calls </a:t>
            </a:r>
            <a:r>
              <a:rPr lang="en-US" altLang="zh-CN" sz="2800"/>
              <a:t>pooh(ID,A)</a:t>
            </a:r>
            <a:r>
              <a:rPr lang="en-US" altLang="zh-CN" sz="2800">
                <a:solidFill>
                  <a:srgbClr val="FFFFFF"/>
                </a:solidFill>
                <a:effectLst>
                  <a:outerShdw blurRad="38100" dist="38100" dir="2700000" algn="tl">
                    <a:srgbClr val="000000"/>
                  </a:outerShdw>
                </a:effectLst>
                <a:latin typeface="Arial" charset="0"/>
              </a:rPr>
              <a:t> for </a:t>
            </a:r>
            <a:r>
              <a:rPr lang="en-US" altLang="zh-CN" sz="2800">
                <a:latin typeface="Courier" pitchFamily="49" charset="0"/>
              </a:rPr>
              <a:t>ID</a:t>
            </a:r>
            <a:r>
              <a:rPr lang="en-US" altLang="zh-CN" sz="2800">
                <a:solidFill>
                  <a:srgbClr val="FFFFFF"/>
                </a:solidFill>
                <a:effectLst>
                  <a:outerShdw blurRad="38100" dist="38100" dir="2700000" algn="tl">
                    <a:srgbClr val="000000"/>
                  </a:outerShdw>
                </a:effectLst>
                <a:latin typeface="Arial" charset="0"/>
              </a:rPr>
              <a:t> = </a:t>
            </a:r>
            <a:r>
              <a:rPr lang="en-US" altLang="zh-CN" sz="2800">
                <a:latin typeface="Courier" pitchFamily="49" charset="0"/>
              </a:rPr>
              <a:t>0</a:t>
            </a:r>
            <a:r>
              <a:rPr lang="en-US" altLang="zh-CN" sz="2800">
                <a:solidFill>
                  <a:srgbClr val="FFFFFF"/>
                </a:solidFill>
                <a:effectLst>
                  <a:outerShdw blurRad="38100" dist="38100" dir="2700000" algn="tl">
                    <a:srgbClr val="000000"/>
                  </a:outerShdw>
                </a:effectLst>
                <a:latin typeface="Arial" charset="0"/>
              </a:rPr>
              <a:t> to </a:t>
            </a:r>
            <a:r>
              <a:rPr lang="en-US" altLang="zh-CN" sz="2800">
                <a:latin typeface="Courier" pitchFamily="49" charset="0"/>
              </a:rPr>
              <a:t>3</a:t>
            </a:r>
          </a:p>
        </p:txBody>
      </p:sp>
      <p:sp>
        <p:nvSpPr>
          <p:cNvPr id="1641478" name="Rectangle 6"/>
          <p:cNvSpPr>
            <a:spLocks noChangeArrowheads="1"/>
          </p:cNvSpPr>
          <p:nvPr/>
        </p:nvSpPr>
        <p:spPr bwMode="auto">
          <a:xfrm>
            <a:off x="381000" y="3352800"/>
            <a:ext cx="1676400" cy="2286000"/>
          </a:xfrm>
          <a:prstGeom prst="rect">
            <a:avLst/>
          </a:prstGeom>
          <a:solidFill>
            <a:schemeClr val="tx1"/>
          </a:solidFill>
          <a:ln w="9525">
            <a:noFill/>
            <a:miter lim="800000"/>
            <a:headEnd/>
            <a:tailEnd/>
          </a:ln>
          <a:effectLst>
            <a:outerShdw dist="107763" dir="2700000" algn="ctr" rotWithShape="0">
              <a:schemeClr val="bg2"/>
            </a:outerShdw>
          </a:effectLst>
        </p:spPr>
        <p:txBody>
          <a:bodyPr lIns="92075" tIns="46038" rIns="92075" bIns="46038">
            <a:spAutoFit/>
          </a:bodyPr>
          <a:lstStyle/>
          <a:p>
            <a:pPr>
              <a:spcBef>
                <a:spcPct val="50000"/>
              </a:spcBef>
              <a:defRPr/>
            </a:pPr>
            <a:r>
              <a:rPr lang="en-US" altLang="zh-CN" sz="2000" b="0">
                <a:solidFill>
                  <a:schemeClr val="bg2"/>
                </a:solidFill>
                <a:latin typeface="Arial" charset="0"/>
              </a:rPr>
              <a:t>Each thread executes  a copy of the code</a:t>
            </a:r>
            <a:r>
              <a:rPr lang="en-US" altLang="zh-CN" b="0">
                <a:solidFill>
                  <a:schemeClr val="bg2"/>
                </a:solidFill>
                <a:latin typeface="Arial" charset="0"/>
              </a:rPr>
              <a:t> </a:t>
            </a:r>
            <a:r>
              <a:rPr lang="en-US" altLang="zh-CN" sz="2000" b="0">
                <a:solidFill>
                  <a:schemeClr val="bg2"/>
                </a:solidFill>
                <a:latin typeface="Arial" charset="0"/>
              </a:rPr>
              <a:t>within the structured block</a:t>
            </a:r>
            <a:endParaRPr lang="en-US" altLang="zh-CN" b="0">
              <a:solidFill>
                <a:schemeClr val="bg2"/>
              </a:solidFill>
              <a:latin typeface="Arial" charset="0"/>
            </a:endParaRPr>
          </a:p>
        </p:txBody>
      </p:sp>
      <p:grpSp>
        <p:nvGrpSpPr>
          <p:cNvPr id="2" name="Group 12"/>
          <p:cNvGrpSpPr>
            <a:grpSpLocks/>
          </p:cNvGrpSpPr>
          <p:nvPr/>
        </p:nvGrpSpPr>
        <p:grpSpPr bwMode="auto">
          <a:xfrm>
            <a:off x="5943600" y="3048000"/>
            <a:ext cx="3200400" cy="2682875"/>
            <a:chOff x="3744" y="1920"/>
            <a:chExt cx="2016" cy="1690"/>
          </a:xfrm>
        </p:grpSpPr>
        <p:sp>
          <p:nvSpPr>
            <p:cNvPr id="1641479" name="Text Box 7"/>
            <p:cNvSpPr txBox="1">
              <a:spLocks noChangeArrowheads="1"/>
            </p:cNvSpPr>
            <p:nvPr/>
          </p:nvSpPr>
          <p:spPr bwMode="auto">
            <a:xfrm>
              <a:off x="4224" y="1920"/>
              <a:ext cx="1536" cy="634"/>
            </a:xfrm>
            <a:prstGeom prst="rect">
              <a:avLst/>
            </a:prstGeom>
            <a:solidFill>
              <a:schemeClr val="tx1"/>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r>
                <a:rPr lang="en-US" altLang="zh-CN" sz="2000" b="0">
                  <a:solidFill>
                    <a:schemeClr val="bg2"/>
                  </a:solidFill>
                  <a:latin typeface="Arial" charset="0"/>
                </a:rPr>
                <a:t>Runtime function to request a certain number of threads</a:t>
              </a:r>
            </a:p>
          </p:txBody>
        </p:sp>
        <p:sp>
          <p:nvSpPr>
            <p:cNvPr id="23563" name="Line 8"/>
            <p:cNvSpPr>
              <a:spLocks noChangeShapeType="1"/>
            </p:cNvSpPr>
            <p:nvPr/>
          </p:nvSpPr>
          <p:spPr bwMode="auto">
            <a:xfrm flipH="1">
              <a:off x="3888" y="2208"/>
              <a:ext cx="336" cy="48"/>
            </a:xfrm>
            <a:prstGeom prst="line">
              <a:avLst/>
            </a:prstGeom>
            <a:noFill/>
            <a:ln w="38100">
              <a:solidFill>
                <a:schemeClr val="tx1"/>
              </a:solidFill>
              <a:round/>
              <a:headEnd type="none" w="sm" len="sm"/>
              <a:tailEnd type="triangle" w="sm" len="sm"/>
            </a:ln>
          </p:spPr>
          <p:txBody>
            <a:bodyPr wrap="none" anchor="ctr"/>
            <a:lstStyle/>
            <a:p>
              <a:endParaRPr lang="en-US"/>
            </a:p>
          </p:txBody>
        </p:sp>
        <p:sp>
          <p:nvSpPr>
            <p:cNvPr id="1641481" name="Text Box 9"/>
            <p:cNvSpPr txBox="1">
              <a:spLocks noChangeArrowheads="1"/>
            </p:cNvSpPr>
            <p:nvPr/>
          </p:nvSpPr>
          <p:spPr bwMode="auto">
            <a:xfrm>
              <a:off x="4080" y="3168"/>
              <a:ext cx="1680" cy="442"/>
            </a:xfrm>
            <a:prstGeom prst="rect">
              <a:avLst/>
            </a:prstGeom>
            <a:solidFill>
              <a:schemeClr val="tx1"/>
            </a:solidFill>
            <a:ln w="19050">
              <a:noFill/>
              <a:miter lim="800000"/>
              <a:headEnd/>
              <a:tailEnd/>
            </a:ln>
            <a:effectLst>
              <a:outerShdw dist="107763" dir="2700000" algn="ctr" rotWithShape="0">
                <a:schemeClr val="bg2"/>
              </a:outerShdw>
            </a:effectLst>
          </p:spPr>
          <p:txBody>
            <a:bodyPr>
              <a:spAutoFit/>
            </a:bodyPr>
            <a:lstStyle/>
            <a:p>
              <a:pPr algn="l">
                <a:spcBef>
                  <a:spcPct val="50000"/>
                </a:spcBef>
                <a:defRPr/>
              </a:pPr>
              <a:r>
                <a:rPr lang="en-US" altLang="zh-CN" sz="2000" b="0">
                  <a:solidFill>
                    <a:schemeClr val="bg2"/>
                  </a:solidFill>
                  <a:latin typeface="Arial" charset="0"/>
                </a:rPr>
                <a:t>Runtime function returning a thread ID</a:t>
              </a:r>
            </a:p>
          </p:txBody>
        </p:sp>
        <p:sp>
          <p:nvSpPr>
            <p:cNvPr id="23565" name="Line 10"/>
            <p:cNvSpPr>
              <a:spLocks noChangeShapeType="1"/>
            </p:cNvSpPr>
            <p:nvPr/>
          </p:nvSpPr>
          <p:spPr bwMode="auto">
            <a:xfrm flipH="1" flipV="1">
              <a:off x="3744" y="3168"/>
              <a:ext cx="288" cy="192"/>
            </a:xfrm>
            <a:prstGeom prst="line">
              <a:avLst/>
            </a:prstGeom>
            <a:noFill/>
            <a:ln w="19050">
              <a:solidFill>
                <a:schemeClr val="tx1"/>
              </a:solidFill>
              <a:round/>
              <a:headEnd/>
              <a:tailEnd type="triangle" w="med" len="med"/>
            </a:ln>
          </p:spPr>
          <p:txBody>
            <a:bodyPr wrap="none" anchor="ctr"/>
            <a:lstStyle/>
            <a:p>
              <a:endParaRPr lang="en-US"/>
            </a:p>
          </p:txBody>
        </p:sp>
      </p:grpSp>
      <p:sp>
        <p:nvSpPr>
          <p:cNvPr id="23561" name="Text Box 11"/>
          <p:cNvSpPr txBox="1">
            <a:spLocks noChangeArrowheads="1"/>
          </p:cNvSpPr>
          <p:nvPr/>
        </p:nvSpPr>
        <p:spPr bwMode="auto">
          <a:xfrm>
            <a:off x="152400" y="6607175"/>
            <a:ext cx="8991600" cy="244475"/>
          </a:xfrm>
          <a:prstGeom prst="rect">
            <a:avLst/>
          </a:prstGeom>
          <a:noFill/>
          <a:ln w="19050">
            <a:noFill/>
            <a:miter lim="800000"/>
            <a:headEnd/>
            <a:tailEnd/>
          </a:ln>
        </p:spPr>
        <p:txBody>
          <a:bodyPr>
            <a:spAutoFit/>
          </a:bodyPr>
          <a:lstStyle/>
          <a:p>
            <a:pPr>
              <a:spcBef>
                <a:spcPct val="50000"/>
              </a:spcBef>
            </a:pPr>
            <a:r>
              <a:rPr lang="zh-CN" altLang="en-US" sz="1000" b="0">
                <a:latin typeface="Arial" charset="0"/>
              </a:rPr>
              <a:t>* </a:t>
            </a:r>
            <a:r>
              <a:rPr lang="en-US" altLang="zh-CN" sz="1000" b="0">
                <a:latin typeface="Arial" charset="0"/>
              </a:rPr>
              <a:t>The name “OpenMP” is the property of the OpenMP Architecture Review Board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8DEAEB08-5C97-4109-ABA9-F95FD89D6767}" type="slidenum">
              <a:rPr lang="zh-CN" altLang="en-US"/>
              <a:pPr>
                <a:defRPr/>
              </a:pPr>
              <a:t>170</a:t>
            </a:fld>
            <a:endParaRPr lang="en-US" altLang="zh-CN"/>
          </a:p>
        </p:txBody>
      </p:sp>
      <p:sp>
        <p:nvSpPr>
          <p:cNvPr id="3076" name="Rectangle 2"/>
          <p:cNvSpPr>
            <a:spLocks noChangeArrowheads="1"/>
          </p:cNvSpPr>
          <p:nvPr/>
        </p:nvSpPr>
        <p:spPr bwMode="auto">
          <a:xfrm>
            <a:off x="152400" y="1295400"/>
            <a:ext cx="6705600" cy="518160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GB"/>
          </a:p>
        </p:txBody>
      </p:sp>
      <p:sp>
        <p:nvSpPr>
          <p:cNvPr id="3077" name="Rectangle 3"/>
          <p:cNvSpPr>
            <a:spLocks noGrp="1" noChangeArrowheads="1"/>
          </p:cNvSpPr>
          <p:nvPr>
            <p:ph type="title"/>
          </p:nvPr>
        </p:nvSpPr>
        <p:spPr>
          <a:xfrm>
            <a:off x="460375" y="247650"/>
            <a:ext cx="8496300" cy="914400"/>
          </a:xfrm>
        </p:spPr>
        <p:txBody>
          <a:bodyPr/>
          <a:lstStyle/>
          <a:p>
            <a:pPr eaLnBrk="1" hangingPunct="1"/>
            <a:r>
              <a:rPr lang="en-US" sz="3600" smtClean="0"/>
              <a:t>Independent Generator for each thread</a:t>
            </a:r>
          </a:p>
        </p:txBody>
      </p:sp>
      <p:graphicFrame>
        <p:nvGraphicFramePr>
          <p:cNvPr id="3074" name="Object 4"/>
          <p:cNvGraphicFramePr>
            <a:graphicFrameLocks noGrp="1" noChangeAspect="1"/>
          </p:cNvGraphicFramePr>
          <p:nvPr>
            <p:ph idx="1"/>
          </p:nvPr>
        </p:nvGraphicFramePr>
        <p:xfrm>
          <a:off x="609600" y="1676400"/>
          <a:ext cx="6248400" cy="4846638"/>
        </p:xfrm>
        <a:graphic>
          <a:graphicData uri="http://schemas.openxmlformats.org/presentationml/2006/ole">
            <mc:AlternateContent xmlns:mc="http://schemas.openxmlformats.org/markup-compatibility/2006">
              <mc:Choice xmlns:v="urn:schemas-microsoft-com:vml" Requires="v">
                <p:oleObj spid="_x0000_s6167" name="Chart" r:id="rId4" imgW="3143402" imgH="2438400" progId="Excel.Sheet.8">
                  <p:embed/>
                </p:oleObj>
              </mc:Choice>
              <mc:Fallback>
                <p:oleObj name="Chart" r:id="rId4" imgW="3143402" imgH="24384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676400"/>
                        <a:ext cx="6248400" cy="484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Text Box 5"/>
          <p:cNvSpPr txBox="1">
            <a:spLocks noChangeArrowheads="1"/>
          </p:cNvSpPr>
          <p:nvPr/>
        </p:nvSpPr>
        <p:spPr bwMode="auto">
          <a:xfrm rot="5400000">
            <a:off x="-1100137" y="3763962"/>
            <a:ext cx="2895600" cy="396875"/>
          </a:xfrm>
          <a:prstGeom prst="rect">
            <a:avLst/>
          </a:prstGeom>
          <a:solidFill>
            <a:schemeClr val="tx1"/>
          </a:solidFill>
          <a:ln w="12700">
            <a:noFill/>
            <a:miter lim="800000"/>
            <a:headEnd type="none" w="sm" len="sm"/>
            <a:tailEnd type="none" w="sm" len="sm"/>
          </a:ln>
        </p:spPr>
        <p:txBody>
          <a:bodyPr>
            <a:spAutoFit/>
          </a:bodyPr>
          <a:lstStyle/>
          <a:p>
            <a:pPr algn="l">
              <a:spcBef>
                <a:spcPct val="50000"/>
              </a:spcBef>
            </a:pPr>
            <a:r>
              <a:rPr lang="en-US" sz="2000">
                <a:solidFill>
                  <a:schemeClr val="bg2"/>
                </a:solidFill>
                <a:latin typeface="Arial" charset="0"/>
              </a:rPr>
              <a:t>Log</a:t>
            </a:r>
            <a:r>
              <a:rPr lang="en-US" sz="2000" baseline="-25000">
                <a:solidFill>
                  <a:schemeClr val="bg2"/>
                </a:solidFill>
                <a:latin typeface="Arial" charset="0"/>
              </a:rPr>
              <a:t>10</a:t>
            </a:r>
            <a:r>
              <a:rPr lang="en-US" sz="2000">
                <a:solidFill>
                  <a:schemeClr val="bg2"/>
                </a:solidFill>
                <a:latin typeface="Arial" charset="0"/>
              </a:rPr>
              <a:t> Relative error</a:t>
            </a:r>
          </a:p>
        </p:txBody>
      </p:sp>
      <p:sp>
        <p:nvSpPr>
          <p:cNvPr id="3079" name="Text Box 6"/>
          <p:cNvSpPr txBox="1">
            <a:spLocks noChangeArrowheads="1"/>
          </p:cNvSpPr>
          <p:nvPr/>
        </p:nvSpPr>
        <p:spPr bwMode="auto">
          <a:xfrm>
            <a:off x="1524000" y="1295400"/>
            <a:ext cx="4440238" cy="396875"/>
          </a:xfrm>
          <a:prstGeom prst="rect">
            <a:avLst/>
          </a:prstGeom>
          <a:noFill/>
          <a:ln w="12700">
            <a:noFill/>
            <a:miter lim="800000"/>
            <a:headEnd type="none" w="sm" len="sm"/>
            <a:tailEnd type="none" w="sm" len="sm"/>
          </a:ln>
        </p:spPr>
        <p:txBody>
          <a:bodyPr>
            <a:spAutoFit/>
          </a:bodyPr>
          <a:lstStyle/>
          <a:p>
            <a:pPr algn="l">
              <a:spcBef>
                <a:spcPct val="50000"/>
              </a:spcBef>
            </a:pPr>
            <a:r>
              <a:rPr lang="en-US" sz="2000">
                <a:solidFill>
                  <a:schemeClr val="bg2"/>
                </a:solidFill>
                <a:latin typeface="Arial" charset="0"/>
              </a:rPr>
              <a:t>Log</a:t>
            </a:r>
            <a:r>
              <a:rPr lang="en-US" sz="2000" baseline="-25000">
                <a:solidFill>
                  <a:schemeClr val="bg2"/>
                </a:solidFill>
                <a:latin typeface="Arial" charset="0"/>
              </a:rPr>
              <a:t>10</a:t>
            </a:r>
            <a:r>
              <a:rPr lang="en-US" sz="2000">
                <a:solidFill>
                  <a:schemeClr val="bg2"/>
                </a:solidFill>
                <a:latin typeface="Arial" charset="0"/>
              </a:rPr>
              <a:t> number of samples</a:t>
            </a:r>
          </a:p>
        </p:txBody>
      </p:sp>
      <p:sp>
        <p:nvSpPr>
          <p:cNvPr id="3080" name="Text Box 7"/>
          <p:cNvSpPr txBox="1">
            <a:spLocks noChangeArrowheads="1"/>
          </p:cNvSpPr>
          <p:nvPr/>
        </p:nvSpPr>
        <p:spPr bwMode="auto">
          <a:xfrm>
            <a:off x="7086600" y="1600200"/>
            <a:ext cx="2057400" cy="3762375"/>
          </a:xfrm>
          <a:prstGeom prst="rect">
            <a:avLst/>
          </a:prstGeom>
          <a:solidFill>
            <a:schemeClr val="tx1"/>
          </a:solidFill>
          <a:ln w="12700">
            <a:solidFill>
              <a:schemeClr val="bg2"/>
            </a:solidFill>
            <a:miter lim="800000"/>
            <a:headEnd type="none" w="sm" len="sm"/>
            <a:tailEnd type="none" w="sm" len="sm"/>
          </a:ln>
        </p:spPr>
        <p:txBody>
          <a:bodyPr>
            <a:spAutoFit/>
          </a:bodyPr>
          <a:lstStyle/>
          <a:p>
            <a:pPr>
              <a:spcBef>
                <a:spcPct val="50000"/>
              </a:spcBef>
            </a:pPr>
            <a:r>
              <a:rPr lang="en-US" sz="2000">
                <a:solidFill>
                  <a:schemeClr val="bg2"/>
                </a:solidFill>
                <a:latin typeface="Arial" charset="0"/>
              </a:rPr>
              <a:t>Notice that once you get beyond the high error, small sample count range, adding threads doesn’t decrease quality of random sampling.</a:t>
            </a:r>
          </a:p>
        </p:txBody>
      </p:sp>
    </p:spTree>
    <p:extLst>
      <p:ext uri="{BB962C8B-B14F-4D97-AF65-F5344CB8AC3E}">
        <p14:creationId xmlns:p14="http://schemas.microsoft.com/office/powerpoint/2010/main" val="56190706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a:defRPr/>
            </a:pPr>
            <a:fld id="{FA97FC00-2BB3-4C14-8F11-D3785A093639}" type="slidenum">
              <a:rPr lang="zh-CN" altLang="en-US"/>
              <a:pPr>
                <a:defRPr/>
              </a:pPr>
              <a:t>171</a:t>
            </a:fld>
            <a:endParaRPr lang="en-US" altLang="zh-CN"/>
          </a:p>
        </p:txBody>
      </p:sp>
      <p:sp>
        <p:nvSpPr>
          <p:cNvPr id="160771" name="Text Box 2"/>
          <p:cNvSpPr txBox="1">
            <a:spLocks noChangeArrowheads="1"/>
          </p:cNvSpPr>
          <p:nvPr/>
        </p:nvSpPr>
        <p:spPr bwMode="auto">
          <a:xfrm>
            <a:off x="123825" y="2692400"/>
            <a:ext cx="8572500" cy="3937000"/>
          </a:xfrm>
          <a:prstGeom prst="rect">
            <a:avLst/>
          </a:prstGeom>
          <a:solidFill>
            <a:srgbClr val="000C32"/>
          </a:solidFill>
          <a:ln w="12700">
            <a:noFill/>
            <a:miter lim="800000"/>
            <a:headEnd type="none" w="sm" len="sm"/>
            <a:tailEnd type="none" w="sm" len="sm"/>
          </a:ln>
        </p:spPr>
        <p:txBody>
          <a:bodyPr>
            <a:spAutoFit/>
          </a:bodyPr>
          <a:lstStyle/>
          <a:p>
            <a:pPr algn="l"/>
            <a:r>
              <a:rPr lang="en-US" sz="1800">
                <a:latin typeface="Arial Unicode MS" pitchFamily="34" charset="-128"/>
              </a:rPr>
              <a:t>      #pragma omp single</a:t>
            </a:r>
          </a:p>
          <a:p>
            <a:pPr algn="l"/>
            <a:r>
              <a:rPr lang="en-US" sz="1800">
                <a:latin typeface="Arial Unicode MS" pitchFamily="34" charset="-128"/>
              </a:rPr>
              <a:t>      {   </a:t>
            </a:r>
            <a:r>
              <a:rPr lang="en-US" sz="1800" noProof="1">
                <a:latin typeface="Arial Unicode MS" pitchFamily="34" charset="-128"/>
              </a:rPr>
              <a:t>nthreads = omp_get_num_threads();</a:t>
            </a:r>
          </a:p>
          <a:p>
            <a:pPr algn="l"/>
            <a:r>
              <a:rPr lang="en-US" sz="1800" noProof="1">
                <a:latin typeface="Arial Unicode MS" pitchFamily="34" charset="-128"/>
              </a:rPr>
              <a:t>     </a:t>
            </a:r>
            <a:r>
              <a:rPr lang="en-US" sz="1800">
                <a:latin typeface="Arial Unicode MS" pitchFamily="34" charset="-128"/>
              </a:rPr>
              <a:t>     </a:t>
            </a:r>
            <a:r>
              <a:rPr lang="en-US" sz="1800" noProof="1">
                <a:latin typeface="Arial Unicode MS" pitchFamily="34" charset="-128"/>
              </a:rPr>
              <a:t> iseed = PMOD/MULTIPLIER;     // just pick a seed</a:t>
            </a:r>
          </a:p>
          <a:p>
            <a:pPr algn="l"/>
            <a:r>
              <a:rPr lang="en-US" sz="1800" noProof="1">
                <a:latin typeface="Arial Unicode MS" pitchFamily="34" charset="-128"/>
              </a:rPr>
              <a:t>     </a:t>
            </a:r>
            <a:r>
              <a:rPr lang="en-US" sz="1800">
                <a:latin typeface="Arial Unicode MS" pitchFamily="34" charset="-128"/>
              </a:rPr>
              <a:t>     </a:t>
            </a:r>
            <a:r>
              <a:rPr lang="en-US" sz="1800" noProof="1">
                <a:latin typeface="Arial Unicode MS" pitchFamily="34" charset="-128"/>
              </a:rPr>
              <a:t> pseed[0] = iseed;</a:t>
            </a:r>
          </a:p>
          <a:p>
            <a:pPr algn="l"/>
            <a:r>
              <a:rPr lang="en-US" sz="1800" noProof="1">
                <a:latin typeface="Arial Unicode MS" pitchFamily="34" charset="-128"/>
              </a:rPr>
              <a:t>      </a:t>
            </a:r>
            <a:r>
              <a:rPr lang="en-US" sz="1800">
                <a:latin typeface="Arial Unicode MS" pitchFamily="34" charset="-128"/>
              </a:rPr>
              <a:t>     </a:t>
            </a:r>
            <a:r>
              <a:rPr lang="en-US" sz="1800" noProof="1">
                <a:latin typeface="Arial Unicode MS" pitchFamily="34" charset="-128"/>
              </a:rPr>
              <a:t>mult_n = MULTIPLIER;</a:t>
            </a:r>
          </a:p>
          <a:p>
            <a:pPr algn="l"/>
            <a:r>
              <a:rPr lang="en-US" sz="1800" noProof="1">
                <a:latin typeface="Arial Unicode MS" pitchFamily="34" charset="-128"/>
              </a:rPr>
              <a:t>     </a:t>
            </a:r>
            <a:r>
              <a:rPr lang="en-US" sz="1800">
                <a:latin typeface="Arial Unicode MS" pitchFamily="34" charset="-128"/>
              </a:rPr>
              <a:t>     </a:t>
            </a:r>
            <a:r>
              <a:rPr lang="en-US" sz="1800" noProof="1">
                <a:latin typeface="Arial Unicode MS" pitchFamily="34" charset="-128"/>
              </a:rPr>
              <a:t> for (i = 1; i &lt; nthreads; ++i)</a:t>
            </a:r>
          </a:p>
          <a:p>
            <a:pPr algn="l"/>
            <a:r>
              <a:rPr lang="en-US" sz="1800" noProof="1">
                <a:latin typeface="Arial Unicode MS" pitchFamily="34" charset="-128"/>
              </a:rPr>
              <a:t>     </a:t>
            </a:r>
            <a:r>
              <a:rPr lang="en-US" sz="1800">
                <a:latin typeface="Arial Unicode MS" pitchFamily="34" charset="-128"/>
              </a:rPr>
              <a:t>    </a:t>
            </a:r>
            <a:r>
              <a:rPr lang="en-US" sz="1800" noProof="1">
                <a:latin typeface="Arial Unicode MS" pitchFamily="34" charset="-128"/>
              </a:rPr>
              <a:t> {</a:t>
            </a:r>
          </a:p>
          <a:p>
            <a:pPr algn="l"/>
            <a:r>
              <a:rPr lang="en-US" sz="1800" noProof="1">
                <a:latin typeface="Arial Unicode MS" pitchFamily="34" charset="-128"/>
              </a:rPr>
              <a:t>	iseed = (unsigned long long)((MULTIPLIER * iseed) % PMOD);</a:t>
            </a:r>
          </a:p>
          <a:p>
            <a:pPr algn="l"/>
            <a:r>
              <a:rPr lang="en-US" sz="1800" noProof="1">
                <a:latin typeface="Arial Unicode MS" pitchFamily="34" charset="-128"/>
              </a:rPr>
              <a:t>	pseed[i] = iseed;</a:t>
            </a:r>
          </a:p>
          <a:p>
            <a:pPr algn="l"/>
            <a:r>
              <a:rPr lang="en-US" sz="1800" noProof="1">
                <a:latin typeface="Arial Unicode MS" pitchFamily="34" charset="-128"/>
              </a:rPr>
              <a:t>	mult_n = (mult_n * MULTIPLIER) % PMOD;</a:t>
            </a:r>
          </a:p>
          <a:p>
            <a:pPr algn="l"/>
            <a:r>
              <a:rPr lang="en-US" sz="1800" noProof="1">
                <a:latin typeface="Arial Unicode MS" pitchFamily="34" charset="-128"/>
              </a:rPr>
              <a:t>     </a:t>
            </a:r>
            <a:r>
              <a:rPr lang="en-US" sz="1800">
                <a:latin typeface="Arial Unicode MS" pitchFamily="34" charset="-128"/>
              </a:rPr>
              <a:t>    </a:t>
            </a:r>
            <a:r>
              <a:rPr lang="en-US" sz="1800" noProof="1">
                <a:latin typeface="Arial Unicode MS" pitchFamily="34" charset="-128"/>
              </a:rPr>
              <a:t> }</a:t>
            </a:r>
          </a:p>
          <a:p>
            <a:pPr algn="l"/>
            <a:endParaRPr lang="en-US" sz="1800" noProof="1">
              <a:latin typeface="Arial Unicode MS" pitchFamily="34" charset="-128"/>
            </a:endParaRPr>
          </a:p>
          <a:p>
            <a:pPr algn="l"/>
            <a:r>
              <a:rPr lang="en-US" sz="1800" noProof="1">
                <a:latin typeface="Arial Unicode MS" pitchFamily="34" charset="-128"/>
              </a:rPr>
              <a:t>   </a:t>
            </a:r>
            <a:r>
              <a:rPr lang="en-US" sz="1800">
                <a:latin typeface="Arial Unicode MS" pitchFamily="34" charset="-128"/>
              </a:rPr>
              <a:t>    </a:t>
            </a:r>
            <a:r>
              <a:rPr lang="en-US" sz="1800" noProof="1">
                <a:latin typeface="Arial Unicode MS" pitchFamily="34" charset="-128"/>
              </a:rPr>
              <a:t>}</a:t>
            </a:r>
          </a:p>
          <a:p>
            <a:pPr algn="l"/>
            <a:r>
              <a:rPr lang="en-US" sz="1800" noProof="1">
                <a:latin typeface="Arial Unicode MS" pitchFamily="34" charset="-128"/>
              </a:rPr>
              <a:t>   </a:t>
            </a:r>
            <a:r>
              <a:rPr lang="en-US" sz="1800">
                <a:latin typeface="Arial Unicode MS" pitchFamily="34" charset="-128"/>
              </a:rPr>
              <a:t>    </a:t>
            </a:r>
            <a:r>
              <a:rPr lang="en-US" sz="1800" noProof="1">
                <a:latin typeface="Arial Unicode MS" pitchFamily="34" charset="-128"/>
              </a:rPr>
              <a:t>random_last = (unsigned long long) pseed[id];</a:t>
            </a:r>
            <a:endParaRPr lang="en-US" sz="1800">
              <a:latin typeface="Arial Unicode MS" pitchFamily="34" charset="-128"/>
            </a:endParaRPr>
          </a:p>
        </p:txBody>
      </p:sp>
      <p:sp>
        <p:nvSpPr>
          <p:cNvPr id="160772" name="Rectangle 3"/>
          <p:cNvSpPr>
            <a:spLocks noGrp="1" noChangeArrowheads="1"/>
          </p:cNvSpPr>
          <p:nvPr>
            <p:ph type="title"/>
          </p:nvPr>
        </p:nvSpPr>
        <p:spPr>
          <a:xfrm>
            <a:off x="460375" y="247650"/>
            <a:ext cx="8496300" cy="469900"/>
          </a:xfrm>
        </p:spPr>
        <p:txBody>
          <a:bodyPr/>
          <a:lstStyle/>
          <a:p>
            <a:pPr eaLnBrk="1" hangingPunct="1"/>
            <a:r>
              <a:rPr lang="en-US" sz="2800" smtClean="0"/>
              <a:t>Leap Frog method</a:t>
            </a:r>
          </a:p>
        </p:txBody>
      </p:sp>
      <p:sp>
        <p:nvSpPr>
          <p:cNvPr id="160773" name="Rectangle 4"/>
          <p:cNvSpPr>
            <a:spLocks noGrp="1" noChangeArrowheads="1"/>
          </p:cNvSpPr>
          <p:nvPr>
            <p:ph type="body" idx="1"/>
          </p:nvPr>
        </p:nvSpPr>
        <p:spPr>
          <a:xfrm>
            <a:off x="479425" y="717550"/>
            <a:ext cx="8515350" cy="1797050"/>
          </a:xfrm>
        </p:spPr>
        <p:txBody>
          <a:bodyPr/>
          <a:lstStyle/>
          <a:p>
            <a:pPr eaLnBrk="1" hangingPunct="1"/>
            <a:r>
              <a:rPr lang="en-US" sz="2000" smtClean="0"/>
              <a:t>Interleave samples in the sequence of pseudo random numbers:</a:t>
            </a:r>
          </a:p>
          <a:p>
            <a:pPr lvl="1" eaLnBrk="1" hangingPunct="1"/>
            <a:r>
              <a:rPr lang="en-US" sz="2000" smtClean="0"/>
              <a:t>Thread i starts at the i</a:t>
            </a:r>
            <a:r>
              <a:rPr lang="en-US" sz="2000" baseline="30000" smtClean="0"/>
              <a:t>th</a:t>
            </a:r>
            <a:r>
              <a:rPr lang="en-US" sz="2000" smtClean="0"/>
              <a:t> number in the sequence</a:t>
            </a:r>
          </a:p>
          <a:p>
            <a:pPr lvl="1" eaLnBrk="1" hangingPunct="1"/>
            <a:r>
              <a:rPr lang="en-US" sz="2000" smtClean="0"/>
              <a:t>Stride through sequence, stride length = number of threads.</a:t>
            </a:r>
          </a:p>
          <a:p>
            <a:pPr eaLnBrk="1" hangingPunct="1"/>
            <a:r>
              <a:rPr lang="en-US" sz="2000" smtClean="0"/>
              <a:t>Result … the same sequence of values regardless of the number of threads.</a:t>
            </a:r>
          </a:p>
        </p:txBody>
      </p:sp>
      <p:sp>
        <p:nvSpPr>
          <p:cNvPr id="160774" name="Text Box 5"/>
          <p:cNvSpPr txBox="1">
            <a:spLocks noChangeArrowheads="1"/>
          </p:cNvSpPr>
          <p:nvPr/>
        </p:nvSpPr>
        <p:spPr bwMode="auto">
          <a:xfrm>
            <a:off x="7010400" y="2895600"/>
            <a:ext cx="1701800" cy="519113"/>
          </a:xfrm>
          <a:prstGeom prst="rect">
            <a:avLst/>
          </a:prstGeom>
          <a:noFill/>
          <a:ln w="12700">
            <a:noFill/>
            <a:miter lim="800000"/>
            <a:headEnd type="none" w="sm" len="sm"/>
            <a:tailEnd type="none" w="sm" len="sm"/>
          </a:ln>
        </p:spPr>
        <p:txBody>
          <a:bodyPr>
            <a:spAutoFit/>
          </a:bodyPr>
          <a:lstStyle/>
          <a:p>
            <a:pPr algn="l">
              <a:spcBef>
                <a:spcPct val="50000"/>
              </a:spcBef>
            </a:pPr>
            <a:endParaRPr lang="en-GB" sz="2800">
              <a:latin typeface="Arial Unicode MS" pitchFamily="34" charset="-128"/>
            </a:endParaRPr>
          </a:p>
        </p:txBody>
      </p:sp>
      <p:sp>
        <p:nvSpPr>
          <p:cNvPr id="160775" name="Text Box 6"/>
          <p:cNvSpPr txBox="1">
            <a:spLocks noChangeArrowheads="1"/>
          </p:cNvSpPr>
          <p:nvPr/>
        </p:nvSpPr>
        <p:spPr bwMode="auto">
          <a:xfrm>
            <a:off x="6985000" y="3327400"/>
            <a:ext cx="2006600" cy="1069975"/>
          </a:xfrm>
          <a:prstGeom prst="rect">
            <a:avLst/>
          </a:prstGeom>
          <a:solidFill>
            <a:schemeClr val="tx1"/>
          </a:solidFill>
          <a:ln w="12700">
            <a:noFill/>
            <a:miter lim="800000"/>
            <a:headEnd type="none" w="sm" len="sm"/>
            <a:tailEnd type="none" w="sm" len="sm"/>
          </a:ln>
        </p:spPr>
        <p:txBody>
          <a:bodyPr>
            <a:spAutoFit/>
          </a:bodyPr>
          <a:lstStyle/>
          <a:p>
            <a:pPr algn="l">
              <a:spcBef>
                <a:spcPct val="50000"/>
              </a:spcBef>
            </a:pPr>
            <a:r>
              <a:rPr lang="en-US" sz="1600">
                <a:solidFill>
                  <a:schemeClr val="bg2"/>
                </a:solidFill>
                <a:latin typeface="Arial Unicode MS" pitchFamily="34" charset="-128"/>
              </a:rPr>
              <a:t>One thread computes offsets and strided multiplier</a:t>
            </a:r>
          </a:p>
        </p:txBody>
      </p:sp>
      <p:sp>
        <p:nvSpPr>
          <p:cNvPr id="160776" name="Text Box 7"/>
          <p:cNvSpPr txBox="1">
            <a:spLocks noChangeArrowheads="1"/>
          </p:cNvSpPr>
          <p:nvPr/>
        </p:nvSpPr>
        <p:spPr bwMode="auto">
          <a:xfrm>
            <a:off x="6413500" y="5016500"/>
            <a:ext cx="2324100" cy="762000"/>
          </a:xfrm>
          <a:prstGeom prst="rect">
            <a:avLst/>
          </a:prstGeom>
          <a:solidFill>
            <a:schemeClr val="tx1"/>
          </a:solidFill>
          <a:ln w="12700">
            <a:noFill/>
            <a:miter lim="800000"/>
            <a:headEnd type="none" w="sm" len="sm"/>
            <a:tailEnd type="none" w="sm" len="sm"/>
          </a:ln>
        </p:spPr>
        <p:txBody>
          <a:bodyPr>
            <a:spAutoFit/>
          </a:bodyPr>
          <a:lstStyle/>
          <a:p>
            <a:pPr algn="l">
              <a:spcBef>
                <a:spcPct val="50000"/>
              </a:spcBef>
            </a:pPr>
            <a:r>
              <a:rPr lang="en-US" sz="1400">
                <a:solidFill>
                  <a:schemeClr val="bg2"/>
                </a:solidFill>
                <a:latin typeface="Arial Unicode MS" pitchFamily="34" charset="-128"/>
              </a:rPr>
              <a:t>LCG with Addend = 0 just to keep things simple</a:t>
            </a:r>
            <a:r>
              <a:rPr lang="en-US" sz="1600">
                <a:solidFill>
                  <a:schemeClr val="bg2"/>
                </a:solidFill>
                <a:latin typeface="Arial Unicode MS" pitchFamily="34" charset="-128"/>
              </a:rPr>
              <a:t> </a:t>
            </a:r>
          </a:p>
        </p:txBody>
      </p:sp>
      <p:sp>
        <p:nvSpPr>
          <p:cNvPr id="160777" name="Text Box 8"/>
          <p:cNvSpPr txBox="1">
            <a:spLocks noChangeArrowheads="1"/>
          </p:cNvSpPr>
          <p:nvPr/>
        </p:nvSpPr>
        <p:spPr bwMode="auto">
          <a:xfrm>
            <a:off x="6235700" y="5915025"/>
            <a:ext cx="2908300" cy="942975"/>
          </a:xfrm>
          <a:prstGeom prst="rect">
            <a:avLst/>
          </a:prstGeom>
          <a:solidFill>
            <a:schemeClr val="tx1"/>
          </a:solidFill>
          <a:ln w="12700">
            <a:noFill/>
            <a:miter lim="800000"/>
            <a:headEnd type="none" w="sm" len="sm"/>
            <a:tailEnd type="none" w="sm" len="sm"/>
          </a:ln>
        </p:spPr>
        <p:txBody>
          <a:bodyPr>
            <a:spAutoFit/>
          </a:bodyPr>
          <a:lstStyle/>
          <a:p>
            <a:pPr algn="l">
              <a:spcBef>
                <a:spcPct val="50000"/>
              </a:spcBef>
            </a:pPr>
            <a:r>
              <a:rPr lang="en-US" sz="1400">
                <a:solidFill>
                  <a:schemeClr val="bg2"/>
                </a:solidFill>
                <a:latin typeface="Arial Unicode MS" pitchFamily="34" charset="-128"/>
              </a:rPr>
              <a:t>Each thread stores offset starting point into its threadprivate “last random” value</a:t>
            </a:r>
          </a:p>
        </p:txBody>
      </p:sp>
    </p:spTree>
    <p:extLst>
      <p:ext uri="{BB962C8B-B14F-4D97-AF65-F5344CB8AC3E}">
        <p14:creationId xmlns:p14="http://schemas.microsoft.com/office/powerpoint/2010/main" val="155999812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3"/>
          <p:cNvSpPr>
            <a:spLocks noGrp="1"/>
          </p:cNvSpPr>
          <p:nvPr>
            <p:ph type="sldNum" sz="quarter" idx="10"/>
          </p:nvPr>
        </p:nvSpPr>
        <p:spPr/>
        <p:txBody>
          <a:bodyPr/>
          <a:lstStyle/>
          <a:p>
            <a:pPr>
              <a:defRPr/>
            </a:pPr>
            <a:fld id="{AEA2F717-4B94-448C-BC50-BB7418E2FC65}" type="slidenum">
              <a:rPr lang="zh-CN" altLang="en-US"/>
              <a:pPr>
                <a:defRPr/>
              </a:pPr>
              <a:t>172</a:t>
            </a:fld>
            <a:endParaRPr lang="en-US" altLang="zh-CN"/>
          </a:p>
        </p:txBody>
      </p:sp>
      <p:sp>
        <p:nvSpPr>
          <p:cNvPr id="161795" name="Rectangle 2"/>
          <p:cNvSpPr>
            <a:spLocks noGrp="1" noChangeArrowheads="1"/>
          </p:cNvSpPr>
          <p:nvPr>
            <p:ph type="title"/>
          </p:nvPr>
        </p:nvSpPr>
        <p:spPr/>
        <p:txBody>
          <a:bodyPr/>
          <a:lstStyle/>
          <a:p>
            <a:pPr eaLnBrk="1" hangingPunct="1"/>
            <a:r>
              <a:rPr lang="en-US" sz="3600" smtClean="0"/>
              <a:t>Same sequence with many threads.</a:t>
            </a:r>
          </a:p>
        </p:txBody>
      </p:sp>
      <p:sp>
        <p:nvSpPr>
          <p:cNvPr id="161796" name="Rectangle 3"/>
          <p:cNvSpPr>
            <a:spLocks noGrp="1" noChangeArrowheads="1"/>
          </p:cNvSpPr>
          <p:nvPr>
            <p:ph type="body" idx="1"/>
          </p:nvPr>
        </p:nvSpPr>
        <p:spPr>
          <a:xfrm>
            <a:off x="228600" y="1143000"/>
            <a:ext cx="7997825" cy="1143000"/>
          </a:xfrm>
        </p:spPr>
        <p:txBody>
          <a:bodyPr/>
          <a:lstStyle/>
          <a:p>
            <a:pPr eaLnBrk="1" hangingPunct="1"/>
            <a:r>
              <a:rPr lang="en-US" sz="2400" smtClean="0"/>
              <a:t>We can use the leapfrog method to generate the same answer for any number of threads</a:t>
            </a:r>
          </a:p>
        </p:txBody>
      </p:sp>
      <p:graphicFrame>
        <p:nvGraphicFramePr>
          <p:cNvPr id="3518468" name="Group 4"/>
          <p:cNvGraphicFramePr>
            <a:graphicFrameLocks noGrp="1"/>
          </p:cNvGraphicFramePr>
          <p:nvPr/>
        </p:nvGraphicFramePr>
        <p:xfrm>
          <a:off x="1143000" y="2133600"/>
          <a:ext cx="6629400" cy="3581400"/>
        </p:xfrm>
        <a:graphic>
          <a:graphicData uri="http://schemas.openxmlformats.org/drawingml/2006/table">
            <a:tbl>
              <a:tblPr/>
              <a:tblGrid>
                <a:gridCol w="1447800"/>
                <a:gridCol w="1905000"/>
                <a:gridCol w="1600200"/>
                <a:gridCol w="1676400"/>
              </a:tblGrid>
              <a:tr h="6096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Steps</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One thread</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2 threads</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4 threads</a:t>
                      </a: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096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1000</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3.156</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3.156</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3.156</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096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10000</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3.1168</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3.1168</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3.1168</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096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100000</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3.13964</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3.13964</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3.13964</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34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1000000</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3.140348</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3.140348</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3.140348</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09600">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10000000</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3.141658</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3.141658</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3.141658</a:t>
                      </a:r>
                      <a:endParaRPr kumimoji="0" lang="en-US" sz="18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61834" name="Text Box 41"/>
          <p:cNvSpPr txBox="1">
            <a:spLocks noChangeArrowheads="1"/>
          </p:cNvSpPr>
          <p:nvPr/>
        </p:nvSpPr>
        <p:spPr bwMode="auto">
          <a:xfrm>
            <a:off x="228600" y="5943600"/>
            <a:ext cx="8686800" cy="517525"/>
          </a:xfrm>
          <a:prstGeom prst="rect">
            <a:avLst/>
          </a:prstGeom>
          <a:noFill/>
          <a:ln w="12700">
            <a:noFill/>
            <a:miter lim="800000"/>
            <a:headEnd type="none" w="sm" len="sm"/>
            <a:tailEnd type="none" w="sm" len="sm"/>
          </a:ln>
        </p:spPr>
        <p:txBody>
          <a:bodyPr>
            <a:spAutoFit/>
          </a:bodyPr>
          <a:lstStyle/>
          <a:p>
            <a:pPr algn="l">
              <a:spcBef>
                <a:spcPct val="50000"/>
              </a:spcBef>
            </a:pPr>
            <a:r>
              <a:rPr lang="en-US" sz="1400">
                <a:latin typeface="Arial" charset="0"/>
              </a:rPr>
              <a:t>Used the MKL library with two generator streams per computation: one for the x values (WH) and one for the y values (WH+1).  Also used the leapfrog method to deal out iterations among threads.</a:t>
            </a:r>
          </a:p>
        </p:txBody>
      </p:sp>
      <p:sp>
        <p:nvSpPr>
          <p:cNvPr id="161835" name="AutoShape 43">
            <a:hlinkClick r:id="rId3" action="ppaction://hlinksldjump" highlightClick="1"/>
          </p:cNvPr>
          <p:cNvSpPr>
            <a:spLocks noChangeArrowheads="1"/>
          </p:cNvSpPr>
          <p:nvPr/>
        </p:nvSpPr>
        <p:spPr bwMode="auto">
          <a:xfrm>
            <a:off x="8699500" y="6540500"/>
            <a:ext cx="215900" cy="139700"/>
          </a:xfrm>
          <a:prstGeom prst="actionButtonReturn">
            <a:avLst/>
          </a:prstGeom>
          <a:solidFill>
            <a:schemeClr val="accent1"/>
          </a:solidFill>
          <a:ln w="9525">
            <a:noFill/>
            <a:miter lim="800000"/>
            <a:headEnd/>
            <a:tailEnd/>
          </a:ln>
        </p:spPr>
        <p:txBody>
          <a:bodyPr lIns="92075" tIns="46038" rIns="92075" bIns="46038" anchor="ctr">
            <a:spAutoFit/>
          </a:bodyPr>
          <a:lstStyle/>
          <a:p>
            <a:endParaRPr lang="en-GB"/>
          </a:p>
        </p:txBody>
      </p:sp>
    </p:spTree>
    <p:extLst>
      <p:ext uri="{BB962C8B-B14F-4D97-AF65-F5344CB8AC3E}">
        <p14:creationId xmlns:p14="http://schemas.microsoft.com/office/powerpoint/2010/main" val="5877485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173</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591439" y="4546419"/>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272202100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E4FF0AB-4E97-4BBD-9FDE-B3DD16F4F1E2}" type="slidenum">
              <a:rPr lang="zh-CN" altLang="en-US"/>
              <a:pPr>
                <a:defRPr/>
              </a:pPr>
              <a:t>174</a:t>
            </a:fld>
            <a:endParaRPr lang="en-US" altLang="zh-CN"/>
          </a:p>
        </p:txBody>
      </p:sp>
      <p:sp>
        <p:nvSpPr>
          <p:cNvPr id="47107" name="Rectangle 2"/>
          <p:cNvSpPr>
            <a:spLocks noGrp="1" noChangeArrowheads="1"/>
          </p:cNvSpPr>
          <p:nvPr>
            <p:ph type="title"/>
          </p:nvPr>
        </p:nvSpPr>
        <p:spPr/>
        <p:txBody>
          <a:bodyPr/>
          <a:lstStyle/>
          <a:p>
            <a:pPr eaLnBrk="1" hangingPunct="1"/>
            <a:r>
              <a:rPr lang="en-US" dirty="0" smtClean="0"/>
              <a:t>Challenge 3: Matrix Multiplication</a:t>
            </a:r>
          </a:p>
        </p:txBody>
      </p:sp>
      <p:sp>
        <p:nvSpPr>
          <p:cNvPr id="47108" name="Rectangle 3"/>
          <p:cNvSpPr>
            <a:spLocks noGrp="1" noChangeArrowheads="1"/>
          </p:cNvSpPr>
          <p:nvPr>
            <p:ph type="body" idx="1"/>
          </p:nvPr>
        </p:nvSpPr>
        <p:spPr/>
        <p:txBody>
          <a:bodyPr/>
          <a:lstStyle/>
          <a:p>
            <a:pPr eaLnBrk="1" hangingPunct="1"/>
            <a:r>
              <a:rPr lang="en-US" dirty="0" smtClean="0"/>
              <a:t>Parallelize the matrix multiplication program in the file </a:t>
            </a:r>
            <a:r>
              <a:rPr lang="en-US" dirty="0" err="1" smtClean="0"/>
              <a:t>matmul.c</a:t>
            </a:r>
            <a:endParaRPr lang="en-US" dirty="0" smtClean="0"/>
          </a:p>
          <a:p>
            <a:pPr eaLnBrk="1" hangingPunct="1"/>
            <a:r>
              <a:rPr lang="en-US" dirty="0" smtClean="0"/>
              <a:t>Can you optimize the program by playing with how the loops are scheduled?</a:t>
            </a:r>
          </a:p>
          <a:p>
            <a:pPr eaLnBrk="1" hangingPunct="1"/>
            <a:r>
              <a:rPr lang="en-US" dirty="0" smtClean="0"/>
              <a:t>Try the following and see how they interact with the constructs in </a:t>
            </a:r>
            <a:r>
              <a:rPr lang="en-US" dirty="0" err="1" smtClean="0"/>
              <a:t>OpenMP</a:t>
            </a:r>
            <a:endParaRPr lang="en-US" dirty="0" smtClean="0"/>
          </a:p>
          <a:p>
            <a:pPr lvl="1" eaLnBrk="1" hangingPunct="1"/>
            <a:r>
              <a:rPr lang="en-US" dirty="0" smtClean="0"/>
              <a:t>Cache blocking</a:t>
            </a:r>
          </a:p>
          <a:p>
            <a:pPr lvl="1" eaLnBrk="1" hangingPunct="1"/>
            <a:r>
              <a:rPr lang="en-US" dirty="0" smtClean="0"/>
              <a:t>Loop unrolling</a:t>
            </a:r>
          </a:p>
          <a:p>
            <a:pPr lvl="1" eaLnBrk="1" hangingPunct="1"/>
            <a:r>
              <a:rPr lang="en-US" dirty="0" err="1" smtClean="0"/>
              <a:t>Vectorization</a:t>
            </a:r>
            <a:endParaRPr lang="en-US" dirty="0" smtClean="0"/>
          </a:p>
          <a:p>
            <a:pPr eaLnBrk="1" hangingPunct="1"/>
            <a:r>
              <a:rPr lang="en-US" dirty="0" smtClean="0"/>
              <a:t>Goal: Can you approach the peak performance of the computer?</a:t>
            </a:r>
          </a:p>
        </p:txBody>
      </p:sp>
    </p:spTree>
    <p:extLst>
      <p:ext uri="{BB962C8B-B14F-4D97-AF65-F5344CB8AC3E}">
        <p14:creationId xmlns:p14="http://schemas.microsoft.com/office/powerpoint/2010/main" val="68089416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2E739CAE-D522-47C5-93B4-811C0C2D198D}" type="slidenum">
              <a:rPr lang="zh-CN" altLang="en-US"/>
              <a:pPr>
                <a:defRPr/>
              </a:pPr>
              <a:t>175</a:t>
            </a:fld>
            <a:endParaRPr lang="en-US" altLang="zh-CN"/>
          </a:p>
        </p:txBody>
      </p:sp>
      <p:sp>
        <p:nvSpPr>
          <p:cNvPr id="136195" name="Rectangle 2"/>
          <p:cNvSpPr>
            <a:spLocks noGrp="1" noChangeArrowheads="1"/>
          </p:cNvSpPr>
          <p:nvPr>
            <p:ph type="title"/>
          </p:nvPr>
        </p:nvSpPr>
        <p:spPr>
          <a:xfrm>
            <a:off x="460375" y="247650"/>
            <a:ext cx="8496300" cy="736600"/>
          </a:xfrm>
        </p:spPr>
        <p:txBody>
          <a:bodyPr/>
          <a:lstStyle/>
          <a:p>
            <a:pPr eaLnBrk="1" hangingPunct="1"/>
            <a:r>
              <a:rPr lang="en-US" smtClean="0"/>
              <a:t>Matrix multiplication</a:t>
            </a:r>
          </a:p>
        </p:txBody>
      </p:sp>
      <p:sp>
        <p:nvSpPr>
          <p:cNvPr id="136196" name="Rectangle 3"/>
          <p:cNvSpPr>
            <a:spLocks noGrp="1" noChangeArrowheads="1"/>
          </p:cNvSpPr>
          <p:nvPr>
            <p:ph type="body" idx="1"/>
          </p:nvPr>
        </p:nvSpPr>
        <p:spPr>
          <a:xfrm>
            <a:off x="361950" y="1416050"/>
            <a:ext cx="8159750" cy="3663950"/>
          </a:xfrm>
          <a:solidFill>
            <a:srgbClr val="001E7E"/>
          </a:solidFill>
        </p:spPr>
        <p:txBody>
          <a:bodyPr/>
          <a:lstStyle/>
          <a:p>
            <a:pPr eaLnBrk="1" hangingPunct="1">
              <a:lnSpc>
                <a:spcPct val="73000"/>
              </a:lnSpc>
              <a:buFont typeface="Wingdings" pitchFamily="2" charset="2"/>
              <a:buNone/>
            </a:pPr>
            <a:r>
              <a:rPr lang="en-US" sz="2000" smtClean="0">
                <a:solidFill>
                  <a:srgbClr val="FFFF66"/>
                </a:solidFill>
              </a:rPr>
              <a:t>#pragma omp parallel for private(tmp, i, j, k)</a:t>
            </a:r>
          </a:p>
          <a:p>
            <a:pPr eaLnBrk="1" hangingPunct="1">
              <a:lnSpc>
                <a:spcPct val="73000"/>
              </a:lnSpc>
              <a:buFont typeface="Wingdings" pitchFamily="2" charset="2"/>
              <a:buNone/>
            </a:pPr>
            <a:r>
              <a:rPr lang="en-US" sz="2000" smtClean="0"/>
              <a:t>	for (i=0; i&lt;Ndim; i++){</a:t>
            </a:r>
          </a:p>
          <a:p>
            <a:pPr eaLnBrk="1" hangingPunct="1">
              <a:lnSpc>
                <a:spcPct val="73000"/>
              </a:lnSpc>
              <a:buFont typeface="Wingdings" pitchFamily="2" charset="2"/>
              <a:buNone/>
            </a:pPr>
            <a:r>
              <a:rPr lang="en-US" sz="2000" smtClean="0"/>
              <a:t>		for (j=0; j&lt;Mdim; j++){</a:t>
            </a:r>
          </a:p>
          <a:p>
            <a:pPr eaLnBrk="1" hangingPunct="1">
              <a:lnSpc>
                <a:spcPct val="73000"/>
              </a:lnSpc>
              <a:buFont typeface="Wingdings" pitchFamily="2" charset="2"/>
              <a:buNone/>
            </a:pPr>
            <a:r>
              <a:rPr lang="en-US" sz="2000" smtClean="0"/>
              <a:t>			tmp = 0.0;</a:t>
            </a:r>
          </a:p>
          <a:p>
            <a:pPr eaLnBrk="1" hangingPunct="1">
              <a:lnSpc>
                <a:spcPct val="73000"/>
              </a:lnSpc>
              <a:buFont typeface="Wingdings" pitchFamily="2" charset="2"/>
              <a:buNone/>
            </a:pPr>
            <a:r>
              <a:rPr lang="en-US" sz="2000" smtClean="0"/>
              <a:t>			for(k=0;k&lt;Pdim;k++){</a:t>
            </a:r>
          </a:p>
          <a:p>
            <a:pPr eaLnBrk="1" hangingPunct="1">
              <a:lnSpc>
                <a:spcPct val="73000"/>
              </a:lnSpc>
              <a:buFont typeface="Wingdings" pitchFamily="2" charset="2"/>
              <a:buNone/>
            </a:pPr>
            <a:r>
              <a:rPr lang="en-US" sz="2000" smtClean="0"/>
              <a:t>				/* C(i,j) = sum(over k) A(i,k) * B(k,j) */</a:t>
            </a:r>
          </a:p>
          <a:p>
            <a:pPr eaLnBrk="1" hangingPunct="1">
              <a:lnSpc>
                <a:spcPct val="73000"/>
              </a:lnSpc>
              <a:buFont typeface="Wingdings" pitchFamily="2" charset="2"/>
              <a:buNone/>
            </a:pPr>
            <a:r>
              <a:rPr lang="en-US" sz="2000" smtClean="0"/>
              <a:t>				tmp += *(A+(i*Ndim+k)) *  *(B+(k*Pdim+j));</a:t>
            </a:r>
          </a:p>
          <a:p>
            <a:pPr eaLnBrk="1" hangingPunct="1">
              <a:lnSpc>
                <a:spcPct val="73000"/>
              </a:lnSpc>
              <a:buFont typeface="Wingdings" pitchFamily="2" charset="2"/>
              <a:buNone/>
            </a:pPr>
            <a:r>
              <a:rPr lang="en-US" sz="2000" smtClean="0"/>
              <a:t>			}</a:t>
            </a:r>
          </a:p>
          <a:p>
            <a:pPr eaLnBrk="1" hangingPunct="1">
              <a:lnSpc>
                <a:spcPct val="73000"/>
              </a:lnSpc>
              <a:buFont typeface="Wingdings" pitchFamily="2" charset="2"/>
              <a:buNone/>
            </a:pPr>
            <a:r>
              <a:rPr lang="en-US" sz="2000" smtClean="0"/>
              <a:t>			*(C+(i*Ndim+j)) = tmp;</a:t>
            </a:r>
          </a:p>
          <a:p>
            <a:pPr eaLnBrk="1" hangingPunct="1">
              <a:lnSpc>
                <a:spcPct val="73000"/>
              </a:lnSpc>
              <a:buFont typeface="Wingdings" pitchFamily="2" charset="2"/>
              <a:buNone/>
            </a:pPr>
            <a:r>
              <a:rPr lang="en-US" sz="2000" smtClean="0"/>
              <a:t>		}</a:t>
            </a:r>
          </a:p>
          <a:p>
            <a:pPr eaLnBrk="1" hangingPunct="1">
              <a:lnSpc>
                <a:spcPct val="73000"/>
              </a:lnSpc>
              <a:buFont typeface="Wingdings" pitchFamily="2" charset="2"/>
              <a:buNone/>
            </a:pPr>
            <a:r>
              <a:rPr lang="en-US" sz="2000" smtClean="0"/>
              <a:t>	}</a:t>
            </a:r>
          </a:p>
        </p:txBody>
      </p:sp>
      <p:sp>
        <p:nvSpPr>
          <p:cNvPr id="136197" name="Text Box 4"/>
          <p:cNvSpPr txBox="1">
            <a:spLocks noChangeArrowheads="1"/>
          </p:cNvSpPr>
          <p:nvPr/>
        </p:nvSpPr>
        <p:spPr bwMode="auto">
          <a:xfrm>
            <a:off x="1460500" y="4978400"/>
            <a:ext cx="5854700" cy="1565275"/>
          </a:xfrm>
          <a:prstGeom prst="rect">
            <a:avLst/>
          </a:prstGeom>
          <a:solidFill>
            <a:schemeClr val="tx1"/>
          </a:solidFill>
          <a:ln w="12700">
            <a:solidFill>
              <a:schemeClr val="bg2"/>
            </a:solidFill>
            <a:miter lim="800000"/>
            <a:headEnd type="none" w="sm" len="sm"/>
            <a:tailEnd type="none" w="sm" len="sm"/>
          </a:ln>
        </p:spPr>
        <p:txBody>
          <a:bodyPr>
            <a:spAutoFit/>
          </a:bodyPr>
          <a:lstStyle/>
          <a:p>
            <a:pPr algn="l">
              <a:spcBef>
                <a:spcPct val="50000"/>
              </a:spcBef>
              <a:buFontTx/>
              <a:buChar char="•"/>
            </a:pPr>
            <a:r>
              <a:rPr lang="en-US">
                <a:solidFill>
                  <a:schemeClr val="bg2"/>
                </a:solidFill>
              </a:rPr>
              <a:t>On a dual core laptop</a:t>
            </a:r>
          </a:p>
          <a:p>
            <a:pPr lvl="1" algn="l">
              <a:spcBef>
                <a:spcPct val="50000"/>
              </a:spcBef>
              <a:buFontTx/>
              <a:buChar char="•"/>
            </a:pPr>
            <a:r>
              <a:rPr lang="en-US">
                <a:solidFill>
                  <a:schemeClr val="bg2"/>
                </a:solidFill>
              </a:rPr>
              <a:t>13.2 seconds  153 Mflops  one thread</a:t>
            </a:r>
          </a:p>
          <a:p>
            <a:pPr lvl="1" algn="l">
              <a:spcBef>
                <a:spcPct val="50000"/>
              </a:spcBef>
              <a:buFontTx/>
              <a:buChar char="•"/>
            </a:pPr>
            <a:r>
              <a:rPr lang="en-US">
                <a:solidFill>
                  <a:schemeClr val="bg2"/>
                </a:solidFill>
              </a:rPr>
              <a:t>7.5 seconds 270 Mflops two threads</a:t>
            </a:r>
          </a:p>
        </p:txBody>
      </p:sp>
      <p:sp>
        <p:nvSpPr>
          <p:cNvPr id="136198" name="Text Box 5"/>
          <p:cNvSpPr txBox="1">
            <a:spLocks noChangeArrowheads="1"/>
          </p:cNvSpPr>
          <p:nvPr/>
        </p:nvSpPr>
        <p:spPr bwMode="auto">
          <a:xfrm>
            <a:off x="533400" y="6553200"/>
            <a:ext cx="7543800" cy="304800"/>
          </a:xfrm>
          <a:prstGeom prst="rect">
            <a:avLst/>
          </a:prstGeom>
          <a:noFill/>
          <a:ln w="12700">
            <a:noFill/>
            <a:miter lim="800000"/>
            <a:headEnd type="none" w="sm" len="sm"/>
            <a:tailEnd type="none" w="sm" len="sm"/>
          </a:ln>
        </p:spPr>
        <p:txBody>
          <a:bodyPr>
            <a:spAutoFit/>
          </a:bodyPr>
          <a:lstStyle/>
          <a:p>
            <a:pPr algn="l">
              <a:spcBef>
                <a:spcPct val="50000"/>
              </a:spcBef>
            </a:pPr>
            <a:r>
              <a:rPr lang="en-US" sz="1400">
                <a:latin typeface="Arial Unicode MS" pitchFamily="34" charset="-128"/>
              </a:rPr>
              <a:t>Results on an Intel dual core 1.83 GHz CPU,   Intel IA-32  compiler 10.1 build 2</a:t>
            </a:r>
          </a:p>
        </p:txBody>
      </p:sp>
      <p:sp>
        <p:nvSpPr>
          <p:cNvPr id="136199" name="AutoShape 7">
            <a:hlinkClick r:id="rId3" action="ppaction://hlinksldjump" highlightClick="1"/>
          </p:cNvPr>
          <p:cNvSpPr>
            <a:spLocks noChangeArrowheads="1"/>
          </p:cNvSpPr>
          <p:nvPr/>
        </p:nvSpPr>
        <p:spPr bwMode="auto">
          <a:xfrm>
            <a:off x="8724900" y="6438900"/>
            <a:ext cx="228600" cy="215900"/>
          </a:xfrm>
          <a:prstGeom prst="actionButtonReturn">
            <a:avLst/>
          </a:prstGeom>
          <a:solidFill>
            <a:schemeClr val="accent1"/>
          </a:solidFill>
          <a:ln w="9525">
            <a:noFill/>
            <a:miter lim="800000"/>
            <a:headEnd/>
            <a:tailEnd/>
          </a:ln>
        </p:spPr>
        <p:txBody>
          <a:bodyPr lIns="92075" tIns="46038" rIns="92075" bIns="46038" anchor="ctr">
            <a:spAutoFit/>
          </a:bodyPr>
          <a:lstStyle/>
          <a:p>
            <a:endParaRPr lang="en-GB"/>
          </a:p>
        </p:txBody>
      </p:sp>
    </p:spTree>
    <p:extLst>
      <p:ext uri="{BB962C8B-B14F-4D97-AF65-F5344CB8AC3E}">
        <p14:creationId xmlns:p14="http://schemas.microsoft.com/office/powerpoint/2010/main" val="323614158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176</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591439" y="4896609"/>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60717810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D28AFD2-2AA3-45B5-9C79-528A153D691A}" type="slidenum">
              <a:rPr lang="zh-CN" altLang="en-US"/>
              <a:pPr>
                <a:defRPr/>
              </a:pPr>
              <a:t>177</a:t>
            </a:fld>
            <a:endParaRPr lang="en-US" altLang="zh-CN"/>
          </a:p>
        </p:txBody>
      </p:sp>
      <p:sp>
        <p:nvSpPr>
          <p:cNvPr id="101379" name="Rectangle 2"/>
          <p:cNvSpPr>
            <a:spLocks noGrp="1" noChangeArrowheads="1"/>
          </p:cNvSpPr>
          <p:nvPr>
            <p:ph type="title"/>
          </p:nvPr>
        </p:nvSpPr>
        <p:spPr/>
        <p:txBody>
          <a:bodyPr/>
          <a:lstStyle/>
          <a:p>
            <a:pPr eaLnBrk="1" hangingPunct="1"/>
            <a:r>
              <a:rPr lang="en-US" sz="3600" dirty="0" smtClean="0"/>
              <a:t>Challenge 4: traversing linked lists  </a:t>
            </a:r>
          </a:p>
        </p:txBody>
      </p:sp>
      <p:sp>
        <p:nvSpPr>
          <p:cNvPr id="101380" name="Rectangle 3"/>
          <p:cNvSpPr>
            <a:spLocks noGrp="1" noChangeArrowheads="1"/>
          </p:cNvSpPr>
          <p:nvPr>
            <p:ph type="body" idx="1"/>
          </p:nvPr>
        </p:nvSpPr>
        <p:spPr/>
        <p:txBody>
          <a:bodyPr/>
          <a:lstStyle/>
          <a:p>
            <a:pPr eaLnBrk="1" hangingPunct="1"/>
            <a:r>
              <a:rPr lang="en-US" dirty="0" smtClean="0"/>
              <a:t>Consider the program </a:t>
            </a:r>
            <a:r>
              <a:rPr lang="en-US" dirty="0" err="1" smtClean="0"/>
              <a:t>linked.c</a:t>
            </a:r>
            <a:endParaRPr lang="en-US" dirty="0" smtClean="0"/>
          </a:p>
          <a:p>
            <a:pPr lvl="1" eaLnBrk="1" hangingPunct="1"/>
            <a:r>
              <a:rPr lang="en-US" dirty="0" smtClean="0"/>
              <a:t>Traverses a linked list computing a sequence of Fibonacci numbers at each node.</a:t>
            </a:r>
          </a:p>
          <a:p>
            <a:pPr eaLnBrk="1" hangingPunct="1"/>
            <a:r>
              <a:rPr lang="en-US" dirty="0" smtClean="0"/>
              <a:t>Parallelize this program two different ways</a:t>
            </a:r>
          </a:p>
          <a:p>
            <a:pPr marL="914400" lvl="1" indent="-457200" eaLnBrk="1" hangingPunct="1">
              <a:buFont typeface="+mj-lt"/>
              <a:buAutoNum type="arabicPeriod"/>
            </a:pPr>
            <a:r>
              <a:rPr lang="en-US" dirty="0" smtClean="0"/>
              <a:t>Use </a:t>
            </a:r>
            <a:r>
              <a:rPr lang="en-US" dirty="0" err="1" smtClean="0"/>
              <a:t>OpenMP</a:t>
            </a:r>
            <a:r>
              <a:rPr lang="en-US" dirty="0" smtClean="0"/>
              <a:t> tasks</a:t>
            </a:r>
          </a:p>
          <a:p>
            <a:pPr marL="914400" lvl="1" indent="-457200" eaLnBrk="1" hangingPunct="1">
              <a:buFont typeface="+mj-lt"/>
              <a:buAutoNum type="arabicPeriod"/>
            </a:pPr>
            <a:r>
              <a:rPr lang="en-US" dirty="0" smtClean="0"/>
              <a:t>Use anything you choose in </a:t>
            </a:r>
            <a:r>
              <a:rPr lang="en-US" dirty="0" err="1" smtClean="0"/>
              <a:t>OpenMP</a:t>
            </a:r>
            <a:r>
              <a:rPr lang="en-US" dirty="0" smtClean="0"/>
              <a:t> </a:t>
            </a:r>
            <a:r>
              <a:rPr lang="en-US" i="1" dirty="0" smtClean="0"/>
              <a:t>other than </a:t>
            </a:r>
            <a:r>
              <a:rPr lang="en-US" dirty="0" smtClean="0"/>
              <a:t>tasks.</a:t>
            </a:r>
          </a:p>
          <a:p>
            <a:pPr eaLnBrk="1" hangingPunct="1"/>
            <a:r>
              <a:rPr lang="en-US" dirty="0" smtClean="0"/>
              <a:t>The second approach (no tasks) can be difficult and may take considerable creativity in how you approach the problem (hence why its such a pedagogically valuable problem).</a:t>
            </a:r>
          </a:p>
        </p:txBody>
      </p:sp>
      <p:sp>
        <p:nvSpPr>
          <p:cNvPr id="6" name="AutoShape 4"/>
          <p:cNvSpPr>
            <a:spLocks noChangeArrowheads="1"/>
          </p:cNvSpPr>
          <p:nvPr/>
        </p:nvSpPr>
        <p:spPr bwMode="auto">
          <a:xfrm>
            <a:off x="424120" y="3443892"/>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225928506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05BD3592-546D-4CA8-A5D4-B663DAD0BD71}" type="slidenum">
              <a:rPr lang="zh-CN" altLang="en-US"/>
              <a:pPr>
                <a:defRPr/>
              </a:pPr>
              <a:t>178</a:t>
            </a:fld>
            <a:endParaRPr lang="en-US" altLang="zh-CN"/>
          </a:p>
        </p:txBody>
      </p:sp>
      <p:sp>
        <p:nvSpPr>
          <p:cNvPr id="145411" name="Rectangle 2"/>
          <p:cNvSpPr>
            <a:spLocks noGrp="1" noChangeArrowheads="1"/>
          </p:cNvSpPr>
          <p:nvPr>
            <p:ph type="title"/>
          </p:nvPr>
        </p:nvSpPr>
        <p:spPr>
          <a:xfrm>
            <a:off x="460375" y="0"/>
            <a:ext cx="8496300" cy="469900"/>
          </a:xfrm>
        </p:spPr>
        <p:txBody>
          <a:bodyPr/>
          <a:lstStyle/>
          <a:p>
            <a:pPr eaLnBrk="1" hangingPunct="1"/>
            <a:r>
              <a:rPr lang="en-US" sz="3600" smtClean="0"/>
              <a:t>Linked lists with tasks (OpenMP 3)</a:t>
            </a:r>
          </a:p>
        </p:txBody>
      </p:sp>
      <p:sp>
        <p:nvSpPr>
          <p:cNvPr id="145412" name="Rectangle 3"/>
          <p:cNvSpPr>
            <a:spLocks noGrp="1" noChangeArrowheads="1"/>
          </p:cNvSpPr>
          <p:nvPr>
            <p:ph type="body" idx="1"/>
          </p:nvPr>
        </p:nvSpPr>
        <p:spPr>
          <a:xfrm>
            <a:off x="292100" y="536575"/>
            <a:ext cx="8515350" cy="361950"/>
          </a:xfrm>
        </p:spPr>
        <p:txBody>
          <a:bodyPr/>
          <a:lstStyle/>
          <a:p>
            <a:pPr eaLnBrk="1" hangingPunct="1">
              <a:lnSpc>
                <a:spcPct val="83000"/>
              </a:lnSpc>
            </a:pPr>
            <a:r>
              <a:rPr lang="en-US" sz="2000" smtClean="0"/>
              <a:t>See the file Linked_omp3_tasks.c</a:t>
            </a:r>
          </a:p>
        </p:txBody>
      </p:sp>
      <p:sp>
        <p:nvSpPr>
          <p:cNvPr id="145413" name="Rectangle 4"/>
          <p:cNvSpPr>
            <a:spLocks noChangeArrowheads="1"/>
          </p:cNvSpPr>
          <p:nvPr/>
        </p:nvSpPr>
        <p:spPr bwMode="auto">
          <a:xfrm>
            <a:off x="174625" y="1073150"/>
            <a:ext cx="7575550" cy="5365750"/>
          </a:xfrm>
          <a:prstGeom prst="rect">
            <a:avLst/>
          </a:prstGeom>
          <a:solidFill>
            <a:srgbClr val="001E7E"/>
          </a:solidFill>
          <a:ln w="9525">
            <a:noFill/>
            <a:miter lim="800000"/>
            <a:headEnd/>
            <a:tailEnd/>
          </a:ln>
        </p:spPr>
        <p:txBody>
          <a:bodyPr lIns="92075" tIns="46038" rIns="92075" bIns="46038"/>
          <a:lstStyle/>
          <a:p>
            <a:pPr marL="285750" indent="-285750" algn="l">
              <a:lnSpc>
                <a:spcPct val="93000"/>
              </a:lnSpc>
              <a:spcBef>
                <a:spcPct val="30000"/>
              </a:spcBef>
              <a:buClr>
                <a:schemeClr val="tx2"/>
              </a:buClr>
              <a:buSzPct val="75000"/>
              <a:buFont typeface="Wingdings" pitchFamily="2" charset="2"/>
              <a:buNone/>
            </a:pPr>
            <a:r>
              <a:rPr lang="en-US">
                <a:solidFill>
                  <a:srgbClr val="FFFFFF"/>
                </a:solidFill>
              </a:rPr>
              <a:t>#pragma omp parallel </a:t>
            </a: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a:t>
            </a: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   #pragma omp single</a:t>
            </a: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  {</a:t>
            </a: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       p=head;</a:t>
            </a: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      while (p) {</a:t>
            </a: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	     #pragma omp task firstprivate(p) </a:t>
            </a: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                  processwork(p);</a:t>
            </a: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            p = p-&gt;next;</a:t>
            </a: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      }</a:t>
            </a: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   }</a:t>
            </a: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a:t>
            </a:r>
          </a:p>
        </p:txBody>
      </p:sp>
      <p:sp>
        <p:nvSpPr>
          <p:cNvPr id="145414" name="Text Box 5"/>
          <p:cNvSpPr txBox="1">
            <a:spLocks noChangeArrowheads="1"/>
          </p:cNvSpPr>
          <p:nvPr/>
        </p:nvSpPr>
        <p:spPr bwMode="auto">
          <a:xfrm>
            <a:off x="5613400" y="2476500"/>
            <a:ext cx="3213100" cy="1992313"/>
          </a:xfrm>
          <a:prstGeom prst="rect">
            <a:avLst/>
          </a:prstGeom>
          <a:solidFill>
            <a:schemeClr val="tx1"/>
          </a:solidFill>
          <a:ln w="12700">
            <a:solidFill>
              <a:schemeClr val="bg2"/>
            </a:solidFill>
            <a:miter lim="800000"/>
            <a:headEnd type="none" w="sm" len="sm"/>
            <a:tailEnd type="none" w="sm" len="sm"/>
          </a:ln>
        </p:spPr>
        <p:txBody>
          <a:bodyPr>
            <a:spAutoFit/>
          </a:bodyPr>
          <a:lstStyle/>
          <a:p>
            <a:pPr>
              <a:spcBef>
                <a:spcPct val="50000"/>
              </a:spcBef>
            </a:pPr>
            <a:r>
              <a:rPr lang="en-US">
                <a:solidFill>
                  <a:schemeClr val="bg2"/>
                </a:solidFill>
                <a:latin typeface="Arial Unicode MS" pitchFamily="34" charset="-128"/>
              </a:rPr>
              <a:t>Creates a task with its own copy of “p” initialized to the value of “p” when the task is defined</a:t>
            </a:r>
            <a:r>
              <a:rPr lang="en-US" sz="2800">
                <a:latin typeface="Arial Unicode MS" pitchFamily="34" charset="-128"/>
              </a:rPr>
              <a:t> </a:t>
            </a:r>
          </a:p>
        </p:txBody>
      </p:sp>
      <p:sp>
        <p:nvSpPr>
          <p:cNvPr id="145415" name="Line 6"/>
          <p:cNvSpPr>
            <a:spLocks noChangeShapeType="1"/>
          </p:cNvSpPr>
          <p:nvPr/>
        </p:nvSpPr>
        <p:spPr bwMode="auto">
          <a:xfrm flipH="1">
            <a:off x="5194300" y="3429000"/>
            <a:ext cx="419100" cy="292100"/>
          </a:xfrm>
          <a:prstGeom prst="line">
            <a:avLst/>
          </a:prstGeom>
          <a:noFill/>
          <a:ln w="38100">
            <a:solidFill>
              <a:schemeClr val="tx1"/>
            </a:solidFill>
            <a:round/>
            <a:headEnd type="none" w="sm" len="sm"/>
            <a:tailEnd type="arrow" w="med" len="med"/>
          </a:ln>
        </p:spPr>
        <p:txBody>
          <a:bodyPr/>
          <a:lstStyle/>
          <a:p>
            <a:endParaRPr lang="en-US"/>
          </a:p>
        </p:txBody>
      </p:sp>
      <p:sp>
        <p:nvSpPr>
          <p:cNvPr id="145416" name="AutoShape 8">
            <a:hlinkClick r:id="rId3" action="ppaction://hlinksldjump" highlightClick="1"/>
          </p:cNvPr>
          <p:cNvSpPr>
            <a:spLocks noChangeArrowheads="1"/>
          </p:cNvSpPr>
          <p:nvPr/>
        </p:nvSpPr>
        <p:spPr bwMode="auto">
          <a:xfrm>
            <a:off x="8737600" y="6464300"/>
            <a:ext cx="190500" cy="152400"/>
          </a:xfrm>
          <a:prstGeom prst="actionButtonReturn">
            <a:avLst/>
          </a:prstGeom>
          <a:solidFill>
            <a:schemeClr val="accent1"/>
          </a:solidFill>
          <a:ln w="9525">
            <a:noFill/>
            <a:miter lim="800000"/>
            <a:headEnd/>
            <a:tailEnd/>
          </a:ln>
        </p:spPr>
        <p:txBody>
          <a:bodyPr wrap="none" lIns="92075" tIns="46038" rIns="92075" bIns="46038" anchor="ctr">
            <a:spAutoFit/>
          </a:bodyPr>
          <a:lstStyle/>
          <a:p>
            <a:endParaRPr lang="en-GB"/>
          </a:p>
        </p:txBody>
      </p:sp>
    </p:spTree>
    <p:extLst>
      <p:ext uri="{BB962C8B-B14F-4D97-AF65-F5344CB8AC3E}">
        <p14:creationId xmlns:p14="http://schemas.microsoft.com/office/powerpoint/2010/main" val="237637130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D28AFD2-2AA3-45B5-9C79-528A153D691A}" type="slidenum">
              <a:rPr lang="zh-CN" altLang="en-US"/>
              <a:pPr>
                <a:defRPr/>
              </a:pPr>
              <a:t>179</a:t>
            </a:fld>
            <a:endParaRPr lang="en-US" altLang="zh-CN"/>
          </a:p>
        </p:txBody>
      </p:sp>
      <p:sp>
        <p:nvSpPr>
          <p:cNvPr id="101379" name="Rectangle 2"/>
          <p:cNvSpPr>
            <a:spLocks noGrp="1" noChangeArrowheads="1"/>
          </p:cNvSpPr>
          <p:nvPr>
            <p:ph type="title"/>
          </p:nvPr>
        </p:nvSpPr>
        <p:spPr/>
        <p:txBody>
          <a:bodyPr/>
          <a:lstStyle/>
          <a:p>
            <a:pPr eaLnBrk="1" hangingPunct="1"/>
            <a:r>
              <a:rPr lang="en-US" sz="3600" dirty="0" smtClean="0"/>
              <a:t>Challenge 4: traversing linked lists  </a:t>
            </a:r>
          </a:p>
        </p:txBody>
      </p:sp>
      <p:sp>
        <p:nvSpPr>
          <p:cNvPr id="101380" name="Rectangle 3"/>
          <p:cNvSpPr>
            <a:spLocks noGrp="1" noChangeArrowheads="1"/>
          </p:cNvSpPr>
          <p:nvPr>
            <p:ph type="body" idx="1"/>
          </p:nvPr>
        </p:nvSpPr>
        <p:spPr/>
        <p:txBody>
          <a:bodyPr/>
          <a:lstStyle/>
          <a:p>
            <a:pPr eaLnBrk="1" hangingPunct="1"/>
            <a:r>
              <a:rPr lang="en-US" dirty="0" smtClean="0"/>
              <a:t>Consider the program </a:t>
            </a:r>
            <a:r>
              <a:rPr lang="en-US" dirty="0" err="1" smtClean="0"/>
              <a:t>linked.c</a:t>
            </a:r>
            <a:endParaRPr lang="en-US" dirty="0" smtClean="0"/>
          </a:p>
          <a:p>
            <a:pPr lvl="1" eaLnBrk="1" hangingPunct="1"/>
            <a:r>
              <a:rPr lang="en-US" dirty="0" smtClean="0"/>
              <a:t>Traverses a linked list computing a sequence of Fibonacci numbers at each node.</a:t>
            </a:r>
          </a:p>
          <a:p>
            <a:pPr eaLnBrk="1" hangingPunct="1"/>
            <a:r>
              <a:rPr lang="en-US" dirty="0" smtClean="0"/>
              <a:t>Parallelize this program two different ways</a:t>
            </a:r>
          </a:p>
          <a:p>
            <a:pPr marL="914400" lvl="1" indent="-457200" eaLnBrk="1" hangingPunct="1">
              <a:buFont typeface="+mj-lt"/>
              <a:buAutoNum type="arabicPeriod"/>
            </a:pPr>
            <a:r>
              <a:rPr lang="en-US" dirty="0" smtClean="0"/>
              <a:t>Use </a:t>
            </a:r>
            <a:r>
              <a:rPr lang="en-US" dirty="0" err="1" smtClean="0"/>
              <a:t>OpenMP</a:t>
            </a:r>
            <a:r>
              <a:rPr lang="en-US" dirty="0" smtClean="0"/>
              <a:t> tasks</a:t>
            </a:r>
          </a:p>
          <a:p>
            <a:pPr marL="914400" lvl="1" indent="-457200" eaLnBrk="1" hangingPunct="1">
              <a:buFont typeface="+mj-lt"/>
              <a:buAutoNum type="arabicPeriod"/>
            </a:pPr>
            <a:r>
              <a:rPr lang="en-US" dirty="0" smtClean="0"/>
              <a:t>Use anything you choose in </a:t>
            </a:r>
            <a:r>
              <a:rPr lang="en-US" dirty="0" err="1" smtClean="0"/>
              <a:t>OpenMP</a:t>
            </a:r>
            <a:r>
              <a:rPr lang="en-US" dirty="0" smtClean="0"/>
              <a:t> </a:t>
            </a:r>
            <a:r>
              <a:rPr lang="en-US" i="1" dirty="0" smtClean="0"/>
              <a:t>other than </a:t>
            </a:r>
            <a:r>
              <a:rPr lang="en-US" dirty="0" smtClean="0"/>
              <a:t>tasks.</a:t>
            </a:r>
          </a:p>
          <a:p>
            <a:pPr eaLnBrk="1" hangingPunct="1"/>
            <a:r>
              <a:rPr lang="en-US" dirty="0" smtClean="0"/>
              <a:t>The second approach (no tasks) can be difficult and may take considerable creativity in how you approach the problem (hence why its such a pedagogically valuable problem).</a:t>
            </a:r>
          </a:p>
        </p:txBody>
      </p:sp>
      <p:sp>
        <p:nvSpPr>
          <p:cNvPr id="6" name="AutoShape 4"/>
          <p:cNvSpPr>
            <a:spLocks noChangeArrowheads="1"/>
          </p:cNvSpPr>
          <p:nvPr/>
        </p:nvSpPr>
        <p:spPr bwMode="auto">
          <a:xfrm>
            <a:off x="424120" y="3891357"/>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3848729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pPr>
              <a:defRPr/>
            </a:pPr>
            <a:fld id="{1CFCE2F9-EF63-40AC-9C45-A0544E3AA651}" type="slidenum">
              <a:rPr lang="zh-CN" altLang="en-US"/>
              <a:pPr>
                <a:defRPr/>
              </a:pPr>
              <a:t>18</a:t>
            </a:fld>
            <a:endParaRPr lang="en-US" altLang="zh-CN"/>
          </a:p>
        </p:txBody>
      </p:sp>
      <p:sp>
        <p:nvSpPr>
          <p:cNvPr id="24579" name="Rectangle 2"/>
          <p:cNvSpPr>
            <a:spLocks noGrp="1" noChangeArrowheads="1"/>
          </p:cNvSpPr>
          <p:nvPr>
            <p:ph type="title"/>
          </p:nvPr>
        </p:nvSpPr>
        <p:spPr>
          <a:noFill/>
        </p:spPr>
        <p:txBody>
          <a:bodyPr/>
          <a:lstStyle/>
          <a:p>
            <a:pPr eaLnBrk="1" hangingPunct="1">
              <a:lnSpc>
                <a:spcPct val="89000"/>
              </a:lnSpc>
            </a:pPr>
            <a:r>
              <a:rPr lang="en-US" altLang="zh-CN" sz="3600" smtClean="0">
                <a:ea typeface="SimSun" pitchFamily="2" charset="-122"/>
              </a:rPr>
              <a:t>Thread Creation: Parallel Regions</a:t>
            </a:r>
          </a:p>
        </p:txBody>
      </p:sp>
      <p:sp>
        <p:nvSpPr>
          <p:cNvPr id="24580" name="Rectangle 3"/>
          <p:cNvSpPr>
            <a:spLocks noGrp="1" noChangeArrowheads="1"/>
          </p:cNvSpPr>
          <p:nvPr>
            <p:ph type="body" idx="1"/>
          </p:nvPr>
        </p:nvSpPr>
        <p:spPr>
          <a:xfrm>
            <a:off x="152400" y="1308100"/>
            <a:ext cx="8991600" cy="1682750"/>
          </a:xfrm>
          <a:noFill/>
        </p:spPr>
        <p:txBody>
          <a:bodyPr/>
          <a:lstStyle/>
          <a:p>
            <a:pPr eaLnBrk="1" hangingPunct="1">
              <a:lnSpc>
                <a:spcPct val="94000"/>
              </a:lnSpc>
            </a:pPr>
            <a:r>
              <a:rPr lang="en-US" altLang="zh-CN" smtClean="0">
                <a:ea typeface="SimSun" pitchFamily="2" charset="-122"/>
              </a:rPr>
              <a:t>You create threads in OpenMP* with the parallel construct.</a:t>
            </a:r>
          </a:p>
          <a:p>
            <a:pPr eaLnBrk="1" hangingPunct="1">
              <a:lnSpc>
                <a:spcPct val="94000"/>
              </a:lnSpc>
            </a:pPr>
            <a:r>
              <a:rPr lang="en-US" altLang="zh-CN" smtClean="0">
                <a:ea typeface="SimSun" pitchFamily="2" charset="-122"/>
              </a:rPr>
              <a:t>For example, To create a 4 thread Parallel region:</a:t>
            </a:r>
          </a:p>
        </p:txBody>
      </p:sp>
      <p:sp>
        <p:nvSpPr>
          <p:cNvPr id="24581" name="Rectangle 4"/>
          <p:cNvSpPr>
            <a:spLocks noChangeArrowheads="1"/>
          </p:cNvSpPr>
          <p:nvPr/>
        </p:nvSpPr>
        <p:spPr bwMode="auto">
          <a:xfrm>
            <a:off x="2362200" y="3048000"/>
            <a:ext cx="5638800" cy="2647950"/>
          </a:xfrm>
          <a:prstGeom prst="rect">
            <a:avLst/>
          </a:prstGeom>
          <a:solidFill>
            <a:srgbClr val="001B72"/>
          </a:solidFill>
          <a:ln w="9525">
            <a:noFill/>
            <a:miter lim="800000"/>
            <a:headEnd/>
            <a:tailEnd/>
          </a:ln>
        </p:spPr>
        <p:txBody>
          <a:bodyPr lIns="92075" tIns="46038" rIns="92075" bIns="46038">
            <a:spAutoFit/>
          </a:bodyPr>
          <a:lstStyle/>
          <a:p>
            <a:pPr algn="l">
              <a:spcBef>
                <a:spcPct val="50000"/>
              </a:spcBef>
            </a:pPr>
            <a:r>
              <a:rPr lang="en-US" altLang="zh-CN" b="0">
                <a:latin typeface="Arial" charset="0"/>
              </a:rPr>
              <a:t>double A[1000];</a:t>
            </a:r>
            <a:br>
              <a:rPr lang="en-US" altLang="zh-CN" b="0">
                <a:latin typeface="Arial" charset="0"/>
              </a:rPr>
            </a:br>
            <a:r>
              <a:rPr lang="en-US" altLang="zh-CN" b="0">
                <a:latin typeface="Arial" charset="0"/>
              </a:rPr>
              <a:t>         </a:t>
            </a:r>
            <a:br>
              <a:rPr lang="en-US" altLang="zh-CN" b="0">
                <a:latin typeface="Arial" charset="0"/>
              </a:rPr>
            </a:br>
            <a:r>
              <a:rPr lang="en-US" altLang="zh-CN" b="0">
                <a:latin typeface="Arial" charset="0"/>
              </a:rPr>
              <a:t>#pragma omp parallel num_threads(4)</a:t>
            </a:r>
            <a:br>
              <a:rPr lang="en-US" altLang="zh-CN" b="0">
                <a:latin typeface="Arial" charset="0"/>
              </a:rPr>
            </a:br>
            <a:r>
              <a:rPr lang="en-US" altLang="zh-CN" b="0">
                <a:latin typeface="Arial" charset="0"/>
              </a:rPr>
              <a:t>{</a:t>
            </a:r>
            <a:br>
              <a:rPr lang="en-US" altLang="zh-CN" b="0">
                <a:latin typeface="Arial" charset="0"/>
              </a:rPr>
            </a:br>
            <a:r>
              <a:rPr lang="en-US" altLang="zh-CN" b="0">
                <a:latin typeface="Arial" charset="0"/>
              </a:rPr>
              <a:t>	int ID = omp_get_thread_num();</a:t>
            </a:r>
            <a:br>
              <a:rPr lang="en-US" altLang="zh-CN" b="0">
                <a:latin typeface="Arial" charset="0"/>
              </a:rPr>
            </a:br>
            <a:r>
              <a:rPr lang="en-US" altLang="zh-CN" b="0">
                <a:latin typeface="Arial" charset="0"/>
              </a:rPr>
              <a:t>    	pooh(ID,A);</a:t>
            </a:r>
            <a:br>
              <a:rPr lang="en-US" altLang="zh-CN" b="0">
                <a:latin typeface="Arial" charset="0"/>
              </a:rPr>
            </a:br>
            <a:r>
              <a:rPr lang="en-US" altLang="zh-CN" b="0">
                <a:latin typeface="Arial" charset="0"/>
              </a:rPr>
              <a:t>}</a:t>
            </a:r>
          </a:p>
        </p:txBody>
      </p:sp>
      <p:sp>
        <p:nvSpPr>
          <p:cNvPr id="2081797" name="Rectangle 5"/>
          <p:cNvSpPr>
            <a:spLocks noChangeArrowheads="1"/>
          </p:cNvSpPr>
          <p:nvPr/>
        </p:nvSpPr>
        <p:spPr bwMode="auto">
          <a:xfrm>
            <a:off x="228600" y="5791200"/>
            <a:ext cx="8683625" cy="628650"/>
          </a:xfrm>
          <a:prstGeom prst="rect">
            <a:avLst/>
          </a:prstGeom>
          <a:noFill/>
          <a:ln w="9525">
            <a:noFill/>
            <a:miter lim="800000"/>
            <a:headEnd/>
            <a:tailEnd/>
          </a:ln>
          <a:effectLst/>
        </p:spPr>
        <p:txBody>
          <a:bodyPr lIns="92075" tIns="46038" rIns="92075" bIns="46038"/>
          <a:lstStyle/>
          <a:p>
            <a:pPr marL="285750" indent="-285750" algn="l">
              <a:lnSpc>
                <a:spcPct val="94000"/>
              </a:lnSpc>
              <a:spcBef>
                <a:spcPct val="30000"/>
              </a:spcBef>
              <a:buClr>
                <a:schemeClr val="tx2"/>
              </a:buClr>
              <a:buSzPct val="75000"/>
              <a:buFont typeface="Wingdings" pitchFamily="2" charset="2"/>
              <a:buChar char="l"/>
              <a:defRPr/>
            </a:pPr>
            <a:r>
              <a:rPr lang="en-US" altLang="zh-CN" sz="2800">
                <a:solidFill>
                  <a:srgbClr val="FFFFFF"/>
                </a:solidFill>
                <a:effectLst>
                  <a:outerShdw blurRad="38100" dist="38100" dir="2700000" algn="tl">
                    <a:srgbClr val="000000"/>
                  </a:outerShdw>
                </a:effectLst>
                <a:latin typeface="Arial" charset="0"/>
              </a:rPr>
              <a:t>Each thread calls </a:t>
            </a:r>
            <a:r>
              <a:rPr lang="en-US" altLang="zh-CN" sz="2800"/>
              <a:t>pooh(ID,A)</a:t>
            </a:r>
            <a:r>
              <a:rPr lang="en-US" altLang="zh-CN" sz="2800">
                <a:solidFill>
                  <a:srgbClr val="FFFFFF"/>
                </a:solidFill>
                <a:effectLst>
                  <a:outerShdw blurRad="38100" dist="38100" dir="2700000" algn="tl">
                    <a:srgbClr val="000000"/>
                  </a:outerShdw>
                </a:effectLst>
                <a:latin typeface="Arial" charset="0"/>
              </a:rPr>
              <a:t> for </a:t>
            </a:r>
            <a:r>
              <a:rPr lang="en-US" altLang="zh-CN" sz="2800">
                <a:latin typeface="Courier" pitchFamily="49" charset="0"/>
              </a:rPr>
              <a:t>ID</a:t>
            </a:r>
            <a:r>
              <a:rPr lang="en-US" altLang="zh-CN" sz="2800">
                <a:solidFill>
                  <a:srgbClr val="FFFFFF"/>
                </a:solidFill>
                <a:effectLst>
                  <a:outerShdw blurRad="38100" dist="38100" dir="2700000" algn="tl">
                    <a:srgbClr val="000000"/>
                  </a:outerShdw>
                </a:effectLst>
                <a:latin typeface="Arial" charset="0"/>
              </a:rPr>
              <a:t> = </a:t>
            </a:r>
            <a:r>
              <a:rPr lang="en-US" altLang="zh-CN" sz="2800">
                <a:latin typeface="Courier" pitchFamily="49" charset="0"/>
              </a:rPr>
              <a:t>0</a:t>
            </a:r>
            <a:r>
              <a:rPr lang="en-US" altLang="zh-CN" sz="2800">
                <a:solidFill>
                  <a:srgbClr val="FFFFFF"/>
                </a:solidFill>
                <a:effectLst>
                  <a:outerShdw blurRad="38100" dist="38100" dir="2700000" algn="tl">
                    <a:srgbClr val="000000"/>
                  </a:outerShdw>
                </a:effectLst>
                <a:latin typeface="Arial" charset="0"/>
              </a:rPr>
              <a:t> to </a:t>
            </a:r>
            <a:r>
              <a:rPr lang="en-US" altLang="zh-CN" sz="2800">
                <a:latin typeface="Courier" pitchFamily="49" charset="0"/>
              </a:rPr>
              <a:t>3</a:t>
            </a:r>
          </a:p>
        </p:txBody>
      </p:sp>
      <p:sp>
        <p:nvSpPr>
          <p:cNvPr id="2081798" name="Rectangle 6"/>
          <p:cNvSpPr>
            <a:spLocks noChangeArrowheads="1"/>
          </p:cNvSpPr>
          <p:nvPr/>
        </p:nvSpPr>
        <p:spPr bwMode="auto">
          <a:xfrm>
            <a:off x="381000" y="3352800"/>
            <a:ext cx="1676400" cy="2286000"/>
          </a:xfrm>
          <a:prstGeom prst="rect">
            <a:avLst/>
          </a:prstGeom>
          <a:solidFill>
            <a:schemeClr val="tx1"/>
          </a:solidFill>
          <a:ln w="9525">
            <a:noFill/>
            <a:miter lim="800000"/>
            <a:headEnd/>
            <a:tailEnd/>
          </a:ln>
          <a:effectLst>
            <a:outerShdw dist="107763" dir="2700000" algn="ctr" rotWithShape="0">
              <a:schemeClr val="bg2"/>
            </a:outerShdw>
          </a:effectLst>
        </p:spPr>
        <p:txBody>
          <a:bodyPr lIns="92075" tIns="46038" rIns="92075" bIns="46038">
            <a:spAutoFit/>
          </a:bodyPr>
          <a:lstStyle/>
          <a:p>
            <a:pPr>
              <a:spcBef>
                <a:spcPct val="50000"/>
              </a:spcBef>
              <a:defRPr/>
            </a:pPr>
            <a:r>
              <a:rPr lang="en-US" altLang="zh-CN" sz="2000" b="0">
                <a:solidFill>
                  <a:schemeClr val="bg2"/>
                </a:solidFill>
                <a:latin typeface="Arial" charset="0"/>
              </a:rPr>
              <a:t>Each thread executes  a copy of the code</a:t>
            </a:r>
            <a:r>
              <a:rPr lang="en-US" altLang="zh-CN" b="0">
                <a:solidFill>
                  <a:schemeClr val="bg2"/>
                </a:solidFill>
                <a:latin typeface="Arial" charset="0"/>
              </a:rPr>
              <a:t> </a:t>
            </a:r>
            <a:r>
              <a:rPr lang="en-US" altLang="zh-CN" sz="2000" b="0">
                <a:solidFill>
                  <a:schemeClr val="bg2"/>
                </a:solidFill>
                <a:latin typeface="Arial" charset="0"/>
              </a:rPr>
              <a:t>within the structured block</a:t>
            </a:r>
            <a:endParaRPr lang="en-US" altLang="zh-CN" b="0">
              <a:solidFill>
                <a:schemeClr val="bg2"/>
              </a:solidFill>
              <a:latin typeface="Arial" charset="0"/>
            </a:endParaRPr>
          </a:p>
        </p:txBody>
      </p:sp>
      <p:sp>
        <p:nvSpPr>
          <p:cNvPr id="2081799" name="Text Box 7"/>
          <p:cNvSpPr txBox="1">
            <a:spLocks noChangeArrowheads="1"/>
          </p:cNvSpPr>
          <p:nvPr/>
        </p:nvSpPr>
        <p:spPr bwMode="auto">
          <a:xfrm>
            <a:off x="5791200" y="2819400"/>
            <a:ext cx="3352800" cy="701675"/>
          </a:xfrm>
          <a:prstGeom prst="rect">
            <a:avLst/>
          </a:prstGeom>
          <a:solidFill>
            <a:schemeClr val="tx1"/>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r>
              <a:rPr lang="en-US" altLang="zh-CN" sz="2000" b="0">
                <a:solidFill>
                  <a:schemeClr val="bg2"/>
                </a:solidFill>
                <a:latin typeface="Arial" charset="0"/>
              </a:rPr>
              <a:t>clause to request a certain number of threads</a:t>
            </a:r>
          </a:p>
        </p:txBody>
      </p:sp>
      <p:sp>
        <p:nvSpPr>
          <p:cNvPr id="24585" name="Line 8"/>
          <p:cNvSpPr>
            <a:spLocks noChangeShapeType="1"/>
          </p:cNvSpPr>
          <p:nvPr/>
        </p:nvSpPr>
        <p:spPr bwMode="auto">
          <a:xfrm flipH="1">
            <a:off x="6934200" y="3505200"/>
            <a:ext cx="381000" cy="304800"/>
          </a:xfrm>
          <a:prstGeom prst="line">
            <a:avLst/>
          </a:prstGeom>
          <a:noFill/>
          <a:ln w="38100">
            <a:solidFill>
              <a:schemeClr val="tx1"/>
            </a:solidFill>
            <a:round/>
            <a:headEnd type="none" w="sm" len="sm"/>
            <a:tailEnd type="triangle" w="sm" len="sm"/>
          </a:ln>
        </p:spPr>
        <p:txBody>
          <a:bodyPr wrap="none" anchor="ctr"/>
          <a:lstStyle/>
          <a:p>
            <a:endParaRPr lang="en-US"/>
          </a:p>
        </p:txBody>
      </p:sp>
      <p:sp>
        <p:nvSpPr>
          <p:cNvPr id="2081801" name="Text Box 9"/>
          <p:cNvSpPr txBox="1">
            <a:spLocks noChangeArrowheads="1"/>
          </p:cNvSpPr>
          <p:nvPr/>
        </p:nvSpPr>
        <p:spPr bwMode="auto">
          <a:xfrm>
            <a:off x="6477000" y="5029200"/>
            <a:ext cx="2667000" cy="701675"/>
          </a:xfrm>
          <a:prstGeom prst="rect">
            <a:avLst/>
          </a:prstGeom>
          <a:solidFill>
            <a:schemeClr val="tx1"/>
          </a:solidFill>
          <a:ln w="19050">
            <a:noFill/>
            <a:miter lim="800000"/>
            <a:headEnd/>
            <a:tailEnd/>
          </a:ln>
          <a:effectLst>
            <a:outerShdw dist="107763" dir="2700000" algn="ctr" rotWithShape="0">
              <a:schemeClr val="bg2"/>
            </a:outerShdw>
          </a:effectLst>
        </p:spPr>
        <p:txBody>
          <a:bodyPr>
            <a:spAutoFit/>
          </a:bodyPr>
          <a:lstStyle/>
          <a:p>
            <a:pPr algn="l">
              <a:spcBef>
                <a:spcPct val="50000"/>
              </a:spcBef>
              <a:defRPr/>
            </a:pPr>
            <a:r>
              <a:rPr lang="en-US" altLang="zh-CN" sz="2000" b="0">
                <a:solidFill>
                  <a:schemeClr val="bg2"/>
                </a:solidFill>
                <a:latin typeface="Arial" charset="0"/>
              </a:rPr>
              <a:t>Runtime function returning a thread ID</a:t>
            </a:r>
          </a:p>
        </p:txBody>
      </p:sp>
      <p:sp>
        <p:nvSpPr>
          <p:cNvPr id="24587" name="Line 10"/>
          <p:cNvSpPr>
            <a:spLocks noChangeShapeType="1"/>
          </p:cNvSpPr>
          <p:nvPr/>
        </p:nvSpPr>
        <p:spPr bwMode="auto">
          <a:xfrm flipH="1" flipV="1">
            <a:off x="5943600" y="5029200"/>
            <a:ext cx="457200" cy="304800"/>
          </a:xfrm>
          <a:prstGeom prst="line">
            <a:avLst/>
          </a:prstGeom>
          <a:noFill/>
          <a:ln w="19050">
            <a:solidFill>
              <a:schemeClr val="tx1"/>
            </a:solidFill>
            <a:round/>
            <a:headEnd/>
            <a:tailEnd type="triangle" w="med" len="med"/>
          </a:ln>
        </p:spPr>
        <p:txBody>
          <a:bodyPr wrap="none" anchor="ctr"/>
          <a:lstStyle/>
          <a:p>
            <a:endParaRPr lang="en-US"/>
          </a:p>
        </p:txBody>
      </p:sp>
      <p:sp>
        <p:nvSpPr>
          <p:cNvPr id="24588" name="Text Box 12"/>
          <p:cNvSpPr txBox="1">
            <a:spLocks noChangeArrowheads="1"/>
          </p:cNvSpPr>
          <p:nvPr/>
        </p:nvSpPr>
        <p:spPr bwMode="auto">
          <a:xfrm>
            <a:off x="152400" y="6607175"/>
            <a:ext cx="8991600" cy="244475"/>
          </a:xfrm>
          <a:prstGeom prst="rect">
            <a:avLst/>
          </a:prstGeom>
          <a:noFill/>
          <a:ln w="19050">
            <a:noFill/>
            <a:miter lim="800000"/>
            <a:headEnd/>
            <a:tailEnd/>
          </a:ln>
        </p:spPr>
        <p:txBody>
          <a:bodyPr>
            <a:spAutoFit/>
          </a:bodyPr>
          <a:lstStyle/>
          <a:p>
            <a:pPr>
              <a:spcBef>
                <a:spcPct val="50000"/>
              </a:spcBef>
            </a:pPr>
            <a:r>
              <a:rPr lang="zh-CN" altLang="en-US" sz="1000" b="0">
                <a:latin typeface="Arial" charset="0"/>
              </a:rPr>
              <a:t>* </a:t>
            </a:r>
            <a:r>
              <a:rPr lang="en-US" altLang="zh-CN" sz="1000" b="0">
                <a:latin typeface="Arial" charset="0"/>
              </a:rPr>
              <a:t>The name “OpenMP” is the property of the OpenMP Architecture Review Board</a:t>
            </a:r>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a:spLocks noGrp="1"/>
          </p:cNvSpPr>
          <p:nvPr>
            <p:ph type="sldNum" sz="quarter" idx="10"/>
          </p:nvPr>
        </p:nvSpPr>
        <p:spPr/>
        <p:txBody>
          <a:bodyPr/>
          <a:lstStyle/>
          <a:p>
            <a:pPr>
              <a:defRPr/>
            </a:pPr>
            <a:fld id="{611FE75E-5AEE-40E5-BCF0-63668B49A8E6}" type="slidenum">
              <a:rPr lang="zh-CN" altLang="en-US"/>
              <a:pPr>
                <a:defRPr/>
              </a:pPr>
              <a:t>180</a:t>
            </a:fld>
            <a:endParaRPr lang="en-US" altLang="zh-CN"/>
          </a:p>
        </p:txBody>
      </p:sp>
      <p:sp>
        <p:nvSpPr>
          <p:cNvPr id="147459" name="Rectangle 2"/>
          <p:cNvSpPr>
            <a:spLocks noGrp="1" noChangeArrowheads="1"/>
          </p:cNvSpPr>
          <p:nvPr>
            <p:ph type="title"/>
          </p:nvPr>
        </p:nvSpPr>
        <p:spPr>
          <a:xfrm>
            <a:off x="460375" y="0"/>
            <a:ext cx="8496300" cy="469900"/>
          </a:xfrm>
        </p:spPr>
        <p:txBody>
          <a:bodyPr/>
          <a:lstStyle/>
          <a:p>
            <a:pPr eaLnBrk="1" hangingPunct="1"/>
            <a:r>
              <a:rPr lang="en-US" sz="3600" smtClean="0"/>
              <a:t>Linked lists without tasks</a:t>
            </a:r>
          </a:p>
        </p:txBody>
      </p:sp>
      <p:sp>
        <p:nvSpPr>
          <p:cNvPr id="147460" name="Rectangle 3"/>
          <p:cNvSpPr>
            <a:spLocks noGrp="1" noChangeArrowheads="1"/>
          </p:cNvSpPr>
          <p:nvPr>
            <p:ph type="body" idx="1"/>
          </p:nvPr>
        </p:nvSpPr>
        <p:spPr>
          <a:xfrm>
            <a:off x="292100" y="536575"/>
            <a:ext cx="8515350" cy="361950"/>
          </a:xfrm>
        </p:spPr>
        <p:txBody>
          <a:bodyPr/>
          <a:lstStyle/>
          <a:p>
            <a:pPr eaLnBrk="1" hangingPunct="1">
              <a:lnSpc>
                <a:spcPct val="83000"/>
              </a:lnSpc>
            </a:pPr>
            <a:r>
              <a:rPr lang="en-US" sz="2000" smtClean="0"/>
              <a:t>See the file Linked_omp25.c</a:t>
            </a:r>
          </a:p>
        </p:txBody>
      </p:sp>
      <p:sp>
        <p:nvSpPr>
          <p:cNvPr id="147461" name="Rectangle 4"/>
          <p:cNvSpPr>
            <a:spLocks noChangeArrowheads="1"/>
          </p:cNvSpPr>
          <p:nvPr/>
        </p:nvSpPr>
        <p:spPr bwMode="auto">
          <a:xfrm>
            <a:off x="174625" y="1073150"/>
            <a:ext cx="4654550" cy="4603750"/>
          </a:xfrm>
          <a:prstGeom prst="rect">
            <a:avLst/>
          </a:prstGeom>
          <a:solidFill>
            <a:srgbClr val="001E7E"/>
          </a:solidFill>
          <a:ln w="9525">
            <a:noFill/>
            <a:miter lim="800000"/>
            <a:headEnd/>
            <a:tailEnd/>
          </a:ln>
        </p:spPr>
        <p:txBody>
          <a:bodyPr lIns="92075" tIns="46038" rIns="92075" bIns="46038"/>
          <a:lstStyle/>
          <a:p>
            <a:pPr marL="285750" indent="-285750" algn="l">
              <a:lnSpc>
                <a:spcPct val="93000"/>
              </a:lnSpc>
              <a:spcBef>
                <a:spcPct val="30000"/>
              </a:spcBef>
              <a:buClr>
                <a:schemeClr val="tx2"/>
              </a:buClr>
              <a:buSzPct val="75000"/>
              <a:buFont typeface="Wingdings" pitchFamily="2" charset="2"/>
              <a:buNone/>
            </a:pPr>
            <a:r>
              <a:rPr lang="en-US" sz="1600">
                <a:solidFill>
                  <a:srgbClr val="FFFFFF"/>
                </a:solidFill>
                <a:latin typeface="Arial" charset="0"/>
              </a:rPr>
              <a:t> while (p != NULL) {</a:t>
            </a:r>
          </a:p>
          <a:p>
            <a:pPr marL="285750" indent="-285750" algn="l">
              <a:lnSpc>
                <a:spcPct val="93000"/>
              </a:lnSpc>
              <a:spcBef>
                <a:spcPct val="30000"/>
              </a:spcBef>
              <a:buClr>
                <a:schemeClr val="tx2"/>
              </a:buClr>
              <a:buSzPct val="75000"/>
              <a:buFont typeface="Wingdings" pitchFamily="2" charset="2"/>
              <a:buNone/>
            </a:pPr>
            <a:r>
              <a:rPr lang="en-US" sz="1600">
                <a:solidFill>
                  <a:srgbClr val="FFFFFF"/>
                </a:solidFill>
                <a:latin typeface="Arial" charset="0"/>
              </a:rPr>
              <a:t>	 p = p-&gt;next;</a:t>
            </a:r>
          </a:p>
          <a:p>
            <a:pPr marL="285750" indent="-285750" algn="l">
              <a:lnSpc>
                <a:spcPct val="93000"/>
              </a:lnSpc>
              <a:spcBef>
                <a:spcPct val="30000"/>
              </a:spcBef>
              <a:buClr>
                <a:schemeClr val="tx2"/>
              </a:buClr>
              <a:buSzPct val="75000"/>
              <a:buFont typeface="Wingdings" pitchFamily="2" charset="2"/>
              <a:buNone/>
            </a:pPr>
            <a:r>
              <a:rPr lang="en-US" sz="1600">
                <a:solidFill>
                  <a:srgbClr val="FFFFFF"/>
                </a:solidFill>
                <a:latin typeface="Arial" charset="0"/>
              </a:rPr>
              <a:t>       count++;</a:t>
            </a:r>
          </a:p>
          <a:p>
            <a:pPr marL="285750" indent="-285750" algn="l">
              <a:lnSpc>
                <a:spcPct val="93000"/>
              </a:lnSpc>
              <a:spcBef>
                <a:spcPct val="30000"/>
              </a:spcBef>
              <a:buClr>
                <a:schemeClr val="tx2"/>
              </a:buClr>
              <a:buSzPct val="75000"/>
              <a:buFont typeface="Wingdings" pitchFamily="2" charset="2"/>
              <a:buNone/>
            </a:pPr>
            <a:r>
              <a:rPr lang="en-US" sz="1600">
                <a:solidFill>
                  <a:srgbClr val="FFFFFF"/>
                </a:solidFill>
                <a:latin typeface="Arial" charset="0"/>
              </a:rPr>
              <a:t> }</a:t>
            </a:r>
          </a:p>
          <a:p>
            <a:pPr marL="285750" indent="-285750" algn="l">
              <a:lnSpc>
                <a:spcPct val="93000"/>
              </a:lnSpc>
              <a:spcBef>
                <a:spcPct val="30000"/>
              </a:spcBef>
              <a:buClr>
                <a:schemeClr val="tx2"/>
              </a:buClr>
              <a:buSzPct val="75000"/>
              <a:buFont typeface="Wingdings" pitchFamily="2" charset="2"/>
              <a:buNone/>
            </a:pPr>
            <a:r>
              <a:rPr lang="en-US" sz="1600">
                <a:solidFill>
                  <a:srgbClr val="FFFFFF"/>
                </a:solidFill>
                <a:latin typeface="Arial" charset="0"/>
              </a:rPr>
              <a:t> p = head;</a:t>
            </a:r>
          </a:p>
          <a:p>
            <a:pPr marL="285750" indent="-285750" algn="l">
              <a:lnSpc>
                <a:spcPct val="93000"/>
              </a:lnSpc>
              <a:spcBef>
                <a:spcPct val="30000"/>
              </a:spcBef>
              <a:buClr>
                <a:schemeClr val="tx2"/>
              </a:buClr>
              <a:buSzPct val="75000"/>
              <a:buFont typeface="Wingdings" pitchFamily="2" charset="2"/>
              <a:buNone/>
            </a:pPr>
            <a:r>
              <a:rPr lang="en-US" sz="1600">
                <a:solidFill>
                  <a:srgbClr val="FFFFFF"/>
                </a:solidFill>
                <a:latin typeface="Arial" charset="0"/>
              </a:rPr>
              <a:t> for(i=0; i&lt;count; i++) {</a:t>
            </a:r>
          </a:p>
          <a:p>
            <a:pPr marL="285750" indent="-285750" algn="l">
              <a:lnSpc>
                <a:spcPct val="93000"/>
              </a:lnSpc>
              <a:spcBef>
                <a:spcPct val="30000"/>
              </a:spcBef>
              <a:buClr>
                <a:schemeClr val="tx2"/>
              </a:buClr>
              <a:buSzPct val="75000"/>
              <a:buFont typeface="Wingdings" pitchFamily="2" charset="2"/>
              <a:buNone/>
            </a:pPr>
            <a:r>
              <a:rPr lang="en-US" sz="1600">
                <a:solidFill>
                  <a:srgbClr val="FFFFFF"/>
                </a:solidFill>
                <a:latin typeface="Arial" charset="0"/>
              </a:rPr>
              <a:t>       parr[i] = p;</a:t>
            </a:r>
          </a:p>
          <a:p>
            <a:pPr marL="285750" indent="-285750" algn="l">
              <a:lnSpc>
                <a:spcPct val="93000"/>
              </a:lnSpc>
              <a:spcBef>
                <a:spcPct val="30000"/>
              </a:spcBef>
              <a:buClr>
                <a:schemeClr val="tx2"/>
              </a:buClr>
              <a:buSzPct val="75000"/>
              <a:buFont typeface="Wingdings" pitchFamily="2" charset="2"/>
              <a:buNone/>
            </a:pPr>
            <a:r>
              <a:rPr lang="en-US" sz="1600">
                <a:solidFill>
                  <a:srgbClr val="FFFFFF"/>
                </a:solidFill>
                <a:latin typeface="Arial" charset="0"/>
              </a:rPr>
              <a:t>       p = p-&gt;next;</a:t>
            </a:r>
          </a:p>
          <a:p>
            <a:pPr marL="285750" indent="-285750" algn="l">
              <a:lnSpc>
                <a:spcPct val="93000"/>
              </a:lnSpc>
              <a:spcBef>
                <a:spcPct val="30000"/>
              </a:spcBef>
              <a:buClr>
                <a:schemeClr val="tx2"/>
              </a:buClr>
              <a:buSzPct val="75000"/>
              <a:buFont typeface="Wingdings" pitchFamily="2" charset="2"/>
              <a:buNone/>
            </a:pPr>
            <a:r>
              <a:rPr lang="en-US" sz="1600">
                <a:solidFill>
                  <a:srgbClr val="FFFFFF"/>
                </a:solidFill>
                <a:latin typeface="Arial" charset="0"/>
              </a:rPr>
              <a:t>    }</a:t>
            </a:r>
          </a:p>
          <a:p>
            <a:pPr marL="285750" indent="-285750" algn="l">
              <a:lnSpc>
                <a:spcPct val="93000"/>
              </a:lnSpc>
              <a:spcBef>
                <a:spcPct val="30000"/>
              </a:spcBef>
              <a:buClr>
                <a:schemeClr val="tx2"/>
              </a:buClr>
              <a:buSzPct val="75000"/>
              <a:buFont typeface="Wingdings" pitchFamily="2" charset="2"/>
              <a:buNone/>
            </a:pPr>
            <a:r>
              <a:rPr lang="en-US" sz="1600">
                <a:solidFill>
                  <a:srgbClr val="FFFFFF"/>
                </a:solidFill>
                <a:latin typeface="Arial" charset="0"/>
              </a:rPr>
              <a:t> #pragma omp parallel </a:t>
            </a:r>
          </a:p>
          <a:p>
            <a:pPr marL="285750" indent="-285750" algn="l">
              <a:lnSpc>
                <a:spcPct val="93000"/>
              </a:lnSpc>
              <a:spcBef>
                <a:spcPct val="30000"/>
              </a:spcBef>
              <a:buClr>
                <a:schemeClr val="tx2"/>
              </a:buClr>
              <a:buSzPct val="75000"/>
              <a:buFont typeface="Wingdings" pitchFamily="2" charset="2"/>
              <a:buNone/>
            </a:pPr>
            <a:r>
              <a:rPr lang="en-US" sz="1600">
                <a:solidFill>
                  <a:srgbClr val="FFFFFF"/>
                </a:solidFill>
                <a:latin typeface="Arial" charset="0"/>
              </a:rPr>
              <a:t> {</a:t>
            </a:r>
          </a:p>
          <a:p>
            <a:pPr marL="285750" indent="-285750" algn="l">
              <a:lnSpc>
                <a:spcPct val="93000"/>
              </a:lnSpc>
              <a:spcBef>
                <a:spcPct val="30000"/>
              </a:spcBef>
              <a:buClr>
                <a:schemeClr val="tx2"/>
              </a:buClr>
              <a:buSzPct val="75000"/>
              <a:buFont typeface="Wingdings" pitchFamily="2" charset="2"/>
              <a:buNone/>
            </a:pPr>
            <a:r>
              <a:rPr lang="en-US" sz="1600">
                <a:solidFill>
                  <a:srgbClr val="FFFFFF"/>
                </a:solidFill>
                <a:latin typeface="Arial" charset="0"/>
              </a:rPr>
              <a:t>      #pragma omp for schedule(static,1)</a:t>
            </a:r>
          </a:p>
          <a:p>
            <a:pPr marL="285750" indent="-285750" algn="l">
              <a:lnSpc>
                <a:spcPct val="93000"/>
              </a:lnSpc>
              <a:spcBef>
                <a:spcPct val="30000"/>
              </a:spcBef>
              <a:buClr>
                <a:schemeClr val="tx2"/>
              </a:buClr>
              <a:buSzPct val="75000"/>
              <a:buFont typeface="Wingdings" pitchFamily="2" charset="2"/>
              <a:buNone/>
            </a:pPr>
            <a:r>
              <a:rPr lang="en-US" sz="1600">
                <a:solidFill>
                  <a:srgbClr val="FFFFFF"/>
                </a:solidFill>
                <a:latin typeface="Arial" charset="0"/>
              </a:rPr>
              <a:t>      for(i=0; i&lt;count; i++)</a:t>
            </a:r>
          </a:p>
          <a:p>
            <a:pPr marL="285750" indent="-285750" algn="l">
              <a:lnSpc>
                <a:spcPct val="93000"/>
              </a:lnSpc>
              <a:spcBef>
                <a:spcPct val="30000"/>
              </a:spcBef>
              <a:buClr>
                <a:schemeClr val="tx2"/>
              </a:buClr>
              <a:buSzPct val="75000"/>
              <a:buFont typeface="Wingdings" pitchFamily="2" charset="2"/>
              <a:buNone/>
            </a:pPr>
            <a:r>
              <a:rPr lang="en-US" sz="1600">
                <a:solidFill>
                  <a:srgbClr val="FFFFFF"/>
                </a:solidFill>
                <a:latin typeface="Arial" charset="0"/>
              </a:rPr>
              <a:t>         processwork(parr[i]);</a:t>
            </a:r>
          </a:p>
          <a:p>
            <a:pPr marL="285750" indent="-285750" algn="l">
              <a:lnSpc>
                <a:spcPct val="93000"/>
              </a:lnSpc>
              <a:spcBef>
                <a:spcPct val="30000"/>
              </a:spcBef>
              <a:buClr>
                <a:schemeClr val="tx2"/>
              </a:buClr>
              <a:buSzPct val="75000"/>
              <a:buFont typeface="Wingdings" pitchFamily="2" charset="2"/>
              <a:buNone/>
            </a:pPr>
            <a:r>
              <a:rPr lang="en-US" sz="1600">
                <a:solidFill>
                  <a:srgbClr val="FFFFFF"/>
                </a:solidFill>
                <a:latin typeface="Arial" charset="0"/>
              </a:rPr>
              <a:t> }</a:t>
            </a:r>
          </a:p>
        </p:txBody>
      </p:sp>
      <p:sp>
        <p:nvSpPr>
          <p:cNvPr id="147462" name="Text Box 5"/>
          <p:cNvSpPr txBox="1">
            <a:spLocks noChangeArrowheads="1"/>
          </p:cNvSpPr>
          <p:nvPr/>
        </p:nvSpPr>
        <p:spPr bwMode="auto">
          <a:xfrm>
            <a:off x="4251325" y="1397000"/>
            <a:ext cx="4394200" cy="349250"/>
          </a:xfrm>
          <a:prstGeom prst="rect">
            <a:avLst/>
          </a:prstGeom>
          <a:solidFill>
            <a:schemeClr val="tx1"/>
          </a:solidFill>
          <a:ln w="12700">
            <a:solidFill>
              <a:schemeClr val="bg2"/>
            </a:solidFill>
            <a:miter lim="800000"/>
            <a:headEnd type="none" w="sm" len="sm"/>
            <a:tailEnd type="none" w="sm" len="sm"/>
          </a:ln>
        </p:spPr>
        <p:txBody>
          <a:bodyPr>
            <a:spAutoFit/>
          </a:bodyPr>
          <a:lstStyle/>
          <a:p>
            <a:pPr algn="l">
              <a:spcBef>
                <a:spcPct val="50000"/>
              </a:spcBef>
            </a:pPr>
            <a:r>
              <a:rPr lang="en-US" sz="1600">
                <a:solidFill>
                  <a:schemeClr val="bg2"/>
                </a:solidFill>
                <a:latin typeface="Arial Unicode MS" pitchFamily="34" charset="-128"/>
              </a:rPr>
              <a:t>Count number of items in the linked list</a:t>
            </a:r>
          </a:p>
        </p:txBody>
      </p:sp>
      <p:sp>
        <p:nvSpPr>
          <p:cNvPr id="147463" name="Text Box 6"/>
          <p:cNvSpPr txBox="1">
            <a:spLocks noChangeArrowheads="1"/>
          </p:cNvSpPr>
          <p:nvPr/>
        </p:nvSpPr>
        <p:spPr bwMode="auto">
          <a:xfrm>
            <a:off x="4251325" y="3035300"/>
            <a:ext cx="4368800" cy="349250"/>
          </a:xfrm>
          <a:prstGeom prst="rect">
            <a:avLst/>
          </a:prstGeom>
          <a:solidFill>
            <a:schemeClr val="tx1"/>
          </a:solidFill>
          <a:ln w="12700">
            <a:solidFill>
              <a:schemeClr val="bg2"/>
            </a:solidFill>
            <a:miter lim="800000"/>
            <a:headEnd type="none" w="sm" len="sm"/>
            <a:tailEnd type="none" w="sm" len="sm"/>
          </a:ln>
        </p:spPr>
        <p:txBody>
          <a:bodyPr>
            <a:spAutoFit/>
          </a:bodyPr>
          <a:lstStyle/>
          <a:p>
            <a:pPr algn="l">
              <a:spcBef>
                <a:spcPct val="50000"/>
              </a:spcBef>
            </a:pPr>
            <a:r>
              <a:rPr lang="en-US" sz="1600">
                <a:solidFill>
                  <a:schemeClr val="bg2"/>
                </a:solidFill>
                <a:latin typeface="Arial Unicode MS" pitchFamily="34" charset="-128"/>
              </a:rPr>
              <a:t>Copy pointer to each node into an array</a:t>
            </a:r>
          </a:p>
        </p:txBody>
      </p:sp>
      <p:sp>
        <p:nvSpPr>
          <p:cNvPr id="147464" name="Text Box 7"/>
          <p:cNvSpPr txBox="1">
            <a:spLocks noChangeArrowheads="1"/>
          </p:cNvSpPr>
          <p:nvPr/>
        </p:nvSpPr>
        <p:spPr bwMode="auto">
          <a:xfrm>
            <a:off x="4251325" y="4673600"/>
            <a:ext cx="4394200" cy="349250"/>
          </a:xfrm>
          <a:prstGeom prst="rect">
            <a:avLst/>
          </a:prstGeom>
          <a:solidFill>
            <a:schemeClr val="tx1"/>
          </a:solidFill>
          <a:ln w="12700">
            <a:solidFill>
              <a:schemeClr val="bg2"/>
            </a:solidFill>
            <a:miter lim="800000"/>
            <a:headEnd type="none" w="sm" len="sm"/>
            <a:tailEnd type="none" w="sm" len="sm"/>
          </a:ln>
        </p:spPr>
        <p:txBody>
          <a:bodyPr>
            <a:spAutoFit/>
          </a:bodyPr>
          <a:lstStyle/>
          <a:p>
            <a:pPr algn="l">
              <a:spcBef>
                <a:spcPct val="50000"/>
              </a:spcBef>
            </a:pPr>
            <a:r>
              <a:rPr lang="en-US" sz="1600">
                <a:solidFill>
                  <a:schemeClr val="bg2"/>
                </a:solidFill>
                <a:latin typeface="Arial Unicode MS" pitchFamily="34" charset="-128"/>
              </a:rPr>
              <a:t>Process nodes in parallel with a for loop</a:t>
            </a:r>
          </a:p>
        </p:txBody>
      </p:sp>
      <p:graphicFrame>
        <p:nvGraphicFramePr>
          <p:cNvPr id="3670024" name="Group 8"/>
          <p:cNvGraphicFramePr>
            <a:graphicFrameLocks noGrp="1"/>
          </p:cNvGraphicFramePr>
          <p:nvPr/>
        </p:nvGraphicFramePr>
        <p:xfrm>
          <a:off x="3327400" y="5384800"/>
          <a:ext cx="5664200" cy="1168908"/>
        </p:xfrm>
        <a:graphic>
          <a:graphicData uri="http://schemas.openxmlformats.org/drawingml/2006/table">
            <a:tbl>
              <a:tblPr/>
              <a:tblGrid>
                <a:gridCol w="1828800"/>
                <a:gridCol w="2227263"/>
                <a:gridCol w="1608137"/>
              </a:tblGrid>
              <a:tr h="419100">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rgbClr val="FFFFFF"/>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0C3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Default schedule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0C3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Static,1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0C32"/>
                    </a:solidFill>
                  </a:tcPr>
                </a:tc>
              </a:tr>
              <a:tr h="368300">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One Thread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0C3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48 seconds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0C3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45 seconds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0C32"/>
                    </a:solidFill>
                  </a:tcPr>
                </a:tc>
              </a:tr>
              <a:tr h="368300">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Two Threads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000C3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39 seconds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000C3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28 seconds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000C32"/>
                    </a:solidFill>
                  </a:tcPr>
                </a:tc>
              </a:tr>
            </a:tbl>
          </a:graphicData>
        </a:graphic>
      </p:graphicFrame>
      <p:sp>
        <p:nvSpPr>
          <p:cNvPr id="147483" name="Text Box 26"/>
          <p:cNvSpPr txBox="1">
            <a:spLocks noChangeArrowheads="1"/>
          </p:cNvSpPr>
          <p:nvPr/>
        </p:nvSpPr>
        <p:spPr bwMode="auto">
          <a:xfrm>
            <a:off x="533400" y="6553200"/>
            <a:ext cx="7543800" cy="304800"/>
          </a:xfrm>
          <a:prstGeom prst="rect">
            <a:avLst/>
          </a:prstGeom>
          <a:noFill/>
          <a:ln w="12700">
            <a:noFill/>
            <a:miter lim="800000"/>
            <a:headEnd type="none" w="sm" len="sm"/>
            <a:tailEnd type="none" w="sm" len="sm"/>
          </a:ln>
        </p:spPr>
        <p:txBody>
          <a:bodyPr>
            <a:spAutoFit/>
          </a:bodyPr>
          <a:lstStyle/>
          <a:p>
            <a:pPr algn="l">
              <a:spcBef>
                <a:spcPct val="50000"/>
              </a:spcBef>
            </a:pPr>
            <a:r>
              <a:rPr lang="en-US" sz="1400">
                <a:latin typeface="Arial Unicode MS" pitchFamily="34" charset="-128"/>
              </a:rPr>
              <a:t>Results on an Intel dual core 1.83 GHz CPU,   Intel IA-32  compiler 10.1 build 2</a:t>
            </a:r>
          </a:p>
        </p:txBody>
      </p:sp>
    </p:spTree>
    <p:extLst>
      <p:ext uri="{BB962C8B-B14F-4D97-AF65-F5344CB8AC3E}">
        <p14:creationId xmlns:p14="http://schemas.microsoft.com/office/powerpoint/2010/main" val="363429095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p:cNvSpPr>
            <a:spLocks noGrp="1"/>
          </p:cNvSpPr>
          <p:nvPr>
            <p:ph type="sldNum" sz="quarter" idx="10"/>
          </p:nvPr>
        </p:nvSpPr>
        <p:spPr/>
        <p:txBody>
          <a:bodyPr/>
          <a:lstStyle/>
          <a:p>
            <a:pPr>
              <a:defRPr/>
            </a:pPr>
            <a:fld id="{670B49E0-6228-4F75-A196-37141F3DD12A}" type="slidenum">
              <a:rPr lang="zh-CN" altLang="en-US"/>
              <a:pPr>
                <a:defRPr/>
              </a:pPr>
              <a:t>181</a:t>
            </a:fld>
            <a:endParaRPr lang="en-US" altLang="zh-CN"/>
          </a:p>
        </p:txBody>
      </p:sp>
      <p:sp>
        <p:nvSpPr>
          <p:cNvPr id="148483" name="Rectangle 2"/>
          <p:cNvSpPr>
            <a:spLocks noGrp="1" noChangeArrowheads="1"/>
          </p:cNvSpPr>
          <p:nvPr>
            <p:ph type="title"/>
          </p:nvPr>
        </p:nvSpPr>
        <p:spPr>
          <a:xfrm>
            <a:off x="460375" y="0"/>
            <a:ext cx="8496300" cy="469900"/>
          </a:xfrm>
        </p:spPr>
        <p:txBody>
          <a:bodyPr/>
          <a:lstStyle/>
          <a:p>
            <a:pPr eaLnBrk="1" hangingPunct="1"/>
            <a:r>
              <a:rPr lang="en-US" sz="3600" smtClean="0"/>
              <a:t>Linked lists without tasks: C++ STL</a:t>
            </a:r>
          </a:p>
        </p:txBody>
      </p:sp>
      <p:sp>
        <p:nvSpPr>
          <p:cNvPr id="148484" name="Rectangle 3"/>
          <p:cNvSpPr>
            <a:spLocks noGrp="1" noChangeArrowheads="1"/>
          </p:cNvSpPr>
          <p:nvPr>
            <p:ph type="body" idx="1"/>
          </p:nvPr>
        </p:nvSpPr>
        <p:spPr>
          <a:xfrm>
            <a:off x="292100" y="536575"/>
            <a:ext cx="8515350" cy="361950"/>
          </a:xfrm>
        </p:spPr>
        <p:txBody>
          <a:bodyPr/>
          <a:lstStyle/>
          <a:p>
            <a:pPr eaLnBrk="1" hangingPunct="1">
              <a:lnSpc>
                <a:spcPct val="83000"/>
              </a:lnSpc>
            </a:pPr>
            <a:r>
              <a:rPr lang="en-US" sz="2000" smtClean="0"/>
              <a:t>See the file Linked_cpp.cpp</a:t>
            </a:r>
          </a:p>
        </p:txBody>
      </p:sp>
      <p:sp>
        <p:nvSpPr>
          <p:cNvPr id="148485" name="Rectangle 4"/>
          <p:cNvSpPr>
            <a:spLocks noChangeArrowheads="1"/>
          </p:cNvSpPr>
          <p:nvPr/>
        </p:nvSpPr>
        <p:spPr bwMode="auto">
          <a:xfrm>
            <a:off x="174625" y="1073150"/>
            <a:ext cx="5962650" cy="3829050"/>
          </a:xfrm>
          <a:prstGeom prst="rect">
            <a:avLst/>
          </a:prstGeom>
          <a:solidFill>
            <a:srgbClr val="001E7E"/>
          </a:solidFill>
          <a:ln w="9525">
            <a:noFill/>
            <a:miter lim="800000"/>
            <a:headEnd/>
            <a:tailEnd/>
          </a:ln>
        </p:spPr>
        <p:txBody>
          <a:bodyPr lIns="92075" tIns="46038" rIns="92075" bIns="46038"/>
          <a:lstStyle/>
          <a:p>
            <a:pPr marL="285750" indent="-285750" algn="l">
              <a:lnSpc>
                <a:spcPct val="93000"/>
              </a:lnSpc>
              <a:spcBef>
                <a:spcPct val="30000"/>
              </a:spcBef>
              <a:buClr>
                <a:schemeClr val="tx2"/>
              </a:buClr>
              <a:buSzPct val="75000"/>
              <a:buFont typeface="Wingdings" pitchFamily="2" charset="2"/>
              <a:buNone/>
            </a:pPr>
            <a:r>
              <a:rPr lang="en-US">
                <a:solidFill>
                  <a:srgbClr val="FFFFFF"/>
                </a:solidFill>
              </a:rPr>
              <a:t> std::vector&lt;node *&gt; nodelist;</a:t>
            </a: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 for (p = head; p != NULL; p = p-&gt;next)</a:t>
            </a: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	nodelist.push_back(p);</a:t>
            </a:r>
          </a:p>
          <a:p>
            <a:pPr marL="285750" indent="-285750" algn="l">
              <a:lnSpc>
                <a:spcPct val="93000"/>
              </a:lnSpc>
              <a:spcBef>
                <a:spcPct val="30000"/>
              </a:spcBef>
              <a:buClr>
                <a:schemeClr val="tx2"/>
              </a:buClr>
              <a:buSzPct val="75000"/>
              <a:buFont typeface="Wingdings" pitchFamily="2" charset="2"/>
              <a:buNone/>
            </a:pPr>
            <a:endParaRPr lang="en-US">
              <a:solidFill>
                <a:srgbClr val="FFFFFF"/>
              </a:solidFill>
            </a:endParaRP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int j = (int)nodelist.size();</a:t>
            </a: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#pragma omp parallel for schedule(static,1)</a:t>
            </a: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    for (int i = 0; i &lt; j; ++i)</a:t>
            </a:r>
          </a:p>
          <a:p>
            <a:pPr marL="285750" indent="-285750" algn="l">
              <a:lnSpc>
                <a:spcPct val="93000"/>
              </a:lnSpc>
              <a:spcBef>
                <a:spcPct val="30000"/>
              </a:spcBef>
              <a:buClr>
                <a:schemeClr val="tx2"/>
              </a:buClr>
              <a:buSzPct val="75000"/>
              <a:buFont typeface="Wingdings" pitchFamily="2" charset="2"/>
              <a:buNone/>
            </a:pPr>
            <a:r>
              <a:rPr lang="en-US">
                <a:solidFill>
                  <a:srgbClr val="FFFFFF"/>
                </a:solidFill>
              </a:rPr>
              <a:t>	      processwork(nodelist[i]);</a:t>
            </a:r>
          </a:p>
        </p:txBody>
      </p:sp>
      <p:graphicFrame>
        <p:nvGraphicFramePr>
          <p:cNvPr id="3671045" name="Group 5"/>
          <p:cNvGraphicFramePr>
            <a:graphicFrameLocks noGrp="1"/>
          </p:cNvGraphicFramePr>
          <p:nvPr/>
        </p:nvGraphicFramePr>
        <p:xfrm>
          <a:off x="508000" y="5283200"/>
          <a:ext cx="8382000" cy="1181608"/>
        </p:xfrm>
        <a:graphic>
          <a:graphicData uri="http://schemas.openxmlformats.org/drawingml/2006/table">
            <a:tbl>
              <a:tblPr/>
              <a:tblGrid>
                <a:gridCol w="1993900"/>
                <a:gridCol w="2603500"/>
                <a:gridCol w="2032000"/>
                <a:gridCol w="1752600"/>
              </a:tblGrid>
              <a:tr h="431800">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rgbClr val="FFFFFF"/>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0C3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C++, default sched.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0C3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C++, (static,1)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0C3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C, (static,1)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0C32"/>
                    </a:solidFill>
                  </a:tcPr>
                </a:tc>
              </a:tr>
              <a:tr h="368300">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One Thread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0C3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37 seconds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0C3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49 seconds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0C3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45 seconds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0C32"/>
                    </a:solidFill>
                  </a:tcPr>
                </a:tc>
              </a:tr>
              <a:tr h="368300">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Two Threads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000C3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47 seconds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000C3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32 seconds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000C3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FFFFFF"/>
                          </a:solidFill>
                          <a:effectLst/>
                          <a:latin typeface="Arial" charset="0"/>
                        </a:rPr>
                        <a:t>28 seconds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000C32"/>
                    </a:solidFill>
                  </a:tcPr>
                </a:tc>
              </a:tr>
            </a:tbl>
          </a:graphicData>
        </a:graphic>
      </p:graphicFrame>
      <p:sp>
        <p:nvSpPr>
          <p:cNvPr id="148508" name="Text Box 27"/>
          <p:cNvSpPr txBox="1">
            <a:spLocks noChangeArrowheads="1"/>
          </p:cNvSpPr>
          <p:nvPr/>
        </p:nvSpPr>
        <p:spPr bwMode="auto">
          <a:xfrm>
            <a:off x="4683125" y="1993900"/>
            <a:ext cx="4368800" cy="349250"/>
          </a:xfrm>
          <a:prstGeom prst="rect">
            <a:avLst/>
          </a:prstGeom>
          <a:solidFill>
            <a:schemeClr val="tx1"/>
          </a:solidFill>
          <a:ln w="12700">
            <a:solidFill>
              <a:schemeClr val="bg2"/>
            </a:solidFill>
            <a:miter lim="800000"/>
            <a:headEnd type="none" w="sm" len="sm"/>
            <a:tailEnd type="none" w="sm" len="sm"/>
          </a:ln>
        </p:spPr>
        <p:txBody>
          <a:bodyPr>
            <a:spAutoFit/>
          </a:bodyPr>
          <a:lstStyle/>
          <a:p>
            <a:pPr algn="l">
              <a:spcBef>
                <a:spcPct val="50000"/>
              </a:spcBef>
            </a:pPr>
            <a:r>
              <a:rPr lang="en-US" sz="1600">
                <a:solidFill>
                  <a:schemeClr val="bg2"/>
                </a:solidFill>
                <a:latin typeface="Arial Unicode MS" pitchFamily="34" charset="-128"/>
              </a:rPr>
              <a:t>Copy pointer to each node into an array</a:t>
            </a:r>
          </a:p>
        </p:txBody>
      </p:sp>
      <p:sp>
        <p:nvSpPr>
          <p:cNvPr id="148509" name="Text Box 28"/>
          <p:cNvSpPr txBox="1">
            <a:spLocks noChangeArrowheads="1"/>
          </p:cNvSpPr>
          <p:nvPr/>
        </p:nvSpPr>
        <p:spPr bwMode="auto">
          <a:xfrm>
            <a:off x="4683125" y="2832100"/>
            <a:ext cx="4394200" cy="349250"/>
          </a:xfrm>
          <a:prstGeom prst="rect">
            <a:avLst/>
          </a:prstGeom>
          <a:solidFill>
            <a:schemeClr val="tx1"/>
          </a:solidFill>
          <a:ln w="12700">
            <a:solidFill>
              <a:schemeClr val="bg2"/>
            </a:solidFill>
            <a:miter lim="800000"/>
            <a:headEnd type="none" w="sm" len="sm"/>
            <a:tailEnd type="none" w="sm" len="sm"/>
          </a:ln>
        </p:spPr>
        <p:txBody>
          <a:bodyPr>
            <a:spAutoFit/>
          </a:bodyPr>
          <a:lstStyle/>
          <a:p>
            <a:pPr algn="l">
              <a:spcBef>
                <a:spcPct val="50000"/>
              </a:spcBef>
            </a:pPr>
            <a:r>
              <a:rPr lang="en-US" sz="1600">
                <a:solidFill>
                  <a:schemeClr val="bg2"/>
                </a:solidFill>
                <a:latin typeface="Arial Unicode MS" pitchFamily="34" charset="-128"/>
              </a:rPr>
              <a:t>Count number of items in the linked list</a:t>
            </a:r>
          </a:p>
        </p:txBody>
      </p:sp>
      <p:sp>
        <p:nvSpPr>
          <p:cNvPr id="148510" name="Text Box 29"/>
          <p:cNvSpPr txBox="1">
            <a:spLocks noChangeArrowheads="1"/>
          </p:cNvSpPr>
          <p:nvPr/>
        </p:nvSpPr>
        <p:spPr bwMode="auto">
          <a:xfrm>
            <a:off x="4683125" y="4191000"/>
            <a:ext cx="4394200" cy="349250"/>
          </a:xfrm>
          <a:prstGeom prst="rect">
            <a:avLst/>
          </a:prstGeom>
          <a:solidFill>
            <a:schemeClr val="tx1"/>
          </a:solidFill>
          <a:ln w="12700">
            <a:solidFill>
              <a:schemeClr val="bg2"/>
            </a:solidFill>
            <a:miter lim="800000"/>
            <a:headEnd type="none" w="sm" len="sm"/>
            <a:tailEnd type="none" w="sm" len="sm"/>
          </a:ln>
        </p:spPr>
        <p:txBody>
          <a:bodyPr>
            <a:spAutoFit/>
          </a:bodyPr>
          <a:lstStyle/>
          <a:p>
            <a:pPr algn="l">
              <a:spcBef>
                <a:spcPct val="50000"/>
              </a:spcBef>
            </a:pPr>
            <a:r>
              <a:rPr lang="en-US" sz="1600">
                <a:solidFill>
                  <a:schemeClr val="bg2"/>
                </a:solidFill>
                <a:latin typeface="Arial Unicode MS" pitchFamily="34" charset="-128"/>
              </a:rPr>
              <a:t>Process nodes in parallel with a for loop</a:t>
            </a:r>
          </a:p>
        </p:txBody>
      </p:sp>
      <p:sp>
        <p:nvSpPr>
          <p:cNvPr id="148511" name="Text Box 30"/>
          <p:cNvSpPr txBox="1">
            <a:spLocks noChangeArrowheads="1"/>
          </p:cNvSpPr>
          <p:nvPr/>
        </p:nvSpPr>
        <p:spPr bwMode="auto">
          <a:xfrm>
            <a:off x="647700" y="6553200"/>
            <a:ext cx="7543800" cy="304800"/>
          </a:xfrm>
          <a:prstGeom prst="rect">
            <a:avLst/>
          </a:prstGeom>
          <a:noFill/>
          <a:ln w="12700">
            <a:noFill/>
            <a:miter lim="800000"/>
            <a:headEnd type="none" w="sm" len="sm"/>
            <a:tailEnd type="none" w="sm" len="sm"/>
          </a:ln>
        </p:spPr>
        <p:txBody>
          <a:bodyPr>
            <a:spAutoFit/>
          </a:bodyPr>
          <a:lstStyle/>
          <a:p>
            <a:pPr algn="l">
              <a:spcBef>
                <a:spcPct val="50000"/>
              </a:spcBef>
            </a:pPr>
            <a:r>
              <a:rPr lang="en-US" sz="1400">
                <a:latin typeface="Arial Unicode MS" pitchFamily="34" charset="-128"/>
              </a:rPr>
              <a:t>Results on an Intel dual core 1.83 GHz CPU,   Intel IA-32  compiler 10.1 build 2</a:t>
            </a:r>
          </a:p>
        </p:txBody>
      </p:sp>
      <p:sp>
        <p:nvSpPr>
          <p:cNvPr id="148512" name="AutoShape 32">
            <a:hlinkClick r:id="rId3" action="ppaction://hlinksldjump" highlightClick="1"/>
          </p:cNvPr>
          <p:cNvSpPr>
            <a:spLocks noChangeArrowheads="1"/>
          </p:cNvSpPr>
          <p:nvPr/>
        </p:nvSpPr>
        <p:spPr bwMode="auto">
          <a:xfrm flipV="1">
            <a:off x="8788400" y="6548438"/>
            <a:ext cx="177800" cy="157162"/>
          </a:xfrm>
          <a:prstGeom prst="actionButtonReturn">
            <a:avLst/>
          </a:prstGeom>
          <a:solidFill>
            <a:schemeClr val="accent1"/>
          </a:solidFill>
          <a:ln w="9525">
            <a:noFill/>
            <a:miter lim="800000"/>
            <a:headEnd/>
            <a:tailEnd/>
          </a:ln>
        </p:spPr>
        <p:txBody>
          <a:bodyPr lIns="92075" tIns="46038" rIns="92075" bIns="46038" anchor="ctr">
            <a:spAutoFit/>
          </a:bodyPr>
          <a:lstStyle/>
          <a:p>
            <a:endParaRPr lang="en-GB"/>
          </a:p>
        </p:txBody>
      </p:sp>
    </p:spTree>
    <p:extLst>
      <p:ext uri="{BB962C8B-B14F-4D97-AF65-F5344CB8AC3E}">
        <p14:creationId xmlns:p14="http://schemas.microsoft.com/office/powerpoint/2010/main" val="17060238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182</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591439" y="5266254"/>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60717810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476250" y="1382713"/>
            <a:ext cx="8305800" cy="5078412"/>
          </a:xfrm>
          <a:prstGeom prst="rect">
            <a:avLst/>
          </a:prstGeom>
          <a:solidFill>
            <a:schemeClr val="tx1"/>
          </a:solidFill>
          <a:ln w="9525">
            <a:solidFill>
              <a:schemeClr val="bg2"/>
            </a:solidFill>
            <a:miter lim="800000"/>
            <a:headEnd/>
            <a:tailEnd/>
          </a:ln>
        </p:spPr>
        <p:txBody>
          <a:bodyPr>
            <a:spAutoFit/>
          </a:bodyPr>
          <a:lstStyle/>
          <a:p>
            <a:pPr algn="l"/>
            <a:r>
              <a:rPr lang="en-US" sz="900" dirty="0">
                <a:solidFill>
                  <a:schemeClr val="bg2"/>
                </a:solidFill>
                <a:latin typeface="Lucida Console" pitchFamily="49" charset="0"/>
              </a:rPr>
              <a:t>#define THRESHOLD 32768   // product size below which simple </a:t>
            </a:r>
            <a:r>
              <a:rPr lang="en-US" sz="900" dirty="0" err="1">
                <a:solidFill>
                  <a:schemeClr val="bg2"/>
                </a:solidFill>
                <a:latin typeface="Lucida Console" pitchFamily="49" charset="0"/>
              </a:rPr>
              <a:t>matmult</a:t>
            </a:r>
            <a:r>
              <a:rPr lang="en-US" sz="900" dirty="0">
                <a:solidFill>
                  <a:schemeClr val="bg2"/>
                </a:solidFill>
                <a:latin typeface="Lucida Console" pitchFamily="49" charset="0"/>
              </a:rPr>
              <a:t> code is called</a:t>
            </a:r>
          </a:p>
          <a:p>
            <a:pPr algn="l"/>
            <a:endParaRPr lang="en-US" sz="900" dirty="0">
              <a:solidFill>
                <a:schemeClr val="bg2"/>
              </a:solidFill>
              <a:latin typeface="Lucida Console" pitchFamily="49" charset="0"/>
            </a:endParaRPr>
          </a:p>
          <a:p>
            <a:pPr algn="l"/>
            <a:r>
              <a:rPr lang="en-US" sz="900" dirty="0">
                <a:solidFill>
                  <a:schemeClr val="bg2"/>
                </a:solidFill>
                <a:latin typeface="Lucida Console" pitchFamily="49" charset="0"/>
              </a:rPr>
              <a:t>void </a:t>
            </a:r>
            <a:r>
              <a:rPr lang="en-US" sz="900" dirty="0" err="1">
                <a:solidFill>
                  <a:schemeClr val="bg2"/>
                </a:solidFill>
                <a:latin typeface="Lucida Console" pitchFamily="49" charset="0"/>
              </a:rPr>
              <a:t>matmultrec</a:t>
            </a:r>
            <a:r>
              <a:rPr lang="en-US" sz="900" dirty="0">
                <a:solidFill>
                  <a:schemeClr val="bg2"/>
                </a:solidFill>
                <a:latin typeface="Lucida Console" pitchFamily="49" charset="0"/>
              </a:rPr>
              <a:t>(</a:t>
            </a:r>
            <a:r>
              <a:rPr lang="en-US" sz="900" dirty="0" err="1">
                <a:solidFill>
                  <a:schemeClr val="bg2"/>
                </a:solidFill>
                <a:latin typeface="Lucida Console" pitchFamily="49" charset="0"/>
              </a:rPr>
              <a:t>int</a:t>
            </a:r>
            <a:r>
              <a:rPr lang="en-US" sz="900" dirty="0">
                <a:solidFill>
                  <a:schemeClr val="bg2"/>
                </a:solidFill>
                <a:latin typeface="Lucida Console" pitchFamily="49" charset="0"/>
              </a:rPr>
              <a:t> mf, </a:t>
            </a:r>
            <a:r>
              <a:rPr lang="en-US" sz="900" dirty="0" err="1">
                <a:solidFill>
                  <a:schemeClr val="bg2"/>
                </a:solidFill>
                <a:latin typeface="Lucida Console" pitchFamily="49" charset="0"/>
              </a:rPr>
              <a:t>int</a:t>
            </a:r>
            <a:r>
              <a:rPr lang="en-US" sz="900" dirty="0">
                <a:solidFill>
                  <a:schemeClr val="bg2"/>
                </a:solidFill>
                <a:latin typeface="Lucida Console" pitchFamily="49" charset="0"/>
              </a:rPr>
              <a:t> ml, </a:t>
            </a:r>
            <a:r>
              <a:rPr lang="en-US" sz="900" dirty="0" err="1">
                <a:solidFill>
                  <a:schemeClr val="bg2"/>
                </a:solidFill>
                <a:latin typeface="Lucida Console" pitchFamily="49" charset="0"/>
              </a:rPr>
              <a:t>int</a:t>
            </a:r>
            <a:r>
              <a:rPr lang="en-US" sz="900" dirty="0">
                <a:solidFill>
                  <a:schemeClr val="bg2"/>
                </a:solidFill>
                <a:latin typeface="Lucida Console" pitchFamily="49" charset="0"/>
              </a:rPr>
              <a:t> </a:t>
            </a:r>
            <a:r>
              <a:rPr lang="en-US" sz="900" dirty="0" err="1">
                <a:solidFill>
                  <a:schemeClr val="bg2"/>
                </a:solidFill>
                <a:latin typeface="Lucida Console" pitchFamily="49" charset="0"/>
              </a:rPr>
              <a:t>nf</a:t>
            </a:r>
            <a:r>
              <a:rPr lang="en-US" sz="900" dirty="0">
                <a:solidFill>
                  <a:schemeClr val="bg2"/>
                </a:solidFill>
                <a:latin typeface="Lucida Console" pitchFamily="49" charset="0"/>
              </a:rPr>
              <a:t>, </a:t>
            </a:r>
            <a:r>
              <a:rPr lang="en-US" sz="900" dirty="0" err="1">
                <a:solidFill>
                  <a:schemeClr val="bg2"/>
                </a:solidFill>
                <a:latin typeface="Lucida Console" pitchFamily="49" charset="0"/>
              </a:rPr>
              <a:t>int</a:t>
            </a:r>
            <a:r>
              <a:rPr lang="en-US" sz="900" dirty="0">
                <a:solidFill>
                  <a:schemeClr val="bg2"/>
                </a:solidFill>
                <a:latin typeface="Lucida Console" pitchFamily="49" charset="0"/>
              </a:rPr>
              <a:t> </a:t>
            </a:r>
            <a:r>
              <a:rPr lang="en-US" sz="900" dirty="0" err="1">
                <a:solidFill>
                  <a:schemeClr val="bg2"/>
                </a:solidFill>
                <a:latin typeface="Lucida Console" pitchFamily="49" charset="0"/>
              </a:rPr>
              <a:t>nl</a:t>
            </a:r>
            <a:r>
              <a:rPr lang="en-US" sz="900" dirty="0">
                <a:solidFill>
                  <a:schemeClr val="bg2"/>
                </a:solidFill>
                <a:latin typeface="Lucida Console" pitchFamily="49" charset="0"/>
              </a:rPr>
              <a:t>, </a:t>
            </a:r>
            <a:r>
              <a:rPr lang="en-US" sz="900" dirty="0" err="1">
                <a:solidFill>
                  <a:schemeClr val="bg2"/>
                </a:solidFill>
                <a:latin typeface="Lucida Console" pitchFamily="49" charset="0"/>
              </a:rPr>
              <a:t>int</a:t>
            </a:r>
            <a:r>
              <a:rPr lang="en-US" sz="900" dirty="0">
                <a:solidFill>
                  <a:schemeClr val="bg2"/>
                </a:solidFill>
                <a:latin typeface="Lucida Console" pitchFamily="49" charset="0"/>
              </a:rPr>
              <a:t> </a:t>
            </a:r>
            <a:r>
              <a:rPr lang="en-US" sz="900" dirty="0" err="1">
                <a:solidFill>
                  <a:schemeClr val="bg2"/>
                </a:solidFill>
                <a:latin typeface="Lucida Console" pitchFamily="49" charset="0"/>
              </a:rPr>
              <a:t>pf</a:t>
            </a:r>
            <a:r>
              <a:rPr lang="en-US" sz="900" dirty="0">
                <a:solidFill>
                  <a:schemeClr val="bg2"/>
                </a:solidFill>
                <a:latin typeface="Lucida Console" pitchFamily="49" charset="0"/>
              </a:rPr>
              <a:t>, </a:t>
            </a:r>
            <a:r>
              <a:rPr lang="en-US" sz="900" dirty="0" err="1">
                <a:solidFill>
                  <a:schemeClr val="bg2"/>
                </a:solidFill>
                <a:latin typeface="Lucida Console" pitchFamily="49" charset="0"/>
              </a:rPr>
              <a:t>int</a:t>
            </a:r>
            <a:r>
              <a:rPr lang="en-US" sz="900" dirty="0">
                <a:solidFill>
                  <a:schemeClr val="bg2"/>
                </a:solidFill>
                <a:latin typeface="Lucida Console" pitchFamily="49" charset="0"/>
              </a:rPr>
              <a:t> </a:t>
            </a:r>
            <a:r>
              <a:rPr lang="en-US" sz="900" dirty="0" err="1">
                <a:solidFill>
                  <a:schemeClr val="bg2"/>
                </a:solidFill>
                <a:latin typeface="Lucida Console" pitchFamily="49" charset="0"/>
              </a:rPr>
              <a:t>pl</a:t>
            </a:r>
            <a:r>
              <a:rPr lang="en-US" sz="900" dirty="0">
                <a:solidFill>
                  <a:schemeClr val="bg2"/>
                </a:solidFill>
                <a:latin typeface="Lucida Console" pitchFamily="49" charset="0"/>
              </a:rPr>
              <a:t>, </a:t>
            </a:r>
          </a:p>
          <a:p>
            <a:pPr algn="l"/>
            <a:r>
              <a:rPr lang="en-US" sz="900" dirty="0">
                <a:solidFill>
                  <a:schemeClr val="bg2"/>
                </a:solidFill>
                <a:latin typeface="Lucida Console" pitchFamily="49" charset="0"/>
              </a:rPr>
              <a:t>                double **A, double **B, double **C)</a:t>
            </a:r>
          </a:p>
          <a:p>
            <a:pPr algn="l"/>
            <a:r>
              <a:rPr lang="en-US" sz="900" dirty="0">
                <a:solidFill>
                  <a:schemeClr val="bg2"/>
                </a:solidFill>
                <a:latin typeface="Lucida Console" pitchFamily="49" charset="0"/>
              </a:rPr>
              <a:t>   </a:t>
            </a:r>
          </a:p>
          <a:p>
            <a:pPr algn="l"/>
            <a:r>
              <a:rPr lang="en-US" sz="900" dirty="0">
                <a:solidFill>
                  <a:schemeClr val="bg2"/>
                </a:solidFill>
                <a:latin typeface="Lucida Console" pitchFamily="49" charset="0"/>
              </a:rPr>
              <a:t>// Dimensions: A[</a:t>
            </a:r>
            <a:r>
              <a:rPr lang="en-US" sz="900" dirty="0" err="1">
                <a:solidFill>
                  <a:schemeClr val="bg2"/>
                </a:solidFill>
                <a:latin typeface="Lucida Console" pitchFamily="49" charset="0"/>
              </a:rPr>
              <a:t>mf..ml</a:t>
            </a:r>
            <a:r>
              <a:rPr lang="en-US" sz="900" dirty="0">
                <a:solidFill>
                  <a:schemeClr val="bg2"/>
                </a:solidFill>
                <a:latin typeface="Lucida Console" pitchFamily="49" charset="0"/>
              </a:rPr>
              <a:t>][</a:t>
            </a:r>
            <a:r>
              <a:rPr lang="en-US" sz="900" dirty="0" err="1">
                <a:solidFill>
                  <a:schemeClr val="bg2"/>
                </a:solidFill>
                <a:latin typeface="Lucida Console" pitchFamily="49" charset="0"/>
              </a:rPr>
              <a:t>pf</a:t>
            </a:r>
            <a:r>
              <a:rPr lang="en-US" sz="900" dirty="0">
                <a:solidFill>
                  <a:schemeClr val="bg2"/>
                </a:solidFill>
                <a:latin typeface="Lucida Console" pitchFamily="49" charset="0"/>
              </a:rPr>
              <a:t>..</a:t>
            </a:r>
            <a:r>
              <a:rPr lang="en-US" sz="900" dirty="0" err="1">
                <a:solidFill>
                  <a:schemeClr val="bg2"/>
                </a:solidFill>
                <a:latin typeface="Lucida Console" pitchFamily="49" charset="0"/>
              </a:rPr>
              <a:t>pl</a:t>
            </a:r>
            <a:r>
              <a:rPr lang="en-US" sz="900" dirty="0">
                <a:solidFill>
                  <a:schemeClr val="bg2"/>
                </a:solidFill>
                <a:latin typeface="Lucida Console" pitchFamily="49" charset="0"/>
              </a:rPr>
              <a:t>]    B[</a:t>
            </a:r>
            <a:r>
              <a:rPr lang="en-US" sz="900" dirty="0" err="1">
                <a:solidFill>
                  <a:schemeClr val="bg2"/>
                </a:solidFill>
                <a:latin typeface="Lucida Console" pitchFamily="49" charset="0"/>
              </a:rPr>
              <a:t>pf</a:t>
            </a:r>
            <a:r>
              <a:rPr lang="en-US" sz="900" dirty="0">
                <a:solidFill>
                  <a:schemeClr val="bg2"/>
                </a:solidFill>
                <a:latin typeface="Lucida Console" pitchFamily="49" charset="0"/>
              </a:rPr>
              <a:t>..</a:t>
            </a:r>
            <a:r>
              <a:rPr lang="en-US" sz="900" dirty="0" err="1">
                <a:solidFill>
                  <a:schemeClr val="bg2"/>
                </a:solidFill>
                <a:latin typeface="Lucida Console" pitchFamily="49" charset="0"/>
              </a:rPr>
              <a:t>pl</a:t>
            </a:r>
            <a:r>
              <a:rPr lang="en-US" sz="900" dirty="0">
                <a:solidFill>
                  <a:schemeClr val="bg2"/>
                </a:solidFill>
                <a:latin typeface="Lucida Console" pitchFamily="49" charset="0"/>
              </a:rPr>
              <a:t>][</a:t>
            </a:r>
            <a:r>
              <a:rPr lang="en-US" sz="900" dirty="0" err="1">
                <a:solidFill>
                  <a:schemeClr val="bg2"/>
                </a:solidFill>
                <a:latin typeface="Lucida Console" pitchFamily="49" charset="0"/>
              </a:rPr>
              <a:t>nf</a:t>
            </a:r>
            <a:r>
              <a:rPr lang="en-US" sz="900" dirty="0">
                <a:solidFill>
                  <a:schemeClr val="bg2"/>
                </a:solidFill>
                <a:latin typeface="Lucida Console" pitchFamily="49" charset="0"/>
              </a:rPr>
              <a:t>..</a:t>
            </a:r>
            <a:r>
              <a:rPr lang="en-US" sz="900" dirty="0" err="1">
                <a:solidFill>
                  <a:schemeClr val="bg2"/>
                </a:solidFill>
                <a:latin typeface="Lucida Console" pitchFamily="49" charset="0"/>
              </a:rPr>
              <a:t>nl</a:t>
            </a:r>
            <a:r>
              <a:rPr lang="en-US" sz="900" dirty="0">
                <a:solidFill>
                  <a:schemeClr val="bg2"/>
                </a:solidFill>
                <a:latin typeface="Lucida Console" pitchFamily="49" charset="0"/>
              </a:rPr>
              <a:t>]   C[</a:t>
            </a:r>
            <a:r>
              <a:rPr lang="en-US" sz="900" dirty="0" err="1">
                <a:solidFill>
                  <a:schemeClr val="bg2"/>
                </a:solidFill>
                <a:latin typeface="Lucida Console" pitchFamily="49" charset="0"/>
              </a:rPr>
              <a:t>mf..ml</a:t>
            </a:r>
            <a:r>
              <a:rPr lang="en-US" sz="900" dirty="0">
                <a:solidFill>
                  <a:schemeClr val="bg2"/>
                </a:solidFill>
                <a:latin typeface="Lucida Console" pitchFamily="49" charset="0"/>
              </a:rPr>
              <a:t>][</a:t>
            </a:r>
            <a:r>
              <a:rPr lang="en-US" sz="900" dirty="0" err="1">
                <a:solidFill>
                  <a:schemeClr val="bg2"/>
                </a:solidFill>
                <a:latin typeface="Lucida Console" pitchFamily="49" charset="0"/>
              </a:rPr>
              <a:t>nf</a:t>
            </a:r>
            <a:r>
              <a:rPr lang="en-US" sz="900" dirty="0">
                <a:solidFill>
                  <a:schemeClr val="bg2"/>
                </a:solidFill>
                <a:latin typeface="Lucida Console" pitchFamily="49" charset="0"/>
              </a:rPr>
              <a:t>..</a:t>
            </a:r>
            <a:r>
              <a:rPr lang="en-US" sz="900" dirty="0" err="1">
                <a:solidFill>
                  <a:schemeClr val="bg2"/>
                </a:solidFill>
                <a:latin typeface="Lucida Console" pitchFamily="49" charset="0"/>
              </a:rPr>
              <a:t>nl</a:t>
            </a:r>
            <a:r>
              <a:rPr lang="en-US" sz="900" dirty="0">
                <a:solidFill>
                  <a:schemeClr val="bg2"/>
                </a:solidFill>
                <a:latin typeface="Lucida Console" pitchFamily="49" charset="0"/>
              </a:rPr>
              <a:t>]</a:t>
            </a:r>
          </a:p>
          <a:p>
            <a:pPr algn="l"/>
            <a:r>
              <a:rPr lang="en-US" sz="900" dirty="0">
                <a:solidFill>
                  <a:schemeClr val="bg2"/>
                </a:solidFill>
                <a:latin typeface="Lucida Console" pitchFamily="49" charset="0"/>
              </a:rPr>
              <a:t>  </a:t>
            </a:r>
          </a:p>
          <a:p>
            <a:pPr algn="l"/>
            <a:r>
              <a:rPr lang="en-US" sz="900" dirty="0">
                <a:solidFill>
                  <a:schemeClr val="bg2"/>
                </a:solidFill>
                <a:latin typeface="Lucida Console" pitchFamily="49" charset="0"/>
              </a:rPr>
              <a:t>{  </a:t>
            </a:r>
          </a:p>
          <a:p>
            <a:pPr algn="l"/>
            <a:r>
              <a:rPr lang="en-US" sz="900" dirty="0">
                <a:solidFill>
                  <a:schemeClr val="bg2"/>
                </a:solidFill>
                <a:latin typeface="Lucida Console" pitchFamily="49" charset="0"/>
              </a:rPr>
              <a:t>   if ((ml-mf)*(</a:t>
            </a:r>
            <a:r>
              <a:rPr lang="en-US" sz="900" dirty="0" err="1">
                <a:solidFill>
                  <a:schemeClr val="bg2"/>
                </a:solidFill>
                <a:latin typeface="Lucida Console" pitchFamily="49" charset="0"/>
              </a:rPr>
              <a:t>nl-nf</a:t>
            </a:r>
            <a:r>
              <a:rPr lang="en-US" sz="900" dirty="0">
                <a:solidFill>
                  <a:schemeClr val="bg2"/>
                </a:solidFill>
                <a:latin typeface="Lucida Console" pitchFamily="49" charset="0"/>
              </a:rPr>
              <a:t>)*(</a:t>
            </a:r>
            <a:r>
              <a:rPr lang="en-US" sz="900" dirty="0" err="1">
                <a:solidFill>
                  <a:schemeClr val="bg2"/>
                </a:solidFill>
                <a:latin typeface="Lucida Console" pitchFamily="49" charset="0"/>
              </a:rPr>
              <a:t>pl-pf</a:t>
            </a:r>
            <a:r>
              <a:rPr lang="en-US" sz="900" dirty="0">
                <a:solidFill>
                  <a:schemeClr val="bg2"/>
                </a:solidFill>
                <a:latin typeface="Lucida Console" pitchFamily="49" charset="0"/>
              </a:rPr>
              <a:t>) &lt; THRESHOLD)   </a:t>
            </a:r>
          </a:p>
          <a:p>
            <a:pPr algn="l"/>
            <a:r>
              <a:rPr lang="en-US" sz="900" dirty="0">
                <a:solidFill>
                  <a:schemeClr val="bg2"/>
                </a:solidFill>
                <a:latin typeface="Lucida Console" pitchFamily="49" charset="0"/>
              </a:rPr>
              <a:t>      </a:t>
            </a:r>
            <a:r>
              <a:rPr lang="en-US" sz="900" dirty="0" err="1">
                <a:solidFill>
                  <a:schemeClr val="bg2"/>
                </a:solidFill>
                <a:latin typeface="Lucida Console" pitchFamily="49" charset="0"/>
              </a:rPr>
              <a:t>matmult</a:t>
            </a:r>
            <a:r>
              <a:rPr lang="en-US" sz="900" dirty="0">
                <a:solidFill>
                  <a:schemeClr val="bg2"/>
                </a:solidFill>
                <a:latin typeface="Lucida Console" pitchFamily="49" charset="0"/>
              </a:rPr>
              <a:t> (mf, ml, </a:t>
            </a:r>
            <a:r>
              <a:rPr lang="en-US" sz="900" dirty="0" err="1">
                <a:solidFill>
                  <a:schemeClr val="bg2"/>
                </a:solidFill>
                <a:latin typeface="Lucida Console" pitchFamily="49" charset="0"/>
              </a:rPr>
              <a:t>nf</a:t>
            </a:r>
            <a:r>
              <a:rPr lang="en-US" sz="900" dirty="0">
                <a:solidFill>
                  <a:schemeClr val="bg2"/>
                </a:solidFill>
                <a:latin typeface="Lucida Console" pitchFamily="49" charset="0"/>
              </a:rPr>
              <a:t>, </a:t>
            </a:r>
            <a:r>
              <a:rPr lang="en-US" sz="900" dirty="0" err="1">
                <a:solidFill>
                  <a:schemeClr val="bg2"/>
                </a:solidFill>
                <a:latin typeface="Lucida Console" pitchFamily="49" charset="0"/>
              </a:rPr>
              <a:t>nl</a:t>
            </a:r>
            <a:r>
              <a:rPr lang="en-US" sz="900" dirty="0">
                <a:solidFill>
                  <a:schemeClr val="bg2"/>
                </a:solidFill>
                <a:latin typeface="Lucida Console" pitchFamily="49" charset="0"/>
              </a:rPr>
              <a:t>, </a:t>
            </a:r>
            <a:r>
              <a:rPr lang="en-US" sz="900" dirty="0" err="1">
                <a:solidFill>
                  <a:schemeClr val="bg2"/>
                </a:solidFill>
                <a:latin typeface="Lucida Console" pitchFamily="49" charset="0"/>
              </a:rPr>
              <a:t>pf</a:t>
            </a:r>
            <a:r>
              <a:rPr lang="en-US" sz="900" dirty="0">
                <a:solidFill>
                  <a:schemeClr val="bg2"/>
                </a:solidFill>
                <a:latin typeface="Lucida Console" pitchFamily="49" charset="0"/>
              </a:rPr>
              <a:t>, </a:t>
            </a:r>
            <a:r>
              <a:rPr lang="en-US" sz="900" dirty="0" err="1">
                <a:solidFill>
                  <a:schemeClr val="bg2"/>
                </a:solidFill>
                <a:latin typeface="Lucida Console" pitchFamily="49" charset="0"/>
              </a:rPr>
              <a:t>pl</a:t>
            </a:r>
            <a:r>
              <a:rPr lang="en-US" sz="900" dirty="0">
                <a:solidFill>
                  <a:schemeClr val="bg2"/>
                </a:solidFill>
                <a:latin typeface="Lucida Console" pitchFamily="49" charset="0"/>
              </a:rPr>
              <a:t>, A, B, C);   </a:t>
            </a:r>
          </a:p>
          <a:p>
            <a:pPr algn="l"/>
            <a:r>
              <a:rPr lang="en-US" sz="900" dirty="0">
                <a:solidFill>
                  <a:schemeClr val="bg2"/>
                </a:solidFill>
                <a:latin typeface="Lucida Console" pitchFamily="49" charset="0"/>
              </a:rPr>
              <a:t>   else  </a:t>
            </a:r>
          </a:p>
          <a:p>
            <a:pPr algn="l"/>
            <a:r>
              <a:rPr lang="en-US" sz="900" dirty="0">
                <a:solidFill>
                  <a:schemeClr val="bg2"/>
                </a:solidFill>
                <a:latin typeface="Lucida Console" pitchFamily="49" charset="0"/>
              </a:rPr>
              <a:t>   { </a:t>
            </a:r>
          </a:p>
          <a:p>
            <a:pPr algn="l"/>
            <a:r>
              <a:rPr lang="en-US" sz="900" dirty="0">
                <a:solidFill>
                  <a:schemeClr val="bg2"/>
                </a:solidFill>
                <a:latin typeface="Lucida Console" pitchFamily="49" charset="0"/>
              </a:rPr>
              <a:t>#pragma </a:t>
            </a:r>
            <a:r>
              <a:rPr lang="en-US" sz="900" dirty="0" err="1">
                <a:solidFill>
                  <a:schemeClr val="bg2"/>
                </a:solidFill>
                <a:latin typeface="Lucida Console" pitchFamily="49" charset="0"/>
              </a:rPr>
              <a:t>omp</a:t>
            </a:r>
            <a:r>
              <a:rPr lang="en-US" sz="900" dirty="0">
                <a:solidFill>
                  <a:schemeClr val="bg2"/>
                </a:solidFill>
                <a:latin typeface="Lucida Console" pitchFamily="49" charset="0"/>
              </a:rPr>
              <a:t> </a:t>
            </a:r>
            <a:r>
              <a:rPr lang="en-US" sz="900" dirty="0" smtClean="0">
                <a:solidFill>
                  <a:schemeClr val="bg2"/>
                </a:solidFill>
                <a:latin typeface="Lucida Console" pitchFamily="49" charset="0"/>
              </a:rPr>
              <a:t>task </a:t>
            </a:r>
            <a:r>
              <a:rPr lang="en-US" sz="900" dirty="0" err="1" smtClean="0">
                <a:solidFill>
                  <a:schemeClr val="bg2"/>
                </a:solidFill>
                <a:latin typeface="Lucida Console" pitchFamily="49" charset="0"/>
              </a:rPr>
              <a:t>firstprivate</a:t>
            </a:r>
            <a:r>
              <a:rPr lang="en-US" sz="900" dirty="0" smtClean="0">
                <a:solidFill>
                  <a:schemeClr val="bg2"/>
                </a:solidFill>
                <a:latin typeface="Lucida Console" pitchFamily="49" charset="0"/>
              </a:rPr>
              <a:t>(</a:t>
            </a:r>
            <a:r>
              <a:rPr lang="en-US" sz="900" dirty="0" err="1" smtClean="0">
                <a:solidFill>
                  <a:schemeClr val="bg2"/>
                </a:solidFill>
                <a:latin typeface="Lucida Console" pitchFamily="49" charset="0"/>
              </a:rPr>
              <a:t>mf,ml,nf,nl,pf,pl</a:t>
            </a:r>
            <a:r>
              <a:rPr lang="en-US" sz="900" dirty="0" smtClean="0">
                <a:solidFill>
                  <a:schemeClr val="bg2"/>
                </a:solidFill>
                <a:latin typeface="Lucida Console" pitchFamily="49" charset="0"/>
              </a:rPr>
              <a:t>)</a:t>
            </a:r>
            <a:endParaRPr lang="en-US" sz="900" dirty="0">
              <a:solidFill>
                <a:schemeClr val="bg2"/>
              </a:solidFill>
              <a:latin typeface="Lucida Console" pitchFamily="49" charset="0"/>
            </a:endParaRPr>
          </a:p>
          <a:p>
            <a:pPr algn="l"/>
            <a:r>
              <a:rPr lang="en-US" sz="900" dirty="0">
                <a:solidFill>
                  <a:schemeClr val="bg2"/>
                </a:solidFill>
                <a:latin typeface="Lucida Console" pitchFamily="49" charset="0"/>
              </a:rPr>
              <a:t>{  </a:t>
            </a:r>
          </a:p>
          <a:p>
            <a:pPr algn="l"/>
            <a:r>
              <a:rPr lang="en-US" sz="900" dirty="0">
                <a:solidFill>
                  <a:schemeClr val="bg2"/>
                </a:solidFill>
                <a:latin typeface="Lucida Console" pitchFamily="49" charset="0"/>
              </a:rPr>
              <a:t>      </a:t>
            </a:r>
            <a:r>
              <a:rPr lang="en-US" sz="900" dirty="0" err="1">
                <a:solidFill>
                  <a:schemeClr val="bg2"/>
                </a:solidFill>
                <a:latin typeface="Lucida Console" pitchFamily="49" charset="0"/>
              </a:rPr>
              <a:t>matmultrec</a:t>
            </a:r>
            <a:r>
              <a:rPr lang="en-US" sz="900" dirty="0">
                <a:solidFill>
                  <a:schemeClr val="bg2"/>
                </a:solidFill>
                <a:latin typeface="Lucida Console" pitchFamily="49" charset="0"/>
              </a:rPr>
              <a:t>(mf, mf+(ml-mf)/2, </a:t>
            </a:r>
            <a:r>
              <a:rPr lang="en-US" sz="900" dirty="0" err="1">
                <a:solidFill>
                  <a:schemeClr val="bg2"/>
                </a:solidFill>
                <a:latin typeface="Lucida Console" pitchFamily="49" charset="0"/>
              </a:rPr>
              <a:t>nf</a:t>
            </a:r>
            <a:r>
              <a:rPr lang="en-US" sz="900" dirty="0">
                <a:solidFill>
                  <a:schemeClr val="bg2"/>
                </a:solidFill>
                <a:latin typeface="Lucida Console" pitchFamily="49" charset="0"/>
              </a:rPr>
              <a:t>, </a:t>
            </a:r>
            <a:r>
              <a:rPr lang="en-US" sz="900" dirty="0" err="1">
                <a:solidFill>
                  <a:schemeClr val="bg2"/>
                </a:solidFill>
                <a:latin typeface="Lucida Console" pitchFamily="49" charset="0"/>
              </a:rPr>
              <a:t>nf</a:t>
            </a:r>
            <a:r>
              <a:rPr lang="en-US" sz="900" dirty="0">
                <a:solidFill>
                  <a:schemeClr val="bg2"/>
                </a:solidFill>
                <a:latin typeface="Lucida Console" pitchFamily="49" charset="0"/>
              </a:rPr>
              <a:t>+(</a:t>
            </a:r>
            <a:r>
              <a:rPr lang="en-US" sz="900" dirty="0" err="1">
                <a:solidFill>
                  <a:schemeClr val="bg2"/>
                </a:solidFill>
                <a:latin typeface="Lucida Console" pitchFamily="49" charset="0"/>
              </a:rPr>
              <a:t>nl-nf</a:t>
            </a:r>
            <a:r>
              <a:rPr lang="en-US" sz="900" dirty="0">
                <a:solidFill>
                  <a:schemeClr val="bg2"/>
                </a:solidFill>
                <a:latin typeface="Lucida Console" pitchFamily="49" charset="0"/>
              </a:rPr>
              <a:t>)/2, </a:t>
            </a:r>
            <a:r>
              <a:rPr lang="en-US" sz="900" dirty="0" err="1">
                <a:solidFill>
                  <a:schemeClr val="bg2"/>
                </a:solidFill>
                <a:latin typeface="Lucida Console" pitchFamily="49" charset="0"/>
              </a:rPr>
              <a:t>pf</a:t>
            </a:r>
            <a:r>
              <a:rPr lang="en-US" sz="900" dirty="0">
                <a:solidFill>
                  <a:schemeClr val="bg2"/>
                </a:solidFill>
                <a:latin typeface="Lucida Console" pitchFamily="49" charset="0"/>
              </a:rPr>
              <a:t>, </a:t>
            </a:r>
            <a:r>
              <a:rPr lang="en-US" sz="900" dirty="0" err="1">
                <a:solidFill>
                  <a:schemeClr val="bg2"/>
                </a:solidFill>
                <a:latin typeface="Lucida Console" pitchFamily="49" charset="0"/>
              </a:rPr>
              <a:t>pf</a:t>
            </a:r>
            <a:r>
              <a:rPr lang="en-US" sz="900" dirty="0">
                <a:solidFill>
                  <a:schemeClr val="bg2"/>
                </a:solidFill>
                <a:latin typeface="Lucida Console" pitchFamily="49" charset="0"/>
              </a:rPr>
              <a:t>+(</a:t>
            </a:r>
            <a:r>
              <a:rPr lang="en-US" sz="900" dirty="0" err="1">
                <a:solidFill>
                  <a:schemeClr val="bg2"/>
                </a:solidFill>
                <a:latin typeface="Lucida Console" pitchFamily="49" charset="0"/>
              </a:rPr>
              <a:t>pl-pf</a:t>
            </a:r>
            <a:r>
              <a:rPr lang="en-US" sz="900" dirty="0">
                <a:solidFill>
                  <a:schemeClr val="bg2"/>
                </a:solidFill>
                <a:latin typeface="Lucida Console" pitchFamily="49" charset="0"/>
              </a:rPr>
              <a:t>)/2, A, B, C);  // C11 += A11*B11</a:t>
            </a:r>
          </a:p>
          <a:p>
            <a:pPr algn="l"/>
            <a:r>
              <a:rPr lang="en-US" sz="900" dirty="0">
                <a:solidFill>
                  <a:schemeClr val="bg2"/>
                </a:solidFill>
                <a:latin typeface="Lucida Console" pitchFamily="49" charset="0"/>
              </a:rPr>
              <a:t>      </a:t>
            </a:r>
            <a:r>
              <a:rPr lang="en-US" sz="900" dirty="0" err="1">
                <a:solidFill>
                  <a:schemeClr val="bg2"/>
                </a:solidFill>
                <a:latin typeface="Lucida Console" pitchFamily="49" charset="0"/>
              </a:rPr>
              <a:t>matmultrec</a:t>
            </a:r>
            <a:r>
              <a:rPr lang="en-US" sz="900" dirty="0">
                <a:solidFill>
                  <a:schemeClr val="bg2"/>
                </a:solidFill>
                <a:latin typeface="Lucida Console" pitchFamily="49" charset="0"/>
              </a:rPr>
              <a:t>(mf, mf+(ml-mf)/2, </a:t>
            </a:r>
            <a:r>
              <a:rPr lang="en-US" sz="900" dirty="0" err="1">
                <a:solidFill>
                  <a:schemeClr val="bg2"/>
                </a:solidFill>
                <a:latin typeface="Lucida Console" pitchFamily="49" charset="0"/>
              </a:rPr>
              <a:t>nf</a:t>
            </a:r>
            <a:r>
              <a:rPr lang="en-US" sz="900" dirty="0">
                <a:solidFill>
                  <a:schemeClr val="bg2"/>
                </a:solidFill>
                <a:latin typeface="Lucida Console" pitchFamily="49" charset="0"/>
              </a:rPr>
              <a:t>, </a:t>
            </a:r>
            <a:r>
              <a:rPr lang="en-US" sz="900" dirty="0" err="1">
                <a:solidFill>
                  <a:schemeClr val="bg2"/>
                </a:solidFill>
                <a:latin typeface="Lucida Console" pitchFamily="49" charset="0"/>
              </a:rPr>
              <a:t>nf</a:t>
            </a:r>
            <a:r>
              <a:rPr lang="en-US" sz="900" dirty="0">
                <a:solidFill>
                  <a:schemeClr val="bg2"/>
                </a:solidFill>
                <a:latin typeface="Lucida Console" pitchFamily="49" charset="0"/>
              </a:rPr>
              <a:t>+(</a:t>
            </a:r>
            <a:r>
              <a:rPr lang="en-US" sz="900" dirty="0" err="1">
                <a:solidFill>
                  <a:schemeClr val="bg2"/>
                </a:solidFill>
                <a:latin typeface="Lucida Console" pitchFamily="49" charset="0"/>
              </a:rPr>
              <a:t>nl-nf</a:t>
            </a:r>
            <a:r>
              <a:rPr lang="en-US" sz="900" dirty="0">
                <a:solidFill>
                  <a:schemeClr val="bg2"/>
                </a:solidFill>
                <a:latin typeface="Lucida Console" pitchFamily="49" charset="0"/>
              </a:rPr>
              <a:t>)/2, </a:t>
            </a:r>
            <a:r>
              <a:rPr lang="en-US" sz="900" dirty="0" err="1">
                <a:solidFill>
                  <a:schemeClr val="bg2"/>
                </a:solidFill>
                <a:latin typeface="Lucida Console" pitchFamily="49" charset="0"/>
              </a:rPr>
              <a:t>pf</a:t>
            </a:r>
            <a:r>
              <a:rPr lang="en-US" sz="900" dirty="0">
                <a:solidFill>
                  <a:schemeClr val="bg2"/>
                </a:solidFill>
                <a:latin typeface="Lucida Console" pitchFamily="49" charset="0"/>
              </a:rPr>
              <a:t>+(</a:t>
            </a:r>
            <a:r>
              <a:rPr lang="en-US" sz="900" dirty="0" err="1">
                <a:solidFill>
                  <a:schemeClr val="bg2"/>
                </a:solidFill>
                <a:latin typeface="Lucida Console" pitchFamily="49" charset="0"/>
              </a:rPr>
              <a:t>pl-pf</a:t>
            </a:r>
            <a:r>
              <a:rPr lang="en-US" sz="900" dirty="0">
                <a:solidFill>
                  <a:schemeClr val="bg2"/>
                </a:solidFill>
                <a:latin typeface="Lucida Console" pitchFamily="49" charset="0"/>
              </a:rPr>
              <a:t>)/2, </a:t>
            </a:r>
            <a:r>
              <a:rPr lang="en-US" sz="900" dirty="0" err="1">
                <a:solidFill>
                  <a:schemeClr val="bg2"/>
                </a:solidFill>
                <a:latin typeface="Lucida Console" pitchFamily="49" charset="0"/>
              </a:rPr>
              <a:t>pl</a:t>
            </a:r>
            <a:r>
              <a:rPr lang="en-US" sz="900" dirty="0">
                <a:solidFill>
                  <a:schemeClr val="bg2"/>
                </a:solidFill>
                <a:latin typeface="Lucida Console" pitchFamily="49" charset="0"/>
              </a:rPr>
              <a:t>, A, B, C);  // C11 += A12*B21</a:t>
            </a:r>
          </a:p>
          <a:p>
            <a:pPr algn="l"/>
            <a:r>
              <a:rPr lang="en-US" sz="900" dirty="0">
                <a:solidFill>
                  <a:schemeClr val="bg2"/>
                </a:solidFill>
                <a:latin typeface="Lucida Console" pitchFamily="49" charset="0"/>
              </a:rPr>
              <a:t>}</a:t>
            </a:r>
          </a:p>
          <a:p>
            <a:pPr algn="l"/>
            <a:r>
              <a:rPr lang="en-US" sz="900" dirty="0">
                <a:solidFill>
                  <a:schemeClr val="bg2"/>
                </a:solidFill>
                <a:latin typeface="Lucida Console" pitchFamily="49" charset="0"/>
              </a:rPr>
              <a:t>#pragma </a:t>
            </a:r>
            <a:r>
              <a:rPr lang="en-US" sz="900" dirty="0" err="1">
                <a:solidFill>
                  <a:schemeClr val="bg2"/>
                </a:solidFill>
                <a:latin typeface="Lucida Console" pitchFamily="49" charset="0"/>
              </a:rPr>
              <a:t>omp</a:t>
            </a:r>
            <a:r>
              <a:rPr lang="en-US" sz="900" dirty="0">
                <a:solidFill>
                  <a:schemeClr val="bg2"/>
                </a:solidFill>
                <a:latin typeface="Lucida Console" pitchFamily="49" charset="0"/>
              </a:rPr>
              <a:t> task </a:t>
            </a:r>
            <a:r>
              <a:rPr lang="en-US" sz="900" dirty="0" err="1">
                <a:solidFill>
                  <a:schemeClr val="bg2"/>
                </a:solidFill>
                <a:latin typeface="Lucida Console" pitchFamily="49" charset="0"/>
              </a:rPr>
              <a:t>firstprivate</a:t>
            </a:r>
            <a:r>
              <a:rPr lang="en-US" sz="900" dirty="0">
                <a:solidFill>
                  <a:schemeClr val="bg2"/>
                </a:solidFill>
                <a:latin typeface="Lucida Console" pitchFamily="49" charset="0"/>
              </a:rPr>
              <a:t>(</a:t>
            </a:r>
            <a:r>
              <a:rPr lang="en-US" sz="900" dirty="0" err="1">
                <a:solidFill>
                  <a:schemeClr val="bg2"/>
                </a:solidFill>
                <a:latin typeface="Lucida Console" pitchFamily="49" charset="0"/>
              </a:rPr>
              <a:t>mf,ml,nf,nl,pf,pl</a:t>
            </a:r>
            <a:r>
              <a:rPr lang="en-US" sz="900" dirty="0">
                <a:solidFill>
                  <a:schemeClr val="bg2"/>
                </a:solidFill>
                <a:latin typeface="Lucida Console" pitchFamily="49" charset="0"/>
              </a:rPr>
              <a:t>)</a:t>
            </a:r>
            <a:endParaRPr lang="en-US" sz="900" dirty="0" smtClean="0">
              <a:solidFill>
                <a:schemeClr val="bg2"/>
              </a:solidFill>
              <a:latin typeface="Lucida Console" pitchFamily="49" charset="0"/>
            </a:endParaRPr>
          </a:p>
          <a:p>
            <a:pPr algn="l"/>
            <a:r>
              <a:rPr lang="en-US" sz="900" dirty="0" smtClean="0">
                <a:solidFill>
                  <a:schemeClr val="bg2"/>
                </a:solidFill>
                <a:latin typeface="Lucida Console" pitchFamily="49" charset="0"/>
              </a:rPr>
              <a:t>{</a:t>
            </a:r>
          </a:p>
          <a:p>
            <a:pPr algn="l"/>
            <a:r>
              <a:rPr lang="en-US" sz="900" dirty="0" smtClean="0">
                <a:solidFill>
                  <a:schemeClr val="bg2"/>
                </a:solidFill>
                <a:latin typeface="Lucida Console" pitchFamily="49" charset="0"/>
              </a:rPr>
              <a:t>      </a:t>
            </a:r>
            <a:r>
              <a:rPr lang="en-US" sz="900" dirty="0" err="1">
                <a:solidFill>
                  <a:schemeClr val="bg2"/>
                </a:solidFill>
                <a:latin typeface="Lucida Console" pitchFamily="49" charset="0"/>
              </a:rPr>
              <a:t>matmultrec</a:t>
            </a:r>
            <a:r>
              <a:rPr lang="en-US" sz="900" dirty="0">
                <a:solidFill>
                  <a:schemeClr val="bg2"/>
                </a:solidFill>
                <a:latin typeface="Lucida Console" pitchFamily="49" charset="0"/>
              </a:rPr>
              <a:t>(mf, mf+(ml-mf)/2, </a:t>
            </a:r>
            <a:r>
              <a:rPr lang="en-US" sz="900" dirty="0" err="1">
                <a:solidFill>
                  <a:schemeClr val="bg2"/>
                </a:solidFill>
                <a:latin typeface="Lucida Console" pitchFamily="49" charset="0"/>
              </a:rPr>
              <a:t>nf</a:t>
            </a:r>
            <a:r>
              <a:rPr lang="en-US" sz="900" dirty="0">
                <a:solidFill>
                  <a:schemeClr val="bg2"/>
                </a:solidFill>
                <a:latin typeface="Lucida Console" pitchFamily="49" charset="0"/>
              </a:rPr>
              <a:t>+(</a:t>
            </a:r>
            <a:r>
              <a:rPr lang="en-US" sz="900" dirty="0" err="1">
                <a:solidFill>
                  <a:schemeClr val="bg2"/>
                </a:solidFill>
                <a:latin typeface="Lucida Console" pitchFamily="49" charset="0"/>
              </a:rPr>
              <a:t>nl-nf</a:t>
            </a:r>
            <a:r>
              <a:rPr lang="en-US" sz="900" dirty="0">
                <a:solidFill>
                  <a:schemeClr val="bg2"/>
                </a:solidFill>
                <a:latin typeface="Lucida Console" pitchFamily="49" charset="0"/>
              </a:rPr>
              <a:t>)/2, </a:t>
            </a:r>
            <a:r>
              <a:rPr lang="en-US" sz="900" dirty="0" err="1">
                <a:solidFill>
                  <a:schemeClr val="bg2"/>
                </a:solidFill>
                <a:latin typeface="Lucida Console" pitchFamily="49" charset="0"/>
              </a:rPr>
              <a:t>nl</a:t>
            </a:r>
            <a:r>
              <a:rPr lang="en-US" sz="900" dirty="0">
                <a:solidFill>
                  <a:schemeClr val="bg2"/>
                </a:solidFill>
                <a:latin typeface="Lucida Console" pitchFamily="49" charset="0"/>
              </a:rPr>
              <a:t>, </a:t>
            </a:r>
            <a:r>
              <a:rPr lang="en-US" sz="900" dirty="0" err="1">
                <a:solidFill>
                  <a:schemeClr val="bg2"/>
                </a:solidFill>
                <a:latin typeface="Lucida Console" pitchFamily="49" charset="0"/>
              </a:rPr>
              <a:t>pf</a:t>
            </a:r>
            <a:r>
              <a:rPr lang="en-US" sz="900" dirty="0">
                <a:solidFill>
                  <a:schemeClr val="bg2"/>
                </a:solidFill>
                <a:latin typeface="Lucida Console" pitchFamily="49" charset="0"/>
              </a:rPr>
              <a:t>, </a:t>
            </a:r>
            <a:r>
              <a:rPr lang="en-US" sz="900" dirty="0" err="1">
                <a:solidFill>
                  <a:schemeClr val="bg2"/>
                </a:solidFill>
                <a:latin typeface="Lucida Console" pitchFamily="49" charset="0"/>
              </a:rPr>
              <a:t>pf</a:t>
            </a:r>
            <a:r>
              <a:rPr lang="en-US" sz="900" dirty="0">
                <a:solidFill>
                  <a:schemeClr val="bg2"/>
                </a:solidFill>
                <a:latin typeface="Lucida Console" pitchFamily="49" charset="0"/>
              </a:rPr>
              <a:t>+(</a:t>
            </a:r>
            <a:r>
              <a:rPr lang="en-US" sz="900" dirty="0" err="1">
                <a:solidFill>
                  <a:schemeClr val="bg2"/>
                </a:solidFill>
                <a:latin typeface="Lucida Console" pitchFamily="49" charset="0"/>
              </a:rPr>
              <a:t>pl-pf</a:t>
            </a:r>
            <a:r>
              <a:rPr lang="en-US" sz="900" dirty="0">
                <a:solidFill>
                  <a:schemeClr val="bg2"/>
                </a:solidFill>
                <a:latin typeface="Lucida Console" pitchFamily="49" charset="0"/>
              </a:rPr>
              <a:t>)/2, A, B, C);  // C12 += A11*B12</a:t>
            </a:r>
          </a:p>
          <a:p>
            <a:pPr algn="l"/>
            <a:r>
              <a:rPr lang="en-US" sz="900" dirty="0">
                <a:solidFill>
                  <a:schemeClr val="bg2"/>
                </a:solidFill>
                <a:latin typeface="Lucida Console" pitchFamily="49" charset="0"/>
              </a:rPr>
              <a:t>      </a:t>
            </a:r>
            <a:r>
              <a:rPr lang="en-US" sz="900" dirty="0" err="1">
                <a:solidFill>
                  <a:schemeClr val="bg2"/>
                </a:solidFill>
                <a:latin typeface="Lucida Console" pitchFamily="49" charset="0"/>
              </a:rPr>
              <a:t>matmultrec</a:t>
            </a:r>
            <a:r>
              <a:rPr lang="en-US" sz="900" dirty="0">
                <a:solidFill>
                  <a:schemeClr val="bg2"/>
                </a:solidFill>
                <a:latin typeface="Lucida Console" pitchFamily="49" charset="0"/>
              </a:rPr>
              <a:t>(mf, mf+(ml-mf)/2, </a:t>
            </a:r>
            <a:r>
              <a:rPr lang="en-US" sz="900" dirty="0" err="1">
                <a:solidFill>
                  <a:schemeClr val="bg2"/>
                </a:solidFill>
                <a:latin typeface="Lucida Console" pitchFamily="49" charset="0"/>
              </a:rPr>
              <a:t>nf</a:t>
            </a:r>
            <a:r>
              <a:rPr lang="en-US" sz="900" dirty="0">
                <a:solidFill>
                  <a:schemeClr val="bg2"/>
                </a:solidFill>
                <a:latin typeface="Lucida Console" pitchFamily="49" charset="0"/>
              </a:rPr>
              <a:t>+(</a:t>
            </a:r>
            <a:r>
              <a:rPr lang="en-US" sz="900" dirty="0" err="1">
                <a:solidFill>
                  <a:schemeClr val="bg2"/>
                </a:solidFill>
                <a:latin typeface="Lucida Console" pitchFamily="49" charset="0"/>
              </a:rPr>
              <a:t>nl-nf</a:t>
            </a:r>
            <a:r>
              <a:rPr lang="en-US" sz="900" dirty="0">
                <a:solidFill>
                  <a:schemeClr val="bg2"/>
                </a:solidFill>
                <a:latin typeface="Lucida Console" pitchFamily="49" charset="0"/>
              </a:rPr>
              <a:t>)/2, </a:t>
            </a:r>
            <a:r>
              <a:rPr lang="en-US" sz="900" dirty="0" err="1">
                <a:solidFill>
                  <a:schemeClr val="bg2"/>
                </a:solidFill>
                <a:latin typeface="Lucida Console" pitchFamily="49" charset="0"/>
              </a:rPr>
              <a:t>nl</a:t>
            </a:r>
            <a:r>
              <a:rPr lang="en-US" sz="900" dirty="0">
                <a:solidFill>
                  <a:schemeClr val="bg2"/>
                </a:solidFill>
                <a:latin typeface="Lucida Console" pitchFamily="49" charset="0"/>
              </a:rPr>
              <a:t>, </a:t>
            </a:r>
            <a:r>
              <a:rPr lang="en-US" sz="900" dirty="0" err="1">
                <a:solidFill>
                  <a:schemeClr val="bg2"/>
                </a:solidFill>
                <a:latin typeface="Lucida Console" pitchFamily="49" charset="0"/>
              </a:rPr>
              <a:t>pf</a:t>
            </a:r>
            <a:r>
              <a:rPr lang="en-US" sz="900" dirty="0">
                <a:solidFill>
                  <a:schemeClr val="bg2"/>
                </a:solidFill>
                <a:latin typeface="Lucida Console" pitchFamily="49" charset="0"/>
              </a:rPr>
              <a:t>+(</a:t>
            </a:r>
            <a:r>
              <a:rPr lang="en-US" sz="900" dirty="0" err="1">
                <a:solidFill>
                  <a:schemeClr val="bg2"/>
                </a:solidFill>
                <a:latin typeface="Lucida Console" pitchFamily="49" charset="0"/>
              </a:rPr>
              <a:t>pl-pf</a:t>
            </a:r>
            <a:r>
              <a:rPr lang="en-US" sz="900" dirty="0">
                <a:solidFill>
                  <a:schemeClr val="bg2"/>
                </a:solidFill>
                <a:latin typeface="Lucida Console" pitchFamily="49" charset="0"/>
              </a:rPr>
              <a:t>)/2, </a:t>
            </a:r>
            <a:r>
              <a:rPr lang="en-US" sz="900" dirty="0" err="1">
                <a:solidFill>
                  <a:schemeClr val="bg2"/>
                </a:solidFill>
                <a:latin typeface="Lucida Console" pitchFamily="49" charset="0"/>
              </a:rPr>
              <a:t>pl</a:t>
            </a:r>
            <a:r>
              <a:rPr lang="en-US" sz="900" dirty="0">
                <a:solidFill>
                  <a:schemeClr val="bg2"/>
                </a:solidFill>
                <a:latin typeface="Lucida Console" pitchFamily="49" charset="0"/>
              </a:rPr>
              <a:t>, A, B, C);  // C12 += A12*B22</a:t>
            </a:r>
          </a:p>
          <a:p>
            <a:pPr algn="l"/>
            <a:r>
              <a:rPr lang="en-US" sz="900" dirty="0">
                <a:solidFill>
                  <a:schemeClr val="bg2"/>
                </a:solidFill>
                <a:latin typeface="Lucida Console" pitchFamily="49" charset="0"/>
              </a:rPr>
              <a:t>}</a:t>
            </a:r>
          </a:p>
          <a:p>
            <a:pPr algn="l"/>
            <a:r>
              <a:rPr lang="en-US" sz="900" dirty="0">
                <a:solidFill>
                  <a:schemeClr val="bg2"/>
                </a:solidFill>
                <a:latin typeface="Lucida Console" pitchFamily="49" charset="0"/>
              </a:rPr>
              <a:t>#pragma </a:t>
            </a:r>
            <a:r>
              <a:rPr lang="en-US" sz="900" dirty="0" err="1">
                <a:solidFill>
                  <a:schemeClr val="bg2"/>
                </a:solidFill>
                <a:latin typeface="Lucida Console" pitchFamily="49" charset="0"/>
              </a:rPr>
              <a:t>omp</a:t>
            </a:r>
            <a:r>
              <a:rPr lang="en-US" sz="900" dirty="0">
                <a:solidFill>
                  <a:schemeClr val="bg2"/>
                </a:solidFill>
                <a:latin typeface="Lucida Console" pitchFamily="49" charset="0"/>
              </a:rPr>
              <a:t> task </a:t>
            </a:r>
            <a:r>
              <a:rPr lang="en-US" sz="900" dirty="0" err="1">
                <a:solidFill>
                  <a:schemeClr val="bg2"/>
                </a:solidFill>
                <a:latin typeface="Lucida Console" pitchFamily="49" charset="0"/>
              </a:rPr>
              <a:t>firstprivate</a:t>
            </a:r>
            <a:r>
              <a:rPr lang="en-US" sz="900" dirty="0">
                <a:solidFill>
                  <a:schemeClr val="bg2"/>
                </a:solidFill>
                <a:latin typeface="Lucida Console" pitchFamily="49" charset="0"/>
              </a:rPr>
              <a:t>(</a:t>
            </a:r>
            <a:r>
              <a:rPr lang="en-US" sz="900" dirty="0" err="1">
                <a:solidFill>
                  <a:schemeClr val="bg2"/>
                </a:solidFill>
                <a:latin typeface="Lucida Console" pitchFamily="49" charset="0"/>
              </a:rPr>
              <a:t>mf,ml,nf,nl,pf,pl</a:t>
            </a:r>
            <a:r>
              <a:rPr lang="en-US" sz="900" dirty="0">
                <a:solidFill>
                  <a:schemeClr val="bg2"/>
                </a:solidFill>
                <a:latin typeface="Lucida Console" pitchFamily="49" charset="0"/>
              </a:rPr>
              <a:t>)</a:t>
            </a:r>
          </a:p>
          <a:p>
            <a:pPr algn="l"/>
            <a:r>
              <a:rPr lang="en-US" sz="900" dirty="0">
                <a:solidFill>
                  <a:schemeClr val="bg2"/>
                </a:solidFill>
                <a:latin typeface="Lucida Console" pitchFamily="49" charset="0"/>
              </a:rPr>
              <a:t>{</a:t>
            </a:r>
          </a:p>
          <a:p>
            <a:pPr algn="l"/>
            <a:r>
              <a:rPr lang="en-US" sz="900" dirty="0">
                <a:solidFill>
                  <a:schemeClr val="bg2"/>
                </a:solidFill>
                <a:latin typeface="Lucida Console" pitchFamily="49" charset="0"/>
              </a:rPr>
              <a:t>     </a:t>
            </a:r>
            <a:r>
              <a:rPr lang="en-US" sz="900" dirty="0" err="1">
                <a:solidFill>
                  <a:schemeClr val="bg2"/>
                </a:solidFill>
                <a:latin typeface="Lucida Console" pitchFamily="49" charset="0"/>
              </a:rPr>
              <a:t>matmultrec</a:t>
            </a:r>
            <a:r>
              <a:rPr lang="en-US" sz="900" dirty="0">
                <a:solidFill>
                  <a:schemeClr val="bg2"/>
                </a:solidFill>
                <a:latin typeface="Lucida Console" pitchFamily="49" charset="0"/>
              </a:rPr>
              <a:t>(mf+(ml-mf)/2, ml, </a:t>
            </a:r>
            <a:r>
              <a:rPr lang="en-US" sz="900" dirty="0" err="1">
                <a:solidFill>
                  <a:schemeClr val="bg2"/>
                </a:solidFill>
                <a:latin typeface="Lucida Console" pitchFamily="49" charset="0"/>
              </a:rPr>
              <a:t>nf</a:t>
            </a:r>
            <a:r>
              <a:rPr lang="en-US" sz="900" dirty="0">
                <a:solidFill>
                  <a:schemeClr val="bg2"/>
                </a:solidFill>
                <a:latin typeface="Lucida Console" pitchFamily="49" charset="0"/>
              </a:rPr>
              <a:t>, </a:t>
            </a:r>
            <a:r>
              <a:rPr lang="en-US" sz="900" dirty="0" err="1">
                <a:solidFill>
                  <a:schemeClr val="bg2"/>
                </a:solidFill>
                <a:latin typeface="Lucida Console" pitchFamily="49" charset="0"/>
              </a:rPr>
              <a:t>nf</a:t>
            </a:r>
            <a:r>
              <a:rPr lang="en-US" sz="900" dirty="0">
                <a:solidFill>
                  <a:schemeClr val="bg2"/>
                </a:solidFill>
                <a:latin typeface="Lucida Console" pitchFamily="49" charset="0"/>
              </a:rPr>
              <a:t>+(</a:t>
            </a:r>
            <a:r>
              <a:rPr lang="en-US" sz="900" dirty="0" err="1">
                <a:solidFill>
                  <a:schemeClr val="bg2"/>
                </a:solidFill>
                <a:latin typeface="Lucida Console" pitchFamily="49" charset="0"/>
              </a:rPr>
              <a:t>nl-nf</a:t>
            </a:r>
            <a:r>
              <a:rPr lang="en-US" sz="900" dirty="0">
                <a:solidFill>
                  <a:schemeClr val="bg2"/>
                </a:solidFill>
                <a:latin typeface="Lucida Console" pitchFamily="49" charset="0"/>
              </a:rPr>
              <a:t>)/2, </a:t>
            </a:r>
            <a:r>
              <a:rPr lang="en-US" sz="900" dirty="0" err="1">
                <a:solidFill>
                  <a:schemeClr val="bg2"/>
                </a:solidFill>
                <a:latin typeface="Lucida Console" pitchFamily="49" charset="0"/>
              </a:rPr>
              <a:t>pf</a:t>
            </a:r>
            <a:r>
              <a:rPr lang="en-US" sz="900" dirty="0">
                <a:solidFill>
                  <a:schemeClr val="bg2"/>
                </a:solidFill>
                <a:latin typeface="Lucida Console" pitchFamily="49" charset="0"/>
              </a:rPr>
              <a:t>, </a:t>
            </a:r>
            <a:r>
              <a:rPr lang="en-US" sz="900" dirty="0" err="1">
                <a:solidFill>
                  <a:schemeClr val="bg2"/>
                </a:solidFill>
                <a:latin typeface="Lucida Console" pitchFamily="49" charset="0"/>
              </a:rPr>
              <a:t>pf</a:t>
            </a:r>
            <a:r>
              <a:rPr lang="en-US" sz="900" dirty="0">
                <a:solidFill>
                  <a:schemeClr val="bg2"/>
                </a:solidFill>
                <a:latin typeface="Lucida Console" pitchFamily="49" charset="0"/>
              </a:rPr>
              <a:t>+(</a:t>
            </a:r>
            <a:r>
              <a:rPr lang="en-US" sz="900" dirty="0" err="1">
                <a:solidFill>
                  <a:schemeClr val="bg2"/>
                </a:solidFill>
                <a:latin typeface="Lucida Console" pitchFamily="49" charset="0"/>
              </a:rPr>
              <a:t>pl-pf</a:t>
            </a:r>
            <a:r>
              <a:rPr lang="en-US" sz="900" dirty="0">
                <a:solidFill>
                  <a:schemeClr val="bg2"/>
                </a:solidFill>
                <a:latin typeface="Lucida Console" pitchFamily="49" charset="0"/>
              </a:rPr>
              <a:t>)/2, A, B, C);  // C21 += A21*B11</a:t>
            </a:r>
          </a:p>
          <a:p>
            <a:pPr algn="l"/>
            <a:r>
              <a:rPr lang="en-US" sz="900" dirty="0">
                <a:solidFill>
                  <a:schemeClr val="bg2"/>
                </a:solidFill>
                <a:latin typeface="Lucida Console" pitchFamily="49" charset="0"/>
              </a:rPr>
              <a:t>     </a:t>
            </a:r>
            <a:r>
              <a:rPr lang="en-US" sz="900" dirty="0" err="1">
                <a:solidFill>
                  <a:schemeClr val="bg2"/>
                </a:solidFill>
                <a:latin typeface="Lucida Console" pitchFamily="49" charset="0"/>
              </a:rPr>
              <a:t>matmultrec</a:t>
            </a:r>
            <a:r>
              <a:rPr lang="en-US" sz="900" dirty="0">
                <a:solidFill>
                  <a:schemeClr val="bg2"/>
                </a:solidFill>
                <a:latin typeface="Lucida Console" pitchFamily="49" charset="0"/>
              </a:rPr>
              <a:t>(mf+(ml-mf)/2, ml, </a:t>
            </a:r>
            <a:r>
              <a:rPr lang="en-US" sz="900" dirty="0" err="1">
                <a:solidFill>
                  <a:schemeClr val="bg2"/>
                </a:solidFill>
                <a:latin typeface="Lucida Console" pitchFamily="49" charset="0"/>
              </a:rPr>
              <a:t>nf</a:t>
            </a:r>
            <a:r>
              <a:rPr lang="en-US" sz="900" dirty="0">
                <a:solidFill>
                  <a:schemeClr val="bg2"/>
                </a:solidFill>
                <a:latin typeface="Lucida Console" pitchFamily="49" charset="0"/>
              </a:rPr>
              <a:t>, </a:t>
            </a:r>
            <a:r>
              <a:rPr lang="en-US" sz="900" dirty="0" err="1">
                <a:solidFill>
                  <a:schemeClr val="bg2"/>
                </a:solidFill>
                <a:latin typeface="Lucida Console" pitchFamily="49" charset="0"/>
              </a:rPr>
              <a:t>nf</a:t>
            </a:r>
            <a:r>
              <a:rPr lang="en-US" sz="900" dirty="0">
                <a:solidFill>
                  <a:schemeClr val="bg2"/>
                </a:solidFill>
                <a:latin typeface="Lucida Console" pitchFamily="49" charset="0"/>
              </a:rPr>
              <a:t>+(</a:t>
            </a:r>
            <a:r>
              <a:rPr lang="en-US" sz="900" dirty="0" err="1">
                <a:solidFill>
                  <a:schemeClr val="bg2"/>
                </a:solidFill>
                <a:latin typeface="Lucida Console" pitchFamily="49" charset="0"/>
              </a:rPr>
              <a:t>nl-nf</a:t>
            </a:r>
            <a:r>
              <a:rPr lang="en-US" sz="900" dirty="0">
                <a:solidFill>
                  <a:schemeClr val="bg2"/>
                </a:solidFill>
                <a:latin typeface="Lucida Console" pitchFamily="49" charset="0"/>
              </a:rPr>
              <a:t>)/2, </a:t>
            </a:r>
            <a:r>
              <a:rPr lang="en-US" sz="900" dirty="0" err="1">
                <a:solidFill>
                  <a:schemeClr val="bg2"/>
                </a:solidFill>
                <a:latin typeface="Lucida Console" pitchFamily="49" charset="0"/>
              </a:rPr>
              <a:t>pf</a:t>
            </a:r>
            <a:r>
              <a:rPr lang="en-US" sz="900" dirty="0">
                <a:solidFill>
                  <a:schemeClr val="bg2"/>
                </a:solidFill>
                <a:latin typeface="Lucida Console" pitchFamily="49" charset="0"/>
              </a:rPr>
              <a:t>+(</a:t>
            </a:r>
            <a:r>
              <a:rPr lang="en-US" sz="900" dirty="0" err="1">
                <a:solidFill>
                  <a:schemeClr val="bg2"/>
                </a:solidFill>
                <a:latin typeface="Lucida Console" pitchFamily="49" charset="0"/>
              </a:rPr>
              <a:t>pl-pf</a:t>
            </a:r>
            <a:r>
              <a:rPr lang="en-US" sz="900" dirty="0">
                <a:solidFill>
                  <a:schemeClr val="bg2"/>
                </a:solidFill>
                <a:latin typeface="Lucida Console" pitchFamily="49" charset="0"/>
              </a:rPr>
              <a:t>)/2, </a:t>
            </a:r>
            <a:r>
              <a:rPr lang="en-US" sz="900" dirty="0" err="1">
                <a:solidFill>
                  <a:schemeClr val="bg2"/>
                </a:solidFill>
                <a:latin typeface="Lucida Console" pitchFamily="49" charset="0"/>
              </a:rPr>
              <a:t>pl</a:t>
            </a:r>
            <a:r>
              <a:rPr lang="en-US" sz="900" dirty="0">
                <a:solidFill>
                  <a:schemeClr val="bg2"/>
                </a:solidFill>
                <a:latin typeface="Lucida Console" pitchFamily="49" charset="0"/>
              </a:rPr>
              <a:t>, A, B, C);  // C21 += A22*B21</a:t>
            </a:r>
          </a:p>
          <a:p>
            <a:pPr algn="l"/>
            <a:r>
              <a:rPr lang="en-US" sz="900" dirty="0">
                <a:solidFill>
                  <a:schemeClr val="bg2"/>
                </a:solidFill>
                <a:latin typeface="Lucida Console" pitchFamily="49" charset="0"/>
              </a:rPr>
              <a:t>}</a:t>
            </a:r>
          </a:p>
          <a:p>
            <a:pPr algn="l"/>
            <a:r>
              <a:rPr lang="en-US" sz="900" dirty="0">
                <a:solidFill>
                  <a:schemeClr val="bg2"/>
                </a:solidFill>
                <a:latin typeface="Lucida Console" pitchFamily="49" charset="0"/>
              </a:rPr>
              <a:t>#pragma </a:t>
            </a:r>
            <a:r>
              <a:rPr lang="en-US" sz="900" dirty="0" err="1">
                <a:solidFill>
                  <a:schemeClr val="bg2"/>
                </a:solidFill>
                <a:latin typeface="Lucida Console" pitchFamily="49" charset="0"/>
              </a:rPr>
              <a:t>omp</a:t>
            </a:r>
            <a:r>
              <a:rPr lang="en-US" sz="900" dirty="0">
                <a:solidFill>
                  <a:schemeClr val="bg2"/>
                </a:solidFill>
                <a:latin typeface="Lucida Console" pitchFamily="49" charset="0"/>
              </a:rPr>
              <a:t> task </a:t>
            </a:r>
            <a:r>
              <a:rPr lang="en-US" sz="900" dirty="0" err="1">
                <a:solidFill>
                  <a:schemeClr val="bg2"/>
                </a:solidFill>
                <a:latin typeface="Lucida Console" pitchFamily="49" charset="0"/>
              </a:rPr>
              <a:t>firstprivate</a:t>
            </a:r>
            <a:r>
              <a:rPr lang="en-US" sz="900" dirty="0">
                <a:solidFill>
                  <a:schemeClr val="bg2"/>
                </a:solidFill>
                <a:latin typeface="Lucida Console" pitchFamily="49" charset="0"/>
              </a:rPr>
              <a:t>(</a:t>
            </a:r>
            <a:r>
              <a:rPr lang="en-US" sz="900" dirty="0" err="1">
                <a:solidFill>
                  <a:schemeClr val="bg2"/>
                </a:solidFill>
                <a:latin typeface="Lucida Console" pitchFamily="49" charset="0"/>
              </a:rPr>
              <a:t>mf,ml,nf,nl,pf,pl</a:t>
            </a:r>
            <a:r>
              <a:rPr lang="en-US" sz="900" dirty="0">
                <a:solidFill>
                  <a:schemeClr val="bg2"/>
                </a:solidFill>
                <a:latin typeface="Lucida Console" pitchFamily="49" charset="0"/>
              </a:rPr>
              <a:t>)</a:t>
            </a:r>
          </a:p>
          <a:p>
            <a:pPr algn="l"/>
            <a:r>
              <a:rPr lang="en-US" sz="900" dirty="0">
                <a:solidFill>
                  <a:schemeClr val="bg2"/>
                </a:solidFill>
                <a:latin typeface="Lucida Console" pitchFamily="49" charset="0"/>
              </a:rPr>
              <a:t>{</a:t>
            </a:r>
          </a:p>
          <a:p>
            <a:pPr algn="l"/>
            <a:r>
              <a:rPr lang="en-US" sz="900" dirty="0">
                <a:solidFill>
                  <a:schemeClr val="bg2"/>
                </a:solidFill>
                <a:latin typeface="Lucida Console" pitchFamily="49" charset="0"/>
              </a:rPr>
              <a:t>     </a:t>
            </a:r>
            <a:r>
              <a:rPr lang="en-US" sz="900" dirty="0" err="1">
                <a:solidFill>
                  <a:schemeClr val="bg2"/>
                </a:solidFill>
                <a:latin typeface="Lucida Console" pitchFamily="49" charset="0"/>
              </a:rPr>
              <a:t>matmultrec</a:t>
            </a:r>
            <a:r>
              <a:rPr lang="en-US" sz="900" dirty="0">
                <a:solidFill>
                  <a:schemeClr val="bg2"/>
                </a:solidFill>
                <a:latin typeface="Lucida Console" pitchFamily="49" charset="0"/>
              </a:rPr>
              <a:t>(mf+(ml-mf)/2, ml, </a:t>
            </a:r>
            <a:r>
              <a:rPr lang="en-US" sz="900" dirty="0" err="1">
                <a:solidFill>
                  <a:schemeClr val="bg2"/>
                </a:solidFill>
                <a:latin typeface="Lucida Console" pitchFamily="49" charset="0"/>
              </a:rPr>
              <a:t>nf</a:t>
            </a:r>
            <a:r>
              <a:rPr lang="en-US" sz="900" dirty="0">
                <a:solidFill>
                  <a:schemeClr val="bg2"/>
                </a:solidFill>
                <a:latin typeface="Lucida Console" pitchFamily="49" charset="0"/>
              </a:rPr>
              <a:t>+(</a:t>
            </a:r>
            <a:r>
              <a:rPr lang="en-US" sz="900" dirty="0" err="1">
                <a:solidFill>
                  <a:schemeClr val="bg2"/>
                </a:solidFill>
                <a:latin typeface="Lucida Console" pitchFamily="49" charset="0"/>
              </a:rPr>
              <a:t>nl-nf</a:t>
            </a:r>
            <a:r>
              <a:rPr lang="en-US" sz="900" dirty="0">
                <a:solidFill>
                  <a:schemeClr val="bg2"/>
                </a:solidFill>
                <a:latin typeface="Lucida Console" pitchFamily="49" charset="0"/>
              </a:rPr>
              <a:t>)/2, </a:t>
            </a:r>
            <a:r>
              <a:rPr lang="en-US" sz="900" dirty="0" err="1">
                <a:solidFill>
                  <a:schemeClr val="bg2"/>
                </a:solidFill>
                <a:latin typeface="Lucida Console" pitchFamily="49" charset="0"/>
              </a:rPr>
              <a:t>nl</a:t>
            </a:r>
            <a:r>
              <a:rPr lang="en-US" sz="900" dirty="0">
                <a:solidFill>
                  <a:schemeClr val="bg2"/>
                </a:solidFill>
                <a:latin typeface="Lucida Console" pitchFamily="49" charset="0"/>
              </a:rPr>
              <a:t>, </a:t>
            </a:r>
            <a:r>
              <a:rPr lang="en-US" sz="900" dirty="0" err="1">
                <a:solidFill>
                  <a:schemeClr val="bg2"/>
                </a:solidFill>
                <a:latin typeface="Lucida Console" pitchFamily="49" charset="0"/>
              </a:rPr>
              <a:t>pf</a:t>
            </a:r>
            <a:r>
              <a:rPr lang="en-US" sz="900" dirty="0">
                <a:solidFill>
                  <a:schemeClr val="bg2"/>
                </a:solidFill>
                <a:latin typeface="Lucida Console" pitchFamily="49" charset="0"/>
              </a:rPr>
              <a:t>, </a:t>
            </a:r>
            <a:r>
              <a:rPr lang="en-US" sz="900" dirty="0" err="1">
                <a:solidFill>
                  <a:schemeClr val="bg2"/>
                </a:solidFill>
                <a:latin typeface="Lucida Console" pitchFamily="49" charset="0"/>
              </a:rPr>
              <a:t>pf</a:t>
            </a:r>
            <a:r>
              <a:rPr lang="en-US" sz="900" dirty="0">
                <a:solidFill>
                  <a:schemeClr val="bg2"/>
                </a:solidFill>
                <a:latin typeface="Lucida Console" pitchFamily="49" charset="0"/>
              </a:rPr>
              <a:t>+(</a:t>
            </a:r>
            <a:r>
              <a:rPr lang="en-US" sz="900" dirty="0" err="1">
                <a:solidFill>
                  <a:schemeClr val="bg2"/>
                </a:solidFill>
                <a:latin typeface="Lucida Console" pitchFamily="49" charset="0"/>
              </a:rPr>
              <a:t>pl-pf</a:t>
            </a:r>
            <a:r>
              <a:rPr lang="en-US" sz="900" dirty="0">
                <a:solidFill>
                  <a:schemeClr val="bg2"/>
                </a:solidFill>
                <a:latin typeface="Lucida Console" pitchFamily="49" charset="0"/>
              </a:rPr>
              <a:t>)/2, A, B, C);  // C22 += A21*B12</a:t>
            </a:r>
          </a:p>
          <a:p>
            <a:pPr algn="l"/>
            <a:r>
              <a:rPr lang="en-US" sz="900" dirty="0">
                <a:solidFill>
                  <a:schemeClr val="bg2"/>
                </a:solidFill>
                <a:latin typeface="Lucida Console" pitchFamily="49" charset="0"/>
              </a:rPr>
              <a:t>     </a:t>
            </a:r>
            <a:r>
              <a:rPr lang="en-US" sz="900" dirty="0" err="1">
                <a:solidFill>
                  <a:schemeClr val="bg2"/>
                </a:solidFill>
                <a:latin typeface="Lucida Console" pitchFamily="49" charset="0"/>
              </a:rPr>
              <a:t>matmultrec</a:t>
            </a:r>
            <a:r>
              <a:rPr lang="en-US" sz="900" dirty="0">
                <a:solidFill>
                  <a:schemeClr val="bg2"/>
                </a:solidFill>
                <a:latin typeface="Lucida Console" pitchFamily="49" charset="0"/>
              </a:rPr>
              <a:t>(mf+(ml-mf)/2, ml, </a:t>
            </a:r>
            <a:r>
              <a:rPr lang="en-US" sz="900" dirty="0" err="1">
                <a:solidFill>
                  <a:schemeClr val="bg2"/>
                </a:solidFill>
                <a:latin typeface="Lucida Console" pitchFamily="49" charset="0"/>
              </a:rPr>
              <a:t>nf</a:t>
            </a:r>
            <a:r>
              <a:rPr lang="en-US" sz="900" dirty="0">
                <a:solidFill>
                  <a:schemeClr val="bg2"/>
                </a:solidFill>
                <a:latin typeface="Lucida Console" pitchFamily="49" charset="0"/>
              </a:rPr>
              <a:t>+(</a:t>
            </a:r>
            <a:r>
              <a:rPr lang="en-US" sz="900" dirty="0" err="1">
                <a:solidFill>
                  <a:schemeClr val="bg2"/>
                </a:solidFill>
                <a:latin typeface="Lucida Console" pitchFamily="49" charset="0"/>
              </a:rPr>
              <a:t>nl-nf</a:t>
            </a:r>
            <a:r>
              <a:rPr lang="en-US" sz="900" dirty="0">
                <a:solidFill>
                  <a:schemeClr val="bg2"/>
                </a:solidFill>
                <a:latin typeface="Lucida Console" pitchFamily="49" charset="0"/>
              </a:rPr>
              <a:t>)/2, </a:t>
            </a:r>
            <a:r>
              <a:rPr lang="en-US" sz="900" dirty="0" err="1">
                <a:solidFill>
                  <a:schemeClr val="bg2"/>
                </a:solidFill>
                <a:latin typeface="Lucida Console" pitchFamily="49" charset="0"/>
              </a:rPr>
              <a:t>nl</a:t>
            </a:r>
            <a:r>
              <a:rPr lang="en-US" sz="900" dirty="0">
                <a:solidFill>
                  <a:schemeClr val="bg2"/>
                </a:solidFill>
                <a:latin typeface="Lucida Console" pitchFamily="49" charset="0"/>
              </a:rPr>
              <a:t>, </a:t>
            </a:r>
            <a:r>
              <a:rPr lang="en-US" sz="900" dirty="0" err="1">
                <a:solidFill>
                  <a:schemeClr val="bg2"/>
                </a:solidFill>
                <a:latin typeface="Lucida Console" pitchFamily="49" charset="0"/>
              </a:rPr>
              <a:t>pf</a:t>
            </a:r>
            <a:r>
              <a:rPr lang="en-US" sz="900" dirty="0">
                <a:solidFill>
                  <a:schemeClr val="bg2"/>
                </a:solidFill>
                <a:latin typeface="Lucida Console" pitchFamily="49" charset="0"/>
              </a:rPr>
              <a:t>+(</a:t>
            </a:r>
            <a:r>
              <a:rPr lang="en-US" sz="900" dirty="0" err="1">
                <a:solidFill>
                  <a:schemeClr val="bg2"/>
                </a:solidFill>
                <a:latin typeface="Lucida Console" pitchFamily="49" charset="0"/>
              </a:rPr>
              <a:t>pl-pf</a:t>
            </a:r>
            <a:r>
              <a:rPr lang="en-US" sz="900" dirty="0">
                <a:solidFill>
                  <a:schemeClr val="bg2"/>
                </a:solidFill>
                <a:latin typeface="Lucida Console" pitchFamily="49" charset="0"/>
              </a:rPr>
              <a:t>)/2, </a:t>
            </a:r>
            <a:r>
              <a:rPr lang="en-US" sz="900" dirty="0" err="1">
                <a:solidFill>
                  <a:schemeClr val="bg2"/>
                </a:solidFill>
                <a:latin typeface="Lucida Console" pitchFamily="49" charset="0"/>
              </a:rPr>
              <a:t>pl</a:t>
            </a:r>
            <a:r>
              <a:rPr lang="en-US" sz="900" dirty="0">
                <a:solidFill>
                  <a:schemeClr val="bg2"/>
                </a:solidFill>
                <a:latin typeface="Lucida Console" pitchFamily="49" charset="0"/>
              </a:rPr>
              <a:t>, A, B, C);  // C22 += A22*B22</a:t>
            </a:r>
          </a:p>
          <a:p>
            <a:pPr algn="l"/>
            <a:r>
              <a:rPr lang="en-US" sz="900" dirty="0">
                <a:solidFill>
                  <a:schemeClr val="bg2"/>
                </a:solidFill>
                <a:latin typeface="Lucida Console" pitchFamily="49" charset="0"/>
              </a:rPr>
              <a:t>}</a:t>
            </a:r>
          </a:p>
          <a:p>
            <a:pPr algn="l"/>
            <a:r>
              <a:rPr lang="en-US" sz="900" dirty="0">
                <a:solidFill>
                  <a:schemeClr val="bg2"/>
                </a:solidFill>
                <a:latin typeface="Lucida Console" pitchFamily="49" charset="0"/>
              </a:rPr>
              <a:t>#pragma </a:t>
            </a:r>
            <a:r>
              <a:rPr lang="en-US" sz="900" dirty="0" err="1">
                <a:solidFill>
                  <a:schemeClr val="bg2"/>
                </a:solidFill>
                <a:latin typeface="Lucida Console" pitchFamily="49" charset="0"/>
              </a:rPr>
              <a:t>omp</a:t>
            </a:r>
            <a:r>
              <a:rPr lang="en-US" sz="900" dirty="0">
                <a:solidFill>
                  <a:schemeClr val="bg2"/>
                </a:solidFill>
                <a:latin typeface="Lucida Console" pitchFamily="49" charset="0"/>
              </a:rPr>
              <a:t> </a:t>
            </a:r>
            <a:r>
              <a:rPr lang="en-US" sz="900" dirty="0" err="1">
                <a:solidFill>
                  <a:schemeClr val="bg2"/>
                </a:solidFill>
                <a:latin typeface="Lucida Console" pitchFamily="49" charset="0"/>
              </a:rPr>
              <a:t>taskwait</a:t>
            </a:r>
            <a:endParaRPr lang="en-US" sz="900" dirty="0">
              <a:solidFill>
                <a:schemeClr val="bg2"/>
              </a:solidFill>
              <a:latin typeface="Lucida Console" pitchFamily="49" charset="0"/>
            </a:endParaRPr>
          </a:p>
          <a:p>
            <a:pPr algn="l"/>
            <a:endParaRPr lang="en-US" sz="900" dirty="0">
              <a:solidFill>
                <a:schemeClr val="bg2"/>
              </a:solidFill>
              <a:latin typeface="Lucida Console" pitchFamily="49" charset="0"/>
            </a:endParaRPr>
          </a:p>
          <a:p>
            <a:pPr algn="l"/>
            <a:r>
              <a:rPr lang="en-US" sz="900" dirty="0">
                <a:solidFill>
                  <a:schemeClr val="bg2"/>
                </a:solidFill>
                <a:latin typeface="Lucida Console" pitchFamily="49" charset="0"/>
              </a:rPr>
              <a:t>   }   </a:t>
            </a:r>
          </a:p>
          <a:p>
            <a:pPr algn="l"/>
            <a:r>
              <a:rPr lang="en-US" sz="900" dirty="0">
                <a:solidFill>
                  <a:schemeClr val="bg2"/>
                </a:solidFill>
                <a:latin typeface="Lucida Console" pitchFamily="49" charset="0"/>
              </a:rPr>
              <a:t>}   </a:t>
            </a:r>
          </a:p>
        </p:txBody>
      </p:sp>
      <p:sp>
        <p:nvSpPr>
          <p:cNvPr id="5123" name="Title 3"/>
          <p:cNvSpPr>
            <a:spLocks noGrp="1"/>
          </p:cNvSpPr>
          <p:nvPr>
            <p:ph type="title"/>
          </p:nvPr>
        </p:nvSpPr>
        <p:spPr/>
        <p:txBody>
          <a:bodyPr/>
          <a:lstStyle/>
          <a:p>
            <a:r>
              <a:rPr lang="en-US" dirty="0" smtClean="0"/>
              <a:t>Recursive matrix multiplication</a:t>
            </a:r>
          </a:p>
        </p:txBody>
      </p:sp>
      <p:sp>
        <p:nvSpPr>
          <p:cNvPr id="3" name="Slide Number Placeholder 2"/>
          <p:cNvSpPr>
            <a:spLocks noGrp="1"/>
          </p:cNvSpPr>
          <p:nvPr>
            <p:ph type="sldNum" sz="quarter" idx="10"/>
          </p:nvPr>
        </p:nvSpPr>
        <p:spPr/>
        <p:txBody>
          <a:bodyPr/>
          <a:lstStyle/>
          <a:p>
            <a:pPr>
              <a:defRPr/>
            </a:pPr>
            <a:fld id="{4E1F2214-2B43-4BC5-B666-0887A891AD52}" type="slidenum">
              <a:rPr lang="en-US" smtClean="0"/>
              <a:pPr>
                <a:defRPr/>
              </a:pPr>
              <a:t>183</a:t>
            </a:fld>
            <a:endParaRPr lang="en-US"/>
          </a:p>
        </p:txBody>
      </p:sp>
      <p:sp>
        <p:nvSpPr>
          <p:cNvPr id="6" name="Content Placeholder 5"/>
          <p:cNvSpPr>
            <a:spLocks noGrp="1"/>
          </p:cNvSpPr>
          <p:nvPr>
            <p:ph idx="1"/>
          </p:nvPr>
        </p:nvSpPr>
        <p:spPr>
          <a:xfrm>
            <a:off x="387350" y="1255713"/>
            <a:ext cx="8515350" cy="1219200"/>
          </a:xfrm>
          <a:solidFill>
            <a:schemeClr val="bg1"/>
          </a:solidFill>
        </p:spPr>
        <p:txBody>
          <a:bodyPr/>
          <a:lstStyle/>
          <a:p>
            <a:r>
              <a:rPr lang="en-US" sz="2000" dirty="0" smtClean="0"/>
              <a:t>Could be executed in parallel as 4 tasks</a:t>
            </a:r>
          </a:p>
          <a:p>
            <a:pPr lvl="1"/>
            <a:r>
              <a:rPr lang="en-US" sz="1800" dirty="0" smtClean="0"/>
              <a:t>Each task executes the two calls for the same output </a:t>
            </a:r>
            <a:r>
              <a:rPr lang="en-US" sz="1800" dirty="0" err="1" smtClean="0"/>
              <a:t>submatrix</a:t>
            </a:r>
            <a:r>
              <a:rPr lang="en-US" sz="1800" dirty="0" smtClean="0"/>
              <a:t> of C</a:t>
            </a:r>
          </a:p>
          <a:p>
            <a:r>
              <a:rPr lang="en-US" sz="2000" dirty="0" smtClean="0"/>
              <a:t>However, the same number of multiplication operations needed</a:t>
            </a:r>
          </a:p>
        </p:txBody>
      </p:sp>
    </p:spTree>
    <p:extLst>
      <p:ext uri="{BB962C8B-B14F-4D97-AF65-F5344CB8AC3E}">
        <p14:creationId xmlns:p14="http://schemas.microsoft.com/office/powerpoint/2010/main" val="7247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184</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158750" y="5616439"/>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156467275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
          <p:cNvSpPr>
            <a:spLocks noGrp="1"/>
          </p:cNvSpPr>
          <p:nvPr>
            <p:ph type="sldNum" sz="quarter" idx="10"/>
          </p:nvPr>
        </p:nvSpPr>
        <p:spPr/>
        <p:txBody>
          <a:bodyPr/>
          <a:lstStyle/>
          <a:p>
            <a:pPr>
              <a:defRPr/>
            </a:pPr>
            <a:fld id="{E7E3DC59-F233-42FE-AFDB-C02336074301}" type="slidenum">
              <a:rPr lang="zh-CN" altLang="en-US"/>
              <a:pPr>
                <a:defRPr/>
              </a:pPr>
              <a:t>185</a:t>
            </a:fld>
            <a:endParaRPr lang="en-US" altLang="zh-CN"/>
          </a:p>
        </p:txBody>
      </p:sp>
      <p:sp>
        <p:nvSpPr>
          <p:cNvPr id="163843" name="Rectangle 2"/>
          <p:cNvSpPr>
            <a:spLocks noChangeArrowheads="1"/>
          </p:cNvSpPr>
          <p:nvPr/>
        </p:nvSpPr>
        <p:spPr bwMode="auto">
          <a:xfrm>
            <a:off x="990600" y="2006600"/>
            <a:ext cx="7061200" cy="2971800"/>
          </a:xfrm>
          <a:prstGeom prst="rect">
            <a:avLst/>
          </a:prstGeom>
          <a:solidFill>
            <a:srgbClr val="000C32"/>
          </a:solidFill>
          <a:ln w="12700">
            <a:solidFill>
              <a:schemeClr val="tx1"/>
            </a:solidFill>
            <a:miter lim="800000"/>
            <a:headEnd type="none" w="sm" len="sm"/>
            <a:tailEnd type="none" w="sm" len="sm"/>
          </a:ln>
        </p:spPr>
        <p:txBody>
          <a:bodyPr wrap="none" anchor="ctr"/>
          <a:lstStyle/>
          <a:p>
            <a:endParaRPr lang="en-GB"/>
          </a:p>
        </p:txBody>
      </p:sp>
      <p:sp>
        <p:nvSpPr>
          <p:cNvPr id="163844" name="Rectangle 3"/>
          <p:cNvSpPr>
            <a:spLocks noGrp="1" noChangeArrowheads="1"/>
          </p:cNvSpPr>
          <p:nvPr>
            <p:ph type="title"/>
          </p:nvPr>
        </p:nvSpPr>
        <p:spPr/>
        <p:txBody>
          <a:bodyPr/>
          <a:lstStyle/>
          <a:p>
            <a:pPr eaLnBrk="1" hangingPunct="1"/>
            <a:r>
              <a:rPr lang="en-US" altLang="zh-CN" smtClean="0">
                <a:ea typeface="SimSun" pitchFamily="2" charset="-122"/>
              </a:rPr>
              <a:t>OpenMP memory model</a:t>
            </a:r>
          </a:p>
        </p:txBody>
      </p:sp>
      <p:sp>
        <p:nvSpPr>
          <p:cNvPr id="163845" name="Rectangle 4"/>
          <p:cNvSpPr>
            <a:spLocks noGrp="1" noChangeArrowheads="1"/>
          </p:cNvSpPr>
          <p:nvPr>
            <p:ph type="body" idx="1"/>
          </p:nvPr>
        </p:nvSpPr>
        <p:spPr/>
        <p:txBody>
          <a:bodyPr/>
          <a:lstStyle/>
          <a:p>
            <a:pPr eaLnBrk="1" hangingPunct="1">
              <a:buFont typeface="Wingdings" pitchFamily="2" charset="2"/>
              <a:buNone/>
            </a:pPr>
            <a:r>
              <a:rPr lang="zh-CN" altLang="en-US" smtClean="0">
                <a:ea typeface="SimSun" pitchFamily="2" charset="-122"/>
              </a:rPr>
              <a:t> </a:t>
            </a:r>
          </a:p>
        </p:txBody>
      </p:sp>
      <p:sp>
        <p:nvSpPr>
          <p:cNvPr id="163846" name="Rectangle 6"/>
          <p:cNvSpPr>
            <a:spLocks noChangeArrowheads="1"/>
          </p:cNvSpPr>
          <p:nvPr/>
        </p:nvSpPr>
        <p:spPr bwMode="auto">
          <a:xfrm>
            <a:off x="1982788" y="3825875"/>
            <a:ext cx="1030287" cy="557213"/>
          </a:xfrm>
          <a:prstGeom prst="rect">
            <a:avLst/>
          </a:prstGeom>
          <a:solidFill>
            <a:srgbClr val="369600"/>
          </a:solidFill>
          <a:ln w="9525">
            <a:solidFill>
              <a:schemeClr val="tx1"/>
            </a:solidFill>
            <a:miter lim="800000"/>
            <a:headEnd/>
            <a:tailEnd/>
          </a:ln>
        </p:spPr>
        <p:txBody>
          <a:bodyPr wrap="none" anchor="ctr"/>
          <a:lstStyle/>
          <a:p>
            <a:pPr eaLnBrk="0" hangingPunct="0"/>
            <a:r>
              <a:rPr lang="en-US" altLang="zh-CN" sz="2800" b="0"/>
              <a:t>proc1</a:t>
            </a:r>
            <a:endParaRPr lang="en-US" altLang="zh-CN" sz="3200" b="0"/>
          </a:p>
        </p:txBody>
      </p:sp>
      <p:sp>
        <p:nvSpPr>
          <p:cNvPr id="163847" name="Rectangle 7"/>
          <p:cNvSpPr>
            <a:spLocks noChangeArrowheads="1"/>
          </p:cNvSpPr>
          <p:nvPr/>
        </p:nvSpPr>
        <p:spPr bwMode="auto">
          <a:xfrm>
            <a:off x="3355975" y="3825875"/>
            <a:ext cx="1030288" cy="557213"/>
          </a:xfrm>
          <a:prstGeom prst="rect">
            <a:avLst/>
          </a:prstGeom>
          <a:solidFill>
            <a:srgbClr val="369600"/>
          </a:solidFill>
          <a:ln w="9525">
            <a:solidFill>
              <a:schemeClr val="tx1"/>
            </a:solidFill>
            <a:miter lim="800000"/>
            <a:headEnd/>
            <a:tailEnd/>
          </a:ln>
        </p:spPr>
        <p:txBody>
          <a:bodyPr wrap="none" anchor="ctr"/>
          <a:lstStyle/>
          <a:p>
            <a:pPr eaLnBrk="0" hangingPunct="0"/>
            <a:r>
              <a:rPr lang="en-US" altLang="zh-CN" sz="2800" b="0"/>
              <a:t>proc2</a:t>
            </a:r>
            <a:endParaRPr lang="en-US" altLang="zh-CN" sz="3200" b="0"/>
          </a:p>
        </p:txBody>
      </p:sp>
      <p:sp>
        <p:nvSpPr>
          <p:cNvPr id="163848" name="Rectangle 8"/>
          <p:cNvSpPr>
            <a:spLocks noChangeArrowheads="1"/>
          </p:cNvSpPr>
          <p:nvPr/>
        </p:nvSpPr>
        <p:spPr bwMode="auto">
          <a:xfrm>
            <a:off x="4729163" y="3825875"/>
            <a:ext cx="1028700" cy="557213"/>
          </a:xfrm>
          <a:prstGeom prst="rect">
            <a:avLst/>
          </a:prstGeom>
          <a:solidFill>
            <a:srgbClr val="369600"/>
          </a:solidFill>
          <a:ln w="9525">
            <a:solidFill>
              <a:schemeClr val="tx1"/>
            </a:solidFill>
            <a:miter lim="800000"/>
            <a:headEnd/>
            <a:tailEnd/>
          </a:ln>
        </p:spPr>
        <p:txBody>
          <a:bodyPr wrap="none" anchor="ctr"/>
          <a:lstStyle/>
          <a:p>
            <a:pPr eaLnBrk="0" hangingPunct="0"/>
            <a:r>
              <a:rPr lang="en-US" altLang="zh-CN" sz="2800" b="0"/>
              <a:t>proc3</a:t>
            </a:r>
            <a:endParaRPr lang="en-US" altLang="zh-CN" sz="3200" b="0"/>
          </a:p>
        </p:txBody>
      </p:sp>
      <p:sp>
        <p:nvSpPr>
          <p:cNvPr id="163849" name="Rectangle 9"/>
          <p:cNvSpPr>
            <a:spLocks noChangeArrowheads="1"/>
          </p:cNvSpPr>
          <p:nvPr/>
        </p:nvSpPr>
        <p:spPr bwMode="auto">
          <a:xfrm>
            <a:off x="6788150" y="3825875"/>
            <a:ext cx="1030288" cy="557213"/>
          </a:xfrm>
          <a:prstGeom prst="rect">
            <a:avLst/>
          </a:prstGeom>
          <a:solidFill>
            <a:srgbClr val="369600"/>
          </a:solidFill>
          <a:ln w="9525">
            <a:solidFill>
              <a:schemeClr val="tx1"/>
            </a:solidFill>
            <a:miter lim="800000"/>
            <a:headEnd/>
            <a:tailEnd/>
          </a:ln>
        </p:spPr>
        <p:txBody>
          <a:bodyPr wrap="none" anchor="ctr"/>
          <a:lstStyle/>
          <a:p>
            <a:pPr eaLnBrk="0" hangingPunct="0"/>
            <a:r>
              <a:rPr lang="en-US" altLang="zh-CN" sz="2800" b="0"/>
              <a:t>procN</a:t>
            </a:r>
            <a:endParaRPr lang="en-US" altLang="zh-CN" sz="3200" b="0"/>
          </a:p>
        </p:txBody>
      </p:sp>
      <p:sp>
        <p:nvSpPr>
          <p:cNvPr id="163850" name="Rectangle 10"/>
          <p:cNvSpPr>
            <a:spLocks noChangeArrowheads="1"/>
          </p:cNvSpPr>
          <p:nvPr/>
        </p:nvSpPr>
        <p:spPr bwMode="auto">
          <a:xfrm>
            <a:off x="1982788" y="2108200"/>
            <a:ext cx="5903912" cy="909638"/>
          </a:xfrm>
          <a:prstGeom prst="rect">
            <a:avLst/>
          </a:prstGeom>
          <a:solidFill>
            <a:srgbClr val="9E0069"/>
          </a:solidFill>
          <a:ln w="9525">
            <a:solidFill>
              <a:schemeClr val="tx1"/>
            </a:solidFill>
            <a:miter lim="800000"/>
            <a:headEnd/>
            <a:tailEnd/>
          </a:ln>
        </p:spPr>
        <p:txBody>
          <a:bodyPr wrap="none" anchor="ctr"/>
          <a:lstStyle/>
          <a:p>
            <a:pPr eaLnBrk="0" hangingPunct="0"/>
            <a:r>
              <a:rPr lang="en-US" altLang="zh-CN" sz="2800" b="0"/>
              <a:t>Shared</a:t>
            </a:r>
            <a:r>
              <a:rPr lang="en-US" altLang="zh-CN" b="0"/>
              <a:t> </a:t>
            </a:r>
            <a:r>
              <a:rPr lang="en-US" altLang="zh-CN" sz="2800" b="0"/>
              <a:t>memory</a:t>
            </a:r>
            <a:endParaRPr lang="en-US" altLang="zh-CN" b="0"/>
          </a:p>
        </p:txBody>
      </p:sp>
      <p:sp>
        <p:nvSpPr>
          <p:cNvPr id="163851" name="Line 11"/>
          <p:cNvSpPr>
            <a:spLocks noChangeShapeType="1"/>
          </p:cNvSpPr>
          <p:nvPr/>
        </p:nvSpPr>
        <p:spPr bwMode="auto">
          <a:xfrm>
            <a:off x="3836988" y="3017838"/>
            <a:ext cx="0" cy="252412"/>
          </a:xfrm>
          <a:prstGeom prst="line">
            <a:avLst/>
          </a:prstGeom>
          <a:noFill/>
          <a:ln w="9525">
            <a:solidFill>
              <a:schemeClr val="tx1"/>
            </a:solidFill>
            <a:round/>
            <a:headEnd/>
            <a:tailEnd/>
          </a:ln>
        </p:spPr>
        <p:txBody>
          <a:bodyPr wrap="none" anchor="ctr"/>
          <a:lstStyle/>
          <a:p>
            <a:endParaRPr lang="en-US"/>
          </a:p>
        </p:txBody>
      </p:sp>
      <p:sp>
        <p:nvSpPr>
          <p:cNvPr id="163852" name="Line 12"/>
          <p:cNvSpPr>
            <a:spLocks noChangeShapeType="1"/>
          </p:cNvSpPr>
          <p:nvPr/>
        </p:nvSpPr>
        <p:spPr bwMode="auto">
          <a:xfrm>
            <a:off x="5208588" y="3017838"/>
            <a:ext cx="0" cy="252412"/>
          </a:xfrm>
          <a:prstGeom prst="line">
            <a:avLst/>
          </a:prstGeom>
          <a:noFill/>
          <a:ln w="9525">
            <a:solidFill>
              <a:schemeClr val="tx1"/>
            </a:solidFill>
            <a:round/>
            <a:headEnd/>
            <a:tailEnd/>
          </a:ln>
        </p:spPr>
        <p:txBody>
          <a:bodyPr wrap="none" anchor="ctr"/>
          <a:lstStyle/>
          <a:p>
            <a:endParaRPr lang="en-US"/>
          </a:p>
        </p:txBody>
      </p:sp>
      <p:sp>
        <p:nvSpPr>
          <p:cNvPr id="163853" name="Line 13"/>
          <p:cNvSpPr>
            <a:spLocks noChangeShapeType="1"/>
          </p:cNvSpPr>
          <p:nvPr/>
        </p:nvSpPr>
        <p:spPr bwMode="auto">
          <a:xfrm>
            <a:off x="7405688" y="3017838"/>
            <a:ext cx="0" cy="252412"/>
          </a:xfrm>
          <a:prstGeom prst="line">
            <a:avLst/>
          </a:prstGeom>
          <a:noFill/>
          <a:ln w="9525">
            <a:solidFill>
              <a:schemeClr val="tx1"/>
            </a:solidFill>
            <a:round/>
            <a:headEnd/>
            <a:tailEnd/>
          </a:ln>
        </p:spPr>
        <p:txBody>
          <a:bodyPr wrap="none" anchor="ctr"/>
          <a:lstStyle/>
          <a:p>
            <a:endParaRPr lang="en-US"/>
          </a:p>
        </p:txBody>
      </p:sp>
      <p:sp>
        <p:nvSpPr>
          <p:cNvPr id="163854" name="Line 14"/>
          <p:cNvSpPr>
            <a:spLocks noChangeShapeType="1"/>
          </p:cNvSpPr>
          <p:nvPr/>
        </p:nvSpPr>
        <p:spPr bwMode="auto">
          <a:xfrm>
            <a:off x="2532063" y="3017838"/>
            <a:ext cx="0" cy="252412"/>
          </a:xfrm>
          <a:prstGeom prst="line">
            <a:avLst/>
          </a:prstGeom>
          <a:noFill/>
          <a:ln w="9525">
            <a:solidFill>
              <a:schemeClr val="tx1"/>
            </a:solidFill>
            <a:round/>
            <a:headEnd/>
            <a:tailEnd/>
          </a:ln>
        </p:spPr>
        <p:txBody>
          <a:bodyPr wrap="none" anchor="ctr"/>
          <a:lstStyle/>
          <a:p>
            <a:endParaRPr lang="en-US"/>
          </a:p>
        </p:txBody>
      </p:sp>
      <p:sp>
        <p:nvSpPr>
          <p:cNvPr id="163855" name="Line 15"/>
          <p:cNvSpPr>
            <a:spLocks noChangeShapeType="1"/>
          </p:cNvSpPr>
          <p:nvPr/>
        </p:nvSpPr>
        <p:spPr bwMode="auto">
          <a:xfrm>
            <a:off x="2532063" y="3573463"/>
            <a:ext cx="0" cy="252412"/>
          </a:xfrm>
          <a:prstGeom prst="line">
            <a:avLst/>
          </a:prstGeom>
          <a:noFill/>
          <a:ln w="9525">
            <a:solidFill>
              <a:schemeClr val="tx1"/>
            </a:solidFill>
            <a:round/>
            <a:headEnd/>
            <a:tailEnd/>
          </a:ln>
        </p:spPr>
        <p:txBody>
          <a:bodyPr wrap="none" anchor="ctr"/>
          <a:lstStyle/>
          <a:p>
            <a:endParaRPr lang="en-US"/>
          </a:p>
        </p:txBody>
      </p:sp>
      <p:sp>
        <p:nvSpPr>
          <p:cNvPr id="163856" name="Line 16"/>
          <p:cNvSpPr>
            <a:spLocks noChangeShapeType="1"/>
          </p:cNvSpPr>
          <p:nvPr/>
        </p:nvSpPr>
        <p:spPr bwMode="auto">
          <a:xfrm>
            <a:off x="3836988" y="3573463"/>
            <a:ext cx="0" cy="252412"/>
          </a:xfrm>
          <a:prstGeom prst="line">
            <a:avLst/>
          </a:prstGeom>
          <a:noFill/>
          <a:ln w="9525">
            <a:solidFill>
              <a:schemeClr val="tx1"/>
            </a:solidFill>
            <a:round/>
            <a:headEnd/>
            <a:tailEnd/>
          </a:ln>
        </p:spPr>
        <p:txBody>
          <a:bodyPr wrap="none" anchor="ctr"/>
          <a:lstStyle/>
          <a:p>
            <a:endParaRPr lang="en-US"/>
          </a:p>
        </p:txBody>
      </p:sp>
      <p:sp>
        <p:nvSpPr>
          <p:cNvPr id="163857" name="Line 17"/>
          <p:cNvSpPr>
            <a:spLocks noChangeShapeType="1"/>
          </p:cNvSpPr>
          <p:nvPr/>
        </p:nvSpPr>
        <p:spPr bwMode="auto">
          <a:xfrm>
            <a:off x="5208588" y="3573463"/>
            <a:ext cx="0" cy="252412"/>
          </a:xfrm>
          <a:prstGeom prst="line">
            <a:avLst/>
          </a:prstGeom>
          <a:noFill/>
          <a:ln w="9525">
            <a:solidFill>
              <a:schemeClr val="tx1"/>
            </a:solidFill>
            <a:round/>
            <a:headEnd/>
            <a:tailEnd/>
          </a:ln>
        </p:spPr>
        <p:txBody>
          <a:bodyPr wrap="none" anchor="ctr"/>
          <a:lstStyle/>
          <a:p>
            <a:endParaRPr lang="en-US"/>
          </a:p>
        </p:txBody>
      </p:sp>
      <p:sp>
        <p:nvSpPr>
          <p:cNvPr id="163858" name="Line 18"/>
          <p:cNvSpPr>
            <a:spLocks noChangeShapeType="1"/>
          </p:cNvSpPr>
          <p:nvPr/>
        </p:nvSpPr>
        <p:spPr bwMode="auto">
          <a:xfrm>
            <a:off x="7405688" y="3573463"/>
            <a:ext cx="0" cy="252412"/>
          </a:xfrm>
          <a:prstGeom prst="line">
            <a:avLst/>
          </a:prstGeom>
          <a:noFill/>
          <a:ln w="9525">
            <a:solidFill>
              <a:schemeClr val="tx1"/>
            </a:solidFill>
            <a:round/>
            <a:headEnd/>
            <a:tailEnd/>
          </a:ln>
        </p:spPr>
        <p:txBody>
          <a:bodyPr wrap="none" anchor="ctr"/>
          <a:lstStyle/>
          <a:p>
            <a:endParaRPr lang="en-US"/>
          </a:p>
        </p:txBody>
      </p:sp>
      <p:sp>
        <p:nvSpPr>
          <p:cNvPr id="163859" name="Rectangle 19"/>
          <p:cNvSpPr>
            <a:spLocks noChangeArrowheads="1"/>
          </p:cNvSpPr>
          <p:nvPr/>
        </p:nvSpPr>
        <p:spPr bwMode="auto">
          <a:xfrm>
            <a:off x="2051050" y="3270250"/>
            <a:ext cx="962025" cy="354013"/>
          </a:xfrm>
          <a:prstGeom prst="rect">
            <a:avLst/>
          </a:prstGeom>
          <a:solidFill>
            <a:srgbClr val="9E0069"/>
          </a:solidFill>
          <a:ln w="9525">
            <a:solidFill>
              <a:schemeClr val="tx1"/>
            </a:solidFill>
            <a:miter lim="800000"/>
            <a:headEnd/>
            <a:tailEnd/>
          </a:ln>
        </p:spPr>
        <p:txBody>
          <a:bodyPr wrap="none" anchor="ctr"/>
          <a:lstStyle/>
          <a:p>
            <a:pPr eaLnBrk="0" hangingPunct="0"/>
            <a:r>
              <a:rPr lang="en-US" altLang="zh-CN" b="0"/>
              <a:t>cache1</a:t>
            </a:r>
            <a:endParaRPr lang="en-US" altLang="zh-CN" sz="3200" b="0"/>
          </a:p>
        </p:txBody>
      </p:sp>
      <p:sp>
        <p:nvSpPr>
          <p:cNvPr id="163860" name="Rectangle 20"/>
          <p:cNvSpPr>
            <a:spLocks noChangeArrowheads="1"/>
          </p:cNvSpPr>
          <p:nvPr/>
        </p:nvSpPr>
        <p:spPr bwMode="auto">
          <a:xfrm>
            <a:off x="3424238" y="3270250"/>
            <a:ext cx="962025" cy="354013"/>
          </a:xfrm>
          <a:prstGeom prst="rect">
            <a:avLst/>
          </a:prstGeom>
          <a:solidFill>
            <a:srgbClr val="9E0069"/>
          </a:solidFill>
          <a:ln w="9525">
            <a:solidFill>
              <a:schemeClr val="tx1"/>
            </a:solidFill>
            <a:miter lim="800000"/>
            <a:headEnd/>
            <a:tailEnd/>
          </a:ln>
        </p:spPr>
        <p:txBody>
          <a:bodyPr wrap="none" anchor="ctr"/>
          <a:lstStyle/>
          <a:p>
            <a:pPr eaLnBrk="0" hangingPunct="0"/>
            <a:r>
              <a:rPr lang="en-US" altLang="zh-CN" b="0"/>
              <a:t>cache2</a:t>
            </a:r>
          </a:p>
        </p:txBody>
      </p:sp>
      <p:sp>
        <p:nvSpPr>
          <p:cNvPr id="163861" name="Rectangle 21"/>
          <p:cNvSpPr>
            <a:spLocks noChangeArrowheads="1"/>
          </p:cNvSpPr>
          <p:nvPr/>
        </p:nvSpPr>
        <p:spPr bwMode="auto">
          <a:xfrm>
            <a:off x="4729163" y="3270250"/>
            <a:ext cx="960437" cy="354013"/>
          </a:xfrm>
          <a:prstGeom prst="rect">
            <a:avLst/>
          </a:prstGeom>
          <a:solidFill>
            <a:srgbClr val="9E0069"/>
          </a:solidFill>
          <a:ln w="9525">
            <a:solidFill>
              <a:schemeClr val="tx1"/>
            </a:solidFill>
            <a:miter lim="800000"/>
            <a:headEnd/>
            <a:tailEnd/>
          </a:ln>
        </p:spPr>
        <p:txBody>
          <a:bodyPr wrap="none" anchor="ctr"/>
          <a:lstStyle/>
          <a:p>
            <a:pPr eaLnBrk="0" hangingPunct="0"/>
            <a:r>
              <a:rPr lang="zh-CN" altLang="en-US" b="0"/>
              <a:t>  </a:t>
            </a:r>
            <a:r>
              <a:rPr lang="en-US" altLang="zh-CN" b="0"/>
              <a:t>cache3</a:t>
            </a:r>
          </a:p>
        </p:txBody>
      </p:sp>
      <p:sp>
        <p:nvSpPr>
          <p:cNvPr id="163862" name="Rectangle 22"/>
          <p:cNvSpPr>
            <a:spLocks noChangeArrowheads="1"/>
          </p:cNvSpPr>
          <p:nvPr/>
        </p:nvSpPr>
        <p:spPr bwMode="auto">
          <a:xfrm>
            <a:off x="6856413" y="3270250"/>
            <a:ext cx="962025" cy="354013"/>
          </a:xfrm>
          <a:prstGeom prst="rect">
            <a:avLst/>
          </a:prstGeom>
          <a:solidFill>
            <a:srgbClr val="9E0069"/>
          </a:solidFill>
          <a:ln w="9525">
            <a:solidFill>
              <a:schemeClr val="tx1"/>
            </a:solidFill>
            <a:miter lim="800000"/>
            <a:headEnd/>
            <a:tailEnd/>
          </a:ln>
        </p:spPr>
        <p:txBody>
          <a:bodyPr wrap="none" anchor="ctr"/>
          <a:lstStyle/>
          <a:p>
            <a:pPr eaLnBrk="0" hangingPunct="0"/>
            <a:r>
              <a:rPr lang="en-US" altLang="zh-CN" b="0"/>
              <a:t>cacheN</a:t>
            </a:r>
          </a:p>
        </p:txBody>
      </p:sp>
      <p:sp>
        <p:nvSpPr>
          <p:cNvPr id="163863" name="Rectangle 24"/>
          <p:cNvSpPr>
            <a:spLocks noChangeArrowheads="1"/>
          </p:cNvSpPr>
          <p:nvPr/>
        </p:nvSpPr>
        <p:spPr bwMode="auto">
          <a:xfrm>
            <a:off x="4729163" y="3270250"/>
            <a:ext cx="136525" cy="152400"/>
          </a:xfrm>
          <a:prstGeom prst="rect">
            <a:avLst/>
          </a:prstGeom>
          <a:solidFill>
            <a:schemeClr val="tx1"/>
          </a:solidFill>
          <a:ln w="9525">
            <a:solidFill>
              <a:schemeClr val="tx1"/>
            </a:solidFill>
            <a:miter lim="800000"/>
            <a:headEnd/>
            <a:tailEnd/>
          </a:ln>
        </p:spPr>
        <p:txBody>
          <a:bodyPr wrap="none" anchor="ctr"/>
          <a:lstStyle/>
          <a:p>
            <a:pPr eaLnBrk="0" hangingPunct="0"/>
            <a:endParaRPr lang="zh-CN" altLang="en-US" b="0"/>
          </a:p>
        </p:txBody>
      </p:sp>
      <p:sp>
        <p:nvSpPr>
          <p:cNvPr id="163864" name="Text Box 26"/>
          <p:cNvSpPr txBox="1">
            <a:spLocks noChangeArrowheads="1"/>
          </p:cNvSpPr>
          <p:nvPr/>
        </p:nvSpPr>
        <p:spPr bwMode="auto">
          <a:xfrm>
            <a:off x="4327525" y="4467225"/>
            <a:ext cx="414338" cy="457200"/>
          </a:xfrm>
          <a:prstGeom prst="rect">
            <a:avLst/>
          </a:prstGeom>
          <a:noFill/>
          <a:ln w="9525">
            <a:noFill/>
            <a:miter lim="800000"/>
            <a:headEnd/>
            <a:tailEnd/>
          </a:ln>
        </p:spPr>
        <p:txBody>
          <a:bodyPr>
            <a:spAutoFit/>
          </a:bodyPr>
          <a:lstStyle/>
          <a:p>
            <a:pPr algn="l" eaLnBrk="0" hangingPunct="0">
              <a:spcBef>
                <a:spcPct val="50000"/>
              </a:spcBef>
            </a:pPr>
            <a:r>
              <a:rPr lang="en-US" altLang="zh-CN" b="0"/>
              <a:t>a</a:t>
            </a:r>
          </a:p>
        </p:txBody>
      </p:sp>
      <p:sp>
        <p:nvSpPr>
          <p:cNvPr id="163865" name="Line 27"/>
          <p:cNvSpPr>
            <a:spLocks noChangeShapeType="1"/>
          </p:cNvSpPr>
          <p:nvPr/>
        </p:nvSpPr>
        <p:spPr bwMode="auto">
          <a:xfrm flipV="1">
            <a:off x="4522788" y="3460750"/>
            <a:ext cx="238125" cy="1123950"/>
          </a:xfrm>
          <a:prstGeom prst="line">
            <a:avLst/>
          </a:prstGeom>
          <a:noFill/>
          <a:ln w="9525">
            <a:solidFill>
              <a:schemeClr val="tx1"/>
            </a:solidFill>
            <a:round/>
            <a:headEnd/>
            <a:tailEnd type="triangle" w="med" len="med"/>
          </a:ln>
        </p:spPr>
        <p:txBody>
          <a:bodyPr/>
          <a:lstStyle/>
          <a:p>
            <a:endParaRPr lang="en-US"/>
          </a:p>
        </p:txBody>
      </p:sp>
      <p:sp>
        <p:nvSpPr>
          <p:cNvPr id="163866" name="Text Box 28"/>
          <p:cNvSpPr txBox="1">
            <a:spLocks noChangeArrowheads="1"/>
          </p:cNvSpPr>
          <p:nvPr/>
        </p:nvSpPr>
        <p:spPr bwMode="auto">
          <a:xfrm>
            <a:off x="1106488" y="2851150"/>
            <a:ext cx="411162" cy="457200"/>
          </a:xfrm>
          <a:prstGeom prst="rect">
            <a:avLst/>
          </a:prstGeom>
          <a:noFill/>
          <a:ln w="9525">
            <a:noFill/>
            <a:miter lim="800000"/>
            <a:headEnd/>
            <a:tailEnd/>
          </a:ln>
        </p:spPr>
        <p:txBody>
          <a:bodyPr>
            <a:spAutoFit/>
          </a:bodyPr>
          <a:lstStyle/>
          <a:p>
            <a:pPr algn="l" eaLnBrk="0" hangingPunct="0">
              <a:spcBef>
                <a:spcPct val="50000"/>
              </a:spcBef>
            </a:pPr>
            <a:r>
              <a:rPr lang="en-US" altLang="zh-CN" b="0"/>
              <a:t>a</a:t>
            </a:r>
          </a:p>
        </p:txBody>
      </p:sp>
      <p:sp>
        <p:nvSpPr>
          <p:cNvPr id="163867" name="Line 29"/>
          <p:cNvSpPr>
            <a:spLocks noChangeShapeType="1"/>
          </p:cNvSpPr>
          <p:nvPr/>
        </p:nvSpPr>
        <p:spPr bwMode="auto">
          <a:xfrm flipV="1">
            <a:off x="1365250" y="2613025"/>
            <a:ext cx="1166813" cy="404813"/>
          </a:xfrm>
          <a:prstGeom prst="line">
            <a:avLst/>
          </a:prstGeom>
          <a:noFill/>
          <a:ln w="12700">
            <a:solidFill>
              <a:schemeClr val="tx1"/>
            </a:solidFill>
            <a:round/>
            <a:headEnd type="none" w="sm" len="sm"/>
            <a:tailEnd type="triangle" w="sm" len="sm"/>
          </a:ln>
        </p:spPr>
        <p:txBody>
          <a:bodyPr/>
          <a:lstStyle/>
          <a:p>
            <a:endParaRPr lang="en-US"/>
          </a:p>
        </p:txBody>
      </p:sp>
      <p:sp>
        <p:nvSpPr>
          <p:cNvPr id="163868" name="Text Box 30"/>
          <p:cNvSpPr txBox="1">
            <a:spLocks noChangeArrowheads="1"/>
          </p:cNvSpPr>
          <p:nvPr/>
        </p:nvSpPr>
        <p:spPr bwMode="auto">
          <a:xfrm>
            <a:off x="5964238" y="3522663"/>
            <a:ext cx="825500" cy="519112"/>
          </a:xfrm>
          <a:prstGeom prst="rect">
            <a:avLst/>
          </a:prstGeom>
          <a:noFill/>
          <a:ln w="12700">
            <a:noFill/>
            <a:miter lim="800000"/>
            <a:headEnd type="none" w="sm" len="sm"/>
            <a:tailEnd type="none" w="sm" len="sm"/>
          </a:ln>
        </p:spPr>
        <p:txBody>
          <a:bodyPr>
            <a:spAutoFit/>
          </a:bodyPr>
          <a:lstStyle/>
          <a:p>
            <a:pPr algn="l">
              <a:spcBef>
                <a:spcPct val="50000"/>
              </a:spcBef>
            </a:pPr>
            <a:r>
              <a:rPr lang="en-US" sz="2800">
                <a:latin typeface="Arial Unicode MS" pitchFamily="34" charset="-128"/>
              </a:rPr>
              <a:t>. . .</a:t>
            </a:r>
          </a:p>
        </p:txBody>
      </p:sp>
      <p:sp>
        <p:nvSpPr>
          <p:cNvPr id="163869" name="Rectangle 31"/>
          <p:cNvSpPr>
            <a:spLocks noChangeArrowheads="1"/>
          </p:cNvSpPr>
          <p:nvPr/>
        </p:nvSpPr>
        <p:spPr bwMode="auto">
          <a:xfrm>
            <a:off x="288925" y="4984750"/>
            <a:ext cx="8515350" cy="1631950"/>
          </a:xfrm>
          <a:prstGeom prst="rect">
            <a:avLst/>
          </a:prstGeom>
          <a:noFill/>
          <a:ln w="9525">
            <a:noFill/>
            <a:miter lim="800000"/>
            <a:headEnd/>
            <a:tailEnd/>
          </a:ln>
        </p:spPr>
        <p:txBody>
          <a:bodyPr lIns="92075" tIns="46038" rIns="92075" bIns="46038"/>
          <a:lstStyle/>
          <a:p>
            <a:pPr marL="285750" indent="-285750" algn="l">
              <a:lnSpc>
                <a:spcPct val="93000"/>
              </a:lnSpc>
              <a:spcBef>
                <a:spcPct val="30000"/>
              </a:spcBef>
              <a:buClr>
                <a:schemeClr val="tx2"/>
              </a:buClr>
              <a:buSzPct val="75000"/>
              <a:buFont typeface="Wingdings" pitchFamily="2" charset="2"/>
              <a:buChar char="l"/>
            </a:pPr>
            <a:r>
              <a:rPr lang="en-US" altLang="zh-CN">
                <a:solidFill>
                  <a:srgbClr val="FFFFFF"/>
                </a:solidFill>
                <a:latin typeface="Arial" charset="0"/>
              </a:rPr>
              <a:t>A memory model is defined in terms of:</a:t>
            </a:r>
          </a:p>
          <a:p>
            <a:pPr marL="685800" lvl="1" indent="-228600" algn="l">
              <a:lnSpc>
                <a:spcPct val="93000"/>
              </a:lnSpc>
              <a:spcBef>
                <a:spcPct val="30000"/>
              </a:spcBef>
              <a:buClr>
                <a:schemeClr val="tx2"/>
              </a:buClr>
              <a:buSzPct val="75000"/>
              <a:buFont typeface="Wingdings" pitchFamily="2" charset="2"/>
              <a:buChar char="u"/>
            </a:pPr>
            <a:r>
              <a:rPr lang="en-US" altLang="zh-CN" sz="2000">
                <a:solidFill>
                  <a:srgbClr val="FFFF66"/>
                </a:solidFill>
                <a:latin typeface="Arial" charset="0"/>
              </a:rPr>
              <a:t>Coherence</a:t>
            </a:r>
            <a:r>
              <a:rPr lang="en-US" altLang="zh-CN" sz="2000">
                <a:latin typeface="Arial" charset="0"/>
              </a:rPr>
              <a:t>: Behavior of the memory system when a single address is accessed by multiple threads.</a:t>
            </a:r>
          </a:p>
          <a:p>
            <a:pPr marL="685800" lvl="1" indent="-228600" algn="l">
              <a:lnSpc>
                <a:spcPct val="93000"/>
              </a:lnSpc>
              <a:spcBef>
                <a:spcPct val="30000"/>
              </a:spcBef>
              <a:buClr>
                <a:schemeClr val="tx2"/>
              </a:buClr>
              <a:buSzPct val="75000"/>
              <a:buFont typeface="Wingdings" pitchFamily="2" charset="2"/>
              <a:buChar char="u"/>
            </a:pPr>
            <a:r>
              <a:rPr lang="en-US" altLang="zh-CN" sz="2000">
                <a:solidFill>
                  <a:srgbClr val="FFFF66"/>
                </a:solidFill>
                <a:latin typeface="Arial" charset="0"/>
              </a:rPr>
              <a:t>Consistency</a:t>
            </a:r>
            <a:r>
              <a:rPr lang="en-US" altLang="zh-CN" sz="2000">
                <a:latin typeface="Arial" charset="0"/>
              </a:rPr>
              <a:t>: Orderings of reads, writes, or synchronizations (RWS) with various addresses and by multiple threads.</a:t>
            </a:r>
          </a:p>
        </p:txBody>
      </p:sp>
      <p:sp>
        <p:nvSpPr>
          <p:cNvPr id="163870" name="Rectangle 32"/>
          <p:cNvSpPr>
            <a:spLocks noChangeArrowheads="1"/>
          </p:cNvSpPr>
          <p:nvPr/>
        </p:nvSpPr>
        <p:spPr bwMode="auto">
          <a:xfrm>
            <a:off x="288925" y="1136650"/>
            <a:ext cx="8855075" cy="895350"/>
          </a:xfrm>
          <a:prstGeom prst="rect">
            <a:avLst/>
          </a:prstGeom>
          <a:noFill/>
          <a:ln w="9525">
            <a:noFill/>
            <a:miter lim="800000"/>
            <a:headEnd/>
            <a:tailEnd/>
          </a:ln>
        </p:spPr>
        <p:txBody>
          <a:bodyPr lIns="92075" tIns="46038" rIns="92075" bIns="46038"/>
          <a:lstStyle/>
          <a:p>
            <a:pPr marL="285750" indent="-285750" algn="l">
              <a:lnSpc>
                <a:spcPct val="93000"/>
              </a:lnSpc>
              <a:spcBef>
                <a:spcPct val="30000"/>
              </a:spcBef>
              <a:buClr>
                <a:schemeClr val="tx2"/>
              </a:buClr>
              <a:buSzPct val="75000"/>
              <a:buFont typeface="Wingdings" pitchFamily="2" charset="2"/>
              <a:buChar char="l"/>
            </a:pPr>
            <a:r>
              <a:rPr lang="en-US" altLang="zh-CN" sz="2000">
                <a:solidFill>
                  <a:srgbClr val="FFFFFF"/>
                </a:solidFill>
                <a:latin typeface="Arial" charset="0"/>
              </a:rPr>
              <a:t>OpenMP supports a shared memory model.</a:t>
            </a:r>
          </a:p>
          <a:p>
            <a:pPr marL="285750" indent="-285750" algn="l">
              <a:lnSpc>
                <a:spcPct val="93000"/>
              </a:lnSpc>
              <a:spcBef>
                <a:spcPct val="30000"/>
              </a:spcBef>
              <a:buClr>
                <a:schemeClr val="tx2"/>
              </a:buClr>
              <a:buSzPct val="75000"/>
              <a:buFont typeface="Wingdings" pitchFamily="2" charset="2"/>
              <a:buChar char="l"/>
            </a:pPr>
            <a:r>
              <a:rPr lang="en-US" altLang="zh-CN" sz="2000">
                <a:solidFill>
                  <a:srgbClr val="FFFFFF"/>
                </a:solidFill>
                <a:latin typeface="Arial" charset="0"/>
              </a:rPr>
              <a:t>All threads share an address space, but it can get complicated:</a:t>
            </a:r>
            <a:r>
              <a:rPr lang="en-US" altLang="zh-CN">
                <a:solidFill>
                  <a:srgbClr val="FFFFFF"/>
                </a:solidFill>
                <a:latin typeface="Arial" charset="0"/>
              </a:rPr>
              <a:t> </a:t>
            </a:r>
          </a:p>
        </p:txBody>
      </p:sp>
      <p:sp>
        <p:nvSpPr>
          <p:cNvPr id="163871" name="Rectangle 33"/>
          <p:cNvSpPr>
            <a:spLocks noChangeArrowheads="1"/>
          </p:cNvSpPr>
          <p:nvPr/>
        </p:nvSpPr>
        <p:spPr bwMode="auto">
          <a:xfrm>
            <a:off x="2608263" y="2457450"/>
            <a:ext cx="136525" cy="152400"/>
          </a:xfrm>
          <a:prstGeom prst="rect">
            <a:avLst/>
          </a:prstGeom>
          <a:solidFill>
            <a:schemeClr val="tx1"/>
          </a:solidFill>
          <a:ln w="9525">
            <a:solidFill>
              <a:schemeClr val="tx1"/>
            </a:solidFill>
            <a:miter lim="800000"/>
            <a:headEnd/>
            <a:tailEnd/>
          </a:ln>
        </p:spPr>
        <p:txBody>
          <a:bodyPr wrap="none" anchor="ctr"/>
          <a:lstStyle/>
          <a:p>
            <a:pPr eaLnBrk="0" hangingPunct="0"/>
            <a:endParaRPr lang="zh-CN" altLang="en-US" b="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1"/>
          <p:cNvSpPr>
            <a:spLocks noGrp="1"/>
          </p:cNvSpPr>
          <p:nvPr>
            <p:ph type="sldNum" sz="quarter" idx="10"/>
          </p:nvPr>
        </p:nvSpPr>
        <p:spPr/>
        <p:txBody>
          <a:bodyPr/>
          <a:lstStyle/>
          <a:p>
            <a:pPr>
              <a:defRPr/>
            </a:pPr>
            <a:fld id="{9F8A0D2E-E344-409C-9149-163934AB60C1}" type="slidenum">
              <a:rPr lang="zh-CN" altLang="en-US"/>
              <a:pPr>
                <a:defRPr/>
              </a:pPr>
              <a:t>186</a:t>
            </a:fld>
            <a:endParaRPr lang="en-US" altLang="zh-CN"/>
          </a:p>
        </p:txBody>
      </p:sp>
      <p:sp>
        <p:nvSpPr>
          <p:cNvPr id="164867" name="Rectangle 2"/>
          <p:cNvSpPr>
            <a:spLocks noChangeArrowheads="1"/>
          </p:cNvSpPr>
          <p:nvPr/>
        </p:nvSpPr>
        <p:spPr bwMode="auto">
          <a:xfrm>
            <a:off x="2971800" y="1295400"/>
            <a:ext cx="3048000" cy="762000"/>
          </a:xfrm>
          <a:prstGeom prst="rect">
            <a:avLst/>
          </a:prstGeom>
          <a:solidFill>
            <a:srgbClr val="06905B"/>
          </a:solidFill>
          <a:ln w="9525">
            <a:solidFill>
              <a:schemeClr val="tx1"/>
            </a:solidFill>
            <a:miter lim="800000"/>
            <a:headEnd/>
            <a:tailEnd/>
          </a:ln>
        </p:spPr>
        <p:txBody>
          <a:bodyPr wrap="none" anchor="ctr"/>
          <a:lstStyle/>
          <a:p>
            <a:endParaRPr lang="zh-CN" altLang="en-US" sz="1800" b="0">
              <a:latin typeface="Arial" charset="0"/>
            </a:endParaRPr>
          </a:p>
        </p:txBody>
      </p:sp>
      <p:sp>
        <p:nvSpPr>
          <p:cNvPr id="164868" name="Text Box 3"/>
          <p:cNvSpPr txBox="1">
            <a:spLocks noChangeArrowheads="1"/>
          </p:cNvSpPr>
          <p:nvPr/>
        </p:nvSpPr>
        <p:spPr bwMode="auto">
          <a:xfrm>
            <a:off x="1352550" y="1560513"/>
            <a:ext cx="1466850" cy="366712"/>
          </a:xfrm>
          <a:prstGeom prst="rect">
            <a:avLst/>
          </a:prstGeom>
          <a:noFill/>
          <a:ln w="9525">
            <a:noFill/>
            <a:miter lim="800000"/>
            <a:headEnd/>
            <a:tailEnd/>
          </a:ln>
        </p:spPr>
        <p:txBody>
          <a:bodyPr wrap="none">
            <a:spAutoFit/>
          </a:bodyPr>
          <a:lstStyle/>
          <a:p>
            <a:pPr algn="l"/>
            <a:r>
              <a:rPr lang="en-US" altLang="zh-CN" sz="1800" b="0">
                <a:latin typeface="Arial" charset="0"/>
              </a:rPr>
              <a:t>Source code</a:t>
            </a:r>
          </a:p>
        </p:txBody>
      </p:sp>
      <p:sp>
        <p:nvSpPr>
          <p:cNvPr id="164869" name="Text Box 4"/>
          <p:cNvSpPr txBox="1">
            <a:spLocks noChangeArrowheads="1"/>
          </p:cNvSpPr>
          <p:nvPr/>
        </p:nvSpPr>
        <p:spPr bwMode="auto">
          <a:xfrm>
            <a:off x="2971800" y="914400"/>
            <a:ext cx="1657350" cy="366713"/>
          </a:xfrm>
          <a:prstGeom prst="rect">
            <a:avLst/>
          </a:prstGeom>
          <a:noFill/>
          <a:ln w="9525">
            <a:noFill/>
            <a:miter lim="800000"/>
            <a:headEnd/>
            <a:tailEnd/>
          </a:ln>
        </p:spPr>
        <p:txBody>
          <a:bodyPr wrap="none">
            <a:spAutoFit/>
          </a:bodyPr>
          <a:lstStyle/>
          <a:p>
            <a:pPr algn="l"/>
            <a:r>
              <a:rPr lang="en-US" altLang="zh-CN" sz="1800" b="0">
                <a:solidFill>
                  <a:srgbClr val="FFFF99"/>
                </a:solidFill>
                <a:latin typeface="Arial" charset="0"/>
              </a:rPr>
              <a:t>Program order</a:t>
            </a:r>
          </a:p>
        </p:txBody>
      </p:sp>
      <p:grpSp>
        <p:nvGrpSpPr>
          <p:cNvPr id="2" name="Group 5"/>
          <p:cNvGrpSpPr>
            <a:grpSpLocks/>
          </p:cNvGrpSpPr>
          <p:nvPr/>
        </p:nvGrpSpPr>
        <p:grpSpPr bwMode="auto">
          <a:xfrm>
            <a:off x="609600" y="4876800"/>
            <a:ext cx="6477000" cy="1981200"/>
            <a:chOff x="384" y="3072"/>
            <a:chExt cx="4080" cy="1248"/>
          </a:xfrm>
        </p:grpSpPr>
        <p:sp>
          <p:nvSpPr>
            <p:cNvPr id="164909" name="Rectangle 6"/>
            <p:cNvSpPr>
              <a:spLocks noChangeArrowheads="1"/>
            </p:cNvSpPr>
            <p:nvPr/>
          </p:nvSpPr>
          <p:spPr bwMode="auto">
            <a:xfrm>
              <a:off x="1104" y="3744"/>
              <a:ext cx="3360" cy="240"/>
            </a:xfrm>
            <a:prstGeom prst="rect">
              <a:avLst/>
            </a:prstGeom>
            <a:solidFill>
              <a:srgbClr val="06905B"/>
            </a:solidFill>
            <a:ln w="9525">
              <a:solidFill>
                <a:schemeClr val="tx1"/>
              </a:solidFill>
              <a:miter lim="800000"/>
              <a:headEnd/>
              <a:tailEnd/>
            </a:ln>
          </p:spPr>
          <p:txBody>
            <a:bodyPr wrap="none" anchor="ctr"/>
            <a:lstStyle/>
            <a:p>
              <a:endParaRPr lang="en-GB"/>
            </a:p>
          </p:txBody>
        </p:sp>
        <p:sp>
          <p:nvSpPr>
            <p:cNvPr id="164910" name="Line 7"/>
            <p:cNvSpPr>
              <a:spLocks noChangeShapeType="1"/>
            </p:cNvSpPr>
            <p:nvPr/>
          </p:nvSpPr>
          <p:spPr bwMode="auto">
            <a:xfrm>
              <a:off x="1104" y="3072"/>
              <a:ext cx="288" cy="672"/>
            </a:xfrm>
            <a:prstGeom prst="line">
              <a:avLst/>
            </a:prstGeom>
            <a:noFill/>
            <a:ln w="9525">
              <a:solidFill>
                <a:schemeClr val="tx1"/>
              </a:solidFill>
              <a:prstDash val="dash"/>
              <a:round/>
              <a:headEnd/>
              <a:tailEnd/>
            </a:ln>
          </p:spPr>
          <p:txBody>
            <a:bodyPr/>
            <a:lstStyle/>
            <a:p>
              <a:endParaRPr lang="en-US"/>
            </a:p>
          </p:txBody>
        </p:sp>
        <p:sp>
          <p:nvSpPr>
            <p:cNvPr id="164911" name="Line 8"/>
            <p:cNvSpPr>
              <a:spLocks noChangeShapeType="1"/>
            </p:cNvSpPr>
            <p:nvPr/>
          </p:nvSpPr>
          <p:spPr bwMode="auto">
            <a:xfrm>
              <a:off x="1680" y="3072"/>
              <a:ext cx="2352" cy="672"/>
            </a:xfrm>
            <a:prstGeom prst="line">
              <a:avLst/>
            </a:prstGeom>
            <a:noFill/>
            <a:ln w="9525">
              <a:solidFill>
                <a:schemeClr val="tx1"/>
              </a:solidFill>
              <a:prstDash val="dash"/>
              <a:round/>
              <a:headEnd/>
              <a:tailEnd/>
            </a:ln>
          </p:spPr>
          <p:txBody>
            <a:bodyPr/>
            <a:lstStyle/>
            <a:p>
              <a:endParaRPr lang="en-US"/>
            </a:p>
          </p:txBody>
        </p:sp>
        <p:sp>
          <p:nvSpPr>
            <p:cNvPr id="164912" name="Line 9"/>
            <p:cNvSpPr>
              <a:spLocks noChangeShapeType="1"/>
            </p:cNvSpPr>
            <p:nvPr/>
          </p:nvSpPr>
          <p:spPr bwMode="auto">
            <a:xfrm flipH="1">
              <a:off x="1392" y="3072"/>
              <a:ext cx="2448" cy="672"/>
            </a:xfrm>
            <a:prstGeom prst="line">
              <a:avLst/>
            </a:prstGeom>
            <a:noFill/>
            <a:ln w="9525">
              <a:solidFill>
                <a:schemeClr val="tx1"/>
              </a:solidFill>
              <a:prstDash val="dash"/>
              <a:round/>
              <a:headEnd/>
              <a:tailEnd/>
            </a:ln>
          </p:spPr>
          <p:txBody>
            <a:bodyPr/>
            <a:lstStyle/>
            <a:p>
              <a:endParaRPr lang="en-US"/>
            </a:p>
          </p:txBody>
        </p:sp>
        <p:sp>
          <p:nvSpPr>
            <p:cNvPr id="164913" name="Line 10"/>
            <p:cNvSpPr>
              <a:spLocks noChangeShapeType="1"/>
            </p:cNvSpPr>
            <p:nvPr/>
          </p:nvSpPr>
          <p:spPr bwMode="auto">
            <a:xfrm flipH="1">
              <a:off x="3984" y="3072"/>
              <a:ext cx="432" cy="672"/>
            </a:xfrm>
            <a:prstGeom prst="line">
              <a:avLst/>
            </a:prstGeom>
            <a:noFill/>
            <a:ln w="9525">
              <a:solidFill>
                <a:schemeClr val="tx1"/>
              </a:solidFill>
              <a:prstDash val="dash"/>
              <a:round/>
              <a:headEnd/>
              <a:tailEnd/>
            </a:ln>
          </p:spPr>
          <p:txBody>
            <a:bodyPr/>
            <a:lstStyle/>
            <a:p>
              <a:endParaRPr lang="en-US"/>
            </a:p>
          </p:txBody>
        </p:sp>
        <p:sp>
          <p:nvSpPr>
            <p:cNvPr id="164914" name="Text Box 11"/>
            <p:cNvSpPr txBox="1">
              <a:spLocks noChangeArrowheads="1"/>
            </p:cNvSpPr>
            <p:nvPr/>
          </p:nvSpPr>
          <p:spPr bwMode="auto">
            <a:xfrm>
              <a:off x="384" y="3744"/>
              <a:ext cx="636" cy="231"/>
            </a:xfrm>
            <a:prstGeom prst="rect">
              <a:avLst/>
            </a:prstGeom>
            <a:noFill/>
            <a:ln w="9525">
              <a:noFill/>
              <a:miter lim="800000"/>
              <a:headEnd/>
              <a:tailEnd/>
            </a:ln>
          </p:spPr>
          <p:txBody>
            <a:bodyPr wrap="none">
              <a:spAutoFit/>
            </a:bodyPr>
            <a:lstStyle/>
            <a:p>
              <a:pPr algn="l"/>
              <a:r>
                <a:rPr lang="en-US" altLang="zh-CN" sz="1800" b="0">
                  <a:latin typeface="Arial" charset="0"/>
                </a:rPr>
                <a:t>memory</a:t>
              </a:r>
            </a:p>
          </p:txBody>
        </p:sp>
        <p:sp>
          <p:nvSpPr>
            <p:cNvPr id="164915" name="Rectangle 12"/>
            <p:cNvSpPr>
              <a:spLocks noChangeArrowheads="1"/>
            </p:cNvSpPr>
            <p:nvPr/>
          </p:nvSpPr>
          <p:spPr bwMode="auto">
            <a:xfrm>
              <a:off x="1584" y="3744"/>
              <a:ext cx="144" cy="240"/>
            </a:xfrm>
            <a:prstGeom prst="rect">
              <a:avLst/>
            </a:prstGeom>
            <a:solidFill>
              <a:schemeClr val="accent1"/>
            </a:solidFill>
            <a:ln w="9525">
              <a:solidFill>
                <a:schemeClr val="tx1"/>
              </a:solidFill>
              <a:miter lim="800000"/>
              <a:headEnd/>
              <a:tailEnd/>
            </a:ln>
          </p:spPr>
          <p:txBody>
            <a:bodyPr wrap="none" anchor="ctr"/>
            <a:lstStyle/>
            <a:p>
              <a:endParaRPr lang="en-GB"/>
            </a:p>
          </p:txBody>
        </p:sp>
        <p:sp>
          <p:nvSpPr>
            <p:cNvPr id="164916" name="Rectangle 13"/>
            <p:cNvSpPr>
              <a:spLocks noChangeArrowheads="1"/>
            </p:cNvSpPr>
            <p:nvPr/>
          </p:nvSpPr>
          <p:spPr bwMode="auto">
            <a:xfrm>
              <a:off x="2496" y="3744"/>
              <a:ext cx="144" cy="240"/>
            </a:xfrm>
            <a:prstGeom prst="rect">
              <a:avLst/>
            </a:prstGeom>
            <a:solidFill>
              <a:schemeClr val="accent1"/>
            </a:solidFill>
            <a:ln w="9525">
              <a:solidFill>
                <a:schemeClr val="tx1"/>
              </a:solidFill>
              <a:miter lim="800000"/>
              <a:headEnd/>
              <a:tailEnd/>
            </a:ln>
          </p:spPr>
          <p:txBody>
            <a:bodyPr wrap="none" anchor="ctr"/>
            <a:lstStyle/>
            <a:p>
              <a:endParaRPr lang="en-GB"/>
            </a:p>
          </p:txBody>
        </p:sp>
        <p:sp>
          <p:nvSpPr>
            <p:cNvPr id="164917" name="Text Box 14"/>
            <p:cNvSpPr txBox="1">
              <a:spLocks noChangeArrowheads="1"/>
            </p:cNvSpPr>
            <p:nvPr/>
          </p:nvSpPr>
          <p:spPr bwMode="auto">
            <a:xfrm>
              <a:off x="1536" y="3945"/>
              <a:ext cx="196" cy="231"/>
            </a:xfrm>
            <a:prstGeom prst="rect">
              <a:avLst/>
            </a:prstGeom>
            <a:noFill/>
            <a:ln w="9525">
              <a:noFill/>
              <a:miter lim="800000"/>
              <a:headEnd/>
              <a:tailEnd/>
            </a:ln>
          </p:spPr>
          <p:txBody>
            <a:bodyPr wrap="none">
              <a:spAutoFit/>
            </a:bodyPr>
            <a:lstStyle/>
            <a:p>
              <a:pPr algn="l"/>
              <a:r>
                <a:rPr lang="en-US" altLang="zh-CN" sz="1800" b="0">
                  <a:latin typeface="Arial" charset="0"/>
                </a:rPr>
                <a:t>a</a:t>
              </a:r>
            </a:p>
          </p:txBody>
        </p:sp>
        <p:sp>
          <p:nvSpPr>
            <p:cNvPr id="164918" name="Text Box 15"/>
            <p:cNvSpPr txBox="1">
              <a:spLocks noChangeArrowheads="1"/>
            </p:cNvSpPr>
            <p:nvPr/>
          </p:nvSpPr>
          <p:spPr bwMode="auto">
            <a:xfrm>
              <a:off x="2496" y="3945"/>
              <a:ext cx="196" cy="231"/>
            </a:xfrm>
            <a:prstGeom prst="rect">
              <a:avLst/>
            </a:prstGeom>
            <a:noFill/>
            <a:ln w="9525">
              <a:noFill/>
              <a:miter lim="800000"/>
              <a:headEnd/>
              <a:tailEnd/>
            </a:ln>
          </p:spPr>
          <p:txBody>
            <a:bodyPr wrap="none">
              <a:spAutoFit/>
            </a:bodyPr>
            <a:lstStyle/>
            <a:p>
              <a:pPr algn="l"/>
              <a:r>
                <a:rPr lang="en-US" altLang="zh-CN" sz="1800" b="0">
                  <a:latin typeface="Arial" charset="0"/>
                </a:rPr>
                <a:t>b</a:t>
              </a:r>
            </a:p>
          </p:txBody>
        </p:sp>
        <p:sp>
          <p:nvSpPr>
            <p:cNvPr id="164919" name="Text Box 16"/>
            <p:cNvSpPr txBox="1">
              <a:spLocks noChangeArrowheads="1"/>
            </p:cNvSpPr>
            <p:nvPr/>
          </p:nvSpPr>
          <p:spPr bwMode="auto">
            <a:xfrm>
              <a:off x="2006" y="4089"/>
              <a:ext cx="988" cy="231"/>
            </a:xfrm>
            <a:prstGeom prst="rect">
              <a:avLst/>
            </a:prstGeom>
            <a:noFill/>
            <a:ln w="9525">
              <a:noFill/>
              <a:miter lim="800000"/>
              <a:headEnd/>
              <a:tailEnd/>
            </a:ln>
          </p:spPr>
          <p:txBody>
            <a:bodyPr wrap="none">
              <a:spAutoFit/>
            </a:bodyPr>
            <a:lstStyle/>
            <a:p>
              <a:pPr algn="l"/>
              <a:r>
                <a:rPr lang="en-US" altLang="zh-CN" sz="1800" b="0">
                  <a:solidFill>
                    <a:srgbClr val="FFFF99"/>
                  </a:solidFill>
                  <a:latin typeface="Arial" charset="0"/>
                </a:rPr>
                <a:t>Commit order</a:t>
              </a:r>
            </a:p>
          </p:txBody>
        </p:sp>
      </p:grpSp>
      <p:grpSp>
        <p:nvGrpSpPr>
          <p:cNvPr id="3" name="Group 17"/>
          <p:cNvGrpSpPr>
            <a:grpSpLocks/>
          </p:cNvGrpSpPr>
          <p:nvPr/>
        </p:nvGrpSpPr>
        <p:grpSpPr bwMode="auto">
          <a:xfrm>
            <a:off x="228600" y="3962400"/>
            <a:ext cx="8664575" cy="1281113"/>
            <a:chOff x="144" y="2496"/>
            <a:chExt cx="5458" cy="807"/>
          </a:xfrm>
        </p:grpSpPr>
        <p:sp>
          <p:nvSpPr>
            <p:cNvPr id="164884" name="Text Box 18"/>
            <p:cNvSpPr txBox="1">
              <a:spLocks noChangeArrowheads="1"/>
            </p:cNvSpPr>
            <p:nvPr/>
          </p:nvSpPr>
          <p:spPr bwMode="auto">
            <a:xfrm>
              <a:off x="144" y="2880"/>
              <a:ext cx="876" cy="231"/>
            </a:xfrm>
            <a:prstGeom prst="rect">
              <a:avLst/>
            </a:prstGeom>
            <a:noFill/>
            <a:ln w="9525">
              <a:noFill/>
              <a:miter lim="800000"/>
              <a:headEnd/>
              <a:tailEnd/>
            </a:ln>
          </p:spPr>
          <p:txBody>
            <a:bodyPr wrap="none">
              <a:spAutoFit/>
            </a:bodyPr>
            <a:lstStyle/>
            <a:p>
              <a:pPr algn="l"/>
              <a:r>
                <a:rPr lang="en-US" altLang="zh-CN" sz="1800" b="0">
                  <a:latin typeface="Arial" charset="0"/>
                </a:rPr>
                <a:t>private view</a:t>
              </a:r>
            </a:p>
          </p:txBody>
        </p:sp>
        <p:grpSp>
          <p:nvGrpSpPr>
            <p:cNvPr id="164885" name="Group 19"/>
            <p:cNvGrpSpPr>
              <a:grpSpLocks/>
            </p:cNvGrpSpPr>
            <p:nvPr/>
          </p:nvGrpSpPr>
          <p:grpSpPr bwMode="auto">
            <a:xfrm>
              <a:off x="768" y="2496"/>
              <a:ext cx="4834" cy="807"/>
              <a:chOff x="768" y="2496"/>
              <a:chExt cx="4834" cy="807"/>
            </a:xfrm>
          </p:grpSpPr>
          <p:sp>
            <p:nvSpPr>
              <p:cNvPr id="164886" name="Text Box 20"/>
              <p:cNvSpPr txBox="1">
                <a:spLocks noChangeArrowheads="1"/>
              </p:cNvSpPr>
              <p:nvPr/>
            </p:nvSpPr>
            <p:spPr bwMode="auto">
              <a:xfrm>
                <a:off x="768" y="2640"/>
                <a:ext cx="524" cy="231"/>
              </a:xfrm>
              <a:prstGeom prst="rect">
                <a:avLst/>
              </a:prstGeom>
              <a:noFill/>
              <a:ln w="9525">
                <a:noFill/>
                <a:miter lim="800000"/>
                <a:headEnd/>
                <a:tailEnd/>
              </a:ln>
            </p:spPr>
            <p:txBody>
              <a:bodyPr wrap="none">
                <a:spAutoFit/>
              </a:bodyPr>
              <a:lstStyle/>
              <a:p>
                <a:pPr algn="l"/>
                <a:r>
                  <a:rPr lang="en-US" altLang="zh-CN" sz="1800" b="0">
                    <a:solidFill>
                      <a:srgbClr val="FFFF99"/>
                    </a:solidFill>
                    <a:latin typeface="Arial" charset="0"/>
                  </a:rPr>
                  <a:t>thread</a:t>
                </a:r>
              </a:p>
            </p:txBody>
          </p:sp>
          <p:sp>
            <p:nvSpPr>
              <p:cNvPr id="164887" name="Text Box 21"/>
              <p:cNvSpPr txBox="1">
                <a:spLocks noChangeArrowheads="1"/>
              </p:cNvSpPr>
              <p:nvPr/>
            </p:nvSpPr>
            <p:spPr bwMode="auto">
              <a:xfrm>
                <a:off x="4032" y="2592"/>
                <a:ext cx="524" cy="231"/>
              </a:xfrm>
              <a:prstGeom prst="rect">
                <a:avLst/>
              </a:prstGeom>
              <a:noFill/>
              <a:ln w="9525">
                <a:noFill/>
                <a:miter lim="800000"/>
                <a:headEnd/>
                <a:tailEnd/>
              </a:ln>
            </p:spPr>
            <p:txBody>
              <a:bodyPr wrap="none">
                <a:spAutoFit/>
              </a:bodyPr>
              <a:lstStyle/>
              <a:p>
                <a:pPr algn="l"/>
                <a:r>
                  <a:rPr lang="en-US" altLang="zh-CN" sz="1800" b="0">
                    <a:solidFill>
                      <a:srgbClr val="FFFF99"/>
                    </a:solidFill>
                    <a:latin typeface="Arial" charset="0"/>
                  </a:rPr>
                  <a:t>thread</a:t>
                </a:r>
              </a:p>
            </p:txBody>
          </p:sp>
          <p:grpSp>
            <p:nvGrpSpPr>
              <p:cNvPr id="164888" name="Group 22"/>
              <p:cNvGrpSpPr>
                <a:grpSpLocks/>
              </p:cNvGrpSpPr>
              <p:nvPr/>
            </p:nvGrpSpPr>
            <p:grpSpPr bwMode="auto">
              <a:xfrm>
                <a:off x="1104" y="2880"/>
                <a:ext cx="576" cy="192"/>
                <a:chOff x="2160" y="2736"/>
                <a:chExt cx="576" cy="192"/>
              </a:xfrm>
            </p:grpSpPr>
            <p:sp>
              <p:nvSpPr>
                <p:cNvPr id="164905" name="Rectangle 23"/>
                <p:cNvSpPr>
                  <a:spLocks noChangeArrowheads="1"/>
                </p:cNvSpPr>
                <p:nvPr/>
              </p:nvSpPr>
              <p:spPr bwMode="auto">
                <a:xfrm>
                  <a:off x="2160" y="2736"/>
                  <a:ext cx="144" cy="192"/>
                </a:xfrm>
                <a:prstGeom prst="rect">
                  <a:avLst/>
                </a:prstGeom>
                <a:solidFill>
                  <a:srgbClr val="06905B"/>
                </a:solidFill>
                <a:ln w="9525">
                  <a:solidFill>
                    <a:schemeClr val="tx1"/>
                  </a:solidFill>
                  <a:miter lim="800000"/>
                  <a:headEnd/>
                  <a:tailEnd/>
                </a:ln>
              </p:spPr>
              <p:txBody>
                <a:bodyPr wrap="none" anchor="ctr"/>
                <a:lstStyle/>
                <a:p>
                  <a:endParaRPr lang="en-GB"/>
                </a:p>
              </p:txBody>
            </p:sp>
            <p:sp>
              <p:nvSpPr>
                <p:cNvPr id="164906" name="Rectangle 24"/>
                <p:cNvSpPr>
                  <a:spLocks noChangeArrowheads="1"/>
                </p:cNvSpPr>
                <p:nvPr/>
              </p:nvSpPr>
              <p:spPr bwMode="auto">
                <a:xfrm>
                  <a:off x="2304" y="2736"/>
                  <a:ext cx="144" cy="192"/>
                </a:xfrm>
                <a:prstGeom prst="rect">
                  <a:avLst/>
                </a:prstGeom>
                <a:solidFill>
                  <a:schemeClr val="accent1"/>
                </a:solidFill>
                <a:ln w="9525">
                  <a:solidFill>
                    <a:schemeClr val="tx1"/>
                  </a:solidFill>
                  <a:miter lim="800000"/>
                  <a:headEnd/>
                  <a:tailEnd/>
                </a:ln>
              </p:spPr>
              <p:txBody>
                <a:bodyPr wrap="none" anchor="ctr"/>
                <a:lstStyle/>
                <a:p>
                  <a:endParaRPr lang="en-GB"/>
                </a:p>
              </p:txBody>
            </p:sp>
            <p:sp>
              <p:nvSpPr>
                <p:cNvPr id="164907" name="Rectangle 25"/>
                <p:cNvSpPr>
                  <a:spLocks noChangeArrowheads="1"/>
                </p:cNvSpPr>
                <p:nvPr/>
              </p:nvSpPr>
              <p:spPr bwMode="auto">
                <a:xfrm>
                  <a:off x="2448" y="2736"/>
                  <a:ext cx="144" cy="192"/>
                </a:xfrm>
                <a:prstGeom prst="rect">
                  <a:avLst/>
                </a:prstGeom>
                <a:solidFill>
                  <a:srgbClr val="06905B"/>
                </a:solidFill>
                <a:ln w="9525">
                  <a:solidFill>
                    <a:schemeClr val="tx1"/>
                  </a:solidFill>
                  <a:miter lim="800000"/>
                  <a:headEnd/>
                  <a:tailEnd/>
                </a:ln>
              </p:spPr>
              <p:txBody>
                <a:bodyPr wrap="none" anchor="ctr"/>
                <a:lstStyle/>
                <a:p>
                  <a:endParaRPr lang="en-GB"/>
                </a:p>
              </p:txBody>
            </p:sp>
            <p:sp>
              <p:nvSpPr>
                <p:cNvPr id="164908" name="Rectangle 26"/>
                <p:cNvSpPr>
                  <a:spLocks noChangeArrowheads="1"/>
                </p:cNvSpPr>
                <p:nvPr/>
              </p:nvSpPr>
              <p:spPr bwMode="auto">
                <a:xfrm>
                  <a:off x="2592" y="2736"/>
                  <a:ext cx="144" cy="192"/>
                </a:xfrm>
                <a:prstGeom prst="rect">
                  <a:avLst/>
                </a:prstGeom>
                <a:solidFill>
                  <a:schemeClr val="accent1"/>
                </a:solidFill>
                <a:ln w="9525">
                  <a:solidFill>
                    <a:schemeClr val="tx1"/>
                  </a:solidFill>
                  <a:miter lim="800000"/>
                  <a:headEnd/>
                  <a:tailEnd/>
                </a:ln>
              </p:spPr>
              <p:txBody>
                <a:bodyPr wrap="none" anchor="ctr"/>
                <a:lstStyle/>
                <a:p>
                  <a:endParaRPr lang="en-GB"/>
                </a:p>
              </p:txBody>
            </p:sp>
          </p:grpSp>
          <p:grpSp>
            <p:nvGrpSpPr>
              <p:cNvPr id="164889" name="Group 27"/>
              <p:cNvGrpSpPr>
                <a:grpSpLocks/>
              </p:cNvGrpSpPr>
              <p:nvPr/>
            </p:nvGrpSpPr>
            <p:grpSpPr bwMode="auto">
              <a:xfrm>
                <a:off x="3840" y="2880"/>
                <a:ext cx="576" cy="192"/>
                <a:chOff x="2160" y="2736"/>
                <a:chExt cx="576" cy="192"/>
              </a:xfrm>
            </p:grpSpPr>
            <p:sp>
              <p:nvSpPr>
                <p:cNvPr id="164901" name="Rectangle 28"/>
                <p:cNvSpPr>
                  <a:spLocks noChangeArrowheads="1"/>
                </p:cNvSpPr>
                <p:nvPr/>
              </p:nvSpPr>
              <p:spPr bwMode="auto">
                <a:xfrm>
                  <a:off x="2160" y="2736"/>
                  <a:ext cx="144" cy="192"/>
                </a:xfrm>
                <a:prstGeom prst="rect">
                  <a:avLst/>
                </a:prstGeom>
                <a:solidFill>
                  <a:srgbClr val="06905B"/>
                </a:solidFill>
                <a:ln w="9525">
                  <a:solidFill>
                    <a:schemeClr val="tx1"/>
                  </a:solidFill>
                  <a:miter lim="800000"/>
                  <a:headEnd/>
                  <a:tailEnd/>
                </a:ln>
              </p:spPr>
              <p:txBody>
                <a:bodyPr wrap="none" anchor="ctr"/>
                <a:lstStyle/>
                <a:p>
                  <a:endParaRPr lang="en-GB"/>
                </a:p>
              </p:txBody>
            </p:sp>
            <p:sp>
              <p:nvSpPr>
                <p:cNvPr id="164902" name="Rectangle 29"/>
                <p:cNvSpPr>
                  <a:spLocks noChangeArrowheads="1"/>
                </p:cNvSpPr>
                <p:nvPr/>
              </p:nvSpPr>
              <p:spPr bwMode="auto">
                <a:xfrm>
                  <a:off x="2304" y="2736"/>
                  <a:ext cx="144" cy="192"/>
                </a:xfrm>
                <a:prstGeom prst="rect">
                  <a:avLst/>
                </a:prstGeom>
                <a:solidFill>
                  <a:schemeClr val="accent1"/>
                </a:solidFill>
                <a:ln w="9525">
                  <a:solidFill>
                    <a:schemeClr val="tx1"/>
                  </a:solidFill>
                  <a:miter lim="800000"/>
                  <a:headEnd/>
                  <a:tailEnd/>
                </a:ln>
              </p:spPr>
              <p:txBody>
                <a:bodyPr wrap="none" anchor="ctr"/>
                <a:lstStyle/>
                <a:p>
                  <a:endParaRPr lang="en-GB"/>
                </a:p>
              </p:txBody>
            </p:sp>
            <p:sp>
              <p:nvSpPr>
                <p:cNvPr id="164903" name="Rectangle 30"/>
                <p:cNvSpPr>
                  <a:spLocks noChangeArrowheads="1"/>
                </p:cNvSpPr>
                <p:nvPr/>
              </p:nvSpPr>
              <p:spPr bwMode="auto">
                <a:xfrm>
                  <a:off x="2448" y="2736"/>
                  <a:ext cx="144" cy="192"/>
                </a:xfrm>
                <a:prstGeom prst="rect">
                  <a:avLst/>
                </a:prstGeom>
                <a:solidFill>
                  <a:schemeClr val="accent1"/>
                </a:solidFill>
                <a:ln w="9525">
                  <a:solidFill>
                    <a:schemeClr val="tx1"/>
                  </a:solidFill>
                  <a:miter lim="800000"/>
                  <a:headEnd/>
                  <a:tailEnd/>
                </a:ln>
              </p:spPr>
              <p:txBody>
                <a:bodyPr wrap="none" anchor="ctr"/>
                <a:lstStyle/>
                <a:p>
                  <a:endParaRPr lang="en-GB"/>
                </a:p>
              </p:txBody>
            </p:sp>
            <p:sp>
              <p:nvSpPr>
                <p:cNvPr id="164904" name="Rectangle 31"/>
                <p:cNvSpPr>
                  <a:spLocks noChangeArrowheads="1"/>
                </p:cNvSpPr>
                <p:nvPr/>
              </p:nvSpPr>
              <p:spPr bwMode="auto">
                <a:xfrm>
                  <a:off x="2592" y="2736"/>
                  <a:ext cx="144" cy="192"/>
                </a:xfrm>
                <a:prstGeom prst="rect">
                  <a:avLst/>
                </a:prstGeom>
                <a:solidFill>
                  <a:srgbClr val="06905B"/>
                </a:solidFill>
                <a:ln w="9525">
                  <a:solidFill>
                    <a:schemeClr val="tx1"/>
                  </a:solidFill>
                  <a:miter lim="800000"/>
                  <a:headEnd/>
                  <a:tailEnd/>
                </a:ln>
              </p:spPr>
              <p:txBody>
                <a:bodyPr wrap="none" anchor="ctr"/>
                <a:lstStyle/>
                <a:p>
                  <a:endParaRPr lang="en-GB"/>
                </a:p>
              </p:txBody>
            </p:sp>
          </p:grpSp>
          <p:sp>
            <p:nvSpPr>
              <p:cNvPr id="164890" name="Text Box 32"/>
              <p:cNvSpPr txBox="1">
                <a:spLocks noChangeArrowheads="1"/>
              </p:cNvSpPr>
              <p:nvPr/>
            </p:nvSpPr>
            <p:spPr bwMode="auto">
              <a:xfrm>
                <a:off x="2928" y="2880"/>
                <a:ext cx="876" cy="231"/>
              </a:xfrm>
              <a:prstGeom prst="rect">
                <a:avLst/>
              </a:prstGeom>
              <a:noFill/>
              <a:ln w="9525">
                <a:noFill/>
                <a:miter lim="800000"/>
                <a:headEnd/>
                <a:tailEnd/>
              </a:ln>
            </p:spPr>
            <p:txBody>
              <a:bodyPr wrap="none">
                <a:spAutoFit/>
              </a:bodyPr>
              <a:lstStyle/>
              <a:p>
                <a:pPr algn="l"/>
                <a:r>
                  <a:rPr lang="en-US" altLang="zh-CN" sz="1800" b="0">
                    <a:latin typeface="Arial" charset="0"/>
                  </a:rPr>
                  <a:t>private view</a:t>
                </a:r>
              </a:p>
            </p:txBody>
          </p:sp>
          <p:sp>
            <p:nvSpPr>
              <p:cNvPr id="164891" name="Rectangle 33"/>
              <p:cNvSpPr>
                <a:spLocks noChangeArrowheads="1"/>
              </p:cNvSpPr>
              <p:nvPr/>
            </p:nvSpPr>
            <p:spPr bwMode="auto">
              <a:xfrm>
                <a:off x="1824" y="2880"/>
                <a:ext cx="384" cy="192"/>
              </a:xfrm>
              <a:prstGeom prst="rect">
                <a:avLst/>
              </a:prstGeom>
              <a:solidFill>
                <a:schemeClr val="folHlink"/>
              </a:solidFill>
              <a:ln w="9525">
                <a:solidFill>
                  <a:schemeClr val="tx1"/>
                </a:solidFill>
                <a:miter lim="800000"/>
                <a:headEnd/>
                <a:tailEnd/>
              </a:ln>
            </p:spPr>
            <p:txBody>
              <a:bodyPr wrap="none" anchor="ctr"/>
              <a:lstStyle/>
              <a:p>
                <a:endParaRPr lang="en-GB"/>
              </a:p>
            </p:txBody>
          </p:sp>
          <p:sp>
            <p:nvSpPr>
              <p:cNvPr id="164892" name="Rectangle 34"/>
              <p:cNvSpPr>
                <a:spLocks noChangeArrowheads="1"/>
              </p:cNvSpPr>
              <p:nvPr/>
            </p:nvSpPr>
            <p:spPr bwMode="auto">
              <a:xfrm>
                <a:off x="4560" y="2880"/>
                <a:ext cx="384" cy="192"/>
              </a:xfrm>
              <a:prstGeom prst="rect">
                <a:avLst/>
              </a:prstGeom>
              <a:solidFill>
                <a:schemeClr val="folHlink"/>
              </a:solidFill>
              <a:ln w="9525">
                <a:solidFill>
                  <a:schemeClr val="tx1"/>
                </a:solidFill>
                <a:miter lim="800000"/>
                <a:headEnd/>
                <a:tailEnd/>
              </a:ln>
            </p:spPr>
            <p:txBody>
              <a:bodyPr wrap="none" anchor="ctr"/>
              <a:lstStyle/>
              <a:p>
                <a:endParaRPr lang="en-GB"/>
              </a:p>
            </p:txBody>
          </p:sp>
          <p:sp>
            <p:nvSpPr>
              <p:cNvPr id="164893" name="Text Box 35"/>
              <p:cNvSpPr txBox="1">
                <a:spLocks noChangeArrowheads="1"/>
              </p:cNvSpPr>
              <p:nvPr/>
            </p:nvSpPr>
            <p:spPr bwMode="auto">
              <a:xfrm>
                <a:off x="4646" y="3047"/>
                <a:ext cx="956" cy="231"/>
              </a:xfrm>
              <a:prstGeom prst="rect">
                <a:avLst/>
              </a:prstGeom>
              <a:noFill/>
              <a:ln w="9525">
                <a:noFill/>
                <a:miter lim="800000"/>
                <a:headEnd/>
                <a:tailEnd/>
              </a:ln>
            </p:spPr>
            <p:txBody>
              <a:bodyPr wrap="none">
                <a:spAutoFit/>
              </a:bodyPr>
              <a:lstStyle/>
              <a:p>
                <a:pPr algn="l"/>
                <a:r>
                  <a:rPr lang="en-US" altLang="zh-CN" sz="1800" b="0">
                    <a:latin typeface="Arial" charset="0"/>
                  </a:rPr>
                  <a:t>threadprivate</a:t>
                </a:r>
              </a:p>
            </p:txBody>
          </p:sp>
          <p:sp>
            <p:nvSpPr>
              <p:cNvPr id="164894" name="Text Box 36"/>
              <p:cNvSpPr txBox="1">
                <a:spLocks noChangeArrowheads="1"/>
              </p:cNvSpPr>
              <p:nvPr/>
            </p:nvSpPr>
            <p:spPr bwMode="auto">
              <a:xfrm>
                <a:off x="1972" y="3072"/>
                <a:ext cx="956" cy="231"/>
              </a:xfrm>
              <a:prstGeom prst="rect">
                <a:avLst/>
              </a:prstGeom>
              <a:noFill/>
              <a:ln w="9525">
                <a:noFill/>
                <a:miter lim="800000"/>
                <a:headEnd/>
                <a:tailEnd/>
              </a:ln>
            </p:spPr>
            <p:txBody>
              <a:bodyPr wrap="none">
                <a:spAutoFit/>
              </a:bodyPr>
              <a:lstStyle/>
              <a:p>
                <a:pPr algn="l"/>
                <a:r>
                  <a:rPr lang="en-US" altLang="zh-CN" sz="1800" b="0">
                    <a:latin typeface="Arial" charset="0"/>
                  </a:rPr>
                  <a:t>threadprivate</a:t>
                </a:r>
              </a:p>
            </p:txBody>
          </p:sp>
          <p:sp>
            <p:nvSpPr>
              <p:cNvPr id="164895" name="Text Box 37"/>
              <p:cNvSpPr txBox="1">
                <a:spLocks noChangeArrowheads="1"/>
              </p:cNvSpPr>
              <p:nvPr/>
            </p:nvSpPr>
            <p:spPr bwMode="auto">
              <a:xfrm>
                <a:off x="1200" y="3033"/>
                <a:ext cx="196" cy="231"/>
              </a:xfrm>
              <a:prstGeom prst="rect">
                <a:avLst/>
              </a:prstGeom>
              <a:noFill/>
              <a:ln w="9525">
                <a:noFill/>
                <a:miter lim="800000"/>
                <a:headEnd/>
                <a:tailEnd/>
              </a:ln>
            </p:spPr>
            <p:txBody>
              <a:bodyPr wrap="none">
                <a:spAutoFit/>
              </a:bodyPr>
              <a:lstStyle/>
              <a:p>
                <a:pPr algn="l"/>
                <a:r>
                  <a:rPr lang="en-US" altLang="zh-CN" sz="1800" b="0">
                    <a:latin typeface="Arial" charset="0"/>
                  </a:rPr>
                  <a:t>a</a:t>
                </a:r>
              </a:p>
            </p:txBody>
          </p:sp>
          <p:sp>
            <p:nvSpPr>
              <p:cNvPr id="164896" name="Text Box 38"/>
              <p:cNvSpPr txBox="1">
                <a:spLocks noChangeArrowheads="1"/>
              </p:cNvSpPr>
              <p:nvPr/>
            </p:nvSpPr>
            <p:spPr bwMode="auto">
              <a:xfrm>
                <a:off x="4124" y="3024"/>
                <a:ext cx="196" cy="231"/>
              </a:xfrm>
              <a:prstGeom prst="rect">
                <a:avLst/>
              </a:prstGeom>
              <a:noFill/>
              <a:ln w="9525">
                <a:noFill/>
                <a:miter lim="800000"/>
                <a:headEnd/>
                <a:tailEnd/>
              </a:ln>
            </p:spPr>
            <p:txBody>
              <a:bodyPr wrap="none">
                <a:spAutoFit/>
              </a:bodyPr>
              <a:lstStyle/>
              <a:p>
                <a:pPr algn="l"/>
                <a:r>
                  <a:rPr lang="en-US" altLang="zh-CN" sz="1800" b="0">
                    <a:latin typeface="Arial" charset="0"/>
                  </a:rPr>
                  <a:t>a</a:t>
                </a:r>
              </a:p>
            </p:txBody>
          </p:sp>
          <p:sp>
            <p:nvSpPr>
              <p:cNvPr id="164897" name="Text Box 39"/>
              <p:cNvSpPr txBox="1">
                <a:spLocks noChangeArrowheads="1"/>
              </p:cNvSpPr>
              <p:nvPr/>
            </p:nvSpPr>
            <p:spPr bwMode="auto">
              <a:xfrm>
                <a:off x="1536" y="3033"/>
                <a:ext cx="196" cy="231"/>
              </a:xfrm>
              <a:prstGeom prst="rect">
                <a:avLst/>
              </a:prstGeom>
              <a:noFill/>
              <a:ln w="9525">
                <a:noFill/>
                <a:miter lim="800000"/>
                <a:headEnd/>
                <a:tailEnd/>
              </a:ln>
            </p:spPr>
            <p:txBody>
              <a:bodyPr wrap="none">
                <a:spAutoFit/>
              </a:bodyPr>
              <a:lstStyle/>
              <a:p>
                <a:pPr algn="l"/>
                <a:r>
                  <a:rPr lang="en-US" altLang="zh-CN" sz="1800" b="0">
                    <a:latin typeface="Arial" charset="0"/>
                  </a:rPr>
                  <a:t>b</a:t>
                </a:r>
              </a:p>
            </p:txBody>
          </p:sp>
          <p:sp>
            <p:nvSpPr>
              <p:cNvPr id="164898" name="Text Box 40"/>
              <p:cNvSpPr txBox="1">
                <a:spLocks noChangeArrowheads="1"/>
              </p:cNvSpPr>
              <p:nvPr/>
            </p:nvSpPr>
            <p:spPr bwMode="auto">
              <a:xfrm>
                <a:off x="3984" y="3033"/>
                <a:ext cx="196" cy="231"/>
              </a:xfrm>
              <a:prstGeom prst="rect">
                <a:avLst/>
              </a:prstGeom>
              <a:noFill/>
              <a:ln w="9525">
                <a:noFill/>
                <a:miter lim="800000"/>
                <a:headEnd/>
                <a:tailEnd/>
              </a:ln>
            </p:spPr>
            <p:txBody>
              <a:bodyPr wrap="none">
                <a:spAutoFit/>
              </a:bodyPr>
              <a:lstStyle/>
              <a:p>
                <a:pPr algn="l"/>
                <a:r>
                  <a:rPr lang="en-US" altLang="zh-CN" sz="1800" b="0">
                    <a:latin typeface="Arial" charset="0"/>
                  </a:rPr>
                  <a:t>b</a:t>
                </a:r>
              </a:p>
            </p:txBody>
          </p:sp>
          <p:sp>
            <p:nvSpPr>
              <p:cNvPr id="164899" name="Line 41"/>
              <p:cNvSpPr>
                <a:spLocks noChangeShapeType="1"/>
              </p:cNvSpPr>
              <p:nvPr/>
            </p:nvSpPr>
            <p:spPr bwMode="auto">
              <a:xfrm flipH="1">
                <a:off x="1680" y="2496"/>
                <a:ext cx="528" cy="336"/>
              </a:xfrm>
              <a:prstGeom prst="line">
                <a:avLst/>
              </a:prstGeom>
              <a:noFill/>
              <a:ln w="25400">
                <a:solidFill>
                  <a:schemeClr val="tx1"/>
                </a:solidFill>
                <a:round/>
                <a:headEnd/>
                <a:tailEnd type="triangle" w="lg" len="lg"/>
              </a:ln>
            </p:spPr>
            <p:txBody>
              <a:bodyPr/>
              <a:lstStyle/>
              <a:p>
                <a:endParaRPr lang="en-US"/>
              </a:p>
            </p:txBody>
          </p:sp>
          <p:sp>
            <p:nvSpPr>
              <p:cNvPr id="164900" name="Line 42"/>
              <p:cNvSpPr>
                <a:spLocks noChangeShapeType="1"/>
              </p:cNvSpPr>
              <p:nvPr/>
            </p:nvSpPr>
            <p:spPr bwMode="auto">
              <a:xfrm>
                <a:off x="3360" y="2496"/>
                <a:ext cx="480" cy="336"/>
              </a:xfrm>
              <a:prstGeom prst="line">
                <a:avLst/>
              </a:prstGeom>
              <a:noFill/>
              <a:ln w="25400">
                <a:solidFill>
                  <a:schemeClr val="tx1"/>
                </a:solidFill>
                <a:round/>
                <a:headEnd/>
                <a:tailEnd type="triangle" w="lg" len="lg"/>
              </a:ln>
            </p:spPr>
            <p:txBody>
              <a:bodyPr/>
              <a:lstStyle/>
              <a:p>
                <a:endParaRPr lang="en-US"/>
              </a:p>
            </p:txBody>
          </p:sp>
        </p:grpSp>
      </p:grpSp>
      <p:sp>
        <p:nvSpPr>
          <p:cNvPr id="164872" name="Text Box 43"/>
          <p:cNvSpPr txBox="1">
            <a:spLocks noChangeArrowheads="1"/>
          </p:cNvSpPr>
          <p:nvPr/>
        </p:nvSpPr>
        <p:spPr bwMode="auto">
          <a:xfrm>
            <a:off x="3260725" y="1408113"/>
            <a:ext cx="2149475" cy="366712"/>
          </a:xfrm>
          <a:prstGeom prst="rect">
            <a:avLst/>
          </a:prstGeom>
          <a:noFill/>
          <a:ln w="9525">
            <a:noFill/>
            <a:miter lim="800000"/>
            <a:headEnd/>
            <a:tailEnd/>
          </a:ln>
        </p:spPr>
        <p:txBody>
          <a:bodyPr wrap="none">
            <a:spAutoFit/>
          </a:bodyPr>
          <a:lstStyle/>
          <a:p>
            <a:pPr algn="l"/>
            <a:r>
              <a:rPr lang="en-US" altLang="zh-CN" sz="1800">
                <a:latin typeface="Arial" charset="0"/>
              </a:rPr>
              <a:t>W</a:t>
            </a:r>
            <a:r>
              <a:rPr lang="en-US" altLang="zh-CN" sz="1800" baseline="-25000">
                <a:latin typeface="Arial" charset="0"/>
              </a:rPr>
              <a:t>a</a:t>
            </a:r>
            <a:r>
              <a:rPr lang="en-US" altLang="zh-CN" sz="1800">
                <a:latin typeface="Arial" charset="0"/>
              </a:rPr>
              <a:t>  W</a:t>
            </a:r>
            <a:r>
              <a:rPr lang="en-US" altLang="zh-CN" sz="1800" baseline="-25000">
                <a:latin typeface="Arial" charset="0"/>
              </a:rPr>
              <a:t>b  </a:t>
            </a:r>
            <a:r>
              <a:rPr lang="en-US" altLang="zh-CN" sz="1800">
                <a:latin typeface="Arial" charset="0"/>
              </a:rPr>
              <a:t>R</a:t>
            </a:r>
            <a:r>
              <a:rPr lang="en-US" altLang="zh-CN" sz="1800" baseline="-25000">
                <a:latin typeface="Arial" charset="0"/>
              </a:rPr>
              <a:t>a</a:t>
            </a:r>
            <a:r>
              <a:rPr lang="en-US" altLang="zh-CN" sz="1800">
                <a:latin typeface="Arial" charset="0"/>
              </a:rPr>
              <a:t>  R</a:t>
            </a:r>
            <a:r>
              <a:rPr lang="en-US" altLang="zh-CN" sz="1800" baseline="-25000">
                <a:latin typeface="Arial" charset="0"/>
              </a:rPr>
              <a:t>b</a:t>
            </a:r>
            <a:r>
              <a:rPr lang="en-US" altLang="zh-CN" sz="1800">
                <a:latin typeface="Arial" charset="0"/>
              </a:rPr>
              <a:t>  . . . </a:t>
            </a:r>
            <a:endParaRPr lang="en-US" altLang="zh-CN" sz="1800" baseline="-25000">
              <a:latin typeface="Arial" charset="0"/>
            </a:endParaRPr>
          </a:p>
        </p:txBody>
      </p:sp>
      <p:sp>
        <p:nvSpPr>
          <p:cNvPr id="164873" name="Rectangle 44"/>
          <p:cNvSpPr>
            <a:spLocks noChangeArrowheads="1"/>
          </p:cNvSpPr>
          <p:nvPr/>
        </p:nvSpPr>
        <p:spPr bwMode="auto">
          <a:xfrm>
            <a:off x="457200" y="0"/>
            <a:ext cx="8496300" cy="1143000"/>
          </a:xfrm>
          <a:prstGeom prst="rect">
            <a:avLst/>
          </a:prstGeom>
          <a:noFill/>
          <a:ln w="9525">
            <a:noFill/>
            <a:miter lim="800000"/>
            <a:headEnd/>
            <a:tailEnd/>
          </a:ln>
        </p:spPr>
        <p:txBody>
          <a:bodyPr lIns="92075" tIns="46038" rIns="92075" bIns="46038" anchor="ctr"/>
          <a:lstStyle/>
          <a:p>
            <a:pPr algn="l">
              <a:lnSpc>
                <a:spcPct val="87000"/>
              </a:lnSpc>
            </a:pPr>
            <a:r>
              <a:rPr lang="en-US" altLang="zh-CN" sz="3600">
                <a:solidFill>
                  <a:schemeClr val="tx2"/>
                </a:solidFill>
                <a:latin typeface="Arial" charset="0"/>
              </a:rPr>
              <a:t>OpenMP Memory Model: Basic Terms</a:t>
            </a:r>
          </a:p>
        </p:txBody>
      </p:sp>
      <p:grpSp>
        <p:nvGrpSpPr>
          <p:cNvPr id="7" name="Group 45"/>
          <p:cNvGrpSpPr>
            <a:grpSpLocks/>
          </p:cNvGrpSpPr>
          <p:nvPr/>
        </p:nvGrpSpPr>
        <p:grpSpPr bwMode="auto">
          <a:xfrm>
            <a:off x="990600" y="2286000"/>
            <a:ext cx="7696200" cy="1676400"/>
            <a:chOff x="624" y="1440"/>
            <a:chExt cx="4848" cy="1056"/>
          </a:xfrm>
        </p:grpSpPr>
        <p:sp>
          <p:nvSpPr>
            <p:cNvPr id="164875" name="Rectangle 46"/>
            <p:cNvSpPr>
              <a:spLocks noChangeArrowheads="1"/>
            </p:cNvSpPr>
            <p:nvPr/>
          </p:nvSpPr>
          <p:spPr bwMode="auto">
            <a:xfrm>
              <a:off x="1824" y="2016"/>
              <a:ext cx="1920" cy="480"/>
            </a:xfrm>
            <a:prstGeom prst="rect">
              <a:avLst/>
            </a:prstGeom>
            <a:solidFill>
              <a:srgbClr val="06905B"/>
            </a:solidFill>
            <a:ln w="9525">
              <a:solidFill>
                <a:schemeClr val="tx1"/>
              </a:solidFill>
              <a:miter lim="800000"/>
              <a:headEnd/>
              <a:tailEnd/>
            </a:ln>
          </p:spPr>
          <p:txBody>
            <a:bodyPr wrap="none" anchor="ctr"/>
            <a:lstStyle/>
            <a:p>
              <a:endParaRPr lang="en-GB"/>
            </a:p>
          </p:txBody>
        </p:sp>
        <p:sp>
          <p:nvSpPr>
            <p:cNvPr id="164876" name="Text Box 47"/>
            <p:cNvSpPr txBox="1">
              <a:spLocks noChangeArrowheads="1"/>
            </p:cNvSpPr>
            <p:nvPr/>
          </p:nvSpPr>
          <p:spPr bwMode="auto">
            <a:xfrm>
              <a:off x="2016" y="1440"/>
              <a:ext cx="660" cy="231"/>
            </a:xfrm>
            <a:prstGeom prst="rect">
              <a:avLst/>
            </a:prstGeom>
            <a:noFill/>
            <a:ln w="9525">
              <a:noFill/>
              <a:miter lim="800000"/>
              <a:headEnd/>
              <a:tailEnd/>
            </a:ln>
          </p:spPr>
          <p:txBody>
            <a:bodyPr wrap="none">
              <a:spAutoFit/>
            </a:bodyPr>
            <a:lstStyle/>
            <a:p>
              <a:pPr algn="l"/>
              <a:r>
                <a:rPr lang="en-US" altLang="zh-CN" sz="1800" b="0">
                  <a:latin typeface="Arial" charset="0"/>
                </a:rPr>
                <a:t>compiler</a:t>
              </a:r>
            </a:p>
          </p:txBody>
        </p:sp>
        <p:sp>
          <p:nvSpPr>
            <p:cNvPr id="164877" name="Line 48"/>
            <p:cNvSpPr>
              <a:spLocks noChangeShapeType="1"/>
            </p:cNvSpPr>
            <p:nvPr/>
          </p:nvSpPr>
          <p:spPr bwMode="auto">
            <a:xfrm>
              <a:off x="2784" y="1488"/>
              <a:ext cx="0" cy="384"/>
            </a:xfrm>
            <a:prstGeom prst="line">
              <a:avLst/>
            </a:prstGeom>
            <a:noFill/>
            <a:ln w="28575">
              <a:solidFill>
                <a:schemeClr val="tx1"/>
              </a:solidFill>
              <a:round/>
              <a:headEnd/>
              <a:tailEnd type="triangle" w="lg" len="lg"/>
            </a:ln>
          </p:spPr>
          <p:txBody>
            <a:bodyPr/>
            <a:lstStyle/>
            <a:p>
              <a:endParaRPr lang="en-US"/>
            </a:p>
          </p:txBody>
        </p:sp>
        <p:sp>
          <p:nvSpPr>
            <p:cNvPr id="164878" name="Text Box 49"/>
            <p:cNvSpPr txBox="1">
              <a:spLocks noChangeArrowheads="1"/>
            </p:cNvSpPr>
            <p:nvPr/>
          </p:nvSpPr>
          <p:spPr bwMode="auto">
            <a:xfrm>
              <a:off x="624" y="2112"/>
              <a:ext cx="1180" cy="231"/>
            </a:xfrm>
            <a:prstGeom prst="rect">
              <a:avLst/>
            </a:prstGeom>
            <a:noFill/>
            <a:ln w="9525">
              <a:noFill/>
              <a:miter lim="800000"/>
              <a:headEnd/>
              <a:tailEnd/>
            </a:ln>
          </p:spPr>
          <p:txBody>
            <a:bodyPr wrap="none">
              <a:spAutoFit/>
            </a:bodyPr>
            <a:lstStyle/>
            <a:p>
              <a:pPr algn="l"/>
              <a:r>
                <a:rPr lang="en-US" altLang="zh-CN" sz="1800" b="0">
                  <a:latin typeface="Arial" charset="0"/>
                </a:rPr>
                <a:t>Executable code</a:t>
              </a:r>
            </a:p>
          </p:txBody>
        </p:sp>
        <p:sp>
          <p:nvSpPr>
            <p:cNvPr id="164879" name="Text Box 50"/>
            <p:cNvSpPr txBox="1">
              <a:spLocks noChangeArrowheads="1"/>
            </p:cNvSpPr>
            <p:nvPr/>
          </p:nvSpPr>
          <p:spPr bwMode="auto">
            <a:xfrm>
              <a:off x="1824" y="1776"/>
              <a:ext cx="836" cy="231"/>
            </a:xfrm>
            <a:prstGeom prst="rect">
              <a:avLst/>
            </a:prstGeom>
            <a:noFill/>
            <a:ln w="9525">
              <a:noFill/>
              <a:miter lim="800000"/>
              <a:headEnd/>
              <a:tailEnd/>
            </a:ln>
          </p:spPr>
          <p:txBody>
            <a:bodyPr wrap="none">
              <a:spAutoFit/>
            </a:bodyPr>
            <a:lstStyle/>
            <a:p>
              <a:pPr algn="l"/>
              <a:r>
                <a:rPr lang="en-US" altLang="zh-CN" sz="1800" b="0">
                  <a:solidFill>
                    <a:srgbClr val="FFFF99"/>
                  </a:solidFill>
                  <a:latin typeface="Arial" charset="0"/>
                </a:rPr>
                <a:t>Code order</a:t>
              </a:r>
            </a:p>
          </p:txBody>
        </p:sp>
        <p:grpSp>
          <p:nvGrpSpPr>
            <p:cNvPr id="164880" name="Group 51"/>
            <p:cNvGrpSpPr>
              <a:grpSpLocks/>
            </p:cNvGrpSpPr>
            <p:nvPr/>
          </p:nvGrpSpPr>
          <p:grpSpPr bwMode="auto">
            <a:xfrm>
              <a:off x="2112" y="1824"/>
              <a:ext cx="3360" cy="634"/>
              <a:chOff x="2112" y="1824"/>
              <a:chExt cx="3360" cy="634"/>
            </a:xfrm>
          </p:grpSpPr>
          <p:sp>
            <p:nvSpPr>
              <p:cNvPr id="164881" name="Text Box 52"/>
              <p:cNvSpPr txBox="1">
                <a:spLocks noChangeArrowheads="1"/>
              </p:cNvSpPr>
              <p:nvPr/>
            </p:nvSpPr>
            <p:spPr bwMode="auto">
              <a:xfrm>
                <a:off x="2112" y="2112"/>
                <a:ext cx="1220" cy="231"/>
              </a:xfrm>
              <a:prstGeom prst="rect">
                <a:avLst/>
              </a:prstGeom>
              <a:noFill/>
              <a:ln w="9525">
                <a:noFill/>
                <a:miter lim="800000"/>
                <a:headEnd/>
                <a:tailEnd/>
              </a:ln>
            </p:spPr>
            <p:txBody>
              <a:bodyPr wrap="none">
                <a:spAutoFit/>
              </a:bodyPr>
              <a:lstStyle/>
              <a:p>
                <a:pPr algn="l"/>
                <a:r>
                  <a:rPr lang="en-US" altLang="zh-CN" sz="1800">
                    <a:latin typeface="Arial" charset="0"/>
                  </a:rPr>
                  <a:t>W</a:t>
                </a:r>
                <a:r>
                  <a:rPr lang="en-US" altLang="zh-CN" sz="1800" baseline="-25000">
                    <a:latin typeface="Arial" charset="0"/>
                  </a:rPr>
                  <a:t>b</a:t>
                </a:r>
                <a:r>
                  <a:rPr lang="en-US" altLang="zh-CN" sz="1800">
                    <a:latin typeface="Arial" charset="0"/>
                  </a:rPr>
                  <a:t> R</a:t>
                </a:r>
                <a:r>
                  <a:rPr lang="en-US" altLang="zh-CN" sz="1800" baseline="-25000">
                    <a:latin typeface="Arial" charset="0"/>
                  </a:rPr>
                  <a:t>b</a:t>
                </a:r>
                <a:r>
                  <a:rPr lang="en-US" altLang="zh-CN" sz="1800">
                    <a:latin typeface="Arial" charset="0"/>
                  </a:rPr>
                  <a:t> W</a:t>
                </a:r>
                <a:r>
                  <a:rPr lang="en-US" altLang="zh-CN" sz="1800" baseline="-25000">
                    <a:latin typeface="Arial" charset="0"/>
                  </a:rPr>
                  <a:t>a</a:t>
                </a:r>
                <a:r>
                  <a:rPr lang="en-US" altLang="zh-CN" sz="1800">
                    <a:latin typeface="Arial" charset="0"/>
                  </a:rPr>
                  <a:t> R</a:t>
                </a:r>
                <a:r>
                  <a:rPr lang="en-US" altLang="zh-CN" sz="1800" baseline="-25000">
                    <a:latin typeface="Arial" charset="0"/>
                  </a:rPr>
                  <a:t>a</a:t>
                </a:r>
                <a:r>
                  <a:rPr lang="en-US" altLang="zh-CN" sz="1800">
                    <a:latin typeface="Arial" charset="0"/>
                  </a:rPr>
                  <a:t> . . . </a:t>
                </a:r>
              </a:p>
            </p:txBody>
          </p:sp>
          <p:sp>
            <p:nvSpPr>
              <p:cNvPr id="164882" name="Text Box 53"/>
              <p:cNvSpPr txBox="1">
                <a:spLocks noChangeArrowheads="1"/>
              </p:cNvSpPr>
              <p:nvPr/>
            </p:nvSpPr>
            <p:spPr bwMode="auto">
              <a:xfrm>
                <a:off x="3984" y="1824"/>
                <a:ext cx="1488" cy="634"/>
              </a:xfrm>
              <a:prstGeom prst="rect">
                <a:avLst/>
              </a:prstGeom>
              <a:solidFill>
                <a:schemeClr val="tx1"/>
              </a:solidFill>
              <a:ln w="12700">
                <a:noFill/>
                <a:miter lim="800000"/>
                <a:headEnd type="none" w="sm" len="sm"/>
                <a:tailEnd type="none" w="sm" len="sm"/>
              </a:ln>
            </p:spPr>
            <p:txBody>
              <a:bodyPr>
                <a:spAutoFit/>
              </a:bodyPr>
              <a:lstStyle/>
              <a:p>
                <a:pPr>
                  <a:spcBef>
                    <a:spcPct val="50000"/>
                  </a:spcBef>
                </a:pPr>
                <a:r>
                  <a:rPr lang="en-US" altLang="zh-CN" sz="2000">
                    <a:solidFill>
                      <a:schemeClr val="bg2"/>
                    </a:solidFill>
                    <a:latin typeface="Arial Unicode MS" pitchFamily="34" charset="-128"/>
                  </a:rPr>
                  <a:t>RW</a:t>
                </a:r>
                <a:r>
                  <a:rPr lang="en-US" altLang="zh-CN" sz="2000">
                    <a:solidFill>
                      <a:schemeClr val="bg2"/>
                    </a:solidFill>
                    <a:latin typeface="Arial" charset="0"/>
                  </a:rPr>
                  <a:t>’</a:t>
                </a:r>
                <a:r>
                  <a:rPr lang="en-US" altLang="zh-CN" sz="2000">
                    <a:solidFill>
                      <a:schemeClr val="bg2"/>
                    </a:solidFill>
                    <a:latin typeface="Arial Unicode MS" pitchFamily="34" charset="-128"/>
                  </a:rPr>
                  <a:t>s in any semantically equivalent order</a:t>
                </a:r>
              </a:p>
            </p:txBody>
          </p:sp>
          <p:sp>
            <p:nvSpPr>
              <p:cNvPr id="164883" name="Line 54"/>
              <p:cNvSpPr>
                <a:spLocks noChangeShapeType="1"/>
              </p:cNvSpPr>
              <p:nvPr/>
            </p:nvSpPr>
            <p:spPr bwMode="auto">
              <a:xfrm flipH="1">
                <a:off x="3264" y="2160"/>
                <a:ext cx="768" cy="48"/>
              </a:xfrm>
              <a:prstGeom prst="line">
                <a:avLst/>
              </a:prstGeom>
              <a:noFill/>
              <a:ln w="38100">
                <a:solidFill>
                  <a:schemeClr val="tx1"/>
                </a:solidFill>
                <a:round/>
                <a:headEnd type="none" w="sm" len="sm"/>
                <a:tailEnd type="triangle" w="sm" len="sm"/>
              </a:ln>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CCB3BE5-7F56-4DDA-8854-B9B66686FE92}" type="slidenum">
              <a:rPr lang="zh-CN" altLang="en-US"/>
              <a:pPr>
                <a:defRPr/>
              </a:pPr>
              <a:t>187</a:t>
            </a:fld>
            <a:endParaRPr lang="en-US" altLang="zh-CN"/>
          </a:p>
        </p:txBody>
      </p:sp>
      <p:sp>
        <p:nvSpPr>
          <p:cNvPr id="165891" name="Rectangle 2"/>
          <p:cNvSpPr>
            <a:spLocks noGrp="1" noChangeArrowheads="1"/>
          </p:cNvSpPr>
          <p:nvPr>
            <p:ph type="title"/>
          </p:nvPr>
        </p:nvSpPr>
        <p:spPr/>
        <p:txBody>
          <a:bodyPr/>
          <a:lstStyle/>
          <a:p>
            <a:pPr eaLnBrk="1" hangingPunct="1"/>
            <a:r>
              <a:rPr lang="en-US" altLang="zh-CN" sz="3200" smtClean="0">
                <a:ea typeface="SimSun" pitchFamily="2" charset="-122"/>
              </a:rPr>
              <a:t>Consistency: Memory Access Re-ordering</a:t>
            </a:r>
          </a:p>
        </p:txBody>
      </p:sp>
      <p:sp>
        <p:nvSpPr>
          <p:cNvPr id="165892" name="Rectangle 3"/>
          <p:cNvSpPr>
            <a:spLocks noGrp="1" noChangeArrowheads="1"/>
          </p:cNvSpPr>
          <p:nvPr>
            <p:ph type="body" idx="1"/>
          </p:nvPr>
        </p:nvSpPr>
        <p:spPr>
          <a:xfrm>
            <a:off x="457200" y="1552575"/>
            <a:ext cx="8515350" cy="4819650"/>
          </a:xfrm>
        </p:spPr>
        <p:txBody>
          <a:bodyPr/>
          <a:lstStyle/>
          <a:p>
            <a:pPr eaLnBrk="1" hangingPunct="1"/>
            <a:r>
              <a:rPr lang="en-US" altLang="zh-CN" sz="2400" smtClean="0">
                <a:ea typeface="SimSun" pitchFamily="2" charset="-122"/>
              </a:rPr>
              <a:t>Re-ordering:</a:t>
            </a:r>
          </a:p>
          <a:p>
            <a:pPr lvl="1" eaLnBrk="1" hangingPunct="1"/>
            <a:r>
              <a:rPr lang="en-US" altLang="zh-CN" sz="2000" smtClean="0">
                <a:ea typeface="SimSun" pitchFamily="2" charset="-122"/>
              </a:rPr>
              <a:t>Compiler re-orders </a:t>
            </a:r>
            <a:r>
              <a:rPr lang="en-US" altLang="zh-CN" sz="2000" smtClean="0">
                <a:solidFill>
                  <a:srgbClr val="FFFFC9"/>
                </a:solidFill>
                <a:ea typeface="SimSun" pitchFamily="2" charset="-122"/>
              </a:rPr>
              <a:t>program order</a:t>
            </a:r>
            <a:r>
              <a:rPr lang="en-US" altLang="zh-CN" sz="2000" smtClean="0">
                <a:ea typeface="SimSun" pitchFamily="2" charset="-122"/>
              </a:rPr>
              <a:t> to the </a:t>
            </a:r>
            <a:r>
              <a:rPr lang="en-US" altLang="zh-CN" sz="2000" smtClean="0">
                <a:solidFill>
                  <a:srgbClr val="FFFFC9"/>
                </a:solidFill>
                <a:ea typeface="SimSun" pitchFamily="2" charset="-122"/>
              </a:rPr>
              <a:t>code order</a:t>
            </a:r>
          </a:p>
          <a:p>
            <a:pPr lvl="1" eaLnBrk="1" hangingPunct="1"/>
            <a:r>
              <a:rPr lang="en-US" altLang="zh-CN" sz="2000" smtClean="0">
                <a:ea typeface="SimSun" pitchFamily="2" charset="-122"/>
              </a:rPr>
              <a:t>Machine re-orders </a:t>
            </a:r>
            <a:r>
              <a:rPr lang="en-US" altLang="zh-CN" sz="2000" smtClean="0">
                <a:solidFill>
                  <a:srgbClr val="FFFFC9"/>
                </a:solidFill>
                <a:ea typeface="SimSun" pitchFamily="2" charset="-122"/>
              </a:rPr>
              <a:t>code order</a:t>
            </a:r>
            <a:r>
              <a:rPr lang="en-US" altLang="zh-CN" sz="2000" smtClean="0">
                <a:ea typeface="SimSun" pitchFamily="2" charset="-122"/>
              </a:rPr>
              <a:t> to the </a:t>
            </a:r>
            <a:r>
              <a:rPr lang="en-US" altLang="zh-CN" sz="2000" smtClean="0">
                <a:solidFill>
                  <a:srgbClr val="FFFFC9"/>
                </a:solidFill>
                <a:ea typeface="SimSun" pitchFamily="2" charset="-122"/>
              </a:rPr>
              <a:t>memory commit order</a:t>
            </a:r>
          </a:p>
          <a:p>
            <a:pPr eaLnBrk="1" hangingPunct="1"/>
            <a:r>
              <a:rPr lang="en-US" altLang="zh-CN" sz="2400" smtClean="0">
                <a:ea typeface="SimSun" pitchFamily="2" charset="-122"/>
              </a:rPr>
              <a:t>At a given point in time, the “private view” seen by a thread may be different from the view in shared memory.</a:t>
            </a:r>
          </a:p>
          <a:p>
            <a:pPr eaLnBrk="1" hangingPunct="1"/>
            <a:r>
              <a:rPr lang="en-US" altLang="zh-CN" sz="2000" smtClean="0">
                <a:solidFill>
                  <a:srgbClr val="FFFFC9"/>
                </a:solidFill>
                <a:ea typeface="SimSun" pitchFamily="2" charset="-122"/>
              </a:rPr>
              <a:t>Consistency Models</a:t>
            </a:r>
            <a:r>
              <a:rPr lang="en-US" altLang="zh-CN" sz="2400" smtClean="0">
                <a:ea typeface="SimSun" pitchFamily="2" charset="-122"/>
              </a:rPr>
              <a:t> define constraints on the orders of Reads (R), Writes (W) and Synchronizations (S) </a:t>
            </a:r>
          </a:p>
          <a:p>
            <a:pPr lvl="1" eaLnBrk="1" hangingPunct="1"/>
            <a:r>
              <a:rPr lang="en-US" altLang="zh-CN" sz="2000" smtClean="0">
                <a:ea typeface="SimSun" pitchFamily="2" charset="-122"/>
              </a:rPr>
              <a:t>… i.e. how do the values “seen” by a thread change as you change how ops follow (</a:t>
            </a:r>
            <a:r>
              <a:rPr lang="en-US" altLang="zh-CN" smtClean="0">
                <a:solidFill>
                  <a:srgbClr val="FFFFFF"/>
                </a:solidFill>
                <a:ea typeface="SimSun" pitchFamily="2" charset="-122"/>
              </a:rPr>
              <a:t>→</a:t>
            </a:r>
            <a:r>
              <a:rPr lang="en-US" altLang="zh-CN" sz="2000" smtClean="0">
                <a:ea typeface="SimSun" pitchFamily="2" charset="-122"/>
              </a:rPr>
              <a:t>) other ops.  </a:t>
            </a:r>
          </a:p>
          <a:p>
            <a:pPr lvl="1" eaLnBrk="1" hangingPunct="1"/>
            <a:r>
              <a:rPr lang="en-US" altLang="zh-CN" sz="2000" smtClean="0">
                <a:ea typeface="SimSun" pitchFamily="2" charset="-122"/>
              </a:rPr>
              <a:t>Possibilities include:</a:t>
            </a:r>
          </a:p>
          <a:p>
            <a:pPr lvl="2" eaLnBrk="1" hangingPunct="1"/>
            <a:r>
              <a:rPr lang="en-US" altLang="zh-CN" smtClean="0">
                <a:solidFill>
                  <a:srgbClr val="FFFFFF"/>
                </a:solidFill>
                <a:ea typeface="SimSun" pitchFamily="2" charset="-122"/>
              </a:rPr>
              <a:t>R</a:t>
            </a:r>
            <a:r>
              <a:rPr lang="en-US" altLang="zh-CN" smtClean="0">
                <a:solidFill>
                  <a:srgbClr val="FFFFFF"/>
                </a:solidFill>
                <a:ea typeface="SimSun" pitchFamily="2" charset="-122"/>
                <a:cs typeface="Arial" charset="0"/>
              </a:rPr>
              <a:t>→</a:t>
            </a:r>
            <a:r>
              <a:rPr lang="en-US" altLang="zh-CN" smtClean="0">
                <a:solidFill>
                  <a:srgbClr val="FFFFFF"/>
                </a:solidFill>
                <a:ea typeface="SimSun" pitchFamily="2" charset="-122"/>
              </a:rPr>
              <a:t>R,  W→W,  R→W,   R→S,  S→S,  W→S</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2358F02-7CE8-4799-86DD-93FBE8B8F25F}" type="slidenum">
              <a:rPr lang="zh-CN" altLang="en-US"/>
              <a:pPr>
                <a:defRPr/>
              </a:pPr>
              <a:t>188</a:t>
            </a:fld>
            <a:endParaRPr lang="en-US" altLang="zh-CN"/>
          </a:p>
        </p:txBody>
      </p:sp>
      <p:sp>
        <p:nvSpPr>
          <p:cNvPr id="166915" name="Rectangle 2"/>
          <p:cNvSpPr>
            <a:spLocks noGrp="1" noChangeArrowheads="1"/>
          </p:cNvSpPr>
          <p:nvPr>
            <p:ph type="title"/>
          </p:nvPr>
        </p:nvSpPr>
        <p:spPr/>
        <p:txBody>
          <a:bodyPr/>
          <a:lstStyle/>
          <a:p>
            <a:pPr eaLnBrk="1" hangingPunct="1"/>
            <a:r>
              <a:rPr lang="en-US" altLang="zh-CN" smtClean="0">
                <a:ea typeface="SimSun" pitchFamily="2" charset="-122"/>
              </a:rPr>
              <a:t>Consistency</a:t>
            </a:r>
          </a:p>
        </p:txBody>
      </p:sp>
      <p:sp>
        <p:nvSpPr>
          <p:cNvPr id="166916" name="Rectangle 3"/>
          <p:cNvSpPr>
            <a:spLocks noGrp="1" noChangeArrowheads="1"/>
          </p:cNvSpPr>
          <p:nvPr>
            <p:ph type="body" idx="1"/>
          </p:nvPr>
        </p:nvSpPr>
        <p:spPr/>
        <p:txBody>
          <a:bodyPr/>
          <a:lstStyle/>
          <a:p>
            <a:pPr eaLnBrk="1" hangingPunct="1"/>
            <a:r>
              <a:rPr lang="en-US" altLang="zh-CN" smtClean="0">
                <a:ea typeface="SimSun" pitchFamily="2" charset="-122"/>
              </a:rPr>
              <a:t>Sequential Consistency:</a:t>
            </a:r>
          </a:p>
          <a:p>
            <a:pPr lvl="1" eaLnBrk="1" hangingPunct="1"/>
            <a:r>
              <a:rPr lang="en-US" altLang="zh-CN" smtClean="0">
                <a:ea typeface="SimSun" pitchFamily="2" charset="-122"/>
              </a:rPr>
              <a:t>In a multi-processor, ops (R, W, S) are sequentially consistent if:</a:t>
            </a:r>
          </a:p>
          <a:p>
            <a:pPr lvl="2" eaLnBrk="1" hangingPunct="1"/>
            <a:r>
              <a:rPr lang="en-US" altLang="zh-CN" smtClean="0">
                <a:ea typeface="SimSun" pitchFamily="2" charset="-122"/>
              </a:rPr>
              <a:t> They remain in program order for each processor.</a:t>
            </a:r>
          </a:p>
          <a:p>
            <a:pPr lvl="2" eaLnBrk="1" hangingPunct="1"/>
            <a:r>
              <a:rPr lang="en-US" altLang="zh-CN" smtClean="0">
                <a:ea typeface="SimSun" pitchFamily="2" charset="-122"/>
              </a:rPr>
              <a:t> They are seen to be in the same overall order by each of the other processors.</a:t>
            </a:r>
          </a:p>
          <a:p>
            <a:pPr lvl="1" eaLnBrk="1" hangingPunct="1"/>
            <a:r>
              <a:rPr lang="en-US" altLang="zh-CN" smtClean="0">
                <a:ea typeface="SimSun" pitchFamily="2" charset="-122"/>
              </a:rPr>
              <a:t>Program order = code order = commit order</a:t>
            </a:r>
          </a:p>
          <a:p>
            <a:pPr eaLnBrk="1" hangingPunct="1"/>
            <a:r>
              <a:rPr lang="en-US" altLang="zh-CN" smtClean="0">
                <a:ea typeface="SimSun" pitchFamily="2" charset="-122"/>
              </a:rPr>
              <a:t>Relaxed consistency:</a:t>
            </a:r>
          </a:p>
          <a:p>
            <a:pPr lvl="1" eaLnBrk="1" hangingPunct="1"/>
            <a:r>
              <a:rPr lang="en-US" altLang="zh-CN" smtClean="0">
                <a:ea typeface="SimSun" pitchFamily="2" charset="-122"/>
              </a:rPr>
              <a:t>Remove some of the ordering constraints for memory ops (R, W, S).</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820BD3C-16F6-462C-B609-E57D8B0D1361}" type="slidenum">
              <a:rPr lang="zh-CN" altLang="en-US"/>
              <a:pPr>
                <a:defRPr/>
              </a:pPr>
              <a:t>189</a:t>
            </a:fld>
            <a:endParaRPr lang="en-US" altLang="zh-CN"/>
          </a:p>
        </p:txBody>
      </p:sp>
      <p:sp>
        <p:nvSpPr>
          <p:cNvPr id="167939" name="Rectangle 2"/>
          <p:cNvSpPr>
            <a:spLocks noGrp="1" noChangeArrowheads="1"/>
          </p:cNvSpPr>
          <p:nvPr>
            <p:ph type="title"/>
          </p:nvPr>
        </p:nvSpPr>
        <p:spPr/>
        <p:txBody>
          <a:bodyPr/>
          <a:lstStyle/>
          <a:p>
            <a:pPr eaLnBrk="1" hangingPunct="1"/>
            <a:r>
              <a:rPr lang="en-US" altLang="zh-CN" sz="3600" smtClean="0">
                <a:ea typeface="SimSun" pitchFamily="2" charset="-122"/>
              </a:rPr>
              <a:t>OpenMP and Relaxed Consistency</a:t>
            </a:r>
          </a:p>
        </p:txBody>
      </p:sp>
      <p:sp>
        <p:nvSpPr>
          <p:cNvPr id="167940" name="Rectangle 3"/>
          <p:cNvSpPr>
            <a:spLocks noGrp="1" noChangeArrowheads="1"/>
          </p:cNvSpPr>
          <p:nvPr>
            <p:ph type="body" idx="1"/>
          </p:nvPr>
        </p:nvSpPr>
        <p:spPr/>
        <p:txBody>
          <a:bodyPr/>
          <a:lstStyle/>
          <a:p>
            <a:pPr eaLnBrk="1" hangingPunct="1"/>
            <a:r>
              <a:rPr lang="en-US" altLang="zh-CN" smtClean="0">
                <a:ea typeface="SimSun" pitchFamily="2" charset="-122"/>
              </a:rPr>
              <a:t>OpenMP defines consistency as a variant of </a:t>
            </a:r>
            <a:r>
              <a:rPr lang="en-US" altLang="zh-CN" u="sng" smtClean="0">
                <a:ea typeface="SimSun" pitchFamily="2" charset="-122"/>
              </a:rPr>
              <a:t>weak consistency</a:t>
            </a:r>
            <a:r>
              <a:rPr lang="en-US" altLang="zh-CN" smtClean="0">
                <a:ea typeface="SimSun" pitchFamily="2" charset="-122"/>
              </a:rPr>
              <a:t>:</a:t>
            </a:r>
          </a:p>
          <a:p>
            <a:pPr lvl="1" eaLnBrk="1" hangingPunct="1"/>
            <a:r>
              <a:rPr lang="en-US" altLang="zh-CN" smtClean="0">
                <a:ea typeface="SimSun" pitchFamily="2" charset="-122"/>
              </a:rPr>
              <a:t>S ops must be in sequential order across threads.</a:t>
            </a:r>
          </a:p>
          <a:p>
            <a:pPr lvl="1" eaLnBrk="1" hangingPunct="1"/>
            <a:r>
              <a:rPr lang="en-US" altLang="zh-CN" smtClean="0">
                <a:ea typeface="SimSun" pitchFamily="2" charset="-122"/>
              </a:rPr>
              <a:t>Can not reorder S ops with R or W ops on the same thread</a:t>
            </a:r>
          </a:p>
          <a:p>
            <a:pPr lvl="2" eaLnBrk="1" hangingPunct="1"/>
            <a:r>
              <a:rPr lang="en-US" altLang="zh-CN" smtClean="0">
                <a:ea typeface="SimSun" pitchFamily="2" charset="-122"/>
              </a:rPr>
              <a:t>Weak consistency guarantees </a:t>
            </a:r>
          </a:p>
          <a:p>
            <a:pPr lvl="3" eaLnBrk="1" hangingPunct="1">
              <a:buFontTx/>
              <a:buNone/>
            </a:pPr>
            <a:r>
              <a:rPr lang="en-US" altLang="zh-CN" smtClean="0">
                <a:ea typeface="SimSun" pitchFamily="2" charset="-122"/>
              </a:rPr>
              <a:t>S</a:t>
            </a:r>
            <a:r>
              <a:rPr lang="en-US" altLang="zh-CN" smtClean="0">
                <a:ea typeface="SimSun" pitchFamily="2" charset="-122"/>
                <a:cs typeface="Arial" charset="0"/>
              </a:rPr>
              <a:t>→</a:t>
            </a:r>
            <a:r>
              <a:rPr lang="en-US" altLang="zh-CN" smtClean="0">
                <a:ea typeface="SimSun" pitchFamily="2" charset="-122"/>
              </a:rPr>
              <a:t>W,   S→R , R→S, W→S, S→S</a:t>
            </a:r>
          </a:p>
          <a:p>
            <a:pPr eaLnBrk="1" hangingPunct="1"/>
            <a:r>
              <a:rPr lang="en-US" altLang="zh-CN" smtClean="0">
                <a:ea typeface="SimSun" pitchFamily="2" charset="-122"/>
              </a:rPr>
              <a:t>The Synchronization operation relevant to this discussion is flush.</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0"/>
          </p:nvPr>
        </p:nvSpPr>
        <p:spPr/>
        <p:txBody>
          <a:bodyPr/>
          <a:lstStyle/>
          <a:p>
            <a:pPr>
              <a:defRPr/>
            </a:pPr>
            <a:fld id="{4800E78C-E306-437C-9ADF-4A24A67F7AC1}" type="slidenum">
              <a:rPr lang="zh-CN" altLang="en-US"/>
              <a:pPr>
                <a:defRPr/>
              </a:pPr>
              <a:t>19</a:t>
            </a:fld>
            <a:endParaRPr lang="en-US" altLang="zh-CN"/>
          </a:p>
        </p:txBody>
      </p:sp>
      <p:sp>
        <p:nvSpPr>
          <p:cNvPr id="25603" name="Rectangle 2"/>
          <p:cNvSpPr>
            <a:spLocks noGrp="1" noChangeArrowheads="1"/>
          </p:cNvSpPr>
          <p:nvPr>
            <p:ph type="title"/>
          </p:nvPr>
        </p:nvSpPr>
        <p:spPr>
          <a:xfrm>
            <a:off x="460375" y="247650"/>
            <a:ext cx="8496300" cy="666750"/>
          </a:xfrm>
          <a:noFill/>
        </p:spPr>
        <p:txBody>
          <a:bodyPr lIns="90488" tIns="44450" rIns="90488" bIns="44450" anchor="b"/>
          <a:lstStyle/>
          <a:p>
            <a:pPr eaLnBrk="1" hangingPunct="1">
              <a:lnSpc>
                <a:spcPct val="89000"/>
              </a:lnSpc>
            </a:pPr>
            <a:r>
              <a:rPr lang="en-US" altLang="zh-CN" sz="3200" smtClean="0">
                <a:ea typeface="SimSun" pitchFamily="2" charset="-122"/>
              </a:rPr>
              <a:t>Thread Creation: Parallel Regions example</a:t>
            </a:r>
          </a:p>
        </p:txBody>
      </p:sp>
      <p:sp>
        <p:nvSpPr>
          <p:cNvPr id="25604" name="Rectangle 3"/>
          <p:cNvSpPr>
            <a:spLocks noGrp="1" noChangeArrowheads="1"/>
          </p:cNvSpPr>
          <p:nvPr>
            <p:ph type="body" sz="half" idx="1"/>
          </p:nvPr>
        </p:nvSpPr>
        <p:spPr>
          <a:xfrm>
            <a:off x="152400" y="1752600"/>
            <a:ext cx="4367213" cy="887413"/>
          </a:xfrm>
          <a:noFill/>
        </p:spPr>
        <p:txBody>
          <a:bodyPr lIns="90488" tIns="44450" rIns="90488" bIns="44450"/>
          <a:lstStyle/>
          <a:p>
            <a:pPr eaLnBrk="1" hangingPunct="1">
              <a:lnSpc>
                <a:spcPct val="94000"/>
              </a:lnSpc>
            </a:pPr>
            <a:r>
              <a:rPr lang="en-US" altLang="zh-CN" sz="2400" smtClean="0">
                <a:ea typeface="SimSun" pitchFamily="2" charset="-122"/>
              </a:rPr>
              <a:t>Each thread executes the same code redundantly.</a:t>
            </a:r>
          </a:p>
        </p:txBody>
      </p:sp>
      <p:sp>
        <p:nvSpPr>
          <p:cNvPr id="25605" name="Rectangle 4"/>
          <p:cNvSpPr>
            <a:spLocks noChangeArrowheads="1"/>
          </p:cNvSpPr>
          <p:nvPr/>
        </p:nvSpPr>
        <p:spPr bwMode="auto">
          <a:xfrm>
            <a:off x="4343400" y="1600200"/>
            <a:ext cx="4648200" cy="2679700"/>
          </a:xfrm>
          <a:prstGeom prst="rect">
            <a:avLst/>
          </a:prstGeom>
          <a:solidFill>
            <a:srgbClr val="002086"/>
          </a:solidFill>
          <a:ln w="9525">
            <a:noFill/>
            <a:miter lim="800000"/>
            <a:headEnd/>
            <a:tailEnd/>
          </a:ln>
        </p:spPr>
        <p:txBody>
          <a:bodyPr lIns="90488" tIns="44450" rIns="90488" bIns="44450"/>
          <a:lstStyle/>
          <a:p>
            <a:pPr marL="342900" indent="-342900" algn="l" eaLnBrk="0" hangingPunct="0">
              <a:spcBef>
                <a:spcPct val="20000"/>
              </a:spcBef>
            </a:pPr>
            <a:r>
              <a:rPr lang="zh-CN" altLang="en-US" sz="1800" b="0">
                <a:latin typeface="Courier" pitchFamily="49" charset="0"/>
              </a:rPr>
              <a:t>	</a:t>
            </a:r>
            <a:r>
              <a:rPr lang="en-US" altLang="zh-CN" sz="2000" b="0">
                <a:latin typeface="Arial" charset="0"/>
              </a:rPr>
              <a:t>double A[1000];</a:t>
            </a:r>
            <a:br>
              <a:rPr lang="en-US" altLang="zh-CN" sz="2000" b="0">
                <a:latin typeface="Arial" charset="0"/>
              </a:rPr>
            </a:br>
            <a:r>
              <a:rPr lang="en-US" altLang="zh-CN" sz="2000" b="0">
                <a:latin typeface="Arial" charset="0"/>
              </a:rPr>
              <a:t>omp_set_num_threads(4);</a:t>
            </a:r>
          </a:p>
          <a:p>
            <a:pPr marL="342900" indent="-342900" algn="l" eaLnBrk="0" hangingPunct="0">
              <a:spcBef>
                <a:spcPct val="20000"/>
              </a:spcBef>
            </a:pPr>
            <a:r>
              <a:rPr lang="en-US" altLang="zh-CN" sz="2000" b="0">
                <a:latin typeface="Arial" charset="0"/>
              </a:rPr>
              <a:t>	#pragma omp parallel</a:t>
            </a:r>
            <a:br>
              <a:rPr lang="en-US" altLang="zh-CN" sz="2000" b="0">
                <a:latin typeface="Arial" charset="0"/>
              </a:rPr>
            </a:br>
            <a:r>
              <a:rPr lang="en-US" altLang="zh-CN" sz="2000" b="0">
                <a:latin typeface="Arial" charset="0"/>
              </a:rPr>
              <a:t>{</a:t>
            </a:r>
          </a:p>
          <a:p>
            <a:pPr marL="342900" indent="-342900" algn="l" eaLnBrk="0" hangingPunct="0">
              <a:spcBef>
                <a:spcPct val="20000"/>
              </a:spcBef>
            </a:pPr>
            <a:r>
              <a:rPr lang="en-US" altLang="zh-CN" sz="2000" b="0">
                <a:latin typeface="Arial" charset="0"/>
              </a:rPr>
              <a:t>         int ID = omp_get_thread_num();</a:t>
            </a:r>
            <a:br>
              <a:rPr lang="en-US" altLang="zh-CN" sz="2000" b="0">
                <a:latin typeface="Arial" charset="0"/>
              </a:rPr>
            </a:br>
            <a:r>
              <a:rPr lang="en-US" altLang="zh-CN" sz="2000" b="0">
                <a:latin typeface="Arial" charset="0"/>
              </a:rPr>
              <a:t>    pooh(ID, A);</a:t>
            </a:r>
            <a:br>
              <a:rPr lang="en-US" altLang="zh-CN" sz="2000" b="0">
                <a:latin typeface="Arial" charset="0"/>
              </a:rPr>
            </a:br>
            <a:r>
              <a:rPr lang="en-US" altLang="zh-CN" sz="2000" b="0">
                <a:latin typeface="Arial" charset="0"/>
              </a:rPr>
              <a:t>}</a:t>
            </a:r>
          </a:p>
          <a:p>
            <a:pPr marL="342900" indent="-342900" algn="l" eaLnBrk="0" hangingPunct="0">
              <a:spcBef>
                <a:spcPct val="20000"/>
              </a:spcBef>
            </a:pPr>
            <a:r>
              <a:rPr lang="en-US" altLang="zh-CN" sz="2000" b="0">
                <a:latin typeface="Arial" charset="0"/>
              </a:rPr>
              <a:t>	printf(“all done\n”);</a:t>
            </a:r>
          </a:p>
        </p:txBody>
      </p:sp>
      <p:sp>
        <p:nvSpPr>
          <p:cNvPr id="25606" name="Line 5"/>
          <p:cNvSpPr>
            <a:spLocks noChangeShapeType="1"/>
          </p:cNvSpPr>
          <p:nvPr/>
        </p:nvSpPr>
        <p:spPr bwMode="auto">
          <a:xfrm>
            <a:off x="2746375" y="3644900"/>
            <a:ext cx="0" cy="30162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07" name="Rectangle 6"/>
          <p:cNvSpPr>
            <a:spLocks noChangeArrowheads="1"/>
          </p:cNvSpPr>
          <p:nvPr/>
        </p:nvSpPr>
        <p:spPr bwMode="auto">
          <a:xfrm>
            <a:off x="1277938" y="3906838"/>
            <a:ext cx="3089275" cy="396875"/>
          </a:xfrm>
          <a:prstGeom prst="rect">
            <a:avLst/>
          </a:prstGeom>
          <a:noFill/>
          <a:ln w="9525">
            <a:noFill/>
            <a:miter lim="800000"/>
            <a:headEnd/>
            <a:tailEnd/>
          </a:ln>
        </p:spPr>
        <p:txBody>
          <a:bodyPr wrap="none" lIns="92075" tIns="46038" rIns="92075" bIns="46038" anchor="ctr">
            <a:spAutoFit/>
          </a:bodyPr>
          <a:lstStyle/>
          <a:p>
            <a:pPr eaLnBrk="0" hangingPunct="0">
              <a:spcBef>
                <a:spcPct val="50000"/>
              </a:spcBef>
            </a:pPr>
            <a:r>
              <a:rPr lang="en-US" altLang="zh-CN" sz="2000" b="0">
                <a:latin typeface="Arial" charset="0"/>
              </a:rPr>
              <a:t>omp_set_num_threads(4)</a:t>
            </a:r>
          </a:p>
        </p:txBody>
      </p:sp>
      <p:sp>
        <p:nvSpPr>
          <p:cNvPr id="25608" name="Line 7"/>
          <p:cNvSpPr>
            <a:spLocks noChangeShapeType="1"/>
          </p:cNvSpPr>
          <p:nvPr/>
        </p:nvSpPr>
        <p:spPr bwMode="auto">
          <a:xfrm>
            <a:off x="2754313" y="4356100"/>
            <a:ext cx="0" cy="53022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09" name="Line 8"/>
          <p:cNvSpPr>
            <a:spLocks noChangeShapeType="1"/>
          </p:cNvSpPr>
          <p:nvPr/>
        </p:nvSpPr>
        <p:spPr bwMode="auto">
          <a:xfrm>
            <a:off x="2757488" y="4581525"/>
            <a:ext cx="4340225"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10" name="Rectangle 9"/>
          <p:cNvSpPr>
            <a:spLocks noChangeArrowheads="1"/>
          </p:cNvSpPr>
          <p:nvPr/>
        </p:nvSpPr>
        <p:spPr bwMode="auto">
          <a:xfrm>
            <a:off x="3721100" y="4922838"/>
            <a:ext cx="1298575" cy="396875"/>
          </a:xfrm>
          <a:prstGeom prst="rect">
            <a:avLst/>
          </a:prstGeom>
          <a:noFill/>
          <a:ln w="9525">
            <a:noFill/>
            <a:miter lim="800000"/>
            <a:headEnd/>
            <a:tailEnd/>
          </a:ln>
        </p:spPr>
        <p:txBody>
          <a:bodyPr wrap="none" lIns="92075" tIns="46038" rIns="92075" bIns="46038" anchor="ctr">
            <a:spAutoFit/>
          </a:bodyPr>
          <a:lstStyle/>
          <a:p>
            <a:pPr eaLnBrk="0" hangingPunct="0">
              <a:spcBef>
                <a:spcPct val="50000"/>
              </a:spcBef>
            </a:pPr>
            <a:r>
              <a:rPr lang="en-US" altLang="zh-CN" sz="2000" b="0">
                <a:latin typeface="Arial" charset="0"/>
              </a:rPr>
              <a:t>pooh(1,A)</a:t>
            </a:r>
          </a:p>
        </p:txBody>
      </p:sp>
      <p:sp>
        <p:nvSpPr>
          <p:cNvPr id="25611" name="Rectangle 10"/>
          <p:cNvSpPr>
            <a:spLocks noChangeArrowheads="1"/>
          </p:cNvSpPr>
          <p:nvPr/>
        </p:nvSpPr>
        <p:spPr bwMode="auto">
          <a:xfrm>
            <a:off x="5181600" y="4922838"/>
            <a:ext cx="1298575" cy="396875"/>
          </a:xfrm>
          <a:prstGeom prst="rect">
            <a:avLst/>
          </a:prstGeom>
          <a:noFill/>
          <a:ln w="9525">
            <a:noFill/>
            <a:miter lim="800000"/>
            <a:headEnd/>
            <a:tailEnd/>
          </a:ln>
        </p:spPr>
        <p:txBody>
          <a:bodyPr wrap="none" lIns="92075" tIns="46038" rIns="92075" bIns="46038" anchor="ctr">
            <a:spAutoFit/>
          </a:bodyPr>
          <a:lstStyle/>
          <a:p>
            <a:pPr eaLnBrk="0" hangingPunct="0">
              <a:spcBef>
                <a:spcPct val="50000"/>
              </a:spcBef>
            </a:pPr>
            <a:r>
              <a:rPr lang="en-US" altLang="zh-CN" sz="2000" b="0">
                <a:latin typeface="Arial" charset="0"/>
              </a:rPr>
              <a:t>pooh(2,A)</a:t>
            </a:r>
          </a:p>
        </p:txBody>
      </p:sp>
      <p:sp>
        <p:nvSpPr>
          <p:cNvPr id="25612" name="Rectangle 11"/>
          <p:cNvSpPr>
            <a:spLocks noChangeArrowheads="1"/>
          </p:cNvSpPr>
          <p:nvPr/>
        </p:nvSpPr>
        <p:spPr bwMode="auto">
          <a:xfrm>
            <a:off x="6565900" y="4922838"/>
            <a:ext cx="1298575" cy="396875"/>
          </a:xfrm>
          <a:prstGeom prst="rect">
            <a:avLst/>
          </a:prstGeom>
          <a:noFill/>
          <a:ln w="9525">
            <a:noFill/>
            <a:miter lim="800000"/>
            <a:headEnd/>
            <a:tailEnd/>
          </a:ln>
        </p:spPr>
        <p:txBody>
          <a:bodyPr wrap="none" lIns="92075" tIns="46038" rIns="92075" bIns="46038" anchor="ctr">
            <a:spAutoFit/>
          </a:bodyPr>
          <a:lstStyle/>
          <a:p>
            <a:pPr eaLnBrk="0" hangingPunct="0">
              <a:spcBef>
                <a:spcPct val="50000"/>
              </a:spcBef>
            </a:pPr>
            <a:r>
              <a:rPr lang="en-US" altLang="zh-CN" sz="2000" b="0">
                <a:latin typeface="Arial" charset="0"/>
              </a:rPr>
              <a:t>pooh(3,A)</a:t>
            </a:r>
          </a:p>
        </p:txBody>
      </p:sp>
      <p:sp>
        <p:nvSpPr>
          <p:cNvPr id="25613" name="Line 12"/>
          <p:cNvSpPr>
            <a:spLocks noChangeShapeType="1"/>
          </p:cNvSpPr>
          <p:nvPr/>
        </p:nvSpPr>
        <p:spPr bwMode="auto">
          <a:xfrm>
            <a:off x="2741613" y="5321300"/>
            <a:ext cx="0" cy="68262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14" name="Line 13"/>
          <p:cNvSpPr>
            <a:spLocks noChangeShapeType="1"/>
          </p:cNvSpPr>
          <p:nvPr/>
        </p:nvSpPr>
        <p:spPr bwMode="auto">
          <a:xfrm>
            <a:off x="4354513" y="4584700"/>
            <a:ext cx="0" cy="30162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15" name="Line 14"/>
          <p:cNvSpPr>
            <a:spLocks noChangeShapeType="1"/>
          </p:cNvSpPr>
          <p:nvPr/>
        </p:nvSpPr>
        <p:spPr bwMode="auto">
          <a:xfrm>
            <a:off x="5802313" y="4584700"/>
            <a:ext cx="0" cy="30162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16" name="Line 15"/>
          <p:cNvSpPr>
            <a:spLocks noChangeShapeType="1"/>
          </p:cNvSpPr>
          <p:nvPr/>
        </p:nvSpPr>
        <p:spPr bwMode="auto">
          <a:xfrm>
            <a:off x="7097713" y="4584700"/>
            <a:ext cx="0" cy="30162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17" name="Line 16"/>
          <p:cNvSpPr>
            <a:spLocks noChangeShapeType="1"/>
          </p:cNvSpPr>
          <p:nvPr/>
        </p:nvSpPr>
        <p:spPr bwMode="auto">
          <a:xfrm>
            <a:off x="2744788" y="5699125"/>
            <a:ext cx="4340225"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18" name="Line 17"/>
          <p:cNvSpPr>
            <a:spLocks noChangeShapeType="1"/>
          </p:cNvSpPr>
          <p:nvPr/>
        </p:nvSpPr>
        <p:spPr bwMode="auto">
          <a:xfrm>
            <a:off x="4341813" y="5321300"/>
            <a:ext cx="0" cy="37782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19" name="Line 18"/>
          <p:cNvSpPr>
            <a:spLocks noChangeShapeType="1"/>
          </p:cNvSpPr>
          <p:nvPr/>
        </p:nvSpPr>
        <p:spPr bwMode="auto">
          <a:xfrm>
            <a:off x="5789613" y="5321300"/>
            <a:ext cx="0" cy="37782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20" name="Rectangle 19"/>
          <p:cNvSpPr>
            <a:spLocks noChangeArrowheads="1"/>
          </p:cNvSpPr>
          <p:nvPr/>
        </p:nvSpPr>
        <p:spPr bwMode="auto">
          <a:xfrm>
            <a:off x="1676400" y="5943600"/>
            <a:ext cx="2255838" cy="396875"/>
          </a:xfrm>
          <a:prstGeom prst="rect">
            <a:avLst/>
          </a:prstGeom>
          <a:noFill/>
          <a:ln w="9525">
            <a:noFill/>
            <a:miter lim="800000"/>
            <a:headEnd/>
            <a:tailEnd/>
          </a:ln>
        </p:spPr>
        <p:txBody>
          <a:bodyPr wrap="none" lIns="92075" tIns="46038" rIns="92075" bIns="46038" anchor="ctr">
            <a:spAutoFit/>
          </a:bodyPr>
          <a:lstStyle/>
          <a:p>
            <a:pPr eaLnBrk="0" hangingPunct="0">
              <a:spcBef>
                <a:spcPct val="50000"/>
              </a:spcBef>
            </a:pPr>
            <a:r>
              <a:rPr lang="en-US" altLang="zh-CN" sz="2000" b="0">
                <a:latin typeface="Arial" charset="0"/>
              </a:rPr>
              <a:t>printf(“all done\n”);</a:t>
            </a:r>
          </a:p>
        </p:txBody>
      </p:sp>
      <p:sp>
        <p:nvSpPr>
          <p:cNvPr id="25621" name="Line 20"/>
          <p:cNvSpPr>
            <a:spLocks noChangeShapeType="1"/>
          </p:cNvSpPr>
          <p:nvPr/>
        </p:nvSpPr>
        <p:spPr bwMode="auto">
          <a:xfrm>
            <a:off x="7085013" y="5321300"/>
            <a:ext cx="0" cy="37782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22" name="Rectangle 21"/>
          <p:cNvSpPr>
            <a:spLocks noChangeArrowheads="1"/>
          </p:cNvSpPr>
          <p:nvPr/>
        </p:nvSpPr>
        <p:spPr bwMode="auto">
          <a:xfrm>
            <a:off x="2146300" y="4922838"/>
            <a:ext cx="1298575" cy="396875"/>
          </a:xfrm>
          <a:prstGeom prst="rect">
            <a:avLst/>
          </a:prstGeom>
          <a:noFill/>
          <a:ln w="9525">
            <a:noFill/>
            <a:miter lim="800000"/>
            <a:headEnd/>
            <a:tailEnd/>
          </a:ln>
        </p:spPr>
        <p:txBody>
          <a:bodyPr wrap="none" lIns="92075" tIns="46038" rIns="92075" bIns="46038" anchor="ctr">
            <a:spAutoFit/>
          </a:bodyPr>
          <a:lstStyle/>
          <a:p>
            <a:pPr eaLnBrk="0" hangingPunct="0">
              <a:spcBef>
                <a:spcPct val="50000"/>
              </a:spcBef>
            </a:pPr>
            <a:r>
              <a:rPr lang="en-US" altLang="zh-CN" sz="2000" b="0">
                <a:latin typeface="Arial" charset="0"/>
              </a:rPr>
              <a:t>pooh(0,A)</a:t>
            </a:r>
          </a:p>
        </p:txBody>
      </p:sp>
      <p:sp>
        <p:nvSpPr>
          <p:cNvPr id="25623" name="Rectangle 22"/>
          <p:cNvSpPr>
            <a:spLocks noChangeArrowheads="1"/>
          </p:cNvSpPr>
          <p:nvPr/>
        </p:nvSpPr>
        <p:spPr bwMode="auto">
          <a:xfrm>
            <a:off x="1776413" y="3157538"/>
            <a:ext cx="1962150" cy="396875"/>
          </a:xfrm>
          <a:prstGeom prst="rect">
            <a:avLst/>
          </a:prstGeom>
          <a:noFill/>
          <a:ln w="9525">
            <a:noFill/>
            <a:miter lim="800000"/>
            <a:headEnd/>
            <a:tailEnd/>
          </a:ln>
        </p:spPr>
        <p:txBody>
          <a:bodyPr wrap="none" lIns="92075" tIns="46038" rIns="92075" bIns="46038" anchor="ctr">
            <a:spAutoFit/>
          </a:bodyPr>
          <a:lstStyle/>
          <a:p>
            <a:pPr eaLnBrk="0" hangingPunct="0">
              <a:spcBef>
                <a:spcPct val="50000"/>
              </a:spcBef>
            </a:pPr>
            <a:r>
              <a:rPr lang="en-US" altLang="zh-CN" sz="2000" b="0">
                <a:latin typeface="Arial" charset="0"/>
              </a:rPr>
              <a:t>double A[1000];</a:t>
            </a:r>
          </a:p>
        </p:txBody>
      </p:sp>
      <p:sp>
        <p:nvSpPr>
          <p:cNvPr id="25624" name="Line 23"/>
          <p:cNvSpPr>
            <a:spLocks noChangeShapeType="1"/>
          </p:cNvSpPr>
          <p:nvPr/>
        </p:nvSpPr>
        <p:spPr bwMode="auto">
          <a:xfrm>
            <a:off x="2746375" y="2895600"/>
            <a:ext cx="0" cy="30162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1643544" name="Rectangle 24"/>
          <p:cNvSpPr>
            <a:spLocks noChangeArrowheads="1"/>
          </p:cNvSpPr>
          <p:nvPr/>
        </p:nvSpPr>
        <p:spPr bwMode="auto">
          <a:xfrm>
            <a:off x="279400" y="4432300"/>
            <a:ext cx="1447800" cy="1465263"/>
          </a:xfrm>
          <a:prstGeom prst="rect">
            <a:avLst/>
          </a:prstGeom>
          <a:solidFill>
            <a:srgbClr val="DDDDDD"/>
          </a:solidFill>
          <a:ln w="9525">
            <a:noFill/>
            <a:miter lim="800000"/>
            <a:headEnd/>
            <a:tailEnd/>
          </a:ln>
          <a:effectLst>
            <a:outerShdw dist="107763" dir="2700000" algn="ctr" rotWithShape="0">
              <a:schemeClr val="bg2"/>
            </a:outerShdw>
          </a:effectLst>
        </p:spPr>
        <p:txBody>
          <a:bodyPr lIns="92075" tIns="46038" rIns="92075" bIns="46038">
            <a:spAutoFit/>
          </a:bodyPr>
          <a:lstStyle/>
          <a:p>
            <a:pPr algn="l">
              <a:spcBef>
                <a:spcPct val="50000"/>
              </a:spcBef>
              <a:defRPr/>
            </a:pPr>
            <a:r>
              <a:rPr lang="en-US" altLang="zh-CN" sz="1800">
                <a:solidFill>
                  <a:schemeClr val="bg2"/>
                </a:solidFill>
                <a:latin typeface="Arial" charset="0"/>
              </a:rPr>
              <a:t>A single copy of A is shared between all threads.</a:t>
            </a:r>
          </a:p>
        </p:txBody>
      </p:sp>
      <p:sp>
        <p:nvSpPr>
          <p:cNvPr id="25626" name="Line 25"/>
          <p:cNvSpPr>
            <a:spLocks noChangeShapeType="1"/>
          </p:cNvSpPr>
          <p:nvPr/>
        </p:nvSpPr>
        <p:spPr bwMode="auto">
          <a:xfrm flipV="1">
            <a:off x="1830388" y="5181600"/>
            <a:ext cx="303212" cy="7620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643546" name="Rectangle 26"/>
          <p:cNvSpPr>
            <a:spLocks noChangeArrowheads="1"/>
          </p:cNvSpPr>
          <p:nvPr/>
        </p:nvSpPr>
        <p:spPr bwMode="auto">
          <a:xfrm>
            <a:off x="4267200" y="5943600"/>
            <a:ext cx="4572000" cy="641350"/>
          </a:xfrm>
          <a:prstGeom prst="rect">
            <a:avLst/>
          </a:prstGeom>
          <a:solidFill>
            <a:srgbClr val="DDDDDD"/>
          </a:solidFill>
          <a:ln w="9525">
            <a:noFill/>
            <a:miter lim="800000"/>
            <a:headEnd/>
            <a:tailEnd/>
          </a:ln>
          <a:effectLst>
            <a:outerShdw dist="107763" dir="2700000" algn="ctr" rotWithShape="0">
              <a:schemeClr val="bg2"/>
            </a:outerShdw>
          </a:effectLst>
        </p:spPr>
        <p:txBody>
          <a:bodyPr lIns="92075" tIns="46038" rIns="92075" bIns="46038">
            <a:spAutoFit/>
          </a:bodyPr>
          <a:lstStyle/>
          <a:p>
            <a:pPr algn="l">
              <a:spcBef>
                <a:spcPct val="50000"/>
              </a:spcBef>
              <a:defRPr/>
            </a:pPr>
            <a:r>
              <a:rPr lang="en-US" altLang="zh-CN" sz="1800">
                <a:solidFill>
                  <a:schemeClr val="bg2"/>
                </a:solidFill>
                <a:latin typeface="Arial" charset="0"/>
              </a:rPr>
              <a:t>Threads wait  here  for all threads to finish before proceeding (i.e. a </a:t>
            </a:r>
            <a:r>
              <a:rPr lang="en-US" altLang="zh-CN" sz="1800" i="1">
                <a:solidFill>
                  <a:schemeClr val="bg2"/>
                </a:solidFill>
                <a:latin typeface="Arial" charset="0"/>
              </a:rPr>
              <a:t>barrier</a:t>
            </a:r>
            <a:r>
              <a:rPr lang="en-US" altLang="zh-CN" sz="1800">
                <a:solidFill>
                  <a:schemeClr val="bg2"/>
                </a:solidFill>
                <a:latin typeface="Arial" charset="0"/>
              </a:rPr>
              <a:t>)</a:t>
            </a:r>
          </a:p>
        </p:txBody>
      </p:sp>
      <p:sp>
        <p:nvSpPr>
          <p:cNvPr id="25628" name="Line 27"/>
          <p:cNvSpPr>
            <a:spLocks noChangeShapeType="1"/>
          </p:cNvSpPr>
          <p:nvPr/>
        </p:nvSpPr>
        <p:spPr bwMode="auto">
          <a:xfrm flipH="1" flipV="1">
            <a:off x="2819400" y="5715000"/>
            <a:ext cx="1371600" cy="457200"/>
          </a:xfrm>
          <a:prstGeom prst="line">
            <a:avLst/>
          </a:prstGeom>
          <a:noFill/>
          <a:ln w="12700">
            <a:solidFill>
              <a:schemeClr val="tx1"/>
            </a:solidFill>
            <a:round/>
            <a:headEnd type="none" w="sm" len="sm"/>
            <a:tailEnd type="triangle" w="sm" len="sm"/>
          </a:ln>
        </p:spPr>
        <p:txBody>
          <a:bodyPr wrap="none" anchor="ctr"/>
          <a:lstStyle/>
          <a:p>
            <a:endParaRPr lang="en-US"/>
          </a:p>
        </p:txBody>
      </p:sp>
      <p:sp>
        <p:nvSpPr>
          <p:cNvPr id="25629" name="Text Box 29"/>
          <p:cNvSpPr txBox="1">
            <a:spLocks noChangeArrowheads="1"/>
          </p:cNvSpPr>
          <p:nvPr/>
        </p:nvSpPr>
        <p:spPr bwMode="auto">
          <a:xfrm>
            <a:off x="152400" y="6607175"/>
            <a:ext cx="8991600" cy="244475"/>
          </a:xfrm>
          <a:prstGeom prst="rect">
            <a:avLst/>
          </a:prstGeom>
          <a:noFill/>
          <a:ln w="19050">
            <a:noFill/>
            <a:miter lim="800000"/>
            <a:headEnd/>
            <a:tailEnd/>
          </a:ln>
        </p:spPr>
        <p:txBody>
          <a:bodyPr>
            <a:spAutoFit/>
          </a:bodyPr>
          <a:lstStyle/>
          <a:p>
            <a:pPr>
              <a:spcBef>
                <a:spcPct val="50000"/>
              </a:spcBef>
            </a:pPr>
            <a:r>
              <a:rPr lang="zh-CN" altLang="en-US" sz="1000" b="0">
                <a:latin typeface="Arial" charset="0"/>
              </a:rPr>
              <a:t>* </a:t>
            </a:r>
            <a:r>
              <a:rPr lang="en-US" altLang="zh-CN" sz="1000" b="0">
                <a:latin typeface="Arial" charset="0"/>
              </a:rPr>
              <a:t>The name “OpenMP” is the property of the OpenMP Architecture Review Board</a:t>
            </a:r>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8683345D-425B-4DE5-BA59-F564532B0095}" type="slidenum">
              <a:rPr lang="zh-CN" altLang="en-US"/>
              <a:pPr>
                <a:defRPr/>
              </a:pPr>
              <a:t>190</a:t>
            </a:fld>
            <a:endParaRPr lang="en-US" altLang="zh-CN"/>
          </a:p>
        </p:txBody>
      </p:sp>
      <p:sp>
        <p:nvSpPr>
          <p:cNvPr id="168963" name="Rectangle 2"/>
          <p:cNvSpPr>
            <a:spLocks noGrp="1" noChangeArrowheads="1"/>
          </p:cNvSpPr>
          <p:nvPr>
            <p:ph type="title"/>
          </p:nvPr>
        </p:nvSpPr>
        <p:spPr/>
        <p:txBody>
          <a:bodyPr/>
          <a:lstStyle/>
          <a:p>
            <a:pPr eaLnBrk="1" hangingPunct="1"/>
            <a:r>
              <a:rPr lang="en-US" altLang="zh-CN" smtClean="0">
                <a:ea typeface="SimSun" pitchFamily="2" charset="-122"/>
              </a:rPr>
              <a:t>Flush</a:t>
            </a:r>
          </a:p>
        </p:txBody>
      </p:sp>
      <p:sp>
        <p:nvSpPr>
          <p:cNvPr id="168964" name="Rectangle 3"/>
          <p:cNvSpPr>
            <a:spLocks noGrp="1" noChangeArrowheads="1"/>
          </p:cNvSpPr>
          <p:nvPr>
            <p:ph type="body" idx="1"/>
          </p:nvPr>
        </p:nvSpPr>
        <p:spPr>
          <a:xfrm>
            <a:off x="360363" y="1108075"/>
            <a:ext cx="8515350" cy="4819650"/>
          </a:xfrm>
        </p:spPr>
        <p:txBody>
          <a:bodyPr/>
          <a:lstStyle/>
          <a:p>
            <a:pPr eaLnBrk="1" hangingPunct="1"/>
            <a:r>
              <a:rPr lang="en-US" altLang="zh-CN" sz="2400" smtClean="0">
                <a:ea typeface="SimSun" pitchFamily="2" charset="-122"/>
              </a:rPr>
              <a:t>Defines a sequence point at which a thread is guaranteed to see a consistent view of memory with respect to the “flush set”.</a:t>
            </a:r>
          </a:p>
          <a:p>
            <a:pPr eaLnBrk="1" hangingPunct="1"/>
            <a:r>
              <a:rPr lang="en-US" altLang="zh-CN" sz="2400" smtClean="0">
                <a:ea typeface="SimSun" pitchFamily="2" charset="-122"/>
              </a:rPr>
              <a:t>The flush set is:</a:t>
            </a:r>
          </a:p>
          <a:p>
            <a:pPr lvl="1" eaLnBrk="1" hangingPunct="1"/>
            <a:r>
              <a:rPr lang="en-US" altLang="zh-CN" sz="2000" smtClean="0">
                <a:ea typeface="SimSun" pitchFamily="2" charset="-122"/>
              </a:rPr>
              <a:t>“all thread visible variables” for a flush construct without an argument list.</a:t>
            </a:r>
          </a:p>
          <a:p>
            <a:pPr lvl="1" eaLnBrk="1" hangingPunct="1"/>
            <a:r>
              <a:rPr lang="en-US" altLang="zh-CN" sz="2000" smtClean="0">
                <a:ea typeface="SimSun" pitchFamily="2" charset="-122"/>
              </a:rPr>
              <a:t>a list of variables when the “flush(list)” construct is used.</a:t>
            </a:r>
          </a:p>
          <a:p>
            <a:pPr eaLnBrk="1" hangingPunct="1"/>
            <a:r>
              <a:rPr lang="en-US" altLang="zh-CN" sz="2400" smtClean="0">
                <a:ea typeface="SimSun" pitchFamily="2" charset="-122"/>
              </a:rPr>
              <a:t>The action of Flush is to guarantee that:</a:t>
            </a:r>
          </a:p>
          <a:p>
            <a:pPr lvl="2" eaLnBrk="1" hangingPunct="1"/>
            <a:r>
              <a:rPr lang="en-US" altLang="zh-CN" sz="2000" smtClean="0">
                <a:ea typeface="SimSun" pitchFamily="2" charset="-122"/>
              </a:rPr>
              <a:t>All R,W ops that overlap the flush set and occur prior to the flush complete before the flush executes</a:t>
            </a:r>
          </a:p>
          <a:p>
            <a:pPr lvl="2" eaLnBrk="1" hangingPunct="1"/>
            <a:r>
              <a:rPr lang="en-US" altLang="zh-CN" sz="2000" smtClean="0">
                <a:ea typeface="SimSun" pitchFamily="2" charset="-122"/>
              </a:rPr>
              <a:t>All R,W ops that overlap the flush set and occur after the flush don’t execute until after the flush.</a:t>
            </a:r>
          </a:p>
          <a:p>
            <a:pPr lvl="2" eaLnBrk="1" hangingPunct="1"/>
            <a:r>
              <a:rPr lang="en-US" altLang="zh-CN" sz="2000" smtClean="0">
                <a:ea typeface="SimSun" pitchFamily="2" charset="-122"/>
              </a:rPr>
              <a:t>Flushes with overlapping flush sets can not be reordered.</a:t>
            </a:r>
          </a:p>
        </p:txBody>
      </p:sp>
      <p:sp>
        <p:nvSpPr>
          <p:cNvPr id="168965" name="Text Box 4"/>
          <p:cNvSpPr txBox="1">
            <a:spLocks noChangeArrowheads="1"/>
          </p:cNvSpPr>
          <p:nvPr/>
        </p:nvSpPr>
        <p:spPr bwMode="auto">
          <a:xfrm>
            <a:off x="228600" y="6172200"/>
            <a:ext cx="7391400" cy="396875"/>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2000" b="0">
                <a:latin typeface="Arial Unicode MS" pitchFamily="34" charset="-128"/>
              </a:rPr>
              <a:t>Memory ops: R = Read,  W = write, S = synchronization</a:t>
            </a: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pPr>
              <a:defRPr/>
            </a:pPr>
            <a:fld id="{3AFCA8F0-A143-4ED4-88C9-211F8068F549}" type="slidenum">
              <a:rPr lang="zh-CN" altLang="en-US"/>
              <a:pPr>
                <a:defRPr/>
              </a:pPr>
              <a:t>191</a:t>
            </a:fld>
            <a:endParaRPr lang="en-US" altLang="zh-CN"/>
          </a:p>
        </p:txBody>
      </p:sp>
      <p:sp>
        <p:nvSpPr>
          <p:cNvPr id="169987" name="Rectangle 2"/>
          <p:cNvSpPr>
            <a:spLocks noGrp="1" noChangeArrowheads="1"/>
          </p:cNvSpPr>
          <p:nvPr>
            <p:ph type="title"/>
          </p:nvPr>
        </p:nvSpPr>
        <p:spPr/>
        <p:txBody>
          <a:bodyPr/>
          <a:lstStyle/>
          <a:p>
            <a:pPr eaLnBrk="1" hangingPunct="1"/>
            <a:r>
              <a:rPr lang="en-US" altLang="zh-CN" smtClean="0">
                <a:ea typeface="SimSun" pitchFamily="2" charset="-122"/>
              </a:rPr>
              <a:t>Synchronization: flush example</a:t>
            </a:r>
          </a:p>
        </p:txBody>
      </p:sp>
      <p:sp>
        <p:nvSpPr>
          <p:cNvPr id="169988" name="Rectangle 3"/>
          <p:cNvSpPr>
            <a:spLocks noChangeArrowheads="1"/>
          </p:cNvSpPr>
          <p:nvPr/>
        </p:nvSpPr>
        <p:spPr bwMode="auto">
          <a:xfrm>
            <a:off x="387350" y="1517650"/>
            <a:ext cx="8223250" cy="1225550"/>
          </a:xfrm>
          <a:prstGeom prst="rect">
            <a:avLst/>
          </a:prstGeom>
          <a:noFill/>
          <a:ln w="9525">
            <a:noFill/>
            <a:miter lim="800000"/>
            <a:headEnd/>
            <a:tailEnd/>
          </a:ln>
        </p:spPr>
        <p:txBody>
          <a:bodyPr lIns="92075" tIns="46038" rIns="92075" bIns="46038"/>
          <a:lstStyle/>
          <a:p>
            <a:pPr marL="285750" indent="-285750" algn="l">
              <a:lnSpc>
                <a:spcPct val="94000"/>
              </a:lnSpc>
              <a:spcBef>
                <a:spcPct val="30000"/>
              </a:spcBef>
              <a:buClr>
                <a:schemeClr val="tx2"/>
              </a:buClr>
              <a:buSzPct val="75000"/>
              <a:buFont typeface="Wingdings" pitchFamily="2" charset="2"/>
              <a:buChar char="l"/>
            </a:pPr>
            <a:r>
              <a:rPr lang="en-US" altLang="zh-CN">
                <a:solidFill>
                  <a:srgbClr val="FFFFFF"/>
                </a:solidFill>
                <a:latin typeface="Arial" charset="0"/>
              </a:rPr>
              <a:t>Flush forces data to be updated in memory so other threads see the most recent value</a:t>
            </a:r>
          </a:p>
        </p:txBody>
      </p:sp>
      <p:sp>
        <p:nvSpPr>
          <p:cNvPr id="169989" name="Text Box 4"/>
          <p:cNvSpPr txBox="1">
            <a:spLocks noChangeArrowheads="1"/>
          </p:cNvSpPr>
          <p:nvPr/>
        </p:nvSpPr>
        <p:spPr bwMode="auto">
          <a:xfrm>
            <a:off x="736600" y="2616200"/>
            <a:ext cx="7772400" cy="1917700"/>
          </a:xfrm>
          <a:prstGeom prst="rect">
            <a:avLst/>
          </a:prstGeom>
          <a:solidFill>
            <a:srgbClr val="001B72"/>
          </a:solidFill>
          <a:ln w="12700">
            <a:noFill/>
            <a:miter lim="800000"/>
            <a:headEnd type="none" w="sm" len="sm"/>
            <a:tailEnd type="none" w="sm" len="sm"/>
          </a:ln>
        </p:spPr>
        <p:txBody>
          <a:bodyPr>
            <a:spAutoFit/>
          </a:bodyPr>
          <a:lstStyle/>
          <a:p>
            <a:pPr algn="l">
              <a:spcBef>
                <a:spcPct val="50000"/>
              </a:spcBef>
            </a:pPr>
            <a:r>
              <a:rPr lang="en-US" altLang="zh-CN"/>
              <a:t>double A;</a:t>
            </a:r>
          </a:p>
          <a:p>
            <a:pPr algn="l">
              <a:spcBef>
                <a:spcPct val="50000"/>
              </a:spcBef>
            </a:pPr>
            <a:r>
              <a:rPr lang="en-US" altLang="zh-CN"/>
              <a:t>A = compute();</a:t>
            </a:r>
          </a:p>
          <a:p>
            <a:pPr algn="l">
              <a:spcBef>
                <a:spcPct val="50000"/>
              </a:spcBef>
            </a:pPr>
            <a:r>
              <a:rPr lang="en-US" altLang="zh-CN"/>
              <a:t>flush(A);   // flush to memory to make sure other</a:t>
            </a:r>
            <a:br>
              <a:rPr lang="en-US" altLang="zh-CN"/>
            </a:br>
            <a:r>
              <a:rPr lang="en-US" altLang="zh-CN"/>
              <a:t>                  //  threads can pick up the right value</a:t>
            </a:r>
            <a:r>
              <a:rPr lang="en-US" altLang="zh-CN" sz="1800"/>
              <a:t>  </a:t>
            </a:r>
          </a:p>
        </p:txBody>
      </p:sp>
      <p:sp>
        <p:nvSpPr>
          <p:cNvPr id="3648517" name="Text Box 5"/>
          <p:cNvSpPr txBox="1">
            <a:spLocks noChangeArrowheads="1"/>
          </p:cNvSpPr>
          <p:nvPr/>
        </p:nvSpPr>
        <p:spPr bwMode="auto">
          <a:xfrm>
            <a:off x="584200" y="4673600"/>
            <a:ext cx="7696200" cy="822325"/>
          </a:xfrm>
          <a:prstGeom prst="rect">
            <a:avLst/>
          </a:prstGeom>
          <a:solidFill>
            <a:schemeClr val="tx1"/>
          </a:solidFill>
          <a:ln w="12700">
            <a:no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defRPr/>
            </a:pPr>
            <a:r>
              <a:rPr lang="en-US" altLang="zh-CN">
                <a:solidFill>
                  <a:schemeClr val="bg2"/>
                </a:solidFill>
                <a:latin typeface="Arial" charset="0"/>
              </a:rPr>
              <a:t>Note: OpenMP’s flush is analogous to a fence in other shared memory API’s.</a:t>
            </a: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13476D8F-D4DE-4D2A-B4FD-31960045A91F}" type="slidenum">
              <a:rPr lang="zh-CN" altLang="en-US"/>
              <a:pPr>
                <a:defRPr/>
              </a:pPr>
              <a:t>192</a:t>
            </a:fld>
            <a:endParaRPr lang="en-US" altLang="zh-CN"/>
          </a:p>
        </p:txBody>
      </p:sp>
      <p:sp>
        <p:nvSpPr>
          <p:cNvPr id="171011" name="Rectangle 2"/>
          <p:cNvSpPr>
            <a:spLocks noGrp="1" noChangeArrowheads="1"/>
          </p:cNvSpPr>
          <p:nvPr>
            <p:ph type="title"/>
          </p:nvPr>
        </p:nvSpPr>
        <p:spPr>
          <a:noFill/>
        </p:spPr>
        <p:txBody>
          <a:bodyPr/>
          <a:lstStyle/>
          <a:p>
            <a:pPr eaLnBrk="1" hangingPunct="1">
              <a:lnSpc>
                <a:spcPct val="89000"/>
              </a:lnSpc>
            </a:pPr>
            <a:r>
              <a:rPr lang="en-US" altLang="zh-CN" sz="3600" smtClean="0">
                <a:ea typeface="SimSun" pitchFamily="2" charset="-122"/>
              </a:rPr>
              <a:t>What is the Big Deal with Flush?</a:t>
            </a:r>
            <a:br>
              <a:rPr lang="en-US" altLang="zh-CN" sz="3600" smtClean="0">
                <a:ea typeface="SimSun" pitchFamily="2" charset="-122"/>
              </a:rPr>
            </a:br>
            <a:endParaRPr lang="en-US" altLang="zh-CN" sz="3600" smtClean="0">
              <a:ea typeface="SimSun" pitchFamily="2" charset="-122"/>
            </a:endParaRPr>
          </a:p>
        </p:txBody>
      </p:sp>
      <p:sp>
        <p:nvSpPr>
          <p:cNvPr id="171012" name="Rectangle 3"/>
          <p:cNvSpPr>
            <a:spLocks noGrp="1" noChangeArrowheads="1"/>
          </p:cNvSpPr>
          <p:nvPr>
            <p:ph type="body" idx="1"/>
          </p:nvPr>
        </p:nvSpPr>
        <p:spPr>
          <a:xfrm>
            <a:off x="373063" y="1127125"/>
            <a:ext cx="8515350" cy="4819650"/>
          </a:xfrm>
          <a:noFill/>
        </p:spPr>
        <p:txBody>
          <a:bodyPr/>
          <a:lstStyle/>
          <a:p>
            <a:pPr eaLnBrk="1" hangingPunct="1">
              <a:lnSpc>
                <a:spcPct val="94000"/>
              </a:lnSpc>
            </a:pPr>
            <a:r>
              <a:rPr lang="en-US" altLang="zh-CN" sz="2400" smtClean="0">
                <a:ea typeface="SimSun" pitchFamily="2" charset="-122"/>
              </a:rPr>
              <a:t>Compilers routinely reorder instructions implementing a program</a:t>
            </a:r>
          </a:p>
          <a:p>
            <a:pPr lvl="1" eaLnBrk="1" hangingPunct="1">
              <a:lnSpc>
                <a:spcPct val="94000"/>
              </a:lnSpc>
            </a:pPr>
            <a:r>
              <a:rPr lang="en-US" altLang="zh-CN" sz="2000" smtClean="0">
                <a:ea typeface="SimSun" pitchFamily="2" charset="-122"/>
              </a:rPr>
              <a:t>This helps better exploit the functional units, keep machine busy, hide memory latencies, etc.</a:t>
            </a:r>
          </a:p>
          <a:p>
            <a:pPr eaLnBrk="1" hangingPunct="1">
              <a:lnSpc>
                <a:spcPct val="94000"/>
              </a:lnSpc>
            </a:pPr>
            <a:r>
              <a:rPr lang="en-US" altLang="zh-CN" sz="2400" smtClean="0">
                <a:ea typeface="SimSun" pitchFamily="2" charset="-122"/>
              </a:rPr>
              <a:t>Compiler generally cannot move instructions:</a:t>
            </a:r>
          </a:p>
          <a:p>
            <a:pPr lvl="1" eaLnBrk="1" hangingPunct="1">
              <a:lnSpc>
                <a:spcPct val="94000"/>
              </a:lnSpc>
            </a:pPr>
            <a:r>
              <a:rPr lang="en-US" altLang="zh-CN" sz="2000" smtClean="0">
                <a:ea typeface="SimSun" pitchFamily="2" charset="-122"/>
              </a:rPr>
              <a:t>past a barrier</a:t>
            </a:r>
          </a:p>
          <a:p>
            <a:pPr lvl="1" eaLnBrk="1" hangingPunct="1">
              <a:lnSpc>
                <a:spcPct val="94000"/>
              </a:lnSpc>
            </a:pPr>
            <a:r>
              <a:rPr lang="en-US" altLang="zh-CN" sz="2000" smtClean="0">
                <a:ea typeface="SimSun" pitchFamily="2" charset="-122"/>
              </a:rPr>
              <a:t>past a flush on all variables</a:t>
            </a:r>
          </a:p>
          <a:p>
            <a:pPr eaLnBrk="1" hangingPunct="1">
              <a:lnSpc>
                <a:spcPct val="94000"/>
              </a:lnSpc>
            </a:pPr>
            <a:r>
              <a:rPr lang="en-US" altLang="zh-CN" sz="2400" smtClean="0">
                <a:ea typeface="SimSun" pitchFamily="2" charset="-122"/>
              </a:rPr>
              <a:t>But it can move them past a flush with a list of variables so long as those variables are not accessed</a:t>
            </a:r>
          </a:p>
          <a:p>
            <a:pPr eaLnBrk="1" hangingPunct="1">
              <a:lnSpc>
                <a:spcPct val="94000"/>
              </a:lnSpc>
            </a:pPr>
            <a:r>
              <a:rPr lang="en-US" altLang="zh-CN" sz="2400" smtClean="0">
                <a:ea typeface="SimSun" pitchFamily="2" charset="-122"/>
              </a:rPr>
              <a:t>Keeping track of consistency when flushes are used can be confusing … especially if “flush(list)” is used.</a:t>
            </a:r>
          </a:p>
        </p:txBody>
      </p:sp>
      <p:sp>
        <p:nvSpPr>
          <p:cNvPr id="171013" name="Text Box 4"/>
          <p:cNvSpPr txBox="1">
            <a:spLocks noChangeArrowheads="1"/>
          </p:cNvSpPr>
          <p:nvPr/>
        </p:nvSpPr>
        <p:spPr bwMode="auto">
          <a:xfrm>
            <a:off x="571500" y="5570538"/>
            <a:ext cx="7554913" cy="1019175"/>
          </a:xfrm>
          <a:prstGeom prst="rect">
            <a:avLst/>
          </a:prstGeom>
          <a:solidFill>
            <a:schemeClr val="tx1"/>
          </a:solidFill>
          <a:ln w="12700">
            <a:solidFill>
              <a:schemeClr val="bg2"/>
            </a:solidFill>
            <a:miter lim="800000"/>
            <a:headEnd type="none" w="sm" len="sm"/>
            <a:tailEnd type="none" w="sm" len="sm"/>
          </a:ln>
        </p:spPr>
        <p:txBody>
          <a:bodyPr>
            <a:spAutoFit/>
          </a:bodyPr>
          <a:lstStyle/>
          <a:p>
            <a:pPr>
              <a:spcBef>
                <a:spcPct val="50000"/>
              </a:spcBef>
            </a:pPr>
            <a:r>
              <a:rPr lang="en-US" altLang="zh-CN" sz="2000">
                <a:solidFill>
                  <a:schemeClr val="bg2"/>
                </a:solidFill>
                <a:latin typeface="Arial Unicode MS" pitchFamily="34" charset="-128"/>
              </a:rPr>
              <a:t>Note: the flush operation does not actually synchronize different threads. It just ensures that a thread</a:t>
            </a:r>
            <a:r>
              <a:rPr lang="en-US" altLang="zh-CN" sz="2000">
                <a:solidFill>
                  <a:schemeClr val="bg2"/>
                </a:solidFill>
                <a:latin typeface="Arial" charset="0"/>
              </a:rPr>
              <a:t>’</a:t>
            </a:r>
            <a:r>
              <a:rPr lang="en-US" altLang="zh-CN" sz="2000">
                <a:solidFill>
                  <a:schemeClr val="bg2"/>
                </a:solidFill>
                <a:latin typeface="Arial Unicode MS" pitchFamily="34" charset="-128"/>
              </a:rPr>
              <a:t>s values are made consistent with main memory.</a:t>
            </a:r>
            <a:r>
              <a:rPr lang="en-US" altLang="zh-CN" sz="1800">
                <a:solidFill>
                  <a:schemeClr val="bg2"/>
                </a:solidFill>
                <a:latin typeface="Arial Unicode MS" pitchFamily="34" charset="-128"/>
              </a:rPr>
              <a:t> </a:t>
            </a: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2096EE7-4644-4EA7-AF77-6E5FBBAC14B5}" type="slidenum">
              <a:rPr lang="zh-CN" altLang="en-US"/>
              <a:pPr>
                <a:defRPr/>
              </a:pPr>
              <a:t>193</a:t>
            </a:fld>
            <a:endParaRPr lang="en-US" altLang="zh-CN"/>
          </a:p>
        </p:txBody>
      </p:sp>
      <p:sp>
        <p:nvSpPr>
          <p:cNvPr id="175107" name="Rectangle 2"/>
          <p:cNvSpPr>
            <a:spLocks noGrp="1" noChangeArrowheads="1"/>
          </p:cNvSpPr>
          <p:nvPr>
            <p:ph type="title"/>
          </p:nvPr>
        </p:nvSpPr>
        <p:spPr/>
        <p:txBody>
          <a:bodyPr/>
          <a:lstStyle/>
          <a:p>
            <a:pPr eaLnBrk="1" hangingPunct="1"/>
            <a:r>
              <a:rPr lang="en-US" sz="3600" smtClean="0"/>
              <a:t>Pair wise synchronizaion in OpenMP</a:t>
            </a:r>
          </a:p>
        </p:txBody>
      </p:sp>
      <p:sp>
        <p:nvSpPr>
          <p:cNvPr id="175108" name="Rectangle 3"/>
          <p:cNvSpPr>
            <a:spLocks noGrp="1" noChangeArrowheads="1"/>
          </p:cNvSpPr>
          <p:nvPr>
            <p:ph type="body" idx="1"/>
          </p:nvPr>
        </p:nvSpPr>
        <p:spPr/>
        <p:txBody>
          <a:bodyPr/>
          <a:lstStyle/>
          <a:p>
            <a:pPr eaLnBrk="1" hangingPunct="1"/>
            <a:r>
              <a:rPr lang="en-US" smtClean="0"/>
              <a:t>OpenMP lacks synchronization constructs that work between pairs of threads.</a:t>
            </a:r>
          </a:p>
          <a:p>
            <a:pPr eaLnBrk="1" hangingPunct="1"/>
            <a:r>
              <a:rPr lang="en-US" smtClean="0"/>
              <a:t>When this is needed you have to build it yourself.</a:t>
            </a:r>
          </a:p>
          <a:p>
            <a:pPr eaLnBrk="1" hangingPunct="1"/>
            <a:r>
              <a:rPr lang="en-US" smtClean="0"/>
              <a:t>Pair wise synchronization</a:t>
            </a:r>
          </a:p>
          <a:p>
            <a:pPr lvl="1" eaLnBrk="1" hangingPunct="1"/>
            <a:r>
              <a:rPr lang="en-US" smtClean="0"/>
              <a:t>Use a shared flag variable</a:t>
            </a:r>
          </a:p>
          <a:p>
            <a:pPr lvl="1" eaLnBrk="1" hangingPunct="1"/>
            <a:r>
              <a:rPr lang="en-US" smtClean="0"/>
              <a:t>Reader spins waiting for the new flag value</a:t>
            </a:r>
          </a:p>
          <a:p>
            <a:pPr lvl="1" eaLnBrk="1" hangingPunct="1"/>
            <a:r>
              <a:rPr lang="en-US" smtClean="0"/>
              <a:t>Use flushes to force updates to and from memory</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194</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158750" y="5927719"/>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268430081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1"/>
          <p:cNvSpPr>
            <a:spLocks noGrp="1"/>
          </p:cNvSpPr>
          <p:nvPr>
            <p:ph type="title"/>
          </p:nvPr>
        </p:nvSpPr>
        <p:spPr/>
        <p:txBody>
          <a:bodyPr/>
          <a:lstStyle/>
          <a:p>
            <a:r>
              <a:rPr lang="en-US" smtClean="0"/>
              <a:t>Fortran and OpenMP</a:t>
            </a:r>
          </a:p>
        </p:txBody>
      </p:sp>
      <p:sp>
        <p:nvSpPr>
          <p:cNvPr id="178179" name="Content Placeholder 2"/>
          <p:cNvSpPr>
            <a:spLocks noGrp="1"/>
          </p:cNvSpPr>
          <p:nvPr>
            <p:ph idx="1"/>
          </p:nvPr>
        </p:nvSpPr>
        <p:spPr/>
        <p:txBody>
          <a:bodyPr/>
          <a:lstStyle/>
          <a:p>
            <a:r>
              <a:rPr lang="en-US" smtClean="0"/>
              <a:t>We were careful to design the OpenMP constructs so they cleanly map onto C, C++ and Fortran.</a:t>
            </a:r>
          </a:p>
          <a:p>
            <a:r>
              <a:rPr lang="en-US" smtClean="0"/>
              <a:t>There are a few syntactic differences that once understood, will allow you to move back and forth between languages.</a:t>
            </a:r>
          </a:p>
          <a:p>
            <a:r>
              <a:rPr lang="en-US" smtClean="0"/>
              <a:t>In the specification, language specific notes are included when each construct is defined. </a:t>
            </a:r>
          </a:p>
        </p:txBody>
      </p:sp>
      <p:sp>
        <p:nvSpPr>
          <p:cNvPr id="4" name="Slide Number Placeholder 3"/>
          <p:cNvSpPr>
            <a:spLocks noGrp="1"/>
          </p:cNvSpPr>
          <p:nvPr>
            <p:ph type="sldNum" sz="quarter" idx="10"/>
          </p:nvPr>
        </p:nvSpPr>
        <p:spPr/>
        <p:txBody>
          <a:bodyPr/>
          <a:lstStyle/>
          <a:p>
            <a:pPr>
              <a:defRPr/>
            </a:pPr>
            <a:fld id="{0F1D412A-D6E2-45AC-8767-F92C7441E427}" type="slidenum">
              <a:rPr lang="zh-CN" altLang="en-US" smtClean="0"/>
              <a:pPr>
                <a:defRPr/>
              </a:pPr>
              <a:t>195</a:t>
            </a:fld>
            <a:endParaRPr lang="en-US" altLang="zh-CN"/>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smtClean="0"/>
              <a:t>OpenMP:</a:t>
            </a:r>
            <a:br>
              <a:rPr lang="en-US" smtClean="0"/>
            </a:br>
            <a:r>
              <a:rPr lang="en-US" sz="2800" smtClean="0">
                <a:solidFill>
                  <a:schemeClr val="accent1"/>
                </a:solidFill>
              </a:rPr>
              <a:t>Some syntax details for Fortran programmers</a:t>
            </a:r>
            <a:endParaRPr lang="en-US" sz="2800" smtClean="0"/>
          </a:p>
        </p:txBody>
      </p:sp>
      <p:sp>
        <p:nvSpPr>
          <p:cNvPr id="179203" name="Rectangle 3"/>
          <p:cNvSpPr>
            <a:spLocks noGrp="1" noChangeArrowheads="1"/>
          </p:cNvSpPr>
          <p:nvPr>
            <p:ph type="body" idx="1"/>
          </p:nvPr>
        </p:nvSpPr>
        <p:spPr/>
        <p:txBody>
          <a:bodyPr/>
          <a:lstStyle/>
          <a:p>
            <a:pPr>
              <a:lnSpc>
                <a:spcPct val="83000"/>
              </a:lnSpc>
            </a:pPr>
            <a:r>
              <a:rPr lang="en-US" smtClean="0"/>
              <a:t>Most of the constructs in OpenMP are compiler directives.</a:t>
            </a:r>
          </a:p>
          <a:p>
            <a:pPr lvl="1">
              <a:lnSpc>
                <a:spcPct val="83000"/>
              </a:lnSpc>
            </a:pPr>
            <a:r>
              <a:rPr lang="en-US" smtClean="0"/>
              <a:t>For Fortran, the directives take one of the forms:</a:t>
            </a:r>
          </a:p>
          <a:p>
            <a:pPr lvl="2">
              <a:lnSpc>
                <a:spcPct val="83000"/>
              </a:lnSpc>
              <a:buFontTx/>
              <a:buNone/>
            </a:pPr>
            <a:r>
              <a:rPr lang="en-US" smtClean="0"/>
              <a:t>C$OMP </a:t>
            </a:r>
            <a:r>
              <a:rPr lang="en-US" i="1" smtClean="0"/>
              <a:t>construct [clause [clause]…]</a:t>
            </a:r>
            <a:r>
              <a:rPr lang="en-US" smtClean="0"/>
              <a:t> </a:t>
            </a:r>
          </a:p>
          <a:p>
            <a:pPr lvl="2">
              <a:lnSpc>
                <a:spcPct val="83000"/>
              </a:lnSpc>
              <a:buFontTx/>
              <a:buNone/>
            </a:pPr>
            <a:r>
              <a:rPr lang="en-US" smtClean="0"/>
              <a:t>!$OMP </a:t>
            </a:r>
            <a:r>
              <a:rPr lang="en-US" i="1" smtClean="0"/>
              <a:t>construct [clause [clause]…]</a:t>
            </a:r>
            <a:endParaRPr lang="en-US" smtClean="0"/>
          </a:p>
          <a:p>
            <a:pPr lvl="2">
              <a:lnSpc>
                <a:spcPct val="83000"/>
              </a:lnSpc>
              <a:buFontTx/>
              <a:buNone/>
            </a:pPr>
            <a:r>
              <a:rPr lang="en-US" smtClean="0"/>
              <a:t>*$OMP </a:t>
            </a:r>
            <a:r>
              <a:rPr lang="en-US" i="1" smtClean="0"/>
              <a:t>construct [clause [clause]…]</a:t>
            </a:r>
            <a:endParaRPr lang="en-US" smtClean="0"/>
          </a:p>
          <a:p>
            <a:pPr>
              <a:lnSpc>
                <a:spcPct val="83000"/>
              </a:lnSpc>
            </a:pPr>
            <a:r>
              <a:rPr lang="en-US" smtClean="0"/>
              <a:t>The OpenMP include file and lib module</a:t>
            </a:r>
          </a:p>
          <a:p>
            <a:pPr lvl="2">
              <a:lnSpc>
                <a:spcPct val="83000"/>
              </a:lnSpc>
              <a:buFontTx/>
              <a:buNone/>
            </a:pPr>
            <a:r>
              <a:rPr lang="en-US" smtClean="0"/>
              <a:t>use omp_lib</a:t>
            </a:r>
          </a:p>
          <a:p>
            <a:pPr lvl="2">
              <a:lnSpc>
                <a:spcPct val="83000"/>
              </a:lnSpc>
              <a:buFontTx/>
              <a:buNone/>
            </a:pPr>
            <a:r>
              <a:rPr lang="en-US" smtClean="0"/>
              <a:t>Include omp_lib.h</a:t>
            </a:r>
          </a:p>
          <a:p>
            <a:pPr lvl="2">
              <a:lnSpc>
                <a:spcPct val="83000"/>
              </a:lnSpc>
            </a:pPr>
            <a:endParaRPr lang="en-US" smtClean="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57200" y="228600"/>
            <a:ext cx="8496300" cy="1143000"/>
          </a:xfrm>
          <a:noFill/>
        </p:spPr>
        <p:txBody>
          <a:bodyPr lIns="90488" tIns="44450" rIns="90488" bIns="44450" anchor="b"/>
          <a:lstStyle/>
          <a:p>
            <a:pPr>
              <a:lnSpc>
                <a:spcPct val="89000"/>
              </a:lnSpc>
            </a:pPr>
            <a:r>
              <a:rPr lang="en-US" smtClean="0"/>
              <a:t>OpenMP:</a:t>
            </a:r>
            <a:br>
              <a:rPr lang="en-US" smtClean="0"/>
            </a:br>
            <a:r>
              <a:rPr lang="en-US" sz="3200" smtClean="0">
                <a:solidFill>
                  <a:schemeClr val="accent1"/>
                </a:solidFill>
              </a:rPr>
              <a:t>Structured blocks (Fortran)</a:t>
            </a:r>
          </a:p>
        </p:txBody>
      </p:sp>
      <p:sp>
        <p:nvSpPr>
          <p:cNvPr id="220166" name="Rectangle 6"/>
          <p:cNvSpPr>
            <a:spLocks noChangeArrowheads="1"/>
          </p:cNvSpPr>
          <p:nvPr/>
        </p:nvSpPr>
        <p:spPr bwMode="auto">
          <a:xfrm>
            <a:off x="152400" y="3657600"/>
            <a:ext cx="4343400" cy="2667000"/>
          </a:xfrm>
          <a:prstGeom prst="rect">
            <a:avLst/>
          </a:prstGeom>
          <a:solidFill>
            <a:srgbClr val="001B72"/>
          </a:solidFill>
          <a:ln w="9525">
            <a:noFill/>
            <a:miter lim="800000"/>
            <a:headEnd/>
            <a:tailEnd/>
          </a:ln>
          <a:effectLst>
            <a:outerShdw dist="107763" dir="2700000" algn="ctr" rotWithShape="0">
              <a:schemeClr val="bg2"/>
            </a:outerShdw>
          </a:effectLst>
        </p:spPr>
        <p:txBody>
          <a:bodyPr lIns="90488" tIns="44450" rIns="90488" bIns="44450"/>
          <a:lstStyle/>
          <a:p>
            <a:pPr marL="342900" indent="-342900" algn="l" eaLnBrk="0" hangingPunct="0">
              <a:spcBef>
                <a:spcPct val="20000"/>
              </a:spcBef>
              <a:defRPr/>
            </a:pPr>
            <a:r>
              <a:rPr lang="en-US" sz="1800" b="0" dirty="0"/>
              <a:t>C$OMP PARALLEL</a:t>
            </a:r>
          </a:p>
          <a:p>
            <a:pPr marL="342900" indent="-342900" algn="l" eaLnBrk="0" hangingPunct="0">
              <a:spcBef>
                <a:spcPct val="20000"/>
              </a:spcBef>
              <a:defRPr/>
            </a:pPr>
            <a:r>
              <a:rPr lang="en-US" sz="1800" b="0" dirty="0"/>
              <a:t>10    </a:t>
            </a:r>
            <a:r>
              <a:rPr lang="en-US" sz="1800" b="0" dirty="0" err="1"/>
              <a:t>wrk</a:t>
            </a:r>
            <a:r>
              <a:rPr lang="en-US" sz="1800" b="0" dirty="0"/>
              <a:t>(id) = garbage(id)</a:t>
            </a:r>
          </a:p>
          <a:p>
            <a:pPr marL="342900" indent="-342900" algn="l" eaLnBrk="0" hangingPunct="0">
              <a:spcBef>
                <a:spcPct val="20000"/>
              </a:spcBef>
              <a:defRPr/>
            </a:pPr>
            <a:r>
              <a:rPr lang="en-US" sz="1800" b="0" dirty="0"/>
              <a:t>        res(id) = </a:t>
            </a:r>
            <a:r>
              <a:rPr lang="en-US" sz="1800" b="0" dirty="0" err="1"/>
              <a:t>wrk</a:t>
            </a:r>
            <a:r>
              <a:rPr lang="en-US" sz="1800" b="0" dirty="0"/>
              <a:t>(id)**2</a:t>
            </a:r>
          </a:p>
          <a:p>
            <a:pPr marL="342900" indent="-342900" algn="l" eaLnBrk="0" hangingPunct="0">
              <a:spcBef>
                <a:spcPct val="20000"/>
              </a:spcBef>
              <a:defRPr/>
            </a:pPr>
            <a:r>
              <a:rPr lang="en-US" sz="1800" b="0" dirty="0"/>
              <a:t>        if(</a:t>
            </a:r>
            <a:r>
              <a:rPr lang="en-US" sz="1800" b="0" dirty="0" err="1"/>
              <a:t>conv</a:t>
            </a:r>
            <a:r>
              <a:rPr lang="en-US" sz="1800" b="0" dirty="0"/>
              <a:t>(res(id)) </a:t>
            </a:r>
            <a:r>
              <a:rPr lang="en-US" sz="1800" b="0" dirty="0" err="1"/>
              <a:t>goto</a:t>
            </a:r>
            <a:r>
              <a:rPr lang="en-US" sz="1800" b="0" dirty="0"/>
              <a:t> 10</a:t>
            </a:r>
          </a:p>
          <a:p>
            <a:pPr marL="342900" indent="-342900" algn="l" eaLnBrk="0" hangingPunct="0">
              <a:spcBef>
                <a:spcPct val="20000"/>
              </a:spcBef>
              <a:defRPr/>
            </a:pPr>
            <a:r>
              <a:rPr lang="en-US" sz="1800" b="0" dirty="0"/>
              <a:t>C$OMP END PARALLEL</a:t>
            </a:r>
          </a:p>
          <a:p>
            <a:pPr marL="342900" indent="-342900" algn="l" eaLnBrk="0" hangingPunct="0">
              <a:spcBef>
                <a:spcPct val="20000"/>
              </a:spcBef>
              <a:defRPr/>
            </a:pPr>
            <a:r>
              <a:rPr lang="en-US" sz="1800" b="0" dirty="0"/>
              <a:t>      print *,id</a:t>
            </a:r>
          </a:p>
        </p:txBody>
      </p:sp>
      <p:sp>
        <p:nvSpPr>
          <p:cNvPr id="180228" name="Rectangle 30"/>
          <p:cNvSpPr>
            <a:spLocks noChangeArrowheads="1"/>
          </p:cNvSpPr>
          <p:nvPr/>
        </p:nvSpPr>
        <p:spPr bwMode="auto">
          <a:xfrm>
            <a:off x="431800" y="1651000"/>
            <a:ext cx="8458200" cy="1004888"/>
          </a:xfrm>
          <a:prstGeom prst="rect">
            <a:avLst/>
          </a:prstGeom>
          <a:noFill/>
          <a:ln w="9525">
            <a:noFill/>
            <a:miter lim="800000"/>
            <a:headEnd/>
            <a:tailEnd/>
          </a:ln>
        </p:spPr>
        <p:txBody>
          <a:bodyPr lIns="92075" tIns="46038" rIns="92075" bIns="46038">
            <a:spAutoFit/>
          </a:bodyPr>
          <a:lstStyle/>
          <a:p>
            <a:pPr>
              <a:spcBef>
                <a:spcPct val="50000"/>
              </a:spcBef>
            </a:pPr>
            <a:endParaRPr lang="en-US"/>
          </a:p>
          <a:p>
            <a:pPr>
              <a:spcBef>
                <a:spcPct val="50000"/>
              </a:spcBef>
            </a:pPr>
            <a:endParaRPr lang="en-US"/>
          </a:p>
        </p:txBody>
      </p:sp>
      <p:sp>
        <p:nvSpPr>
          <p:cNvPr id="180229" name="Rectangle 32"/>
          <p:cNvSpPr>
            <a:spLocks noGrp="1" noChangeArrowheads="1"/>
          </p:cNvSpPr>
          <p:nvPr>
            <p:ph type="body" idx="1"/>
          </p:nvPr>
        </p:nvSpPr>
        <p:spPr>
          <a:xfrm>
            <a:off x="457200" y="1371600"/>
            <a:ext cx="7924800" cy="2286000"/>
          </a:xfrm>
          <a:noFill/>
        </p:spPr>
        <p:txBody>
          <a:bodyPr/>
          <a:lstStyle/>
          <a:p>
            <a:pPr lvl="1">
              <a:lnSpc>
                <a:spcPct val="83000"/>
              </a:lnSpc>
              <a:spcBef>
                <a:spcPct val="50000"/>
              </a:spcBef>
            </a:pPr>
            <a:r>
              <a:rPr lang="en-US" b="0" smtClean="0"/>
              <a:t>Most OpenMP constructs apply to structured blocks.</a:t>
            </a:r>
          </a:p>
          <a:p>
            <a:pPr lvl="2">
              <a:lnSpc>
                <a:spcPct val="83000"/>
              </a:lnSpc>
              <a:spcBef>
                <a:spcPct val="50000"/>
              </a:spcBef>
            </a:pPr>
            <a:r>
              <a:rPr lang="en-US" sz="2400" b="0" smtClean="0"/>
              <a:t>Structured block: a block of code with one point of entry at the top and one point of exit at the bottom.  </a:t>
            </a:r>
          </a:p>
          <a:p>
            <a:pPr lvl="2">
              <a:lnSpc>
                <a:spcPct val="83000"/>
              </a:lnSpc>
              <a:spcBef>
                <a:spcPct val="50000"/>
              </a:spcBef>
            </a:pPr>
            <a:r>
              <a:rPr lang="en-US" sz="2400" b="0" smtClean="0"/>
              <a:t>The only “branches” allowed are STOP statements in Fortran and exit() in C/C++.</a:t>
            </a:r>
          </a:p>
        </p:txBody>
      </p:sp>
      <p:sp>
        <p:nvSpPr>
          <p:cNvPr id="220193" name="Rectangle 33"/>
          <p:cNvSpPr>
            <a:spLocks noChangeArrowheads="1"/>
          </p:cNvSpPr>
          <p:nvPr/>
        </p:nvSpPr>
        <p:spPr bwMode="auto">
          <a:xfrm>
            <a:off x="4724400" y="3657600"/>
            <a:ext cx="4267200" cy="2667000"/>
          </a:xfrm>
          <a:prstGeom prst="rect">
            <a:avLst/>
          </a:prstGeom>
          <a:solidFill>
            <a:srgbClr val="001B72"/>
          </a:solidFill>
          <a:ln w="9525">
            <a:noFill/>
            <a:miter lim="800000"/>
            <a:headEnd/>
            <a:tailEnd/>
          </a:ln>
          <a:effectLst>
            <a:outerShdw dist="107763" dir="2700000" algn="ctr" rotWithShape="0">
              <a:schemeClr val="bg2"/>
            </a:outerShdw>
          </a:effectLst>
        </p:spPr>
        <p:txBody>
          <a:bodyPr lIns="90488" tIns="44450" rIns="90488" bIns="44450"/>
          <a:lstStyle/>
          <a:p>
            <a:pPr marL="342900" indent="-342900" algn="l" eaLnBrk="0" hangingPunct="0">
              <a:spcBef>
                <a:spcPct val="20000"/>
              </a:spcBef>
              <a:defRPr/>
            </a:pPr>
            <a:r>
              <a:rPr lang="en-US" sz="1800" b="0" dirty="0"/>
              <a:t>C$OMP  PARALLEL</a:t>
            </a:r>
          </a:p>
          <a:p>
            <a:pPr marL="342900" indent="-342900" algn="l" eaLnBrk="0" hangingPunct="0">
              <a:spcBef>
                <a:spcPct val="20000"/>
              </a:spcBef>
              <a:defRPr/>
            </a:pPr>
            <a:r>
              <a:rPr lang="en-US" sz="1800" b="0" dirty="0"/>
              <a:t>10    </a:t>
            </a:r>
            <a:r>
              <a:rPr lang="en-US" sz="1800" b="0" dirty="0" err="1"/>
              <a:t>wrk</a:t>
            </a:r>
            <a:r>
              <a:rPr lang="en-US" sz="1800" b="0" dirty="0"/>
              <a:t>(id) = garbage(id)</a:t>
            </a:r>
          </a:p>
          <a:p>
            <a:pPr marL="342900" indent="-342900" algn="l" eaLnBrk="0" hangingPunct="0">
              <a:spcBef>
                <a:spcPct val="20000"/>
              </a:spcBef>
              <a:defRPr/>
            </a:pPr>
            <a:r>
              <a:rPr lang="en-US" sz="1800" b="0" dirty="0"/>
              <a:t>30    res(id)=</a:t>
            </a:r>
            <a:r>
              <a:rPr lang="en-US" sz="1800" b="0" dirty="0" err="1"/>
              <a:t>wrk</a:t>
            </a:r>
            <a:r>
              <a:rPr lang="en-US" sz="1800" b="0" dirty="0"/>
              <a:t>(id)**2</a:t>
            </a:r>
          </a:p>
          <a:p>
            <a:pPr marL="342900" indent="-342900" algn="l" eaLnBrk="0" hangingPunct="0">
              <a:spcBef>
                <a:spcPct val="20000"/>
              </a:spcBef>
              <a:defRPr/>
            </a:pPr>
            <a:r>
              <a:rPr lang="en-US" sz="1800" b="0" dirty="0"/>
              <a:t>        if(</a:t>
            </a:r>
            <a:r>
              <a:rPr lang="en-US" sz="1800" b="0" dirty="0" err="1"/>
              <a:t>conv</a:t>
            </a:r>
            <a:r>
              <a:rPr lang="en-US" sz="1800" b="0" dirty="0"/>
              <a:t>(res(id))</a:t>
            </a:r>
            <a:r>
              <a:rPr lang="en-US" sz="1800" b="0" dirty="0" err="1"/>
              <a:t>goto</a:t>
            </a:r>
            <a:r>
              <a:rPr lang="en-US" sz="1800" b="0" dirty="0"/>
              <a:t> 20</a:t>
            </a:r>
          </a:p>
          <a:p>
            <a:pPr marL="342900" indent="-342900" algn="l" eaLnBrk="0" hangingPunct="0">
              <a:spcBef>
                <a:spcPct val="20000"/>
              </a:spcBef>
              <a:defRPr/>
            </a:pPr>
            <a:r>
              <a:rPr lang="en-US" sz="1800" b="0" dirty="0"/>
              <a:t>        go to 10</a:t>
            </a:r>
          </a:p>
          <a:p>
            <a:pPr marL="342900" indent="-342900" algn="l" eaLnBrk="0" hangingPunct="0">
              <a:spcBef>
                <a:spcPct val="20000"/>
              </a:spcBef>
              <a:defRPr/>
            </a:pPr>
            <a:r>
              <a:rPr lang="en-US" sz="1800" b="0" dirty="0"/>
              <a:t>C$OMP END PARALLEL</a:t>
            </a:r>
          </a:p>
          <a:p>
            <a:pPr marL="342900" indent="-342900" algn="l" eaLnBrk="0" hangingPunct="0">
              <a:spcBef>
                <a:spcPct val="20000"/>
              </a:spcBef>
              <a:defRPr/>
            </a:pPr>
            <a:r>
              <a:rPr lang="en-US" sz="1800" b="0" dirty="0"/>
              <a:t>      if(</a:t>
            </a:r>
            <a:r>
              <a:rPr lang="en-US" sz="1800" b="0" dirty="0" err="1"/>
              <a:t>not_DONE</a:t>
            </a:r>
            <a:r>
              <a:rPr lang="en-US" sz="1800" b="0" dirty="0"/>
              <a:t>) </a:t>
            </a:r>
            <a:r>
              <a:rPr lang="en-US" sz="1800" b="0" dirty="0" err="1"/>
              <a:t>goto</a:t>
            </a:r>
            <a:r>
              <a:rPr lang="en-US" sz="1800" b="0" dirty="0"/>
              <a:t> 30</a:t>
            </a:r>
          </a:p>
          <a:p>
            <a:pPr marL="342900" indent="-342900" algn="l" eaLnBrk="0" hangingPunct="0">
              <a:spcBef>
                <a:spcPct val="20000"/>
              </a:spcBef>
              <a:defRPr/>
            </a:pPr>
            <a:r>
              <a:rPr lang="en-US" sz="1800" b="0" dirty="0"/>
              <a:t>20    print *, id</a:t>
            </a:r>
            <a:endParaRPr lang="en-US" sz="1800" b="0" dirty="0">
              <a:latin typeface="Courier" pitchFamily="49" charset="0"/>
            </a:endParaRPr>
          </a:p>
        </p:txBody>
      </p:sp>
      <p:sp>
        <p:nvSpPr>
          <p:cNvPr id="180231" name="Text Box 34"/>
          <p:cNvSpPr txBox="1">
            <a:spLocks noChangeArrowheads="1"/>
          </p:cNvSpPr>
          <p:nvPr/>
        </p:nvSpPr>
        <p:spPr bwMode="auto">
          <a:xfrm>
            <a:off x="1066800" y="6491288"/>
            <a:ext cx="2362200" cy="366712"/>
          </a:xfrm>
          <a:prstGeom prst="rect">
            <a:avLst/>
          </a:prstGeom>
          <a:noFill/>
          <a:ln w="12700">
            <a:noFill/>
            <a:miter lim="800000"/>
            <a:headEnd type="none" w="sm" len="sm"/>
            <a:tailEnd type="none" w="sm" len="sm"/>
          </a:ln>
        </p:spPr>
        <p:txBody>
          <a:bodyPr>
            <a:spAutoFit/>
          </a:bodyPr>
          <a:lstStyle/>
          <a:p>
            <a:pPr>
              <a:spcBef>
                <a:spcPct val="50000"/>
              </a:spcBef>
            </a:pPr>
            <a:r>
              <a:rPr lang="en-US" sz="1800">
                <a:solidFill>
                  <a:srgbClr val="FFFF00"/>
                </a:solidFill>
              </a:rPr>
              <a:t>A structured block</a:t>
            </a:r>
            <a:endParaRPr lang="en-US"/>
          </a:p>
        </p:txBody>
      </p:sp>
      <p:sp>
        <p:nvSpPr>
          <p:cNvPr id="180232" name="Text Box 35"/>
          <p:cNvSpPr txBox="1">
            <a:spLocks noChangeArrowheads="1"/>
          </p:cNvSpPr>
          <p:nvPr/>
        </p:nvSpPr>
        <p:spPr bwMode="auto">
          <a:xfrm>
            <a:off x="5334000" y="6491288"/>
            <a:ext cx="3352800" cy="366712"/>
          </a:xfrm>
          <a:prstGeom prst="rect">
            <a:avLst/>
          </a:prstGeom>
          <a:noFill/>
          <a:ln w="12700">
            <a:noFill/>
            <a:miter lim="800000"/>
            <a:headEnd type="none" w="sm" len="sm"/>
            <a:tailEnd type="none" w="sm" len="sm"/>
          </a:ln>
        </p:spPr>
        <p:txBody>
          <a:bodyPr>
            <a:spAutoFit/>
          </a:bodyPr>
          <a:lstStyle/>
          <a:p>
            <a:pPr>
              <a:spcBef>
                <a:spcPct val="50000"/>
              </a:spcBef>
            </a:pPr>
            <a:r>
              <a:rPr lang="en-US" sz="1800" u="sng">
                <a:solidFill>
                  <a:srgbClr val="FFFF00"/>
                </a:solidFill>
              </a:rPr>
              <a:t>Not</a:t>
            </a:r>
            <a:r>
              <a:rPr lang="en-US" sz="1800">
                <a:solidFill>
                  <a:srgbClr val="FFFF00"/>
                </a:solidFill>
              </a:rPr>
              <a:t> A structured block</a:t>
            </a:r>
            <a:endParaRPr lang="en-US"/>
          </a:p>
        </p:txBody>
      </p:sp>
    </p:spTree>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smtClean="0"/>
              <a:t>OpenMP:</a:t>
            </a:r>
            <a:br>
              <a:rPr lang="en-US" smtClean="0"/>
            </a:br>
            <a:r>
              <a:rPr lang="en-US" sz="2400" smtClean="0">
                <a:solidFill>
                  <a:schemeClr val="accent1"/>
                </a:solidFill>
              </a:rPr>
              <a:t>Structured Block Boundaries</a:t>
            </a:r>
            <a:endParaRPr lang="en-US" smtClean="0"/>
          </a:p>
        </p:txBody>
      </p:sp>
      <p:sp>
        <p:nvSpPr>
          <p:cNvPr id="181251" name="Rectangle 4"/>
          <p:cNvSpPr>
            <a:spLocks noChangeArrowheads="1"/>
          </p:cNvSpPr>
          <p:nvPr/>
        </p:nvSpPr>
        <p:spPr bwMode="auto">
          <a:xfrm>
            <a:off x="146050" y="1309688"/>
            <a:ext cx="8458200" cy="762000"/>
          </a:xfrm>
          <a:prstGeom prst="rect">
            <a:avLst/>
          </a:prstGeom>
          <a:noFill/>
          <a:ln w="9525">
            <a:noFill/>
            <a:miter lim="800000"/>
            <a:headEnd/>
            <a:tailEnd/>
          </a:ln>
        </p:spPr>
        <p:txBody>
          <a:bodyPr lIns="92075" tIns="46038" rIns="92075" bIns="46038"/>
          <a:lstStyle/>
          <a:p>
            <a:pPr marL="285750" indent="-285750" algn="l">
              <a:lnSpc>
                <a:spcPct val="93000"/>
              </a:lnSpc>
              <a:spcBef>
                <a:spcPct val="30000"/>
              </a:spcBef>
              <a:buClr>
                <a:schemeClr val="tx2"/>
              </a:buClr>
              <a:buSzPct val="75000"/>
              <a:buFont typeface="Wingdings" pitchFamily="2" charset="2"/>
              <a:buChar char="l"/>
            </a:pPr>
            <a:r>
              <a:rPr lang="en-US">
                <a:solidFill>
                  <a:srgbClr val="FFFFFF"/>
                </a:solidFill>
              </a:rPr>
              <a:t>In Fortran: a block is a single statement or a group of statements between directive/end-directive pairs. </a:t>
            </a:r>
          </a:p>
        </p:txBody>
      </p:sp>
      <p:sp>
        <p:nvSpPr>
          <p:cNvPr id="419845" name="Rectangle 5"/>
          <p:cNvSpPr>
            <a:spLocks noChangeArrowheads="1"/>
          </p:cNvSpPr>
          <p:nvPr/>
        </p:nvSpPr>
        <p:spPr bwMode="auto">
          <a:xfrm>
            <a:off x="374650" y="2300288"/>
            <a:ext cx="3429000" cy="1676400"/>
          </a:xfrm>
          <a:prstGeom prst="rect">
            <a:avLst/>
          </a:prstGeom>
          <a:solidFill>
            <a:srgbClr val="001B72"/>
          </a:solidFill>
          <a:ln w="9525">
            <a:noFill/>
            <a:miter lim="800000"/>
            <a:headEnd/>
            <a:tailEnd/>
          </a:ln>
          <a:effectLst>
            <a:outerShdw dist="107763" dir="2700000" algn="ctr" rotWithShape="0">
              <a:schemeClr val="bg2"/>
            </a:outerShdw>
          </a:effectLst>
        </p:spPr>
        <p:txBody>
          <a:bodyPr lIns="90488" tIns="44450" rIns="90488" bIns="44450"/>
          <a:lstStyle/>
          <a:p>
            <a:pPr marL="342900" indent="-342900" algn="l" eaLnBrk="0" hangingPunct="0">
              <a:spcBef>
                <a:spcPct val="20000"/>
              </a:spcBef>
              <a:defRPr/>
            </a:pPr>
            <a:r>
              <a:rPr lang="en-US" sz="1800" dirty="0"/>
              <a:t>C$OMP PARALLEL</a:t>
            </a:r>
          </a:p>
          <a:p>
            <a:pPr marL="342900" indent="-342900" algn="l" eaLnBrk="0" hangingPunct="0">
              <a:spcBef>
                <a:spcPct val="20000"/>
              </a:spcBef>
              <a:defRPr/>
            </a:pPr>
            <a:r>
              <a:rPr lang="en-US" sz="1800" dirty="0"/>
              <a:t>10    </a:t>
            </a:r>
            <a:r>
              <a:rPr lang="en-US" sz="1800" dirty="0" err="1"/>
              <a:t>wrk</a:t>
            </a:r>
            <a:r>
              <a:rPr lang="en-US" sz="1800" dirty="0"/>
              <a:t>(id) = garbage(id)</a:t>
            </a:r>
          </a:p>
          <a:p>
            <a:pPr marL="342900" indent="-342900" algn="l" eaLnBrk="0" hangingPunct="0">
              <a:spcBef>
                <a:spcPct val="20000"/>
              </a:spcBef>
              <a:defRPr/>
            </a:pPr>
            <a:r>
              <a:rPr lang="en-US" sz="1800" dirty="0"/>
              <a:t>        res(id) = </a:t>
            </a:r>
            <a:r>
              <a:rPr lang="en-US" sz="1800" dirty="0" err="1"/>
              <a:t>wrk</a:t>
            </a:r>
            <a:r>
              <a:rPr lang="en-US" sz="1800" dirty="0"/>
              <a:t>(id)**2</a:t>
            </a:r>
          </a:p>
          <a:p>
            <a:pPr marL="342900" indent="-342900" algn="l" eaLnBrk="0" hangingPunct="0">
              <a:spcBef>
                <a:spcPct val="20000"/>
              </a:spcBef>
              <a:defRPr/>
            </a:pPr>
            <a:r>
              <a:rPr lang="en-US" sz="1800" dirty="0"/>
              <a:t>        if(</a:t>
            </a:r>
            <a:r>
              <a:rPr lang="en-US" sz="1800" dirty="0" err="1"/>
              <a:t>conv</a:t>
            </a:r>
            <a:r>
              <a:rPr lang="en-US" sz="1800" dirty="0"/>
              <a:t>(res(id)) </a:t>
            </a:r>
            <a:r>
              <a:rPr lang="en-US" sz="1800" dirty="0" err="1"/>
              <a:t>goto</a:t>
            </a:r>
            <a:r>
              <a:rPr lang="en-US" sz="1800" dirty="0"/>
              <a:t> 10</a:t>
            </a:r>
          </a:p>
          <a:p>
            <a:pPr marL="342900" indent="-342900" algn="l" eaLnBrk="0" hangingPunct="0">
              <a:spcBef>
                <a:spcPct val="20000"/>
              </a:spcBef>
              <a:defRPr/>
            </a:pPr>
            <a:r>
              <a:rPr lang="en-US" sz="1800" dirty="0"/>
              <a:t>C$OMP END PARALLEL</a:t>
            </a:r>
          </a:p>
        </p:txBody>
      </p:sp>
      <p:sp>
        <p:nvSpPr>
          <p:cNvPr id="419846" name="Rectangle 6"/>
          <p:cNvSpPr>
            <a:spLocks noChangeArrowheads="1"/>
          </p:cNvSpPr>
          <p:nvPr/>
        </p:nvSpPr>
        <p:spPr bwMode="auto">
          <a:xfrm>
            <a:off x="4946650" y="2147888"/>
            <a:ext cx="3429000" cy="1752600"/>
          </a:xfrm>
          <a:prstGeom prst="rect">
            <a:avLst/>
          </a:prstGeom>
          <a:solidFill>
            <a:srgbClr val="001B72"/>
          </a:solidFill>
          <a:ln w="9525">
            <a:noFill/>
            <a:miter lim="800000"/>
            <a:headEnd/>
            <a:tailEnd/>
          </a:ln>
          <a:effectLst>
            <a:outerShdw dist="107763" dir="2700000" algn="ctr" rotWithShape="0">
              <a:schemeClr val="bg2"/>
            </a:outerShdw>
          </a:effectLst>
        </p:spPr>
        <p:txBody>
          <a:bodyPr lIns="90488" tIns="44450" rIns="90488" bIns="44450"/>
          <a:lstStyle/>
          <a:p>
            <a:pPr marL="342900" indent="-342900" algn="l" eaLnBrk="0" hangingPunct="0">
              <a:spcBef>
                <a:spcPct val="20000"/>
              </a:spcBef>
              <a:defRPr/>
            </a:pPr>
            <a:r>
              <a:rPr lang="en-US" sz="1800" dirty="0"/>
              <a:t>C$OMP PARALLEL DO</a:t>
            </a:r>
          </a:p>
          <a:p>
            <a:pPr marL="342900" indent="-342900" algn="l" eaLnBrk="0" hangingPunct="0">
              <a:spcBef>
                <a:spcPct val="20000"/>
              </a:spcBef>
              <a:defRPr/>
            </a:pPr>
            <a:r>
              <a:rPr lang="en-US" sz="1800" dirty="0"/>
              <a:t>      do I=1,N</a:t>
            </a:r>
            <a:br>
              <a:rPr lang="en-US" sz="1800" dirty="0"/>
            </a:br>
            <a:r>
              <a:rPr lang="en-US" sz="1800" dirty="0"/>
              <a:t>       res(I)=</a:t>
            </a:r>
            <a:r>
              <a:rPr lang="en-US" sz="1800" dirty="0" err="1"/>
              <a:t>bigComp</a:t>
            </a:r>
            <a:r>
              <a:rPr lang="en-US" sz="1800" dirty="0"/>
              <a:t>(I)</a:t>
            </a:r>
          </a:p>
          <a:p>
            <a:pPr marL="342900" indent="-342900" algn="l" eaLnBrk="0" hangingPunct="0">
              <a:spcBef>
                <a:spcPct val="20000"/>
              </a:spcBef>
              <a:defRPr/>
            </a:pPr>
            <a:r>
              <a:rPr lang="en-US" sz="1800" dirty="0"/>
              <a:t>        end do </a:t>
            </a:r>
          </a:p>
          <a:p>
            <a:pPr marL="342900" indent="-342900" algn="l" eaLnBrk="0" hangingPunct="0">
              <a:spcBef>
                <a:spcPct val="20000"/>
              </a:spcBef>
              <a:defRPr/>
            </a:pPr>
            <a:r>
              <a:rPr lang="en-US" sz="1800" dirty="0"/>
              <a:t>C$OMP END PARALLEL DO</a:t>
            </a:r>
          </a:p>
        </p:txBody>
      </p:sp>
      <p:sp>
        <p:nvSpPr>
          <p:cNvPr id="181254" name="Rectangle 4"/>
          <p:cNvSpPr>
            <a:spLocks noChangeArrowheads="1"/>
          </p:cNvSpPr>
          <p:nvPr/>
        </p:nvSpPr>
        <p:spPr bwMode="auto">
          <a:xfrm>
            <a:off x="146050" y="4176713"/>
            <a:ext cx="8458200" cy="2387600"/>
          </a:xfrm>
          <a:prstGeom prst="rect">
            <a:avLst/>
          </a:prstGeom>
          <a:noFill/>
          <a:ln w="9525">
            <a:noFill/>
            <a:miter lim="800000"/>
            <a:headEnd/>
            <a:tailEnd/>
          </a:ln>
        </p:spPr>
        <p:txBody>
          <a:bodyPr lIns="92075" tIns="46038" rIns="92075" bIns="46038"/>
          <a:lstStyle/>
          <a:p>
            <a:pPr marL="285750" indent="-285750" algn="l">
              <a:lnSpc>
                <a:spcPct val="93000"/>
              </a:lnSpc>
              <a:spcBef>
                <a:spcPct val="30000"/>
              </a:spcBef>
              <a:buClr>
                <a:schemeClr val="tx2"/>
              </a:buClr>
              <a:buSzPct val="75000"/>
              <a:buFont typeface="Wingdings" pitchFamily="2" charset="2"/>
              <a:buChar char="l"/>
            </a:pPr>
            <a:r>
              <a:rPr lang="en-US">
                <a:solidFill>
                  <a:srgbClr val="FFFFFF"/>
                </a:solidFill>
              </a:rPr>
              <a:t>The  “construct/end construct” pairs is done anywhere a structured  block appears in Fortran.  Some examples:</a:t>
            </a:r>
          </a:p>
          <a:p>
            <a:pPr marL="742950" lvl="1" indent="-285750" algn="l">
              <a:lnSpc>
                <a:spcPct val="93000"/>
              </a:lnSpc>
              <a:spcBef>
                <a:spcPct val="30000"/>
              </a:spcBef>
              <a:buClr>
                <a:schemeClr val="tx2"/>
              </a:buClr>
              <a:buSzPct val="75000"/>
              <a:buFont typeface="Wingdings" pitchFamily="2" charset="2"/>
              <a:buChar char="l"/>
            </a:pPr>
            <a:r>
              <a:rPr lang="en-US" sz="2000">
                <a:solidFill>
                  <a:srgbClr val="FFFFFF"/>
                </a:solidFill>
              </a:rPr>
              <a:t>DO   …  END  DO</a:t>
            </a:r>
          </a:p>
          <a:p>
            <a:pPr marL="742950" lvl="1" indent="-285750" algn="l">
              <a:lnSpc>
                <a:spcPct val="93000"/>
              </a:lnSpc>
              <a:spcBef>
                <a:spcPct val="30000"/>
              </a:spcBef>
              <a:buClr>
                <a:schemeClr val="tx2"/>
              </a:buClr>
              <a:buSzPct val="75000"/>
              <a:buFont typeface="Wingdings" pitchFamily="2" charset="2"/>
              <a:buChar char="l"/>
            </a:pPr>
            <a:r>
              <a:rPr lang="en-US" sz="2000">
                <a:solidFill>
                  <a:srgbClr val="FFFFFF"/>
                </a:solidFill>
              </a:rPr>
              <a:t>PARALLEL  …  END PARREL</a:t>
            </a:r>
          </a:p>
          <a:p>
            <a:pPr marL="742950" lvl="1" indent="-285750" algn="l">
              <a:lnSpc>
                <a:spcPct val="93000"/>
              </a:lnSpc>
              <a:spcBef>
                <a:spcPct val="30000"/>
              </a:spcBef>
              <a:buClr>
                <a:schemeClr val="tx2"/>
              </a:buClr>
              <a:buSzPct val="75000"/>
              <a:buFont typeface="Wingdings" pitchFamily="2" charset="2"/>
              <a:buChar char="l"/>
            </a:pPr>
            <a:r>
              <a:rPr lang="en-US" sz="2000">
                <a:solidFill>
                  <a:srgbClr val="FFFFFF"/>
                </a:solidFill>
              </a:rPr>
              <a:t>CRICITAL  … END CRITICAL</a:t>
            </a:r>
          </a:p>
          <a:p>
            <a:pPr marL="742950" lvl="1" indent="-285750" algn="l">
              <a:lnSpc>
                <a:spcPct val="93000"/>
              </a:lnSpc>
              <a:spcBef>
                <a:spcPct val="30000"/>
              </a:spcBef>
              <a:buClr>
                <a:schemeClr val="tx2"/>
              </a:buClr>
              <a:buSzPct val="75000"/>
              <a:buFont typeface="Wingdings" pitchFamily="2" charset="2"/>
              <a:buChar char="l"/>
            </a:pPr>
            <a:r>
              <a:rPr lang="en-US" sz="2000">
                <a:solidFill>
                  <a:srgbClr val="FFFFFF"/>
                </a:solidFill>
              </a:rPr>
              <a:t>SECTION  … END SECTION</a:t>
            </a:r>
          </a:p>
        </p:txBody>
      </p:sp>
      <p:sp>
        <p:nvSpPr>
          <p:cNvPr id="181255" name="Rectangle 4"/>
          <p:cNvSpPr>
            <a:spLocks noChangeArrowheads="1"/>
          </p:cNvSpPr>
          <p:nvPr/>
        </p:nvSpPr>
        <p:spPr bwMode="auto">
          <a:xfrm>
            <a:off x="4351338" y="4986338"/>
            <a:ext cx="4792662" cy="1509712"/>
          </a:xfrm>
          <a:prstGeom prst="rect">
            <a:avLst/>
          </a:prstGeom>
          <a:noFill/>
          <a:ln w="9525">
            <a:noFill/>
            <a:miter lim="800000"/>
            <a:headEnd/>
            <a:tailEnd/>
          </a:ln>
        </p:spPr>
        <p:txBody>
          <a:bodyPr lIns="92075" tIns="46038" rIns="92075" bIns="46038"/>
          <a:lstStyle/>
          <a:p>
            <a:pPr marL="742950" lvl="1" indent="-285750" algn="l">
              <a:lnSpc>
                <a:spcPct val="93000"/>
              </a:lnSpc>
              <a:spcBef>
                <a:spcPct val="30000"/>
              </a:spcBef>
              <a:buClr>
                <a:schemeClr val="tx2"/>
              </a:buClr>
              <a:buSzPct val="75000"/>
              <a:buFont typeface="Wingdings" pitchFamily="2" charset="2"/>
              <a:buChar char="l"/>
            </a:pPr>
            <a:r>
              <a:rPr lang="en-US" sz="2000">
                <a:solidFill>
                  <a:srgbClr val="FFFFFF"/>
                </a:solidFill>
              </a:rPr>
              <a:t>SECTIONS  … END SECTIONS</a:t>
            </a:r>
          </a:p>
          <a:p>
            <a:pPr marL="742950" lvl="1" indent="-285750" algn="l">
              <a:lnSpc>
                <a:spcPct val="93000"/>
              </a:lnSpc>
              <a:spcBef>
                <a:spcPct val="30000"/>
              </a:spcBef>
              <a:buClr>
                <a:schemeClr val="tx2"/>
              </a:buClr>
              <a:buSzPct val="75000"/>
              <a:buFont typeface="Wingdings" pitchFamily="2" charset="2"/>
              <a:buChar char="l"/>
            </a:pPr>
            <a:r>
              <a:rPr lang="en-US" sz="2000">
                <a:solidFill>
                  <a:srgbClr val="FFFFFF"/>
                </a:solidFill>
              </a:rPr>
              <a:t>SINGLE  …  END SINGLE</a:t>
            </a:r>
          </a:p>
          <a:p>
            <a:pPr marL="742950" lvl="1" indent="-285750" algn="l">
              <a:lnSpc>
                <a:spcPct val="93000"/>
              </a:lnSpc>
              <a:spcBef>
                <a:spcPct val="30000"/>
              </a:spcBef>
              <a:buClr>
                <a:schemeClr val="tx2"/>
              </a:buClr>
              <a:buSzPct val="75000"/>
              <a:buFont typeface="Wingdings" pitchFamily="2" charset="2"/>
              <a:buChar char="l"/>
            </a:pPr>
            <a:r>
              <a:rPr lang="en-US" sz="2000">
                <a:solidFill>
                  <a:srgbClr val="FFFFFF"/>
                </a:solidFill>
              </a:rPr>
              <a:t>MASTER … END MASTER</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itle 1"/>
          <p:cNvSpPr>
            <a:spLocks noGrp="1"/>
          </p:cNvSpPr>
          <p:nvPr>
            <p:ph type="title"/>
          </p:nvPr>
        </p:nvSpPr>
        <p:spPr>
          <a:xfrm>
            <a:off x="460375" y="247650"/>
            <a:ext cx="8496300" cy="803275"/>
          </a:xfrm>
        </p:spPr>
        <p:txBody>
          <a:bodyPr/>
          <a:lstStyle/>
          <a:p>
            <a:r>
              <a:rPr lang="en-US" smtClean="0"/>
              <a:t>Runtime library routines</a:t>
            </a:r>
          </a:p>
        </p:txBody>
      </p:sp>
      <p:sp>
        <p:nvSpPr>
          <p:cNvPr id="182275" name="Content Placeholder 2"/>
          <p:cNvSpPr>
            <a:spLocks noGrp="1"/>
          </p:cNvSpPr>
          <p:nvPr>
            <p:ph idx="1"/>
          </p:nvPr>
        </p:nvSpPr>
        <p:spPr>
          <a:xfrm>
            <a:off x="346075" y="955675"/>
            <a:ext cx="8578850" cy="5732463"/>
          </a:xfrm>
        </p:spPr>
        <p:txBody>
          <a:bodyPr/>
          <a:lstStyle/>
          <a:p>
            <a:r>
              <a:rPr lang="en-US" sz="2000" smtClean="0"/>
              <a:t>The include file or module defines parameters</a:t>
            </a:r>
          </a:p>
          <a:p>
            <a:pPr lvl="1"/>
            <a:r>
              <a:rPr lang="en-US" sz="2000" smtClean="0"/>
              <a:t>Integer parameter omp_locl_kind</a:t>
            </a:r>
          </a:p>
          <a:p>
            <a:pPr lvl="1"/>
            <a:r>
              <a:rPr lang="en-US" sz="2000" smtClean="0"/>
              <a:t>Integer parameter omp_nest_lock_kind</a:t>
            </a:r>
          </a:p>
          <a:p>
            <a:pPr lvl="1"/>
            <a:r>
              <a:rPr lang="en-US" sz="2000" smtClean="0"/>
              <a:t>Integer parameter omp_sched_kind</a:t>
            </a:r>
          </a:p>
          <a:p>
            <a:pPr lvl="1"/>
            <a:r>
              <a:rPr lang="en-US" sz="2000" smtClean="0"/>
              <a:t>Integer parameter openmp_version</a:t>
            </a:r>
          </a:p>
          <a:p>
            <a:pPr lvl="2"/>
            <a:r>
              <a:rPr lang="en-US" sz="2000" smtClean="0"/>
              <a:t>With value that matches C’s _OPEMMP macro</a:t>
            </a:r>
          </a:p>
          <a:p>
            <a:r>
              <a:rPr lang="en-US" sz="2000" smtClean="0"/>
              <a:t>Fortran interfaces are similar to those used with C </a:t>
            </a:r>
          </a:p>
          <a:p>
            <a:pPr lvl="1"/>
            <a:r>
              <a:rPr lang="en-US" sz="2000" smtClean="0"/>
              <a:t>Subroutine omp_set_num_threads (num_threads)</a:t>
            </a:r>
          </a:p>
          <a:p>
            <a:pPr lvl="1"/>
            <a:r>
              <a:rPr lang="en-US" sz="2000" smtClean="0"/>
              <a:t>Integer  function omp_get_num_threads()</a:t>
            </a:r>
          </a:p>
          <a:p>
            <a:pPr lvl="1"/>
            <a:r>
              <a:rPr lang="en-US" sz="2000" smtClean="0"/>
              <a:t>Integer function omp_get_thread_num()\</a:t>
            </a:r>
          </a:p>
          <a:p>
            <a:pPr lvl="1"/>
            <a:r>
              <a:rPr lang="en-US" sz="2000" smtClean="0"/>
              <a:t>Subroutine omp_init_lock(svar)</a:t>
            </a:r>
          </a:p>
          <a:p>
            <a:pPr lvl="2"/>
            <a:r>
              <a:rPr lang="en-US" sz="2000" smtClean="0"/>
              <a:t>Integer(kind=omp_lock_kind) svar</a:t>
            </a:r>
          </a:p>
          <a:p>
            <a:pPr lvl="1"/>
            <a:r>
              <a:rPr lang="en-US" sz="2000" smtClean="0"/>
              <a:t>Subroutine omp_destroy_lock(svar)</a:t>
            </a:r>
          </a:p>
          <a:p>
            <a:pPr lvl="1"/>
            <a:r>
              <a:rPr lang="en-US" sz="2000" smtClean="0"/>
              <a:t>Subroutine omp_set_lock(svar)</a:t>
            </a:r>
          </a:p>
          <a:p>
            <a:pPr lvl="1"/>
            <a:r>
              <a:rPr lang="en-US" sz="2000" smtClean="0"/>
              <a:t>Subroutine omp_unset_lock(svar)</a:t>
            </a:r>
          </a:p>
          <a:p>
            <a:endParaRPr lang="en-US" sz="2000" smtClean="0"/>
          </a:p>
        </p:txBody>
      </p:sp>
      <p:sp>
        <p:nvSpPr>
          <p:cNvPr id="4" name="Slide Number Placeholder 3"/>
          <p:cNvSpPr>
            <a:spLocks noGrp="1"/>
          </p:cNvSpPr>
          <p:nvPr>
            <p:ph type="sldNum" sz="quarter" idx="10"/>
          </p:nvPr>
        </p:nvSpPr>
        <p:spPr/>
        <p:txBody>
          <a:bodyPr/>
          <a:lstStyle/>
          <a:p>
            <a:pPr>
              <a:defRPr/>
            </a:pPr>
            <a:fld id="{309A1F01-B932-4E5D-B8C2-5F7FC3C90D77}" type="slidenum">
              <a:rPr lang="zh-CN" altLang="en-US" smtClean="0"/>
              <a:pPr>
                <a:defRPr/>
              </a:pPr>
              <a:t>199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2997163-8081-4CE8-8A02-9F2FEC22F263}" type="slidenum">
              <a:rPr lang="zh-CN" altLang="en-US"/>
              <a:pPr>
                <a:defRPr/>
              </a:pPr>
              <a:t>2</a:t>
            </a:fld>
            <a:endParaRPr lang="en-US" altLang="zh-CN"/>
          </a:p>
        </p:txBody>
      </p:sp>
      <p:sp>
        <p:nvSpPr>
          <p:cNvPr id="8195" name="Rectangle 2"/>
          <p:cNvSpPr>
            <a:spLocks noGrp="1" noChangeArrowheads="1"/>
          </p:cNvSpPr>
          <p:nvPr>
            <p:ph type="title"/>
          </p:nvPr>
        </p:nvSpPr>
        <p:spPr>
          <a:xfrm>
            <a:off x="460375" y="0"/>
            <a:ext cx="8496300" cy="1050925"/>
          </a:xfrm>
        </p:spPr>
        <p:txBody>
          <a:bodyPr/>
          <a:lstStyle/>
          <a:p>
            <a:pPr eaLnBrk="1" hangingPunct="1"/>
            <a:r>
              <a:rPr lang="en-US" sz="3200" smtClean="0"/>
              <a:t>Preliminaries: part 0 (Linux and Mac)</a:t>
            </a:r>
          </a:p>
        </p:txBody>
      </p:sp>
      <p:sp>
        <p:nvSpPr>
          <p:cNvPr id="8196" name="Rectangle 3"/>
          <p:cNvSpPr>
            <a:spLocks noGrp="1" noChangeArrowheads="1"/>
          </p:cNvSpPr>
          <p:nvPr>
            <p:ph type="body" idx="1"/>
          </p:nvPr>
        </p:nvSpPr>
        <p:spPr>
          <a:xfrm>
            <a:off x="219075" y="804863"/>
            <a:ext cx="8747125" cy="5718175"/>
          </a:xfrm>
        </p:spPr>
        <p:txBody>
          <a:bodyPr/>
          <a:lstStyle/>
          <a:p>
            <a:pPr eaLnBrk="1" hangingPunct="1"/>
            <a:r>
              <a:rPr lang="en-US" dirty="0" smtClean="0">
                <a:solidFill>
                  <a:srgbClr val="FFFF66"/>
                </a:solidFill>
              </a:rPr>
              <a:t>Connect to the Intel® Manycore Test Lab (MTL)</a:t>
            </a:r>
          </a:p>
          <a:p>
            <a:pPr lvl="1" eaLnBrk="1" hangingPunct="1"/>
            <a:r>
              <a:rPr lang="en-US" dirty="0" smtClean="0"/>
              <a:t>Using Linux</a:t>
            </a:r>
          </a:p>
          <a:p>
            <a:pPr lvl="2" eaLnBrk="1" hangingPunct="1">
              <a:buFontTx/>
              <a:buNone/>
            </a:pPr>
            <a:r>
              <a:rPr lang="en-US" sz="2000" dirty="0" smtClean="0">
                <a:solidFill>
                  <a:schemeClr val="tx1"/>
                </a:solidFill>
              </a:rPr>
              <a:t>$ </a:t>
            </a:r>
            <a:r>
              <a:rPr lang="en-US" sz="2000" dirty="0" err="1" smtClean="0">
                <a:solidFill>
                  <a:schemeClr val="tx1"/>
                </a:solidFill>
              </a:rPr>
              <a:t>ssh</a:t>
            </a:r>
            <a:r>
              <a:rPr lang="en-US" sz="2000" dirty="0" smtClean="0">
                <a:solidFill>
                  <a:schemeClr val="tx1"/>
                </a:solidFill>
              </a:rPr>
              <a:t> sc13-s??@207.108.8.131</a:t>
            </a:r>
          </a:p>
          <a:p>
            <a:pPr lvl="3" eaLnBrk="1" hangingPunct="1">
              <a:buFontTx/>
              <a:buNone/>
            </a:pPr>
            <a:r>
              <a:rPr lang="en-US" dirty="0" smtClean="0"/>
              <a:t>Enter  Login as: sc13-s??</a:t>
            </a:r>
          </a:p>
          <a:p>
            <a:pPr lvl="3" eaLnBrk="1" hangingPunct="1">
              <a:buFontTx/>
              <a:buNone/>
            </a:pPr>
            <a:r>
              <a:rPr lang="en-US" dirty="0" smtClean="0"/>
              <a:t>Enter password: New14You</a:t>
            </a:r>
          </a:p>
          <a:p>
            <a:pPr lvl="1" eaLnBrk="1" hangingPunct="1"/>
            <a:r>
              <a:rPr lang="en-US" dirty="0" smtClean="0"/>
              <a:t>Using the Mac</a:t>
            </a:r>
          </a:p>
          <a:p>
            <a:pPr lvl="2" eaLnBrk="1" hangingPunct="1"/>
            <a:r>
              <a:rPr lang="en-US" sz="2000" dirty="0" smtClean="0">
                <a:solidFill>
                  <a:schemeClr val="tx1"/>
                </a:solidFill>
              </a:rPr>
              <a:t> Launch the Terminal application</a:t>
            </a:r>
          </a:p>
          <a:p>
            <a:pPr lvl="2" eaLnBrk="1" hangingPunct="1">
              <a:buFontTx/>
              <a:buNone/>
            </a:pPr>
            <a:r>
              <a:rPr lang="en-US" dirty="0" smtClean="0"/>
              <a:t>In the terminal window enter:  </a:t>
            </a:r>
            <a:r>
              <a:rPr lang="en-US" dirty="0" err="1" smtClean="0"/>
              <a:t>ssh</a:t>
            </a:r>
            <a:r>
              <a:rPr lang="en-US" dirty="0" smtClean="0"/>
              <a:t>  sc13-s??@</a:t>
            </a:r>
            <a:r>
              <a:rPr lang="en-US" sz="2000" dirty="0">
                <a:solidFill>
                  <a:schemeClr val="tx1"/>
                </a:solidFill>
              </a:rPr>
              <a:t>207.108.8.131</a:t>
            </a:r>
          </a:p>
          <a:p>
            <a:pPr lvl="3" eaLnBrk="1" hangingPunct="1">
              <a:buFontTx/>
              <a:buNone/>
            </a:pPr>
            <a:r>
              <a:rPr lang="en-US" dirty="0" smtClean="0"/>
              <a:t>Enter  Login as: sc13-s??</a:t>
            </a:r>
          </a:p>
          <a:p>
            <a:pPr lvl="3" eaLnBrk="1" hangingPunct="1">
              <a:buFontTx/>
              <a:buNone/>
            </a:pPr>
            <a:r>
              <a:rPr lang="en-US" dirty="0" smtClean="0"/>
              <a:t>Enter password: New14You</a:t>
            </a:r>
          </a:p>
          <a:p>
            <a:pPr eaLnBrk="1" hangingPunct="1"/>
            <a:r>
              <a:rPr lang="en-US" dirty="0" smtClean="0">
                <a:solidFill>
                  <a:srgbClr val="FFFF66"/>
                </a:solidFill>
              </a:rPr>
              <a:t>Copy /home/sc13/* to your home directory</a:t>
            </a:r>
          </a:p>
          <a:p>
            <a:pPr lvl="1" eaLnBrk="1" hangingPunct="1">
              <a:buFont typeface="Wingdings" pitchFamily="2" charset="2"/>
              <a:buNone/>
            </a:pPr>
            <a:r>
              <a:rPr lang="en-US" dirty="0" smtClean="0"/>
              <a:t>$ </a:t>
            </a:r>
            <a:r>
              <a:rPr lang="en-US" dirty="0" err="1" smtClean="0"/>
              <a:t>cp</a:t>
            </a:r>
            <a:r>
              <a:rPr lang="en-US" dirty="0" smtClean="0"/>
              <a:t>   –R ../</a:t>
            </a:r>
            <a:r>
              <a:rPr lang="en-US" dirty="0" err="1" smtClean="0"/>
              <a:t>OMP_exercises</a:t>
            </a:r>
            <a:r>
              <a:rPr lang="en-US" dirty="0" smtClean="0"/>
              <a:t> $HOME</a:t>
            </a:r>
          </a:p>
          <a:p>
            <a:pPr lvl="1" eaLnBrk="1" hangingPunct="1">
              <a:buFont typeface="Wingdings" pitchFamily="2" charset="2"/>
              <a:buNone/>
            </a:pPr>
            <a:r>
              <a:rPr lang="en-US" i="1" dirty="0" smtClean="0"/>
              <a:t>Note: Ignore multiple references to omitting directories</a:t>
            </a:r>
          </a:p>
          <a:p>
            <a:pPr lvl="2" eaLnBrk="1" hangingPunct="1"/>
            <a:endParaRPr lang="en-US" dirty="0" smtClean="0"/>
          </a:p>
        </p:txBody>
      </p:sp>
      <p:sp>
        <p:nvSpPr>
          <p:cNvPr id="8197" name="TextBox 4"/>
          <p:cNvSpPr txBox="1">
            <a:spLocks noChangeArrowheads="1"/>
          </p:cNvSpPr>
          <p:nvPr/>
        </p:nvSpPr>
        <p:spPr bwMode="auto">
          <a:xfrm>
            <a:off x="5581650" y="1569489"/>
            <a:ext cx="3003550" cy="1569660"/>
          </a:xfrm>
          <a:prstGeom prst="rect">
            <a:avLst/>
          </a:prstGeom>
          <a:solidFill>
            <a:schemeClr val="tx1"/>
          </a:solidFill>
          <a:ln w="28575">
            <a:solidFill>
              <a:schemeClr val="bg2"/>
            </a:solidFill>
            <a:miter lim="800000"/>
            <a:headEnd/>
            <a:tailEnd/>
          </a:ln>
        </p:spPr>
        <p:txBody>
          <a:bodyPr>
            <a:spAutoFit/>
          </a:bodyPr>
          <a:lstStyle/>
          <a:p>
            <a:r>
              <a:rPr lang="en-US" dirty="0">
                <a:solidFill>
                  <a:schemeClr val="bg2"/>
                </a:solidFill>
              </a:rPr>
              <a:t>Where ?? Is a two digit number ranging from 01 to </a:t>
            </a:r>
            <a:r>
              <a:rPr lang="en-US" dirty="0" smtClean="0">
                <a:solidFill>
                  <a:schemeClr val="bg2"/>
                </a:solidFill>
              </a:rPr>
              <a:t>50 </a:t>
            </a:r>
            <a:r>
              <a:rPr lang="en-US" u="sng" dirty="0" smtClean="0">
                <a:solidFill>
                  <a:schemeClr val="bg2"/>
                </a:solidFill>
              </a:rPr>
              <a:t>that we will assign to you</a:t>
            </a:r>
            <a:endParaRPr lang="en-US" u="sng" dirty="0">
              <a:solidFill>
                <a:schemeClr val="bg2"/>
              </a:solidFill>
            </a:endParaRPr>
          </a:p>
        </p:txBody>
      </p:sp>
    </p:spTree>
    <p:extLst>
      <p:ext uri="{BB962C8B-B14F-4D97-AF65-F5344CB8AC3E}">
        <p14:creationId xmlns:p14="http://schemas.microsoft.com/office/powerpoint/2010/main" val="674367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2"/>
          <p:cNvSpPr>
            <a:spLocks noGrp="1"/>
          </p:cNvSpPr>
          <p:nvPr>
            <p:ph type="sldNum" sz="quarter" idx="10"/>
          </p:nvPr>
        </p:nvSpPr>
        <p:spPr>
          <a:xfrm>
            <a:off x="7239000" y="6591868"/>
            <a:ext cx="1905000" cy="266131"/>
          </a:xfrm>
        </p:spPr>
        <p:txBody>
          <a:bodyPr/>
          <a:lstStyle/>
          <a:p>
            <a:pPr>
              <a:defRPr/>
            </a:pPr>
            <a:fld id="{F63F4444-7A40-4F54-A332-7D94312D7C09}" type="slidenum">
              <a:rPr lang="zh-CN" altLang="en-US"/>
              <a:pPr>
                <a:defRPr/>
              </a:pPr>
              <a:t>20</a:t>
            </a:fld>
            <a:endParaRPr lang="en-US" altLang="zh-CN"/>
          </a:p>
        </p:txBody>
      </p:sp>
      <p:sp>
        <p:nvSpPr>
          <p:cNvPr id="26627" name="Rectangle 2"/>
          <p:cNvSpPr>
            <a:spLocks noGrp="1" noChangeArrowheads="1"/>
          </p:cNvSpPr>
          <p:nvPr>
            <p:ph type="title"/>
          </p:nvPr>
        </p:nvSpPr>
        <p:spPr>
          <a:xfrm>
            <a:off x="419100" y="114300"/>
            <a:ext cx="8496300" cy="1143000"/>
          </a:xfrm>
        </p:spPr>
        <p:txBody>
          <a:bodyPr/>
          <a:lstStyle/>
          <a:p>
            <a:pPr eaLnBrk="1" hangingPunct="1"/>
            <a:r>
              <a:rPr lang="en-US" altLang="zh-CN" sz="3600" smtClean="0">
                <a:ea typeface="SimSun" pitchFamily="2" charset="-122"/>
              </a:rPr>
              <a:t>Exercises 2 to 4:  </a:t>
            </a:r>
            <a:br>
              <a:rPr lang="en-US" altLang="zh-CN" sz="3600" smtClean="0">
                <a:ea typeface="SimSun" pitchFamily="2" charset="-122"/>
              </a:rPr>
            </a:br>
            <a:r>
              <a:rPr lang="en-US" altLang="zh-CN" sz="3200" smtClean="0">
                <a:solidFill>
                  <a:schemeClr val="accent1"/>
                </a:solidFill>
                <a:ea typeface="SimSun" pitchFamily="2" charset="-122"/>
              </a:rPr>
              <a:t>Numerical Integration</a:t>
            </a:r>
          </a:p>
        </p:txBody>
      </p:sp>
      <p:grpSp>
        <p:nvGrpSpPr>
          <p:cNvPr id="26628" name="Group 3"/>
          <p:cNvGrpSpPr>
            <a:grpSpLocks/>
          </p:cNvGrpSpPr>
          <p:nvPr/>
        </p:nvGrpSpPr>
        <p:grpSpPr bwMode="auto">
          <a:xfrm>
            <a:off x="4648200" y="1066800"/>
            <a:ext cx="4267200" cy="5454650"/>
            <a:chOff x="2880" y="720"/>
            <a:chExt cx="2688" cy="3436"/>
          </a:xfrm>
        </p:grpSpPr>
        <p:grpSp>
          <p:nvGrpSpPr>
            <p:cNvPr id="26651" name="Group 4"/>
            <p:cNvGrpSpPr>
              <a:grpSpLocks/>
            </p:cNvGrpSpPr>
            <p:nvPr/>
          </p:nvGrpSpPr>
          <p:grpSpPr bwMode="auto">
            <a:xfrm>
              <a:off x="3408" y="1056"/>
              <a:ext cx="1872" cy="768"/>
              <a:chOff x="3408" y="672"/>
              <a:chExt cx="1872" cy="768"/>
            </a:xfrm>
          </p:grpSpPr>
          <p:sp>
            <p:nvSpPr>
              <p:cNvPr id="26660" name="Text Box 5"/>
              <p:cNvSpPr txBox="1">
                <a:spLocks noChangeArrowheads="1"/>
              </p:cNvSpPr>
              <p:nvPr/>
            </p:nvSpPr>
            <p:spPr bwMode="auto">
              <a:xfrm>
                <a:off x="3408" y="796"/>
                <a:ext cx="240" cy="519"/>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4800" b="0">
                    <a:latin typeface="Arial" charset="0"/>
                    <a:sym typeface="Symbol" pitchFamily="18" charset="2"/>
                  </a:rPr>
                  <a:t></a:t>
                </a:r>
                <a:r>
                  <a:rPr lang="zh-CN" altLang="en-US" sz="4000">
                    <a:latin typeface="Arial" charset="0"/>
                    <a:sym typeface="Symbol" pitchFamily="18" charset="2"/>
                  </a:rPr>
                  <a:t> </a:t>
                </a:r>
                <a:endParaRPr lang="zh-CN" altLang="en-US" sz="4000">
                  <a:latin typeface="Arial" charset="0"/>
                </a:endParaRPr>
              </a:p>
            </p:txBody>
          </p:sp>
          <p:sp>
            <p:nvSpPr>
              <p:cNvPr id="26661" name="Text Box 6"/>
              <p:cNvSpPr txBox="1">
                <a:spLocks noChangeArrowheads="1"/>
              </p:cNvSpPr>
              <p:nvPr/>
            </p:nvSpPr>
            <p:spPr bwMode="auto">
              <a:xfrm>
                <a:off x="3576" y="806"/>
                <a:ext cx="720" cy="250"/>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0">
                    <a:latin typeface="Arial" charset="0"/>
                  </a:rPr>
                  <a:t>4.0</a:t>
                </a:r>
              </a:p>
            </p:txBody>
          </p:sp>
          <p:sp>
            <p:nvSpPr>
              <p:cNvPr id="26662" name="Text Box 7"/>
              <p:cNvSpPr txBox="1">
                <a:spLocks noChangeArrowheads="1"/>
              </p:cNvSpPr>
              <p:nvPr/>
            </p:nvSpPr>
            <p:spPr bwMode="auto">
              <a:xfrm>
                <a:off x="3528" y="1056"/>
                <a:ext cx="816" cy="250"/>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b="0">
                    <a:latin typeface="Arial" charset="0"/>
                  </a:rPr>
                  <a:t>(1+x</a:t>
                </a:r>
                <a:r>
                  <a:rPr lang="en-US" altLang="zh-CN" sz="2000" b="0" baseline="30000">
                    <a:latin typeface="Arial" charset="0"/>
                  </a:rPr>
                  <a:t>2</a:t>
                </a:r>
                <a:r>
                  <a:rPr lang="en-US" altLang="zh-CN" sz="2000" b="0">
                    <a:latin typeface="Arial" charset="0"/>
                  </a:rPr>
                  <a:t>)</a:t>
                </a:r>
              </a:p>
            </p:txBody>
          </p:sp>
          <p:sp>
            <p:nvSpPr>
              <p:cNvPr id="26663" name="Line 8"/>
              <p:cNvSpPr>
                <a:spLocks noChangeShapeType="1"/>
              </p:cNvSpPr>
              <p:nvPr/>
            </p:nvSpPr>
            <p:spPr bwMode="auto">
              <a:xfrm>
                <a:off x="3696" y="1056"/>
                <a:ext cx="528" cy="0"/>
              </a:xfrm>
              <a:prstGeom prst="line">
                <a:avLst/>
              </a:prstGeom>
              <a:noFill/>
              <a:ln w="19050">
                <a:solidFill>
                  <a:schemeClr val="tx1"/>
                </a:solidFill>
                <a:round/>
                <a:headEnd type="none" w="sm" len="sm"/>
                <a:tailEnd type="none" w="sm" len="sm"/>
              </a:ln>
            </p:spPr>
            <p:txBody>
              <a:bodyPr/>
              <a:lstStyle/>
              <a:p>
                <a:endParaRPr lang="en-US"/>
              </a:p>
            </p:txBody>
          </p:sp>
          <p:sp>
            <p:nvSpPr>
              <p:cNvPr id="26664" name="Text Box 9"/>
              <p:cNvSpPr txBox="1">
                <a:spLocks noChangeArrowheads="1"/>
              </p:cNvSpPr>
              <p:nvPr/>
            </p:nvSpPr>
            <p:spPr bwMode="auto">
              <a:xfrm>
                <a:off x="4272" y="912"/>
                <a:ext cx="1008" cy="327"/>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2000" b="0">
                    <a:latin typeface="Arial" charset="0"/>
                  </a:rPr>
                  <a:t>dx = </a:t>
                </a:r>
                <a:r>
                  <a:rPr lang="en-US" altLang="zh-CN" sz="2800" b="0">
                    <a:latin typeface="Arial" charset="0"/>
                    <a:sym typeface="Symbol" pitchFamily="18" charset="2"/>
                  </a:rPr>
                  <a:t></a:t>
                </a:r>
                <a:endParaRPr lang="en-US" altLang="zh-CN" sz="2800" b="0">
                  <a:latin typeface="Arial" charset="0"/>
                </a:endParaRPr>
              </a:p>
            </p:txBody>
          </p:sp>
          <p:sp>
            <p:nvSpPr>
              <p:cNvPr id="26665" name="Text Box 10"/>
              <p:cNvSpPr txBox="1">
                <a:spLocks noChangeArrowheads="1"/>
              </p:cNvSpPr>
              <p:nvPr/>
            </p:nvSpPr>
            <p:spPr bwMode="auto">
              <a:xfrm>
                <a:off x="3408" y="1248"/>
                <a:ext cx="192" cy="192"/>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1400" b="0">
                    <a:latin typeface="Arial" charset="0"/>
                  </a:rPr>
                  <a:t>0</a:t>
                </a:r>
              </a:p>
            </p:txBody>
          </p:sp>
          <p:sp>
            <p:nvSpPr>
              <p:cNvPr id="26666" name="Text Box 11"/>
              <p:cNvSpPr txBox="1">
                <a:spLocks noChangeArrowheads="1"/>
              </p:cNvSpPr>
              <p:nvPr/>
            </p:nvSpPr>
            <p:spPr bwMode="auto">
              <a:xfrm>
                <a:off x="3408" y="672"/>
                <a:ext cx="192" cy="192"/>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1400" b="0">
                    <a:latin typeface="Arial" charset="0"/>
                  </a:rPr>
                  <a:t>1</a:t>
                </a:r>
              </a:p>
            </p:txBody>
          </p:sp>
        </p:grpSp>
        <p:grpSp>
          <p:nvGrpSpPr>
            <p:cNvPr id="26652" name="Group 12"/>
            <p:cNvGrpSpPr>
              <a:grpSpLocks/>
            </p:cNvGrpSpPr>
            <p:nvPr/>
          </p:nvGrpSpPr>
          <p:grpSpPr bwMode="auto">
            <a:xfrm>
              <a:off x="3456" y="2688"/>
              <a:ext cx="2064" cy="672"/>
              <a:chOff x="3456" y="2688"/>
              <a:chExt cx="2064" cy="672"/>
            </a:xfrm>
          </p:grpSpPr>
          <p:sp>
            <p:nvSpPr>
              <p:cNvPr id="26656" name="Line 13"/>
              <p:cNvSpPr>
                <a:spLocks noChangeShapeType="1"/>
              </p:cNvSpPr>
              <p:nvPr/>
            </p:nvSpPr>
            <p:spPr bwMode="auto">
              <a:xfrm>
                <a:off x="3456" y="3024"/>
                <a:ext cx="0" cy="0"/>
              </a:xfrm>
              <a:prstGeom prst="line">
                <a:avLst/>
              </a:prstGeom>
              <a:noFill/>
              <a:ln w="12700">
                <a:solidFill>
                  <a:schemeClr val="tx1"/>
                </a:solidFill>
                <a:round/>
                <a:headEnd type="none" w="sm" len="sm"/>
                <a:tailEnd type="none" w="sm" len="sm"/>
              </a:ln>
            </p:spPr>
            <p:txBody>
              <a:bodyPr/>
              <a:lstStyle/>
              <a:p>
                <a:endParaRPr lang="en-US"/>
              </a:p>
            </p:txBody>
          </p:sp>
          <p:sp>
            <p:nvSpPr>
              <p:cNvPr id="26657" name="Text Box 14"/>
              <p:cNvSpPr txBox="1">
                <a:spLocks noChangeArrowheads="1"/>
              </p:cNvSpPr>
              <p:nvPr/>
            </p:nvSpPr>
            <p:spPr bwMode="auto">
              <a:xfrm>
                <a:off x="3456" y="2784"/>
                <a:ext cx="2064" cy="442"/>
              </a:xfrm>
              <a:prstGeom prst="rect">
                <a:avLst/>
              </a:prstGeom>
              <a:noFill/>
              <a:ln w="12700">
                <a:noFill/>
                <a:miter lim="800000"/>
                <a:headEnd type="none" w="sm" len="sm"/>
                <a:tailEnd type="none" w="sm" len="sm"/>
              </a:ln>
            </p:spPr>
            <p:txBody>
              <a:bodyPr>
                <a:spAutoFit/>
              </a:bodyPr>
              <a:lstStyle/>
              <a:p>
                <a:pPr algn="l">
                  <a:spcBef>
                    <a:spcPct val="50000"/>
                  </a:spcBef>
                </a:pPr>
                <a:r>
                  <a:rPr lang="zh-CN" altLang="en-US" sz="4000">
                    <a:latin typeface="Arial" charset="0"/>
                    <a:sym typeface="Symbol" pitchFamily="18" charset="2"/>
                  </a:rPr>
                  <a:t></a:t>
                </a:r>
                <a:r>
                  <a:rPr lang="zh-CN" altLang="en-US" sz="2800">
                    <a:latin typeface="Arial" charset="0"/>
                    <a:sym typeface="Symbol" pitchFamily="18" charset="2"/>
                  </a:rPr>
                  <a:t> </a:t>
                </a:r>
                <a:r>
                  <a:rPr lang="en-US" altLang="zh-CN" sz="2000" b="0">
                    <a:latin typeface="Arial" charset="0"/>
                    <a:sym typeface="Symbol" pitchFamily="18" charset="2"/>
                  </a:rPr>
                  <a:t>F(x</a:t>
                </a:r>
                <a:r>
                  <a:rPr lang="en-US" altLang="zh-CN" sz="2000" b="0" baseline="-25000">
                    <a:latin typeface="Arial" charset="0"/>
                    <a:sym typeface="Symbol" pitchFamily="18" charset="2"/>
                  </a:rPr>
                  <a:t>i</a:t>
                </a:r>
                <a:r>
                  <a:rPr lang="en-US" altLang="zh-CN" sz="2000" b="0">
                    <a:latin typeface="Arial" charset="0"/>
                    <a:sym typeface="Symbol" pitchFamily="18" charset="2"/>
                  </a:rPr>
                  <a:t>)x</a:t>
                </a:r>
                <a:r>
                  <a:rPr lang="en-US" altLang="zh-CN" sz="2800">
                    <a:latin typeface="Arial" charset="0"/>
                    <a:sym typeface="Symbol" pitchFamily="18" charset="2"/>
                  </a:rPr>
                  <a:t>  </a:t>
                </a:r>
              </a:p>
            </p:txBody>
          </p:sp>
          <p:sp>
            <p:nvSpPr>
              <p:cNvPr id="26658" name="Text Box 15"/>
              <p:cNvSpPr txBox="1">
                <a:spLocks noChangeArrowheads="1"/>
              </p:cNvSpPr>
              <p:nvPr/>
            </p:nvSpPr>
            <p:spPr bwMode="auto">
              <a:xfrm>
                <a:off x="3456" y="3168"/>
                <a:ext cx="384" cy="192"/>
              </a:xfrm>
              <a:prstGeom prst="rect">
                <a:avLst/>
              </a:prstGeom>
              <a:noFill/>
              <a:ln w="12700">
                <a:noFill/>
                <a:miter lim="800000"/>
                <a:headEnd type="none" w="sm" len="sm"/>
                <a:tailEnd type="none" w="sm" len="sm"/>
              </a:ln>
            </p:spPr>
            <p:txBody>
              <a:bodyPr>
                <a:spAutoFit/>
              </a:bodyPr>
              <a:lstStyle/>
              <a:p>
                <a:pPr>
                  <a:spcBef>
                    <a:spcPct val="50000"/>
                  </a:spcBef>
                </a:pPr>
                <a:r>
                  <a:rPr lang="en-US" altLang="zh-CN" sz="1400" b="0">
                    <a:latin typeface="Arial" charset="0"/>
                  </a:rPr>
                  <a:t>i = 0</a:t>
                </a:r>
              </a:p>
            </p:txBody>
          </p:sp>
          <p:sp>
            <p:nvSpPr>
              <p:cNvPr id="26659" name="Text Box 16"/>
              <p:cNvSpPr txBox="1">
                <a:spLocks noChangeArrowheads="1"/>
              </p:cNvSpPr>
              <p:nvPr/>
            </p:nvSpPr>
            <p:spPr bwMode="auto">
              <a:xfrm>
                <a:off x="3456" y="2688"/>
                <a:ext cx="384" cy="192"/>
              </a:xfrm>
              <a:prstGeom prst="rect">
                <a:avLst/>
              </a:prstGeom>
              <a:noFill/>
              <a:ln w="12700">
                <a:noFill/>
                <a:miter lim="800000"/>
                <a:headEnd type="none" w="sm" len="sm"/>
                <a:tailEnd type="none" w="sm" len="sm"/>
              </a:ln>
            </p:spPr>
            <p:txBody>
              <a:bodyPr>
                <a:spAutoFit/>
              </a:bodyPr>
              <a:lstStyle/>
              <a:p>
                <a:pPr>
                  <a:spcBef>
                    <a:spcPct val="50000"/>
                  </a:spcBef>
                </a:pPr>
                <a:r>
                  <a:rPr lang="en-US" altLang="zh-CN" sz="1400" b="0">
                    <a:latin typeface="Arial" charset="0"/>
                  </a:rPr>
                  <a:t>N</a:t>
                </a:r>
              </a:p>
            </p:txBody>
          </p:sp>
        </p:grpSp>
        <p:sp>
          <p:nvSpPr>
            <p:cNvPr id="26653" name="Text Box 17"/>
            <p:cNvSpPr txBox="1">
              <a:spLocks noChangeArrowheads="1"/>
            </p:cNvSpPr>
            <p:nvPr/>
          </p:nvSpPr>
          <p:spPr bwMode="auto">
            <a:xfrm>
              <a:off x="2880" y="720"/>
              <a:ext cx="2688" cy="288"/>
            </a:xfrm>
            <a:prstGeom prst="rect">
              <a:avLst/>
            </a:prstGeom>
            <a:noFill/>
            <a:ln w="12700">
              <a:noFill/>
              <a:miter lim="800000"/>
              <a:headEnd type="none" w="sm" len="sm"/>
              <a:tailEnd type="none" w="sm" len="sm"/>
            </a:ln>
          </p:spPr>
          <p:txBody>
            <a:bodyPr>
              <a:spAutoFit/>
            </a:bodyPr>
            <a:lstStyle/>
            <a:p>
              <a:pPr algn="l">
                <a:spcBef>
                  <a:spcPct val="50000"/>
                </a:spcBef>
              </a:pPr>
              <a:r>
                <a:rPr lang="en-US" altLang="zh-CN" b="0">
                  <a:latin typeface="Arial" charset="0"/>
                </a:rPr>
                <a:t>Mathematically, we know that:</a:t>
              </a:r>
            </a:p>
          </p:txBody>
        </p:sp>
        <p:sp>
          <p:nvSpPr>
            <p:cNvPr id="26654" name="Text Box 18"/>
            <p:cNvSpPr txBox="1">
              <a:spLocks noChangeArrowheads="1"/>
            </p:cNvSpPr>
            <p:nvPr/>
          </p:nvSpPr>
          <p:spPr bwMode="auto">
            <a:xfrm>
              <a:off x="2880" y="1872"/>
              <a:ext cx="2688" cy="748"/>
            </a:xfrm>
            <a:prstGeom prst="rect">
              <a:avLst/>
            </a:prstGeom>
            <a:noFill/>
            <a:ln w="12700">
              <a:noFill/>
              <a:miter lim="800000"/>
              <a:headEnd type="none" w="sm" len="sm"/>
              <a:tailEnd type="none" w="sm" len="sm"/>
            </a:ln>
          </p:spPr>
          <p:txBody>
            <a:bodyPr>
              <a:spAutoFit/>
            </a:bodyPr>
            <a:lstStyle/>
            <a:p>
              <a:pPr algn="l">
                <a:spcBef>
                  <a:spcPct val="50000"/>
                </a:spcBef>
              </a:pPr>
              <a:r>
                <a:rPr lang="en-US" altLang="zh-CN" b="0">
                  <a:latin typeface="Arial" charset="0"/>
                </a:rPr>
                <a:t>We can approximate the integral as a sum of rectangles:</a:t>
              </a:r>
            </a:p>
          </p:txBody>
        </p:sp>
        <p:sp>
          <p:nvSpPr>
            <p:cNvPr id="26655" name="Text Box 19"/>
            <p:cNvSpPr txBox="1">
              <a:spLocks noChangeArrowheads="1"/>
            </p:cNvSpPr>
            <p:nvPr/>
          </p:nvSpPr>
          <p:spPr bwMode="auto">
            <a:xfrm>
              <a:off x="2880" y="3408"/>
              <a:ext cx="2688" cy="748"/>
            </a:xfrm>
            <a:prstGeom prst="rect">
              <a:avLst/>
            </a:prstGeom>
            <a:noFill/>
            <a:ln w="12700">
              <a:noFill/>
              <a:miter lim="800000"/>
              <a:headEnd type="none" w="sm" len="sm"/>
              <a:tailEnd type="none" w="sm" len="sm"/>
            </a:ln>
          </p:spPr>
          <p:txBody>
            <a:bodyPr>
              <a:spAutoFit/>
            </a:bodyPr>
            <a:lstStyle/>
            <a:p>
              <a:pPr algn="l">
                <a:spcBef>
                  <a:spcPct val="50000"/>
                </a:spcBef>
              </a:pPr>
              <a:r>
                <a:rPr lang="en-US" altLang="zh-CN" b="0">
                  <a:latin typeface="Arial" charset="0"/>
                </a:rPr>
                <a:t>Where each rectangle has width </a:t>
              </a:r>
              <a:r>
                <a:rPr lang="en-US" altLang="zh-CN" b="0">
                  <a:latin typeface="Arial" charset="0"/>
                  <a:sym typeface="Symbol" pitchFamily="18" charset="2"/>
                </a:rPr>
                <a:t></a:t>
              </a:r>
              <a:r>
                <a:rPr lang="en-US" altLang="zh-CN" b="0">
                  <a:latin typeface="Arial" charset="0"/>
                </a:rPr>
                <a:t>x and height F(x</a:t>
              </a:r>
              <a:r>
                <a:rPr lang="en-US" altLang="zh-CN" b="0" baseline="-25000">
                  <a:latin typeface="Arial" charset="0"/>
                </a:rPr>
                <a:t>i</a:t>
              </a:r>
              <a:r>
                <a:rPr lang="en-US" altLang="zh-CN" b="0">
                  <a:latin typeface="Arial" charset="0"/>
                </a:rPr>
                <a:t>) at the middle of interval i.</a:t>
              </a:r>
            </a:p>
          </p:txBody>
        </p:sp>
      </p:grpSp>
      <p:grpSp>
        <p:nvGrpSpPr>
          <p:cNvPr id="26629" name="Group 20"/>
          <p:cNvGrpSpPr>
            <a:grpSpLocks/>
          </p:cNvGrpSpPr>
          <p:nvPr/>
        </p:nvGrpSpPr>
        <p:grpSpPr bwMode="auto">
          <a:xfrm>
            <a:off x="304800" y="1600200"/>
            <a:ext cx="4038600" cy="4876800"/>
            <a:chOff x="192" y="1008"/>
            <a:chExt cx="2544" cy="3072"/>
          </a:xfrm>
        </p:grpSpPr>
        <p:sp>
          <p:nvSpPr>
            <p:cNvPr id="26630" name="Rectangle 21"/>
            <p:cNvSpPr>
              <a:spLocks noChangeArrowheads="1"/>
            </p:cNvSpPr>
            <p:nvPr/>
          </p:nvSpPr>
          <p:spPr bwMode="auto">
            <a:xfrm>
              <a:off x="192" y="1008"/>
              <a:ext cx="2544" cy="3072"/>
            </a:xfrm>
            <a:prstGeom prst="rect">
              <a:avLst/>
            </a:prstGeom>
            <a:solidFill>
              <a:srgbClr val="001B72"/>
            </a:solidFill>
            <a:ln w="12700">
              <a:noFill/>
              <a:miter lim="800000"/>
              <a:headEnd type="none" w="sm" len="sm"/>
              <a:tailEnd type="none" w="sm" len="sm"/>
            </a:ln>
          </p:spPr>
          <p:txBody>
            <a:bodyPr wrap="none" anchor="ctr"/>
            <a:lstStyle/>
            <a:p>
              <a:endParaRPr lang="en-GB"/>
            </a:p>
          </p:txBody>
        </p:sp>
        <p:sp>
          <p:nvSpPr>
            <p:cNvPr id="26631" name="Rectangle 22"/>
            <p:cNvSpPr>
              <a:spLocks noChangeArrowheads="1"/>
            </p:cNvSpPr>
            <p:nvPr/>
          </p:nvSpPr>
          <p:spPr bwMode="auto">
            <a:xfrm>
              <a:off x="1152" y="1200"/>
              <a:ext cx="144" cy="2304"/>
            </a:xfrm>
            <a:prstGeom prst="rect">
              <a:avLst/>
            </a:prstGeom>
            <a:solidFill>
              <a:schemeClr val="bg1"/>
            </a:solidFill>
            <a:ln w="12700">
              <a:solidFill>
                <a:schemeClr val="tx1"/>
              </a:solidFill>
              <a:miter lim="800000"/>
              <a:headEnd type="none" w="sm" len="sm"/>
              <a:tailEnd type="none" w="sm" len="sm"/>
            </a:ln>
          </p:spPr>
          <p:txBody>
            <a:bodyPr wrap="none" anchor="ctr"/>
            <a:lstStyle/>
            <a:p>
              <a:endParaRPr lang="en-GB"/>
            </a:p>
          </p:txBody>
        </p:sp>
        <p:sp>
          <p:nvSpPr>
            <p:cNvPr id="26632" name="Rectangle 23"/>
            <p:cNvSpPr>
              <a:spLocks noChangeArrowheads="1"/>
            </p:cNvSpPr>
            <p:nvPr/>
          </p:nvSpPr>
          <p:spPr bwMode="auto">
            <a:xfrm>
              <a:off x="1296" y="1248"/>
              <a:ext cx="144" cy="2256"/>
            </a:xfrm>
            <a:prstGeom prst="rect">
              <a:avLst/>
            </a:prstGeom>
            <a:solidFill>
              <a:schemeClr val="bg1"/>
            </a:solidFill>
            <a:ln w="12700">
              <a:solidFill>
                <a:schemeClr val="tx1"/>
              </a:solidFill>
              <a:miter lim="800000"/>
              <a:headEnd type="none" w="sm" len="sm"/>
              <a:tailEnd type="none" w="sm" len="sm"/>
            </a:ln>
          </p:spPr>
          <p:txBody>
            <a:bodyPr wrap="none" anchor="ctr"/>
            <a:lstStyle/>
            <a:p>
              <a:endParaRPr lang="en-GB"/>
            </a:p>
          </p:txBody>
        </p:sp>
        <p:sp>
          <p:nvSpPr>
            <p:cNvPr id="26633" name="Rectangle 24"/>
            <p:cNvSpPr>
              <a:spLocks noChangeArrowheads="1"/>
            </p:cNvSpPr>
            <p:nvPr/>
          </p:nvSpPr>
          <p:spPr bwMode="auto">
            <a:xfrm>
              <a:off x="1440" y="1344"/>
              <a:ext cx="144" cy="2160"/>
            </a:xfrm>
            <a:prstGeom prst="rect">
              <a:avLst/>
            </a:prstGeom>
            <a:solidFill>
              <a:schemeClr val="bg1"/>
            </a:solidFill>
            <a:ln w="12700">
              <a:solidFill>
                <a:schemeClr val="tx1"/>
              </a:solidFill>
              <a:miter lim="800000"/>
              <a:headEnd type="none" w="sm" len="sm"/>
              <a:tailEnd type="none" w="sm" len="sm"/>
            </a:ln>
          </p:spPr>
          <p:txBody>
            <a:bodyPr wrap="none" anchor="ctr"/>
            <a:lstStyle/>
            <a:p>
              <a:endParaRPr lang="en-GB"/>
            </a:p>
          </p:txBody>
        </p:sp>
        <p:sp>
          <p:nvSpPr>
            <p:cNvPr id="26634" name="Rectangle 25"/>
            <p:cNvSpPr>
              <a:spLocks noChangeArrowheads="1"/>
            </p:cNvSpPr>
            <p:nvPr/>
          </p:nvSpPr>
          <p:spPr bwMode="auto">
            <a:xfrm>
              <a:off x="1584" y="1440"/>
              <a:ext cx="144" cy="2064"/>
            </a:xfrm>
            <a:prstGeom prst="rect">
              <a:avLst/>
            </a:prstGeom>
            <a:solidFill>
              <a:schemeClr val="bg1"/>
            </a:solidFill>
            <a:ln w="12700">
              <a:solidFill>
                <a:schemeClr val="tx1"/>
              </a:solidFill>
              <a:miter lim="800000"/>
              <a:headEnd type="none" w="sm" len="sm"/>
              <a:tailEnd type="none" w="sm" len="sm"/>
            </a:ln>
          </p:spPr>
          <p:txBody>
            <a:bodyPr wrap="none" anchor="ctr"/>
            <a:lstStyle/>
            <a:p>
              <a:endParaRPr lang="en-GB"/>
            </a:p>
          </p:txBody>
        </p:sp>
        <p:sp>
          <p:nvSpPr>
            <p:cNvPr id="26635" name="Rectangle 26"/>
            <p:cNvSpPr>
              <a:spLocks noChangeArrowheads="1"/>
            </p:cNvSpPr>
            <p:nvPr/>
          </p:nvSpPr>
          <p:spPr bwMode="auto">
            <a:xfrm>
              <a:off x="1728" y="1536"/>
              <a:ext cx="144" cy="1968"/>
            </a:xfrm>
            <a:prstGeom prst="rect">
              <a:avLst/>
            </a:prstGeom>
            <a:solidFill>
              <a:schemeClr val="bg1"/>
            </a:solidFill>
            <a:ln w="12700">
              <a:solidFill>
                <a:schemeClr val="tx1"/>
              </a:solidFill>
              <a:miter lim="800000"/>
              <a:headEnd type="none" w="sm" len="sm"/>
              <a:tailEnd type="none" w="sm" len="sm"/>
            </a:ln>
          </p:spPr>
          <p:txBody>
            <a:bodyPr wrap="none" anchor="ctr"/>
            <a:lstStyle/>
            <a:p>
              <a:endParaRPr lang="zh-CN" altLang="en-US" sz="2800">
                <a:latin typeface="Arial" charset="0"/>
              </a:endParaRPr>
            </a:p>
          </p:txBody>
        </p:sp>
        <p:sp>
          <p:nvSpPr>
            <p:cNvPr id="26636" name="Rectangle 27"/>
            <p:cNvSpPr>
              <a:spLocks noChangeArrowheads="1"/>
            </p:cNvSpPr>
            <p:nvPr/>
          </p:nvSpPr>
          <p:spPr bwMode="auto">
            <a:xfrm>
              <a:off x="1872" y="1680"/>
              <a:ext cx="144" cy="1824"/>
            </a:xfrm>
            <a:prstGeom prst="rect">
              <a:avLst/>
            </a:prstGeom>
            <a:solidFill>
              <a:schemeClr val="bg1"/>
            </a:solidFill>
            <a:ln w="12700">
              <a:solidFill>
                <a:schemeClr val="tx1"/>
              </a:solidFill>
              <a:miter lim="800000"/>
              <a:headEnd type="none" w="sm" len="sm"/>
              <a:tailEnd type="none" w="sm" len="sm"/>
            </a:ln>
          </p:spPr>
          <p:txBody>
            <a:bodyPr wrap="none" anchor="ctr"/>
            <a:lstStyle/>
            <a:p>
              <a:endParaRPr lang="zh-CN" altLang="en-US" sz="2800">
                <a:latin typeface="Arial" charset="0"/>
              </a:endParaRPr>
            </a:p>
          </p:txBody>
        </p:sp>
        <p:sp>
          <p:nvSpPr>
            <p:cNvPr id="26637" name="Rectangle 28"/>
            <p:cNvSpPr>
              <a:spLocks noChangeArrowheads="1"/>
            </p:cNvSpPr>
            <p:nvPr/>
          </p:nvSpPr>
          <p:spPr bwMode="auto">
            <a:xfrm>
              <a:off x="2016" y="1920"/>
              <a:ext cx="144" cy="1584"/>
            </a:xfrm>
            <a:prstGeom prst="rect">
              <a:avLst/>
            </a:prstGeom>
            <a:solidFill>
              <a:schemeClr val="bg1"/>
            </a:solidFill>
            <a:ln w="12700">
              <a:solidFill>
                <a:schemeClr val="tx1"/>
              </a:solidFill>
              <a:miter lim="800000"/>
              <a:headEnd type="none" w="sm" len="sm"/>
              <a:tailEnd type="none" w="sm" len="sm"/>
            </a:ln>
          </p:spPr>
          <p:txBody>
            <a:bodyPr wrap="none" anchor="ctr"/>
            <a:lstStyle/>
            <a:p>
              <a:endParaRPr lang="zh-CN" altLang="en-US" sz="2800">
                <a:latin typeface="Arial" charset="0"/>
              </a:endParaRPr>
            </a:p>
          </p:txBody>
        </p:sp>
        <p:sp>
          <p:nvSpPr>
            <p:cNvPr id="26638" name="Rectangle 29"/>
            <p:cNvSpPr>
              <a:spLocks noChangeArrowheads="1"/>
            </p:cNvSpPr>
            <p:nvPr/>
          </p:nvSpPr>
          <p:spPr bwMode="auto">
            <a:xfrm>
              <a:off x="2160" y="2208"/>
              <a:ext cx="144" cy="1296"/>
            </a:xfrm>
            <a:prstGeom prst="rect">
              <a:avLst/>
            </a:prstGeom>
            <a:solidFill>
              <a:schemeClr val="bg1"/>
            </a:solidFill>
            <a:ln w="12700">
              <a:solidFill>
                <a:schemeClr val="tx1"/>
              </a:solidFill>
              <a:miter lim="800000"/>
              <a:headEnd type="none" w="sm" len="sm"/>
              <a:tailEnd type="none" w="sm" len="sm"/>
            </a:ln>
          </p:spPr>
          <p:txBody>
            <a:bodyPr wrap="none" anchor="ctr"/>
            <a:lstStyle/>
            <a:p>
              <a:endParaRPr lang="zh-CN" altLang="en-US" sz="2800">
                <a:latin typeface="Arial" charset="0"/>
              </a:endParaRPr>
            </a:p>
          </p:txBody>
        </p:sp>
        <p:sp>
          <p:nvSpPr>
            <p:cNvPr id="26639" name="Line 30"/>
            <p:cNvSpPr>
              <a:spLocks noChangeShapeType="1"/>
            </p:cNvSpPr>
            <p:nvPr/>
          </p:nvSpPr>
          <p:spPr bwMode="auto">
            <a:xfrm>
              <a:off x="1152" y="1056"/>
              <a:ext cx="0" cy="2448"/>
            </a:xfrm>
            <a:prstGeom prst="line">
              <a:avLst/>
            </a:prstGeom>
            <a:noFill/>
            <a:ln w="28575">
              <a:solidFill>
                <a:schemeClr val="tx1"/>
              </a:solidFill>
              <a:round/>
              <a:headEnd type="none" w="sm" len="sm"/>
              <a:tailEnd type="none" w="sm" len="sm"/>
            </a:ln>
          </p:spPr>
          <p:txBody>
            <a:bodyPr/>
            <a:lstStyle/>
            <a:p>
              <a:endParaRPr lang="en-US"/>
            </a:p>
          </p:txBody>
        </p:sp>
        <p:sp>
          <p:nvSpPr>
            <p:cNvPr id="26640" name="Line 31"/>
            <p:cNvSpPr>
              <a:spLocks noChangeShapeType="1"/>
            </p:cNvSpPr>
            <p:nvPr/>
          </p:nvSpPr>
          <p:spPr bwMode="auto">
            <a:xfrm>
              <a:off x="1104" y="1200"/>
              <a:ext cx="96" cy="0"/>
            </a:xfrm>
            <a:prstGeom prst="line">
              <a:avLst/>
            </a:prstGeom>
            <a:noFill/>
            <a:ln w="12700">
              <a:solidFill>
                <a:schemeClr val="tx1"/>
              </a:solidFill>
              <a:round/>
              <a:headEnd type="none" w="sm" len="sm"/>
              <a:tailEnd type="none" w="sm" len="sm"/>
            </a:ln>
          </p:spPr>
          <p:txBody>
            <a:bodyPr/>
            <a:lstStyle/>
            <a:p>
              <a:endParaRPr lang="en-US"/>
            </a:p>
          </p:txBody>
        </p:sp>
        <p:sp>
          <p:nvSpPr>
            <p:cNvPr id="26641" name="Line 32"/>
            <p:cNvSpPr>
              <a:spLocks noChangeShapeType="1"/>
            </p:cNvSpPr>
            <p:nvPr/>
          </p:nvSpPr>
          <p:spPr bwMode="auto">
            <a:xfrm>
              <a:off x="1104" y="2360"/>
              <a:ext cx="96" cy="0"/>
            </a:xfrm>
            <a:prstGeom prst="line">
              <a:avLst/>
            </a:prstGeom>
            <a:noFill/>
            <a:ln w="12700">
              <a:solidFill>
                <a:schemeClr val="tx1"/>
              </a:solidFill>
              <a:round/>
              <a:headEnd type="none" w="sm" len="sm"/>
              <a:tailEnd type="none" w="sm" len="sm"/>
            </a:ln>
          </p:spPr>
          <p:txBody>
            <a:bodyPr/>
            <a:lstStyle/>
            <a:p>
              <a:endParaRPr lang="en-US"/>
            </a:p>
          </p:txBody>
        </p:sp>
        <p:sp>
          <p:nvSpPr>
            <p:cNvPr id="26642" name="Line 33"/>
            <p:cNvSpPr>
              <a:spLocks noChangeShapeType="1"/>
            </p:cNvSpPr>
            <p:nvPr/>
          </p:nvSpPr>
          <p:spPr bwMode="auto">
            <a:xfrm flipH="1">
              <a:off x="1104" y="3504"/>
              <a:ext cx="1536" cy="0"/>
            </a:xfrm>
            <a:prstGeom prst="line">
              <a:avLst/>
            </a:prstGeom>
            <a:noFill/>
            <a:ln w="28575">
              <a:solidFill>
                <a:schemeClr val="tx1"/>
              </a:solidFill>
              <a:round/>
              <a:headEnd type="none" w="sm" len="sm"/>
              <a:tailEnd type="none" w="sm" len="sm"/>
            </a:ln>
          </p:spPr>
          <p:txBody>
            <a:bodyPr/>
            <a:lstStyle/>
            <a:p>
              <a:endParaRPr lang="en-US"/>
            </a:p>
          </p:txBody>
        </p:sp>
        <p:sp>
          <p:nvSpPr>
            <p:cNvPr id="26643" name="Line 34"/>
            <p:cNvSpPr>
              <a:spLocks noChangeShapeType="1"/>
            </p:cNvSpPr>
            <p:nvPr/>
          </p:nvSpPr>
          <p:spPr bwMode="auto">
            <a:xfrm>
              <a:off x="2304" y="3456"/>
              <a:ext cx="0" cy="96"/>
            </a:xfrm>
            <a:prstGeom prst="line">
              <a:avLst/>
            </a:prstGeom>
            <a:noFill/>
            <a:ln w="28575">
              <a:solidFill>
                <a:schemeClr val="tx1"/>
              </a:solidFill>
              <a:round/>
              <a:headEnd type="none" w="sm" len="sm"/>
              <a:tailEnd type="none" w="sm" len="sm"/>
            </a:ln>
          </p:spPr>
          <p:txBody>
            <a:bodyPr/>
            <a:lstStyle/>
            <a:p>
              <a:endParaRPr lang="en-US"/>
            </a:p>
          </p:txBody>
        </p:sp>
        <p:sp>
          <p:nvSpPr>
            <p:cNvPr id="26644" name="Freeform 35"/>
            <p:cNvSpPr>
              <a:spLocks/>
            </p:cNvSpPr>
            <p:nvPr/>
          </p:nvSpPr>
          <p:spPr bwMode="auto">
            <a:xfrm>
              <a:off x="1152" y="1200"/>
              <a:ext cx="1248" cy="1536"/>
            </a:xfrm>
            <a:custGeom>
              <a:avLst/>
              <a:gdLst>
                <a:gd name="T0" fmla="*/ 0 w 1104"/>
                <a:gd name="T1" fmla="*/ 0 h 1344"/>
                <a:gd name="T2" fmla="*/ 1066 w 1104"/>
                <a:gd name="T3" fmla="*/ 311 h 1344"/>
                <a:gd name="T4" fmla="*/ 2134 w 1104"/>
                <a:gd name="T5" fmla="*/ 939 h 1344"/>
                <a:gd name="T6" fmla="*/ 2943 w 1104"/>
                <a:gd name="T7" fmla="*/ 1554 h 1344"/>
                <a:gd name="T8" fmla="*/ 4005 w 1104"/>
                <a:gd name="T9" fmla="*/ 2803 h 1344"/>
                <a:gd name="T10" fmla="*/ 4809 w 1104"/>
                <a:gd name="T11" fmla="*/ 4355 h 1344"/>
                <a:gd name="T12" fmla="*/ 5608 w 1104"/>
                <a:gd name="T13" fmla="*/ 6225 h 1344"/>
                <a:gd name="T14" fmla="*/ 6145 w 1104"/>
                <a:gd name="T15" fmla="*/ 8717 h 1344"/>
                <a:gd name="T16" fmla="*/ 0 60000 65536"/>
                <a:gd name="T17" fmla="*/ 0 60000 65536"/>
                <a:gd name="T18" fmla="*/ 0 60000 65536"/>
                <a:gd name="T19" fmla="*/ 0 60000 65536"/>
                <a:gd name="T20" fmla="*/ 0 60000 65536"/>
                <a:gd name="T21" fmla="*/ 0 60000 65536"/>
                <a:gd name="T22" fmla="*/ 0 60000 65536"/>
                <a:gd name="T23" fmla="*/ 0 60000 65536"/>
                <a:gd name="T24" fmla="*/ 0 w 1104"/>
                <a:gd name="T25" fmla="*/ 0 h 1344"/>
                <a:gd name="T26" fmla="*/ 1104 w 1104"/>
                <a:gd name="T27" fmla="*/ 1344 h 13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4" h="1344">
                  <a:moveTo>
                    <a:pt x="0" y="0"/>
                  </a:moveTo>
                  <a:cubicBezTo>
                    <a:pt x="64" y="12"/>
                    <a:pt x="128" y="24"/>
                    <a:pt x="192" y="48"/>
                  </a:cubicBezTo>
                  <a:cubicBezTo>
                    <a:pt x="256" y="72"/>
                    <a:pt x="328" y="112"/>
                    <a:pt x="384" y="144"/>
                  </a:cubicBezTo>
                  <a:cubicBezTo>
                    <a:pt x="440" y="176"/>
                    <a:pt x="472" y="192"/>
                    <a:pt x="528" y="240"/>
                  </a:cubicBezTo>
                  <a:cubicBezTo>
                    <a:pt x="584" y="288"/>
                    <a:pt x="664" y="360"/>
                    <a:pt x="720" y="432"/>
                  </a:cubicBezTo>
                  <a:cubicBezTo>
                    <a:pt x="776" y="504"/>
                    <a:pt x="816" y="584"/>
                    <a:pt x="864" y="672"/>
                  </a:cubicBezTo>
                  <a:cubicBezTo>
                    <a:pt x="912" y="760"/>
                    <a:pt x="968" y="848"/>
                    <a:pt x="1008" y="960"/>
                  </a:cubicBezTo>
                  <a:cubicBezTo>
                    <a:pt x="1048" y="1072"/>
                    <a:pt x="1080" y="1288"/>
                    <a:pt x="1104" y="1344"/>
                  </a:cubicBezTo>
                </a:path>
              </a:pathLst>
            </a:custGeom>
            <a:noFill/>
            <a:ln w="28575" cap="flat" cmpd="sng">
              <a:solidFill>
                <a:schemeClr val="tx1"/>
              </a:solidFill>
              <a:prstDash val="solid"/>
              <a:round/>
              <a:headEnd type="none" w="sm" len="sm"/>
              <a:tailEnd type="none" w="sm" len="sm"/>
            </a:ln>
          </p:spPr>
          <p:txBody>
            <a:bodyPr/>
            <a:lstStyle/>
            <a:p>
              <a:endParaRPr lang="en-US"/>
            </a:p>
          </p:txBody>
        </p:sp>
        <p:sp>
          <p:nvSpPr>
            <p:cNvPr id="26645" name="Text Box 36"/>
            <p:cNvSpPr txBox="1">
              <a:spLocks noChangeArrowheads="1"/>
            </p:cNvSpPr>
            <p:nvPr/>
          </p:nvSpPr>
          <p:spPr bwMode="auto">
            <a:xfrm rot="-5368534">
              <a:off x="-19" y="2371"/>
              <a:ext cx="1344" cy="250"/>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2000">
                  <a:latin typeface="Arial" charset="0"/>
                </a:rPr>
                <a:t>F(x) = 4.0/(1+x</a:t>
              </a:r>
              <a:r>
                <a:rPr lang="en-US" altLang="zh-CN" sz="2000" baseline="30000">
                  <a:latin typeface="Arial" charset="0"/>
                </a:rPr>
                <a:t>2</a:t>
              </a:r>
              <a:r>
                <a:rPr lang="en-US" altLang="zh-CN" sz="2000">
                  <a:latin typeface="Arial" charset="0"/>
                </a:rPr>
                <a:t>)</a:t>
              </a:r>
            </a:p>
          </p:txBody>
        </p:sp>
        <p:sp>
          <p:nvSpPr>
            <p:cNvPr id="26646" name="Text Box 37"/>
            <p:cNvSpPr txBox="1">
              <a:spLocks noChangeArrowheads="1"/>
            </p:cNvSpPr>
            <p:nvPr/>
          </p:nvSpPr>
          <p:spPr bwMode="auto">
            <a:xfrm>
              <a:off x="816" y="1104"/>
              <a:ext cx="288" cy="192"/>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1400">
                  <a:latin typeface="Arial" charset="0"/>
                </a:rPr>
                <a:t>4.0</a:t>
              </a:r>
            </a:p>
          </p:txBody>
        </p:sp>
        <p:sp>
          <p:nvSpPr>
            <p:cNvPr id="26647" name="Text Box 38"/>
            <p:cNvSpPr txBox="1">
              <a:spLocks noChangeArrowheads="1"/>
            </p:cNvSpPr>
            <p:nvPr/>
          </p:nvSpPr>
          <p:spPr bwMode="auto">
            <a:xfrm>
              <a:off x="864" y="2256"/>
              <a:ext cx="288" cy="192"/>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1400">
                  <a:latin typeface="Arial" charset="0"/>
                </a:rPr>
                <a:t>2.0</a:t>
              </a:r>
            </a:p>
          </p:txBody>
        </p:sp>
        <p:sp>
          <p:nvSpPr>
            <p:cNvPr id="26648" name="Text Box 39"/>
            <p:cNvSpPr txBox="1">
              <a:spLocks noChangeArrowheads="1"/>
            </p:cNvSpPr>
            <p:nvPr/>
          </p:nvSpPr>
          <p:spPr bwMode="auto">
            <a:xfrm>
              <a:off x="2160" y="3504"/>
              <a:ext cx="288" cy="192"/>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1400">
                  <a:latin typeface="Arial" charset="0"/>
                </a:rPr>
                <a:t>1.0</a:t>
              </a:r>
            </a:p>
          </p:txBody>
        </p:sp>
        <p:sp>
          <p:nvSpPr>
            <p:cNvPr id="26649" name="Text Box 40"/>
            <p:cNvSpPr txBox="1">
              <a:spLocks noChangeArrowheads="1"/>
            </p:cNvSpPr>
            <p:nvPr/>
          </p:nvSpPr>
          <p:spPr bwMode="auto">
            <a:xfrm>
              <a:off x="1632" y="3600"/>
              <a:ext cx="288" cy="250"/>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2000">
                  <a:latin typeface="Arial" charset="0"/>
                </a:rPr>
                <a:t>X</a:t>
              </a:r>
            </a:p>
          </p:txBody>
        </p:sp>
        <p:sp>
          <p:nvSpPr>
            <p:cNvPr id="26650" name="Text Box 41"/>
            <p:cNvSpPr txBox="1">
              <a:spLocks noChangeArrowheads="1"/>
            </p:cNvSpPr>
            <p:nvPr/>
          </p:nvSpPr>
          <p:spPr bwMode="auto">
            <a:xfrm>
              <a:off x="960" y="3552"/>
              <a:ext cx="288" cy="192"/>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1400">
                  <a:latin typeface="Arial" charset="0"/>
                </a:rPr>
                <a:t>0.0</a:t>
              </a:r>
            </a:p>
          </p:txBody>
        </p:sp>
      </p:gr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200</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158750" y="6277909"/>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426640208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Number Placeholder 4"/>
          <p:cNvSpPr>
            <a:spLocks noGrp="1"/>
          </p:cNvSpPr>
          <p:nvPr>
            <p:ph type="sldNum" sz="quarter" idx="10"/>
          </p:nvPr>
        </p:nvSpPr>
        <p:spPr>
          <a:xfrm>
            <a:off x="0" y="6553200"/>
            <a:ext cx="1143000" cy="304800"/>
          </a:xfrm>
          <a:noFill/>
        </p:spPr>
        <p:txBody>
          <a:bodyPr/>
          <a:lstStyle/>
          <a:p>
            <a:pPr algn="l"/>
            <a:fld id="{BFB4ECFE-5A49-4718-A359-9B6F286CB8BE}" type="slidenum">
              <a:rPr lang="en-US" sz="1000" smtClean="0">
                <a:latin typeface="Times New Roman" pitchFamily="18" charset="0"/>
              </a:rPr>
              <a:pPr algn="l"/>
              <a:t>201</a:t>
            </a:fld>
            <a:endParaRPr lang="en-US" sz="1000" smtClean="0">
              <a:latin typeface="Times New Roman" pitchFamily="18" charset="0"/>
            </a:endParaRPr>
          </a:p>
        </p:txBody>
      </p:sp>
      <p:sp>
        <p:nvSpPr>
          <p:cNvPr id="184323" name="Rectangle 2"/>
          <p:cNvSpPr>
            <a:spLocks noGrp="1" noChangeArrowheads="1"/>
          </p:cNvSpPr>
          <p:nvPr>
            <p:ph type="title"/>
          </p:nvPr>
        </p:nvSpPr>
        <p:spPr/>
        <p:txBody>
          <a:bodyPr/>
          <a:lstStyle/>
          <a:p>
            <a:pPr eaLnBrk="1" hangingPunct="1"/>
            <a:r>
              <a:rPr lang="en-US" sz="2800" smtClean="0"/>
              <a:t>How do people mix MPI and OpenMP?</a:t>
            </a:r>
            <a:br>
              <a:rPr lang="en-US" sz="2800" smtClean="0"/>
            </a:br>
            <a:endParaRPr lang="en-US" smtClean="0"/>
          </a:p>
        </p:txBody>
      </p:sp>
      <p:grpSp>
        <p:nvGrpSpPr>
          <p:cNvPr id="184324" name="Group 3"/>
          <p:cNvGrpSpPr>
            <a:grpSpLocks/>
          </p:cNvGrpSpPr>
          <p:nvPr/>
        </p:nvGrpSpPr>
        <p:grpSpPr bwMode="auto">
          <a:xfrm>
            <a:off x="381000" y="2819400"/>
            <a:ext cx="2332038" cy="3657600"/>
            <a:chOff x="384" y="1584"/>
            <a:chExt cx="1469" cy="2304"/>
          </a:xfrm>
        </p:grpSpPr>
        <p:sp>
          <p:nvSpPr>
            <p:cNvPr id="3817476" name="Rectangle 4"/>
            <p:cNvSpPr>
              <a:spLocks noChangeArrowheads="1"/>
            </p:cNvSpPr>
            <p:nvPr/>
          </p:nvSpPr>
          <p:spPr bwMode="auto">
            <a:xfrm>
              <a:off x="864" y="1584"/>
              <a:ext cx="240" cy="1392"/>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184382" name="Group 5"/>
            <p:cNvGrpSpPr>
              <a:grpSpLocks/>
            </p:cNvGrpSpPr>
            <p:nvPr/>
          </p:nvGrpSpPr>
          <p:grpSpPr bwMode="auto">
            <a:xfrm>
              <a:off x="384" y="3554"/>
              <a:ext cx="1469" cy="334"/>
              <a:chOff x="1152" y="2640"/>
              <a:chExt cx="1469" cy="334"/>
            </a:xfrm>
          </p:grpSpPr>
          <p:sp>
            <p:nvSpPr>
              <p:cNvPr id="184384" name="AutoShape 6"/>
              <p:cNvSpPr>
                <a:spLocks noChangeArrowheads="1"/>
              </p:cNvSpPr>
              <p:nvPr/>
            </p:nvSpPr>
            <p:spPr bwMode="auto">
              <a:xfrm>
                <a:off x="1564" y="2729"/>
                <a:ext cx="524" cy="230"/>
              </a:xfrm>
              <a:prstGeom prst="parallelogram">
                <a:avLst>
                  <a:gd name="adj" fmla="val 56957"/>
                </a:avLst>
              </a:prstGeom>
              <a:solidFill>
                <a:srgbClr val="FF6600"/>
              </a:solidFill>
              <a:ln w="9525">
                <a:noFill/>
                <a:miter lim="800000"/>
                <a:headEnd/>
                <a:tailEnd/>
              </a:ln>
            </p:spPr>
            <p:txBody>
              <a:bodyPr wrap="none" anchor="ctr"/>
              <a:lstStyle/>
              <a:p>
                <a:endParaRPr lang="en-GB" b="0"/>
              </a:p>
            </p:txBody>
          </p:sp>
          <p:sp>
            <p:nvSpPr>
              <p:cNvPr id="184385" name="AutoShape 7"/>
              <p:cNvSpPr>
                <a:spLocks noChangeArrowheads="1"/>
              </p:cNvSpPr>
              <p:nvPr/>
            </p:nvSpPr>
            <p:spPr bwMode="auto">
              <a:xfrm>
                <a:off x="1152" y="2729"/>
                <a:ext cx="562" cy="23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7 w 21600"/>
                  <a:gd name="T13" fmla="*/ 4508 h 21600"/>
                  <a:gd name="T14" fmla="*/ 17103 w 21600"/>
                  <a:gd name="T15" fmla="*/ 170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6600"/>
              </a:solidFill>
              <a:ln w="9525">
                <a:noFill/>
                <a:miter lim="800000"/>
                <a:headEnd/>
                <a:tailEnd/>
              </a:ln>
            </p:spPr>
            <p:txBody>
              <a:bodyPr wrap="none" anchor="ctr"/>
              <a:lstStyle/>
              <a:p>
                <a:endParaRPr lang="en-US"/>
              </a:p>
            </p:txBody>
          </p:sp>
          <p:sp>
            <p:nvSpPr>
              <p:cNvPr id="184386" name="AutoShape 8"/>
              <p:cNvSpPr>
                <a:spLocks noChangeArrowheads="1"/>
              </p:cNvSpPr>
              <p:nvPr/>
            </p:nvSpPr>
            <p:spPr bwMode="auto">
              <a:xfrm rot="-7041541">
                <a:off x="2080" y="2432"/>
                <a:ext cx="334" cy="749"/>
              </a:xfrm>
              <a:prstGeom prst="pentagon">
                <a:avLst/>
              </a:prstGeom>
              <a:solidFill>
                <a:srgbClr val="FF6600"/>
              </a:solidFill>
              <a:ln w="9525">
                <a:noFill/>
                <a:miter lim="800000"/>
                <a:headEnd/>
                <a:tailEnd/>
              </a:ln>
            </p:spPr>
            <p:txBody>
              <a:bodyPr vert="eaVert" wrap="none" anchor="ctr"/>
              <a:lstStyle/>
              <a:p>
                <a:endParaRPr lang="en-GB" b="0"/>
              </a:p>
            </p:txBody>
          </p:sp>
        </p:grpSp>
        <p:sp>
          <p:nvSpPr>
            <p:cNvPr id="3817481" name="AutoShape 9"/>
            <p:cNvSpPr>
              <a:spLocks noChangeArrowheads="1"/>
            </p:cNvSpPr>
            <p:nvPr/>
          </p:nvSpPr>
          <p:spPr bwMode="auto">
            <a:xfrm rot="4943682">
              <a:off x="720" y="3264"/>
              <a:ext cx="576" cy="96"/>
            </a:xfrm>
            <a:prstGeom prst="leftRightArrow">
              <a:avLst>
                <a:gd name="adj1" fmla="val 50000"/>
                <a:gd name="adj2" fmla="val 120000"/>
              </a:avLst>
            </a:prstGeom>
            <a:solidFill>
              <a:schemeClr val="tx1"/>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3817482" name="AutoShape 10"/>
          <p:cNvSpPr>
            <a:spLocks noChangeArrowheads="1"/>
          </p:cNvSpPr>
          <p:nvPr/>
        </p:nvSpPr>
        <p:spPr bwMode="auto">
          <a:xfrm>
            <a:off x="6934200" y="6221413"/>
            <a:ext cx="698500" cy="366712"/>
          </a:xfrm>
          <a:prstGeom prst="parallelogram">
            <a:avLst>
              <a:gd name="adj" fmla="val 47619"/>
            </a:avLst>
          </a:prstGeom>
          <a:solidFill>
            <a:srgbClr val="FF6600"/>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483" name="AutoShape 11"/>
          <p:cNvSpPr>
            <a:spLocks noChangeArrowheads="1"/>
          </p:cNvSpPr>
          <p:nvPr/>
        </p:nvSpPr>
        <p:spPr bwMode="auto">
          <a:xfrm>
            <a:off x="6172200" y="6221413"/>
            <a:ext cx="747713" cy="36671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6600"/>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484" name="AutoShape 12"/>
          <p:cNvSpPr>
            <a:spLocks noChangeArrowheads="1"/>
          </p:cNvSpPr>
          <p:nvPr/>
        </p:nvSpPr>
        <p:spPr bwMode="auto">
          <a:xfrm rot="14558459">
            <a:off x="7775575" y="5837238"/>
            <a:ext cx="533400" cy="996950"/>
          </a:xfrm>
          <a:prstGeom prst="pentagon">
            <a:avLst/>
          </a:prstGeom>
          <a:solidFill>
            <a:srgbClr val="FF6600"/>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485" name="Rectangle 13"/>
          <p:cNvSpPr>
            <a:spLocks noChangeArrowheads="1"/>
          </p:cNvSpPr>
          <p:nvPr/>
        </p:nvSpPr>
        <p:spPr bwMode="auto">
          <a:xfrm>
            <a:off x="6248400" y="2868613"/>
            <a:ext cx="381000" cy="228600"/>
          </a:xfrm>
          <a:prstGeom prst="rect">
            <a:avLst/>
          </a:prstGeom>
          <a:solidFill>
            <a:srgbClr val="FFCC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486" name="Rectangle 14"/>
          <p:cNvSpPr>
            <a:spLocks noChangeArrowheads="1"/>
          </p:cNvSpPr>
          <p:nvPr/>
        </p:nvSpPr>
        <p:spPr bwMode="auto">
          <a:xfrm>
            <a:off x="7162800" y="2868613"/>
            <a:ext cx="381000" cy="228600"/>
          </a:xfrm>
          <a:prstGeom prst="rect">
            <a:avLst/>
          </a:prstGeom>
          <a:solidFill>
            <a:srgbClr val="FFCC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487" name="Rectangle 15"/>
          <p:cNvSpPr>
            <a:spLocks noChangeArrowheads="1"/>
          </p:cNvSpPr>
          <p:nvPr/>
        </p:nvSpPr>
        <p:spPr bwMode="auto">
          <a:xfrm>
            <a:off x="8001000" y="2868613"/>
            <a:ext cx="381000" cy="228600"/>
          </a:xfrm>
          <a:prstGeom prst="rect">
            <a:avLst/>
          </a:prstGeom>
          <a:solidFill>
            <a:srgbClr val="FFCC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488" name="Rectangle 16"/>
          <p:cNvSpPr>
            <a:spLocks noChangeArrowheads="1"/>
          </p:cNvSpPr>
          <p:nvPr/>
        </p:nvSpPr>
        <p:spPr bwMode="auto">
          <a:xfrm>
            <a:off x="7162800" y="5307013"/>
            <a:ext cx="381000" cy="228600"/>
          </a:xfrm>
          <a:prstGeom prst="rect">
            <a:avLst/>
          </a:prstGeom>
          <a:solidFill>
            <a:srgbClr val="FFCC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489" name="Rectangle 17"/>
          <p:cNvSpPr>
            <a:spLocks noChangeArrowheads="1"/>
          </p:cNvSpPr>
          <p:nvPr/>
        </p:nvSpPr>
        <p:spPr bwMode="auto">
          <a:xfrm>
            <a:off x="8001000" y="5307013"/>
            <a:ext cx="381000" cy="228600"/>
          </a:xfrm>
          <a:prstGeom prst="rect">
            <a:avLst/>
          </a:prstGeom>
          <a:solidFill>
            <a:srgbClr val="FFCC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490" name="Rectangle 18"/>
          <p:cNvSpPr>
            <a:spLocks noChangeArrowheads="1"/>
          </p:cNvSpPr>
          <p:nvPr/>
        </p:nvSpPr>
        <p:spPr bwMode="auto">
          <a:xfrm>
            <a:off x="6248400" y="5307013"/>
            <a:ext cx="381000" cy="228600"/>
          </a:xfrm>
          <a:prstGeom prst="rect">
            <a:avLst/>
          </a:prstGeom>
          <a:solidFill>
            <a:srgbClr val="FFCCFF"/>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491" name="AutoShape 19"/>
          <p:cNvSpPr>
            <a:spLocks noChangeArrowheads="1"/>
          </p:cNvSpPr>
          <p:nvPr/>
        </p:nvSpPr>
        <p:spPr bwMode="auto">
          <a:xfrm rot="4943682">
            <a:off x="6251575" y="5761038"/>
            <a:ext cx="458787" cy="160338"/>
          </a:xfrm>
          <a:prstGeom prst="leftRightArrow">
            <a:avLst>
              <a:gd name="adj1" fmla="val 50000"/>
              <a:gd name="adj2" fmla="val 57227"/>
            </a:avLst>
          </a:prstGeom>
          <a:solidFill>
            <a:schemeClr val="tx1"/>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492" name="AutoShape 20"/>
          <p:cNvSpPr>
            <a:spLocks noChangeArrowheads="1"/>
          </p:cNvSpPr>
          <p:nvPr/>
        </p:nvSpPr>
        <p:spPr bwMode="auto">
          <a:xfrm rot="4943682">
            <a:off x="7165975" y="5761038"/>
            <a:ext cx="458787" cy="160338"/>
          </a:xfrm>
          <a:prstGeom prst="leftRightArrow">
            <a:avLst>
              <a:gd name="adj1" fmla="val 50000"/>
              <a:gd name="adj2" fmla="val 57227"/>
            </a:avLst>
          </a:prstGeom>
          <a:solidFill>
            <a:schemeClr val="tx1"/>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493" name="AutoShape 21"/>
          <p:cNvSpPr>
            <a:spLocks noChangeArrowheads="1"/>
          </p:cNvSpPr>
          <p:nvPr/>
        </p:nvSpPr>
        <p:spPr bwMode="auto">
          <a:xfrm rot="4943682">
            <a:off x="8004175" y="5761038"/>
            <a:ext cx="458787" cy="160338"/>
          </a:xfrm>
          <a:prstGeom prst="leftRightArrow">
            <a:avLst>
              <a:gd name="adj1" fmla="val 50000"/>
              <a:gd name="adj2" fmla="val 57227"/>
            </a:avLst>
          </a:prstGeom>
          <a:solidFill>
            <a:schemeClr val="tx1"/>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184337" name="Group 22"/>
          <p:cNvGrpSpPr>
            <a:grpSpLocks/>
          </p:cNvGrpSpPr>
          <p:nvPr/>
        </p:nvGrpSpPr>
        <p:grpSpPr bwMode="auto">
          <a:xfrm>
            <a:off x="2514600" y="2971800"/>
            <a:ext cx="3276600" cy="2819400"/>
            <a:chOff x="1728" y="1440"/>
            <a:chExt cx="2064" cy="1776"/>
          </a:xfrm>
        </p:grpSpPr>
        <p:sp>
          <p:nvSpPr>
            <p:cNvPr id="3817495" name="AutoShape 23"/>
            <p:cNvSpPr>
              <a:spLocks noChangeArrowheads="1"/>
            </p:cNvSpPr>
            <p:nvPr/>
          </p:nvSpPr>
          <p:spPr bwMode="auto">
            <a:xfrm>
              <a:off x="1728" y="1440"/>
              <a:ext cx="2064" cy="1776"/>
            </a:xfrm>
            <a:prstGeom prst="rightArrow">
              <a:avLst>
                <a:gd name="adj1" fmla="val 50000"/>
                <a:gd name="adj2" fmla="val 29054"/>
              </a:avLst>
            </a:prstGeom>
            <a:solidFill>
              <a:schemeClr val="hlink"/>
            </a:solidFill>
            <a:ln w="952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84380" name="Text Box 24"/>
            <p:cNvSpPr txBox="1">
              <a:spLocks noChangeArrowheads="1"/>
            </p:cNvSpPr>
            <p:nvPr/>
          </p:nvSpPr>
          <p:spPr bwMode="auto">
            <a:xfrm>
              <a:off x="1824" y="1968"/>
              <a:ext cx="1488" cy="674"/>
            </a:xfrm>
            <a:prstGeom prst="rect">
              <a:avLst/>
            </a:prstGeom>
            <a:solidFill>
              <a:schemeClr val="hlink"/>
            </a:solidFill>
            <a:ln w="9525">
              <a:noFill/>
              <a:miter lim="800000"/>
              <a:headEnd/>
              <a:tailEnd/>
            </a:ln>
          </p:spPr>
          <p:txBody>
            <a:bodyPr>
              <a:spAutoFit/>
            </a:bodyPr>
            <a:lstStyle/>
            <a:p>
              <a:pPr>
                <a:spcBef>
                  <a:spcPct val="50000"/>
                </a:spcBef>
              </a:pPr>
              <a:r>
                <a:rPr lang="en-US" sz="1600"/>
                <a:t>Replicate the program.</a:t>
              </a:r>
            </a:p>
            <a:p>
              <a:pPr>
                <a:spcBef>
                  <a:spcPct val="50000"/>
                </a:spcBef>
              </a:pPr>
              <a:r>
                <a:rPr lang="en-US" sz="1600"/>
                <a:t>Add glue code</a:t>
              </a:r>
            </a:p>
            <a:p>
              <a:pPr>
                <a:spcBef>
                  <a:spcPct val="50000"/>
                </a:spcBef>
              </a:pPr>
              <a:r>
                <a:rPr lang="en-US" sz="1600"/>
                <a:t>Break up the data</a:t>
              </a:r>
            </a:p>
          </p:txBody>
        </p:sp>
      </p:grpSp>
      <p:sp>
        <p:nvSpPr>
          <p:cNvPr id="184338" name="Text Box 25"/>
          <p:cNvSpPr txBox="1">
            <a:spLocks noChangeArrowheads="1"/>
          </p:cNvSpPr>
          <p:nvPr/>
        </p:nvSpPr>
        <p:spPr bwMode="auto">
          <a:xfrm>
            <a:off x="304800" y="1600200"/>
            <a:ext cx="2438400" cy="581025"/>
          </a:xfrm>
          <a:prstGeom prst="rect">
            <a:avLst/>
          </a:prstGeom>
          <a:noFill/>
          <a:ln w="9525">
            <a:noFill/>
            <a:miter lim="800000"/>
            <a:headEnd/>
            <a:tailEnd/>
          </a:ln>
        </p:spPr>
        <p:txBody>
          <a:bodyPr>
            <a:spAutoFit/>
          </a:bodyPr>
          <a:lstStyle/>
          <a:p>
            <a:pPr>
              <a:spcBef>
                <a:spcPct val="50000"/>
              </a:spcBef>
            </a:pPr>
            <a:r>
              <a:rPr lang="en-US" sz="1600" b="0"/>
              <a:t>A sequential program working on a data set</a:t>
            </a:r>
            <a:endParaRPr lang="en-US" b="0"/>
          </a:p>
        </p:txBody>
      </p:sp>
      <p:sp>
        <p:nvSpPr>
          <p:cNvPr id="184339" name="Text Box 26"/>
          <p:cNvSpPr txBox="1">
            <a:spLocks noChangeArrowheads="1"/>
          </p:cNvSpPr>
          <p:nvPr/>
        </p:nvSpPr>
        <p:spPr bwMode="auto">
          <a:xfrm>
            <a:off x="5943600" y="1371600"/>
            <a:ext cx="2667000" cy="1192213"/>
          </a:xfrm>
          <a:prstGeom prst="rect">
            <a:avLst/>
          </a:prstGeom>
          <a:noFill/>
          <a:ln w="9525">
            <a:noFill/>
            <a:miter lim="800000"/>
            <a:headEnd/>
            <a:tailEnd/>
          </a:ln>
        </p:spPr>
        <p:txBody>
          <a:bodyPr>
            <a:spAutoFit/>
          </a:bodyPr>
          <a:lstStyle/>
          <a:p>
            <a:pPr>
              <a:spcBef>
                <a:spcPct val="50000"/>
              </a:spcBef>
              <a:buFontTx/>
              <a:buChar char="•"/>
            </a:pPr>
            <a:r>
              <a:rPr lang="en-US" sz="1600" b="0"/>
              <a:t>Create the MPI program with its data decomposition.</a:t>
            </a:r>
          </a:p>
          <a:p>
            <a:pPr>
              <a:spcBef>
                <a:spcPct val="50000"/>
              </a:spcBef>
              <a:buFontTx/>
              <a:buChar char="•"/>
            </a:pPr>
            <a:r>
              <a:rPr lang="en-US" sz="1600" b="0"/>
              <a:t> Use OpenMP inside each MPI process.</a:t>
            </a:r>
            <a:endParaRPr lang="en-US" b="0"/>
          </a:p>
        </p:txBody>
      </p:sp>
      <p:grpSp>
        <p:nvGrpSpPr>
          <p:cNvPr id="184340" name="Group 27"/>
          <p:cNvGrpSpPr>
            <a:grpSpLocks/>
          </p:cNvGrpSpPr>
          <p:nvPr/>
        </p:nvGrpSpPr>
        <p:grpSpPr bwMode="auto">
          <a:xfrm>
            <a:off x="6248400" y="3097213"/>
            <a:ext cx="381000" cy="2209800"/>
            <a:chOff x="2304" y="528"/>
            <a:chExt cx="240" cy="1392"/>
          </a:xfrm>
        </p:grpSpPr>
        <p:sp>
          <p:nvSpPr>
            <p:cNvPr id="3817500" name="Rectangle 28"/>
            <p:cNvSpPr>
              <a:spLocks noChangeArrowheads="1"/>
            </p:cNvSpPr>
            <p:nvPr/>
          </p:nvSpPr>
          <p:spPr bwMode="auto">
            <a:xfrm>
              <a:off x="2304" y="528"/>
              <a:ext cx="240" cy="1392"/>
            </a:xfrm>
            <a:prstGeom prst="rect">
              <a:avLst/>
            </a:prstGeom>
            <a:solidFill>
              <a:schemeClr val="accent1"/>
            </a:solidFill>
            <a:ln w="9525">
              <a:solidFill>
                <a:schemeClr val="tx2"/>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01" name="Line 29"/>
            <p:cNvSpPr>
              <a:spLocks noChangeShapeType="1"/>
            </p:cNvSpPr>
            <p:nvPr/>
          </p:nvSpPr>
          <p:spPr bwMode="auto">
            <a:xfrm>
              <a:off x="2352" y="864"/>
              <a:ext cx="0" cy="816"/>
            </a:xfrm>
            <a:prstGeom prst="line">
              <a:avLst/>
            </a:prstGeom>
            <a:noFill/>
            <a:ln w="38100">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02" name="Line 30"/>
            <p:cNvSpPr>
              <a:spLocks noChangeShapeType="1"/>
            </p:cNvSpPr>
            <p:nvPr/>
          </p:nvSpPr>
          <p:spPr bwMode="auto">
            <a:xfrm>
              <a:off x="2400" y="864"/>
              <a:ext cx="0" cy="816"/>
            </a:xfrm>
            <a:prstGeom prst="line">
              <a:avLst/>
            </a:prstGeom>
            <a:noFill/>
            <a:ln w="38100">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03" name="Line 31"/>
            <p:cNvSpPr>
              <a:spLocks noChangeShapeType="1"/>
            </p:cNvSpPr>
            <p:nvPr/>
          </p:nvSpPr>
          <p:spPr bwMode="auto">
            <a:xfrm>
              <a:off x="2448" y="864"/>
              <a:ext cx="0" cy="816"/>
            </a:xfrm>
            <a:prstGeom prst="line">
              <a:avLst/>
            </a:prstGeom>
            <a:noFill/>
            <a:ln w="38100">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04" name="Line 32"/>
            <p:cNvSpPr>
              <a:spLocks noChangeShapeType="1"/>
            </p:cNvSpPr>
            <p:nvPr/>
          </p:nvSpPr>
          <p:spPr bwMode="auto">
            <a:xfrm>
              <a:off x="2400" y="1728"/>
              <a:ext cx="0" cy="144"/>
            </a:xfrm>
            <a:prstGeom prst="line">
              <a:avLst/>
            </a:prstGeom>
            <a:noFill/>
            <a:ln w="38100">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05" name="Line 33"/>
            <p:cNvSpPr>
              <a:spLocks noChangeShapeType="1"/>
            </p:cNvSpPr>
            <p:nvPr/>
          </p:nvSpPr>
          <p:spPr bwMode="auto">
            <a:xfrm>
              <a:off x="2400" y="576"/>
              <a:ext cx="0" cy="192"/>
            </a:xfrm>
            <a:prstGeom prst="line">
              <a:avLst/>
            </a:prstGeom>
            <a:noFill/>
            <a:ln w="38100">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06" name="Line 34"/>
            <p:cNvSpPr>
              <a:spLocks noChangeShapeType="1"/>
            </p:cNvSpPr>
            <p:nvPr/>
          </p:nvSpPr>
          <p:spPr bwMode="auto">
            <a:xfrm flipH="1">
              <a:off x="2352" y="768"/>
              <a:ext cx="48" cy="96"/>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07" name="Line 35"/>
            <p:cNvSpPr>
              <a:spLocks noChangeShapeType="1"/>
            </p:cNvSpPr>
            <p:nvPr/>
          </p:nvSpPr>
          <p:spPr bwMode="auto">
            <a:xfrm>
              <a:off x="2400" y="768"/>
              <a:ext cx="0" cy="96"/>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08" name="Line 36"/>
            <p:cNvSpPr>
              <a:spLocks noChangeShapeType="1"/>
            </p:cNvSpPr>
            <p:nvPr/>
          </p:nvSpPr>
          <p:spPr bwMode="auto">
            <a:xfrm>
              <a:off x="2400" y="768"/>
              <a:ext cx="48" cy="96"/>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09" name="Line 37"/>
            <p:cNvSpPr>
              <a:spLocks noChangeShapeType="1"/>
            </p:cNvSpPr>
            <p:nvPr/>
          </p:nvSpPr>
          <p:spPr bwMode="auto">
            <a:xfrm>
              <a:off x="2352" y="1680"/>
              <a:ext cx="48" cy="48"/>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10" name="Line 38"/>
            <p:cNvSpPr>
              <a:spLocks noChangeShapeType="1"/>
            </p:cNvSpPr>
            <p:nvPr/>
          </p:nvSpPr>
          <p:spPr bwMode="auto">
            <a:xfrm>
              <a:off x="2400" y="1680"/>
              <a:ext cx="0" cy="48"/>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11" name="Line 39"/>
            <p:cNvSpPr>
              <a:spLocks noChangeShapeType="1"/>
            </p:cNvSpPr>
            <p:nvPr/>
          </p:nvSpPr>
          <p:spPr bwMode="auto">
            <a:xfrm flipH="1">
              <a:off x="2400" y="1680"/>
              <a:ext cx="48" cy="48"/>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84341" name="Group 40"/>
          <p:cNvGrpSpPr>
            <a:grpSpLocks/>
          </p:cNvGrpSpPr>
          <p:nvPr/>
        </p:nvGrpSpPr>
        <p:grpSpPr bwMode="auto">
          <a:xfrm>
            <a:off x="7162800" y="3097213"/>
            <a:ext cx="381000" cy="2209800"/>
            <a:chOff x="2304" y="528"/>
            <a:chExt cx="240" cy="1392"/>
          </a:xfrm>
        </p:grpSpPr>
        <p:sp>
          <p:nvSpPr>
            <p:cNvPr id="3817513" name="Rectangle 41"/>
            <p:cNvSpPr>
              <a:spLocks noChangeArrowheads="1"/>
            </p:cNvSpPr>
            <p:nvPr/>
          </p:nvSpPr>
          <p:spPr bwMode="auto">
            <a:xfrm>
              <a:off x="2304" y="528"/>
              <a:ext cx="240" cy="1392"/>
            </a:xfrm>
            <a:prstGeom prst="rect">
              <a:avLst/>
            </a:prstGeom>
            <a:solidFill>
              <a:schemeClr val="accent1"/>
            </a:solidFill>
            <a:ln w="9525">
              <a:solidFill>
                <a:schemeClr val="tx2"/>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14" name="Line 42"/>
            <p:cNvSpPr>
              <a:spLocks noChangeShapeType="1"/>
            </p:cNvSpPr>
            <p:nvPr/>
          </p:nvSpPr>
          <p:spPr bwMode="auto">
            <a:xfrm>
              <a:off x="2352" y="864"/>
              <a:ext cx="0" cy="816"/>
            </a:xfrm>
            <a:prstGeom prst="line">
              <a:avLst/>
            </a:prstGeom>
            <a:noFill/>
            <a:ln w="38100">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15" name="Line 43"/>
            <p:cNvSpPr>
              <a:spLocks noChangeShapeType="1"/>
            </p:cNvSpPr>
            <p:nvPr/>
          </p:nvSpPr>
          <p:spPr bwMode="auto">
            <a:xfrm>
              <a:off x="2400" y="864"/>
              <a:ext cx="0" cy="816"/>
            </a:xfrm>
            <a:prstGeom prst="line">
              <a:avLst/>
            </a:prstGeom>
            <a:noFill/>
            <a:ln w="38100">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16" name="Line 44"/>
            <p:cNvSpPr>
              <a:spLocks noChangeShapeType="1"/>
            </p:cNvSpPr>
            <p:nvPr/>
          </p:nvSpPr>
          <p:spPr bwMode="auto">
            <a:xfrm>
              <a:off x="2448" y="864"/>
              <a:ext cx="0" cy="816"/>
            </a:xfrm>
            <a:prstGeom prst="line">
              <a:avLst/>
            </a:prstGeom>
            <a:noFill/>
            <a:ln w="38100">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17" name="Line 45"/>
            <p:cNvSpPr>
              <a:spLocks noChangeShapeType="1"/>
            </p:cNvSpPr>
            <p:nvPr/>
          </p:nvSpPr>
          <p:spPr bwMode="auto">
            <a:xfrm>
              <a:off x="2400" y="1728"/>
              <a:ext cx="0" cy="144"/>
            </a:xfrm>
            <a:prstGeom prst="line">
              <a:avLst/>
            </a:prstGeom>
            <a:noFill/>
            <a:ln w="38100">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18" name="Line 46"/>
            <p:cNvSpPr>
              <a:spLocks noChangeShapeType="1"/>
            </p:cNvSpPr>
            <p:nvPr/>
          </p:nvSpPr>
          <p:spPr bwMode="auto">
            <a:xfrm>
              <a:off x="2400" y="576"/>
              <a:ext cx="0" cy="192"/>
            </a:xfrm>
            <a:prstGeom prst="line">
              <a:avLst/>
            </a:prstGeom>
            <a:noFill/>
            <a:ln w="38100">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19" name="Line 47"/>
            <p:cNvSpPr>
              <a:spLocks noChangeShapeType="1"/>
            </p:cNvSpPr>
            <p:nvPr/>
          </p:nvSpPr>
          <p:spPr bwMode="auto">
            <a:xfrm flipH="1">
              <a:off x="2352" y="768"/>
              <a:ext cx="48" cy="96"/>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20" name="Line 48"/>
            <p:cNvSpPr>
              <a:spLocks noChangeShapeType="1"/>
            </p:cNvSpPr>
            <p:nvPr/>
          </p:nvSpPr>
          <p:spPr bwMode="auto">
            <a:xfrm>
              <a:off x="2400" y="768"/>
              <a:ext cx="0" cy="96"/>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21" name="Line 49"/>
            <p:cNvSpPr>
              <a:spLocks noChangeShapeType="1"/>
            </p:cNvSpPr>
            <p:nvPr/>
          </p:nvSpPr>
          <p:spPr bwMode="auto">
            <a:xfrm>
              <a:off x="2400" y="768"/>
              <a:ext cx="48" cy="96"/>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22" name="Line 50"/>
            <p:cNvSpPr>
              <a:spLocks noChangeShapeType="1"/>
            </p:cNvSpPr>
            <p:nvPr/>
          </p:nvSpPr>
          <p:spPr bwMode="auto">
            <a:xfrm>
              <a:off x="2352" y="1680"/>
              <a:ext cx="48" cy="48"/>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23" name="Line 51"/>
            <p:cNvSpPr>
              <a:spLocks noChangeShapeType="1"/>
            </p:cNvSpPr>
            <p:nvPr/>
          </p:nvSpPr>
          <p:spPr bwMode="auto">
            <a:xfrm>
              <a:off x="2400" y="1680"/>
              <a:ext cx="0" cy="48"/>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24" name="Line 52"/>
            <p:cNvSpPr>
              <a:spLocks noChangeShapeType="1"/>
            </p:cNvSpPr>
            <p:nvPr/>
          </p:nvSpPr>
          <p:spPr bwMode="auto">
            <a:xfrm flipH="1">
              <a:off x="2400" y="1680"/>
              <a:ext cx="48" cy="48"/>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84342" name="Group 53"/>
          <p:cNvGrpSpPr>
            <a:grpSpLocks/>
          </p:cNvGrpSpPr>
          <p:nvPr/>
        </p:nvGrpSpPr>
        <p:grpSpPr bwMode="auto">
          <a:xfrm>
            <a:off x="8001000" y="3097213"/>
            <a:ext cx="381000" cy="2209800"/>
            <a:chOff x="2304" y="528"/>
            <a:chExt cx="240" cy="1392"/>
          </a:xfrm>
        </p:grpSpPr>
        <p:sp>
          <p:nvSpPr>
            <p:cNvPr id="3817526" name="Rectangle 54"/>
            <p:cNvSpPr>
              <a:spLocks noChangeArrowheads="1"/>
            </p:cNvSpPr>
            <p:nvPr/>
          </p:nvSpPr>
          <p:spPr bwMode="auto">
            <a:xfrm>
              <a:off x="2304" y="528"/>
              <a:ext cx="240" cy="1392"/>
            </a:xfrm>
            <a:prstGeom prst="rect">
              <a:avLst/>
            </a:prstGeom>
            <a:solidFill>
              <a:schemeClr val="accent1"/>
            </a:solidFill>
            <a:ln w="9525">
              <a:solidFill>
                <a:schemeClr val="tx2"/>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27" name="Line 55"/>
            <p:cNvSpPr>
              <a:spLocks noChangeShapeType="1"/>
            </p:cNvSpPr>
            <p:nvPr/>
          </p:nvSpPr>
          <p:spPr bwMode="auto">
            <a:xfrm>
              <a:off x="2352" y="864"/>
              <a:ext cx="0" cy="816"/>
            </a:xfrm>
            <a:prstGeom prst="line">
              <a:avLst/>
            </a:prstGeom>
            <a:noFill/>
            <a:ln w="38100">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28" name="Line 56"/>
            <p:cNvSpPr>
              <a:spLocks noChangeShapeType="1"/>
            </p:cNvSpPr>
            <p:nvPr/>
          </p:nvSpPr>
          <p:spPr bwMode="auto">
            <a:xfrm>
              <a:off x="2400" y="864"/>
              <a:ext cx="0" cy="816"/>
            </a:xfrm>
            <a:prstGeom prst="line">
              <a:avLst/>
            </a:prstGeom>
            <a:noFill/>
            <a:ln w="38100">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29" name="Line 57"/>
            <p:cNvSpPr>
              <a:spLocks noChangeShapeType="1"/>
            </p:cNvSpPr>
            <p:nvPr/>
          </p:nvSpPr>
          <p:spPr bwMode="auto">
            <a:xfrm>
              <a:off x="2448" y="864"/>
              <a:ext cx="0" cy="816"/>
            </a:xfrm>
            <a:prstGeom prst="line">
              <a:avLst/>
            </a:prstGeom>
            <a:noFill/>
            <a:ln w="38100">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30" name="Line 58"/>
            <p:cNvSpPr>
              <a:spLocks noChangeShapeType="1"/>
            </p:cNvSpPr>
            <p:nvPr/>
          </p:nvSpPr>
          <p:spPr bwMode="auto">
            <a:xfrm>
              <a:off x="2400" y="1728"/>
              <a:ext cx="0" cy="144"/>
            </a:xfrm>
            <a:prstGeom prst="line">
              <a:avLst/>
            </a:prstGeom>
            <a:noFill/>
            <a:ln w="38100">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31" name="Line 59"/>
            <p:cNvSpPr>
              <a:spLocks noChangeShapeType="1"/>
            </p:cNvSpPr>
            <p:nvPr/>
          </p:nvSpPr>
          <p:spPr bwMode="auto">
            <a:xfrm>
              <a:off x="2400" y="576"/>
              <a:ext cx="0" cy="192"/>
            </a:xfrm>
            <a:prstGeom prst="line">
              <a:avLst/>
            </a:prstGeom>
            <a:noFill/>
            <a:ln w="38100">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32" name="Line 60"/>
            <p:cNvSpPr>
              <a:spLocks noChangeShapeType="1"/>
            </p:cNvSpPr>
            <p:nvPr/>
          </p:nvSpPr>
          <p:spPr bwMode="auto">
            <a:xfrm flipH="1">
              <a:off x="2352" y="768"/>
              <a:ext cx="48" cy="96"/>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33" name="Line 61"/>
            <p:cNvSpPr>
              <a:spLocks noChangeShapeType="1"/>
            </p:cNvSpPr>
            <p:nvPr/>
          </p:nvSpPr>
          <p:spPr bwMode="auto">
            <a:xfrm>
              <a:off x="2400" y="768"/>
              <a:ext cx="0" cy="96"/>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34" name="Line 62"/>
            <p:cNvSpPr>
              <a:spLocks noChangeShapeType="1"/>
            </p:cNvSpPr>
            <p:nvPr/>
          </p:nvSpPr>
          <p:spPr bwMode="auto">
            <a:xfrm>
              <a:off x="2400" y="768"/>
              <a:ext cx="48" cy="96"/>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35" name="Line 63"/>
            <p:cNvSpPr>
              <a:spLocks noChangeShapeType="1"/>
            </p:cNvSpPr>
            <p:nvPr/>
          </p:nvSpPr>
          <p:spPr bwMode="auto">
            <a:xfrm>
              <a:off x="2352" y="1680"/>
              <a:ext cx="48" cy="48"/>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36" name="Line 64"/>
            <p:cNvSpPr>
              <a:spLocks noChangeShapeType="1"/>
            </p:cNvSpPr>
            <p:nvPr/>
          </p:nvSpPr>
          <p:spPr bwMode="auto">
            <a:xfrm>
              <a:off x="2400" y="1680"/>
              <a:ext cx="0" cy="48"/>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817537" name="Line 65"/>
            <p:cNvSpPr>
              <a:spLocks noChangeShapeType="1"/>
            </p:cNvSpPr>
            <p:nvPr/>
          </p:nvSpPr>
          <p:spPr bwMode="auto">
            <a:xfrm flipH="1">
              <a:off x="2400" y="1680"/>
              <a:ext cx="48" cy="48"/>
            </a:xfrm>
            <a:prstGeom prst="line">
              <a:avLst/>
            </a:prstGeom>
            <a:noFill/>
            <a:ln w="28575">
              <a:solidFill>
                <a:srgbClr val="7030A0"/>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Number Placeholder 4"/>
          <p:cNvSpPr>
            <a:spLocks noGrp="1"/>
          </p:cNvSpPr>
          <p:nvPr>
            <p:ph type="sldNum" sz="quarter" idx="10"/>
          </p:nvPr>
        </p:nvSpPr>
        <p:spPr>
          <a:xfrm>
            <a:off x="0" y="6553200"/>
            <a:ext cx="1143000" cy="304800"/>
          </a:xfrm>
          <a:noFill/>
        </p:spPr>
        <p:txBody>
          <a:bodyPr/>
          <a:lstStyle/>
          <a:p>
            <a:pPr algn="l"/>
            <a:fld id="{3092283F-B294-4D4B-AB41-54A38A4572FE}" type="slidenum">
              <a:rPr lang="en-US" sz="1000" smtClean="0">
                <a:latin typeface="Times New Roman" pitchFamily="18" charset="0"/>
              </a:rPr>
              <a:pPr algn="l"/>
              <a:t>202</a:t>
            </a:fld>
            <a:endParaRPr lang="en-US" sz="1000" smtClean="0">
              <a:latin typeface="Times New Roman" pitchFamily="18" charset="0"/>
            </a:endParaRPr>
          </a:p>
        </p:txBody>
      </p:sp>
      <p:sp>
        <p:nvSpPr>
          <p:cNvPr id="185347" name="Rectangle 2"/>
          <p:cNvSpPr>
            <a:spLocks noGrp="1" noChangeArrowheads="1"/>
          </p:cNvSpPr>
          <p:nvPr>
            <p:ph type="title"/>
          </p:nvPr>
        </p:nvSpPr>
        <p:spPr>
          <a:xfrm>
            <a:off x="457200" y="152400"/>
            <a:ext cx="8496300" cy="1143000"/>
          </a:xfrm>
        </p:spPr>
        <p:txBody>
          <a:bodyPr/>
          <a:lstStyle/>
          <a:p>
            <a:pPr eaLnBrk="1" hangingPunct="1"/>
            <a:r>
              <a:rPr lang="en-US" smtClean="0"/>
              <a:t>Pi program with MPI and OpenMP</a:t>
            </a:r>
          </a:p>
        </p:txBody>
      </p:sp>
      <p:sp>
        <p:nvSpPr>
          <p:cNvPr id="185348" name="Text Box 3"/>
          <p:cNvSpPr txBox="1">
            <a:spLocks noChangeArrowheads="1"/>
          </p:cNvSpPr>
          <p:nvPr/>
        </p:nvSpPr>
        <p:spPr bwMode="auto">
          <a:xfrm>
            <a:off x="1752600" y="990600"/>
            <a:ext cx="7159625" cy="5584825"/>
          </a:xfrm>
          <a:prstGeom prst="rect">
            <a:avLst/>
          </a:prstGeom>
          <a:noFill/>
          <a:ln w="12700">
            <a:noFill/>
            <a:miter lim="800000"/>
            <a:headEnd type="none" w="sm" len="sm"/>
            <a:tailEnd type="none" w="sm" len="sm"/>
          </a:ln>
        </p:spPr>
        <p:txBody>
          <a:bodyPr>
            <a:spAutoFit/>
          </a:bodyPr>
          <a:lstStyle/>
          <a:p>
            <a:pPr algn="l"/>
            <a:r>
              <a:rPr lang="en-US" sz="1800">
                <a:solidFill>
                  <a:srgbClr val="FFFF66"/>
                </a:solidFill>
              </a:rPr>
              <a:t>#include &lt;mpi.h&gt;</a:t>
            </a:r>
          </a:p>
          <a:p>
            <a:pPr algn="l"/>
            <a:r>
              <a:rPr lang="en-US" sz="1800">
                <a:solidFill>
                  <a:srgbClr val="FFFF66"/>
                </a:solidFill>
              </a:rPr>
              <a:t>#include “omp.h”</a:t>
            </a:r>
          </a:p>
          <a:p>
            <a:pPr algn="l"/>
            <a:r>
              <a:rPr lang="en-US" sz="1800" b="0"/>
              <a:t>void main (int argc, char *argv[])</a:t>
            </a:r>
          </a:p>
          <a:p>
            <a:pPr algn="l"/>
            <a:r>
              <a:rPr lang="en-US" sz="1800" b="0"/>
              <a:t>{</a:t>
            </a:r>
          </a:p>
          <a:p>
            <a:pPr algn="l"/>
            <a:r>
              <a:rPr lang="en-US" sz="1800" b="0"/>
              <a:t>	int i, my_id, numprocs;  double x, pi, step, sum = 0.0 ;</a:t>
            </a:r>
          </a:p>
          <a:p>
            <a:pPr algn="l"/>
            <a:r>
              <a:rPr lang="en-US" sz="1800" b="0"/>
              <a:t>	step = 1.0/(double) num_steps ;</a:t>
            </a:r>
          </a:p>
          <a:p>
            <a:pPr algn="l"/>
            <a:r>
              <a:rPr lang="en-US" sz="1800" b="0"/>
              <a:t>  	</a:t>
            </a:r>
            <a:r>
              <a:rPr lang="en-US" sz="1800">
                <a:solidFill>
                  <a:srgbClr val="FFFF66"/>
                </a:solidFill>
              </a:rPr>
              <a:t>MPI_Init(&amp;argc, &amp;argv) ;</a:t>
            </a:r>
          </a:p>
          <a:p>
            <a:pPr algn="l"/>
            <a:r>
              <a:rPr lang="en-US" sz="1800">
                <a:solidFill>
                  <a:srgbClr val="FFFF66"/>
                </a:solidFill>
              </a:rPr>
              <a:t>	MPI_Comm_Rank(MPI_COMM_WORLD, &amp;my_id) ;</a:t>
            </a:r>
          </a:p>
          <a:p>
            <a:pPr algn="l"/>
            <a:r>
              <a:rPr lang="en-US" sz="1800">
                <a:solidFill>
                  <a:srgbClr val="FFFF66"/>
                </a:solidFill>
              </a:rPr>
              <a:t>	MPI_Comm_Size(MPI_COMM_WORLD, &amp;numprocs) ;</a:t>
            </a:r>
          </a:p>
          <a:p>
            <a:pPr algn="l"/>
            <a:r>
              <a:rPr lang="en-US" sz="1800" b="0"/>
              <a:t>	my_steps = num_steps/numprocs ;</a:t>
            </a:r>
          </a:p>
          <a:p>
            <a:pPr algn="l"/>
            <a:r>
              <a:rPr lang="en-US" sz="1800">
                <a:solidFill>
                  <a:srgbClr val="FFFF66"/>
                </a:solidFill>
              </a:rPr>
              <a:t>#pragma omp parallel for reduction(+:sum) private(x)</a:t>
            </a:r>
          </a:p>
          <a:p>
            <a:pPr algn="l"/>
            <a:r>
              <a:rPr lang="en-US" sz="1800" b="0"/>
              <a:t>	for (i=my_id*my_steps; i&lt;(m_id+1)*my_steps ; i++)</a:t>
            </a:r>
          </a:p>
          <a:p>
            <a:pPr algn="l"/>
            <a:r>
              <a:rPr lang="en-US" sz="1800" b="0"/>
              <a:t>	{</a:t>
            </a:r>
          </a:p>
          <a:p>
            <a:pPr algn="l"/>
            <a:r>
              <a:rPr lang="en-US" sz="1800" b="0"/>
              <a:t>		  x = (i+0.5)*step;</a:t>
            </a:r>
          </a:p>
          <a:p>
            <a:pPr algn="l"/>
            <a:r>
              <a:rPr lang="en-US" sz="1800" b="0"/>
              <a:t>		  sum += 4.0/(1.0+x*x);</a:t>
            </a:r>
          </a:p>
          <a:p>
            <a:pPr algn="l"/>
            <a:r>
              <a:rPr lang="en-US" sz="1800" b="0"/>
              <a:t>	}</a:t>
            </a:r>
          </a:p>
          <a:p>
            <a:pPr algn="l"/>
            <a:r>
              <a:rPr lang="en-US" sz="1800" b="0"/>
              <a:t>	sum *= step ; </a:t>
            </a:r>
          </a:p>
          <a:p>
            <a:pPr algn="l"/>
            <a:r>
              <a:rPr lang="en-US" sz="1800" b="0">
                <a:solidFill>
                  <a:srgbClr val="FFFF66"/>
                </a:solidFill>
              </a:rPr>
              <a:t>	</a:t>
            </a:r>
            <a:r>
              <a:rPr lang="en-US" sz="1800">
                <a:solidFill>
                  <a:srgbClr val="FFFF66"/>
                </a:solidFill>
              </a:rPr>
              <a:t>MPI_Reduce(&amp;sum, &amp;pi, 1, MPI_DOUBLE, MPI_SUM, 0, 		MPI_COMM_WORLD) ;</a:t>
            </a:r>
          </a:p>
          <a:p>
            <a:pPr algn="l"/>
            <a:r>
              <a:rPr lang="en-US" sz="1800" b="0"/>
              <a:t>}</a:t>
            </a:r>
            <a:endParaRPr lang="en-US" b="0"/>
          </a:p>
        </p:txBody>
      </p:sp>
      <p:sp>
        <p:nvSpPr>
          <p:cNvPr id="185349" name="Text Box 4"/>
          <p:cNvSpPr txBox="1">
            <a:spLocks noChangeArrowheads="1"/>
          </p:cNvSpPr>
          <p:nvPr/>
        </p:nvSpPr>
        <p:spPr bwMode="auto">
          <a:xfrm>
            <a:off x="152400" y="2971800"/>
            <a:ext cx="1600200" cy="2301875"/>
          </a:xfrm>
          <a:prstGeom prst="rect">
            <a:avLst/>
          </a:prstGeom>
          <a:solidFill>
            <a:srgbClr val="7030A0"/>
          </a:solidFill>
          <a:ln w="12700">
            <a:solidFill>
              <a:srgbClr val="480048"/>
            </a:solidFill>
            <a:miter lim="800000"/>
            <a:headEnd type="none" w="sm" len="sm"/>
            <a:tailEnd type="none" w="sm" len="sm"/>
          </a:ln>
        </p:spPr>
        <p:txBody>
          <a:bodyPr>
            <a:spAutoFit/>
          </a:bodyPr>
          <a:lstStyle/>
          <a:p>
            <a:pPr>
              <a:spcBef>
                <a:spcPct val="50000"/>
              </a:spcBef>
            </a:pPr>
            <a:r>
              <a:rPr lang="en-US" sz="1800" b="0" dirty="0">
                <a:latin typeface="Arial" charset="0"/>
              </a:rPr>
              <a:t>Get the MPI part done first, then add </a:t>
            </a:r>
            <a:r>
              <a:rPr lang="en-US" sz="1800" b="0" dirty="0" err="1">
                <a:latin typeface="Arial" charset="0"/>
              </a:rPr>
              <a:t>OpenMP</a:t>
            </a:r>
            <a:r>
              <a:rPr lang="en-US" sz="1800" b="0" dirty="0">
                <a:latin typeface="Arial" charset="0"/>
              </a:rPr>
              <a:t> pragma where it makes sense to do so</a:t>
            </a:r>
            <a:endParaRPr lang="en-US" sz="2800" dirty="0">
              <a:latin typeface="Arial" charset="0"/>
            </a:endParaRPr>
          </a:p>
        </p:txBody>
      </p:sp>
    </p:spTree>
  </p:cSld>
  <p:clrMapOvr>
    <a:masterClrMapping/>
  </p:clrMapOvr>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4"/>
          <p:cNvSpPr>
            <a:spLocks noGrp="1"/>
          </p:cNvSpPr>
          <p:nvPr>
            <p:ph type="sldNum" sz="quarter" idx="10"/>
          </p:nvPr>
        </p:nvSpPr>
        <p:spPr>
          <a:xfrm>
            <a:off x="0" y="6553200"/>
            <a:ext cx="1143000" cy="304800"/>
          </a:xfrm>
          <a:noFill/>
        </p:spPr>
        <p:txBody>
          <a:bodyPr/>
          <a:lstStyle/>
          <a:p>
            <a:pPr algn="l"/>
            <a:fld id="{ACB241ED-F8E4-4FED-B9A8-A7CA1F07019F}" type="slidenum">
              <a:rPr lang="en-US" sz="1000" smtClean="0">
                <a:latin typeface="Times New Roman" pitchFamily="18" charset="0"/>
              </a:rPr>
              <a:pPr algn="l"/>
              <a:t>203</a:t>
            </a:fld>
            <a:endParaRPr lang="en-US" sz="1000" smtClean="0">
              <a:latin typeface="Times New Roman" pitchFamily="18" charset="0"/>
            </a:endParaRPr>
          </a:p>
        </p:txBody>
      </p:sp>
      <p:sp>
        <p:nvSpPr>
          <p:cNvPr id="186371" name="Rectangle 2"/>
          <p:cNvSpPr>
            <a:spLocks noGrp="1" noChangeArrowheads="1"/>
          </p:cNvSpPr>
          <p:nvPr>
            <p:ph type="title"/>
          </p:nvPr>
        </p:nvSpPr>
        <p:spPr>
          <a:xfrm>
            <a:off x="182563" y="446088"/>
            <a:ext cx="7315200" cy="471487"/>
          </a:xfrm>
        </p:spPr>
        <p:txBody>
          <a:bodyPr/>
          <a:lstStyle/>
          <a:p>
            <a:pPr>
              <a:lnSpc>
                <a:spcPct val="95000"/>
              </a:lnSpc>
            </a:pPr>
            <a:r>
              <a:rPr lang="en-US" sz="2800" smtClean="0"/>
              <a:t>Key issues when mixing OpenMP and MPI</a:t>
            </a:r>
          </a:p>
        </p:txBody>
      </p:sp>
      <p:sp>
        <p:nvSpPr>
          <p:cNvPr id="186372" name="Rectangle 3"/>
          <p:cNvSpPr>
            <a:spLocks noGrp="1" noChangeArrowheads="1"/>
          </p:cNvSpPr>
          <p:nvPr>
            <p:ph type="body" idx="1"/>
          </p:nvPr>
        </p:nvSpPr>
        <p:spPr>
          <a:xfrm>
            <a:off x="184150" y="1025525"/>
            <a:ext cx="8783638" cy="5403850"/>
          </a:xfrm>
        </p:spPr>
        <p:txBody>
          <a:bodyPr/>
          <a:lstStyle/>
          <a:p>
            <a:pPr marL="533400" indent="-533400">
              <a:lnSpc>
                <a:spcPct val="95000"/>
              </a:lnSpc>
              <a:buFont typeface="Wingdings" pitchFamily="2" charset="2"/>
              <a:buAutoNum type="arabicPeriod"/>
            </a:pPr>
            <a:r>
              <a:rPr lang="en-US" sz="2400" smtClean="0"/>
              <a:t>Messages are sent to a process not to a particular thread.</a:t>
            </a:r>
          </a:p>
          <a:p>
            <a:pPr marL="914400" lvl="1" indent="-457200">
              <a:lnSpc>
                <a:spcPct val="95000"/>
              </a:lnSpc>
            </a:pPr>
            <a:r>
              <a:rPr lang="en-US" sz="2000" smtClean="0"/>
              <a:t>Not all MPIs are threadsafe.  MPI 2.0 defines threading modes:</a:t>
            </a:r>
          </a:p>
          <a:p>
            <a:pPr marL="1371600" lvl="2" indent="-457200">
              <a:lnSpc>
                <a:spcPct val="95000"/>
              </a:lnSpc>
            </a:pPr>
            <a:r>
              <a:rPr lang="en-US" sz="2000" smtClean="0"/>
              <a:t>MPI_Thread_Single: no support for multiple threads</a:t>
            </a:r>
          </a:p>
          <a:p>
            <a:pPr marL="1371600" lvl="2" indent="-457200">
              <a:lnSpc>
                <a:spcPct val="95000"/>
              </a:lnSpc>
            </a:pPr>
            <a:r>
              <a:rPr lang="en-US" sz="2000" smtClean="0"/>
              <a:t>MPI_Thread_Funneled: Mult threads, only master calls MPI</a:t>
            </a:r>
          </a:p>
          <a:p>
            <a:pPr marL="1371600" lvl="2" indent="-457200">
              <a:lnSpc>
                <a:spcPct val="95000"/>
              </a:lnSpc>
            </a:pPr>
            <a:r>
              <a:rPr lang="en-US" sz="2000" smtClean="0"/>
              <a:t>MPI_Thread_Serialized: Mult threads each calling MPI, but they do it one at a time.</a:t>
            </a:r>
          </a:p>
          <a:p>
            <a:pPr marL="1371600" lvl="2" indent="-457200">
              <a:lnSpc>
                <a:spcPct val="95000"/>
              </a:lnSpc>
            </a:pPr>
            <a:r>
              <a:rPr lang="en-US" sz="2000" smtClean="0"/>
              <a:t>MPI_Thread_Multiple: Multiple threads without any restrictions</a:t>
            </a:r>
          </a:p>
          <a:p>
            <a:pPr marL="914400" lvl="1" indent="-457200">
              <a:lnSpc>
                <a:spcPct val="95000"/>
              </a:lnSpc>
            </a:pPr>
            <a:r>
              <a:rPr lang="en-US" sz="2000" smtClean="0"/>
              <a:t>Request and test thread modes with the function:</a:t>
            </a:r>
          </a:p>
          <a:p>
            <a:pPr marL="1371600" lvl="2" indent="-457200">
              <a:lnSpc>
                <a:spcPct val="95000"/>
              </a:lnSpc>
              <a:buFont typeface="Wingdings" pitchFamily="2" charset="2"/>
              <a:buNone/>
            </a:pPr>
            <a:r>
              <a:rPr lang="en-US" sz="2000" smtClean="0"/>
              <a:t>MPI_init_thread(desired_mode, delivered_mode, ierr)</a:t>
            </a:r>
          </a:p>
          <a:p>
            <a:pPr marL="533400" indent="-533400">
              <a:lnSpc>
                <a:spcPct val="95000"/>
              </a:lnSpc>
              <a:buFont typeface="Wingdings" pitchFamily="2" charset="2"/>
              <a:buAutoNum type="arabicPeriod"/>
            </a:pPr>
            <a:r>
              <a:rPr lang="en-US" sz="2400" smtClean="0"/>
              <a:t>Environment variables are not propagated by mpirun.  You’ll need to broadcast OpenMP parameters and set them with the library routines.</a:t>
            </a:r>
          </a:p>
        </p:txBody>
      </p:sp>
    </p:spTree>
  </p:cSld>
  <p:clrMapOvr>
    <a:masterClrMapping/>
  </p:clrMapOvr>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Number Placeholder 4"/>
          <p:cNvSpPr>
            <a:spLocks noGrp="1"/>
          </p:cNvSpPr>
          <p:nvPr>
            <p:ph type="sldNum" sz="quarter" idx="10"/>
          </p:nvPr>
        </p:nvSpPr>
        <p:spPr>
          <a:xfrm>
            <a:off x="0" y="6553200"/>
            <a:ext cx="1143000" cy="304800"/>
          </a:xfrm>
          <a:noFill/>
        </p:spPr>
        <p:txBody>
          <a:bodyPr/>
          <a:lstStyle/>
          <a:p>
            <a:pPr algn="l"/>
            <a:fld id="{2A7CD0EF-BEBC-44EE-85E4-1F1DE913C803}" type="slidenum">
              <a:rPr lang="en-US" sz="1000" smtClean="0">
                <a:latin typeface="Times New Roman" pitchFamily="18" charset="0"/>
              </a:rPr>
              <a:pPr algn="l"/>
              <a:t>204</a:t>
            </a:fld>
            <a:endParaRPr lang="en-US" sz="1000" smtClean="0">
              <a:latin typeface="Times New Roman" pitchFamily="18" charset="0"/>
            </a:endParaRPr>
          </a:p>
        </p:txBody>
      </p:sp>
      <p:sp>
        <p:nvSpPr>
          <p:cNvPr id="187395" name="Rectangle 2"/>
          <p:cNvSpPr>
            <a:spLocks noGrp="1" noChangeArrowheads="1"/>
          </p:cNvSpPr>
          <p:nvPr>
            <p:ph type="title"/>
          </p:nvPr>
        </p:nvSpPr>
        <p:spPr>
          <a:xfrm>
            <a:off x="381000" y="0"/>
            <a:ext cx="8496300" cy="933450"/>
          </a:xfrm>
        </p:spPr>
        <p:txBody>
          <a:bodyPr/>
          <a:lstStyle/>
          <a:p>
            <a:pPr eaLnBrk="1" hangingPunct="1"/>
            <a:r>
              <a:rPr lang="en-US" sz="2800" smtClean="0"/>
              <a:t>Dangerous Mixing of MPI and OpenMP</a:t>
            </a:r>
          </a:p>
        </p:txBody>
      </p:sp>
      <p:sp>
        <p:nvSpPr>
          <p:cNvPr id="187396" name="Rectangle 3"/>
          <p:cNvSpPr>
            <a:spLocks noGrp="1" noChangeArrowheads="1"/>
          </p:cNvSpPr>
          <p:nvPr>
            <p:ph type="body" idx="1"/>
          </p:nvPr>
        </p:nvSpPr>
        <p:spPr>
          <a:xfrm>
            <a:off x="228600" y="685800"/>
            <a:ext cx="8534400" cy="914400"/>
          </a:xfrm>
        </p:spPr>
        <p:txBody>
          <a:bodyPr/>
          <a:lstStyle/>
          <a:p>
            <a:pPr eaLnBrk="1" hangingPunct="1"/>
            <a:r>
              <a:rPr lang="en-US" sz="2000" smtClean="0"/>
              <a:t>The following will work only if MPI_Thread_Multiple is supported … a level of support I wouldn’t depend on.</a:t>
            </a:r>
          </a:p>
        </p:txBody>
      </p:sp>
      <p:sp>
        <p:nvSpPr>
          <p:cNvPr id="187397" name="Text Box 4"/>
          <p:cNvSpPr txBox="1">
            <a:spLocks noChangeArrowheads="1"/>
          </p:cNvSpPr>
          <p:nvPr/>
        </p:nvSpPr>
        <p:spPr bwMode="auto">
          <a:xfrm>
            <a:off x="304800" y="1320800"/>
            <a:ext cx="8839200" cy="5300663"/>
          </a:xfrm>
          <a:prstGeom prst="rect">
            <a:avLst/>
          </a:prstGeom>
          <a:noFill/>
          <a:ln w="12700">
            <a:noFill/>
            <a:miter lim="800000"/>
            <a:headEnd type="none" w="sm" len="sm"/>
            <a:tailEnd type="none" w="sm" len="sm"/>
          </a:ln>
        </p:spPr>
        <p:txBody>
          <a:bodyPr>
            <a:spAutoFit/>
          </a:bodyPr>
          <a:lstStyle/>
          <a:p>
            <a:pPr algn="l">
              <a:lnSpc>
                <a:spcPct val="94000"/>
              </a:lnSpc>
              <a:buClr>
                <a:schemeClr val="tx2"/>
              </a:buClr>
              <a:buSzPct val="75000"/>
              <a:buFont typeface="Wingdings" pitchFamily="2" charset="2"/>
              <a:buNone/>
            </a:pPr>
            <a:r>
              <a:rPr lang="en-US" sz="2000" b="0"/>
              <a:t>MPI_Comm_Rank(MPI_COMM_WORLD, &amp;mpi_id) ;</a:t>
            </a:r>
          </a:p>
          <a:p>
            <a:pPr algn="l">
              <a:lnSpc>
                <a:spcPct val="94000"/>
              </a:lnSpc>
              <a:buClr>
                <a:schemeClr val="tx2"/>
              </a:buClr>
              <a:buSzPct val="75000"/>
              <a:buFont typeface="Wingdings" pitchFamily="2" charset="2"/>
              <a:buNone/>
            </a:pPr>
            <a:r>
              <a:rPr lang="en-US" sz="2000" b="0">
                <a:latin typeface="Arial" charset="0"/>
              </a:rPr>
              <a:t>#pragma omp parallel </a:t>
            </a:r>
          </a:p>
          <a:p>
            <a:pPr algn="l">
              <a:lnSpc>
                <a:spcPct val="94000"/>
              </a:lnSpc>
              <a:buClr>
                <a:schemeClr val="tx2"/>
              </a:buClr>
              <a:buSzPct val="75000"/>
              <a:buFont typeface="Wingdings" pitchFamily="2" charset="2"/>
              <a:buNone/>
            </a:pPr>
            <a:r>
              <a:rPr lang="en-US" sz="2000" b="0">
                <a:latin typeface="Arial" charset="0"/>
              </a:rPr>
              <a:t>{</a:t>
            </a:r>
          </a:p>
          <a:p>
            <a:pPr algn="l">
              <a:lnSpc>
                <a:spcPct val="94000"/>
              </a:lnSpc>
              <a:buClr>
                <a:schemeClr val="tx2"/>
              </a:buClr>
              <a:buSzPct val="75000"/>
              <a:buFont typeface="Wingdings" pitchFamily="2" charset="2"/>
              <a:buNone/>
            </a:pPr>
            <a:r>
              <a:rPr lang="en-US" sz="2000" b="0">
                <a:latin typeface="Arial" charset="0"/>
              </a:rPr>
              <a:t>     int tag, swap_neigh, stat, omp_id = omp_thread_num();</a:t>
            </a:r>
          </a:p>
          <a:p>
            <a:pPr algn="l">
              <a:lnSpc>
                <a:spcPct val="94000"/>
              </a:lnSpc>
              <a:buClr>
                <a:schemeClr val="tx2"/>
              </a:buClr>
              <a:buSzPct val="75000"/>
              <a:buFont typeface="Wingdings" pitchFamily="2" charset="2"/>
              <a:buNone/>
            </a:pPr>
            <a:r>
              <a:rPr lang="en-US" sz="2000" b="0">
                <a:latin typeface="Arial" charset="0"/>
              </a:rPr>
              <a:t>     long buffer [BUFF_SIZE], incoming [BUFF_SIZE];</a:t>
            </a:r>
          </a:p>
          <a:p>
            <a:pPr algn="l">
              <a:lnSpc>
                <a:spcPct val="94000"/>
              </a:lnSpc>
              <a:buClr>
                <a:schemeClr val="tx2"/>
              </a:buClr>
              <a:buSzPct val="75000"/>
              <a:buFont typeface="Wingdings" pitchFamily="2" charset="2"/>
              <a:buNone/>
            </a:pPr>
            <a:r>
              <a:rPr lang="en-US" sz="2000" b="0">
                <a:latin typeface="Arial" charset="0"/>
              </a:rPr>
              <a:t>     big_ugly_calc1(omp_id, mpi_id, buffer);</a:t>
            </a:r>
          </a:p>
          <a:p>
            <a:pPr algn="l">
              <a:lnSpc>
                <a:spcPct val="94000"/>
              </a:lnSpc>
              <a:buClr>
                <a:schemeClr val="tx2"/>
              </a:buClr>
              <a:buSzPct val="75000"/>
              <a:buFont typeface="Wingdings" pitchFamily="2" charset="2"/>
              <a:buNone/>
            </a:pPr>
            <a:r>
              <a:rPr lang="en-US" sz="2000" b="0">
                <a:latin typeface="Arial" charset="0"/>
              </a:rPr>
              <a:t>                                                                                  // Finds MPI id and tag so</a:t>
            </a:r>
          </a:p>
          <a:p>
            <a:pPr algn="l">
              <a:lnSpc>
                <a:spcPct val="94000"/>
              </a:lnSpc>
              <a:buClr>
                <a:schemeClr val="tx2"/>
              </a:buClr>
              <a:buSzPct val="75000"/>
              <a:buFont typeface="Wingdings" pitchFamily="2" charset="2"/>
              <a:buNone/>
            </a:pPr>
            <a:r>
              <a:rPr lang="en-US" sz="2000" b="0">
                <a:latin typeface="Arial" charset="0"/>
              </a:rPr>
              <a:t>     neighbor(omp_id, mpi_id, &amp;swap_neigh, &amp;tag);  // messages don’t conflict</a:t>
            </a:r>
          </a:p>
          <a:p>
            <a:pPr algn="l">
              <a:lnSpc>
                <a:spcPct val="94000"/>
              </a:lnSpc>
              <a:buClr>
                <a:schemeClr val="tx2"/>
              </a:buClr>
              <a:buSzPct val="75000"/>
              <a:buFont typeface="Wingdings" pitchFamily="2" charset="2"/>
              <a:buNone/>
            </a:pPr>
            <a:r>
              <a:rPr lang="en-US" sz="2000" b="0">
                <a:latin typeface="Arial" charset="0"/>
              </a:rPr>
              <a:t>   </a:t>
            </a:r>
          </a:p>
          <a:p>
            <a:pPr algn="l">
              <a:lnSpc>
                <a:spcPct val="94000"/>
              </a:lnSpc>
              <a:buClr>
                <a:schemeClr val="tx2"/>
              </a:buClr>
              <a:buSzPct val="75000"/>
              <a:buFont typeface="Wingdings" pitchFamily="2" charset="2"/>
              <a:buNone/>
            </a:pPr>
            <a:r>
              <a:rPr lang="en-US" sz="2000" b="0">
                <a:latin typeface="Arial" charset="0"/>
              </a:rPr>
              <a:t>     MPI_Send (buffer,   BUFF_SIZE, MPI_LONG, swap_neigh, </a:t>
            </a:r>
          </a:p>
          <a:p>
            <a:pPr algn="l">
              <a:lnSpc>
                <a:spcPct val="94000"/>
              </a:lnSpc>
              <a:buClr>
                <a:schemeClr val="tx2"/>
              </a:buClr>
              <a:buSzPct val="75000"/>
              <a:buFont typeface="Wingdings" pitchFamily="2" charset="2"/>
              <a:buNone/>
            </a:pPr>
            <a:r>
              <a:rPr lang="en-US" sz="2000" b="0">
                <a:latin typeface="Arial" charset="0"/>
              </a:rPr>
              <a:t>                    tag, MPI_COMM_WORLD);</a:t>
            </a:r>
            <a:br>
              <a:rPr lang="en-US" sz="2000" b="0">
                <a:latin typeface="Arial" charset="0"/>
              </a:rPr>
            </a:br>
            <a:r>
              <a:rPr lang="en-US" sz="2000" b="0">
                <a:latin typeface="Arial" charset="0"/>
              </a:rPr>
              <a:t>     MPI_Recv (incoming, buffer_count, MPI_LONG, swap_neigh, </a:t>
            </a:r>
          </a:p>
          <a:p>
            <a:pPr algn="l">
              <a:lnSpc>
                <a:spcPct val="94000"/>
              </a:lnSpc>
              <a:buClr>
                <a:schemeClr val="tx2"/>
              </a:buClr>
              <a:buSzPct val="75000"/>
              <a:buFont typeface="Wingdings" pitchFamily="2" charset="2"/>
              <a:buNone/>
            </a:pPr>
            <a:r>
              <a:rPr lang="en-US" sz="2000" b="0">
                <a:latin typeface="Arial" charset="0"/>
              </a:rPr>
              <a:t>                    tag,  MPI_COMM_WORLD, &amp;stat);</a:t>
            </a:r>
          </a:p>
          <a:p>
            <a:pPr algn="l">
              <a:lnSpc>
                <a:spcPct val="94000"/>
              </a:lnSpc>
              <a:buClr>
                <a:schemeClr val="tx2"/>
              </a:buClr>
              <a:buSzPct val="75000"/>
              <a:buFont typeface="Wingdings" pitchFamily="2" charset="2"/>
              <a:buNone/>
            </a:pPr>
            <a:endParaRPr lang="en-US" sz="2000" b="0">
              <a:latin typeface="Arial" charset="0"/>
            </a:endParaRPr>
          </a:p>
          <a:p>
            <a:pPr algn="l">
              <a:lnSpc>
                <a:spcPct val="94000"/>
              </a:lnSpc>
              <a:buClr>
                <a:schemeClr val="tx2"/>
              </a:buClr>
              <a:buSzPct val="75000"/>
              <a:buFont typeface="Wingdings" pitchFamily="2" charset="2"/>
              <a:buNone/>
            </a:pPr>
            <a:r>
              <a:rPr lang="en-US" sz="2000" b="0">
                <a:latin typeface="Arial" charset="0"/>
              </a:rPr>
              <a:t>     big_ugly_calc2(omp_id, mpi_id, incoming, buffer);</a:t>
            </a:r>
          </a:p>
          <a:p>
            <a:pPr algn="l">
              <a:lnSpc>
                <a:spcPct val="94000"/>
              </a:lnSpc>
              <a:buClr>
                <a:schemeClr val="tx2"/>
              </a:buClr>
              <a:buSzPct val="75000"/>
              <a:buFont typeface="Wingdings" pitchFamily="2" charset="2"/>
              <a:buNone/>
            </a:pPr>
            <a:r>
              <a:rPr lang="en-US" sz="2000" b="0">
                <a:latin typeface="Arial" charset="0"/>
              </a:rPr>
              <a:t>#pragma critical</a:t>
            </a:r>
          </a:p>
          <a:p>
            <a:pPr algn="l">
              <a:lnSpc>
                <a:spcPct val="94000"/>
              </a:lnSpc>
              <a:buClr>
                <a:schemeClr val="tx2"/>
              </a:buClr>
              <a:buSzPct val="75000"/>
              <a:buFont typeface="Wingdings" pitchFamily="2" charset="2"/>
              <a:buNone/>
            </a:pPr>
            <a:r>
              <a:rPr lang="en-US" sz="2000" b="0">
                <a:latin typeface="Arial" charset="0"/>
              </a:rPr>
              <a:t>    consume(buffer, omp_id, mpi_id);</a:t>
            </a:r>
          </a:p>
          <a:p>
            <a:pPr algn="l">
              <a:lnSpc>
                <a:spcPct val="94000"/>
              </a:lnSpc>
              <a:buClr>
                <a:schemeClr val="tx2"/>
              </a:buClr>
              <a:buSzPct val="75000"/>
              <a:buFont typeface="Wingdings" pitchFamily="2" charset="2"/>
              <a:buNone/>
            </a:pPr>
            <a:r>
              <a:rPr lang="en-US" sz="2000" b="0">
                <a:latin typeface="Arial" charset="0"/>
              </a:rPr>
              <a:t>}</a:t>
            </a:r>
          </a:p>
        </p:txBody>
      </p:sp>
    </p:spTree>
  </p:cSld>
  <p:clrMapOvr>
    <a:masterClrMapping/>
  </p:clrMapOvr>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Number Placeholder 4"/>
          <p:cNvSpPr>
            <a:spLocks noGrp="1"/>
          </p:cNvSpPr>
          <p:nvPr>
            <p:ph type="sldNum" sz="quarter" idx="10"/>
          </p:nvPr>
        </p:nvSpPr>
        <p:spPr>
          <a:xfrm>
            <a:off x="0" y="6553200"/>
            <a:ext cx="1143000" cy="304800"/>
          </a:xfrm>
          <a:noFill/>
        </p:spPr>
        <p:txBody>
          <a:bodyPr/>
          <a:lstStyle/>
          <a:p>
            <a:pPr algn="l"/>
            <a:fld id="{45078972-7FF2-484C-B72B-B90A3102C971}" type="slidenum">
              <a:rPr lang="en-US" sz="1000" smtClean="0">
                <a:latin typeface="Times New Roman" pitchFamily="18" charset="0"/>
              </a:rPr>
              <a:pPr algn="l"/>
              <a:t>205</a:t>
            </a:fld>
            <a:endParaRPr lang="en-US" sz="1000" smtClean="0">
              <a:latin typeface="Times New Roman" pitchFamily="18" charset="0"/>
            </a:endParaRPr>
          </a:p>
        </p:txBody>
      </p:sp>
      <p:sp>
        <p:nvSpPr>
          <p:cNvPr id="188419" name="Rectangle 2"/>
          <p:cNvSpPr>
            <a:spLocks noGrp="1" noChangeArrowheads="1"/>
          </p:cNvSpPr>
          <p:nvPr>
            <p:ph type="title"/>
          </p:nvPr>
        </p:nvSpPr>
        <p:spPr>
          <a:xfrm>
            <a:off x="182563" y="446088"/>
            <a:ext cx="7315200" cy="385762"/>
          </a:xfrm>
        </p:spPr>
        <p:txBody>
          <a:bodyPr/>
          <a:lstStyle/>
          <a:p>
            <a:pPr>
              <a:lnSpc>
                <a:spcPct val="95000"/>
              </a:lnSpc>
            </a:pPr>
            <a:r>
              <a:rPr lang="en-US" sz="3200" smtClean="0"/>
              <a:t>Messages and threads</a:t>
            </a:r>
          </a:p>
        </p:txBody>
      </p:sp>
      <p:sp>
        <p:nvSpPr>
          <p:cNvPr id="188420" name="Rectangle 3"/>
          <p:cNvSpPr>
            <a:spLocks noGrp="1" noChangeArrowheads="1"/>
          </p:cNvSpPr>
          <p:nvPr>
            <p:ph type="body" idx="1"/>
          </p:nvPr>
        </p:nvSpPr>
        <p:spPr>
          <a:xfrm>
            <a:off x="300038" y="979488"/>
            <a:ext cx="8602662" cy="5532437"/>
          </a:xfrm>
        </p:spPr>
        <p:txBody>
          <a:bodyPr/>
          <a:lstStyle/>
          <a:p>
            <a:pPr>
              <a:lnSpc>
                <a:spcPct val="95000"/>
              </a:lnSpc>
            </a:pPr>
            <a:r>
              <a:rPr lang="en-US" smtClean="0"/>
              <a:t>Keep message passing and threaded sections of your program separate:</a:t>
            </a:r>
          </a:p>
          <a:p>
            <a:pPr lvl="1">
              <a:lnSpc>
                <a:spcPct val="95000"/>
              </a:lnSpc>
            </a:pPr>
            <a:r>
              <a:rPr lang="en-US" smtClean="0"/>
              <a:t>Setup message passing outside OpenMP parallel regions (MPI_Thread_funneled)</a:t>
            </a:r>
          </a:p>
          <a:p>
            <a:pPr lvl="1">
              <a:lnSpc>
                <a:spcPct val="95000"/>
              </a:lnSpc>
            </a:pPr>
            <a:r>
              <a:rPr lang="en-US" smtClean="0"/>
              <a:t>Surround with appropriate directives (e.g. critical section or master) (MPI_Thread_Serialized)</a:t>
            </a:r>
          </a:p>
          <a:p>
            <a:pPr lvl="1">
              <a:lnSpc>
                <a:spcPct val="95000"/>
              </a:lnSpc>
            </a:pPr>
            <a:r>
              <a:rPr lang="en-US" smtClean="0"/>
              <a:t>For certain applications depending on how it is designed it may not matter which thread handles a message.  (MPI_Thread_Multiple)</a:t>
            </a:r>
          </a:p>
          <a:p>
            <a:pPr lvl="2">
              <a:lnSpc>
                <a:spcPct val="95000"/>
              </a:lnSpc>
            </a:pPr>
            <a:r>
              <a:rPr lang="en-US" smtClean="0"/>
              <a:t>Beware of race conditions though if two threads are probing on the same message and then racing to receive it.</a:t>
            </a:r>
          </a:p>
        </p:txBody>
      </p:sp>
    </p:spTree>
  </p:cSld>
  <p:clrMapOvr>
    <a:masterClrMapping/>
  </p:clrMapOvr>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Number Placeholder 4"/>
          <p:cNvSpPr>
            <a:spLocks noGrp="1"/>
          </p:cNvSpPr>
          <p:nvPr>
            <p:ph type="sldNum" sz="quarter" idx="10"/>
          </p:nvPr>
        </p:nvSpPr>
        <p:spPr>
          <a:xfrm>
            <a:off x="0" y="6553200"/>
            <a:ext cx="1143000" cy="304800"/>
          </a:xfrm>
          <a:noFill/>
        </p:spPr>
        <p:txBody>
          <a:bodyPr/>
          <a:lstStyle/>
          <a:p>
            <a:pPr algn="l"/>
            <a:fld id="{96EFF8FA-600F-49B3-A3DF-970CC0F179C9}" type="slidenum">
              <a:rPr lang="en-US" sz="1000" smtClean="0">
                <a:latin typeface="Times New Roman" pitchFamily="18" charset="0"/>
              </a:rPr>
              <a:pPr algn="l"/>
              <a:t>206</a:t>
            </a:fld>
            <a:endParaRPr lang="en-US" sz="1000" smtClean="0">
              <a:latin typeface="Times New Roman" pitchFamily="18" charset="0"/>
            </a:endParaRPr>
          </a:p>
        </p:txBody>
      </p:sp>
      <p:sp>
        <p:nvSpPr>
          <p:cNvPr id="189443" name="Rectangle 2"/>
          <p:cNvSpPr>
            <a:spLocks noGrp="1" noChangeArrowheads="1"/>
          </p:cNvSpPr>
          <p:nvPr>
            <p:ph type="title"/>
          </p:nvPr>
        </p:nvSpPr>
        <p:spPr>
          <a:xfrm>
            <a:off x="381000" y="228600"/>
            <a:ext cx="8496300" cy="933450"/>
          </a:xfrm>
        </p:spPr>
        <p:txBody>
          <a:bodyPr/>
          <a:lstStyle/>
          <a:p>
            <a:pPr eaLnBrk="1" hangingPunct="1"/>
            <a:r>
              <a:rPr lang="en-US" sz="2800" smtClean="0"/>
              <a:t>Safe Mixing of MPI and OpenMP</a:t>
            </a:r>
            <a:br>
              <a:rPr lang="en-US" sz="2800" smtClean="0"/>
            </a:br>
            <a:r>
              <a:rPr lang="en-US" sz="2000" smtClean="0">
                <a:solidFill>
                  <a:schemeClr val="accent1"/>
                </a:solidFill>
              </a:rPr>
              <a:t>Put MPI in sequential regions</a:t>
            </a:r>
          </a:p>
        </p:txBody>
      </p:sp>
      <p:sp>
        <p:nvSpPr>
          <p:cNvPr id="189444" name="Text Box 3"/>
          <p:cNvSpPr>
            <a:spLocks noGrp="1" noChangeArrowheads="1"/>
          </p:cNvSpPr>
          <p:nvPr>
            <p:ph type="body" idx="1"/>
          </p:nvPr>
        </p:nvSpPr>
        <p:spPr>
          <a:xfrm>
            <a:off x="304800" y="1219200"/>
            <a:ext cx="8458200" cy="5334000"/>
          </a:xfrm>
          <a:noFill/>
        </p:spPr>
        <p:txBody>
          <a:bodyPr/>
          <a:lstStyle/>
          <a:p>
            <a:pPr eaLnBrk="1" hangingPunct="1">
              <a:lnSpc>
                <a:spcPct val="94000"/>
              </a:lnSpc>
              <a:spcBef>
                <a:spcPct val="0"/>
              </a:spcBef>
              <a:buFont typeface="Wingdings" pitchFamily="2" charset="2"/>
              <a:buNone/>
            </a:pPr>
            <a:r>
              <a:rPr lang="en-US" sz="1600" smtClean="0">
                <a:latin typeface="Times New Roman" pitchFamily="18" charset="0"/>
              </a:rPr>
              <a:t>MPI_Init(&amp;argc, &amp;argv) ;      MPI_Comm_Rank(MPI_COMM_WORLD, &amp;mpi_id) ;</a:t>
            </a:r>
          </a:p>
          <a:p>
            <a:pPr eaLnBrk="1" hangingPunct="1">
              <a:lnSpc>
                <a:spcPct val="94000"/>
              </a:lnSpc>
              <a:spcBef>
                <a:spcPct val="0"/>
              </a:spcBef>
              <a:buFont typeface="Wingdings" pitchFamily="2" charset="2"/>
              <a:buNone/>
            </a:pPr>
            <a:endParaRPr lang="en-US" sz="1600" smtClean="0">
              <a:latin typeface="Times New Roman" pitchFamily="18" charset="0"/>
            </a:endParaRPr>
          </a:p>
          <a:p>
            <a:pPr eaLnBrk="1" hangingPunct="1">
              <a:lnSpc>
                <a:spcPct val="94000"/>
              </a:lnSpc>
              <a:spcBef>
                <a:spcPct val="0"/>
              </a:spcBef>
              <a:buFont typeface="Wingdings" pitchFamily="2" charset="2"/>
              <a:buNone/>
            </a:pPr>
            <a:r>
              <a:rPr lang="en-US" sz="1600" smtClean="0"/>
              <a:t>// a whole bunch of initializations</a:t>
            </a:r>
          </a:p>
          <a:p>
            <a:pPr eaLnBrk="1" hangingPunct="1">
              <a:lnSpc>
                <a:spcPct val="94000"/>
              </a:lnSpc>
              <a:spcBef>
                <a:spcPct val="0"/>
              </a:spcBef>
              <a:buFont typeface="Wingdings" pitchFamily="2" charset="2"/>
              <a:buNone/>
            </a:pPr>
            <a:endParaRPr lang="en-US" sz="1600" smtClean="0"/>
          </a:p>
          <a:p>
            <a:pPr eaLnBrk="1" hangingPunct="1">
              <a:lnSpc>
                <a:spcPct val="94000"/>
              </a:lnSpc>
              <a:spcBef>
                <a:spcPct val="0"/>
              </a:spcBef>
              <a:buFont typeface="Wingdings" pitchFamily="2" charset="2"/>
              <a:buNone/>
            </a:pPr>
            <a:r>
              <a:rPr lang="en-US" sz="1600" smtClean="0"/>
              <a:t>#pragma omp parallel for </a:t>
            </a:r>
          </a:p>
          <a:p>
            <a:pPr eaLnBrk="1" hangingPunct="1">
              <a:lnSpc>
                <a:spcPct val="94000"/>
              </a:lnSpc>
              <a:spcBef>
                <a:spcPct val="0"/>
              </a:spcBef>
              <a:buFont typeface="Wingdings" pitchFamily="2" charset="2"/>
              <a:buNone/>
            </a:pPr>
            <a:r>
              <a:rPr lang="en-US" sz="1600" smtClean="0"/>
              <a:t>for (I=0;I&lt;N;I++) {</a:t>
            </a:r>
          </a:p>
          <a:p>
            <a:pPr eaLnBrk="1" hangingPunct="1">
              <a:lnSpc>
                <a:spcPct val="94000"/>
              </a:lnSpc>
              <a:spcBef>
                <a:spcPct val="0"/>
              </a:spcBef>
              <a:buFont typeface="Wingdings" pitchFamily="2" charset="2"/>
              <a:buNone/>
            </a:pPr>
            <a:r>
              <a:rPr lang="en-US" sz="1600" smtClean="0"/>
              <a:t>     U[I] =  big_calc(I);</a:t>
            </a:r>
          </a:p>
          <a:p>
            <a:pPr eaLnBrk="1" hangingPunct="1">
              <a:lnSpc>
                <a:spcPct val="94000"/>
              </a:lnSpc>
              <a:spcBef>
                <a:spcPct val="0"/>
              </a:spcBef>
              <a:buFont typeface="Wingdings" pitchFamily="2" charset="2"/>
              <a:buNone/>
            </a:pPr>
            <a:r>
              <a:rPr lang="en-US" sz="1600" smtClean="0"/>
              <a:t>}</a:t>
            </a:r>
          </a:p>
          <a:p>
            <a:pPr eaLnBrk="1" hangingPunct="1">
              <a:lnSpc>
                <a:spcPct val="94000"/>
              </a:lnSpc>
              <a:spcBef>
                <a:spcPct val="0"/>
              </a:spcBef>
              <a:buFont typeface="Wingdings" pitchFamily="2" charset="2"/>
              <a:buNone/>
            </a:pPr>
            <a:endParaRPr lang="en-US" sz="1600" smtClean="0"/>
          </a:p>
          <a:p>
            <a:pPr eaLnBrk="1" hangingPunct="1">
              <a:lnSpc>
                <a:spcPct val="94000"/>
              </a:lnSpc>
              <a:spcBef>
                <a:spcPct val="0"/>
              </a:spcBef>
              <a:buFont typeface="Wingdings" pitchFamily="2" charset="2"/>
              <a:buNone/>
            </a:pPr>
            <a:r>
              <a:rPr lang="en-US" sz="1600" smtClean="0"/>
              <a:t>     MPI_Send (U,   BUFF_SIZE, MPI_DOUBLE, swap_neigh, </a:t>
            </a:r>
          </a:p>
          <a:p>
            <a:pPr eaLnBrk="1" hangingPunct="1">
              <a:lnSpc>
                <a:spcPct val="94000"/>
              </a:lnSpc>
              <a:spcBef>
                <a:spcPct val="0"/>
              </a:spcBef>
              <a:buFont typeface="Wingdings" pitchFamily="2" charset="2"/>
              <a:buNone/>
            </a:pPr>
            <a:r>
              <a:rPr lang="en-US" sz="1600" smtClean="0"/>
              <a:t>                    tag, MPI_COMM_WORLD);</a:t>
            </a:r>
            <a:br>
              <a:rPr lang="en-US" sz="1600" smtClean="0"/>
            </a:br>
            <a:r>
              <a:rPr lang="en-US" sz="1600" smtClean="0"/>
              <a:t> MPI_Recv (incoming, buffer_count, MPI_DOUBLE, swap_neigh, </a:t>
            </a:r>
          </a:p>
          <a:p>
            <a:pPr eaLnBrk="1" hangingPunct="1">
              <a:lnSpc>
                <a:spcPct val="94000"/>
              </a:lnSpc>
              <a:spcBef>
                <a:spcPct val="0"/>
              </a:spcBef>
              <a:buFont typeface="Wingdings" pitchFamily="2" charset="2"/>
              <a:buNone/>
            </a:pPr>
            <a:r>
              <a:rPr lang="en-US" sz="1600" smtClean="0"/>
              <a:t>                    tag,  MPI_COMM_WORLD, &amp;stat);</a:t>
            </a:r>
          </a:p>
          <a:p>
            <a:pPr eaLnBrk="1" hangingPunct="1">
              <a:lnSpc>
                <a:spcPct val="94000"/>
              </a:lnSpc>
              <a:spcBef>
                <a:spcPct val="0"/>
              </a:spcBef>
              <a:buFont typeface="Wingdings" pitchFamily="2" charset="2"/>
              <a:buNone/>
            </a:pPr>
            <a:endParaRPr lang="en-US" sz="1600" smtClean="0"/>
          </a:p>
          <a:p>
            <a:pPr eaLnBrk="1" hangingPunct="1">
              <a:lnSpc>
                <a:spcPct val="94000"/>
              </a:lnSpc>
              <a:spcBef>
                <a:spcPct val="0"/>
              </a:spcBef>
              <a:buFont typeface="Wingdings" pitchFamily="2" charset="2"/>
              <a:buNone/>
            </a:pPr>
            <a:r>
              <a:rPr lang="en-US" sz="1600" smtClean="0"/>
              <a:t>#pragma omp parallel for </a:t>
            </a:r>
          </a:p>
          <a:p>
            <a:pPr eaLnBrk="1" hangingPunct="1">
              <a:lnSpc>
                <a:spcPct val="94000"/>
              </a:lnSpc>
              <a:spcBef>
                <a:spcPct val="0"/>
              </a:spcBef>
              <a:buFont typeface="Wingdings" pitchFamily="2" charset="2"/>
              <a:buNone/>
            </a:pPr>
            <a:r>
              <a:rPr lang="en-US" sz="1600" smtClean="0"/>
              <a:t>for (I=0;I&lt;N;I++) {</a:t>
            </a:r>
          </a:p>
          <a:p>
            <a:pPr eaLnBrk="1" hangingPunct="1">
              <a:lnSpc>
                <a:spcPct val="94000"/>
              </a:lnSpc>
              <a:spcBef>
                <a:spcPct val="0"/>
              </a:spcBef>
              <a:buFont typeface="Wingdings" pitchFamily="2" charset="2"/>
              <a:buNone/>
            </a:pPr>
            <a:r>
              <a:rPr lang="en-US" sz="1600" smtClean="0"/>
              <a:t>     U[I] =  other_big_calc(I, incoming);</a:t>
            </a:r>
          </a:p>
          <a:p>
            <a:pPr eaLnBrk="1" hangingPunct="1">
              <a:lnSpc>
                <a:spcPct val="94000"/>
              </a:lnSpc>
              <a:spcBef>
                <a:spcPct val="0"/>
              </a:spcBef>
              <a:buFont typeface="Wingdings" pitchFamily="2" charset="2"/>
              <a:buNone/>
            </a:pPr>
            <a:r>
              <a:rPr lang="en-US" sz="1600" smtClean="0"/>
              <a:t>}</a:t>
            </a:r>
          </a:p>
          <a:p>
            <a:pPr eaLnBrk="1" hangingPunct="1">
              <a:lnSpc>
                <a:spcPct val="94000"/>
              </a:lnSpc>
              <a:spcBef>
                <a:spcPct val="0"/>
              </a:spcBef>
              <a:buFont typeface="Wingdings" pitchFamily="2" charset="2"/>
              <a:buNone/>
            </a:pPr>
            <a:endParaRPr lang="en-US" sz="1600" smtClean="0"/>
          </a:p>
          <a:p>
            <a:pPr eaLnBrk="1" hangingPunct="1">
              <a:lnSpc>
                <a:spcPct val="94000"/>
              </a:lnSpc>
              <a:spcBef>
                <a:spcPct val="0"/>
              </a:spcBef>
              <a:buFont typeface="Wingdings" pitchFamily="2" charset="2"/>
              <a:buNone/>
            </a:pPr>
            <a:r>
              <a:rPr lang="en-US" sz="1600" smtClean="0"/>
              <a:t>consume(U, mpi_id);</a:t>
            </a:r>
          </a:p>
        </p:txBody>
      </p:sp>
      <p:sp>
        <p:nvSpPr>
          <p:cNvPr id="189445" name="Text Box 4"/>
          <p:cNvSpPr txBox="1">
            <a:spLocks noChangeArrowheads="1"/>
          </p:cNvSpPr>
          <p:nvPr/>
        </p:nvSpPr>
        <p:spPr bwMode="auto">
          <a:xfrm>
            <a:off x="5108575" y="5011738"/>
            <a:ext cx="3743325" cy="1628775"/>
          </a:xfrm>
          <a:prstGeom prst="rect">
            <a:avLst/>
          </a:prstGeom>
          <a:noFill/>
          <a:ln w="12700">
            <a:solidFill>
              <a:schemeClr val="tx1"/>
            </a:solidFill>
            <a:miter lim="800000"/>
            <a:headEnd type="none" w="sm" len="sm"/>
            <a:tailEnd type="none" w="sm" len="sm"/>
          </a:ln>
        </p:spPr>
        <p:txBody>
          <a:bodyPr>
            <a:spAutoFit/>
          </a:bodyPr>
          <a:lstStyle/>
          <a:p>
            <a:pPr>
              <a:spcBef>
                <a:spcPct val="50000"/>
              </a:spcBef>
            </a:pPr>
            <a:r>
              <a:rPr lang="en-US" sz="2000">
                <a:latin typeface="Arial Unicode MS" pitchFamily="34" charset="-128"/>
              </a:rPr>
              <a:t>Technically Requires MPI_Thread_funneled, but I have never had a problem with this approach … even with pre-MPI-2.0 libraries.</a:t>
            </a:r>
          </a:p>
        </p:txBody>
      </p:sp>
    </p:spTree>
  </p:cSld>
  <p:clrMapOvr>
    <a:masterClrMapping/>
  </p:clrMapOvr>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Number Placeholder 4"/>
          <p:cNvSpPr>
            <a:spLocks noGrp="1"/>
          </p:cNvSpPr>
          <p:nvPr>
            <p:ph type="sldNum" sz="quarter" idx="10"/>
          </p:nvPr>
        </p:nvSpPr>
        <p:spPr>
          <a:xfrm>
            <a:off x="0" y="6553200"/>
            <a:ext cx="1143000" cy="304800"/>
          </a:xfrm>
          <a:noFill/>
        </p:spPr>
        <p:txBody>
          <a:bodyPr/>
          <a:lstStyle/>
          <a:p>
            <a:pPr algn="l"/>
            <a:fld id="{C0124711-0B97-4E42-A194-3A8F975450F2}" type="slidenum">
              <a:rPr lang="en-US" sz="1000" smtClean="0">
                <a:latin typeface="Times New Roman" pitchFamily="18" charset="0"/>
              </a:rPr>
              <a:pPr algn="l"/>
              <a:t>207</a:t>
            </a:fld>
            <a:endParaRPr lang="en-US" sz="1000" smtClean="0">
              <a:latin typeface="Times New Roman" pitchFamily="18" charset="0"/>
            </a:endParaRPr>
          </a:p>
        </p:txBody>
      </p:sp>
      <p:sp>
        <p:nvSpPr>
          <p:cNvPr id="190467" name="Rectangle 2"/>
          <p:cNvSpPr>
            <a:spLocks noGrp="1" noChangeArrowheads="1"/>
          </p:cNvSpPr>
          <p:nvPr>
            <p:ph type="title"/>
          </p:nvPr>
        </p:nvSpPr>
        <p:spPr>
          <a:xfrm>
            <a:off x="304800" y="152400"/>
            <a:ext cx="8496300" cy="933450"/>
          </a:xfrm>
        </p:spPr>
        <p:txBody>
          <a:bodyPr/>
          <a:lstStyle/>
          <a:p>
            <a:pPr eaLnBrk="1" hangingPunct="1"/>
            <a:r>
              <a:rPr lang="en-US" sz="2800" smtClean="0"/>
              <a:t>Safe Mixing of MPI and OpenMP</a:t>
            </a:r>
            <a:br>
              <a:rPr lang="en-US" sz="2800" smtClean="0"/>
            </a:br>
            <a:r>
              <a:rPr lang="en-US" sz="2000" smtClean="0">
                <a:solidFill>
                  <a:schemeClr val="accent1"/>
                </a:solidFill>
              </a:rPr>
              <a:t>Protect MPI calls inside a parallel region</a:t>
            </a:r>
          </a:p>
        </p:txBody>
      </p:sp>
      <p:sp>
        <p:nvSpPr>
          <p:cNvPr id="190468" name="Text Box 3"/>
          <p:cNvSpPr>
            <a:spLocks noGrp="1" noChangeArrowheads="1"/>
          </p:cNvSpPr>
          <p:nvPr>
            <p:ph type="body" idx="1"/>
          </p:nvPr>
        </p:nvSpPr>
        <p:spPr>
          <a:xfrm>
            <a:off x="228600" y="1066800"/>
            <a:ext cx="8686800" cy="5638800"/>
          </a:xfrm>
          <a:noFill/>
        </p:spPr>
        <p:txBody>
          <a:bodyPr/>
          <a:lstStyle/>
          <a:p>
            <a:pPr eaLnBrk="1" hangingPunct="1">
              <a:lnSpc>
                <a:spcPct val="94000"/>
              </a:lnSpc>
              <a:spcBef>
                <a:spcPct val="0"/>
              </a:spcBef>
              <a:buFont typeface="Wingdings" pitchFamily="2" charset="2"/>
              <a:buNone/>
            </a:pPr>
            <a:r>
              <a:rPr lang="en-US" sz="1600" smtClean="0">
                <a:latin typeface="Times New Roman" pitchFamily="18" charset="0"/>
              </a:rPr>
              <a:t>MPI_Init(&amp;argc, &amp;argv) ;      MPI_Comm_Rank(MPI_COMM_WORLD, &amp;mpi_id) ;</a:t>
            </a:r>
          </a:p>
          <a:p>
            <a:pPr eaLnBrk="1" hangingPunct="1">
              <a:lnSpc>
                <a:spcPct val="94000"/>
              </a:lnSpc>
              <a:spcBef>
                <a:spcPct val="0"/>
              </a:spcBef>
              <a:buFont typeface="Wingdings" pitchFamily="2" charset="2"/>
              <a:buNone/>
            </a:pPr>
            <a:endParaRPr lang="en-US" sz="1600" smtClean="0">
              <a:latin typeface="Times New Roman" pitchFamily="18" charset="0"/>
            </a:endParaRPr>
          </a:p>
          <a:p>
            <a:pPr eaLnBrk="1" hangingPunct="1">
              <a:lnSpc>
                <a:spcPct val="94000"/>
              </a:lnSpc>
              <a:spcBef>
                <a:spcPct val="0"/>
              </a:spcBef>
              <a:buFont typeface="Wingdings" pitchFamily="2" charset="2"/>
              <a:buNone/>
            </a:pPr>
            <a:r>
              <a:rPr lang="en-US" sz="1600" smtClean="0"/>
              <a:t>// a whole bunch of initializations</a:t>
            </a:r>
          </a:p>
          <a:p>
            <a:pPr eaLnBrk="1" hangingPunct="1">
              <a:lnSpc>
                <a:spcPct val="94000"/>
              </a:lnSpc>
              <a:spcBef>
                <a:spcPct val="0"/>
              </a:spcBef>
              <a:buFont typeface="Wingdings" pitchFamily="2" charset="2"/>
              <a:buNone/>
            </a:pPr>
            <a:endParaRPr lang="en-US" sz="1600" smtClean="0"/>
          </a:p>
          <a:p>
            <a:pPr eaLnBrk="1" hangingPunct="1">
              <a:lnSpc>
                <a:spcPct val="94000"/>
              </a:lnSpc>
              <a:spcBef>
                <a:spcPct val="0"/>
              </a:spcBef>
              <a:buFont typeface="Wingdings" pitchFamily="2" charset="2"/>
              <a:buNone/>
            </a:pPr>
            <a:r>
              <a:rPr lang="en-US" sz="1600" smtClean="0"/>
              <a:t>#pragma omp parallel</a:t>
            </a:r>
          </a:p>
          <a:p>
            <a:pPr eaLnBrk="1" hangingPunct="1">
              <a:lnSpc>
                <a:spcPct val="94000"/>
              </a:lnSpc>
              <a:spcBef>
                <a:spcPct val="0"/>
              </a:spcBef>
              <a:buFont typeface="Wingdings" pitchFamily="2" charset="2"/>
              <a:buNone/>
            </a:pPr>
            <a:r>
              <a:rPr lang="en-US" sz="1600" smtClean="0"/>
              <a:t>{</a:t>
            </a:r>
          </a:p>
          <a:p>
            <a:pPr eaLnBrk="1" hangingPunct="1">
              <a:lnSpc>
                <a:spcPct val="94000"/>
              </a:lnSpc>
              <a:spcBef>
                <a:spcPct val="0"/>
              </a:spcBef>
              <a:buFont typeface="Wingdings" pitchFamily="2" charset="2"/>
              <a:buNone/>
            </a:pPr>
            <a:r>
              <a:rPr lang="en-US" sz="1600" smtClean="0"/>
              <a:t>#pragma omp for</a:t>
            </a:r>
          </a:p>
          <a:p>
            <a:pPr eaLnBrk="1" hangingPunct="1">
              <a:lnSpc>
                <a:spcPct val="94000"/>
              </a:lnSpc>
              <a:spcBef>
                <a:spcPct val="0"/>
              </a:spcBef>
              <a:buFont typeface="Wingdings" pitchFamily="2" charset="2"/>
              <a:buNone/>
            </a:pPr>
            <a:r>
              <a:rPr lang="en-US" sz="1600" smtClean="0"/>
              <a:t>    for (I=0;I&lt;N;I++)    U[I] =  big_calc(I);</a:t>
            </a:r>
          </a:p>
          <a:p>
            <a:pPr eaLnBrk="1" hangingPunct="1">
              <a:lnSpc>
                <a:spcPct val="94000"/>
              </a:lnSpc>
              <a:spcBef>
                <a:spcPct val="0"/>
              </a:spcBef>
              <a:buFont typeface="Wingdings" pitchFamily="2" charset="2"/>
              <a:buNone/>
            </a:pPr>
            <a:endParaRPr lang="en-US" sz="1600" smtClean="0"/>
          </a:p>
          <a:p>
            <a:pPr eaLnBrk="1" hangingPunct="1">
              <a:lnSpc>
                <a:spcPct val="94000"/>
              </a:lnSpc>
              <a:spcBef>
                <a:spcPct val="0"/>
              </a:spcBef>
              <a:buFont typeface="Wingdings" pitchFamily="2" charset="2"/>
              <a:buNone/>
            </a:pPr>
            <a:r>
              <a:rPr lang="en-US" sz="1600" smtClean="0"/>
              <a:t>#pragma master</a:t>
            </a:r>
          </a:p>
          <a:p>
            <a:pPr eaLnBrk="1" hangingPunct="1">
              <a:lnSpc>
                <a:spcPct val="94000"/>
              </a:lnSpc>
              <a:spcBef>
                <a:spcPct val="0"/>
              </a:spcBef>
              <a:buFont typeface="Wingdings" pitchFamily="2" charset="2"/>
              <a:buNone/>
            </a:pPr>
            <a:r>
              <a:rPr lang="en-US" sz="1600" smtClean="0"/>
              <a:t>{</a:t>
            </a:r>
          </a:p>
          <a:p>
            <a:pPr eaLnBrk="1" hangingPunct="1">
              <a:lnSpc>
                <a:spcPct val="94000"/>
              </a:lnSpc>
              <a:spcBef>
                <a:spcPct val="0"/>
              </a:spcBef>
              <a:buFont typeface="Wingdings" pitchFamily="2" charset="2"/>
              <a:buNone/>
            </a:pPr>
            <a:r>
              <a:rPr lang="en-US" sz="1600" smtClean="0"/>
              <a:t>     MPI_Send (U,   BUFF_SIZE, MPI_DOUBLE, neigh, tag,  MPI_COMM_WORLD);</a:t>
            </a:r>
            <a:br>
              <a:rPr lang="en-US" sz="1600" smtClean="0"/>
            </a:br>
            <a:r>
              <a:rPr lang="en-US" sz="1600" smtClean="0"/>
              <a:t> MPI_Recv (incoming, count, MPI_DOUBLE, neigh,  tag,  MPI_COMM_WORLD,         </a:t>
            </a:r>
          </a:p>
          <a:p>
            <a:pPr eaLnBrk="1" hangingPunct="1">
              <a:lnSpc>
                <a:spcPct val="94000"/>
              </a:lnSpc>
              <a:spcBef>
                <a:spcPct val="0"/>
              </a:spcBef>
              <a:buFont typeface="Wingdings" pitchFamily="2" charset="2"/>
              <a:buNone/>
            </a:pPr>
            <a:r>
              <a:rPr lang="en-US" sz="1600" smtClean="0"/>
              <a:t>                                                                                                                           &amp;stat);</a:t>
            </a:r>
          </a:p>
          <a:p>
            <a:pPr eaLnBrk="1" hangingPunct="1">
              <a:lnSpc>
                <a:spcPct val="94000"/>
              </a:lnSpc>
              <a:spcBef>
                <a:spcPct val="0"/>
              </a:spcBef>
              <a:buFont typeface="Wingdings" pitchFamily="2" charset="2"/>
              <a:buNone/>
            </a:pPr>
            <a:r>
              <a:rPr lang="en-US" sz="1600" smtClean="0"/>
              <a:t>}</a:t>
            </a:r>
          </a:p>
          <a:p>
            <a:pPr eaLnBrk="1" hangingPunct="1">
              <a:lnSpc>
                <a:spcPct val="94000"/>
              </a:lnSpc>
              <a:spcBef>
                <a:spcPct val="0"/>
              </a:spcBef>
              <a:buFont typeface="Wingdings" pitchFamily="2" charset="2"/>
              <a:buNone/>
            </a:pPr>
            <a:r>
              <a:rPr lang="en-US" sz="1600" smtClean="0"/>
              <a:t>#pragma omp barrier</a:t>
            </a:r>
          </a:p>
          <a:p>
            <a:pPr eaLnBrk="1" hangingPunct="1">
              <a:lnSpc>
                <a:spcPct val="94000"/>
              </a:lnSpc>
              <a:spcBef>
                <a:spcPct val="0"/>
              </a:spcBef>
              <a:buFont typeface="Wingdings" pitchFamily="2" charset="2"/>
              <a:buNone/>
            </a:pPr>
            <a:r>
              <a:rPr lang="en-US" sz="1600" smtClean="0"/>
              <a:t>#pragma omp for </a:t>
            </a:r>
          </a:p>
          <a:p>
            <a:pPr eaLnBrk="1" hangingPunct="1">
              <a:lnSpc>
                <a:spcPct val="94000"/>
              </a:lnSpc>
              <a:spcBef>
                <a:spcPct val="0"/>
              </a:spcBef>
              <a:buFont typeface="Wingdings" pitchFamily="2" charset="2"/>
              <a:buNone/>
            </a:pPr>
            <a:r>
              <a:rPr lang="en-US" sz="1600" smtClean="0"/>
              <a:t>    for (I=0;I&lt;N;I++)   U[I] =  other_big_calc(I, incoming);</a:t>
            </a:r>
          </a:p>
          <a:p>
            <a:pPr eaLnBrk="1" hangingPunct="1">
              <a:lnSpc>
                <a:spcPct val="94000"/>
              </a:lnSpc>
              <a:spcBef>
                <a:spcPct val="0"/>
              </a:spcBef>
              <a:buFont typeface="Wingdings" pitchFamily="2" charset="2"/>
              <a:buNone/>
            </a:pPr>
            <a:endParaRPr lang="en-US" sz="1600" smtClean="0"/>
          </a:p>
          <a:p>
            <a:pPr eaLnBrk="1" hangingPunct="1">
              <a:lnSpc>
                <a:spcPct val="94000"/>
              </a:lnSpc>
              <a:spcBef>
                <a:spcPct val="0"/>
              </a:spcBef>
              <a:buFont typeface="Wingdings" pitchFamily="2" charset="2"/>
              <a:buNone/>
            </a:pPr>
            <a:r>
              <a:rPr lang="en-US" sz="1600" smtClean="0"/>
              <a:t>#pragma omp master</a:t>
            </a:r>
          </a:p>
          <a:p>
            <a:pPr eaLnBrk="1" hangingPunct="1">
              <a:lnSpc>
                <a:spcPct val="94000"/>
              </a:lnSpc>
              <a:spcBef>
                <a:spcPct val="0"/>
              </a:spcBef>
              <a:buFont typeface="Wingdings" pitchFamily="2" charset="2"/>
              <a:buNone/>
            </a:pPr>
            <a:r>
              <a:rPr lang="en-US" sz="1600" smtClean="0"/>
              <a:t>    consume(U, mpi_id);</a:t>
            </a:r>
          </a:p>
          <a:p>
            <a:pPr eaLnBrk="1" hangingPunct="1">
              <a:lnSpc>
                <a:spcPct val="94000"/>
              </a:lnSpc>
              <a:spcBef>
                <a:spcPct val="0"/>
              </a:spcBef>
              <a:buFont typeface="Wingdings" pitchFamily="2" charset="2"/>
              <a:buNone/>
            </a:pPr>
            <a:r>
              <a:rPr lang="en-US" sz="1600" smtClean="0"/>
              <a:t>}</a:t>
            </a:r>
          </a:p>
        </p:txBody>
      </p:sp>
      <p:sp>
        <p:nvSpPr>
          <p:cNvPr id="190469" name="Text Box 4"/>
          <p:cNvSpPr txBox="1">
            <a:spLocks noChangeArrowheads="1"/>
          </p:cNvSpPr>
          <p:nvPr/>
        </p:nvSpPr>
        <p:spPr bwMode="auto">
          <a:xfrm>
            <a:off x="5210175" y="1804988"/>
            <a:ext cx="3743325" cy="1628775"/>
          </a:xfrm>
          <a:prstGeom prst="rect">
            <a:avLst/>
          </a:prstGeom>
          <a:noFill/>
          <a:ln w="12700">
            <a:solidFill>
              <a:schemeClr val="tx1"/>
            </a:solidFill>
            <a:miter lim="800000"/>
            <a:headEnd type="none" w="sm" len="sm"/>
            <a:tailEnd type="none" w="sm" len="sm"/>
          </a:ln>
        </p:spPr>
        <p:txBody>
          <a:bodyPr>
            <a:spAutoFit/>
          </a:bodyPr>
          <a:lstStyle/>
          <a:p>
            <a:pPr>
              <a:spcBef>
                <a:spcPct val="50000"/>
              </a:spcBef>
            </a:pPr>
            <a:r>
              <a:rPr lang="en-US" sz="2000">
                <a:latin typeface="Arial Unicode MS" pitchFamily="34" charset="-128"/>
              </a:rPr>
              <a:t>Technically Requires MPI_Thread_funneled, but I have never had a problem with this approach … even with pre-MPI-2.0 libraries.</a:t>
            </a:r>
          </a:p>
        </p:txBody>
      </p:sp>
    </p:spTree>
  </p:cSld>
  <p:clrMapOvr>
    <a:masterClrMapping/>
  </p:clrMapOvr>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Number Placeholder 4"/>
          <p:cNvSpPr>
            <a:spLocks noGrp="1"/>
          </p:cNvSpPr>
          <p:nvPr>
            <p:ph type="sldNum" sz="quarter" idx="10"/>
          </p:nvPr>
        </p:nvSpPr>
        <p:spPr>
          <a:xfrm>
            <a:off x="0" y="6553200"/>
            <a:ext cx="1143000" cy="304800"/>
          </a:xfrm>
          <a:noFill/>
        </p:spPr>
        <p:txBody>
          <a:bodyPr/>
          <a:lstStyle/>
          <a:p>
            <a:pPr algn="l"/>
            <a:fld id="{DCBE3754-57FF-4AE8-AC6C-F2EECB74EB96}" type="slidenum">
              <a:rPr lang="en-US" sz="1000" smtClean="0">
                <a:latin typeface="Times New Roman" pitchFamily="18" charset="0"/>
              </a:rPr>
              <a:pPr algn="l"/>
              <a:t>208</a:t>
            </a:fld>
            <a:endParaRPr lang="en-US" sz="1000" smtClean="0">
              <a:latin typeface="Times New Roman" pitchFamily="18" charset="0"/>
            </a:endParaRPr>
          </a:p>
        </p:txBody>
      </p:sp>
      <p:sp>
        <p:nvSpPr>
          <p:cNvPr id="191491" name="Rectangle 2"/>
          <p:cNvSpPr>
            <a:spLocks noGrp="1" noChangeArrowheads="1"/>
          </p:cNvSpPr>
          <p:nvPr>
            <p:ph type="title"/>
          </p:nvPr>
        </p:nvSpPr>
        <p:spPr/>
        <p:txBody>
          <a:bodyPr/>
          <a:lstStyle/>
          <a:p>
            <a:pPr eaLnBrk="1" hangingPunct="1"/>
            <a:r>
              <a:rPr lang="en-US" sz="2400" smtClean="0"/>
              <a:t>Hybrid OpenMP/MPI works, but is it worth it?</a:t>
            </a:r>
          </a:p>
        </p:txBody>
      </p:sp>
      <p:sp>
        <p:nvSpPr>
          <p:cNvPr id="191492" name="Rectangle 3"/>
          <p:cNvSpPr>
            <a:spLocks noGrp="1" noChangeArrowheads="1"/>
          </p:cNvSpPr>
          <p:nvPr>
            <p:ph type="body" idx="1"/>
          </p:nvPr>
        </p:nvSpPr>
        <p:spPr>
          <a:xfrm>
            <a:off x="387350" y="1146175"/>
            <a:ext cx="8515350" cy="5191125"/>
          </a:xfrm>
        </p:spPr>
        <p:txBody>
          <a:bodyPr/>
          <a:lstStyle/>
          <a:p>
            <a:pPr eaLnBrk="1" hangingPunct="1"/>
            <a:r>
              <a:rPr lang="en-US" sz="2000" smtClean="0"/>
              <a:t>Literature* is mixed on the hybrid model: sometimes its better, sometimes MPI alone is best.</a:t>
            </a:r>
          </a:p>
          <a:p>
            <a:pPr eaLnBrk="1" hangingPunct="1"/>
            <a:r>
              <a:rPr lang="en-US" sz="2000" smtClean="0"/>
              <a:t>There is potential for benefit to the hybrid model</a:t>
            </a:r>
          </a:p>
          <a:p>
            <a:pPr lvl="1" eaLnBrk="1" hangingPunct="1"/>
            <a:r>
              <a:rPr lang="en-US" sz="1800" smtClean="0"/>
              <a:t>MPI algorithms often require replicated data making them less memory efficient.</a:t>
            </a:r>
          </a:p>
          <a:p>
            <a:pPr lvl="1" eaLnBrk="1" hangingPunct="1"/>
            <a:r>
              <a:rPr lang="en-US" sz="1800" smtClean="0"/>
              <a:t>Fewer total MPI communicating agents means fewer messages and less overhead from message conflicts.</a:t>
            </a:r>
          </a:p>
          <a:p>
            <a:pPr lvl="1" eaLnBrk="1" hangingPunct="1"/>
            <a:r>
              <a:rPr lang="en-US" sz="1800" smtClean="0"/>
              <a:t>Algorithms with good cache efficiency should benefit from shared caches of multi-threaded programs.</a:t>
            </a:r>
          </a:p>
          <a:p>
            <a:pPr lvl="1" eaLnBrk="1" hangingPunct="1"/>
            <a:r>
              <a:rPr lang="en-US" sz="1800" smtClean="0"/>
              <a:t>The model maps perfectly with clusters of SMP nodes.</a:t>
            </a:r>
          </a:p>
          <a:p>
            <a:pPr eaLnBrk="1" hangingPunct="1"/>
            <a:r>
              <a:rPr lang="en-US" sz="2000" smtClean="0"/>
              <a:t>But really, it’s a case by case basis and to large extent depends on the particular application.</a:t>
            </a:r>
          </a:p>
        </p:txBody>
      </p:sp>
      <p:sp>
        <p:nvSpPr>
          <p:cNvPr id="191493" name="Text Box 4"/>
          <p:cNvSpPr txBox="1">
            <a:spLocks noChangeArrowheads="1"/>
          </p:cNvSpPr>
          <p:nvPr/>
        </p:nvSpPr>
        <p:spPr bwMode="auto">
          <a:xfrm>
            <a:off x="377825" y="6300788"/>
            <a:ext cx="7867650" cy="366712"/>
          </a:xfrm>
          <a:prstGeom prst="rect">
            <a:avLst/>
          </a:prstGeom>
          <a:noFill/>
          <a:ln w="12700">
            <a:noFill/>
            <a:miter lim="800000"/>
            <a:headEnd type="none" w="sm" len="sm"/>
            <a:tailEnd type="none" w="sm" len="sm"/>
          </a:ln>
        </p:spPr>
        <p:txBody>
          <a:bodyPr>
            <a:spAutoFit/>
          </a:bodyPr>
          <a:lstStyle/>
          <a:p>
            <a:pPr>
              <a:spcBef>
                <a:spcPct val="50000"/>
              </a:spcBef>
            </a:pPr>
            <a:r>
              <a:rPr lang="en-US" sz="1800">
                <a:latin typeface="Arial Unicode MS" pitchFamily="34" charset="-128"/>
              </a:rPr>
              <a:t>*L. Adhianto and Chapman, 2007</a:t>
            </a:r>
          </a:p>
        </p:txBody>
      </p:sp>
    </p:spTree>
  </p:cSld>
  <p:clrMapOvr>
    <a:masterClrMapping/>
  </p:clrMapOvr>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134066" y="6490527"/>
            <a:ext cx="1009934" cy="348018"/>
          </a:xfrm>
        </p:spPr>
        <p:txBody>
          <a:bodyPr/>
          <a:lstStyle/>
          <a:p>
            <a:pPr>
              <a:defRPr/>
            </a:pPr>
            <a:fld id="{9D9149F8-41EE-47EC-B2E5-74B3E71DA5FC}" type="slidenum">
              <a:rPr lang="zh-CN" altLang="en-US"/>
              <a:pPr>
                <a:defRPr/>
              </a:pPr>
              <a:t>209</a:t>
            </a:fld>
            <a:endParaRPr lang="en-US" altLang="zh-CN" dirty="0"/>
          </a:p>
        </p:txBody>
      </p:sp>
      <p:sp>
        <p:nvSpPr>
          <p:cNvPr id="192515" name="Rectangle 2"/>
          <p:cNvSpPr>
            <a:spLocks noGrp="1" noChangeArrowheads="1"/>
          </p:cNvSpPr>
          <p:nvPr>
            <p:ph type="title"/>
          </p:nvPr>
        </p:nvSpPr>
        <p:spPr>
          <a:xfrm>
            <a:off x="582613" y="-116730"/>
            <a:ext cx="8561387" cy="567559"/>
          </a:xfrm>
        </p:spPr>
        <p:txBody>
          <a:bodyPr/>
          <a:lstStyle/>
          <a:p>
            <a:pPr eaLnBrk="1" hangingPunct="1"/>
            <a:r>
              <a:rPr lang="en-US" sz="2800" dirty="0" smtClean="0"/>
              <a:t>Appendices</a:t>
            </a:r>
          </a:p>
        </p:txBody>
      </p:sp>
      <p:sp>
        <p:nvSpPr>
          <p:cNvPr id="192516" name="Rectangle 3"/>
          <p:cNvSpPr>
            <a:spLocks noGrp="1" noChangeArrowheads="1"/>
          </p:cNvSpPr>
          <p:nvPr>
            <p:ph type="body" idx="1"/>
          </p:nvPr>
        </p:nvSpPr>
        <p:spPr>
          <a:xfrm>
            <a:off x="499461" y="364556"/>
            <a:ext cx="8278813" cy="6108700"/>
          </a:xfrm>
        </p:spPr>
        <p:txBody>
          <a:bodyPr/>
          <a:lstStyle/>
          <a:p>
            <a:pPr eaLnBrk="1" hangingPunct="1">
              <a:lnSpc>
                <a:spcPct val="83000"/>
              </a:lnSpc>
            </a:pPr>
            <a:r>
              <a:rPr lang="en-US" sz="2000" dirty="0" smtClean="0"/>
              <a:t>Sources for Additional information</a:t>
            </a:r>
          </a:p>
          <a:p>
            <a:pPr eaLnBrk="1" hangingPunct="1">
              <a:lnSpc>
                <a:spcPct val="83000"/>
              </a:lnSpc>
            </a:pPr>
            <a:r>
              <a:rPr lang="en-US" sz="2000" dirty="0" smtClean="0"/>
              <a:t>OpenMP History </a:t>
            </a:r>
          </a:p>
          <a:p>
            <a:pPr eaLnBrk="1" hangingPunct="1">
              <a:lnSpc>
                <a:spcPct val="83000"/>
              </a:lnSpc>
            </a:pPr>
            <a:r>
              <a:rPr lang="en-US" sz="2000" dirty="0" smtClean="0"/>
              <a:t>Solutions to exercises</a:t>
            </a:r>
          </a:p>
          <a:p>
            <a:pPr lvl="1" eaLnBrk="1" hangingPunct="1">
              <a:lnSpc>
                <a:spcPct val="83000"/>
              </a:lnSpc>
            </a:pPr>
            <a:r>
              <a:rPr lang="en-US" sz="2000" dirty="0" smtClean="0"/>
              <a:t>Exercise 1: hello world</a:t>
            </a:r>
          </a:p>
          <a:p>
            <a:pPr lvl="1" eaLnBrk="1" hangingPunct="1">
              <a:lnSpc>
                <a:spcPct val="83000"/>
              </a:lnSpc>
            </a:pPr>
            <a:r>
              <a:rPr lang="en-US" sz="2000" dirty="0" smtClean="0"/>
              <a:t>Exercise 2: Simple SPMD Pi program</a:t>
            </a:r>
          </a:p>
          <a:p>
            <a:pPr lvl="1" eaLnBrk="1" hangingPunct="1">
              <a:lnSpc>
                <a:spcPct val="83000"/>
              </a:lnSpc>
            </a:pPr>
            <a:r>
              <a:rPr lang="en-US" sz="2000" dirty="0" smtClean="0"/>
              <a:t>Exercise 3: SPMD Pi without false sharing</a:t>
            </a:r>
          </a:p>
          <a:p>
            <a:pPr lvl="1" eaLnBrk="1" hangingPunct="1">
              <a:lnSpc>
                <a:spcPct val="83000"/>
              </a:lnSpc>
            </a:pPr>
            <a:r>
              <a:rPr lang="en-US" sz="2000" dirty="0" smtClean="0"/>
              <a:t>Exercise 4: Loop level Pi</a:t>
            </a:r>
          </a:p>
          <a:p>
            <a:pPr lvl="1" eaLnBrk="1" hangingPunct="1">
              <a:lnSpc>
                <a:spcPct val="83000"/>
              </a:lnSpc>
            </a:pPr>
            <a:r>
              <a:rPr lang="en-US" sz="2000" dirty="0" smtClean="0"/>
              <a:t>Exercise 5: Mandelbrot Set area</a:t>
            </a:r>
          </a:p>
          <a:p>
            <a:pPr lvl="1" eaLnBrk="1" hangingPunct="1">
              <a:lnSpc>
                <a:spcPct val="83000"/>
              </a:lnSpc>
            </a:pPr>
            <a:r>
              <a:rPr lang="en-US" sz="2000" dirty="0" smtClean="0"/>
              <a:t>Exercise 6: Recursive pi program</a:t>
            </a:r>
          </a:p>
          <a:p>
            <a:pPr eaLnBrk="1" hangingPunct="1">
              <a:lnSpc>
                <a:spcPct val="83000"/>
              </a:lnSpc>
            </a:pPr>
            <a:r>
              <a:rPr lang="en-US" sz="2000" dirty="0"/>
              <a:t>Challenge Problems</a:t>
            </a:r>
          </a:p>
          <a:p>
            <a:pPr lvl="1" eaLnBrk="1" hangingPunct="1">
              <a:lnSpc>
                <a:spcPct val="83000"/>
              </a:lnSpc>
            </a:pPr>
            <a:r>
              <a:rPr lang="en-US" sz="2000" dirty="0" smtClean="0"/>
              <a:t>Challenge 1: </a:t>
            </a:r>
            <a:r>
              <a:rPr lang="en-US" sz="2000" dirty="0"/>
              <a:t>molecular dynamics</a:t>
            </a:r>
          </a:p>
          <a:p>
            <a:pPr lvl="1" eaLnBrk="1" hangingPunct="1">
              <a:lnSpc>
                <a:spcPct val="83000"/>
              </a:lnSpc>
            </a:pPr>
            <a:r>
              <a:rPr lang="en-US" sz="2000" dirty="0" smtClean="0"/>
              <a:t>Challenge 2: Monte Carlo Pi and random numbers</a:t>
            </a:r>
          </a:p>
          <a:p>
            <a:pPr lvl="1" eaLnBrk="1" hangingPunct="1">
              <a:lnSpc>
                <a:spcPct val="83000"/>
              </a:lnSpc>
            </a:pPr>
            <a:r>
              <a:rPr lang="en-US" sz="2000" dirty="0" smtClean="0"/>
              <a:t>Challenge 3: </a:t>
            </a:r>
            <a:r>
              <a:rPr lang="en-US" sz="2000" dirty="0"/>
              <a:t>Matrix </a:t>
            </a:r>
            <a:r>
              <a:rPr lang="en-US" sz="2000" dirty="0" smtClean="0"/>
              <a:t>multiplication</a:t>
            </a:r>
          </a:p>
          <a:p>
            <a:pPr lvl="1" eaLnBrk="1" hangingPunct="1">
              <a:lnSpc>
                <a:spcPct val="83000"/>
              </a:lnSpc>
            </a:pPr>
            <a:r>
              <a:rPr lang="en-US" sz="2000" dirty="0" smtClean="0"/>
              <a:t>Challenge 4: </a:t>
            </a:r>
            <a:r>
              <a:rPr lang="en-US" sz="2000" dirty="0"/>
              <a:t>linked </a:t>
            </a:r>
            <a:r>
              <a:rPr lang="en-US" sz="2000" dirty="0" smtClean="0"/>
              <a:t>lists</a:t>
            </a:r>
          </a:p>
          <a:p>
            <a:pPr lvl="1" eaLnBrk="1" hangingPunct="1">
              <a:lnSpc>
                <a:spcPct val="83000"/>
              </a:lnSpc>
            </a:pPr>
            <a:r>
              <a:rPr lang="en-US" sz="2000" dirty="0" smtClean="0"/>
              <a:t>Challenge 5: Recursive </a:t>
            </a:r>
            <a:r>
              <a:rPr lang="en-US" sz="2000" dirty="0"/>
              <a:t>matrix multiplication</a:t>
            </a:r>
          </a:p>
          <a:p>
            <a:pPr eaLnBrk="1" hangingPunct="1">
              <a:lnSpc>
                <a:spcPct val="83000"/>
              </a:lnSpc>
            </a:pPr>
            <a:r>
              <a:rPr lang="en-US" sz="2000" dirty="0" smtClean="0"/>
              <a:t>Flush, memory models and  OpenMP: producer consumer </a:t>
            </a:r>
          </a:p>
          <a:p>
            <a:pPr eaLnBrk="1" hangingPunct="1">
              <a:lnSpc>
                <a:spcPct val="83000"/>
              </a:lnSpc>
            </a:pPr>
            <a:r>
              <a:rPr lang="en-US" sz="2000" dirty="0" smtClean="0"/>
              <a:t>Fortran and OpenMP</a:t>
            </a:r>
          </a:p>
          <a:p>
            <a:pPr eaLnBrk="1" hangingPunct="1">
              <a:lnSpc>
                <a:spcPct val="83000"/>
              </a:lnSpc>
            </a:pPr>
            <a:r>
              <a:rPr lang="en-US" sz="2000" dirty="0" smtClean="0"/>
              <a:t>Mixing OpenMP and MPI</a:t>
            </a:r>
          </a:p>
          <a:p>
            <a:pPr eaLnBrk="1" hangingPunct="1">
              <a:lnSpc>
                <a:spcPct val="83000"/>
              </a:lnSpc>
            </a:pPr>
            <a:r>
              <a:rPr lang="en-US" sz="2000" dirty="0" smtClean="0"/>
              <a:t>Compiler Notes</a:t>
            </a:r>
          </a:p>
        </p:txBody>
      </p:sp>
      <p:sp>
        <p:nvSpPr>
          <p:cNvPr id="192517" name="AutoShape 4"/>
          <p:cNvSpPr>
            <a:spLocks noChangeArrowheads="1"/>
          </p:cNvSpPr>
          <p:nvPr/>
        </p:nvSpPr>
        <p:spPr bwMode="auto">
          <a:xfrm>
            <a:off x="158750" y="6608644"/>
            <a:ext cx="416090" cy="159575"/>
          </a:xfrm>
          <a:prstGeom prst="rightArrow">
            <a:avLst>
              <a:gd name="adj1" fmla="val 50000"/>
              <a:gd name="adj2" fmla="val 54216"/>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Tree>
    <p:extLst>
      <p:ext uri="{BB962C8B-B14F-4D97-AF65-F5344CB8AC3E}">
        <p14:creationId xmlns:p14="http://schemas.microsoft.com/office/powerpoint/2010/main" val="4061811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BC14A6A0-9609-4C0D-B71F-44F6036866A3}" type="slidenum">
              <a:rPr lang="zh-CN" altLang="en-US"/>
              <a:pPr>
                <a:defRPr/>
              </a:pPr>
              <a:t>21</a:t>
            </a:fld>
            <a:endParaRPr lang="en-US" altLang="zh-CN"/>
          </a:p>
        </p:txBody>
      </p:sp>
      <p:sp>
        <p:nvSpPr>
          <p:cNvPr id="27651" name="Rectangle 2"/>
          <p:cNvSpPr>
            <a:spLocks noGrp="1" noChangeArrowheads="1"/>
          </p:cNvSpPr>
          <p:nvPr>
            <p:ph type="title"/>
          </p:nvPr>
        </p:nvSpPr>
        <p:spPr>
          <a:noFill/>
        </p:spPr>
        <p:txBody>
          <a:bodyPr/>
          <a:lstStyle/>
          <a:p>
            <a:pPr eaLnBrk="1" hangingPunct="1">
              <a:lnSpc>
                <a:spcPct val="89000"/>
              </a:lnSpc>
            </a:pPr>
            <a:r>
              <a:rPr lang="en-US" altLang="zh-CN" sz="3600" smtClean="0">
                <a:ea typeface="SimSun" pitchFamily="2" charset="-122"/>
              </a:rPr>
              <a:t>Exercises 2 to 4: Serial PI Program</a:t>
            </a:r>
          </a:p>
        </p:txBody>
      </p:sp>
      <p:sp>
        <p:nvSpPr>
          <p:cNvPr id="27652" name="Rectangle 3"/>
          <p:cNvSpPr>
            <a:spLocks noChangeArrowheads="1"/>
          </p:cNvSpPr>
          <p:nvPr/>
        </p:nvSpPr>
        <p:spPr bwMode="auto">
          <a:xfrm>
            <a:off x="914400" y="2057400"/>
            <a:ext cx="7696200" cy="457200"/>
          </a:xfrm>
          <a:prstGeom prst="rect">
            <a:avLst/>
          </a:prstGeom>
          <a:noFill/>
          <a:ln w="9525">
            <a:noFill/>
            <a:miter lim="800000"/>
            <a:headEnd/>
            <a:tailEnd/>
          </a:ln>
        </p:spPr>
        <p:txBody>
          <a:bodyPr lIns="92075" tIns="46038" rIns="92075" bIns="46038">
            <a:spAutoFit/>
          </a:bodyPr>
          <a:lstStyle/>
          <a:p>
            <a:pPr algn="l">
              <a:spcBef>
                <a:spcPct val="50000"/>
              </a:spcBef>
            </a:pPr>
            <a:endParaRPr lang="zh-CN" altLang="en-US" b="0">
              <a:latin typeface="Arial" charset="0"/>
            </a:endParaRPr>
          </a:p>
        </p:txBody>
      </p:sp>
      <p:sp>
        <p:nvSpPr>
          <p:cNvPr id="3139588" name="Rectangle 4"/>
          <p:cNvSpPr>
            <a:spLocks noChangeArrowheads="1"/>
          </p:cNvSpPr>
          <p:nvPr/>
        </p:nvSpPr>
        <p:spPr bwMode="auto">
          <a:xfrm>
            <a:off x="1447800" y="1367118"/>
            <a:ext cx="6629400" cy="4894290"/>
          </a:xfrm>
          <a:prstGeom prst="rect">
            <a:avLst/>
          </a:prstGeom>
          <a:noFill/>
          <a:ln w="9525">
            <a:noFill/>
            <a:miter lim="800000"/>
            <a:headEnd/>
            <a:tailEnd/>
          </a:ln>
          <a:effectLst/>
        </p:spPr>
        <p:txBody>
          <a:bodyPr lIns="92075" tIns="46038" rIns="92075" bIns="46038">
            <a:spAutoFit/>
          </a:bodyPr>
          <a:lstStyle/>
          <a:p>
            <a:pPr algn="l" eaLnBrk="0" hangingPunct="0">
              <a:defRPr/>
            </a:pPr>
            <a:r>
              <a:rPr lang="en-US" altLang="zh-CN" dirty="0">
                <a:latin typeface="Arial" charset="0"/>
              </a:rPr>
              <a:t>static long </a:t>
            </a:r>
            <a:r>
              <a:rPr lang="en-US" altLang="zh-CN" dirty="0" err="1">
                <a:latin typeface="Arial" charset="0"/>
              </a:rPr>
              <a:t>num_steps</a:t>
            </a:r>
            <a:r>
              <a:rPr lang="en-US" altLang="zh-CN" dirty="0">
                <a:latin typeface="Arial" charset="0"/>
              </a:rPr>
              <a:t> = 100000;</a:t>
            </a:r>
          </a:p>
          <a:p>
            <a:pPr algn="l" eaLnBrk="0" hangingPunct="0">
              <a:defRPr/>
            </a:pPr>
            <a:r>
              <a:rPr lang="en-US" altLang="zh-CN" dirty="0">
                <a:latin typeface="Arial" charset="0"/>
              </a:rPr>
              <a:t>double step;</a:t>
            </a:r>
          </a:p>
          <a:p>
            <a:pPr algn="l" eaLnBrk="0" hangingPunct="0">
              <a:defRPr/>
            </a:pPr>
            <a:r>
              <a:rPr lang="en-US" altLang="zh-CN" dirty="0" err="1" smtClean="0">
                <a:latin typeface="Arial" charset="0"/>
              </a:rPr>
              <a:t>int</a:t>
            </a:r>
            <a:r>
              <a:rPr lang="en-US" altLang="zh-CN" dirty="0" smtClean="0">
                <a:latin typeface="Arial" charset="0"/>
              </a:rPr>
              <a:t> main ()</a:t>
            </a:r>
          </a:p>
          <a:p>
            <a:pPr algn="l" eaLnBrk="0" hangingPunct="0">
              <a:defRPr/>
            </a:pPr>
            <a:r>
              <a:rPr lang="en-US" altLang="zh-CN" dirty="0" smtClean="0">
                <a:latin typeface="Arial" charset="0"/>
              </a:rPr>
              <a:t>{	  </a:t>
            </a:r>
            <a:r>
              <a:rPr lang="en-US" altLang="zh-CN" dirty="0" err="1" smtClean="0">
                <a:latin typeface="Arial" charset="0"/>
              </a:rPr>
              <a:t>int</a:t>
            </a:r>
            <a:r>
              <a:rPr lang="en-US" altLang="zh-CN" dirty="0" smtClean="0">
                <a:latin typeface="Arial" charset="0"/>
              </a:rPr>
              <a:t> i; 	  double x, pi, sum = 0.0;</a:t>
            </a:r>
          </a:p>
          <a:p>
            <a:pPr algn="l" eaLnBrk="0" hangingPunct="0">
              <a:defRPr/>
            </a:pPr>
            <a:endParaRPr lang="en-US" altLang="zh-CN" dirty="0">
              <a:latin typeface="Arial" charset="0"/>
            </a:endParaRPr>
          </a:p>
          <a:p>
            <a:pPr algn="l" eaLnBrk="0" hangingPunct="0">
              <a:defRPr/>
            </a:pPr>
            <a:r>
              <a:rPr lang="en-US" altLang="zh-CN" dirty="0">
                <a:latin typeface="Arial" charset="0"/>
              </a:rPr>
              <a:t>	  step = 1.0/(double) </a:t>
            </a:r>
            <a:r>
              <a:rPr lang="en-US" altLang="zh-CN" dirty="0" err="1">
                <a:latin typeface="Arial" charset="0"/>
              </a:rPr>
              <a:t>num_steps</a:t>
            </a:r>
            <a:r>
              <a:rPr lang="en-US" altLang="zh-CN" dirty="0">
                <a:latin typeface="Arial" charset="0"/>
              </a:rPr>
              <a:t>;</a:t>
            </a:r>
          </a:p>
          <a:p>
            <a:pPr algn="l" eaLnBrk="0" hangingPunct="0">
              <a:defRPr/>
            </a:pPr>
            <a:endParaRPr lang="en-US" altLang="zh-CN" dirty="0">
              <a:latin typeface="Arial" charset="0"/>
            </a:endParaRPr>
          </a:p>
          <a:p>
            <a:pPr algn="l" eaLnBrk="0" hangingPunct="0">
              <a:defRPr/>
            </a:pPr>
            <a:r>
              <a:rPr lang="en-US" altLang="zh-CN" dirty="0">
                <a:latin typeface="Arial" charset="0"/>
              </a:rPr>
              <a:t>	  for (i=0;i&lt; </a:t>
            </a:r>
            <a:r>
              <a:rPr lang="en-US" altLang="zh-CN" dirty="0" err="1">
                <a:latin typeface="Arial" charset="0"/>
              </a:rPr>
              <a:t>num_steps</a:t>
            </a:r>
            <a:r>
              <a:rPr lang="en-US" altLang="zh-CN" dirty="0">
                <a:latin typeface="Arial" charset="0"/>
              </a:rPr>
              <a:t>; i++){</a:t>
            </a:r>
          </a:p>
          <a:p>
            <a:pPr algn="l" eaLnBrk="0" hangingPunct="0">
              <a:defRPr/>
            </a:pPr>
            <a:r>
              <a:rPr lang="en-US" altLang="zh-CN" dirty="0">
                <a:latin typeface="Arial" charset="0"/>
              </a:rPr>
              <a:t>		  x = (i+0.5)*step;</a:t>
            </a:r>
          </a:p>
          <a:p>
            <a:pPr algn="l" eaLnBrk="0" hangingPunct="0">
              <a:defRPr/>
            </a:pPr>
            <a:r>
              <a:rPr lang="en-US" altLang="zh-CN" dirty="0">
                <a:latin typeface="Arial" charset="0"/>
              </a:rPr>
              <a:t>		  sum = sum + 4.0/(1.0+x*x);</a:t>
            </a:r>
          </a:p>
          <a:p>
            <a:pPr algn="l" eaLnBrk="0" hangingPunct="0">
              <a:defRPr/>
            </a:pPr>
            <a:r>
              <a:rPr lang="en-US" altLang="zh-CN" dirty="0">
                <a:latin typeface="Arial" charset="0"/>
              </a:rPr>
              <a:t>	  }</a:t>
            </a:r>
          </a:p>
          <a:p>
            <a:pPr algn="l" eaLnBrk="0" hangingPunct="0">
              <a:defRPr/>
            </a:pPr>
            <a:r>
              <a:rPr lang="en-US" altLang="zh-CN" dirty="0">
                <a:latin typeface="Arial" charset="0"/>
              </a:rPr>
              <a:t>	  pi = step * sum;</a:t>
            </a:r>
          </a:p>
          <a:p>
            <a:pPr algn="l" eaLnBrk="0" hangingPunct="0">
              <a:defRPr/>
            </a:pPr>
            <a:r>
              <a:rPr lang="en-US" altLang="zh-CN" dirty="0">
                <a:effectLst>
                  <a:outerShdw blurRad="38100" dist="38100" dir="2700000" algn="tl">
                    <a:srgbClr val="000000"/>
                  </a:outerShdw>
                </a:effectLst>
              </a:rPr>
              <a:t>}</a:t>
            </a:r>
          </a:p>
        </p:txBody>
      </p:sp>
      <p:sp>
        <p:nvSpPr>
          <p:cNvPr id="2" name="TextBox 1"/>
          <p:cNvSpPr txBox="1"/>
          <p:nvPr/>
        </p:nvSpPr>
        <p:spPr>
          <a:xfrm>
            <a:off x="0" y="6434401"/>
            <a:ext cx="4464424" cy="461665"/>
          </a:xfrm>
          <a:prstGeom prst="rect">
            <a:avLst/>
          </a:prstGeom>
          <a:noFill/>
        </p:spPr>
        <p:txBody>
          <a:bodyPr wrap="square" rtlCol="0">
            <a:spAutoFit/>
          </a:bodyPr>
          <a:lstStyle/>
          <a:p>
            <a:r>
              <a:rPr lang="en-US" dirty="0" smtClean="0"/>
              <a:t>See </a:t>
            </a:r>
            <a:r>
              <a:rPr lang="en-US" dirty="0" err="1" smtClean="0"/>
              <a:t>OMP_exercises</a:t>
            </a:r>
            <a:r>
              <a:rPr lang="en-US" dirty="0" smtClean="0"/>
              <a:t>/</a:t>
            </a:r>
            <a:r>
              <a:rPr lang="en-US" dirty="0" err="1" smtClean="0"/>
              <a:t>pi.c</a:t>
            </a:r>
            <a:endParaRPr lang="en-US" dirty="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EE30B59-3C09-42D9-A178-15FFB1F0DE4F}" type="slidenum">
              <a:rPr lang="zh-CN" altLang="en-US"/>
              <a:pPr>
                <a:defRPr/>
              </a:pPr>
              <a:t>210</a:t>
            </a:fld>
            <a:endParaRPr lang="en-US" altLang="zh-CN"/>
          </a:p>
        </p:txBody>
      </p:sp>
      <p:sp>
        <p:nvSpPr>
          <p:cNvPr id="193539" name="Rectangle 2"/>
          <p:cNvSpPr>
            <a:spLocks noGrp="1" noChangeArrowheads="1"/>
          </p:cNvSpPr>
          <p:nvPr>
            <p:ph type="title"/>
          </p:nvPr>
        </p:nvSpPr>
        <p:spPr/>
        <p:txBody>
          <a:bodyPr/>
          <a:lstStyle/>
          <a:p>
            <a:pPr eaLnBrk="1" hangingPunct="1"/>
            <a:r>
              <a:rPr lang="en-US" smtClean="0"/>
              <a:t>Compiler notes: Intel on Windows</a:t>
            </a:r>
          </a:p>
        </p:txBody>
      </p:sp>
      <p:sp>
        <p:nvSpPr>
          <p:cNvPr id="193540" name="Rectangle 3"/>
          <p:cNvSpPr>
            <a:spLocks noGrp="1" noChangeArrowheads="1"/>
          </p:cNvSpPr>
          <p:nvPr>
            <p:ph type="body" idx="1"/>
          </p:nvPr>
        </p:nvSpPr>
        <p:spPr>
          <a:xfrm>
            <a:off x="387350" y="1263650"/>
            <a:ext cx="8515350" cy="5073650"/>
          </a:xfrm>
        </p:spPr>
        <p:txBody>
          <a:bodyPr/>
          <a:lstStyle/>
          <a:p>
            <a:pPr eaLnBrk="1" hangingPunct="1">
              <a:lnSpc>
                <a:spcPct val="83000"/>
              </a:lnSpc>
            </a:pPr>
            <a:r>
              <a:rPr lang="en-US" smtClean="0"/>
              <a:t>Intel compiler:</a:t>
            </a:r>
          </a:p>
          <a:p>
            <a:pPr lvl="1" eaLnBrk="1" hangingPunct="1">
              <a:lnSpc>
                <a:spcPct val="83000"/>
              </a:lnSpc>
            </a:pPr>
            <a:r>
              <a:rPr lang="en-US" smtClean="0"/>
              <a:t>Launch SW dev environment … on my laptop I use:</a:t>
            </a:r>
          </a:p>
          <a:p>
            <a:pPr lvl="2" eaLnBrk="1" hangingPunct="1">
              <a:lnSpc>
                <a:spcPct val="83000"/>
              </a:lnSpc>
            </a:pPr>
            <a:r>
              <a:rPr lang="en-US" smtClean="0"/>
              <a:t>start/intel software development tools/intel C++ compiler 11.0/C+ build environment for 32 bit apps</a:t>
            </a:r>
          </a:p>
          <a:p>
            <a:pPr lvl="1" eaLnBrk="1" hangingPunct="1">
              <a:lnSpc>
                <a:spcPct val="83000"/>
              </a:lnSpc>
            </a:pPr>
            <a:r>
              <a:rPr lang="en-US" smtClean="0"/>
              <a:t>cd to the directory that holds your source code</a:t>
            </a:r>
          </a:p>
          <a:p>
            <a:pPr lvl="1" eaLnBrk="1" hangingPunct="1">
              <a:lnSpc>
                <a:spcPct val="83000"/>
              </a:lnSpc>
            </a:pPr>
            <a:r>
              <a:rPr lang="en-US" smtClean="0"/>
              <a:t>Build software for program foo.c</a:t>
            </a:r>
          </a:p>
          <a:p>
            <a:pPr lvl="2" eaLnBrk="1" hangingPunct="1">
              <a:lnSpc>
                <a:spcPct val="83000"/>
              </a:lnSpc>
            </a:pPr>
            <a:r>
              <a:rPr lang="en-US" smtClean="0"/>
              <a:t>icl /Qopenmp foo.c</a:t>
            </a:r>
          </a:p>
          <a:p>
            <a:pPr lvl="1" eaLnBrk="1" hangingPunct="1">
              <a:lnSpc>
                <a:spcPct val="83000"/>
              </a:lnSpc>
            </a:pPr>
            <a:r>
              <a:rPr lang="en-US" smtClean="0"/>
              <a:t>Set number of threads environment variable</a:t>
            </a:r>
          </a:p>
          <a:p>
            <a:pPr lvl="2" eaLnBrk="1" hangingPunct="1">
              <a:lnSpc>
                <a:spcPct val="83000"/>
              </a:lnSpc>
            </a:pPr>
            <a:r>
              <a:rPr lang="en-US" smtClean="0"/>
              <a:t>set OMP_NUM_THREADS=4</a:t>
            </a:r>
          </a:p>
          <a:p>
            <a:pPr lvl="1" eaLnBrk="1" hangingPunct="1">
              <a:lnSpc>
                <a:spcPct val="83000"/>
              </a:lnSpc>
            </a:pPr>
            <a:r>
              <a:rPr lang="en-US" smtClean="0"/>
              <a:t>Run your program</a:t>
            </a:r>
          </a:p>
          <a:p>
            <a:pPr lvl="2" eaLnBrk="1" hangingPunct="1">
              <a:lnSpc>
                <a:spcPct val="83000"/>
              </a:lnSpc>
            </a:pPr>
            <a:r>
              <a:rPr lang="en-US" smtClean="0"/>
              <a:t>foo.exe</a:t>
            </a:r>
          </a:p>
        </p:txBody>
      </p:sp>
      <p:sp>
        <p:nvSpPr>
          <p:cNvPr id="193541" name="Text Box 4"/>
          <p:cNvSpPr txBox="1">
            <a:spLocks noChangeArrowheads="1"/>
          </p:cNvSpPr>
          <p:nvPr/>
        </p:nvSpPr>
        <p:spPr bwMode="auto">
          <a:xfrm>
            <a:off x="4864100" y="5689600"/>
            <a:ext cx="4279900" cy="1168400"/>
          </a:xfrm>
          <a:prstGeom prst="rect">
            <a:avLst/>
          </a:prstGeom>
          <a:solidFill>
            <a:schemeClr val="tx1"/>
          </a:solidFill>
          <a:ln w="9525" algn="ctr">
            <a:solidFill>
              <a:schemeClr val="bg2"/>
            </a:solidFill>
            <a:miter lim="800000"/>
            <a:headEnd/>
            <a:tailEnd/>
          </a:ln>
        </p:spPr>
        <p:txBody>
          <a:bodyPr lIns="92075" tIns="46038" rIns="92075" bIns="46038">
            <a:spAutoFit/>
          </a:bodyPr>
          <a:lstStyle/>
          <a:p>
            <a:pPr algn="l">
              <a:spcBef>
                <a:spcPct val="50000"/>
              </a:spcBef>
            </a:pPr>
            <a:r>
              <a:rPr lang="en-US" sz="2000">
                <a:solidFill>
                  <a:schemeClr val="bg2"/>
                </a:solidFill>
                <a:latin typeface="Arial" charset="0"/>
              </a:rPr>
              <a:t>To get rid of the pwd on the prompt, type </a:t>
            </a:r>
          </a:p>
          <a:p>
            <a:pPr>
              <a:spcBef>
                <a:spcPct val="50000"/>
              </a:spcBef>
            </a:pPr>
            <a:r>
              <a:rPr lang="en-US" sz="2000">
                <a:solidFill>
                  <a:schemeClr val="bg2"/>
                </a:solidFill>
                <a:latin typeface="Arial" charset="0"/>
              </a:rPr>
              <a:t> prompt = %</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6D5CA96-8841-481D-B9D9-6370FA4CC188}" type="slidenum">
              <a:rPr lang="zh-CN" altLang="en-US"/>
              <a:pPr>
                <a:defRPr/>
              </a:pPr>
              <a:t>211</a:t>
            </a:fld>
            <a:endParaRPr lang="en-US" altLang="zh-CN"/>
          </a:p>
        </p:txBody>
      </p:sp>
      <p:sp>
        <p:nvSpPr>
          <p:cNvPr id="194563" name="Rectangle 2"/>
          <p:cNvSpPr>
            <a:spLocks noGrp="1" noChangeArrowheads="1"/>
          </p:cNvSpPr>
          <p:nvPr>
            <p:ph type="title"/>
          </p:nvPr>
        </p:nvSpPr>
        <p:spPr/>
        <p:txBody>
          <a:bodyPr/>
          <a:lstStyle/>
          <a:p>
            <a:pPr eaLnBrk="1" hangingPunct="1"/>
            <a:r>
              <a:rPr lang="en-US" smtClean="0"/>
              <a:t>Compiler notes: Visual Studio</a:t>
            </a:r>
          </a:p>
        </p:txBody>
      </p:sp>
      <p:sp>
        <p:nvSpPr>
          <p:cNvPr id="194564" name="Rectangle 3"/>
          <p:cNvSpPr>
            <a:spLocks noGrp="1" noChangeArrowheads="1"/>
          </p:cNvSpPr>
          <p:nvPr>
            <p:ph type="body" idx="1"/>
          </p:nvPr>
        </p:nvSpPr>
        <p:spPr>
          <a:xfrm>
            <a:off x="387350" y="1263650"/>
            <a:ext cx="8515350" cy="5073650"/>
          </a:xfrm>
        </p:spPr>
        <p:txBody>
          <a:bodyPr/>
          <a:lstStyle/>
          <a:p>
            <a:pPr eaLnBrk="1" hangingPunct="1"/>
            <a:r>
              <a:rPr lang="en-US" sz="2400" smtClean="0"/>
              <a:t>Start “new project”</a:t>
            </a:r>
          </a:p>
          <a:p>
            <a:pPr eaLnBrk="1" hangingPunct="1"/>
            <a:r>
              <a:rPr lang="en-US" sz="2400" smtClean="0"/>
              <a:t>Select win 32 console project</a:t>
            </a:r>
          </a:p>
          <a:p>
            <a:pPr lvl="1" eaLnBrk="1" hangingPunct="1"/>
            <a:r>
              <a:rPr lang="en-US" sz="2000" smtClean="0"/>
              <a:t>Set name and path</a:t>
            </a:r>
          </a:p>
          <a:p>
            <a:pPr lvl="1" eaLnBrk="1" hangingPunct="1"/>
            <a:r>
              <a:rPr lang="en-US" sz="2000" smtClean="0"/>
              <a:t>On the next panel, Click “next” instead of finish so you can select an empty project on the following panel.</a:t>
            </a:r>
          </a:p>
          <a:p>
            <a:pPr lvl="1" eaLnBrk="1" hangingPunct="1"/>
            <a:r>
              <a:rPr lang="en-US" sz="2000" smtClean="0"/>
              <a:t>Drag and drop your source file into the source folder on the visual studio solution explorer</a:t>
            </a:r>
          </a:p>
          <a:p>
            <a:pPr lvl="1" eaLnBrk="1" hangingPunct="1"/>
            <a:r>
              <a:rPr lang="en-US" sz="2000" smtClean="0"/>
              <a:t>Activate OpenMP</a:t>
            </a:r>
          </a:p>
          <a:p>
            <a:pPr lvl="2" eaLnBrk="1" hangingPunct="1"/>
            <a:r>
              <a:rPr lang="en-US" sz="2000" smtClean="0"/>
              <a:t>Go to project properties/configuration properties/C.C++/language … and activate OpenMP</a:t>
            </a:r>
          </a:p>
          <a:p>
            <a:pPr eaLnBrk="1" hangingPunct="1"/>
            <a:r>
              <a:rPr lang="en-US" sz="2400" smtClean="0"/>
              <a:t>Set number of threads inside the program</a:t>
            </a:r>
          </a:p>
          <a:p>
            <a:pPr eaLnBrk="1" hangingPunct="1"/>
            <a:r>
              <a:rPr lang="en-US" sz="2400" smtClean="0"/>
              <a:t>Build the project</a:t>
            </a:r>
          </a:p>
          <a:p>
            <a:pPr eaLnBrk="1" hangingPunct="1"/>
            <a:r>
              <a:rPr lang="en-US" sz="2400" smtClean="0"/>
              <a:t>Run “without debug” from the debug menu.</a:t>
            </a: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64B01BD8-C1C0-4567-BB5E-186FF4CD5B4D}" type="slidenum">
              <a:rPr lang="zh-CN" altLang="en-US"/>
              <a:pPr>
                <a:defRPr/>
              </a:pPr>
              <a:t>212</a:t>
            </a:fld>
            <a:endParaRPr lang="en-US" altLang="zh-CN"/>
          </a:p>
        </p:txBody>
      </p:sp>
      <p:sp>
        <p:nvSpPr>
          <p:cNvPr id="195587" name="Rectangle 2"/>
          <p:cNvSpPr>
            <a:spLocks noGrp="1" noChangeArrowheads="1"/>
          </p:cNvSpPr>
          <p:nvPr>
            <p:ph type="title"/>
          </p:nvPr>
        </p:nvSpPr>
        <p:spPr/>
        <p:txBody>
          <a:bodyPr/>
          <a:lstStyle/>
          <a:p>
            <a:pPr eaLnBrk="1" hangingPunct="1"/>
            <a:r>
              <a:rPr lang="en-US" smtClean="0"/>
              <a:t>Compiler notes: Other</a:t>
            </a:r>
          </a:p>
        </p:txBody>
      </p:sp>
      <p:sp>
        <p:nvSpPr>
          <p:cNvPr id="195588" name="Rectangle 3"/>
          <p:cNvSpPr>
            <a:spLocks noGrp="1" noChangeArrowheads="1"/>
          </p:cNvSpPr>
          <p:nvPr>
            <p:ph type="body" idx="1"/>
          </p:nvPr>
        </p:nvSpPr>
        <p:spPr>
          <a:xfrm>
            <a:off x="387350" y="1263650"/>
            <a:ext cx="8515350" cy="5073650"/>
          </a:xfrm>
        </p:spPr>
        <p:txBody>
          <a:bodyPr/>
          <a:lstStyle/>
          <a:p>
            <a:pPr eaLnBrk="1" hangingPunct="1"/>
            <a:r>
              <a:rPr lang="en-US" smtClean="0"/>
              <a:t>Linux and OS X with gcc:</a:t>
            </a:r>
          </a:p>
          <a:p>
            <a:pPr lvl="2" eaLnBrk="1" hangingPunct="1">
              <a:buFont typeface="Times New Roman" pitchFamily="18" charset="0"/>
              <a:buChar char="&gt;"/>
            </a:pPr>
            <a:r>
              <a:rPr lang="en-US" smtClean="0"/>
              <a:t>gcc -fopenmp foo.c</a:t>
            </a:r>
          </a:p>
          <a:p>
            <a:pPr lvl="2" eaLnBrk="1" hangingPunct="1">
              <a:buFont typeface="Times New Roman" pitchFamily="18" charset="0"/>
              <a:buChar char="&gt;"/>
            </a:pPr>
            <a:r>
              <a:rPr lang="en-US" smtClean="0"/>
              <a:t>export OMP_NUM_THREADS=4</a:t>
            </a:r>
          </a:p>
          <a:p>
            <a:pPr lvl="2" eaLnBrk="1" hangingPunct="1">
              <a:buFont typeface="Times New Roman" pitchFamily="18" charset="0"/>
              <a:buChar char="&gt;"/>
            </a:pPr>
            <a:r>
              <a:rPr lang="en-US" smtClean="0"/>
              <a:t>./a.out</a:t>
            </a:r>
          </a:p>
          <a:p>
            <a:pPr eaLnBrk="1" hangingPunct="1"/>
            <a:r>
              <a:rPr lang="en-US" smtClean="0"/>
              <a:t>Linux and OS X with PGI:</a:t>
            </a:r>
          </a:p>
          <a:p>
            <a:pPr lvl="2" eaLnBrk="1" hangingPunct="1">
              <a:buFont typeface="Times New Roman" pitchFamily="18" charset="0"/>
              <a:buChar char="&gt;"/>
            </a:pPr>
            <a:r>
              <a:rPr lang="en-US" smtClean="0"/>
              <a:t>pgcc -mp foo.c</a:t>
            </a:r>
          </a:p>
          <a:p>
            <a:pPr lvl="2" eaLnBrk="1" hangingPunct="1">
              <a:buFont typeface="Times New Roman" pitchFamily="18" charset="0"/>
              <a:buChar char="&gt;"/>
            </a:pPr>
            <a:r>
              <a:rPr lang="en-US" smtClean="0"/>
              <a:t>export OMP_NUM_THREADS=4</a:t>
            </a:r>
          </a:p>
          <a:p>
            <a:pPr lvl="2" eaLnBrk="1" hangingPunct="1">
              <a:buFont typeface="Times New Roman" pitchFamily="18" charset="0"/>
              <a:buChar char="&gt;"/>
            </a:pPr>
            <a:r>
              <a:rPr lang="en-US" smtClean="0"/>
              <a:t>./a.out</a:t>
            </a:r>
          </a:p>
        </p:txBody>
      </p:sp>
      <p:sp>
        <p:nvSpPr>
          <p:cNvPr id="195589" name="Text Box 5"/>
          <p:cNvSpPr txBox="1">
            <a:spLocks noChangeArrowheads="1"/>
          </p:cNvSpPr>
          <p:nvPr/>
        </p:nvSpPr>
        <p:spPr bwMode="auto">
          <a:xfrm>
            <a:off x="5702300" y="1358900"/>
            <a:ext cx="2959100" cy="466725"/>
          </a:xfrm>
          <a:prstGeom prst="rect">
            <a:avLst/>
          </a:prstGeom>
          <a:solidFill>
            <a:schemeClr val="tx1"/>
          </a:solidFill>
          <a:ln w="9525" algn="ctr">
            <a:solidFill>
              <a:schemeClr val="bg2"/>
            </a:solidFill>
            <a:miter lim="800000"/>
            <a:headEnd/>
            <a:tailEnd/>
          </a:ln>
        </p:spPr>
        <p:txBody>
          <a:bodyPr lIns="92075" tIns="46038" rIns="92075" bIns="46038">
            <a:spAutoFit/>
          </a:bodyPr>
          <a:lstStyle/>
          <a:p>
            <a:pPr>
              <a:spcBef>
                <a:spcPct val="50000"/>
              </a:spcBef>
            </a:pPr>
            <a:r>
              <a:rPr lang="en-US">
                <a:solidFill>
                  <a:schemeClr val="bg2"/>
                </a:solidFill>
              </a:rPr>
              <a:t>for the Bash shell</a:t>
            </a:r>
          </a:p>
        </p:txBody>
      </p:sp>
      <p:sp>
        <p:nvSpPr>
          <p:cNvPr id="195590" name="Line 6"/>
          <p:cNvSpPr>
            <a:spLocks noChangeShapeType="1"/>
          </p:cNvSpPr>
          <p:nvPr/>
        </p:nvSpPr>
        <p:spPr bwMode="auto">
          <a:xfrm flipH="1">
            <a:off x="6337300" y="1841500"/>
            <a:ext cx="863600" cy="393700"/>
          </a:xfrm>
          <a:prstGeom prst="line">
            <a:avLst/>
          </a:prstGeom>
          <a:noFill/>
          <a:ln w="9525">
            <a:solidFill>
              <a:schemeClr val="tx1"/>
            </a:solidFill>
            <a:round/>
            <a:headEnd/>
            <a:tailEnd type="triangle" w="med" len="med"/>
          </a:ln>
        </p:spPr>
        <p:txBody>
          <a:bodyPr lIns="92075" tIns="46038" rIns="92075" bIns="46038">
            <a:spAutoFit/>
          </a:bodyPr>
          <a:lstStyle/>
          <a:p>
            <a:endParaRPr lang="en-US"/>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a:defRPr/>
            </a:pPr>
            <a:fld id="{85EBB713-36B2-4594-ADA6-2F7D8D568DB1}" type="slidenum">
              <a:rPr lang="zh-CN" altLang="en-US"/>
              <a:pPr>
                <a:defRPr/>
              </a:pPr>
              <a:t>213</a:t>
            </a:fld>
            <a:endParaRPr lang="en-US" altLang="zh-CN"/>
          </a:p>
        </p:txBody>
      </p:sp>
      <p:sp>
        <p:nvSpPr>
          <p:cNvPr id="196611" name="Rectangle 2"/>
          <p:cNvSpPr>
            <a:spLocks noGrp="1" noChangeArrowheads="1"/>
          </p:cNvSpPr>
          <p:nvPr>
            <p:ph type="title"/>
          </p:nvPr>
        </p:nvSpPr>
        <p:spPr>
          <a:xfrm>
            <a:off x="460375" y="247650"/>
            <a:ext cx="8496300" cy="809625"/>
          </a:xfrm>
        </p:spPr>
        <p:txBody>
          <a:bodyPr/>
          <a:lstStyle/>
          <a:p>
            <a:pPr eaLnBrk="1" hangingPunct="1"/>
            <a:r>
              <a:rPr lang="en-US" smtClean="0"/>
              <a:t>OpenMP constructs</a:t>
            </a:r>
          </a:p>
        </p:txBody>
      </p:sp>
      <p:sp>
        <p:nvSpPr>
          <p:cNvPr id="196612" name="Rectangle 3"/>
          <p:cNvSpPr>
            <a:spLocks noGrp="1" noChangeArrowheads="1"/>
          </p:cNvSpPr>
          <p:nvPr>
            <p:ph type="body" idx="1"/>
          </p:nvPr>
        </p:nvSpPr>
        <p:spPr/>
        <p:txBody>
          <a:bodyPr/>
          <a:lstStyle/>
          <a:p>
            <a:pPr eaLnBrk="1" hangingPunct="1">
              <a:lnSpc>
                <a:spcPct val="83000"/>
              </a:lnSpc>
            </a:pPr>
            <a:r>
              <a:rPr lang="en-US" sz="2000" smtClean="0"/>
              <a:t>#pragma omp parallel</a:t>
            </a:r>
          </a:p>
          <a:p>
            <a:pPr eaLnBrk="1" hangingPunct="1">
              <a:lnSpc>
                <a:spcPct val="83000"/>
              </a:lnSpc>
            </a:pPr>
            <a:r>
              <a:rPr lang="en-US" sz="2000" smtClean="0"/>
              <a:t>#pragma omp for</a:t>
            </a:r>
          </a:p>
          <a:p>
            <a:pPr eaLnBrk="1" hangingPunct="1">
              <a:lnSpc>
                <a:spcPct val="83000"/>
              </a:lnSpc>
            </a:pPr>
            <a:r>
              <a:rPr lang="en-US" sz="2000" smtClean="0"/>
              <a:t>#pragma omp critical</a:t>
            </a:r>
          </a:p>
          <a:p>
            <a:pPr eaLnBrk="1" hangingPunct="1">
              <a:lnSpc>
                <a:spcPct val="83000"/>
              </a:lnSpc>
            </a:pPr>
            <a:r>
              <a:rPr lang="en-US" sz="2000" smtClean="0"/>
              <a:t>#pragma omp atomic</a:t>
            </a:r>
          </a:p>
          <a:p>
            <a:pPr eaLnBrk="1" hangingPunct="1">
              <a:lnSpc>
                <a:spcPct val="83000"/>
              </a:lnSpc>
            </a:pPr>
            <a:r>
              <a:rPr lang="en-US" sz="2000" smtClean="0"/>
              <a:t>#pragma omp barrier</a:t>
            </a:r>
          </a:p>
          <a:p>
            <a:pPr eaLnBrk="1" hangingPunct="1">
              <a:lnSpc>
                <a:spcPct val="83000"/>
              </a:lnSpc>
            </a:pPr>
            <a:r>
              <a:rPr lang="en-US" sz="2000" smtClean="0"/>
              <a:t>Data environment clauses</a:t>
            </a:r>
          </a:p>
          <a:p>
            <a:pPr lvl="1" eaLnBrk="1" hangingPunct="1">
              <a:lnSpc>
                <a:spcPct val="83000"/>
              </a:lnSpc>
            </a:pPr>
            <a:r>
              <a:rPr lang="en-US" sz="1800" smtClean="0"/>
              <a:t>private (variable_list)</a:t>
            </a:r>
          </a:p>
          <a:p>
            <a:pPr lvl="1" eaLnBrk="1" hangingPunct="1">
              <a:lnSpc>
                <a:spcPct val="83000"/>
              </a:lnSpc>
            </a:pPr>
            <a:r>
              <a:rPr lang="en-US" sz="1800" smtClean="0"/>
              <a:t>firstprivate (variable_list)</a:t>
            </a:r>
          </a:p>
          <a:p>
            <a:pPr lvl="1" eaLnBrk="1" hangingPunct="1">
              <a:lnSpc>
                <a:spcPct val="83000"/>
              </a:lnSpc>
            </a:pPr>
            <a:r>
              <a:rPr lang="en-US" sz="1800" smtClean="0"/>
              <a:t>lastprivate (variable_list)</a:t>
            </a:r>
          </a:p>
          <a:p>
            <a:pPr lvl="1" eaLnBrk="1" hangingPunct="1">
              <a:lnSpc>
                <a:spcPct val="83000"/>
              </a:lnSpc>
            </a:pPr>
            <a:r>
              <a:rPr lang="en-US" sz="1800" smtClean="0"/>
              <a:t>reduction(+:variable_list)</a:t>
            </a:r>
          </a:p>
          <a:p>
            <a:pPr eaLnBrk="1" hangingPunct="1">
              <a:lnSpc>
                <a:spcPct val="83000"/>
              </a:lnSpc>
            </a:pPr>
            <a:r>
              <a:rPr lang="en-US" sz="2000" smtClean="0"/>
              <a:t>Tasks (remember … private data is made firstprivate by default)</a:t>
            </a:r>
          </a:p>
          <a:p>
            <a:pPr lvl="1" eaLnBrk="1" hangingPunct="1">
              <a:lnSpc>
                <a:spcPct val="83000"/>
              </a:lnSpc>
            </a:pPr>
            <a:r>
              <a:rPr lang="en-US" sz="1800" smtClean="0"/>
              <a:t>pragma omp task</a:t>
            </a:r>
          </a:p>
          <a:p>
            <a:pPr lvl="1" eaLnBrk="1" hangingPunct="1">
              <a:lnSpc>
                <a:spcPct val="83000"/>
              </a:lnSpc>
            </a:pPr>
            <a:r>
              <a:rPr lang="en-US" sz="1800" smtClean="0"/>
              <a:t>pragma omp taskwait</a:t>
            </a:r>
          </a:p>
          <a:p>
            <a:pPr eaLnBrk="1" hangingPunct="1">
              <a:lnSpc>
                <a:spcPct val="83000"/>
              </a:lnSpc>
            </a:pPr>
            <a:r>
              <a:rPr lang="en-US" sz="2000" smtClean="0"/>
              <a:t>#pragma threadprivate(variable_list)  </a:t>
            </a:r>
          </a:p>
        </p:txBody>
      </p:sp>
      <p:sp>
        <p:nvSpPr>
          <p:cNvPr id="196613" name="Text Box 4"/>
          <p:cNvSpPr txBox="1">
            <a:spLocks noChangeArrowheads="1"/>
          </p:cNvSpPr>
          <p:nvPr/>
        </p:nvSpPr>
        <p:spPr bwMode="auto">
          <a:xfrm>
            <a:off x="5194300" y="1423988"/>
            <a:ext cx="184150" cy="457200"/>
          </a:xfrm>
          <a:prstGeom prst="rect">
            <a:avLst/>
          </a:prstGeom>
          <a:noFill/>
          <a:ln w="9525" algn="ctr">
            <a:noFill/>
            <a:miter lim="800000"/>
            <a:headEnd/>
            <a:tailEnd/>
          </a:ln>
        </p:spPr>
        <p:txBody>
          <a:bodyPr wrap="none" lIns="92075" tIns="46038" rIns="92075" bIns="46038">
            <a:spAutoFit/>
          </a:bodyPr>
          <a:lstStyle/>
          <a:p>
            <a:endParaRPr lang="en-GB"/>
          </a:p>
        </p:txBody>
      </p:sp>
      <p:sp>
        <p:nvSpPr>
          <p:cNvPr id="196614" name="Text Box 5"/>
          <p:cNvSpPr txBox="1">
            <a:spLocks noChangeArrowheads="1"/>
          </p:cNvSpPr>
          <p:nvPr/>
        </p:nvSpPr>
        <p:spPr bwMode="auto">
          <a:xfrm>
            <a:off x="4800600" y="942975"/>
            <a:ext cx="3876675" cy="1196975"/>
          </a:xfrm>
          <a:prstGeom prst="rect">
            <a:avLst/>
          </a:prstGeom>
          <a:noFill/>
          <a:ln w="9525" algn="ctr">
            <a:solidFill>
              <a:schemeClr val="tx1"/>
            </a:solidFill>
            <a:miter lim="800000"/>
            <a:headEnd/>
            <a:tailEnd/>
          </a:ln>
        </p:spPr>
        <p:txBody>
          <a:bodyPr lIns="92075" tIns="46038" rIns="92075" bIns="46038">
            <a:spAutoFit/>
          </a:bodyPr>
          <a:lstStyle/>
          <a:p>
            <a:pPr>
              <a:spcBef>
                <a:spcPct val="50000"/>
              </a:spcBef>
            </a:pPr>
            <a:r>
              <a:rPr lang="en-US"/>
              <a:t>Where variable_list is a comma separated list of variables</a:t>
            </a:r>
          </a:p>
        </p:txBody>
      </p:sp>
      <p:sp>
        <p:nvSpPr>
          <p:cNvPr id="196615" name="Text Box 6"/>
          <p:cNvSpPr txBox="1">
            <a:spLocks noChangeArrowheads="1"/>
          </p:cNvSpPr>
          <p:nvPr/>
        </p:nvSpPr>
        <p:spPr bwMode="auto">
          <a:xfrm>
            <a:off x="4760913" y="2262188"/>
            <a:ext cx="3905250" cy="2540000"/>
          </a:xfrm>
          <a:prstGeom prst="rect">
            <a:avLst/>
          </a:prstGeom>
          <a:noFill/>
          <a:ln w="9525" algn="ctr">
            <a:solidFill>
              <a:schemeClr val="tx1"/>
            </a:solidFill>
            <a:miter lim="800000"/>
            <a:headEnd/>
            <a:tailEnd/>
          </a:ln>
        </p:spPr>
        <p:txBody>
          <a:bodyPr lIns="92075" tIns="46038" rIns="92075" bIns="46038">
            <a:spAutoFit/>
          </a:bodyPr>
          <a:lstStyle/>
          <a:p>
            <a:pPr algn="l">
              <a:spcBef>
                <a:spcPct val="50000"/>
              </a:spcBef>
            </a:pPr>
            <a:r>
              <a:rPr lang="en-US" sz="2000"/>
              <a:t>Print the value of the macro</a:t>
            </a:r>
          </a:p>
          <a:p>
            <a:pPr>
              <a:spcBef>
                <a:spcPct val="50000"/>
              </a:spcBef>
            </a:pPr>
            <a:r>
              <a:rPr lang="en-US" sz="2000"/>
              <a:t>_OPENMP</a:t>
            </a:r>
          </a:p>
          <a:p>
            <a:pPr algn="l">
              <a:spcBef>
                <a:spcPct val="50000"/>
              </a:spcBef>
            </a:pPr>
            <a:r>
              <a:rPr lang="en-US" sz="2000"/>
              <a:t>And its value will be </a:t>
            </a:r>
          </a:p>
          <a:p>
            <a:pPr>
              <a:spcBef>
                <a:spcPct val="50000"/>
              </a:spcBef>
            </a:pPr>
            <a:r>
              <a:rPr lang="en-US" sz="2000"/>
              <a:t>yyyymm</a:t>
            </a:r>
          </a:p>
          <a:p>
            <a:pPr algn="l">
              <a:spcBef>
                <a:spcPct val="50000"/>
              </a:spcBef>
            </a:pPr>
            <a:r>
              <a:rPr lang="en-US" sz="2000"/>
              <a:t>For the year and month of the spec the implementation used</a:t>
            </a:r>
          </a:p>
        </p:txBody>
      </p:sp>
      <p:sp>
        <p:nvSpPr>
          <p:cNvPr id="196616" name="Text Box 7"/>
          <p:cNvSpPr txBox="1">
            <a:spLocks noChangeArrowheads="1"/>
          </p:cNvSpPr>
          <p:nvPr/>
        </p:nvSpPr>
        <p:spPr bwMode="auto">
          <a:xfrm>
            <a:off x="5410200" y="5381625"/>
            <a:ext cx="3619500" cy="650875"/>
          </a:xfrm>
          <a:prstGeom prst="rect">
            <a:avLst/>
          </a:prstGeom>
          <a:noFill/>
          <a:ln w="9525" algn="ctr">
            <a:solidFill>
              <a:schemeClr val="tx1"/>
            </a:solidFill>
            <a:miter lim="800000"/>
            <a:headEnd/>
            <a:tailEnd/>
          </a:ln>
        </p:spPr>
        <p:txBody>
          <a:bodyPr lIns="92075" tIns="46038" rIns="92075" bIns="46038">
            <a:spAutoFit/>
          </a:bodyPr>
          <a:lstStyle/>
          <a:p>
            <a:pPr>
              <a:spcBef>
                <a:spcPct val="50000"/>
              </a:spcBef>
            </a:pPr>
            <a:r>
              <a:rPr lang="en-US" sz="1800"/>
              <a:t>Put this on a line right after you define the variables in question</a:t>
            </a:r>
          </a:p>
        </p:txBody>
      </p:sp>
      <p:sp>
        <p:nvSpPr>
          <p:cNvPr id="196617" name="Line 8"/>
          <p:cNvSpPr>
            <a:spLocks noChangeShapeType="1"/>
          </p:cNvSpPr>
          <p:nvPr/>
        </p:nvSpPr>
        <p:spPr bwMode="auto">
          <a:xfrm flipH="1">
            <a:off x="5191125" y="5705475"/>
            <a:ext cx="209550" cy="180975"/>
          </a:xfrm>
          <a:prstGeom prst="line">
            <a:avLst/>
          </a:prstGeom>
          <a:noFill/>
          <a:ln w="9525">
            <a:solidFill>
              <a:schemeClr val="tx1"/>
            </a:solidFill>
            <a:round/>
            <a:headEnd/>
            <a:tailEnd type="triangle" w="med" len="med"/>
          </a:ln>
        </p:spPr>
        <p:txBody>
          <a:bodyPr lIns="92075" tIns="46038" rIns="92075" bIns="46038">
            <a:spAutoFit/>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a:xfrm>
            <a:off x="8134066" y="6509982"/>
            <a:ext cx="1009934" cy="348018"/>
          </a:xfrm>
        </p:spPr>
        <p:txBody>
          <a:bodyPr/>
          <a:lstStyle/>
          <a:p>
            <a:pPr>
              <a:defRPr/>
            </a:pPr>
            <a:fld id="{92531204-9A84-4BE0-8B85-BCAA44BC166D}" type="slidenum">
              <a:rPr lang="zh-CN" altLang="en-US"/>
              <a:pPr>
                <a:defRPr/>
              </a:pPr>
              <a:t>22</a:t>
            </a:fld>
            <a:endParaRPr lang="en-US" altLang="zh-CN"/>
          </a:p>
        </p:txBody>
      </p:sp>
      <p:sp>
        <p:nvSpPr>
          <p:cNvPr id="28675" name="Rectangle 2"/>
          <p:cNvSpPr>
            <a:spLocks noGrp="1" noChangeArrowheads="1"/>
          </p:cNvSpPr>
          <p:nvPr>
            <p:ph type="title"/>
          </p:nvPr>
        </p:nvSpPr>
        <p:spPr>
          <a:xfrm>
            <a:off x="460375" y="37790"/>
            <a:ext cx="8496300" cy="1143000"/>
          </a:xfrm>
        </p:spPr>
        <p:txBody>
          <a:bodyPr/>
          <a:lstStyle/>
          <a:p>
            <a:pPr eaLnBrk="1" hangingPunct="1"/>
            <a:r>
              <a:rPr lang="en-US" dirty="0" smtClean="0"/>
              <a:t>Exercise 2</a:t>
            </a:r>
          </a:p>
        </p:txBody>
      </p:sp>
      <p:sp>
        <p:nvSpPr>
          <p:cNvPr id="28676" name="Rectangle 3"/>
          <p:cNvSpPr>
            <a:spLocks noGrp="1" noChangeArrowheads="1"/>
          </p:cNvSpPr>
          <p:nvPr>
            <p:ph type="body" idx="1"/>
          </p:nvPr>
        </p:nvSpPr>
        <p:spPr>
          <a:xfrm>
            <a:off x="347816" y="838396"/>
            <a:ext cx="8515350" cy="5302979"/>
          </a:xfrm>
        </p:spPr>
        <p:txBody>
          <a:bodyPr/>
          <a:lstStyle/>
          <a:p>
            <a:pPr eaLnBrk="1" hangingPunct="1"/>
            <a:r>
              <a:rPr lang="en-US" dirty="0" smtClean="0"/>
              <a:t>Create a parallel version of the pi program using a parallel construct:</a:t>
            </a:r>
          </a:p>
          <a:p>
            <a:pPr marL="0" indent="0" eaLnBrk="1" hangingPunct="1">
              <a:buNone/>
            </a:pPr>
            <a:r>
              <a:rPr lang="en-US" dirty="0"/>
              <a:t> </a:t>
            </a:r>
            <a:r>
              <a:rPr lang="en-US" dirty="0" smtClean="0"/>
              <a:t>          #pragma </a:t>
            </a:r>
            <a:r>
              <a:rPr lang="en-US" dirty="0" err="1" smtClean="0"/>
              <a:t>omp</a:t>
            </a:r>
            <a:r>
              <a:rPr lang="en-US" dirty="0" smtClean="0"/>
              <a:t> parallel.</a:t>
            </a:r>
          </a:p>
          <a:p>
            <a:pPr eaLnBrk="1" hangingPunct="1"/>
            <a:r>
              <a:rPr lang="en-US" dirty="0" smtClean="0"/>
              <a:t>Pay close attention to shared versus private variables.</a:t>
            </a:r>
          </a:p>
          <a:p>
            <a:pPr eaLnBrk="1" hangingPunct="1"/>
            <a:r>
              <a:rPr lang="en-US" dirty="0" smtClean="0"/>
              <a:t>In addition to a parallel construct, you will need the runtime library routines</a:t>
            </a:r>
          </a:p>
          <a:p>
            <a:pPr lvl="1" eaLnBrk="1" hangingPunct="1"/>
            <a:r>
              <a:rPr lang="en-US" dirty="0" err="1" smtClean="0"/>
              <a:t>int</a:t>
            </a:r>
            <a:r>
              <a:rPr lang="en-US" dirty="0" smtClean="0"/>
              <a:t> </a:t>
            </a:r>
            <a:r>
              <a:rPr lang="en-US" dirty="0" err="1" smtClean="0"/>
              <a:t>omp_get_num_threads</a:t>
            </a:r>
            <a:r>
              <a:rPr lang="en-US" dirty="0" smtClean="0"/>
              <a:t>();	</a:t>
            </a:r>
          </a:p>
          <a:p>
            <a:pPr lvl="1" eaLnBrk="1" hangingPunct="1"/>
            <a:r>
              <a:rPr lang="en-US" dirty="0" err="1" smtClean="0"/>
              <a:t>int</a:t>
            </a:r>
            <a:r>
              <a:rPr lang="en-US" dirty="0" smtClean="0"/>
              <a:t> </a:t>
            </a:r>
            <a:r>
              <a:rPr lang="en-US" dirty="0" err="1" smtClean="0"/>
              <a:t>omp_get_thread_num</a:t>
            </a:r>
            <a:r>
              <a:rPr lang="en-US" dirty="0" smtClean="0"/>
              <a:t>();</a:t>
            </a:r>
          </a:p>
          <a:p>
            <a:pPr lvl="1" eaLnBrk="1" hangingPunct="1"/>
            <a:r>
              <a:rPr lang="en-US" dirty="0" smtClean="0"/>
              <a:t>double </a:t>
            </a:r>
            <a:r>
              <a:rPr lang="en-US" dirty="0" err="1" smtClean="0"/>
              <a:t>omp_get_wtime</a:t>
            </a:r>
            <a:r>
              <a:rPr lang="en-US" dirty="0" smtClean="0"/>
              <a:t>();</a:t>
            </a:r>
          </a:p>
        </p:txBody>
      </p:sp>
      <p:sp>
        <p:nvSpPr>
          <p:cNvPr id="28677" name="Text Box 4"/>
          <p:cNvSpPr txBox="1">
            <a:spLocks noChangeArrowheads="1"/>
          </p:cNvSpPr>
          <p:nvPr/>
        </p:nvSpPr>
        <p:spPr bwMode="auto">
          <a:xfrm>
            <a:off x="4438650" y="5904150"/>
            <a:ext cx="3368675" cy="654050"/>
          </a:xfrm>
          <a:prstGeom prst="rect">
            <a:avLst/>
          </a:prstGeom>
          <a:solidFill>
            <a:schemeClr val="tx1"/>
          </a:solidFill>
          <a:ln w="12700">
            <a:solidFill>
              <a:schemeClr val="bg2"/>
            </a:solidFill>
            <a:miter lim="800000"/>
            <a:headEnd type="none" w="sm" len="sm"/>
            <a:tailEnd type="none" w="sm" len="sm"/>
          </a:ln>
        </p:spPr>
        <p:txBody>
          <a:bodyPr>
            <a:spAutoFit/>
          </a:bodyPr>
          <a:lstStyle/>
          <a:p>
            <a:pPr>
              <a:spcBef>
                <a:spcPct val="50000"/>
              </a:spcBef>
            </a:pPr>
            <a:r>
              <a:rPr lang="en-US" sz="1800">
                <a:solidFill>
                  <a:schemeClr val="bg2"/>
                </a:solidFill>
                <a:latin typeface="Arial Unicode MS" pitchFamily="34" charset="-128"/>
              </a:rPr>
              <a:t>Time in Seconds since a fixed point in the past</a:t>
            </a:r>
          </a:p>
        </p:txBody>
      </p:sp>
      <p:sp>
        <p:nvSpPr>
          <p:cNvPr id="28678" name="Line 5"/>
          <p:cNvSpPr>
            <a:spLocks noChangeShapeType="1"/>
          </p:cNvSpPr>
          <p:nvPr/>
        </p:nvSpPr>
        <p:spPr bwMode="auto">
          <a:xfrm flipH="1" flipV="1">
            <a:off x="4773613" y="5321538"/>
            <a:ext cx="1074737" cy="536575"/>
          </a:xfrm>
          <a:prstGeom prst="line">
            <a:avLst/>
          </a:prstGeom>
          <a:noFill/>
          <a:ln w="12700">
            <a:solidFill>
              <a:schemeClr val="tx1"/>
            </a:solidFill>
            <a:round/>
            <a:headEnd type="none" w="sm" len="sm"/>
            <a:tailEnd type="triangle" w="sm" len="sm"/>
          </a:ln>
        </p:spPr>
        <p:txBody>
          <a:bodyPr/>
          <a:lstStyle/>
          <a:p>
            <a:endParaRPr lang="en-US"/>
          </a:p>
        </p:txBody>
      </p:sp>
      <p:sp>
        <p:nvSpPr>
          <p:cNvPr id="28679" name="Text Box 6"/>
          <p:cNvSpPr txBox="1">
            <a:spLocks noChangeArrowheads="1"/>
          </p:cNvSpPr>
          <p:nvPr/>
        </p:nvSpPr>
        <p:spPr bwMode="auto">
          <a:xfrm>
            <a:off x="6027738" y="5069125"/>
            <a:ext cx="2338387" cy="379413"/>
          </a:xfrm>
          <a:prstGeom prst="rect">
            <a:avLst/>
          </a:prstGeom>
          <a:solidFill>
            <a:schemeClr val="tx1"/>
          </a:solidFill>
          <a:ln w="12700">
            <a:solidFill>
              <a:schemeClr val="bg2"/>
            </a:solidFill>
            <a:miter lim="800000"/>
            <a:headEnd type="none" w="sm" len="sm"/>
            <a:tailEnd type="none" w="sm" len="sm"/>
          </a:ln>
        </p:spPr>
        <p:txBody>
          <a:bodyPr>
            <a:spAutoFit/>
          </a:bodyPr>
          <a:lstStyle/>
          <a:p>
            <a:pPr>
              <a:spcBef>
                <a:spcPct val="50000"/>
              </a:spcBef>
            </a:pPr>
            <a:r>
              <a:rPr lang="en-US" sz="1800">
                <a:solidFill>
                  <a:schemeClr val="bg2"/>
                </a:solidFill>
                <a:latin typeface="Arial Unicode MS" pitchFamily="34" charset="-128"/>
              </a:rPr>
              <a:t>Thread ID or rank</a:t>
            </a:r>
          </a:p>
        </p:txBody>
      </p:sp>
      <p:sp>
        <p:nvSpPr>
          <p:cNvPr id="28680" name="Line 7"/>
          <p:cNvSpPr>
            <a:spLocks noChangeShapeType="1"/>
          </p:cNvSpPr>
          <p:nvPr/>
        </p:nvSpPr>
        <p:spPr bwMode="auto">
          <a:xfrm flipH="1" flipV="1">
            <a:off x="5210175" y="4857988"/>
            <a:ext cx="782638" cy="434975"/>
          </a:xfrm>
          <a:prstGeom prst="line">
            <a:avLst/>
          </a:prstGeom>
          <a:noFill/>
          <a:ln w="12700">
            <a:solidFill>
              <a:schemeClr val="tx1"/>
            </a:solidFill>
            <a:round/>
            <a:headEnd type="none" w="sm" len="sm"/>
            <a:tailEnd type="triangle" w="sm" len="sm"/>
          </a:ln>
        </p:spPr>
        <p:txBody>
          <a:bodyPr/>
          <a:lstStyle/>
          <a:p>
            <a:endParaRPr lang="en-US"/>
          </a:p>
        </p:txBody>
      </p:sp>
      <p:sp>
        <p:nvSpPr>
          <p:cNvPr id="28681" name="Text Box 8"/>
          <p:cNvSpPr txBox="1">
            <a:spLocks noChangeArrowheads="1"/>
          </p:cNvSpPr>
          <p:nvPr/>
        </p:nvSpPr>
        <p:spPr bwMode="auto">
          <a:xfrm>
            <a:off x="5975350" y="4016613"/>
            <a:ext cx="2933700" cy="654050"/>
          </a:xfrm>
          <a:prstGeom prst="rect">
            <a:avLst/>
          </a:prstGeom>
          <a:solidFill>
            <a:schemeClr val="tx1"/>
          </a:solidFill>
          <a:ln w="12700">
            <a:solidFill>
              <a:schemeClr val="bg2"/>
            </a:solidFill>
            <a:miter lim="800000"/>
            <a:headEnd type="none" w="sm" len="sm"/>
            <a:tailEnd type="none" w="sm" len="sm"/>
          </a:ln>
        </p:spPr>
        <p:txBody>
          <a:bodyPr>
            <a:spAutoFit/>
          </a:bodyPr>
          <a:lstStyle/>
          <a:p>
            <a:pPr>
              <a:spcBef>
                <a:spcPct val="50000"/>
              </a:spcBef>
            </a:pPr>
            <a:r>
              <a:rPr lang="en-US" sz="1800">
                <a:solidFill>
                  <a:schemeClr val="bg2"/>
                </a:solidFill>
                <a:latin typeface="Arial Unicode MS" pitchFamily="34" charset="-128"/>
              </a:rPr>
              <a:t>Number of threads in the team</a:t>
            </a:r>
          </a:p>
        </p:txBody>
      </p:sp>
      <p:sp>
        <p:nvSpPr>
          <p:cNvPr id="28682" name="Line 9"/>
          <p:cNvSpPr>
            <a:spLocks noChangeShapeType="1"/>
          </p:cNvSpPr>
          <p:nvPr/>
        </p:nvSpPr>
        <p:spPr bwMode="auto">
          <a:xfrm flipH="1" flipV="1">
            <a:off x="5397500" y="4276963"/>
            <a:ext cx="552450" cy="87312"/>
          </a:xfrm>
          <a:prstGeom prst="line">
            <a:avLst/>
          </a:prstGeom>
          <a:noFill/>
          <a:ln w="12700">
            <a:solidFill>
              <a:schemeClr val="tx1"/>
            </a:solidFill>
            <a:round/>
            <a:headEnd type="none" w="sm" len="sm"/>
            <a:tailEnd type="triangle" w="sm" len="sm"/>
          </a:ln>
        </p:spPr>
        <p:txBody>
          <a:bodyPr/>
          <a:lstStyle/>
          <a:p>
            <a:endParaRPr lang="en-US"/>
          </a:p>
        </p:txBody>
      </p:sp>
      <p:sp>
        <p:nvSpPr>
          <p:cNvPr id="28683" name="AutoShape 11">
            <a:hlinkClick r:id="rId3" action="ppaction://hlinksldjump" highlightClick="1"/>
          </p:cNvPr>
          <p:cNvSpPr>
            <a:spLocks noChangeArrowheads="1"/>
          </p:cNvSpPr>
          <p:nvPr/>
        </p:nvSpPr>
        <p:spPr bwMode="auto">
          <a:xfrm>
            <a:off x="8828396" y="6301475"/>
            <a:ext cx="139700" cy="139700"/>
          </a:xfrm>
          <a:prstGeom prst="actionButtonForwardNext">
            <a:avLst/>
          </a:prstGeom>
          <a:solidFill>
            <a:schemeClr val="accent1"/>
          </a:solidFill>
          <a:ln w="9525">
            <a:noFill/>
            <a:miter lim="800000"/>
            <a:headEnd/>
            <a:tailEnd/>
          </a:ln>
        </p:spPr>
        <p:txBody>
          <a:bodyPr wrap="none" lIns="92075" tIns="46038" rIns="92075" bIns="46038" anchor="ctr">
            <a:spAutoFit/>
          </a:bodyPr>
          <a:lstStyle/>
          <a:p>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a:xfrm>
            <a:off x="8134066" y="6539962"/>
            <a:ext cx="1009934" cy="348018"/>
          </a:xfrm>
        </p:spPr>
        <p:txBody>
          <a:bodyPr/>
          <a:lstStyle/>
          <a:p>
            <a:pPr>
              <a:defRPr/>
            </a:pPr>
            <a:fld id="{92531204-9A84-4BE0-8B85-BCAA44BC166D}" type="slidenum">
              <a:rPr lang="zh-CN" altLang="en-US"/>
              <a:pPr>
                <a:defRPr/>
              </a:pPr>
              <a:t>23</a:t>
            </a:fld>
            <a:endParaRPr lang="en-US" altLang="zh-CN"/>
          </a:p>
        </p:txBody>
      </p:sp>
      <p:sp>
        <p:nvSpPr>
          <p:cNvPr id="28675" name="Rectangle 2"/>
          <p:cNvSpPr>
            <a:spLocks noGrp="1" noChangeArrowheads="1"/>
          </p:cNvSpPr>
          <p:nvPr>
            <p:ph type="title"/>
          </p:nvPr>
        </p:nvSpPr>
        <p:spPr>
          <a:xfrm>
            <a:off x="460375" y="22800"/>
            <a:ext cx="8496300" cy="1143000"/>
          </a:xfrm>
        </p:spPr>
        <p:txBody>
          <a:bodyPr/>
          <a:lstStyle/>
          <a:p>
            <a:pPr eaLnBrk="1" hangingPunct="1"/>
            <a:r>
              <a:rPr lang="en-US" dirty="0" smtClean="0"/>
              <a:t>Exercise 2 (hints)</a:t>
            </a:r>
          </a:p>
        </p:txBody>
      </p:sp>
      <p:sp>
        <p:nvSpPr>
          <p:cNvPr id="28676" name="Rectangle 3"/>
          <p:cNvSpPr>
            <a:spLocks noGrp="1" noChangeArrowheads="1"/>
          </p:cNvSpPr>
          <p:nvPr>
            <p:ph type="body" idx="1"/>
          </p:nvPr>
        </p:nvSpPr>
        <p:spPr>
          <a:xfrm>
            <a:off x="347816" y="823406"/>
            <a:ext cx="8515350" cy="5302979"/>
          </a:xfrm>
        </p:spPr>
        <p:txBody>
          <a:bodyPr/>
          <a:lstStyle/>
          <a:p>
            <a:pPr eaLnBrk="1" hangingPunct="1"/>
            <a:r>
              <a:rPr lang="en-US" dirty="0" smtClean="0"/>
              <a:t>Use a parallel construct:</a:t>
            </a:r>
          </a:p>
          <a:p>
            <a:pPr marL="0" indent="0" eaLnBrk="1" hangingPunct="1">
              <a:buNone/>
            </a:pPr>
            <a:r>
              <a:rPr lang="en-US" dirty="0"/>
              <a:t> </a:t>
            </a:r>
            <a:r>
              <a:rPr lang="en-US" dirty="0" smtClean="0"/>
              <a:t>          #pragma </a:t>
            </a:r>
            <a:r>
              <a:rPr lang="en-US" dirty="0" err="1" smtClean="0"/>
              <a:t>omp</a:t>
            </a:r>
            <a:r>
              <a:rPr lang="en-US" dirty="0" smtClean="0"/>
              <a:t> parallel.</a:t>
            </a:r>
          </a:p>
          <a:p>
            <a:pPr eaLnBrk="1" hangingPunct="1"/>
            <a:r>
              <a:rPr lang="en-US" dirty="0" smtClean="0"/>
              <a:t>The challenge is to:</a:t>
            </a:r>
          </a:p>
          <a:p>
            <a:pPr lvl="1" eaLnBrk="1" hangingPunct="1"/>
            <a:r>
              <a:rPr lang="en-US" dirty="0" smtClean="0"/>
              <a:t>divide loop iterations between threads (use the thread ID and the number of threads).</a:t>
            </a:r>
          </a:p>
          <a:p>
            <a:pPr lvl="1" eaLnBrk="1" hangingPunct="1"/>
            <a:r>
              <a:rPr lang="en-US" dirty="0" smtClean="0"/>
              <a:t>Create an accumulator for each thread to hold partial sums that you can later combine to generate the global sum.</a:t>
            </a:r>
          </a:p>
          <a:p>
            <a:pPr eaLnBrk="1" hangingPunct="1"/>
            <a:r>
              <a:rPr lang="en-US" dirty="0" smtClean="0"/>
              <a:t>In addition to a parallel construct, you will need the runtime library routines</a:t>
            </a:r>
          </a:p>
          <a:p>
            <a:pPr lvl="1" eaLnBrk="1" hangingPunct="1"/>
            <a:r>
              <a:rPr lang="en-US" dirty="0" err="1" smtClean="0"/>
              <a:t>int</a:t>
            </a:r>
            <a:r>
              <a:rPr lang="en-US" dirty="0" smtClean="0"/>
              <a:t> </a:t>
            </a:r>
            <a:r>
              <a:rPr lang="en-US" dirty="0" err="1" smtClean="0"/>
              <a:t>omp_get_num_threads</a:t>
            </a:r>
            <a:r>
              <a:rPr lang="en-US" dirty="0" smtClean="0"/>
              <a:t>();	</a:t>
            </a:r>
          </a:p>
          <a:p>
            <a:pPr lvl="1" eaLnBrk="1" hangingPunct="1"/>
            <a:r>
              <a:rPr lang="en-US" dirty="0" err="1" smtClean="0"/>
              <a:t>int</a:t>
            </a:r>
            <a:r>
              <a:rPr lang="en-US" dirty="0" smtClean="0"/>
              <a:t> </a:t>
            </a:r>
            <a:r>
              <a:rPr lang="en-US" dirty="0" err="1" smtClean="0"/>
              <a:t>omp_get_thread_num</a:t>
            </a:r>
            <a:r>
              <a:rPr lang="en-US" dirty="0" smtClean="0"/>
              <a:t>();</a:t>
            </a:r>
          </a:p>
          <a:p>
            <a:pPr lvl="1" eaLnBrk="1" hangingPunct="1"/>
            <a:r>
              <a:rPr lang="en-US" dirty="0" smtClean="0"/>
              <a:t>double </a:t>
            </a:r>
            <a:r>
              <a:rPr lang="en-US" dirty="0" err="1" smtClean="0"/>
              <a:t>omp_get_wtime</a:t>
            </a:r>
            <a:r>
              <a:rPr lang="en-US" dirty="0" smtClean="0"/>
              <a:t>();</a:t>
            </a:r>
          </a:p>
        </p:txBody>
      </p:sp>
      <p:sp>
        <p:nvSpPr>
          <p:cNvPr id="28683" name="AutoShape 11">
            <a:hlinkClick r:id="rId3" action="ppaction://hlinksldjump" highlightClick="1"/>
          </p:cNvPr>
          <p:cNvSpPr>
            <a:spLocks noChangeArrowheads="1"/>
          </p:cNvSpPr>
          <p:nvPr/>
        </p:nvSpPr>
        <p:spPr bwMode="auto">
          <a:xfrm>
            <a:off x="8828396" y="6331455"/>
            <a:ext cx="139700" cy="139700"/>
          </a:xfrm>
          <a:prstGeom prst="actionButtonForwardNext">
            <a:avLst/>
          </a:prstGeom>
          <a:solidFill>
            <a:schemeClr val="accent1"/>
          </a:solidFill>
          <a:ln w="9525">
            <a:noFill/>
            <a:miter lim="800000"/>
            <a:headEnd/>
            <a:tailEnd/>
          </a:ln>
        </p:spPr>
        <p:txBody>
          <a:bodyPr wrap="none" lIns="92075" tIns="46038" rIns="92075" bIns="46038" anchor="ctr">
            <a:spAutoFit/>
          </a:bodyPr>
          <a:lstStyle/>
          <a:p>
            <a:endParaRPr lang="en-GB"/>
          </a:p>
        </p:txBody>
      </p:sp>
    </p:spTree>
    <p:extLst>
      <p:ext uri="{BB962C8B-B14F-4D97-AF65-F5344CB8AC3E}">
        <p14:creationId xmlns:p14="http://schemas.microsoft.com/office/powerpoint/2010/main" val="10662535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0F3DF1BD-2D17-4766-86FD-5827149ED3EA}" type="slidenum">
              <a:rPr lang="zh-CN" altLang="en-US"/>
              <a:pPr>
                <a:defRPr/>
              </a:pPr>
              <a:t>24</a:t>
            </a:fld>
            <a:endParaRPr lang="en-US" altLang="zh-CN"/>
          </a:p>
        </p:txBody>
      </p:sp>
      <p:sp>
        <p:nvSpPr>
          <p:cNvPr id="109571" name="Rectangle 2"/>
          <p:cNvSpPr>
            <a:spLocks noGrp="1" noChangeArrowheads="1"/>
          </p:cNvSpPr>
          <p:nvPr>
            <p:ph type="title"/>
          </p:nvPr>
        </p:nvSpPr>
        <p:spPr>
          <a:xfrm>
            <a:off x="460375" y="150375"/>
            <a:ext cx="8496300" cy="1143000"/>
          </a:xfrm>
        </p:spPr>
        <p:txBody>
          <a:bodyPr/>
          <a:lstStyle/>
          <a:p>
            <a:pPr eaLnBrk="1" hangingPunct="1"/>
            <a:r>
              <a:rPr lang="en-US" dirty="0" smtClean="0"/>
              <a:t>Outline</a:t>
            </a:r>
          </a:p>
        </p:txBody>
      </p:sp>
      <p:sp>
        <p:nvSpPr>
          <p:cNvPr id="109572" name="Rectangle 3"/>
          <p:cNvSpPr>
            <a:spLocks noGrp="1" noChangeArrowheads="1"/>
          </p:cNvSpPr>
          <p:nvPr>
            <p:ph type="body" idx="1"/>
          </p:nvPr>
        </p:nvSpPr>
        <p:spPr>
          <a:xfrm>
            <a:off x="866775" y="1148005"/>
            <a:ext cx="8035925" cy="5340350"/>
          </a:xfrm>
        </p:spPr>
        <p:txBody>
          <a:bodyPr/>
          <a:lstStyle/>
          <a:p>
            <a:pPr eaLnBrk="1" hangingPunct="1"/>
            <a:r>
              <a:rPr lang="en-US" dirty="0" smtClean="0"/>
              <a:t>Introduction to OpenMP</a:t>
            </a:r>
          </a:p>
          <a:p>
            <a:pPr eaLnBrk="1" hangingPunct="1"/>
            <a:r>
              <a:rPr lang="en-US" dirty="0" smtClean="0"/>
              <a:t>Creating Threads</a:t>
            </a:r>
          </a:p>
          <a:p>
            <a:pPr eaLnBrk="1" hangingPunct="1"/>
            <a:r>
              <a:rPr lang="en-US" dirty="0" smtClean="0"/>
              <a:t>Synchronization</a:t>
            </a:r>
          </a:p>
          <a:p>
            <a:pPr eaLnBrk="1" hangingPunct="1"/>
            <a:r>
              <a:rPr lang="en-US" dirty="0" smtClean="0"/>
              <a:t>Parallel Loops</a:t>
            </a:r>
          </a:p>
          <a:p>
            <a:pPr eaLnBrk="1" hangingPunct="1"/>
            <a:r>
              <a:rPr lang="en-US" dirty="0" smtClean="0"/>
              <a:t>Synchronize single masters and stuff</a:t>
            </a:r>
          </a:p>
          <a:p>
            <a:pPr eaLnBrk="1" hangingPunct="1"/>
            <a:r>
              <a:rPr lang="en-US" dirty="0" smtClean="0"/>
              <a:t>Data environment</a:t>
            </a:r>
          </a:p>
          <a:p>
            <a:pPr eaLnBrk="1" hangingPunct="1"/>
            <a:r>
              <a:rPr lang="en-US" dirty="0" smtClean="0"/>
              <a:t>Tasks</a:t>
            </a:r>
          </a:p>
          <a:p>
            <a:pPr eaLnBrk="1" hangingPunct="1"/>
            <a:r>
              <a:rPr lang="en-US" dirty="0" smtClean="0"/>
              <a:t>Memory model</a:t>
            </a:r>
          </a:p>
          <a:p>
            <a:pPr eaLnBrk="1" hangingPunct="1"/>
            <a:r>
              <a:rPr lang="en-US" dirty="0" err="1" smtClean="0"/>
              <a:t>Threadprivate</a:t>
            </a:r>
            <a:r>
              <a:rPr lang="en-US" dirty="0" smtClean="0"/>
              <a:t> Data</a:t>
            </a:r>
          </a:p>
          <a:p>
            <a:pPr eaLnBrk="1" hangingPunct="1"/>
            <a:r>
              <a:rPr lang="en-US" dirty="0" smtClean="0"/>
              <a:t>Challenge Problems</a:t>
            </a:r>
          </a:p>
        </p:txBody>
      </p:sp>
      <p:sp>
        <p:nvSpPr>
          <p:cNvPr id="109573" name="AutoShape 4"/>
          <p:cNvSpPr>
            <a:spLocks noChangeArrowheads="1"/>
          </p:cNvSpPr>
          <p:nvPr/>
        </p:nvSpPr>
        <p:spPr bwMode="auto">
          <a:xfrm>
            <a:off x="276225" y="2292848"/>
            <a:ext cx="457200" cy="3048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p:spPr>
        <p:txBody>
          <a:bodyPr wrap="none" anchor="ctr"/>
          <a:lstStyle/>
          <a:p>
            <a:endParaRPr lang="en-GB" sz="2800">
              <a:latin typeface="Arial Unicode MS" pitchFamily="34" charset="-128"/>
            </a:endParaRPr>
          </a:p>
        </p:txBody>
      </p:sp>
    </p:spTree>
    <p:extLst>
      <p:ext uri="{BB962C8B-B14F-4D97-AF65-F5344CB8AC3E}">
        <p14:creationId xmlns:p14="http://schemas.microsoft.com/office/powerpoint/2010/main" val="12848477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3088F8A8-4D36-4D2B-96B6-F18218DC373A}" type="slidenum">
              <a:rPr lang="zh-CN" altLang="en-US"/>
              <a:pPr>
                <a:defRPr/>
              </a:pPr>
              <a:t>25</a:t>
            </a:fld>
            <a:endParaRPr lang="en-US" altLang="zh-CN"/>
          </a:p>
        </p:txBody>
      </p:sp>
      <p:grpSp>
        <p:nvGrpSpPr>
          <p:cNvPr id="2" name="Group 7"/>
          <p:cNvGrpSpPr>
            <a:grpSpLocks/>
          </p:cNvGrpSpPr>
          <p:nvPr/>
        </p:nvGrpSpPr>
        <p:grpSpPr bwMode="auto">
          <a:xfrm>
            <a:off x="288925" y="2932113"/>
            <a:ext cx="7607300" cy="2816225"/>
            <a:chOff x="182" y="1847"/>
            <a:chExt cx="4792" cy="1774"/>
          </a:xfrm>
        </p:grpSpPr>
        <p:sp>
          <p:nvSpPr>
            <p:cNvPr id="30727" name="Rectangle 4"/>
            <p:cNvSpPr>
              <a:spLocks noChangeArrowheads="1"/>
            </p:cNvSpPr>
            <p:nvPr/>
          </p:nvSpPr>
          <p:spPr bwMode="auto">
            <a:xfrm>
              <a:off x="182" y="1847"/>
              <a:ext cx="4207" cy="1774"/>
            </a:xfrm>
            <a:prstGeom prst="rect">
              <a:avLst/>
            </a:prstGeom>
            <a:solidFill>
              <a:srgbClr val="000C32"/>
            </a:solidFill>
            <a:ln w="12700">
              <a:solidFill>
                <a:schemeClr val="tx1"/>
              </a:solidFill>
              <a:miter lim="800000"/>
              <a:headEnd type="none" w="sm" len="sm"/>
              <a:tailEnd type="none" w="sm" len="sm"/>
            </a:ln>
          </p:spPr>
          <p:txBody>
            <a:bodyPr wrap="none" anchor="ctr"/>
            <a:lstStyle/>
            <a:p>
              <a:endParaRPr lang="en-GB"/>
            </a:p>
          </p:txBody>
        </p:sp>
        <p:sp>
          <p:nvSpPr>
            <p:cNvPr id="30728" name="Text Box 5"/>
            <p:cNvSpPr txBox="1">
              <a:spLocks noChangeArrowheads="1"/>
            </p:cNvSpPr>
            <p:nvPr/>
          </p:nvSpPr>
          <p:spPr bwMode="auto">
            <a:xfrm>
              <a:off x="3922" y="2415"/>
              <a:ext cx="1052" cy="412"/>
            </a:xfrm>
            <a:prstGeom prst="rect">
              <a:avLst/>
            </a:prstGeom>
            <a:solidFill>
              <a:schemeClr val="tx1"/>
            </a:solidFill>
            <a:ln w="12700">
              <a:solidFill>
                <a:schemeClr val="bg2"/>
              </a:solidFill>
              <a:miter lim="800000"/>
              <a:headEnd type="none" w="sm" len="sm"/>
              <a:tailEnd type="none" w="sm" len="sm"/>
            </a:ln>
          </p:spPr>
          <p:txBody>
            <a:bodyPr>
              <a:spAutoFit/>
            </a:bodyPr>
            <a:lstStyle/>
            <a:p>
              <a:pPr>
                <a:spcBef>
                  <a:spcPct val="50000"/>
                </a:spcBef>
              </a:pPr>
              <a:r>
                <a:rPr lang="en-US" sz="1800">
                  <a:solidFill>
                    <a:schemeClr val="bg2"/>
                  </a:solidFill>
                  <a:latin typeface="Arial Unicode MS" pitchFamily="34" charset="-128"/>
                </a:rPr>
                <a:t>Discussed later</a:t>
              </a:r>
            </a:p>
          </p:txBody>
        </p:sp>
      </p:grpSp>
      <p:sp>
        <p:nvSpPr>
          <p:cNvPr id="30724" name="Rectangle 2"/>
          <p:cNvSpPr>
            <a:spLocks noGrp="1" noChangeArrowheads="1"/>
          </p:cNvSpPr>
          <p:nvPr>
            <p:ph type="title"/>
          </p:nvPr>
        </p:nvSpPr>
        <p:spPr>
          <a:noFill/>
        </p:spPr>
        <p:txBody>
          <a:bodyPr/>
          <a:lstStyle/>
          <a:p>
            <a:pPr eaLnBrk="1" hangingPunct="1">
              <a:lnSpc>
                <a:spcPct val="89000"/>
              </a:lnSpc>
            </a:pPr>
            <a:r>
              <a:rPr lang="en-US" altLang="zh-CN" smtClean="0">
                <a:ea typeface="SimSun" pitchFamily="2" charset="-122"/>
              </a:rPr>
              <a:t>Synchronization</a:t>
            </a:r>
          </a:p>
        </p:txBody>
      </p:sp>
      <p:sp>
        <p:nvSpPr>
          <p:cNvPr id="30725" name="Rectangle 3"/>
          <p:cNvSpPr>
            <a:spLocks noGrp="1" noChangeArrowheads="1"/>
          </p:cNvSpPr>
          <p:nvPr>
            <p:ph type="body" idx="1"/>
          </p:nvPr>
        </p:nvSpPr>
        <p:spPr>
          <a:xfrm>
            <a:off x="387350" y="1517650"/>
            <a:ext cx="8278813" cy="4154488"/>
          </a:xfrm>
          <a:noFill/>
        </p:spPr>
        <p:txBody>
          <a:bodyPr/>
          <a:lstStyle/>
          <a:p>
            <a:pPr eaLnBrk="1" hangingPunct="1">
              <a:lnSpc>
                <a:spcPct val="94000"/>
              </a:lnSpc>
            </a:pPr>
            <a:r>
              <a:rPr lang="en-US" altLang="zh-CN" smtClean="0">
                <a:ea typeface="SimSun" pitchFamily="2" charset="-122"/>
              </a:rPr>
              <a:t>High level synchronization:</a:t>
            </a:r>
          </a:p>
          <a:p>
            <a:pPr lvl="2" eaLnBrk="1" hangingPunct="1">
              <a:lnSpc>
                <a:spcPct val="94000"/>
              </a:lnSpc>
            </a:pPr>
            <a:r>
              <a:rPr lang="en-US" altLang="zh-CN" smtClean="0">
                <a:solidFill>
                  <a:srgbClr val="FFFF99"/>
                </a:solidFill>
                <a:ea typeface="SimSun" pitchFamily="2" charset="-122"/>
              </a:rPr>
              <a:t>critical</a:t>
            </a:r>
          </a:p>
          <a:p>
            <a:pPr lvl="2" eaLnBrk="1" hangingPunct="1">
              <a:lnSpc>
                <a:spcPct val="94000"/>
              </a:lnSpc>
            </a:pPr>
            <a:r>
              <a:rPr lang="en-US" altLang="zh-CN" smtClean="0">
                <a:solidFill>
                  <a:srgbClr val="FFFF99"/>
                </a:solidFill>
                <a:ea typeface="SimSun" pitchFamily="2" charset="-122"/>
              </a:rPr>
              <a:t>atomic</a:t>
            </a:r>
          </a:p>
          <a:p>
            <a:pPr lvl="2" eaLnBrk="1" hangingPunct="1">
              <a:lnSpc>
                <a:spcPct val="94000"/>
              </a:lnSpc>
            </a:pPr>
            <a:r>
              <a:rPr lang="en-US" altLang="zh-CN" smtClean="0">
                <a:solidFill>
                  <a:srgbClr val="FFFF99"/>
                </a:solidFill>
                <a:ea typeface="SimSun" pitchFamily="2" charset="-122"/>
              </a:rPr>
              <a:t>barrier</a:t>
            </a:r>
          </a:p>
          <a:p>
            <a:pPr lvl="2" eaLnBrk="1" hangingPunct="1">
              <a:lnSpc>
                <a:spcPct val="94000"/>
              </a:lnSpc>
            </a:pPr>
            <a:r>
              <a:rPr lang="en-US" altLang="zh-CN" smtClean="0">
                <a:solidFill>
                  <a:srgbClr val="FFFF99"/>
                </a:solidFill>
                <a:ea typeface="SimSun" pitchFamily="2" charset="-122"/>
              </a:rPr>
              <a:t>ordered</a:t>
            </a:r>
          </a:p>
          <a:p>
            <a:pPr eaLnBrk="1" hangingPunct="1">
              <a:lnSpc>
                <a:spcPct val="94000"/>
              </a:lnSpc>
            </a:pPr>
            <a:r>
              <a:rPr lang="en-US" altLang="zh-CN" smtClean="0">
                <a:ea typeface="SimSun" pitchFamily="2" charset="-122"/>
              </a:rPr>
              <a:t>Low level synchronization</a:t>
            </a:r>
          </a:p>
          <a:p>
            <a:pPr lvl="2" eaLnBrk="1" hangingPunct="1">
              <a:lnSpc>
                <a:spcPct val="94000"/>
              </a:lnSpc>
            </a:pPr>
            <a:r>
              <a:rPr lang="en-US" altLang="zh-CN" smtClean="0">
                <a:solidFill>
                  <a:srgbClr val="FFFF99"/>
                </a:solidFill>
                <a:ea typeface="SimSun" pitchFamily="2" charset="-122"/>
              </a:rPr>
              <a:t>flush</a:t>
            </a:r>
          </a:p>
          <a:p>
            <a:pPr lvl="2" eaLnBrk="1" hangingPunct="1">
              <a:lnSpc>
                <a:spcPct val="94000"/>
              </a:lnSpc>
            </a:pPr>
            <a:r>
              <a:rPr lang="en-US" altLang="zh-CN" smtClean="0">
                <a:solidFill>
                  <a:srgbClr val="FFFF99"/>
                </a:solidFill>
                <a:ea typeface="SimSun" pitchFamily="2" charset="-122"/>
              </a:rPr>
              <a:t>locks (both simple and nested)</a:t>
            </a:r>
          </a:p>
        </p:txBody>
      </p:sp>
      <p:sp>
        <p:nvSpPr>
          <p:cNvPr id="30726" name="Text Box 6"/>
          <p:cNvSpPr txBox="1">
            <a:spLocks noChangeArrowheads="1"/>
          </p:cNvSpPr>
          <p:nvPr/>
        </p:nvSpPr>
        <p:spPr bwMode="auto">
          <a:xfrm>
            <a:off x="5616575" y="717550"/>
            <a:ext cx="3527425" cy="1930400"/>
          </a:xfrm>
          <a:prstGeom prst="rect">
            <a:avLst/>
          </a:prstGeom>
          <a:solidFill>
            <a:schemeClr val="tx1"/>
          </a:solidFill>
          <a:ln w="12700">
            <a:solidFill>
              <a:schemeClr val="bg2"/>
            </a:solidFill>
            <a:miter lim="800000"/>
            <a:headEnd type="none" w="sm" len="sm"/>
            <a:tailEnd type="none" w="sm" len="sm"/>
          </a:ln>
        </p:spPr>
        <p:txBody>
          <a:bodyPr>
            <a:spAutoFit/>
          </a:bodyPr>
          <a:lstStyle/>
          <a:p>
            <a:pPr>
              <a:spcBef>
                <a:spcPct val="50000"/>
              </a:spcBef>
            </a:pPr>
            <a:r>
              <a:rPr lang="en-US">
                <a:solidFill>
                  <a:schemeClr val="bg2"/>
                </a:solidFill>
                <a:latin typeface="Arial Unicode MS" pitchFamily="34" charset="-128"/>
              </a:rPr>
              <a:t>Synchronization is used to impose order constraints and to protect access to shared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287593D8-15BE-49BE-A12A-92412ED008D1}" type="slidenum">
              <a:rPr lang="zh-CN" altLang="en-US"/>
              <a:pPr>
                <a:defRPr/>
              </a:pPr>
              <a:t>26</a:t>
            </a:fld>
            <a:endParaRPr lang="en-US" altLang="zh-CN"/>
          </a:p>
        </p:txBody>
      </p:sp>
      <p:sp>
        <p:nvSpPr>
          <p:cNvPr id="31747" name="Rectangle 2"/>
          <p:cNvSpPr>
            <a:spLocks noGrp="1" noChangeArrowheads="1"/>
          </p:cNvSpPr>
          <p:nvPr>
            <p:ph type="title"/>
          </p:nvPr>
        </p:nvSpPr>
        <p:spPr>
          <a:xfrm>
            <a:off x="304800" y="304800"/>
            <a:ext cx="7988300" cy="620713"/>
          </a:xfrm>
          <a:noFill/>
        </p:spPr>
        <p:txBody>
          <a:bodyPr/>
          <a:lstStyle/>
          <a:p>
            <a:pPr eaLnBrk="1" hangingPunct="1">
              <a:lnSpc>
                <a:spcPct val="89000"/>
              </a:lnSpc>
            </a:pPr>
            <a:r>
              <a:rPr lang="en-US" altLang="zh-CN" sz="3200" smtClean="0">
                <a:ea typeface="SimSun" pitchFamily="2" charset="-122"/>
              </a:rPr>
              <a:t>Synchronization: critical  </a:t>
            </a:r>
          </a:p>
        </p:txBody>
      </p:sp>
      <p:sp>
        <p:nvSpPr>
          <p:cNvPr id="31748" name="Rectangle 3"/>
          <p:cNvSpPr>
            <a:spLocks noGrp="1" noChangeArrowheads="1"/>
          </p:cNvSpPr>
          <p:nvPr>
            <p:ph type="body" idx="1"/>
          </p:nvPr>
        </p:nvSpPr>
        <p:spPr>
          <a:xfrm>
            <a:off x="288925" y="1082675"/>
            <a:ext cx="8288338" cy="1041400"/>
          </a:xfrm>
          <a:noFill/>
        </p:spPr>
        <p:txBody>
          <a:bodyPr/>
          <a:lstStyle/>
          <a:p>
            <a:pPr eaLnBrk="1" hangingPunct="1">
              <a:lnSpc>
                <a:spcPct val="94000"/>
              </a:lnSpc>
            </a:pPr>
            <a:r>
              <a:rPr lang="en-US" altLang="zh-CN" smtClean="0">
                <a:ea typeface="SimSun" pitchFamily="2" charset="-122"/>
              </a:rPr>
              <a:t>Mutual exclusion: Only one thread at a time can enter a </a:t>
            </a:r>
            <a:r>
              <a:rPr lang="en-US" altLang="zh-CN" smtClean="0">
                <a:solidFill>
                  <a:srgbClr val="FFFF00"/>
                </a:solidFill>
                <a:ea typeface="SimSun" pitchFamily="2" charset="-122"/>
              </a:rPr>
              <a:t>critical</a:t>
            </a:r>
            <a:r>
              <a:rPr lang="en-US" altLang="zh-CN" smtClean="0">
                <a:ea typeface="SimSun" pitchFamily="2" charset="-122"/>
              </a:rPr>
              <a:t> region.</a:t>
            </a:r>
          </a:p>
        </p:txBody>
      </p:sp>
      <p:sp>
        <p:nvSpPr>
          <p:cNvPr id="31749" name="Rectangle 4"/>
          <p:cNvSpPr>
            <a:spLocks noChangeArrowheads="1"/>
          </p:cNvSpPr>
          <p:nvPr/>
        </p:nvSpPr>
        <p:spPr bwMode="auto">
          <a:xfrm>
            <a:off x="3017838" y="2005013"/>
            <a:ext cx="5746750" cy="4709624"/>
          </a:xfrm>
          <a:prstGeom prst="rect">
            <a:avLst/>
          </a:prstGeom>
          <a:solidFill>
            <a:srgbClr val="001B72"/>
          </a:solidFill>
          <a:ln w="9525">
            <a:noFill/>
            <a:miter lim="800000"/>
            <a:headEnd/>
            <a:tailEnd/>
          </a:ln>
        </p:spPr>
        <p:txBody>
          <a:bodyPr lIns="92075" tIns="46038" rIns="92075" bIns="46038">
            <a:spAutoFit/>
          </a:bodyPr>
          <a:lstStyle/>
          <a:p>
            <a:pPr algn="l">
              <a:spcBef>
                <a:spcPct val="50000"/>
              </a:spcBef>
            </a:pPr>
            <a:r>
              <a:rPr lang="en-US" altLang="zh-CN" sz="2000" dirty="0" smtClean="0">
                <a:latin typeface="Arial" charset="0"/>
              </a:rPr>
              <a:t>float  </a:t>
            </a:r>
            <a:r>
              <a:rPr lang="en-US" altLang="zh-CN" sz="2000" dirty="0">
                <a:latin typeface="Arial" charset="0"/>
              </a:rPr>
              <a:t>res;</a:t>
            </a:r>
          </a:p>
          <a:p>
            <a:pPr algn="l">
              <a:spcBef>
                <a:spcPct val="50000"/>
              </a:spcBef>
            </a:pPr>
            <a:r>
              <a:rPr lang="en-US" altLang="zh-CN" sz="2000" dirty="0">
                <a:solidFill>
                  <a:srgbClr val="FFFF99"/>
                </a:solidFill>
                <a:latin typeface="Arial" charset="0"/>
              </a:rPr>
              <a:t>#</a:t>
            </a:r>
            <a:r>
              <a:rPr lang="en-US" altLang="zh-CN" sz="2000" dirty="0" err="1">
                <a:solidFill>
                  <a:srgbClr val="FFFF99"/>
                </a:solidFill>
                <a:latin typeface="Arial" charset="0"/>
              </a:rPr>
              <a:t>pragma</a:t>
            </a:r>
            <a:r>
              <a:rPr lang="en-US" altLang="zh-CN" sz="2000" dirty="0">
                <a:solidFill>
                  <a:srgbClr val="FFFF99"/>
                </a:solidFill>
                <a:latin typeface="Arial" charset="0"/>
              </a:rPr>
              <a:t> </a:t>
            </a:r>
            <a:r>
              <a:rPr lang="en-US" altLang="zh-CN" sz="2000" dirty="0" err="1">
                <a:solidFill>
                  <a:srgbClr val="FFFF99"/>
                </a:solidFill>
                <a:latin typeface="Arial" charset="0"/>
              </a:rPr>
              <a:t>omp</a:t>
            </a:r>
            <a:r>
              <a:rPr lang="en-US" altLang="zh-CN" sz="2000" dirty="0">
                <a:solidFill>
                  <a:srgbClr val="FFFF99"/>
                </a:solidFill>
                <a:latin typeface="Arial" charset="0"/>
              </a:rPr>
              <a:t> parallel</a:t>
            </a:r>
          </a:p>
          <a:p>
            <a:pPr algn="l">
              <a:spcBef>
                <a:spcPct val="50000"/>
              </a:spcBef>
            </a:pPr>
            <a:r>
              <a:rPr lang="en-US" altLang="zh-CN" sz="2000" dirty="0">
                <a:latin typeface="Arial" charset="0"/>
              </a:rPr>
              <a:t>{     float B;   </a:t>
            </a:r>
            <a:r>
              <a:rPr lang="en-US" altLang="zh-CN" sz="2000" dirty="0" err="1">
                <a:latin typeface="Arial" charset="0"/>
              </a:rPr>
              <a:t>int</a:t>
            </a:r>
            <a:r>
              <a:rPr lang="en-US" altLang="zh-CN" sz="2000" dirty="0">
                <a:latin typeface="Arial" charset="0"/>
              </a:rPr>
              <a:t> </a:t>
            </a:r>
            <a:r>
              <a:rPr lang="en-US" altLang="zh-CN" sz="2000" dirty="0" err="1">
                <a:latin typeface="Arial" charset="0"/>
              </a:rPr>
              <a:t>i</a:t>
            </a:r>
            <a:r>
              <a:rPr lang="en-US" altLang="zh-CN" sz="2000" dirty="0">
                <a:latin typeface="Arial" charset="0"/>
              </a:rPr>
              <a:t>, id, </a:t>
            </a:r>
            <a:r>
              <a:rPr lang="en-US" altLang="zh-CN" sz="2000" dirty="0" err="1">
                <a:latin typeface="Arial" charset="0"/>
              </a:rPr>
              <a:t>nthrds</a:t>
            </a:r>
            <a:r>
              <a:rPr lang="en-US" altLang="zh-CN" sz="2000" dirty="0">
                <a:latin typeface="Arial" charset="0"/>
              </a:rPr>
              <a:t>;</a:t>
            </a:r>
          </a:p>
          <a:p>
            <a:pPr algn="l">
              <a:spcBef>
                <a:spcPct val="50000"/>
              </a:spcBef>
            </a:pPr>
            <a:r>
              <a:rPr lang="en-US" altLang="zh-CN" sz="2000" dirty="0">
                <a:latin typeface="Arial" charset="0"/>
              </a:rPr>
              <a:t>      id = </a:t>
            </a:r>
            <a:r>
              <a:rPr lang="en-US" altLang="zh-CN" sz="2000" dirty="0" err="1">
                <a:latin typeface="Arial" charset="0"/>
              </a:rPr>
              <a:t>omp_get_thread_num</a:t>
            </a:r>
            <a:r>
              <a:rPr lang="en-US" altLang="zh-CN" sz="2000" dirty="0">
                <a:latin typeface="Arial" charset="0"/>
              </a:rPr>
              <a:t>();</a:t>
            </a:r>
          </a:p>
          <a:p>
            <a:pPr algn="l">
              <a:spcBef>
                <a:spcPct val="50000"/>
              </a:spcBef>
            </a:pPr>
            <a:r>
              <a:rPr lang="en-US" altLang="zh-CN" sz="2000" dirty="0">
                <a:latin typeface="Arial" charset="0"/>
              </a:rPr>
              <a:t>      </a:t>
            </a:r>
            <a:r>
              <a:rPr lang="en-US" altLang="zh-CN" sz="2000" dirty="0" err="1">
                <a:latin typeface="Arial" charset="0"/>
              </a:rPr>
              <a:t>nthrds</a:t>
            </a:r>
            <a:r>
              <a:rPr lang="en-US" altLang="zh-CN" sz="2000" dirty="0">
                <a:latin typeface="Arial" charset="0"/>
              </a:rPr>
              <a:t> = </a:t>
            </a:r>
            <a:r>
              <a:rPr lang="en-US" altLang="zh-CN" sz="2000" dirty="0" err="1">
                <a:latin typeface="Arial" charset="0"/>
              </a:rPr>
              <a:t>omp_get_num_threads</a:t>
            </a:r>
            <a:r>
              <a:rPr lang="en-US" altLang="zh-CN" sz="2000" dirty="0">
                <a:latin typeface="Arial" charset="0"/>
              </a:rPr>
              <a:t>();</a:t>
            </a:r>
          </a:p>
          <a:p>
            <a:pPr algn="l">
              <a:spcBef>
                <a:spcPct val="50000"/>
              </a:spcBef>
            </a:pPr>
            <a:r>
              <a:rPr lang="en-US" altLang="zh-CN" sz="2000" dirty="0">
                <a:latin typeface="Arial" charset="0"/>
              </a:rPr>
              <a:t>       for(</a:t>
            </a:r>
            <a:r>
              <a:rPr lang="en-US" altLang="zh-CN" sz="2000" dirty="0" err="1">
                <a:latin typeface="Arial" charset="0"/>
              </a:rPr>
              <a:t>i</a:t>
            </a:r>
            <a:r>
              <a:rPr lang="en-US" altLang="zh-CN" sz="2000" dirty="0">
                <a:latin typeface="Arial" charset="0"/>
              </a:rPr>
              <a:t>=</a:t>
            </a:r>
            <a:r>
              <a:rPr lang="en-US" altLang="zh-CN" sz="2000" dirty="0" err="1">
                <a:latin typeface="Arial" charset="0"/>
              </a:rPr>
              <a:t>id;i</a:t>
            </a:r>
            <a:r>
              <a:rPr lang="en-US" altLang="zh-CN" sz="2000" dirty="0">
                <a:latin typeface="Arial" charset="0"/>
              </a:rPr>
              <a:t>&lt;</a:t>
            </a:r>
            <a:r>
              <a:rPr lang="en-US" altLang="zh-CN" sz="2000" dirty="0" err="1">
                <a:latin typeface="Arial" charset="0"/>
              </a:rPr>
              <a:t>niters;i</a:t>
            </a:r>
            <a:r>
              <a:rPr lang="en-US" altLang="zh-CN" sz="2000" dirty="0" smtClean="0">
                <a:latin typeface="Arial" charset="0"/>
              </a:rPr>
              <a:t>+=</a:t>
            </a:r>
            <a:r>
              <a:rPr lang="en-US" altLang="zh-CN" sz="2000" dirty="0" err="1" smtClean="0">
                <a:latin typeface="Arial" charset="0"/>
              </a:rPr>
              <a:t>nthrds</a:t>
            </a:r>
            <a:r>
              <a:rPr lang="en-US" altLang="zh-CN" sz="2000" dirty="0">
                <a:latin typeface="Arial" charset="0"/>
              </a:rPr>
              <a:t>){</a:t>
            </a:r>
          </a:p>
          <a:p>
            <a:pPr algn="l">
              <a:spcBef>
                <a:spcPct val="50000"/>
              </a:spcBef>
            </a:pPr>
            <a:r>
              <a:rPr lang="en-US" altLang="zh-CN" sz="2000" dirty="0">
                <a:latin typeface="Arial" charset="0"/>
              </a:rPr>
              <a:t>	B =  </a:t>
            </a:r>
            <a:r>
              <a:rPr lang="en-US" altLang="zh-CN" sz="2000" dirty="0" err="1">
                <a:latin typeface="Arial" charset="0"/>
              </a:rPr>
              <a:t>big_job</a:t>
            </a:r>
            <a:r>
              <a:rPr lang="en-US" altLang="zh-CN" sz="2000" dirty="0">
                <a:latin typeface="Arial" charset="0"/>
              </a:rPr>
              <a:t>(</a:t>
            </a:r>
            <a:r>
              <a:rPr lang="en-US" altLang="zh-CN" sz="2000" dirty="0" err="1">
                <a:latin typeface="Arial" charset="0"/>
              </a:rPr>
              <a:t>i</a:t>
            </a:r>
            <a:r>
              <a:rPr lang="en-US" altLang="zh-CN" sz="2000" dirty="0">
                <a:latin typeface="Arial" charset="0"/>
              </a:rPr>
              <a:t>);</a:t>
            </a:r>
          </a:p>
          <a:p>
            <a:pPr algn="l">
              <a:spcBef>
                <a:spcPct val="50000"/>
              </a:spcBef>
            </a:pPr>
            <a:r>
              <a:rPr lang="en-US" altLang="zh-CN" sz="2000" dirty="0">
                <a:solidFill>
                  <a:srgbClr val="FFFF99"/>
                </a:solidFill>
                <a:latin typeface="Arial" charset="0"/>
              </a:rPr>
              <a:t>#</a:t>
            </a:r>
            <a:r>
              <a:rPr lang="en-US" altLang="zh-CN" sz="2000" dirty="0" err="1">
                <a:solidFill>
                  <a:srgbClr val="FFFF99"/>
                </a:solidFill>
                <a:latin typeface="Arial" charset="0"/>
              </a:rPr>
              <a:t>pragma</a:t>
            </a:r>
            <a:r>
              <a:rPr lang="en-US" altLang="zh-CN" sz="2000" dirty="0">
                <a:solidFill>
                  <a:srgbClr val="FFFF99"/>
                </a:solidFill>
                <a:latin typeface="Arial" charset="0"/>
              </a:rPr>
              <a:t> </a:t>
            </a:r>
            <a:r>
              <a:rPr lang="en-US" altLang="zh-CN" sz="2000" dirty="0" err="1">
                <a:solidFill>
                  <a:srgbClr val="FFFF99"/>
                </a:solidFill>
                <a:latin typeface="Arial" charset="0"/>
              </a:rPr>
              <a:t>omp</a:t>
            </a:r>
            <a:r>
              <a:rPr lang="en-US" altLang="zh-CN" sz="2000" dirty="0">
                <a:solidFill>
                  <a:srgbClr val="FFFF99"/>
                </a:solidFill>
                <a:latin typeface="Arial" charset="0"/>
              </a:rPr>
              <a:t> critical</a:t>
            </a:r>
            <a:r>
              <a:rPr lang="en-US" altLang="zh-CN" sz="2000" dirty="0">
                <a:latin typeface="Arial" charset="0"/>
              </a:rPr>
              <a:t> </a:t>
            </a:r>
            <a:br>
              <a:rPr lang="en-US" altLang="zh-CN" sz="2000" dirty="0">
                <a:latin typeface="Arial" charset="0"/>
              </a:rPr>
            </a:br>
            <a:r>
              <a:rPr lang="en-US" altLang="zh-CN" sz="2000" dirty="0" smtClean="0">
                <a:latin typeface="Arial" charset="0"/>
              </a:rPr>
              <a:t>             res += consume </a:t>
            </a:r>
            <a:r>
              <a:rPr lang="en-US" altLang="zh-CN" sz="2000" dirty="0">
                <a:latin typeface="Arial" charset="0"/>
              </a:rPr>
              <a:t>(</a:t>
            </a:r>
            <a:r>
              <a:rPr lang="en-US" altLang="zh-CN" sz="2000" dirty="0" smtClean="0">
                <a:latin typeface="Arial" charset="0"/>
              </a:rPr>
              <a:t>B);</a:t>
            </a:r>
            <a:endParaRPr lang="en-US" altLang="zh-CN" sz="2000" dirty="0">
              <a:latin typeface="Arial" charset="0"/>
            </a:endParaRPr>
          </a:p>
          <a:p>
            <a:pPr algn="l">
              <a:spcBef>
                <a:spcPct val="50000"/>
              </a:spcBef>
            </a:pPr>
            <a:r>
              <a:rPr lang="en-US" altLang="zh-CN" sz="2000" dirty="0">
                <a:latin typeface="Arial" charset="0"/>
              </a:rPr>
              <a:t>      }</a:t>
            </a:r>
            <a:br>
              <a:rPr lang="en-US" altLang="zh-CN" sz="2000" dirty="0">
                <a:latin typeface="Arial" charset="0"/>
              </a:rPr>
            </a:br>
            <a:r>
              <a:rPr lang="en-US" altLang="zh-CN" sz="2000" dirty="0">
                <a:latin typeface="Arial" charset="0"/>
              </a:rPr>
              <a:t>}</a:t>
            </a:r>
          </a:p>
        </p:txBody>
      </p:sp>
      <p:sp>
        <p:nvSpPr>
          <p:cNvPr id="3227653" name="Text Box 5"/>
          <p:cNvSpPr txBox="1">
            <a:spLocks noChangeArrowheads="1"/>
          </p:cNvSpPr>
          <p:nvPr/>
        </p:nvSpPr>
        <p:spPr bwMode="auto">
          <a:xfrm>
            <a:off x="288925" y="3949700"/>
            <a:ext cx="2286000" cy="1917700"/>
          </a:xfrm>
          <a:prstGeom prst="rect">
            <a:avLst/>
          </a:prstGeom>
          <a:solidFill>
            <a:schemeClr val="tx1"/>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r>
              <a:rPr lang="en-US" altLang="zh-CN">
                <a:solidFill>
                  <a:schemeClr val="bg2"/>
                </a:solidFill>
                <a:latin typeface="Arial" charset="0"/>
              </a:rPr>
              <a:t>Threads wait their turn – only one at a time calls consume()</a:t>
            </a:r>
          </a:p>
        </p:txBody>
      </p:sp>
      <p:sp>
        <p:nvSpPr>
          <p:cNvPr id="31751" name="Line 6"/>
          <p:cNvSpPr>
            <a:spLocks noChangeShapeType="1"/>
          </p:cNvSpPr>
          <p:nvPr/>
        </p:nvSpPr>
        <p:spPr bwMode="auto">
          <a:xfrm>
            <a:off x="2574925" y="4940300"/>
            <a:ext cx="355600" cy="417513"/>
          </a:xfrm>
          <a:prstGeom prst="line">
            <a:avLst/>
          </a:prstGeom>
          <a:noFill/>
          <a:ln w="28575">
            <a:solidFill>
              <a:schemeClr val="tx1"/>
            </a:solidFill>
            <a:round/>
            <a:headEnd type="none" w="sm" len="sm"/>
            <a:tailEnd type="triangl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8714FF77-5DB4-4992-BFD4-8CF3A480D460}" type="slidenum">
              <a:rPr lang="zh-CN" altLang="en-US"/>
              <a:pPr>
                <a:defRPr/>
              </a:pPr>
              <a:t>27</a:t>
            </a:fld>
            <a:endParaRPr lang="en-US" altLang="zh-CN"/>
          </a:p>
        </p:txBody>
      </p:sp>
      <p:sp>
        <p:nvSpPr>
          <p:cNvPr id="32771" name="Rectangle 2"/>
          <p:cNvSpPr>
            <a:spLocks noGrp="1" noChangeArrowheads="1"/>
          </p:cNvSpPr>
          <p:nvPr>
            <p:ph type="title"/>
          </p:nvPr>
        </p:nvSpPr>
        <p:spPr>
          <a:xfrm>
            <a:off x="288925" y="146050"/>
            <a:ext cx="8496300" cy="1143000"/>
          </a:xfrm>
          <a:noFill/>
        </p:spPr>
        <p:txBody>
          <a:bodyPr/>
          <a:lstStyle/>
          <a:p>
            <a:pPr eaLnBrk="1" hangingPunct="1">
              <a:lnSpc>
                <a:spcPct val="89000"/>
              </a:lnSpc>
            </a:pPr>
            <a:r>
              <a:rPr lang="en-US" altLang="zh-CN" smtClean="0">
                <a:ea typeface="SimSun" pitchFamily="2" charset="-122"/>
              </a:rPr>
              <a:t>Synchronization: Atomic</a:t>
            </a:r>
            <a:endParaRPr lang="en-US" altLang="zh-CN" sz="3200" smtClean="0">
              <a:solidFill>
                <a:schemeClr val="accent1"/>
              </a:solidFill>
              <a:ea typeface="SimSun" pitchFamily="2" charset="-122"/>
            </a:endParaRPr>
          </a:p>
        </p:txBody>
      </p:sp>
      <p:sp>
        <p:nvSpPr>
          <p:cNvPr id="32772" name="Rectangle 3"/>
          <p:cNvSpPr>
            <a:spLocks noGrp="1" noChangeArrowheads="1"/>
          </p:cNvSpPr>
          <p:nvPr>
            <p:ph type="body" idx="1"/>
          </p:nvPr>
        </p:nvSpPr>
        <p:spPr>
          <a:xfrm>
            <a:off x="288925" y="1176338"/>
            <a:ext cx="8855075" cy="1335087"/>
          </a:xfrm>
          <a:noFill/>
        </p:spPr>
        <p:txBody>
          <a:bodyPr/>
          <a:lstStyle/>
          <a:p>
            <a:pPr eaLnBrk="1" hangingPunct="1">
              <a:lnSpc>
                <a:spcPct val="94000"/>
              </a:lnSpc>
            </a:pPr>
            <a:r>
              <a:rPr lang="en-US" altLang="zh-CN" smtClean="0">
                <a:solidFill>
                  <a:srgbClr val="FFFF00"/>
                </a:solidFill>
                <a:ea typeface="SimSun" pitchFamily="2" charset="-122"/>
              </a:rPr>
              <a:t>Atomic</a:t>
            </a:r>
            <a:r>
              <a:rPr lang="en-US" altLang="zh-CN" smtClean="0">
                <a:ea typeface="SimSun" pitchFamily="2" charset="-122"/>
              </a:rPr>
              <a:t> provides mutual exclusion but only applies to the update of a memory location (the update of X in the following example)</a:t>
            </a:r>
          </a:p>
        </p:txBody>
      </p:sp>
      <p:sp>
        <p:nvSpPr>
          <p:cNvPr id="32773" name="Rectangle 6"/>
          <p:cNvSpPr>
            <a:spLocks noChangeArrowheads="1"/>
          </p:cNvSpPr>
          <p:nvPr/>
        </p:nvSpPr>
        <p:spPr bwMode="auto">
          <a:xfrm>
            <a:off x="1130300" y="2613025"/>
            <a:ext cx="6565900" cy="3925888"/>
          </a:xfrm>
          <a:prstGeom prst="rect">
            <a:avLst/>
          </a:prstGeom>
          <a:solidFill>
            <a:srgbClr val="001B72"/>
          </a:solidFill>
          <a:ln w="9525">
            <a:noFill/>
            <a:miter lim="800000"/>
            <a:headEnd/>
            <a:tailEnd/>
          </a:ln>
        </p:spPr>
        <p:txBody>
          <a:bodyPr lIns="92075" tIns="46038" rIns="92075" bIns="46038">
            <a:spAutoFit/>
          </a:bodyPr>
          <a:lstStyle/>
          <a:p>
            <a:pPr algn="l">
              <a:spcBef>
                <a:spcPct val="50000"/>
              </a:spcBef>
            </a:pPr>
            <a:r>
              <a:rPr lang="en-US" altLang="zh-CN">
                <a:latin typeface="Arial" charset="0"/>
              </a:rPr>
              <a:t>#pragma omp parallel</a:t>
            </a:r>
          </a:p>
          <a:p>
            <a:pPr algn="l">
              <a:spcBef>
                <a:spcPct val="50000"/>
              </a:spcBef>
            </a:pPr>
            <a:r>
              <a:rPr lang="en-US" altLang="zh-CN">
                <a:latin typeface="Arial" charset="0"/>
              </a:rPr>
              <a:t>{ </a:t>
            </a:r>
            <a:br>
              <a:rPr lang="en-US" altLang="zh-CN">
                <a:latin typeface="Arial" charset="0"/>
              </a:rPr>
            </a:br>
            <a:r>
              <a:rPr lang="en-US" altLang="zh-CN">
                <a:latin typeface="Arial" charset="0"/>
              </a:rPr>
              <a:t>         double tmp, B;</a:t>
            </a:r>
          </a:p>
          <a:p>
            <a:pPr algn="l">
              <a:spcBef>
                <a:spcPct val="50000"/>
              </a:spcBef>
            </a:pPr>
            <a:r>
              <a:rPr lang="en-US" altLang="zh-CN">
                <a:latin typeface="Arial" charset="0"/>
              </a:rPr>
              <a:t>        B =  DOIT();</a:t>
            </a:r>
          </a:p>
          <a:p>
            <a:pPr algn="l">
              <a:spcBef>
                <a:spcPct val="50000"/>
              </a:spcBef>
            </a:pPr>
            <a:r>
              <a:rPr lang="en-US" altLang="zh-CN">
                <a:latin typeface="Arial" charset="0"/>
              </a:rPr>
              <a:t>         </a:t>
            </a:r>
          </a:p>
          <a:p>
            <a:pPr algn="l">
              <a:spcBef>
                <a:spcPct val="50000"/>
              </a:spcBef>
            </a:pPr>
            <a:r>
              <a:rPr lang="en-US" altLang="zh-CN">
                <a:latin typeface="Arial" charset="0"/>
              </a:rPr>
              <a:t> #pragma omp atomic </a:t>
            </a:r>
            <a:r>
              <a:rPr lang="en-US" altLang="zh-CN">
                <a:solidFill>
                  <a:srgbClr val="FFFF99"/>
                </a:solidFill>
                <a:latin typeface="Arial" charset="0"/>
              </a:rPr>
              <a:t/>
            </a:r>
            <a:br>
              <a:rPr lang="en-US" altLang="zh-CN">
                <a:solidFill>
                  <a:srgbClr val="FFFF99"/>
                </a:solidFill>
                <a:latin typeface="Arial" charset="0"/>
              </a:rPr>
            </a:br>
            <a:r>
              <a:rPr lang="en-US" altLang="zh-CN">
                <a:latin typeface="Arial" charset="0"/>
              </a:rPr>
              <a:t>	X += big_ugly(B);</a:t>
            </a:r>
          </a:p>
          <a:p>
            <a:pPr algn="l">
              <a:spcBef>
                <a:spcPct val="50000"/>
              </a:spcBef>
            </a:pPr>
            <a:r>
              <a:rPr lang="en-US" altLang="zh-CN">
                <a:latin typeface="Arial" charset="0"/>
              </a:rPr>
              <a:t>}</a:t>
            </a:r>
          </a:p>
        </p:txBody>
      </p:sp>
      <p:grpSp>
        <p:nvGrpSpPr>
          <p:cNvPr id="2" name="Group 9"/>
          <p:cNvGrpSpPr>
            <a:grpSpLocks/>
          </p:cNvGrpSpPr>
          <p:nvPr/>
        </p:nvGrpSpPr>
        <p:grpSpPr bwMode="auto">
          <a:xfrm>
            <a:off x="1143000" y="2613025"/>
            <a:ext cx="7615238" cy="3970338"/>
            <a:chOff x="720" y="1646"/>
            <a:chExt cx="4797" cy="2501"/>
          </a:xfrm>
        </p:grpSpPr>
        <p:sp>
          <p:nvSpPr>
            <p:cNvPr id="32775" name="Rectangle 8"/>
            <p:cNvSpPr>
              <a:spLocks noChangeArrowheads="1"/>
            </p:cNvSpPr>
            <p:nvPr/>
          </p:nvSpPr>
          <p:spPr bwMode="auto">
            <a:xfrm>
              <a:off x="720" y="1646"/>
              <a:ext cx="4136" cy="2501"/>
            </a:xfrm>
            <a:prstGeom prst="rect">
              <a:avLst/>
            </a:prstGeom>
            <a:solidFill>
              <a:srgbClr val="001B72"/>
            </a:solidFill>
            <a:ln w="9525">
              <a:noFill/>
              <a:miter lim="800000"/>
              <a:headEnd/>
              <a:tailEnd/>
            </a:ln>
          </p:spPr>
          <p:txBody>
            <a:bodyPr lIns="92075" tIns="46038" rIns="92075" bIns="46038">
              <a:spAutoFit/>
            </a:bodyPr>
            <a:lstStyle/>
            <a:p>
              <a:pPr algn="l">
                <a:spcBef>
                  <a:spcPct val="50000"/>
                </a:spcBef>
              </a:pPr>
              <a:r>
                <a:rPr lang="en-US" altLang="zh-CN">
                  <a:solidFill>
                    <a:srgbClr val="FFFF66"/>
                  </a:solidFill>
                  <a:latin typeface="Arial" charset="0"/>
                </a:rPr>
                <a:t>#pragma omp parallel</a:t>
              </a:r>
            </a:p>
            <a:p>
              <a:pPr algn="l">
                <a:spcBef>
                  <a:spcPct val="50000"/>
                </a:spcBef>
              </a:pPr>
              <a:r>
                <a:rPr lang="en-US" altLang="zh-CN">
                  <a:latin typeface="Arial" charset="0"/>
                </a:rPr>
                <a:t>{ </a:t>
              </a:r>
              <a:br>
                <a:rPr lang="en-US" altLang="zh-CN">
                  <a:latin typeface="Arial" charset="0"/>
                </a:rPr>
              </a:br>
              <a:r>
                <a:rPr lang="en-US" altLang="zh-CN">
                  <a:latin typeface="Arial" charset="0"/>
                </a:rPr>
                <a:t>         double tmp, B;</a:t>
              </a:r>
            </a:p>
            <a:p>
              <a:pPr algn="l">
                <a:spcBef>
                  <a:spcPct val="50000"/>
                </a:spcBef>
              </a:pPr>
              <a:r>
                <a:rPr lang="en-US" altLang="zh-CN">
                  <a:latin typeface="Arial" charset="0"/>
                </a:rPr>
                <a:t>        B =  DOIT();</a:t>
              </a:r>
            </a:p>
            <a:p>
              <a:pPr algn="l">
                <a:spcBef>
                  <a:spcPct val="50000"/>
                </a:spcBef>
              </a:pPr>
              <a:r>
                <a:rPr lang="en-US" altLang="zh-CN">
                  <a:latin typeface="Arial" charset="0"/>
                </a:rPr>
                <a:t>        tmp = big_ugly(B);</a:t>
              </a:r>
            </a:p>
            <a:p>
              <a:pPr algn="l">
                <a:spcBef>
                  <a:spcPct val="50000"/>
                </a:spcBef>
              </a:pPr>
              <a:r>
                <a:rPr lang="en-US" altLang="zh-CN">
                  <a:solidFill>
                    <a:srgbClr val="FFFF66"/>
                  </a:solidFill>
                  <a:latin typeface="Arial" charset="0"/>
                </a:rPr>
                <a:t> #pragma omp atomic </a:t>
              </a:r>
              <a:r>
                <a:rPr lang="en-US" altLang="zh-CN">
                  <a:solidFill>
                    <a:srgbClr val="FFFF99"/>
                  </a:solidFill>
                  <a:latin typeface="Arial" charset="0"/>
                </a:rPr>
                <a:t/>
              </a:r>
              <a:br>
                <a:rPr lang="en-US" altLang="zh-CN">
                  <a:solidFill>
                    <a:srgbClr val="FFFF99"/>
                  </a:solidFill>
                  <a:latin typeface="Arial" charset="0"/>
                </a:rPr>
              </a:br>
              <a:r>
                <a:rPr lang="en-US" altLang="zh-CN">
                  <a:latin typeface="Arial" charset="0"/>
                </a:rPr>
                <a:t>	X +=  tmp;</a:t>
              </a:r>
            </a:p>
            <a:p>
              <a:pPr algn="l">
                <a:spcBef>
                  <a:spcPct val="50000"/>
                </a:spcBef>
              </a:pPr>
              <a:r>
                <a:rPr lang="en-US" altLang="zh-CN">
                  <a:latin typeface="Arial" charset="0"/>
                </a:rPr>
                <a:t>}</a:t>
              </a:r>
            </a:p>
          </p:txBody>
        </p:sp>
        <p:sp>
          <p:nvSpPr>
            <p:cNvPr id="32776" name="Text Box 7"/>
            <p:cNvSpPr txBox="1">
              <a:spLocks noChangeArrowheads="1"/>
            </p:cNvSpPr>
            <p:nvPr/>
          </p:nvSpPr>
          <p:spPr bwMode="auto">
            <a:xfrm>
              <a:off x="3568" y="2920"/>
              <a:ext cx="1949" cy="450"/>
            </a:xfrm>
            <a:prstGeom prst="rect">
              <a:avLst/>
            </a:prstGeom>
            <a:solidFill>
              <a:schemeClr val="tx1"/>
            </a:solidFill>
            <a:ln w="12700">
              <a:solidFill>
                <a:schemeClr val="bg2"/>
              </a:solidFill>
              <a:miter lim="800000"/>
              <a:headEnd type="none" w="sm" len="sm"/>
              <a:tailEnd type="none" w="sm" len="sm"/>
            </a:ln>
          </p:spPr>
          <p:txBody>
            <a:bodyPr>
              <a:spAutoFit/>
            </a:bodyPr>
            <a:lstStyle/>
            <a:p>
              <a:pPr algn="l"/>
              <a:r>
                <a:rPr lang="en-US" sz="2000">
                  <a:solidFill>
                    <a:schemeClr val="bg2"/>
                  </a:solidFill>
                  <a:latin typeface="Arial Unicode MS" pitchFamily="34" charset="-128"/>
                </a:rPr>
                <a:t>Atomic only protects the read/update of 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1A195FC-EC57-49F2-874F-27D0974A220D}" type="slidenum">
              <a:rPr lang="zh-CN" altLang="en-US"/>
              <a:pPr>
                <a:defRPr/>
              </a:pPr>
              <a:t>28</a:t>
            </a:fld>
            <a:endParaRPr lang="en-US" altLang="zh-CN"/>
          </a:p>
        </p:txBody>
      </p:sp>
      <p:sp>
        <p:nvSpPr>
          <p:cNvPr id="33795" name="Rectangle 2"/>
          <p:cNvSpPr>
            <a:spLocks noGrp="1" noChangeArrowheads="1"/>
          </p:cNvSpPr>
          <p:nvPr>
            <p:ph type="title"/>
          </p:nvPr>
        </p:nvSpPr>
        <p:spPr/>
        <p:txBody>
          <a:bodyPr/>
          <a:lstStyle/>
          <a:p>
            <a:pPr eaLnBrk="1" hangingPunct="1"/>
            <a:r>
              <a:rPr lang="en-US" smtClean="0"/>
              <a:t>Exercise 3</a:t>
            </a:r>
          </a:p>
        </p:txBody>
      </p:sp>
      <p:sp>
        <p:nvSpPr>
          <p:cNvPr id="33796" name="Rectangle 3"/>
          <p:cNvSpPr>
            <a:spLocks noGrp="1" noChangeArrowheads="1"/>
          </p:cNvSpPr>
          <p:nvPr>
            <p:ph type="body" idx="1"/>
          </p:nvPr>
        </p:nvSpPr>
        <p:spPr/>
        <p:txBody>
          <a:bodyPr/>
          <a:lstStyle/>
          <a:p>
            <a:pPr eaLnBrk="1" hangingPunct="1"/>
            <a:r>
              <a:rPr lang="en-US" smtClean="0"/>
              <a:t>In exercise 2, you probably used an array to create space for each thread to store its partial sum.</a:t>
            </a:r>
          </a:p>
          <a:p>
            <a:pPr eaLnBrk="1" hangingPunct="1"/>
            <a:r>
              <a:rPr lang="en-US" smtClean="0"/>
              <a:t>If array elements happen to share a cache line, this leads to false sharing.</a:t>
            </a:r>
          </a:p>
          <a:p>
            <a:pPr lvl="2" eaLnBrk="1" hangingPunct="1"/>
            <a:r>
              <a:rPr lang="en-US" smtClean="0"/>
              <a:t>Non-shared data in the same cache line so each update invalidates the cache line … in essence “sloshing independent data” back and forth between threads.</a:t>
            </a:r>
          </a:p>
          <a:p>
            <a:pPr eaLnBrk="1" hangingPunct="1"/>
            <a:r>
              <a:rPr lang="en-US" smtClean="0"/>
              <a:t>Modify your “pi program” from exercise 2 to avoid false sharing due to the sum array.</a:t>
            </a:r>
          </a:p>
        </p:txBody>
      </p:sp>
      <p:sp>
        <p:nvSpPr>
          <p:cNvPr id="33797" name="AutoShape 12">
            <a:hlinkClick r:id="rId3" action="ppaction://hlinksldjump" highlightClick="1"/>
          </p:cNvPr>
          <p:cNvSpPr>
            <a:spLocks noChangeArrowheads="1"/>
          </p:cNvSpPr>
          <p:nvPr/>
        </p:nvSpPr>
        <p:spPr bwMode="auto">
          <a:xfrm>
            <a:off x="8580841" y="6525903"/>
            <a:ext cx="165100" cy="152400"/>
          </a:xfrm>
          <a:prstGeom prst="actionButtonForwardNext">
            <a:avLst/>
          </a:prstGeom>
          <a:solidFill>
            <a:schemeClr val="accent1"/>
          </a:solidFill>
          <a:ln w="9525">
            <a:noFill/>
            <a:miter lim="800000"/>
            <a:headEnd/>
            <a:tailEnd/>
          </a:ln>
        </p:spPr>
        <p:txBody>
          <a:bodyPr lIns="92075" tIns="46038" rIns="92075" bIns="46038" anchor="ctr">
            <a:spAutoFit/>
          </a:bodyPr>
          <a:lstStyle/>
          <a:p>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0F3DF1BD-2D17-4766-86FD-5827149ED3EA}" type="slidenum">
              <a:rPr lang="zh-CN" altLang="en-US"/>
              <a:pPr>
                <a:defRPr/>
              </a:pPr>
              <a:t>29</a:t>
            </a:fld>
            <a:endParaRPr lang="en-US" altLang="zh-CN"/>
          </a:p>
        </p:txBody>
      </p:sp>
      <p:sp>
        <p:nvSpPr>
          <p:cNvPr id="109571" name="Rectangle 2"/>
          <p:cNvSpPr>
            <a:spLocks noGrp="1" noChangeArrowheads="1"/>
          </p:cNvSpPr>
          <p:nvPr>
            <p:ph type="title"/>
          </p:nvPr>
        </p:nvSpPr>
        <p:spPr>
          <a:xfrm>
            <a:off x="460375" y="150375"/>
            <a:ext cx="8496300" cy="1143000"/>
          </a:xfrm>
        </p:spPr>
        <p:txBody>
          <a:bodyPr/>
          <a:lstStyle/>
          <a:p>
            <a:pPr eaLnBrk="1" hangingPunct="1"/>
            <a:r>
              <a:rPr lang="en-US" dirty="0" smtClean="0"/>
              <a:t>Outline</a:t>
            </a:r>
          </a:p>
        </p:txBody>
      </p:sp>
      <p:sp>
        <p:nvSpPr>
          <p:cNvPr id="109572" name="Rectangle 3"/>
          <p:cNvSpPr>
            <a:spLocks noGrp="1" noChangeArrowheads="1"/>
          </p:cNvSpPr>
          <p:nvPr>
            <p:ph type="body" idx="1"/>
          </p:nvPr>
        </p:nvSpPr>
        <p:spPr>
          <a:xfrm>
            <a:off x="866775" y="1148005"/>
            <a:ext cx="8035925" cy="5340350"/>
          </a:xfrm>
        </p:spPr>
        <p:txBody>
          <a:bodyPr/>
          <a:lstStyle/>
          <a:p>
            <a:pPr eaLnBrk="1" hangingPunct="1"/>
            <a:r>
              <a:rPr lang="en-US" dirty="0" smtClean="0"/>
              <a:t>Introduction to OpenMP</a:t>
            </a:r>
          </a:p>
          <a:p>
            <a:pPr eaLnBrk="1" hangingPunct="1"/>
            <a:r>
              <a:rPr lang="en-US" dirty="0" smtClean="0"/>
              <a:t>Creating Threads</a:t>
            </a:r>
          </a:p>
          <a:p>
            <a:pPr eaLnBrk="1" hangingPunct="1"/>
            <a:r>
              <a:rPr lang="en-US" dirty="0" smtClean="0"/>
              <a:t>Synchronization</a:t>
            </a:r>
          </a:p>
          <a:p>
            <a:pPr eaLnBrk="1" hangingPunct="1"/>
            <a:r>
              <a:rPr lang="en-US" dirty="0" smtClean="0"/>
              <a:t>Parallel Loops</a:t>
            </a:r>
          </a:p>
          <a:p>
            <a:pPr eaLnBrk="1" hangingPunct="1"/>
            <a:r>
              <a:rPr lang="en-US" dirty="0" smtClean="0"/>
              <a:t>Synchronize single masters and stuff</a:t>
            </a:r>
          </a:p>
          <a:p>
            <a:pPr eaLnBrk="1" hangingPunct="1"/>
            <a:r>
              <a:rPr lang="en-US" dirty="0" smtClean="0"/>
              <a:t>Data environment</a:t>
            </a:r>
          </a:p>
          <a:p>
            <a:pPr eaLnBrk="1" hangingPunct="1"/>
            <a:r>
              <a:rPr lang="en-US" dirty="0" smtClean="0"/>
              <a:t>Tasks</a:t>
            </a:r>
          </a:p>
          <a:p>
            <a:pPr eaLnBrk="1" hangingPunct="1"/>
            <a:r>
              <a:rPr lang="en-US" dirty="0" smtClean="0"/>
              <a:t>Memory model</a:t>
            </a:r>
          </a:p>
          <a:p>
            <a:pPr eaLnBrk="1" hangingPunct="1"/>
            <a:r>
              <a:rPr lang="en-US" dirty="0" err="1" smtClean="0"/>
              <a:t>Threadprivate</a:t>
            </a:r>
            <a:r>
              <a:rPr lang="en-US" dirty="0" smtClean="0"/>
              <a:t> Data</a:t>
            </a:r>
          </a:p>
          <a:p>
            <a:pPr eaLnBrk="1" hangingPunct="1"/>
            <a:r>
              <a:rPr lang="en-US" dirty="0" smtClean="0"/>
              <a:t>Challenge Problems</a:t>
            </a:r>
          </a:p>
        </p:txBody>
      </p:sp>
      <p:sp>
        <p:nvSpPr>
          <p:cNvPr id="109573" name="AutoShape 4"/>
          <p:cNvSpPr>
            <a:spLocks noChangeArrowheads="1"/>
          </p:cNvSpPr>
          <p:nvPr/>
        </p:nvSpPr>
        <p:spPr bwMode="auto">
          <a:xfrm>
            <a:off x="276225" y="2798678"/>
            <a:ext cx="457200" cy="3048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p:spPr>
        <p:txBody>
          <a:bodyPr wrap="none" anchor="ctr"/>
          <a:lstStyle/>
          <a:p>
            <a:endParaRPr lang="en-GB" sz="2800">
              <a:latin typeface="Arial Unicode MS" pitchFamily="34" charset="-128"/>
            </a:endParaRPr>
          </a:p>
        </p:txBody>
      </p:sp>
    </p:spTree>
    <p:extLst>
      <p:ext uri="{BB962C8B-B14F-4D97-AF65-F5344CB8AC3E}">
        <p14:creationId xmlns:p14="http://schemas.microsoft.com/office/powerpoint/2010/main" val="2546532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6911C82-E285-4824-9878-919E061FFB7A}" type="slidenum">
              <a:rPr lang="zh-CN" altLang="en-US"/>
              <a:pPr>
                <a:defRPr/>
              </a:pPr>
              <a:t>3</a:t>
            </a:fld>
            <a:endParaRPr lang="en-US" altLang="zh-CN" dirty="0"/>
          </a:p>
        </p:txBody>
      </p:sp>
      <p:sp>
        <p:nvSpPr>
          <p:cNvPr id="9219" name="Rectangle 2"/>
          <p:cNvSpPr>
            <a:spLocks noGrp="1" noChangeArrowheads="1"/>
          </p:cNvSpPr>
          <p:nvPr>
            <p:ph type="title"/>
          </p:nvPr>
        </p:nvSpPr>
        <p:spPr>
          <a:xfrm>
            <a:off x="390805" y="122830"/>
            <a:ext cx="8496300" cy="993775"/>
          </a:xfrm>
        </p:spPr>
        <p:txBody>
          <a:bodyPr/>
          <a:lstStyle/>
          <a:p>
            <a:pPr eaLnBrk="1" hangingPunct="1"/>
            <a:r>
              <a:rPr lang="en-US" sz="3600" dirty="0" smtClean="0"/>
              <a:t>Preliminaries: part 0 (Windows)</a:t>
            </a:r>
          </a:p>
        </p:txBody>
      </p:sp>
      <p:sp>
        <p:nvSpPr>
          <p:cNvPr id="6148" name="Rectangle 3"/>
          <p:cNvSpPr>
            <a:spLocks noGrp="1" noChangeArrowheads="1"/>
          </p:cNvSpPr>
          <p:nvPr>
            <p:ph type="body" idx="1"/>
          </p:nvPr>
        </p:nvSpPr>
        <p:spPr>
          <a:xfrm>
            <a:off x="0" y="732834"/>
            <a:ext cx="9144000" cy="5245100"/>
          </a:xfrm>
        </p:spPr>
        <p:txBody>
          <a:bodyPr/>
          <a:lstStyle/>
          <a:p>
            <a:pPr eaLnBrk="1" hangingPunct="1">
              <a:defRPr/>
            </a:pPr>
            <a:r>
              <a:rPr lang="en-US" sz="2000" dirty="0" smtClean="0">
                <a:solidFill>
                  <a:srgbClr val="FFFF66"/>
                </a:solidFill>
              </a:rPr>
              <a:t>Install PUTTY onto your laptop</a:t>
            </a:r>
          </a:p>
          <a:p>
            <a:pPr lvl="1" eaLnBrk="1" hangingPunct="1">
              <a:defRPr/>
            </a:pPr>
            <a:r>
              <a:rPr lang="en-US" sz="1800" dirty="0" smtClean="0"/>
              <a:t>Copy putty.exe from available memory sticks or download a copy from:</a:t>
            </a:r>
          </a:p>
          <a:p>
            <a:pPr lvl="2" eaLnBrk="1" hangingPunct="1">
              <a:defRPr/>
            </a:pPr>
            <a:r>
              <a:rPr lang="en-US" sz="1800" dirty="0" smtClean="0">
                <a:solidFill>
                  <a:schemeClr val="tx1"/>
                </a:solidFill>
              </a:rPr>
              <a:t>http://www.chiark.greenend.org.uk/~sgtatham/putty/download.html</a:t>
            </a:r>
          </a:p>
          <a:p>
            <a:pPr lvl="1" eaLnBrk="1" hangingPunct="1">
              <a:defRPr/>
            </a:pPr>
            <a:r>
              <a:rPr lang="en-US" sz="1800" dirty="0" smtClean="0"/>
              <a:t>Launch putty.exe</a:t>
            </a:r>
          </a:p>
          <a:p>
            <a:pPr lvl="2" eaLnBrk="1" hangingPunct="1">
              <a:buFontTx/>
              <a:buNone/>
              <a:defRPr/>
            </a:pPr>
            <a:r>
              <a:rPr lang="en-US" sz="1800" dirty="0" err="1" smtClean="0">
                <a:solidFill>
                  <a:schemeClr val="tx1"/>
                </a:solidFill>
              </a:rPr>
              <a:t>PuTTY</a:t>
            </a:r>
            <a:r>
              <a:rPr lang="en-US" sz="1800" dirty="0" smtClean="0">
                <a:solidFill>
                  <a:schemeClr val="tx1"/>
                </a:solidFill>
              </a:rPr>
              <a:t> Configuration -&gt; Session -&gt; Host Name (or IP Address)  </a:t>
            </a:r>
          </a:p>
          <a:p>
            <a:pPr lvl="2" eaLnBrk="1" hangingPunct="1">
              <a:buFontTx/>
              <a:buNone/>
            </a:pPr>
            <a:r>
              <a:rPr lang="en-US" sz="1800" b="1" dirty="0" smtClean="0">
                <a:latin typeface="+mn-lt"/>
              </a:rPr>
              <a:t>Enter : </a:t>
            </a:r>
            <a:r>
              <a:rPr lang="en-US" sz="2000" dirty="0">
                <a:solidFill>
                  <a:schemeClr val="tx1"/>
                </a:solidFill>
              </a:rPr>
              <a:t>207.108.8.131</a:t>
            </a:r>
          </a:p>
          <a:p>
            <a:pPr lvl="2" eaLnBrk="1" hangingPunct="1">
              <a:buFontTx/>
              <a:buNone/>
              <a:defRPr/>
            </a:pPr>
            <a:r>
              <a:rPr lang="en-US" sz="1800" dirty="0" err="1" smtClean="0">
                <a:solidFill>
                  <a:schemeClr val="tx1"/>
                </a:solidFill>
              </a:rPr>
              <a:t>PuTTY</a:t>
            </a:r>
            <a:r>
              <a:rPr lang="en-US" sz="1800" dirty="0" smtClean="0">
                <a:solidFill>
                  <a:schemeClr val="tx1"/>
                </a:solidFill>
              </a:rPr>
              <a:t> Configuration -&gt; Session -&gt; Port = 22</a:t>
            </a:r>
          </a:p>
          <a:p>
            <a:pPr lvl="2" eaLnBrk="1" hangingPunct="1">
              <a:buFontTx/>
              <a:buNone/>
              <a:defRPr/>
            </a:pPr>
            <a:r>
              <a:rPr lang="en-US" sz="1800" dirty="0" err="1" smtClean="0">
                <a:solidFill>
                  <a:schemeClr val="tx1"/>
                </a:solidFill>
              </a:rPr>
              <a:t>PuTTY</a:t>
            </a:r>
            <a:r>
              <a:rPr lang="en-US" sz="1800" dirty="0" smtClean="0">
                <a:solidFill>
                  <a:schemeClr val="tx1"/>
                </a:solidFill>
              </a:rPr>
              <a:t> Configuration -&gt; Session -&gt; Protocol : SSH checked</a:t>
            </a:r>
          </a:p>
          <a:p>
            <a:pPr lvl="2" eaLnBrk="1" hangingPunct="1">
              <a:buFontTx/>
              <a:buNone/>
              <a:defRPr/>
            </a:pPr>
            <a:r>
              <a:rPr lang="en-US" sz="1800" dirty="0" smtClean="0">
                <a:solidFill>
                  <a:schemeClr val="tx1"/>
                </a:solidFill>
              </a:rPr>
              <a:t>Click Save (to save these settings)</a:t>
            </a:r>
          </a:p>
          <a:p>
            <a:pPr lvl="2" eaLnBrk="1" hangingPunct="1">
              <a:buFontTx/>
              <a:buNone/>
              <a:defRPr/>
            </a:pPr>
            <a:r>
              <a:rPr lang="en-US" sz="1800" dirty="0" smtClean="0">
                <a:solidFill>
                  <a:schemeClr val="tx1"/>
                </a:solidFill>
              </a:rPr>
              <a:t>Click on Open</a:t>
            </a:r>
          </a:p>
          <a:p>
            <a:pPr lvl="2" eaLnBrk="1" hangingPunct="1">
              <a:buFontTx/>
              <a:buNone/>
              <a:defRPr/>
            </a:pPr>
            <a:r>
              <a:rPr lang="en-US" sz="1800" dirty="0" smtClean="0">
                <a:solidFill>
                  <a:schemeClr val="tx1"/>
                </a:solidFill>
              </a:rPr>
              <a:t>Should pop-up a MTL login window (if connection succeeds)</a:t>
            </a:r>
          </a:p>
          <a:p>
            <a:pPr lvl="2" eaLnBrk="1" hangingPunct="1">
              <a:buFontTx/>
              <a:buNone/>
              <a:defRPr/>
            </a:pPr>
            <a:r>
              <a:rPr lang="en-US" sz="1800" dirty="0" smtClean="0">
                <a:solidFill>
                  <a:schemeClr val="tx1"/>
                </a:solidFill>
              </a:rPr>
              <a:t>Enter  Login as: sc13-s??</a:t>
            </a:r>
          </a:p>
          <a:p>
            <a:pPr lvl="2" eaLnBrk="1" hangingPunct="1">
              <a:buFontTx/>
              <a:buNone/>
              <a:defRPr/>
            </a:pPr>
            <a:r>
              <a:rPr lang="en-US" sz="1800" dirty="0" smtClean="0">
                <a:solidFill>
                  <a:schemeClr val="tx1"/>
                </a:solidFill>
              </a:rPr>
              <a:t>Enter password: New14You</a:t>
            </a:r>
          </a:p>
          <a:p>
            <a:pPr eaLnBrk="1" hangingPunct="1">
              <a:defRPr/>
            </a:pPr>
            <a:r>
              <a:rPr lang="en-US" sz="1800" dirty="0" smtClean="0">
                <a:solidFill>
                  <a:srgbClr val="FFFF66"/>
                </a:solidFill>
              </a:rPr>
              <a:t>Copy /home/SC13/</a:t>
            </a:r>
            <a:r>
              <a:rPr lang="en-US" sz="1800" dirty="0" err="1" smtClean="0">
                <a:solidFill>
                  <a:srgbClr val="FFFF66"/>
                </a:solidFill>
              </a:rPr>
              <a:t>OMP_exercises</a:t>
            </a:r>
            <a:r>
              <a:rPr lang="en-US" sz="1800" dirty="0" smtClean="0">
                <a:solidFill>
                  <a:srgbClr val="FFFF66"/>
                </a:solidFill>
              </a:rPr>
              <a:t>/* to your home directory</a:t>
            </a:r>
          </a:p>
          <a:p>
            <a:pPr lvl="1" eaLnBrk="1" hangingPunct="1">
              <a:buNone/>
            </a:pPr>
            <a:r>
              <a:rPr lang="en-US" sz="1800" dirty="0" smtClean="0"/>
              <a:t>$ </a:t>
            </a:r>
            <a:r>
              <a:rPr lang="en-US" sz="1800" dirty="0" err="1" smtClean="0"/>
              <a:t>cp</a:t>
            </a:r>
            <a:r>
              <a:rPr lang="en-US" sz="1800" dirty="0" smtClean="0"/>
              <a:t>  </a:t>
            </a:r>
            <a:r>
              <a:rPr lang="en-US" sz="1800" dirty="0"/>
              <a:t>–R ../</a:t>
            </a:r>
            <a:r>
              <a:rPr lang="en-US" sz="1800" dirty="0" err="1"/>
              <a:t>OMP_exercises</a:t>
            </a:r>
            <a:r>
              <a:rPr lang="en-US" sz="1800" dirty="0"/>
              <a:t> </a:t>
            </a:r>
            <a:r>
              <a:rPr lang="en-US" sz="1800" dirty="0" smtClean="0"/>
              <a:t>  $HOME</a:t>
            </a:r>
            <a:endParaRPr lang="en-US" sz="1800" dirty="0"/>
          </a:p>
          <a:p>
            <a:pPr lvl="1" eaLnBrk="1" hangingPunct="1">
              <a:buFont typeface="Wingdings" pitchFamily="2" charset="2"/>
              <a:buNone/>
              <a:defRPr/>
            </a:pPr>
            <a:r>
              <a:rPr lang="en-US" sz="2000" i="1" dirty="0" smtClean="0"/>
              <a:t>Note: Ignore multiple references to omitting directories</a:t>
            </a:r>
          </a:p>
          <a:p>
            <a:pPr lvl="1" eaLnBrk="1" hangingPunct="1">
              <a:buFontTx/>
              <a:buNone/>
              <a:defRPr/>
            </a:pPr>
            <a:endParaRPr lang="en-US" sz="2000" dirty="0" smtClean="0"/>
          </a:p>
          <a:p>
            <a:pPr lvl="2" eaLnBrk="1" hangingPunct="1">
              <a:buFontTx/>
              <a:buNone/>
              <a:defRPr/>
            </a:pPr>
            <a:endParaRPr lang="en-US" sz="2000" dirty="0" smtClean="0"/>
          </a:p>
          <a:p>
            <a:pPr lvl="2" eaLnBrk="1" hangingPunct="1">
              <a:buFontTx/>
              <a:buNone/>
              <a:defRPr/>
            </a:pPr>
            <a:endParaRPr lang="en-US" sz="2000" dirty="0" smtClean="0"/>
          </a:p>
        </p:txBody>
      </p:sp>
      <p:sp>
        <p:nvSpPr>
          <p:cNvPr id="6" name="TextBox 4"/>
          <p:cNvSpPr txBox="1">
            <a:spLocks noChangeArrowheads="1"/>
          </p:cNvSpPr>
          <p:nvPr/>
        </p:nvSpPr>
        <p:spPr bwMode="auto">
          <a:xfrm>
            <a:off x="6850215" y="4622289"/>
            <a:ext cx="2293785" cy="1200329"/>
          </a:xfrm>
          <a:prstGeom prst="rect">
            <a:avLst/>
          </a:prstGeom>
          <a:solidFill>
            <a:schemeClr val="tx1"/>
          </a:solidFill>
          <a:ln w="28575">
            <a:solidFill>
              <a:schemeClr val="bg2"/>
            </a:solidFill>
            <a:miter lim="800000"/>
            <a:headEnd/>
            <a:tailEnd/>
          </a:ln>
        </p:spPr>
        <p:txBody>
          <a:bodyPr wrap="square">
            <a:spAutoFit/>
          </a:bodyPr>
          <a:lstStyle/>
          <a:p>
            <a:r>
              <a:rPr lang="en-US" sz="1800" dirty="0">
                <a:solidFill>
                  <a:schemeClr val="bg2"/>
                </a:solidFill>
              </a:rPr>
              <a:t>Where ?? Is a two digit number ranging from 01 to </a:t>
            </a:r>
            <a:r>
              <a:rPr lang="en-US" sz="1800" dirty="0" smtClean="0">
                <a:solidFill>
                  <a:schemeClr val="bg2"/>
                </a:solidFill>
              </a:rPr>
              <a:t>50 </a:t>
            </a:r>
            <a:r>
              <a:rPr lang="en-US" sz="1800" u="sng" dirty="0" smtClean="0">
                <a:solidFill>
                  <a:schemeClr val="bg2"/>
                </a:solidFill>
              </a:rPr>
              <a:t>that we will assign to you</a:t>
            </a:r>
            <a:endParaRPr lang="en-US" sz="1800" u="sng" dirty="0">
              <a:solidFill>
                <a:schemeClr val="bg2"/>
              </a:solidFill>
            </a:endParaRPr>
          </a:p>
        </p:txBody>
      </p:sp>
    </p:spTree>
    <p:extLst>
      <p:ext uri="{BB962C8B-B14F-4D97-AF65-F5344CB8AC3E}">
        <p14:creationId xmlns:p14="http://schemas.microsoft.com/office/powerpoint/2010/main" val="2269605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051CC127-53E7-4492-8EB6-9DA708EF8DC7}" type="slidenum">
              <a:rPr lang="zh-CN" altLang="en-US"/>
              <a:pPr>
                <a:defRPr/>
              </a:pPr>
              <a:t>30</a:t>
            </a:fld>
            <a:endParaRPr lang="en-US" altLang="zh-CN"/>
          </a:p>
        </p:txBody>
      </p:sp>
      <p:grpSp>
        <p:nvGrpSpPr>
          <p:cNvPr id="2" name="Group 6"/>
          <p:cNvGrpSpPr>
            <a:grpSpLocks/>
          </p:cNvGrpSpPr>
          <p:nvPr/>
        </p:nvGrpSpPr>
        <p:grpSpPr bwMode="auto">
          <a:xfrm>
            <a:off x="885825" y="4702175"/>
            <a:ext cx="8054975" cy="1466850"/>
            <a:chOff x="558" y="2962"/>
            <a:chExt cx="5074" cy="924"/>
          </a:xfrm>
        </p:grpSpPr>
        <p:sp>
          <p:nvSpPr>
            <p:cNvPr id="35846" name="Rectangle 4"/>
            <p:cNvSpPr>
              <a:spLocks noChangeArrowheads="1"/>
            </p:cNvSpPr>
            <p:nvPr/>
          </p:nvSpPr>
          <p:spPr bwMode="auto">
            <a:xfrm>
              <a:off x="558" y="2962"/>
              <a:ext cx="4617" cy="924"/>
            </a:xfrm>
            <a:prstGeom prst="rect">
              <a:avLst/>
            </a:prstGeom>
            <a:solidFill>
              <a:srgbClr val="000C32"/>
            </a:solidFill>
            <a:ln w="12700">
              <a:solidFill>
                <a:schemeClr val="tx1"/>
              </a:solidFill>
              <a:miter lim="800000"/>
              <a:headEnd type="none" w="sm" len="sm"/>
              <a:tailEnd type="none" w="sm" len="sm"/>
            </a:ln>
          </p:spPr>
          <p:txBody>
            <a:bodyPr wrap="none" anchor="ctr"/>
            <a:lstStyle/>
            <a:p>
              <a:endParaRPr lang="en-GB"/>
            </a:p>
          </p:txBody>
        </p:sp>
        <p:sp>
          <p:nvSpPr>
            <p:cNvPr id="35847" name="Text Box 5"/>
            <p:cNvSpPr txBox="1">
              <a:spLocks noChangeArrowheads="1"/>
            </p:cNvSpPr>
            <p:nvPr/>
          </p:nvSpPr>
          <p:spPr bwMode="auto">
            <a:xfrm>
              <a:off x="4215" y="3045"/>
              <a:ext cx="1417" cy="250"/>
            </a:xfrm>
            <a:prstGeom prst="rect">
              <a:avLst/>
            </a:prstGeom>
            <a:solidFill>
              <a:schemeClr val="tx1"/>
            </a:solidFill>
            <a:ln w="12700">
              <a:noFill/>
              <a:miter lim="800000"/>
              <a:headEnd type="none" w="sm" len="sm"/>
              <a:tailEnd type="none" w="sm" len="sm"/>
            </a:ln>
          </p:spPr>
          <p:txBody>
            <a:bodyPr>
              <a:spAutoFit/>
            </a:bodyPr>
            <a:lstStyle/>
            <a:p>
              <a:pPr algn="l">
                <a:spcBef>
                  <a:spcPct val="50000"/>
                </a:spcBef>
              </a:pPr>
              <a:r>
                <a:rPr lang="en-US" sz="2000">
                  <a:solidFill>
                    <a:schemeClr val="bg2"/>
                  </a:solidFill>
                  <a:latin typeface="Arial Unicode MS" pitchFamily="34" charset="-128"/>
                </a:rPr>
                <a:t>Discussed later</a:t>
              </a:r>
            </a:p>
          </p:txBody>
        </p:sp>
      </p:grpSp>
      <p:sp>
        <p:nvSpPr>
          <p:cNvPr id="35844" name="Rectangle 2"/>
          <p:cNvSpPr>
            <a:spLocks noGrp="1" noChangeArrowheads="1"/>
          </p:cNvSpPr>
          <p:nvPr>
            <p:ph type="title"/>
          </p:nvPr>
        </p:nvSpPr>
        <p:spPr/>
        <p:txBody>
          <a:bodyPr/>
          <a:lstStyle/>
          <a:p>
            <a:pPr eaLnBrk="1" hangingPunct="1"/>
            <a:r>
              <a:rPr lang="en-US" smtClean="0"/>
              <a:t>SPMD vs. worksharing</a:t>
            </a:r>
          </a:p>
        </p:txBody>
      </p:sp>
      <p:sp>
        <p:nvSpPr>
          <p:cNvPr id="35845" name="Rectangle 3"/>
          <p:cNvSpPr>
            <a:spLocks noGrp="1" noChangeArrowheads="1"/>
          </p:cNvSpPr>
          <p:nvPr>
            <p:ph type="body" idx="1"/>
          </p:nvPr>
        </p:nvSpPr>
        <p:spPr/>
        <p:txBody>
          <a:bodyPr/>
          <a:lstStyle/>
          <a:p>
            <a:pPr eaLnBrk="1" hangingPunct="1">
              <a:lnSpc>
                <a:spcPct val="83000"/>
              </a:lnSpc>
            </a:pPr>
            <a:r>
              <a:rPr lang="en-US" smtClean="0"/>
              <a:t>A parallel construct by itself creates an SPMD or  “Single Program Multiple Data” program … i.e., each thread redundantly executes the same code.</a:t>
            </a:r>
          </a:p>
          <a:p>
            <a:pPr eaLnBrk="1" hangingPunct="1">
              <a:lnSpc>
                <a:spcPct val="83000"/>
              </a:lnSpc>
            </a:pPr>
            <a:r>
              <a:rPr lang="en-US" smtClean="0"/>
              <a:t>How do you split up pathways through the code between threads within a team?</a:t>
            </a:r>
          </a:p>
          <a:p>
            <a:pPr lvl="1" eaLnBrk="1" hangingPunct="1">
              <a:lnSpc>
                <a:spcPct val="83000"/>
              </a:lnSpc>
            </a:pPr>
            <a:r>
              <a:rPr lang="en-US" smtClean="0"/>
              <a:t>This is called worksharing</a:t>
            </a:r>
          </a:p>
          <a:p>
            <a:pPr lvl="2" eaLnBrk="1" hangingPunct="1">
              <a:lnSpc>
                <a:spcPct val="83000"/>
              </a:lnSpc>
            </a:pPr>
            <a:r>
              <a:rPr lang="en-US" smtClean="0"/>
              <a:t>Loop construct</a:t>
            </a:r>
          </a:p>
          <a:p>
            <a:pPr lvl="2" eaLnBrk="1" hangingPunct="1">
              <a:lnSpc>
                <a:spcPct val="83000"/>
              </a:lnSpc>
            </a:pPr>
            <a:r>
              <a:rPr lang="en-US" smtClean="0"/>
              <a:t>Sections/section constructs</a:t>
            </a:r>
          </a:p>
          <a:p>
            <a:pPr lvl="2" eaLnBrk="1" hangingPunct="1">
              <a:lnSpc>
                <a:spcPct val="83000"/>
              </a:lnSpc>
            </a:pPr>
            <a:r>
              <a:rPr lang="en-US" smtClean="0"/>
              <a:t>Single construct</a:t>
            </a:r>
          </a:p>
          <a:p>
            <a:pPr lvl="2" eaLnBrk="1" hangingPunct="1">
              <a:lnSpc>
                <a:spcPct val="83000"/>
              </a:lnSpc>
            </a:pPr>
            <a:r>
              <a:rPr lang="en-US" smtClean="0"/>
              <a:t>Task construct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a:defRPr/>
            </a:pPr>
            <a:fld id="{C2CAE3D0-BDDE-4E1F-BEF3-9FF4E711DA66}" type="slidenum">
              <a:rPr lang="zh-CN" altLang="en-US"/>
              <a:pPr>
                <a:defRPr/>
              </a:pPr>
              <a:t>31</a:t>
            </a:fld>
            <a:endParaRPr lang="en-US" altLang="zh-CN"/>
          </a:p>
        </p:txBody>
      </p:sp>
      <p:sp>
        <p:nvSpPr>
          <p:cNvPr id="36867" name="Rectangle 2"/>
          <p:cNvSpPr>
            <a:spLocks noGrp="1" noChangeArrowheads="1"/>
          </p:cNvSpPr>
          <p:nvPr>
            <p:ph type="title"/>
          </p:nvPr>
        </p:nvSpPr>
        <p:spPr>
          <a:xfrm>
            <a:off x="228600" y="152400"/>
            <a:ext cx="8728075" cy="1143000"/>
          </a:xfrm>
          <a:noFill/>
        </p:spPr>
        <p:txBody>
          <a:bodyPr/>
          <a:lstStyle/>
          <a:p>
            <a:pPr eaLnBrk="1" hangingPunct="1">
              <a:lnSpc>
                <a:spcPct val="89000"/>
              </a:lnSpc>
            </a:pPr>
            <a:r>
              <a:rPr lang="en-US" altLang="zh-CN" sz="3200" smtClean="0">
                <a:ea typeface="SimSun" pitchFamily="2" charset="-122"/>
              </a:rPr>
              <a:t>The loop worksharing Constructs</a:t>
            </a:r>
          </a:p>
        </p:txBody>
      </p:sp>
      <p:sp>
        <p:nvSpPr>
          <p:cNvPr id="36868" name="Rectangle 3"/>
          <p:cNvSpPr>
            <a:spLocks noGrp="1" noChangeArrowheads="1"/>
          </p:cNvSpPr>
          <p:nvPr>
            <p:ph type="body" idx="1"/>
          </p:nvPr>
        </p:nvSpPr>
        <p:spPr>
          <a:xfrm>
            <a:off x="381000" y="1143000"/>
            <a:ext cx="8515350" cy="1514475"/>
          </a:xfrm>
          <a:noFill/>
        </p:spPr>
        <p:txBody>
          <a:bodyPr/>
          <a:lstStyle/>
          <a:p>
            <a:pPr eaLnBrk="1" hangingPunct="1">
              <a:lnSpc>
                <a:spcPct val="94000"/>
              </a:lnSpc>
            </a:pPr>
            <a:r>
              <a:rPr lang="en-US" altLang="zh-CN" smtClean="0">
                <a:ea typeface="SimSun" pitchFamily="2" charset="-122"/>
              </a:rPr>
              <a:t>The loop worksharing construct splits up loop iterations among the threads in a team</a:t>
            </a:r>
          </a:p>
        </p:txBody>
      </p:sp>
      <p:sp>
        <p:nvSpPr>
          <p:cNvPr id="36869" name="Rectangle 4"/>
          <p:cNvSpPr>
            <a:spLocks noChangeArrowheads="1"/>
          </p:cNvSpPr>
          <p:nvPr/>
        </p:nvSpPr>
        <p:spPr bwMode="auto">
          <a:xfrm>
            <a:off x="685800" y="2209800"/>
            <a:ext cx="4978400" cy="2862263"/>
          </a:xfrm>
          <a:prstGeom prst="rect">
            <a:avLst/>
          </a:prstGeom>
          <a:solidFill>
            <a:srgbClr val="001B72"/>
          </a:solidFill>
          <a:ln w="9525">
            <a:noFill/>
            <a:miter lim="800000"/>
            <a:headEnd/>
            <a:tailEnd/>
          </a:ln>
        </p:spPr>
        <p:txBody>
          <a:bodyPr lIns="92075" tIns="46038" rIns="92075" bIns="46038">
            <a:spAutoFit/>
          </a:bodyPr>
          <a:lstStyle/>
          <a:p>
            <a:pPr algn="l">
              <a:spcBef>
                <a:spcPct val="50000"/>
              </a:spcBef>
            </a:pPr>
            <a:r>
              <a:rPr lang="en-US" altLang="zh-CN" b="0">
                <a:solidFill>
                  <a:srgbClr val="FFFF66"/>
                </a:solidFill>
                <a:latin typeface="Arial Unicode MS" pitchFamily="34" charset="-128"/>
              </a:rPr>
              <a:t>#pragma omp parallel</a:t>
            </a:r>
          </a:p>
          <a:p>
            <a:pPr algn="l">
              <a:spcBef>
                <a:spcPct val="50000"/>
              </a:spcBef>
            </a:pPr>
            <a:r>
              <a:rPr lang="en-US" altLang="zh-CN" b="0">
                <a:latin typeface="Arial Unicode MS" pitchFamily="34" charset="-128"/>
              </a:rPr>
              <a:t>{</a:t>
            </a:r>
            <a:br>
              <a:rPr lang="en-US" altLang="zh-CN" b="0">
                <a:latin typeface="Arial Unicode MS" pitchFamily="34" charset="-128"/>
              </a:rPr>
            </a:br>
            <a:r>
              <a:rPr lang="en-US" altLang="zh-CN" b="0">
                <a:solidFill>
                  <a:srgbClr val="FFFF66"/>
                </a:solidFill>
                <a:latin typeface="Arial Unicode MS" pitchFamily="34" charset="-128"/>
              </a:rPr>
              <a:t>#pragma omp for </a:t>
            </a:r>
            <a:r>
              <a:rPr lang="en-US" altLang="zh-CN" b="0">
                <a:latin typeface="Arial Unicode MS" pitchFamily="34" charset="-128"/>
              </a:rPr>
              <a:t/>
            </a:r>
            <a:br>
              <a:rPr lang="en-US" altLang="zh-CN" b="0">
                <a:latin typeface="Arial Unicode MS" pitchFamily="34" charset="-128"/>
              </a:rPr>
            </a:br>
            <a:r>
              <a:rPr lang="en-US" altLang="zh-CN" b="0">
                <a:latin typeface="Arial Unicode MS" pitchFamily="34" charset="-128"/>
              </a:rPr>
              <a:t>	for (I=0;I&lt;N;I++){</a:t>
            </a:r>
            <a:br>
              <a:rPr lang="en-US" altLang="zh-CN" b="0">
                <a:latin typeface="Arial Unicode MS" pitchFamily="34" charset="-128"/>
              </a:rPr>
            </a:br>
            <a:r>
              <a:rPr lang="en-US" altLang="zh-CN" b="0">
                <a:latin typeface="Arial Unicode MS" pitchFamily="34" charset="-128"/>
              </a:rPr>
              <a:t>		NEAT_STUFF(I);</a:t>
            </a:r>
            <a:br>
              <a:rPr lang="en-US" altLang="zh-CN" b="0">
                <a:latin typeface="Arial Unicode MS" pitchFamily="34" charset="-128"/>
              </a:rPr>
            </a:br>
            <a:r>
              <a:rPr lang="en-US" altLang="zh-CN" b="0">
                <a:latin typeface="Arial Unicode MS" pitchFamily="34" charset="-128"/>
              </a:rPr>
              <a:t>	}</a:t>
            </a:r>
            <a:br>
              <a:rPr lang="en-US" altLang="zh-CN" b="0">
                <a:latin typeface="Arial Unicode MS" pitchFamily="34" charset="-128"/>
              </a:rPr>
            </a:br>
            <a:r>
              <a:rPr lang="en-US" altLang="zh-CN" b="0">
                <a:latin typeface="Arial Unicode MS" pitchFamily="34" charset="-128"/>
              </a:rPr>
              <a:t>}</a:t>
            </a:r>
          </a:p>
        </p:txBody>
      </p:sp>
      <p:sp>
        <p:nvSpPr>
          <p:cNvPr id="36870" name="Text Box 6"/>
          <p:cNvSpPr txBox="1">
            <a:spLocks noChangeArrowheads="1"/>
          </p:cNvSpPr>
          <p:nvPr/>
        </p:nvSpPr>
        <p:spPr bwMode="auto">
          <a:xfrm>
            <a:off x="5943600" y="2743200"/>
            <a:ext cx="2924175" cy="1917700"/>
          </a:xfrm>
          <a:prstGeom prst="rect">
            <a:avLst/>
          </a:prstGeom>
          <a:noFill/>
          <a:ln w="12700">
            <a:noFill/>
            <a:miter lim="800000"/>
            <a:headEnd type="none" w="sm" len="sm"/>
            <a:tailEnd type="none" w="sm" len="sm"/>
          </a:ln>
        </p:spPr>
        <p:txBody>
          <a:bodyPr>
            <a:spAutoFit/>
          </a:bodyPr>
          <a:lstStyle/>
          <a:p>
            <a:pPr algn="l">
              <a:spcBef>
                <a:spcPct val="50000"/>
              </a:spcBef>
            </a:pPr>
            <a:r>
              <a:rPr lang="en-US">
                <a:latin typeface="Arial Unicode MS" pitchFamily="34" charset="-128"/>
              </a:rPr>
              <a:t>Loop construct name:</a:t>
            </a:r>
          </a:p>
          <a:p>
            <a:pPr lvl="1" algn="l">
              <a:spcBef>
                <a:spcPct val="50000"/>
              </a:spcBef>
              <a:buFontTx/>
              <a:buChar char="•"/>
            </a:pPr>
            <a:r>
              <a:rPr lang="en-US">
                <a:latin typeface="Arial Unicode MS" pitchFamily="34" charset="-128"/>
              </a:rPr>
              <a:t>C/C++: for</a:t>
            </a:r>
          </a:p>
          <a:p>
            <a:pPr lvl="1" algn="l">
              <a:spcBef>
                <a:spcPct val="50000"/>
              </a:spcBef>
              <a:buFontTx/>
              <a:buChar char="•"/>
            </a:pPr>
            <a:r>
              <a:rPr lang="en-US">
                <a:latin typeface="Arial Unicode MS" pitchFamily="34" charset="-128"/>
              </a:rPr>
              <a:t>Fortran: do</a:t>
            </a:r>
          </a:p>
        </p:txBody>
      </p:sp>
      <p:grpSp>
        <p:nvGrpSpPr>
          <p:cNvPr id="36871" name="Group 9"/>
          <p:cNvGrpSpPr>
            <a:grpSpLocks/>
          </p:cNvGrpSpPr>
          <p:nvPr/>
        </p:nvGrpSpPr>
        <p:grpSpPr bwMode="auto">
          <a:xfrm>
            <a:off x="2628900" y="4533900"/>
            <a:ext cx="4978400" cy="1958975"/>
            <a:chOff x="1656" y="2856"/>
            <a:chExt cx="3136" cy="1234"/>
          </a:xfrm>
        </p:grpSpPr>
        <p:sp>
          <p:nvSpPr>
            <p:cNvPr id="36872" name="Text Box 7"/>
            <p:cNvSpPr txBox="1">
              <a:spLocks noChangeArrowheads="1"/>
            </p:cNvSpPr>
            <p:nvPr/>
          </p:nvSpPr>
          <p:spPr bwMode="auto">
            <a:xfrm>
              <a:off x="1656" y="3456"/>
              <a:ext cx="3136" cy="634"/>
            </a:xfrm>
            <a:prstGeom prst="rect">
              <a:avLst/>
            </a:prstGeom>
            <a:solidFill>
              <a:schemeClr val="tx1"/>
            </a:solidFill>
            <a:ln w="9525" algn="ctr">
              <a:noFill/>
              <a:miter lim="800000"/>
              <a:headEnd/>
              <a:tailEnd/>
            </a:ln>
          </p:spPr>
          <p:txBody>
            <a:bodyPr lIns="92075" tIns="46038" rIns="92075" bIns="46038">
              <a:spAutoFit/>
            </a:bodyPr>
            <a:lstStyle/>
            <a:p>
              <a:pPr>
                <a:spcBef>
                  <a:spcPct val="50000"/>
                </a:spcBef>
              </a:pPr>
              <a:r>
                <a:rPr lang="en-US" sz="2000">
                  <a:solidFill>
                    <a:schemeClr val="bg2"/>
                  </a:solidFill>
                  <a:latin typeface="Arial" charset="0"/>
                </a:rPr>
                <a:t>The variable I is made “private” to each thread  by default.  You could do this explicitly with a “private(I)” clause</a:t>
              </a:r>
            </a:p>
          </p:txBody>
        </p:sp>
        <p:sp>
          <p:nvSpPr>
            <p:cNvPr id="36873" name="Line 8"/>
            <p:cNvSpPr>
              <a:spLocks noChangeShapeType="1"/>
            </p:cNvSpPr>
            <p:nvPr/>
          </p:nvSpPr>
          <p:spPr bwMode="auto">
            <a:xfrm flipH="1" flipV="1">
              <a:off x="2384" y="2856"/>
              <a:ext cx="840" cy="568"/>
            </a:xfrm>
            <a:prstGeom prst="line">
              <a:avLst/>
            </a:prstGeom>
            <a:noFill/>
            <a:ln w="28575">
              <a:solidFill>
                <a:schemeClr val="tx1"/>
              </a:solidFill>
              <a:round/>
              <a:headEnd/>
              <a:tailEnd type="triangle" w="med" len="med"/>
            </a:ln>
          </p:spPr>
          <p:txBody>
            <a:bodyPr lIns="92075" tIns="46038" rIns="92075" bIns="46038">
              <a:spAutoFit/>
            </a:bodyPr>
            <a:lstStyle/>
            <a:p>
              <a:endParaRPr 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a:defRPr/>
            </a:pPr>
            <a:fld id="{B3CD12C5-B12F-4B78-9AEA-6C44F53C7478}" type="slidenum">
              <a:rPr lang="zh-CN" altLang="en-US" sz="1000"/>
              <a:pPr>
                <a:defRPr/>
              </a:pPr>
              <a:t>32</a:t>
            </a:fld>
            <a:endParaRPr lang="en-US" altLang="zh-CN" sz="1000" dirty="0"/>
          </a:p>
        </p:txBody>
      </p:sp>
      <p:sp>
        <p:nvSpPr>
          <p:cNvPr id="37891" name="Rectangle 2"/>
          <p:cNvSpPr>
            <a:spLocks noGrp="1" noChangeArrowheads="1"/>
          </p:cNvSpPr>
          <p:nvPr>
            <p:ph type="title"/>
          </p:nvPr>
        </p:nvSpPr>
        <p:spPr>
          <a:noFill/>
        </p:spPr>
        <p:txBody>
          <a:bodyPr/>
          <a:lstStyle/>
          <a:p>
            <a:pPr eaLnBrk="1" hangingPunct="1">
              <a:lnSpc>
                <a:spcPct val="88000"/>
              </a:lnSpc>
            </a:pPr>
            <a:r>
              <a:rPr lang="en-US" altLang="zh-CN" smtClean="0">
                <a:ea typeface="SimSun" pitchFamily="2" charset="-122"/>
              </a:rPr>
              <a:t>Loop worksharing Constructs</a:t>
            </a:r>
            <a:br>
              <a:rPr lang="en-US" altLang="zh-CN" smtClean="0">
                <a:ea typeface="SimSun" pitchFamily="2" charset="-122"/>
              </a:rPr>
            </a:br>
            <a:r>
              <a:rPr lang="en-US" altLang="zh-CN" sz="2800" smtClean="0">
                <a:solidFill>
                  <a:schemeClr val="accent1"/>
                </a:solidFill>
                <a:ea typeface="SimSun" pitchFamily="2" charset="-122"/>
              </a:rPr>
              <a:t>A motivating example</a:t>
            </a:r>
          </a:p>
        </p:txBody>
      </p:sp>
      <p:sp>
        <p:nvSpPr>
          <p:cNvPr id="3159043" name="Rectangle 3"/>
          <p:cNvSpPr>
            <a:spLocks noChangeArrowheads="1"/>
          </p:cNvSpPr>
          <p:nvPr/>
        </p:nvSpPr>
        <p:spPr bwMode="auto">
          <a:xfrm>
            <a:off x="2616200" y="1587500"/>
            <a:ext cx="6121400" cy="400050"/>
          </a:xfrm>
          <a:prstGeom prst="rect">
            <a:avLst/>
          </a:prstGeom>
          <a:solidFill>
            <a:srgbClr val="001B72"/>
          </a:solidFill>
          <a:ln w="12700">
            <a:noFill/>
            <a:miter lim="800000"/>
            <a:headEnd/>
            <a:tailEnd/>
          </a:ln>
          <a:effectLst>
            <a:outerShdw dist="107763" dir="2700000" algn="ctr" rotWithShape="0">
              <a:schemeClr val="bg2"/>
            </a:outerShdw>
          </a:effectLst>
        </p:spPr>
        <p:txBody>
          <a:bodyPr lIns="92075" tIns="46038" rIns="92075" bIns="46038">
            <a:spAutoFit/>
          </a:bodyPr>
          <a:lstStyle/>
          <a:p>
            <a:pPr algn="l">
              <a:spcBef>
                <a:spcPct val="50000"/>
              </a:spcBef>
              <a:defRPr/>
            </a:pPr>
            <a:r>
              <a:rPr lang="en-US" altLang="zh-CN" sz="2000" b="0" dirty="0">
                <a:latin typeface="Arial" charset="0"/>
              </a:rPr>
              <a:t>for(</a:t>
            </a:r>
            <a:r>
              <a:rPr lang="en-US" altLang="zh-CN" sz="2000" b="0" dirty="0" err="1">
                <a:latin typeface="Arial" charset="0"/>
              </a:rPr>
              <a:t>i</a:t>
            </a:r>
            <a:r>
              <a:rPr lang="en-US" altLang="zh-CN" sz="2000" b="0" dirty="0">
                <a:latin typeface="Arial" charset="0"/>
              </a:rPr>
              <a:t>=0;i&lt;</a:t>
            </a:r>
            <a:r>
              <a:rPr lang="en-US" altLang="zh-CN" sz="2000" b="0" dirty="0" err="1">
                <a:latin typeface="Arial" charset="0"/>
              </a:rPr>
              <a:t>N;i</a:t>
            </a:r>
            <a:r>
              <a:rPr lang="en-US" altLang="zh-CN" sz="2000" b="0" dirty="0">
                <a:latin typeface="Arial" charset="0"/>
              </a:rPr>
              <a:t>++)   { a[</a:t>
            </a:r>
            <a:r>
              <a:rPr lang="en-US" altLang="zh-CN" sz="2000" b="0" dirty="0" err="1">
                <a:latin typeface="Arial" charset="0"/>
              </a:rPr>
              <a:t>i</a:t>
            </a:r>
            <a:r>
              <a:rPr lang="en-US" altLang="zh-CN" sz="2000" b="0" dirty="0">
                <a:latin typeface="Arial" charset="0"/>
              </a:rPr>
              <a:t>] = a[</a:t>
            </a:r>
            <a:r>
              <a:rPr lang="en-US" altLang="zh-CN" sz="2000" b="0" dirty="0" err="1">
                <a:latin typeface="Arial" charset="0"/>
              </a:rPr>
              <a:t>i</a:t>
            </a:r>
            <a:r>
              <a:rPr lang="en-US" altLang="zh-CN" sz="2000" b="0" dirty="0">
                <a:latin typeface="Arial" charset="0"/>
              </a:rPr>
              <a:t>] + b[</a:t>
            </a:r>
            <a:r>
              <a:rPr lang="en-US" altLang="zh-CN" sz="2000" b="0" dirty="0" err="1">
                <a:latin typeface="Arial" charset="0"/>
              </a:rPr>
              <a:t>i</a:t>
            </a:r>
            <a:r>
              <a:rPr lang="en-US" altLang="zh-CN" sz="2000" b="0" dirty="0">
                <a:latin typeface="Arial" charset="0"/>
              </a:rPr>
              <a:t>];}</a:t>
            </a:r>
          </a:p>
        </p:txBody>
      </p:sp>
      <p:sp>
        <p:nvSpPr>
          <p:cNvPr id="3159044" name="Rectangle 4"/>
          <p:cNvSpPr>
            <a:spLocks noChangeArrowheads="1"/>
          </p:cNvSpPr>
          <p:nvPr/>
        </p:nvSpPr>
        <p:spPr bwMode="auto">
          <a:xfrm>
            <a:off x="2590800" y="2209800"/>
            <a:ext cx="6140450" cy="3170238"/>
          </a:xfrm>
          <a:prstGeom prst="rect">
            <a:avLst/>
          </a:prstGeom>
          <a:solidFill>
            <a:srgbClr val="001B72"/>
          </a:solidFill>
          <a:ln w="12700">
            <a:noFill/>
            <a:miter lim="800000"/>
            <a:headEnd/>
            <a:tailEnd/>
          </a:ln>
          <a:effectLst>
            <a:outerShdw dist="107763" dir="2700000" algn="ctr" rotWithShape="0">
              <a:schemeClr val="bg2"/>
            </a:outerShdw>
          </a:effectLst>
        </p:spPr>
        <p:txBody>
          <a:bodyPr lIns="92075" tIns="46038" rIns="92075" bIns="46038">
            <a:spAutoFit/>
          </a:bodyPr>
          <a:lstStyle/>
          <a:p>
            <a:pPr algn="l">
              <a:spcBef>
                <a:spcPct val="50000"/>
              </a:spcBef>
              <a:defRPr/>
            </a:pPr>
            <a:r>
              <a:rPr lang="en-US" altLang="zh-CN" sz="2000" b="0" dirty="0">
                <a:solidFill>
                  <a:srgbClr val="FFFF66"/>
                </a:solidFill>
                <a:latin typeface="Arial" charset="0"/>
              </a:rPr>
              <a:t>#</a:t>
            </a:r>
            <a:r>
              <a:rPr lang="en-US" altLang="zh-CN" sz="2000" b="0" dirty="0" err="1">
                <a:solidFill>
                  <a:srgbClr val="FFFF66"/>
                </a:solidFill>
                <a:latin typeface="Arial" charset="0"/>
              </a:rPr>
              <a:t>pragma</a:t>
            </a:r>
            <a:r>
              <a:rPr lang="en-US" altLang="zh-CN" sz="2000" b="0" dirty="0">
                <a:solidFill>
                  <a:srgbClr val="FFFF66"/>
                </a:solidFill>
                <a:latin typeface="Arial" charset="0"/>
              </a:rPr>
              <a:t> </a:t>
            </a:r>
            <a:r>
              <a:rPr lang="en-US" altLang="zh-CN" sz="2000" b="0" dirty="0" err="1">
                <a:solidFill>
                  <a:srgbClr val="FFFF66"/>
                </a:solidFill>
                <a:latin typeface="Arial" charset="0"/>
              </a:rPr>
              <a:t>omp</a:t>
            </a:r>
            <a:r>
              <a:rPr lang="en-US" altLang="zh-CN" sz="2000" b="0" dirty="0">
                <a:solidFill>
                  <a:srgbClr val="FFFF66"/>
                </a:solidFill>
                <a:latin typeface="Arial" charset="0"/>
              </a:rPr>
              <a:t> parallel</a:t>
            </a:r>
            <a:r>
              <a:rPr lang="en-US" altLang="zh-CN" sz="2000" b="0" dirty="0">
                <a:latin typeface="Arial" charset="0"/>
              </a:rPr>
              <a:t/>
            </a:r>
            <a:br>
              <a:rPr lang="en-US" altLang="zh-CN" sz="2000" b="0" dirty="0">
                <a:latin typeface="Arial" charset="0"/>
              </a:rPr>
            </a:br>
            <a:r>
              <a:rPr lang="en-US" altLang="zh-CN" sz="2000" b="0" dirty="0">
                <a:latin typeface="Arial" charset="0"/>
              </a:rPr>
              <a:t>{</a:t>
            </a:r>
            <a:br>
              <a:rPr lang="en-US" altLang="zh-CN" sz="2000" b="0" dirty="0">
                <a:latin typeface="Arial" charset="0"/>
              </a:rPr>
            </a:br>
            <a:r>
              <a:rPr lang="en-US" altLang="zh-CN" sz="2000" b="0" dirty="0">
                <a:latin typeface="Arial" charset="0"/>
              </a:rPr>
              <a:t>	</a:t>
            </a:r>
            <a:r>
              <a:rPr lang="en-US" altLang="zh-CN" sz="2000" b="0" dirty="0" err="1">
                <a:latin typeface="Arial" charset="0"/>
              </a:rPr>
              <a:t>int</a:t>
            </a:r>
            <a:r>
              <a:rPr lang="en-US" altLang="zh-CN" sz="2000" b="0" dirty="0">
                <a:latin typeface="Arial" charset="0"/>
              </a:rPr>
              <a:t> id, </a:t>
            </a:r>
            <a:r>
              <a:rPr lang="en-US" altLang="zh-CN" sz="2000" b="0" dirty="0" err="1">
                <a:latin typeface="Arial" charset="0"/>
              </a:rPr>
              <a:t>i</a:t>
            </a:r>
            <a:r>
              <a:rPr lang="en-US" altLang="zh-CN" sz="2000" b="0" dirty="0">
                <a:latin typeface="Arial" charset="0"/>
              </a:rPr>
              <a:t>, </a:t>
            </a:r>
            <a:r>
              <a:rPr lang="en-US" altLang="zh-CN" sz="2000" b="0" dirty="0" err="1">
                <a:latin typeface="Arial" charset="0"/>
              </a:rPr>
              <a:t>Nthrds</a:t>
            </a:r>
            <a:r>
              <a:rPr lang="en-US" altLang="zh-CN" sz="2000" b="0" dirty="0">
                <a:latin typeface="Arial" charset="0"/>
              </a:rPr>
              <a:t>, </a:t>
            </a:r>
            <a:r>
              <a:rPr lang="en-US" altLang="zh-CN" sz="2000" b="0" dirty="0" err="1">
                <a:latin typeface="Arial" charset="0"/>
              </a:rPr>
              <a:t>istart</a:t>
            </a:r>
            <a:r>
              <a:rPr lang="en-US" altLang="zh-CN" sz="2000" b="0" dirty="0">
                <a:latin typeface="Arial" charset="0"/>
              </a:rPr>
              <a:t>, </a:t>
            </a:r>
            <a:r>
              <a:rPr lang="en-US" altLang="zh-CN" sz="2000" b="0" dirty="0" err="1">
                <a:latin typeface="Arial" charset="0"/>
              </a:rPr>
              <a:t>iend</a:t>
            </a:r>
            <a:r>
              <a:rPr lang="en-US" altLang="zh-CN" sz="2000" b="0" dirty="0">
                <a:latin typeface="Arial" charset="0"/>
              </a:rPr>
              <a:t>;</a:t>
            </a:r>
            <a:br>
              <a:rPr lang="en-US" altLang="zh-CN" sz="2000" b="0" dirty="0">
                <a:latin typeface="Arial" charset="0"/>
              </a:rPr>
            </a:br>
            <a:r>
              <a:rPr lang="en-US" altLang="zh-CN" sz="2000" b="0" dirty="0">
                <a:latin typeface="Arial" charset="0"/>
              </a:rPr>
              <a:t>	id = </a:t>
            </a:r>
            <a:r>
              <a:rPr lang="en-US" altLang="zh-CN" sz="2000" b="0" dirty="0" err="1">
                <a:latin typeface="Arial" charset="0"/>
              </a:rPr>
              <a:t>omp_get_thread_num</a:t>
            </a:r>
            <a:r>
              <a:rPr lang="en-US" altLang="zh-CN" sz="2000" b="0" dirty="0">
                <a:latin typeface="Arial" charset="0"/>
              </a:rPr>
              <a:t>();</a:t>
            </a:r>
            <a:br>
              <a:rPr lang="en-US" altLang="zh-CN" sz="2000" b="0" dirty="0">
                <a:latin typeface="Arial" charset="0"/>
              </a:rPr>
            </a:br>
            <a:r>
              <a:rPr lang="en-US" altLang="zh-CN" sz="2000" b="0" dirty="0">
                <a:latin typeface="Arial" charset="0"/>
              </a:rPr>
              <a:t>	</a:t>
            </a:r>
            <a:r>
              <a:rPr lang="en-US" altLang="zh-CN" sz="2000" b="0" dirty="0" err="1">
                <a:latin typeface="Arial" charset="0"/>
              </a:rPr>
              <a:t>Nthrds</a:t>
            </a:r>
            <a:r>
              <a:rPr lang="en-US" altLang="zh-CN" sz="2000" b="0" dirty="0">
                <a:latin typeface="Arial" charset="0"/>
              </a:rPr>
              <a:t> = </a:t>
            </a:r>
            <a:r>
              <a:rPr lang="en-US" altLang="zh-CN" sz="2000" b="0" dirty="0" err="1">
                <a:latin typeface="Arial" charset="0"/>
              </a:rPr>
              <a:t>omp_get_num_threads</a:t>
            </a:r>
            <a:r>
              <a:rPr lang="en-US" altLang="zh-CN" sz="2000" b="0" dirty="0">
                <a:latin typeface="Arial" charset="0"/>
              </a:rPr>
              <a:t>();</a:t>
            </a:r>
            <a:br>
              <a:rPr lang="en-US" altLang="zh-CN" sz="2000" b="0" dirty="0">
                <a:latin typeface="Arial" charset="0"/>
              </a:rPr>
            </a:br>
            <a:r>
              <a:rPr lang="en-US" altLang="zh-CN" sz="2000" b="0" dirty="0">
                <a:latin typeface="Arial" charset="0"/>
              </a:rPr>
              <a:t>	</a:t>
            </a:r>
            <a:r>
              <a:rPr lang="en-US" altLang="zh-CN" sz="2000" b="0" dirty="0" err="1">
                <a:latin typeface="Arial" charset="0"/>
              </a:rPr>
              <a:t>istart</a:t>
            </a:r>
            <a:r>
              <a:rPr lang="en-US" altLang="zh-CN" sz="2000" b="0" dirty="0">
                <a:latin typeface="Arial" charset="0"/>
              </a:rPr>
              <a:t> = id * N / </a:t>
            </a:r>
            <a:r>
              <a:rPr lang="en-US" altLang="zh-CN" sz="2000" b="0" dirty="0" err="1">
                <a:latin typeface="Arial" charset="0"/>
              </a:rPr>
              <a:t>Nthrds</a:t>
            </a:r>
            <a:r>
              <a:rPr lang="en-US" altLang="zh-CN" sz="2000" b="0" dirty="0">
                <a:latin typeface="Arial" charset="0"/>
              </a:rPr>
              <a:t>;</a:t>
            </a:r>
            <a:br>
              <a:rPr lang="en-US" altLang="zh-CN" sz="2000" b="0" dirty="0">
                <a:latin typeface="Arial" charset="0"/>
              </a:rPr>
            </a:br>
            <a:r>
              <a:rPr lang="en-US" altLang="zh-CN" sz="2000" b="0" dirty="0">
                <a:latin typeface="Arial" charset="0"/>
              </a:rPr>
              <a:t>	</a:t>
            </a:r>
            <a:r>
              <a:rPr lang="en-US" altLang="zh-CN" sz="2000" b="0" dirty="0" err="1">
                <a:latin typeface="Arial" charset="0"/>
              </a:rPr>
              <a:t>iend</a:t>
            </a:r>
            <a:r>
              <a:rPr lang="en-US" altLang="zh-CN" sz="2000" b="0" dirty="0">
                <a:latin typeface="Arial" charset="0"/>
              </a:rPr>
              <a:t> = (id+1) * N / </a:t>
            </a:r>
            <a:r>
              <a:rPr lang="en-US" altLang="zh-CN" sz="2000" b="0" dirty="0" err="1">
                <a:latin typeface="Arial" charset="0"/>
              </a:rPr>
              <a:t>Nthrds</a:t>
            </a:r>
            <a:r>
              <a:rPr lang="en-US" altLang="zh-CN" sz="2000" b="0" dirty="0">
                <a:latin typeface="Arial" charset="0"/>
              </a:rPr>
              <a:t>;</a:t>
            </a:r>
            <a:br>
              <a:rPr lang="en-US" altLang="zh-CN" sz="2000" b="0" dirty="0">
                <a:latin typeface="Arial" charset="0"/>
              </a:rPr>
            </a:br>
            <a:r>
              <a:rPr lang="en-US" altLang="zh-CN" sz="2000" b="0" dirty="0">
                <a:latin typeface="Arial" charset="0"/>
              </a:rPr>
              <a:t>	if (id == Nthrds-1)</a:t>
            </a:r>
            <a:r>
              <a:rPr lang="en-US" altLang="zh-CN" sz="2000" b="0" dirty="0" err="1">
                <a:latin typeface="Arial" charset="0"/>
              </a:rPr>
              <a:t>iend</a:t>
            </a:r>
            <a:r>
              <a:rPr lang="en-US" altLang="zh-CN" sz="2000" b="0" dirty="0">
                <a:latin typeface="Arial" charset="0"/>
              </a:rPr>
              <a:t> = N;	for(</a:t>
            </a:r>
            <a:r>
              <a:rPr lang="en-US" altLang="zh-CN" sz="2000" b="0" dirty="0" err="1">
                <a:latin typeface="Arial" charset="0"/>
              </a:rPr>
              <a:t>i</a:t>
            </a:r>
            <a:r>
              <a:rPr lang="en-US" altLang="zh-CN" sz="2000" b="0" dirty="0">
                <a:latin typeface="Arial" charset="0"/>
              </a:rPr>
              <a:t>=</a:t>
            </a:r>
            <a:r>
              <a:rPr lang="en-US" altLang="zh-CN" sz="2000" b="0" dirty="0" err="1">
                <a:latin typeface="Arial" charset="0"/>
              </a:rPr>
              <a:t>istart;i</a:t>
            </a:r>
            <a:r>
              <a:rPr lang="en-US" altLang="zh-CN" sz="2000" b="0" dirty="0">
                <a:latin typeface="Arial" charset="0"/>
              </a:rPr>
              <a:t>&lt;</a:t>
            </a:r>
            <a:r>
              <a:rPr lang="en-US" altLang="zh-CN" sz="2000" b="0" dirty="0" err="1">
                <a:latin typeface="Arial" charset="0"/>
              </a:rPr>
              <a:t>iend;i</a:t>
            </a:r>
            <a:r>
              <a:rPr lang="en-US" altLang="zh-CN" sz="2000" b="0" dirty="0">
                <a:latin typeface="Arial" charset="0"/>
              </a:rPr>
              <a:t>++)   { a[</a:t>
            </a:r>
            <a:r>
              <a:rPr lang="en-US" altLang="zh-CN" sz="2000" b="0" dirty="0" err="1">
                <a:latin typeface="Arial" charset="0"/>
              </a:rPr>
              <a:t>i</a:t>
            </a:r>
            <a:r>
              <a:rPr lang="en-US" altLang="zh-CN" sz="2000" b="0" dirty="0">
                <a:latin typeface="Arial" charset="0"/>
              </a:rPr>
              <a:t>] = a[</a:t>
            </a:r>
            <a:r>
              <a:rPr lang="en-US" altLang="zh-CN" sz="2000" b="0" dirty="0" err="1">
                <a:latin typeface="Arial" charset="0"/>
              </a:rPr>
              <a:t>i</a:t>
            </a:r>
            <a:r>
              <a:rPr lang="en-US" altLang="zh-CN" sz="2000" b="0" dirty="0">
                <a:latin typeface="Arial" charset="0"/>
              </a:rPr>
              <a:t>] + b[</a:t>
            </a:r>
            <a:r>
              <a:rPr lang="en-US" altLang="zh-CN" sz="2000" b="0" dirty="0" err="1">
                <a:latin typeface="Arial" charset="0"/>
              </a:rPr>
              <a:t>i</a:t>
            </a:r>
            <a:r>
              <a:rPr lang="en-US" altLang="zh-CN" sz="2000" b="0" dirty="0">
                <a:latin typeface="Arial" charset="0"/>
              </a:rPr>
              <a:t>];}</a:t>
            </a:r>
            <a:br>
              <a:rPr lang="en-US" altLang="zh-CN" sz="2000" b="0" dirty="0">
                <a:latin typeface="Arial" charset="0"/>
              </a:rPr>
            </a:br>
            <a:r>
              <a:rPr lang="en-US" altLang="zh-CN" sz="2000" b="0" dirty="0">
                <a:latin typeface="Arial" charset="0"/>
              </a:rPr>
              <a:t>}</a:t>
            </a:r>
          </a:p>
        </p:txBody>
      </p:sp>
      <p:sp>
        <p:nvSpPr>
          <p:cNvPr id="3159045" name="Rectangle 5"/>
          <p:cNvSpPr>
            <a:spLocks noChangeArrowheads="1"/>
          </p:cNvSpPr>
          <p:nvPr/>
        </p:nvSpPr>
        <p:spPr bwMode="auto">
          <a:xfrm>
            <a:off x="2667000" y="5638800"/>
            <a:ext cx="6161088" cy="1016000"/>
          </a:xfrm>
          <a:prstGeom prst="rect">
            <a:avLst/>
          </a:prstGeom>
          <a:solidFill>
            <a:srgbClr val="001B72"/>
          </a:solidFill>
          <a:ln w="12700">
            <a:noFill/>
            <a:miter lim="800000"/>
            <a:headEnd/>
            <a:tailEnd/>
          </a:ln>
          <a:effectLst>
            <a:outerShdw dist="107763" dir="2700000" algn="ctr" rotWithShape="0">
              <a:schemeClr val="bg2"/>
            </a:outerShdw>
          </a:effectLst>
        </p:spPr>
        <p:txBody>
          <a:bodyPr lIns="92075" tIns="46038" rIns="92075" bIns="46038">
            <a:spAutoFit/>
          </a:bodyPr>
          <a:lstStyle/>
          <a:p>
            <a:pPr algn="l">
              <a:spcBef>
                <a:spcPct val="50000"/>
              </a:spcBef>
              <a:defRPr/>
            </a:pPr>
            <a:r>
              <a:rPr lang="en-US" altLang="zh-CN" sz="2000" b="0" dirty="0">
                <a:solidFill>
                  <a:srgbClr val="FFFF66"/>
                </a:solidFill>
                <a:latin typeface="Arial" charset="0"/>
              </a:rPr>
              <a:t>#</a:t>
            </a:r>
            <a:r>
              <a:rPr lang="en-US" altLang="zh-CN" sz="2000" b="0" dirty="0" err="1">
                <a:solidFill>
                  <a:srgbClr val="FFFF66"/>
                </a:solidFill>
                <a:latin typeface="Arial" charset="0"/>
              </a:rPr>
              <a:t>pragma</a:t>
            </a:r>
            <a:r>
              <a:rPr lang="en-US" altLang="zh-CN" sz="2000" b="0" dirty="0">
                <a:solidFill>
                  <a:srgbClr val="FFFF66"/>
                </a:solidFill>
                <a:latin typeface="Arial" charset="0"/>
              </a:rPr>
              <a:t> </a:t>
            </a:r>
            <a:r>
              <a:rPr lang="en-US" altLang="zh-CN" sz="2000" b="0" dirty="0" err="1">
                <a:solidFill>
                  <a:srgbClr val="FFFF66"/>
                </a:solidFill>
                <a:latin typeface="Arial" charset="0"/>
              </a:rPr>
              <a:t>omp</a:t>
            </a:r>
            <a:r>
              <a:rPr lang="en-US" altLang="zh-CN" sz="2000" b="0" dirty="0">
                <a:solidFill>
                  <a:srgbClr val="FFFF66"/>
                </a:solidFill>
                <a:latin typeface="Arial" charset="0"/>
              </a:rPr>
              <a:t> parallel </a:t>
            </a:r>
            <a:br>
              <a:rPr lang="en-US" altLang="zh-CN" sz="2000" b="0" dirty="0">
                <a:solidFill>
                  <a:srgbClr val="FFFF66"/>
                </a:solidFill>
                <a:latin typeface="Arial" charset="0"/>
              </a:rPr>
            </a:br>
            <a:r>
              <a:rPr lang="en-US" altLang="zh-CN" sz="2000" b="0" dirty="0">
                <a:solidFill>
                  <a:srgbClr val="FFFF66"/>
                </a:solidFill>
                <a:latin typeface="Arial" charset="0"/>
              </a:rPr>
              <a:t>#</a:t>
            </a:r>
            <a:r>
              <a:rPr lang="en-US" altLang="zh-CN" sz="2000" b="0" dirty="0" err="1">
                <a:solidFill>
                  <a:srgbClr val="FFFF66"/>
                </a:solidFill>
                <a:latin typeface="Arial" charset="0"/>
              </a:rPr>
              <a:t>pragma</a:t>
            </a:r>
            <a:r>
              <a:rPr lang="en-US" altLang="zh-CN" sz="2000" b="0" dirty="0">
                <a:solidFill>
                  <a:srgbClr val="FFFF66"/>
                </a:solidFill>
                <a:latin typeface="Arial" charset="0"/>
              </a:rPr>
              <a:t> </a:t>
            </a:r>
            <a:r>
              <a:rPr lang="en-US" altLang="zh-CN" sz="2000" b="0" dirty="0" err="1">
                <a:solidFill>
                  <a:srgbClr val="FFFF66"/>
                </a:solidFill>
                <a:latin typeface="Arial" charset="0"/>
              </a:rPr>
              <a:t>omp</a:t>
            </a:r>
            <a:r>
              <a:rPr lang="en-US" altLang="zh-CN" sz="2000" b="0" dirty="0">
                <a:solidFill>
                  <a:srgbClr val="FFFF66"/>
                </a:solidFill>
                <a:latin typeface="Arial" charset="0"/>
              </a:rPr>
              <a:t> for   </a:t>
            </a:r>
            <a:r>
              <a:rPr lang="en-US" altLang="zh-CN" sz="2000" b="0" dirty="0">
                <a:latin typeface="Arial" charset="0"/>
              </a:rPr>
              <a:t/>
            </a:r>
            <a:br>
              <a:rPr lang="en-US" altLang="zh-CN" sz="2000" b="0" dirty="0">
                <a:latin typeface="Arial" charset="0"/>
              </a:rPr>
            </a:br>
            <a:r>
              <a:rPr lang="en-US" altLang="zh-CN" sz="2000" b="0" dirty="0">
                <a:latin typeface="Arial" charset="0"/>
              </a:rPr>
              <a:t>	</a:t>
            </a:r>
            <a:r>
              <a:rPr lang="en-US" altLang="zh-CN" sz="2000" b="0" dirty="0" err="1">
                <a:latin typeface="Arial" charset="0"/>
              </a:rPr>
              <a:t>for</a:t>
            </a:r>
            <a:r>
              <a:rPr lang="en-US" altLang="zh-CN" sz="2000" b="0" dirty="0">
                <a:latin typeface="Arial" charset="0"/>
              </a:rPr>
              <a:t>(</a:t>
            </a:r>
            <a:r>
              <a:rPr lang="en-US" altLang="zh-CN" sz="2000" b="0" dirty="0" err="1">
                <a:latin typeface="Arial" charset="0"/>
              </a:rPr>
              <a:t>i</a:t>
            </a:r>
            <a:r>
              <a:rPr lang="en-US" altLang="zh-CN" sz="2000" b="0" dirty="0">
                <a:latin typeface="Arial" charset="0"/>
              </a:rPr>
              <a:t>=0;i&lt;</a:t>
            </a:r>
            <a:r>
              <a:rPr lang="en-US" altLang="zh-CN" sz="2000" b="0" dirty="0" err="1">
                <a:latin typeface="Arial" charset="0"/>
              </a:rPr>
              <a:t>N;i</a:t>
            </a:r>
            <a:r>
              <a:rPr lang="en-US" altLang="zh-CN" sz="2000" b="0" dirty="0">
                <a:latin typeface="Arial" charset="0"/>
              </a:rPr>
              <a:t>++)   { a[</a:t>
            </a:r>
            <a:r>
              <a:rPr lang="en-US" altLang="zh-CN" sz="2000" b="0" dirty="0" err="1">
                <a:latin typeface="Arial" charset="0"/>
              </a:rPr>
              <a:t>i</a:t>
            </a:r>
            <a:r>
              <a:rPr lang="en-US" altLang="zh-CN" sz="2000" b="0" dirty="0">
                <a:latin typeface="Arial" charset="0"/>
              </a:rPr>
              <a:t>] = a[</a:t>
            </a:r>
            <a:r>
              <a:rPr lang="en-US" altLang="zh-CN" sz="2000" b="0" dirty="0" err="1">
                <a:latin typeface="Arial" charset="0"/>
              </a:rPr>
              <a:t>i</a:t>
            </a:r>
            <a:r>
              <a:rPr lang="en-US" altLang="zh-CN" sz="2000" b="0" dirty="0">
                <a:latin typeface="Arial" charset="0"/>
              </a:rPr>
              <a:t>] + b[</a:t>
            </a:r>
            <a:r>
              <a:rPr lang="en-US" altLang="zh-CN" sz="2000" b="0" dirty="0" err="1">
                <a:latin typeface="Arial" charset="0"/>
              </a:rPr>
              <a:t>i</a:t>
            </a:r>
            <a:r>
              <a:rPr lang="en-US" altLang="zh-CN" sz="2000" b="0" dirty="0">
                <a:latin typeface="Arial" charset="0"/>
              </a:rPr>
              <a:t>];}</a:t>
            </a:r>
          </a:p>
        </p:txBody>
      </p:sp>
      <p:sp>
        <p:nvSpPr>
          <p:cNvPr id="37895" name="Rectangle 6"/>
          <p:cNvSpPr>
            <a:spLocks noChangeArrowheads="1"/>
          </p:cNvSpPr>
          <p:nvPr/>
        </p:nvSpPr>
        <p:spPr bwMode="auto">
          <a:xfrm>
            <a:off x="19050" y="1638300"/>
            <a:ext cx="2286000" cy="396875"/>
          </a:xfrm>
          <a:prstGeom prst="rect">
            <a:avLst/>
          </a:prstGeom>
          <a:solidFill>
            <a:schemeClr val="bg1"/>
          </a:solidFill>
          <a:ln w="9525">
            <a:noFill/>
            <a:miter lim="800000"/>
            <a:headEnd/>
            <a:tailEnd/>
          </a:ln>
        </p:spPr>
        <p:txBody>
          <a:bodyPr lIns="92075" tIns="46038" rIns="92075" bIns="46038">
            <a:spAutoFit/>
          </a:bodyPr>
          <a:lstStyle/>
          <a:p>
            <a:pPr algn="l">
              <a:spcBef>
                <a:spcPct val="50000"/>
              </a:spcBef>
            </a:pPr>
            <a:r>
              <a:rPr lang="en-US" altLang="zh-CN" sz="2000">
                <a:latin typeface="Arial" charset="0"/>
              </a:rPr>
              <a:t>Sequential code</a:t>
            </a:r>
          </a:p>
        </p:txBody>
      </p:sp>
      <p:sp>
        <p:nvSpPr>
          <p:cNvPr id="37896" name="Rectangle 7"/>
          <p:cNvSpPr>
            <a:spLocks noChangeArrowheads="1"/>
          </p:cNvSpPr>
          <p:nvPr/>
        </p:nvSpPr>
        <p:spPr bwMode="auto">
          <a:xfrm>
            <a:off x="38100" y="3067050"/>
            <a:ext cx="2286000" cy="701675"/>
          </a:xfrm>
          <a:prstGeom prst="rect">
            <a:avLst/>
          </a:prstGeom>
          <a:solidFill>
            <a:schemeClr val="bg1"/>
          </a:solidFill>
          <a:ln w="9525">
            <a:noFill/>
            <a:miter lim="800000"/>
            <a:headEnd/>
            <a:tailEnd/>
          </a:ln>
        </p:spPr>
        <p:txBody>
          <a:bodyPr lIns="92075" tIns="46038" rIns="92075" bIns="46038">
            <a:spAutoFit/>
          </a:bodyPr>
          <a:lstStyle/>
          <a:p>
            <a:pPr algn="l">
              <a:spcBef>
                <a:spcPct val="50000"/>
              </a:spcBef>
            </a:pPr>
            <a:r>
              <a:rPr lang="en-US" altLang="zh-CN" sz="2000">
                <a:latin typeface="Arial" charset="0"/>
              </a:rPr>
              <a:t>OpenMP parallel region</a:t>
            </a:r>
          </a:p>
        </p:txBody>
      </p:sp>
      <p:sp>
        <p:nvSpPr>
          <p:cNvPr id="37897" name="Rectangle 8"/>
          <p:cNvSpPr>
            <a:spLocks noChangeArrowheads="1"/>
          </p:cNvSpPr>
          <p:nvPr/>
        </p:nvSpPr>
        <p:spPr bwMode="auto">
          <a:xfrm>
            <a:off x="57150" y="5467350"/>
            <a:ext cx="2286000" cy="1311275"/>
          </a:xfrm>
          <a:prstGeom prst="rect">
            <a:avLst/>
          </a:prstGeom>
          <a:solidFill>
            <a:schemeClr val="bg1"/>
          </a:solidFill>
          <a:ln w="9525">
            <a:noFill/>
            <a:miter lim="800000"/>
            <a:headEnd/>
            <a:tailEnd/>
          </a:ln>
        </p:spPr>
        <p:txBody>
          <a:bodyPr lIns="92075" tIns="46038" rIns="92075" bIns="46038">
            <a:spAutoFit/>
          </a:bodyPr>
          <a:lstStyle/>
          <a:p>
            <a:pPr algn="l">
              <a:spcBef>
                <a:spcPct val="50000"/>
              </a:spcBef>
            </a:pPr>
            <a:r>
              <a:rPr lang="en-US" altLang="zh-CN" sz="2000">
                <a:latin typeface="Arial" charset="0"/>
              </a:rPr>
              <a:t>OpenMP parallel region and a worksharing for construct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A2A0179-F9A4-477C-9FAD-E84F2A8270C0}" type="slidenum">
              <a:rPr lang="zh-CN" altLang="en-US"/>
              <a:pPr>
                <a:defRPr/>
              </a:pPr>
              <a:t>33</a:t>
            </a:fld>
            <a:endParaRPr lang="en-US" altLang="zh-CN"/>
          </a:p>
        </p:txBody>
      </p:sp>
      <p:sp>
        <p:nvSpPr>
          <p:cNvPr id="38915" name="Rectangle 2"/>
          <p:cNvSpPr>
            <a:spLocks noGrp="1" noChangeArrowheads="1"/>
          </p:cNvSpPr>
          <p:nvPr>
            <p:ph type="title"/>
          </p:nvPr>
        </p:nvSpPr>
        <p:spPr>
          <a:xfrm>
            <a:off x="460375" y="247650"/>
            <a:ext cx="8496300" cy="990600"/>
          </a:xfrm>
          <a:noFill/>
        </p:spPr>
        <p:txBody>
          <a:bodyPr/>
          <a:lstStyle/>
          <a:p>
            <a:pPr eaLnBrk="1" hangingPunct="1">
              <a:lnSpc>
                <a:spcPct val="88000"/>
              </a:lnSpc>
            </a:pPr>
            <a:r>
              <a:rPr lang="en-US" altLang="zh-CN" sz="3200" smtClean="0">
                <a:ea typeface="SimSun" pitchFamily="2" charset="-122"/>
              </a:rPr>
              <a:t>loop worksharing constructs:</a:t>
            </a:r>
            <a:r>
              <a:rPr lang="en-US" altLang="zh-CN" sz="3600" smtClean="0">
                <a:ea typeface="SimSun" pitchFamily="2" charset="-122"/>
              </a:rPr>
              <a:t/>
            </a:r>
            <a:br>
              <a:rPr lang="en-US" altLang="zh-CN" sz="3600" smtClean="0">
                <a:ea typeface="SimSun" pitchFamily="2" charset="-122"/>
              </a:rPr>
            </a:br>
            <a:r>
              <a:rPr lang="en-US" altLang="zh-CN" sz="2800" smtClean="0">
                <a:ea typeface="SimSun" pitchFamily="2" charset="-122"/>
              </a:rPr>
              <a:t>The schedule clause</a:t>
            </a:r>
          </a:p>
        </p:txBody>
      </p:sp>
      <p:sp>
        <p:nvSpPr>
          <p:cNvPr id="38916" name="Rectangle 3"/>
          <p:cNvSpPr>
            <a:spLocks noGrp="1" noChangeArrowheads="1"/>
          </p:cNvSpPr>
          <p:nvPr>
            <p:ph type="body" idx="1"/>
          </p:nvPr>
        </p:nvSpPr>
        <p:spPr>
          <a:xfrm>
            <a:off x="238125" y="1212850"/>
            <a:ext cx="8905875" cy="5454650"/>
          </a:xfrm>
          <a:noFill/>
        </p:spPr>
        <p:txBody>
          <a:bodyPr/>
          <a:lstStyle/>
          <a:p>
            <a:pPr eaLnBrk="1" hangingPunct="1">
              <a:lnSpc>
                <a:spcPct val="83000"/>
              </a:lnSpc>
            </a:pPr>
            <a:r>
              <a:rPr lang="en-US" altLang="zh-CN" sz="2000" smtClean="0">
                <a:ea typeface="SimSun" pitchFamily="2" charset="-122"/>
              </a:rPr>
              <a:t>The schedule clause affects how loop iterations are mapped onto threads</a:t>
            </a:r>
            <a:endParaRPr lang="en-US" altLang="zh-CN" sz="2400" smtClean="0">
              <a:ea typeface="SimSun" pitchFamily="2" charset="-122"/>
            </a:endParaRPr>
          </a:p>
          <a:p>
            <a:pPr lvl="1" eaLnBrk="1" hangingPunct="1">
              <a:lnSpc>
                <a:spcPct val="83000"/>
              </a:lnSpc>
            </a:pPr>
            <a:r>
              <a:rPr lang="en-US" altLang="zh-CN" sz="2000" b="0" smtClean="0">
                <a:ea typeface="SimSun" pitchFamily="2" charset="-122"/>
              </a:rPr>
              <a:t>schedule(static [,chunk])</a:t>
            </a:r>
            <a:endParaRPr lang="en-US" altLang="zh-CN" sz="2000" smtClean="0">
              <a:ea typeface="SimSun" pitchFamily="2" charset="-122"/>
            </a:endParaRPr>
          </a:p>
          <a:p>
            <a:pPr lvl="3" eaLnBrk="1" hangingPunct="1">
              <a:lnSpc>
                <a:spcPct val="93000"/>
              </a:lnSpc>
              <a:spcBef>
                <a:spcPct val="30000"/>
              </a:spcBef>
              <a:buClr>
                <a:schemeClr val="tx2"/>
              </a:buClr>
            </a:pPr>
            <a:r>
              <a:rPr lang="en-US" altLang="zh-CN" sz="1800" smtClean="0">
                <a:solidFill>
                  <a:srgbClr val="FFFF66"/>
                </a:solidFill>
                <a:latin typeface="Arial" charset="0"/>
                <a:ea typeface="SimSun" pitchFamily="2" charset="-122"/>
              </a:rPr>
              <a:t>Deal-out blocks of iterations of size “chunk” to each thread.</a:t>
            </a:r>
          </a:p>
          <a:p>
            <a:pPr lvl="1" eaLnBrk="1" hangingPunct="1">
              <a:lnSpc>
                <a:spcPct val="83000"/>
              </a:lnSpc>
            </a:pPr>
            <a:r>
              <a:rPr lang="en-US" altLang="zh-CN" sz="2000" b="0" smtClean="0">
                <a:ea typeface="SimSun" pitchFamily="2" charset="-122"/>
              </a:rPr>
              <a:t>schedule(dynamic[,chunk])</a:t>
            </a:r>
            <a:endParaRPr lang="en-US" altLang="zh-CN" sz="2000" smtClean="0">
              <a:ea typeface="SimSun" pitchFamily="2" charset="-122"/>
            </a:endParaRPr>
          </a:p>
          <a:p>
            <a:pPr lvl="3" eaLnBrk="1" hangingPunct="1">
              <a:lnSpc>
                <a:spcPct val="93000"/>
              </a:lnSpc>
              <a:spcBef>
                <a:spcPct val="30000"/>
              </a:spcBef>
              <a:buClr>
                <a:schemeClr val="tx2"/>
              </a:buClr>
            </a:pPr>
            <a:r>
              <a:rPr lang="en-US" altLang="zh-CN" sz="1800" smtClean="0">
                <a:solidFill>
                  <a:srgbClr val="FFFF66"/>
                </a:solidFill>
                <a:latin typeface="Arial" charset="0"/>
                <a:ea typeface="SimSun" pitchFamily="2" charset="-122"/>
              </a:rPr>
              <a:t>Each thread grabs “chunk” iterations off a queue until all iterations have been handled.</a:t>
            </a:r>
          </a:p>
          <a:p>
            <a:pPr lvl="1" eaLnBrk="1" hangingPunct="1">
              <a:lnSpc>
                <a:spcPct val="83000"/>
              </a:lnSpc>
            </a:pPr>
            <a:r>
              <a:rPr lang="en-US" altLang="zh-CN" sz="2000" b="0" smtClean="0">
                <a:ea typeface="SimSun" pitchFamily="2" charset="-122"/>
              </a:rPr>
              <a:t>schedule(guided[,chunk])</a:t>
            </a:r>
            <a:endParaRPr lang="en-US" altLang="zh-CN" sz="2000" smtClean="0">
              <a:ea typeface="SimSun" pitchFamily="2" charset="-122"/>
            </a:endParaRPr>
          </a:p>
          <a:p>
            <a:pPr lvl="3" eaLnBrk="1" hangingPunct="1">
              <a:lnSpc>
                <a:spcPct val="93000"/>
              </a:lnSpc>
              <a:spcBef>
                <a:spcPct val="30000"/>
              </a:spcBef>
              <a:buClr>
                <a:schemeClr val="tx2"/>
              </a:buClr>
            </a:pPr>
            <a:r>
              <a:rPr lang="en-US" altLang="zh-CN" sz="1800" smtClean="0">
                <a:solidFill>
                  <a:srgbClr val="FFFF66"/>
                </a:solidFill>
                <a:latin typeface="Arial" charset="0"/>
                <a:ea typeface="SimSun" pitchFamily="2" charset="-122"/>
              </a:rPr>
              <a:t>Threads dynamically grab blocks of iterations. The size of the block starts large and shrinks down to size “chunk” as the calculation proceeds.</a:t>
            </a:r>
          </a:p>
          <a:p>
            <a:pPr lvl="1" eaLnBrk="1" hangingPunct="1">
              <a:lnSpc>
                <a:spcPct val="83000"/>
              </a:lnSpc>
            </a:pPr>
            <a:r>
              <a:rPr lang="en-US" altLang="zh-CN" sz="2000" b="0" smtClean="0">
                <a:ea typeface="SimSun" pitchFamily="2" charset="-122"/>
              </a:rPr>
              <a:t>schedule(runtime)</a:t>
            </a:r>
          </a:p>
          <a:p>
            <a:pPr lvl="3" eaLnBrk="1" hangingPunct="1">
              <a:lnSpc>
                <a:spcPct val="93000"/>
              </a:lnSpc>
              <a:spcBef>
                <a:spcPct val="30000"/>
              </a:spcBef>
              <a:buClr>
                <a:schemeClr val="tx2"/>
              </a:buClr>
            </a:pPr>
            <a:r>
              <a:rPr lang="en-US" altLang="zh-CN" sz="1800" smtClean="0">
                <a:solidFill>
                  <a:srgbClr val="FFFF66"/>
                </a:solidFill>
                <a:latin typeface="Arial" charset="0"/>
                <a:ea typeface="SimSun" pitchFamily="2" charset="-122"/>
              </a:rPr>
              <a:t>Schedule  and chunk size taken from the OMP_SCHEDULE environment variable (or the runtime library).</a:t>
            </a:r>
          </a:p>
          <a:p>
            <a:pPr lvl="1" eaLnBrk="1" hangingPunct="1"/>
            <a:r>
              <a:rPr lang="en-US" altLang="zh-CN" sz="2000" b="0" smtClean="0">
                <a:ea typeface="SimSun" pitchFamily="2" charset="-122"/>
              </a:rPr>
              <a:t>schedule(auto)</a:t>
            </a:r>
          </a:p>
          <a:p>
            <a:pPr lvl="3" eaLnBrk="1" hangingPunct="1">
              <a:lnSpc>
                <a:spcPct val="93000"/>
              </a:lnSpc>
              <a:spcBef>
                <a:spcPct val="30000"/>
              </a:spcBef>
              <a:buClr>
                <a:schemeClr val="tx2"/>
              </a:buClr>
            </a:pPr>
            <a:r>
              <a:rPr lang="en-US" altLang="zh-CN" sz="1800" smtClean="0">
                <a:solidFill>
                  <a:srgbClr val="FFFF66"/>
                </a:solidFill>
                <a:latin typeface="Arial" charset="0"/>
                <a:ea typeface="SimSun" pitchFamily="2" charset="-122"/>
              </a:rPr>
              <a:t>Schedule is left up to the runtime to choose (does not have to be any of the above).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0"/>
          </p:nvPr>
        </p:nvSpPr>
        <p:spPr/>
        <p:txBody>
          <a:bodyPr/>
          <a:lstStyle/>
          <a:p>
            <a:pPr>
              <a:defRPr/>
            </a:pPr>
            <a:fld id="{686B2787-8459-4FA3-A533-5E46A8925D69}" type="slidenum">
              <a:rPr lang="zh-CN" altLang="en-US"/>
              <a:pPr>
                <a:defRPr/>
              </a:pPr>
              <a:t>34</a:t>
            </a:fld>
            <a:endParaRPr lang="en-US" altLang="zh-CN"/>
          </a:p>
        </p:txBody>
      </p:sp>
      <p:graphicFrame>
        <p:nvGraphicFramePr>
          <p:cNvPr id="39977" name="Group 41"/>
          <p:cNvGraphicFramePr>
            <a:graphicFrameLocks noGrp="1"/>
          </p:cNvGraphicFramePr>
          <p:nvPr/>
        </p:nvGraphicFramePr>
        <p:xfrm>
          <a:off x="228600" y="1247775"/>
          <a:ext cx="6477000" cy="5044821"/>
        </p:xfrm>
        <a:graphic>
          <a:graphicData uri="http://schemas.openxmlformats.org/drawingml/2006/table">
            <a:tbl>
              <a:tblPr/>
              <a:tblGrid>
                <a:gridCol w="3238500"/>
                <a:gridCol w="3238500"/>
              </a:tblGrid>
              <a:tr h="787400">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800" b="1" i="0" u="none" strike="noStrike" cap="none" normalizeH="0" baseline="0" smtClean="0">
                          <a:ln>
                            <a:noFill/>
                          </a:ln>
                          <a:solidFill>
                            <a:srgbClr val="FFFF66"/>
                          </a:solidFill>
                          <a:effectLst/>
                          <a:latin typeface="Arial" charset="0"/>
                          <a:ea typeface="SimSun" pitchFamily="2" charset="-122"/>
                        </a:rPr>
                        <a:t>Schedule Clause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1B72"/>
                    </a:solid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800" b="1" i="0" u="none" strike="noStrike" cap="none" normalizeH="0" baseline="0" smtClean="0">
                          <a:ln>
                            <a:noFill/>
                          </a:ln>
                          <a:solidFill>
                            <a:srgbClr val="FFFF66"/>
                          </a:solidFill>
                          <a:effectLst/>
                          <a:latin typeface="Arial" charset="0"/>
                          <a:ea typeface="SimSun" pitchFamily="2" charset="-122"/>
                        </a:rPr>
                        <a:t>When To 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1B72"/>
                    </a:solidFill>
                  </a:tcPr>
                </a:tc>
              </a:tr>
              <a:tr h="1016000">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400" b="1" i="0" u="none" strike="noStrike" cap="none" normalizeH="0" baseline="0" smtClean="0">
                          <a:ln>
                            <a:noFill/>
                          </a:ln>
                          <a:solidFill>
                            <a:srgbClr val="FFFFFF"/>
                          </a:solidFill>
                          <a:effectLst/>
                          <a:latin typeface="Arial" charset="0"/>
                          <a:ea typeface="SimSun" pitchFamily="2" charset="-122"/>
                        </a:rPr>
                        <a:t>STATIC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1B7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Pre-determined and predictable by the programmer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1B72"/>
                    </a:solidFill>
                  </a:tcPr>
                </a:tc>
              </a:tr>
              <a:tr h="1016000">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400" b="1" i="0" u="none" strike="noStrike" cap="none" normalizeH="0" baseline="0" smtClean="0">
                          <a:ln>
                            <a:noFill/>
                          </a:ln>
                          <a:solidFill>
                            <a:srgbClr val="FFFFFF"/>
                          </a:solidFill>
                          <a:effectLst/>
                          <a:latin typeface="Arial" charset="0"/>
                          <a:ea typeface="SimSun" pitchFamily="2" charset="-122"/>
                        </a:rPr>
                        <a:t>DYNAMIC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1B7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Unpredictable, highly variable work per iteration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1B72"/>
                    </a:solidFill>
                  </a:tcPr>
                </a:tc>
              </a:tr>
              <a:tr h="1000125">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400" b="1" i="0" u="none" strike="noStrike" cap="none" normalizeH="0" baseline="0" smtClean="0">
                          <a:ln>
                            <a:noFill/>
                          </a:ln>
                          <a:solidFill>
                            <a:srgbClr val="FFFFFF"/>
                          </a:solidFill>
                          <a:effectLst/>
                          <a:latin typeface="Arial" charset="0"/>
                          <a:ea typeface="SimSun" pitchFamily="2" charset="-122"/>
                        </a:rPr>
                        <a:t>GUIDED</a:t>
                      </a:r>
                    </a:p>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endParaRPr kumimoji="0" lang="en-US" altLang="zh-CN" sz="2400" b="1" i="0" u="none" strike="noStrike" cap="none" normalizeH="0" baseline="0" smtClean="0">
                        <a:ln>
                          <a:noFill/>
                        </a:ln>
                        <a:solidFill>
                          <a:srgbClr val="FFFFFF"/>
                        </a:solidFill>
                        <a:effectLst/>
                        <a:latin typeface="Arial" charset="0"/>
                        <a:ea typeface="SimSun"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001B7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Special case of dynamic to reduce scheduling overhead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001B72"/>
                    </a:solidFill>
                  </a:tcPr>
                </a:tc>
              </a:tr>
              <a:tr h="1000125">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400" b="1" i="0" u="none" strike="noStrike" cap="none" normalizeH="0" baseline="0" smtClean="0">
                          <a:ln>
                            <a:noFill/>
                          </a:ln>
                          <a:solidFill>
                            <a:srgbClr val="FFFFFF"/>
                          </a:solidFill>
                          <a:effectLst/>
                          <a:latin typeface="Arial" charset="0"/>
                          <a:ea typeface="SimSun" pitchFamily="2" charset="-122"/>
                        </a:rPr>
                        <a:t>AUTO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001B72"/>
                    </a:solid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When the runtime can “learn” from previous executions of the same loop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001B72"/>
                    </a:solidFill>
                  </a:tcPr>
                </a:tc>
              </a:tr>
            </a:tbl>
          </a:graphicData>
        </a:graphic>
      </p:graphicFrame>
      <p:sp>
        <p:nvSpPr>
          <p:cNvPr id="3543059" name="Rectangle 19"/>
          <p:cNvSpPr>
            <a:spLocks noChangeArrowheads="1"/>
          </p:cNvSpPr>
          <p:nvPr/>
        </p:nvSpPr>
        <p:spPr bwMode="auto">
          <a:xfrm>
            <a:off x="304800" y="152400"/>
            <a:ext cx="7988300" cy="1143000"/>
          </a:xfrm>
          <a:prstGeom prst="rect">
            <a:avLst/>
          </a:prstGeom>
          <a:noFill/>
          <a:ln w="9525">
            <a:noFill/>
            <a:miter lim="800000"/>
            <a:headEnd/>
            <a:tailEnd/>
          </a:ln>
          <a:effectLst/>
        </p:spPr>
        <p:txBody>
          <a:bodyPr lIns="92075" tIns="46038" rIns="92075" bIns="46038" anchor="ctr"/>
          <a:lstStyle/>
          <a:p>
            <a:pPr algn="l" eaLnBrk="0" hangingPunct="0">
              <a:lnSpc>
                <a:spcPct val="88000"/>
              </a:lnSpc>
              <a:defRPr/>
            </a:pPr>
            <a:r>
              <a:rPr lang="en-US" altLang="zh-CN" sz="3200">
                <a:solidFill>
                  <a:schemeClr val="tx2"/>
                </a:solidFill>
                <a:latin typeface="Arial Unicode MS" pitchFamily="34" charset="-128"/>
              </a:rPr>
              <a:t>loop work-sharing constructs:</a:t>
            </a:r>
            <a:br>
              <a:rPr lang="en-US" altLang="zh-CN" sz="3200">
                <a:solidFill>
                  <a:schemeClr val="tx2"/>
                </a:solidFill>
                <a:latin typeface="Arial Unicode MS" pitchFamily="34" charset="-128"/>
              </a:rPr>
            </a:br>
            <a:r>
              <a:rPr lang="en-US" altLang="zh-CN" sz="2800">
                <a:solidFill>
                  <a:schemeClr val="tx2"/>
                </a:solidFill>
                <a:effectLst>
                  <a:outerShdw blurRad="38100" dist="38100" dir="2700000" algn="tl">
                    <a:srgbClr val="000000"/>
                  </a:outerShdw>
                </a:effectLst>
                <a:latin typeface="Arial" charset="0"/>
              </a:rPr>
              <a:t>The schedule clause</a:t>
            </a:r>
          </a:p>
        </p:txBody>
      </p:sp>
      <p:sp>
        <p:nvSpPr>
          <p:cNvPr id="3543060" name="Text Box 20"/>
          <p:cNvSpPr txBox="1">
            <a:spLocks noChangeArrowheads="1"/>
          </p:cNvSpPr>
          <p:nvPr/>
        </p:nvSpPr>
        <p:spPr bwMode="auto">
          <a:xfrm>
            <a:off x="7067550" y="1514475"/>
            <a:ext cx="1905000" cy="1465263"/>
          </a:xfrm>
          <a:prstGeom prst="rect">
            <a:avLst/>
          </a:prstGeom>
          <a:solidFill>
            <a:schemeClr val="tx1"/>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r>
              <a:rPr lang="en-US" altLang="zh-CN" sz="1800">
                <a:solidFill>
                  <a:schemeClr val="bg2"/>
                </a:solidFill>
                <a:latin typeface="Arial" charset="0"/>
              </a:rPr>
              <a:t>Least work at runtime : scheduling done at compile-time</a:t>
            </a:r>
          </a:p>
        </p:txBody>
      </p:sp>
      <p:sp>
        <p:nvSpPr>
          <p:cNvPr id="3543061" name="Text Box 21"/>
          <p:cNvSpPr txBox="1">
            <a:spLocks noChangeArrowheads="1"/>
          </p:cNvSpPr>
          <p:nvPr/>
        </p:nvSpPr>
        <p:spPr bwMode="auto">
          <a:xfrm>
            <a:off x="7077075" y="3324225"/>
            <a:ext cx="1905000" cy="1739900"/>
          </a:xfrm>
          <a:prstGeom prst="rect">
            <a:avLst/>
          </a:prstGeom>
          <a:solidFill>
            <a:schemeClr val="tx1"/>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r>
              <a:rPr lang="en-US" altLang="zh-CN" sz="1800">
                <a:solidFill>
                  <a:schemeClr val="bg2"/>
                </a:solidFill>
                <a:latin typeface="Arial" charset="0"/>
              </a:rPr>
              <a:t>Most work at runtime : complex scheduling logic used at run-time</a:t>
            </a:r>
          </a:p>
        </p:txBody>
      </p:sp>
      <p:sp>
        <p:nvSpPr>
          <p:cNvPr id="39959" name="Line 22"/>
          <p:cNvSpPr>
            <a:spLocks noChangeShapeType="1"/>
          </p:cNvSpPr>
          <p:nvPr/>
        </p:nvSpPr>
        <p:spPr bwMode="auto">
          <a:xfrm flipH="1" flipV="1">
            <a:off x="6296025" y="3552825"/>
            <a:ext cx="762000" cy="457200"/>
          </a:xfrm>
          <a:prstGeom prst="line">
            <a:avLst/>
          </a:prstGeom>
          <a:noFill/>
          <a:ln w="38100">
            <a:solidFill>
              <a:schemeClr val="tx1"/>
            </a:solidFill>
            <a:round/>
            <a:headEnd type="none" w="sm" len="sm"/>
            <a:tailEnd type="arrow" w="med" len="med"/>
          </a:ln>
        </p:spPr>
        <p:txBody>
          <a:bodyPr/>
          <a:lstStyle/>
          <a:p>
            <a:endParaRPr lang="en-US"/>
          </a:p>
        </p:txBody>
      </p:sp>
      <p:sp>
        <p:nvSpPr>
          <p:cNvPr id="39960" name="Line 23"/>
          <p:cNvSpPr>
            <a:spLocks noChangeShapeType="1"/>
          </p:cNvSpPr>
          <p:nvPr/>
        </p:nvSpPr>
        <p:spPr bwMode="auto">
          <a:xfrm flipH="1">
            <a:off x="6467475" y="2133600"/>
            <a:ext cx="609600" cy="457200"/>
          </a:xfrm>
          <a:prstGeom prst="line">
            <a:avLst/>
          </a:prstGeom>
          <a:noFill/>
          <a:ln w="38100">
            <a:solidFill>
              <a:schemeClr val="tx1"/>
            </a:solidFill>
            <a:round/>
            <a:headEnd type="none" w="sm" len="sm"/>
            <a:tailEnd type="arrow" w="med" len="med"/>
          </a:ln>
        </p:spPr>
        <p:txBody>
          <a:bodyP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p:txBody>
          <a:bodyPr/>
          <a:lstStyle/>
          <a:p>
            <a:pPr>
              <a:defRPr/>
            </a:pPr>
            <a:fld id="{4F5F396A-B532-4572-8AA6-A6E82B287EF4}" type="slidenum">
              <a:rPr lang="zh-CN" altLang="en-US"/>
              <a:pPr>
                <a:defRPr/>
              </a:pPr>
              <a:t>35</a:t>
            </a:fld>
            <a:endParaRPr lang="en-US" altLang="zh-CN"/>
          </a:p>
        </p:txBody>
      </p:sp>
      <p:sp>
        <p:nvSpPr>
          <p:cNvPr id="40963" name="Rectangle 2"/>
          <p:cNvSpPr>
            <a:spLocks noGrp="1" noChangeArrowheads="1"/>
          </p:cNvSpPr>
          <p:nvPr>
            <p:ph type="title"/>
          </p:nvPr>
        </p:nvSpPr>
        <p:spPr>
          <a:xfrm>
            <a:off x="228600" y="152400"/>
            <a:ext cx="8382000" cy="762000"/>
          </a:xfrm>
          <a:noFill/>
        </p:spPr>
        <p:txBody>
          <a:bodyPr lIns="90488" tIns="44450" rIns="90488" bIns="44450" anchor="b"/>
          <a:lstStyle/>
          <a:p>
            <a:pPr eaLnBrk="1" hangingPunct="1">
              <a:lnSpc>
                <a:spcPct val="89000"/>
              </a:lnSpc>
            </a:pPr>
            <a:r>
              <a:rPr lang="en-US" altLang="zh-CN" sz="3200" smtClean="0">
                <a:ea typeface="SimSun" pitchFamily="2" charset="-122"/>
              </a:rPr>
              <a:t>Combined parallel/worksharing construct</a:t>
            </a:r>
          </a:p>
        </p:txBody>
      </p:sp>
      <p:sp>
        <p:nvSpPr>
          <p:cNvPr id="40964" name="Rectangle 3"/>
          <p:cNvSpPr>
            <a:spLocks noChangeArrowheads="1"/>
          </p:cNvSpPr>
          <p:nvPr/>
        </p:nvSpPr>
        <p:spPr bwMode="auto">
          <a:xfrm>
            <a:off x="4572000" y="2057400"/>
            <a:ext cx="3967163" cy="4284663"/>
          </a:xfrm>
          <a:prstGeom prst="rect">
            <a:avLst/>
          </a:prstGeom>
          <a:noFill/>
          <a:ln w="9525">
            <a:noFill/>
            <a:miter lim="800000"/>
            <a:headEnd/>
            <a:tailEnd/>
          </a:ln>
        </p:spPr>
        <p:txBody>
          <a:bodyPr lIns="90488" tIns="44450" rIns="90488" bIns="44450"/>
          <a:lstStyle/>
          <a:p>
            <a:pPr marL="342900" indent="-342900" algn="l">
              <a:lnSpc>
                <a:spcPct val="80000"/>
              </a:lnSpc>
              <a:spcBef>
                <a:spcPct val="20000"/>
              </a:spcBef>
            </a:pPr>
            <a:endParaRPr lang="zh-CN" altLang="en-US" b="0">
              <a:latin typeface="Arial" charset="0"/>
            </a:endParaRPr>
          </a:p>
        </p:txBody>
      </p:sp>
      <p:sp>
        <p:nvSpPr>
          <p:cNvPr id="40965" name="Rectangle 4"/>
          <p:cNvSpPr>
            <a:spLocks noGrp="1" noChangeArrowheads="1"/>
          </p:cNvSpPr>
          <p:nvPr>
            <p:ph type="body" sz="half" idx="1"/>
          </p:nvPr>
        </p:nvSpPr>
        <p:spPr>
          <a:xfrm>
            <a:off x="612775" y="1549400"/>
            <a:ext cx="8037513" cy="1060450"/>
          </a:xfrm>
          <a:noFill/>
        </p:spPr>
        <p:txBody>
          <a:bodyPr lIns="90488" tIns="44450" rIns="90488" bIns="44450"/>
          <a:lstStyle/>
          <a:p>
            <a:pPr eaLnBrk="1" hangingPunct="1">
              <a:lnSpc>
                <a:spcPct val="94000"/>
              </a:lnSpc>
            </a:pPr>
            <a:r>
              <a:rPr lang="en-US" altLang="zh-CN" smtClean="0">
                <a:ea typeface="SimSun" pitchFamily="2" charset="-122"/>
              </a:rPr>
              <a:t>OpenMP shortcut: Put the “parallel” and the worksharing directive on the same line</a:t>
            </a:r>
          </a:p>
        </p:txBody>
      </p:sp>
      <p:sp>
        <p:nvSpPr>
          <p:cNvPr id="40966" name="Rectangle 5"/>
          <p:cNvSpPr>
            <a:spLocks noChangeArrowheads="1"/>
          </p:cNvSpPr>
          <p:nvPr/>
        </p:nvSpPr>
        <p:spPr bwMode="auto">
          <a:xfrm>
            <a:off x="914400" y="2743200"/>
            <a:ext cx="3200400" cy="2590800"/>
          </a:xfrm>
          <a:prstGeom prst="rect">
            <a:avLst/>
          </a:prstGeom>
          <a:solidFill>
            <a:srgbClr val="001B72"/>
          </a:solidFill>
          <a:ln w="9525">
            <a:noFill/>
            <a:miter lim="800000"/>
            <a:headEnd/>
            <a:tailEnd/>
          </a:ln>
        </p:spPr>
        <p:txBody>
          <a:bodyPr lIns="92075" tIns="46038" rIns="92075" bIns="46038">
            <a:spAutoFit/>
          </a:bodyPr>
          <a:lstStyle/>
          <a:p>
            <a:pPr algn="l" eaLnBrk="0" hangingPunct="0"/>
            <a:r>
              <a:rPr lang="zh-CN" altLang="en-US" dirty="0"/>
              <a:t> </a:t>
            </a:r>
            <a:r>
              <a:rPr lang="en-US" altLang="zh-CN" sz="2000" dirty="0"/>
              <a:t>double  res[MAX];  </a:t>
            </a:r>
            <a:r>
              <a:rPr lang="en-US" altLang="zh-CN" sz="2000" dirty="0" err="1"/>
              <a:t>int</a:t>
            </a:r>
            <a:r>
              <a:rPr lang="en-US" altLang="zh-CN" sz="2000" dirty="0"/>
              <a:t> </a:t>
            </a:r>
            <a:r>
              <a:rPr lang="en-US" altLang="zh-CN" sz="2000" dirty="0" err="1"/>
              <a:t>i</a:t>
            </a:r>
            <a:r>
              <a:rPr lang="en-US" altLang="zh-CN" sz="2000" dirty="0"/>
              <a:t>;</a:t>
            </a:r>
          </a:p>
          <a:p>
            <a:pPr algn="l" eaLnBrk="0" hangingPunct="0"/>
            <a:r>
              <a:rPr lang="en-US" altLang="zh-CN" sz="2000" dirty="0">
                <a:solidFill>
                  <a:srgbClr val="FFFF66"/>
                </a:solidFill>
              </a:rPr>
              <a:t>#pragma </a:t>
            </a:r>
            <a:r>
              <a:rPr lang="en-US" altLang="zh-CN" sz="2000" dirty="0" err="1">
                <a:solidFill>
                  <a:srgbClr val="FFFF66"/>
                </a:solidFill>
              </a:rPr>
              <a:t>omp</a:t>
            </a:r>
            <a:r>
              <a:rPr lang="en-US" altLang="zh-CN" sz="2000" dirty="0">
                <a:solidFill>
                  <a:srgbClr val="FFFF66"/>
                </a:solidFill>
              </a:rPr>
              <a:t> parallel </a:t>
            </a:r>
          </a:p>
          <a:p>
            <a:pPr algn="l" eaLnBrk="0" hangingPunct="0"/>
            <a:r>
              <a:rPr lang="en-US" altLang="zh-CN" sz="2000" dirty="0"/>
              <a:t>{	</a:t>
            </a:r>
          </a:p>
          <a:p>
            <a:pPr algn="l" eaLnBrk="0" hangingPunct="0"/>
            <a:r>
              <a:rPr lang="en-US" altLang="zh-CN" sz="2000" dirty="0"/>
              <a:t>    </a:t>
            </a:r>
            <a:r>
              <a:rPr lang="en-US" altLang="zh-CN" sz="2000" dirty="0">
                <a:solidFill>
                  <a:srgbClr val="FFFF66"/>
                </a:solidFill>
              </a:rPr>
              <a:t>#pragma </a:t>
            </a:r>
            <a:r>
              <a:rPr lang="en-US" altLang="zh-CN" sz="2000" dirty="0" err="1">
                <a:solidFill>
                  <a:srgbClr val="FFFF66"/>
                </a:solidFill>
              </a:rPr>
              <a:t>omp</a:t>
            </a:r>
            <a:r>
              <a:rPr lang="en-US" altLang="zh-CN" sz="2000" dirty="0">
                <a:solidFill>
                  <a:srgbClr val="FFFF66"/>
                </a:solidFill>
              </a:rPr>
              <a:t> for</a:t>
            </a:r>
            <a:endParaRPr lang="en-US" altLang="zh-CN" sz="2000" dirty="0"/>
          </a:p>
          <a:p>
            <a:pPr algn="l" eaLnBrk="0" hangingPunct="0"/>
            <a:r>
              <a:rPr lang="en-US" altLang="zh-CN" sz="2000" dirty="0"/>
              <a:t>    for (</a:t>
            </a:r>
            <a:r>
              <a:rPr lang="en-US" altLang="zh-CN" sz="2000" dirty="0" err="1"/>
              <a:t>i</a:t>
            </a:r>
            <a:r>
              <a:rPr lang="en-US" altLang="zh-CN" sz="2000" dirty="0"/>
              <a:t>=0;i&lt; MAX; </a:t>
            </a:r>
            <a:r>
              <a:rPr lang="en-US" altLang="zh-CN" sz="2000" dirty="0" err="1"/>
              <a:t>i</a:t>
            </a:r>
            <a:r>
              <a:rPr lang="en-US" altLang="zh-CN" sz="2000" dirty="0"/>
              <a:t>++) {</a:t>
            </a:r>
          </a:p>
          <a:p>
            <a:pPr algn="l" eaLnBrk="0" hangingPunct="0"/>
            <a:r>
              <a:rPr lang="en-US" altLang="zh-CN" sz="2000" dirty="0"/>
              <a:t>         res[</a:t>
            </a:r>
            <a:r>
              <a:rPr lang="en-US" altLang="zh-CN" sz="2000" dirty="0" err="1"/>
              <a:t>i</a:t>
            </a:r>
            <a:r>
              <a:rPr lang="en-US" altLang="zh-CN" sz="2000" dirty="0"/>
              <a:t>] = huge();</a:t>
            </a:r>
          </a:p>
          <a:p>
            <a:pPr algn="l" eaLnBrk="0" hangingPunct="0"/>
            <a:r>
              <a:rPr lang="en-US" altLang="zh-CN" sz="2000" dirty="0"/>
              <a:t>    } </a:t>
            </a:r>
          </a:p>
          <a:p>
            <a:pPr algn="l" eaLnBrk="0" hangingPunct="0"/>
            <a:r>
              <a:rPr lang="en-US" altLang="zh-CN" sz="2000" dirty="0"/>
              <a:t>}	</a:t>
            </a:r>
          </a:p>
        </p:txBody>
      </p:sp>
      <p:sp>
        <p:nvSpPr>
          <p:cNvPr id="3171334" name="Rectangle 6"/>
          <p:cNvSpPr>
            <a:spLocks noChangeArrowheads="1"/>
          </p:cNvSpPr>
          <p:nvPr/>
        </p:nvSpPr>
        <p:spPr bwMode="auto">
          <a:xfrm>
            <a:off x="5029200" y="5486400"/>
            <a:ext cx="2819400" cy="409575"/>
          </a:xfrm>
          <a:prstGeom prst="rect">
            <a:avLst/>
          </a:prstGeom>
          <a:solidFill>
            <a:schemeClr val="tx1"/>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algn="l">
              <a:spcBef>
                <a:spcPct val="50000"/>
              </a:spcBef>
              <a:defRPr/>
            </a:pPr>
            <a:r>
              <a:rPr lang="en-US" altLang="zh-CN" sz="2000" b="0">
                <a:solidFill>
                  <a:schemeClr val="bg2"/>
                </a:solidFill>
                <a:latin typeface="Arial" charset="0"/>
              </a:rPr>
              <a:t>These are equivalent </a:t>
            </a:r>
          </a:p>
        </p:txBody>
      </p:sp>
      <p:sp>
        <p:nvSpPr>
          <p:cNvPr id="40968" name="Rectangle 7"/>
          <p:cNvSpPr>
            <a:spLocks noChangeArrowheads="1"/>
          </p:cNvSpPr>
          <p:nvPr/>
        </p:nvSpPr>
        <p:spPr bwMode="auto">
          <a:xfrm>
            <a:off x="5257800" y="2819400"/>
            <a:ext cx="3200400" cy="1981200"/>
          </a:xfrm>
          <a:prstGeom prst="rect">
            <a:avLst/>
          </a:prstGeom>
          <a:solidFill>
            <a:srgbClr val="001B72"/>
          </a:solidFill>
          <a:ln w="9525">
            <a:noFill/>
            <a:miter lim="800000"/>
            <a:headEnd/>
            <a:tailEnd/>
          </a:ln>
        </p:spPr>
        <p:txBody>
          <a:bodyPr lIns="92075" tIns="46038" rIns="92075" bIns="46038">
            <a:spAutoFit/>
          </a:bodyPr>
          <a:lstStyle/>
          <a:p>
            <a:pPr algn="l" eaLnBrk="0" hangingPunct="0"/>
            <a:r>
              <a:rPr lang="zh-CN" altLang="en-US"/>
              <a:t> </a:t>
            </a:r>
            <a:r>
              <a:rPr lang="en-US" altLang="zh-CN" sz="2000"/>
              <a:t>double  res[MAX];  int i;</a:t>
            </a:r>
          </a:p>
          <a:p>
            <a:pPr algn="l" eaLnBrk="0" hangingPunct="0"/>
            <a:r>
              <a:rPr lang="en-US" altLang="zh-CN" sz="2000">
                <a:solidFill>
                  <a:srgbClr val="FFFF66"/>
                </a:solidFill>
              </a:rPr>
              <a:t>#pragma omp parallel for</a:t>
            </a:r>
          </a:p>
          <a:p>
            <a:pPr algn="l" eaLnBrk="0" hangingPunct="0"/>
            <a:r>
              <a:rPr lang="en-US" altLang="zh-CN" sz="2000"/>
              <a:t>    for (i=0;i&lt; MAX; i++) {</a:t>
            </a:r>
          </a:p>
          <a:p>
            <a:pPr algn="l" eaLnBrk="0" hangingPunct="0"/>
            <a:r>
              <a:rPr lang="en-US" altLang="zh-CN" sz="2000"/>
              <a:t>         res[i] = huge();</a:t>
            </a:r>
          </a:p>
          <a:p>
            <a:pPr algn="l" eaLnBrk="0" hangingPunct="0"/>
            <a:r>
              <a:rPr lang="en-US" altLang="zh-CN" sz="2000"/>
              <a:t>    } </a:t>
            </a:r>
          </a:p>
          <a:p>
            <a:pPr algn="l" eaLnBrk="0" hangingPunct="0"/>
            <a:r>
              <a:rPr lang="en-US" altLang="zh-CN" sz="2000"/>
              <a:t>	</a:t>
            </a:r>
          </a:p>
        </p:txBody>
      </p:sp>
      <p:sp>
        <p:nvSpPr>
          <p:cNvPr id="40969" name="Line 8"/>
          <p:cNvSpPr>
            <a:spLocks noChangeShapeType="1"/>
          </p:cNvSpPr>
          <p:nvPr/>
        </p:nvSpPr>
        <p:spPr bwMode="auto">
          <a:xfrm flipH="1" flipV="1">
            <a:off x="4343400" y="5181600"/>
            <a:ext cx="609600" cy="457200"/>
          </a:xfrm>
          <a:prstGeom prst="line">
            <a:avLst/>
          </a:prstGeom>
          <a:noFill/>
          <a:ln w="38100">
            <a:solidFill>
              <a:schemeClr val="tx1"/>
            </a:solidFill>
            <a:round/>
            <a:headEnd type="none" w="sm" len="sm"/>
            <a:tailEnd type="arrow" w="med" len="med"/>
          </a:ln>
        </p:spPr>
        <p:txBody>
          <a:bodyPr wrap="none" anchor="ctr"/>
          <a:lstStyle/>
          <a:p>
            <a:endParaRPr lang="en-US"/>
          </a:p>
        </p:txBody>
      </p:sp>
      <p:sp>
        <p:nvSpPr>
          <p:cNvPr id="40970" name="Line 9"/>
          <p:cNvSpPr>
            <a:spLocks noChangeShapeType="1"/>
          </p:cNvSpPr>
          <p:nvPr/>
        </p:nvSpPr>
        <p:spPr bwMode="auto">
          <a:xfrm flipV="1">
            <a:off x="6248400" y="4876800"/>
            <a:ext cx="228600" cy="609600"/>
          </a:xfrm>
          <a:prstGeom prst="line">
            <a:avLst/>
          </a:prstGeom>
          <a:noFill/>
          <a:ln w="38100">
            <a:solidFill>
              <a:schemeClr val="tx1"/>
            </a:solidFill>
            <a:round/>
            <a:headEnd type="none" w="sm" len="sm"/>
            <a:tailEnd type="arrow"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0"/>
          </p:nvPr>
        </p:nvSpPr>
        <p:spPr/>
        <p:txBody>
          <a:bodyPr/>
          <a:lstStyle/>
          <a:p>
            <a:pPr>
              <a:defRPr/>
            </a:pPr>
            <a:fld id="{D3473D72-5434-4DC1-AD0F-5EF64C4926AE}" type="slidenum">
              <a:rPr lang="zh-CN" altLang="en-US"/>
              <a:pPr>
                <a:defRPr/>
              </a:pPr>
              <a:t>36</a:t>
            </a:fld>
            <a:endParaRPr lang="en-US" altLang="zh-CN"/>
          </a:p>
        </p:txBody>
      </p:sp>
      <p:sp>
        <p:nvSpPr>
          <p:cNvPr id="41987" name="Rectangle 2"/>
          <p:cNvSpPr>
            <a:spLocks noGrp="1" noChangeArrowheads="1"/>
          </p:cNvSpPr>
          <p:nvPr>
            <p:ph type="title"/>
          </p:nvPr>
        </p:nvSpPr>
        <p:spPr/>
        <p:txBody>
          <a:bodyPr/>
          <a:lstStyle/>
          <a:p>
            <a:pPr eaLnBrk="1" hangingPunct="1"/>
            <a:r>
              <a:rPr lang="en-US" smtClean="0"/>
              <a:t>Working with loops</a:t>
            </a:r>
          </a:p>
        </p:txBody>
      </p:sp>
      <p:sp>
        <p:nvSpPr>
          <p:cNvPr id="41988" name="Rectangle 3"/>
          <p:cNvSpPr>
            <a:spLocks noGrp="1" noChangeArrowheads="1"/>
          </p:cNvSpPr>
          <p:nvPr>
            <p:ph type="body" idx="1"/>
          </p:nvPr>
        </p:nvSpPr>
        <p:spPr>
          <a:xfrm>
            <a:off x="288925" y="1169988"/>
            <a:ext cx="8515350" cy="2627312"/>
          </a:xfrm>
        </p:spPr>
        <p:txBody>
          <a:bodyPr/>
          <a:lstStyle/>
          <a:p>
            <a:pPr eaLnBrk="1" hangingPunct="1"/>
            <a:r>
              <a:rPr lang="en-US" smtClean="0"/>
              <a:t>Basic approach</a:t>
            </a:r>
          </a:p>
          <a:p>
            <a:pPr lvl="1" eaLnBrk="1" hangingPunct="1"/>
            <a:r>
              <a:rPr lang="en-US" smtClean="0"/>
              <a:t>Find compute intensive loops</a:t>
            </a:r>
          </a:p>
          <a:p>
            <a:pPr lvl="1" eaLnBrk="1" hangingPunct="1"/>
            <a:r>
              <a:rPr lang="en-US" smtClean="0"/>
              <a:t>Make the loop iterations independent .. So they can safely execute in any order without loop-carried dependencies</a:t>
            </a:r>
          </a:p>
          <a:p>
            <a:pPr lvl="1" eaLnBrk="1" hangingPunct="1"/>
            <a:r>
              <a:rPr lang="en-US" smtClean="0"/>
              <a:t>Place the appropriate OpenMP directive and test</a:t>
            </a:r>
          </a:p>
        </p:txBody>
      </p:sp>
      <p:sp>
        <p:nvSpPr>
          <p:cNvPr id="41989" name="Rectangle 4"/>
          <p:cNvSpPr>
            <a:spLocks noChangeArrowheads="1"/>
          </p:cNvSpPr>
          <p:nvPr/>
        </p:nvSpPr>
        <p:spPr bwMode="auto">
          <a:xfrm>
            <a:off x="288925" y="4225925"/>
            <a:ext cx="3228975" cy="1981200"/>
          </a:xfrm>
          <a:prstGeom prst="rect">
            <a:avLst/>
          </a:prstGeom>
          <a:solidFill>
            <a:srgbClr val="001B72"/>
          </a:solidFill>
          <a:ln w="9525">
            <a:noFill/>
            <a:miter lim="800000"/>
            <a:headEnd/>
            <a:tailEnd/>
          </a:ln>
        </p:spPr>
        <p:txBody>
          <a:bodyPr lIns="92075" tIns="46038" rIns="92075" bIns="46038">
            <a:spAutoFit/>
          </a:bodyPr>
          <a:lstStyle/>
          <a:p>
            <a:pPr algn="l" eaLnBrk="0" hangingPunct="0"/>
            <a:r>
              <a:rPr lang="zh-CN" altLang="en-US" dirty="0"/>
              <a:t>    </a:t>
            </a:r>
            <a:r>
              <a:rPr lang="en-US" altLang="zh-CN" sz="2000" dirty="0" err="1"/>
              <a:t>int</a:t>
            </a:r>
            <a:r>
              <a:rPr lang="en-US" altLang="zh-CN" sz="2000" dirty="0"/>
              <a:t> </a:t>
            </a:r>
            <a:r>
              <a:rPr lang="en-US" altLang="zh-CN" sz="2000" dirty="0" err="1"/>
              <a:t>i</a:t>
            </a:r>
            <a:r>
              <a:rPr lang="en-US" altLang="zh-CN" sz="2000" dirty="0"/>
              <a:t>, j, A[MAX];</a:t>
            </a:r>
          </a:p>
          <a:p>
            <a:pPr algn="l" eaLnBrk="0" hangingPunct="0"/>
            <a:r>
              <a:rPr lang="en-US" altLang="zh-CN" sz="2000" dirty="0"/>
              <a:t>     j = 5;</a:t>
            </a:r>
          </a:p>
          <a:p>
            <a:pPr algn="l" eaLnBrk="0" hangingPunct="0"/>
            <a:r>
              <a:rPr lang="en-US" altLang="zh-CN" sz="2000" dirty="0">
                <a:solidFill>
                  <a:srgbClr val="FFFF66"/>
                </a:solidFill>
              </a:rPr>
              <a:t> </a:t>
            </a:r>
            <a:r>
              <a:rPr lang="en-US" altLang="zh-CN" sz="2000" dirty="0"/>
              <a:t>    for (</a:t>
            </a:r>
            <a:r>
              <a:rPr lang="en-US" altLang="zh-CN" sz="2000" dirty="0" err="1"/>
              <a:t>i</a:t>
            </a:r>
            <a:r>
              <a:rPr lang="en-US" altLang="zh-CN" sz="2000" dirty="0"/>
              <a:t>=0;i&lt; MAX; </a:t>
            </a:r>
            <a:r>
              <a:rPr lang="en-US" altLang="zh-CN" sz="2000" dirty="0" err="1"/>
              <a:t>i</a:t>
            </a:r>
            <a:r>
              <a:rPr lang="en-US" altLang="zh-CN" sz="2000" dirty="0"/>
              <a:t>++) {</a:t>
            </a:r>
          </a:p>
          <a:p>
            <a:pPr algn="l" eaLnBrk="0" hangingPunct="0"/>
            <a:r>
              <a:rPr lang="en-US" altLang="zh-CN" sz="2000" dirty="0"/>
              <a:t>         j +=2;</a:t>
            </a:r>
          </a:p>
          <a:p>
            <a:pPr algn="l" eaLnBrk="0" hangingPunct="0"/>
            <a:r>
              <a:rPr lang="en-US" altLang="zh-CN" sz="2000" dirty="0"/>
              <a:t>         A[</a:t>
            </a:r>
            <a:r>
              <a:rPr lang="en-US" altLang="zh-CN" sz="2000" dirty="0" err="1"/>
              <a:t>i</a:t>
            </a:r>
            <a:r>
              <a:rPr lang="en-US" altLang="zh-CN" sz="2000" dirty="0"/>
              <a:t>] = big(j); </a:t>
            </a:r>
          </a:p>
          <a:p>
            <a:pPr algn="l" eaLnBrk="0" hangingPunct="0"/>
            <a:r>
              <a:rPr lang="en-US" altLang="zh-CN" sz="2000" dirty="0"/>
              <a:t>    } </a:t>
            </a:r>
          </a:p>
        </p:txBody>
      </p:sp>
      <p:grpSp>
        <p:nvGrpSpPr>
          <p:cNvPr id="2" name="Group 12"/>
          <p:cNvGrpSpPr>
            <a:grpSpLocks/>
          </p:cNvGrpSpPr>
          <p:nvPr/>
        </p:nvGrpSpPr>
        <p:grpSpPr bwMode="auto">
          <a:xfrm>
            <a:off x="1916113" y="3940175"/>
            <a:ext cx="7227887" cy="2662238"/>
            <a:chOff x="1207" y="2482"/>
            <a:chExt cx="4553" cy="1726"/>
          </a:xfrm>
        </p:grpSpPr>
        <p:sp>
          <p:nvSpPr>
            <p:cNvPr id="41991" name="Rectangle 5"/>
            <p:cNvSpPr>
              <a:spLocks noChangeArrowheads="1"/>
            </p:cNvSpPr>
            <p:nvPr/>
          </p:nvSpPr>
          <p:spPr bwMode="auto">
            <a:xfrm>
              <a:off x="3626" y="2657"/>
              <a:ext cx="2134" cy="1297"/>
            </a:xfrm>
            <a:prstGeom prst="rect">
              <a:avLst/>
            </a:prstGeom>
            <a:solidFill>
              <a:srgbClr val="001B72"/>
            </a:solidFill>
            <a:ln w="9525">
              <a:noFill/>
              <a:miter lim="800000"/>
              <a:headEnd/>
              <a:tailEnd/>
            </a:ln>
          </p:spPr>
          <p:txBody>
            <a:bodyPr lIns="92075" tIns="46038" rIns="92075" bIns="46038">
              <a:spAutoFit/>
            </a:bodyPr>
            <a:lstStyle/>
            <a:p>
              <a:pPr algn="l" eaLnBrk="0" hangingPunct="0"/>
              <a:r>
                <a:rPr lang="zh-CN" altLang="en-US"/>
                <a:t>    </a:t>
              </a:r>
              <a:r>
                <a:rPr lang="en-US" altLang="zh-CN" sz="2000"/>
                <a:t>int i,  A[MAX];</a:t>
              </a:r>
            </a:p>
            <a:p>
              <a:pPr algn="l" eaLnBrk="0" hangingPunct="0"/>
              <a:r>
                <a:rPr lang="en-US" altLang="zh-CN" sz="2000"/>
                <a:t>    </a:t>
              </a:r>
              <a:r>
                <a:rPr lang="en-US" altLang="zh-CN" sz="2000">
                  <a:solidFill>
                    <a:srgbClr val="FFFF66"/>
                  </a:solidFill>
                </a:rPr>
                <a:t>#pragma omp parallel for</a:t>
              </a:r>
            </a:p>
            <a:p>
              <a:pPr algn="l" eaLnBrk="0" hangingPunct="0"/>
              <a:r>
                <a:rPr lang="en-US" altLang="zh-CN" sz="2000">
                  <a:solidFill>
                    <a:srgbClr val="FFFF66"/>
                  </a:solidFill>
                </a:rPr>
                <a:t> </a:t>
              </a:r>
              <a:r>
                <a:rPr lang="en-US" altLang="zh-CN" sz="2000"/>
                <a:t>    for (i=0;i&lt; MAX; i++) {</a:t>
              </a:r>
            </a:p>
            <a:p>
              <a:pPr algn="l" eaLnBrk="0" hangingPunct="0"/>
              <a:r>
                <a:rPr lang="en-US" altLang="zh-CN" sz="2000"/>
                <a:t>         int j = 5 + 2*(i+1);</a:t>
              </a:r>
            </a:p>
            <a:p>
              <a:pPr algn="l" eaLnBrk="0" hangingPunct="0"/>
              <a:r>
                <a:rPr lang="en-US" altLang="zh-CN" sz="2000"/>
                <a:t>          A[i] = big(j); </a:t>
              </a:r>
            </a:p>
            <a:p>
              <a:pPr algn="l" eaLnBrk="0" hangingPunct="0"/>
              <a:r>
                <a:rPr lang="en-US" altLang="zh-CN" sz="2000"/>
                <a:t>    } </a:t>
              </a:r>
            </a:p>
          </p:txBody>
        </p:sp>
        <p:grpSp>
          <p:nvGrpSpPr>
            <p:cNvPr id="41992" name="Group 11"/>
            <p:cNvGrpSpPr>
              <a:grpSpLocks/>
            </p:cNvGrpSpPr>
            <p:nvPr/>
          </p:nvGrpSpPr>
          <p:grpSpPr bwMode="auto">
            <a:xfrm>
              <a:off x="1207" y="2482"/>
              <a:ext cx="2715" cy="1726"/>
              <a:chOff x="1207" y="2482"/>
              <a:chExt cx="2715" cy="1726"/>
            </a:xfrm>
          </p:grpSpPr>
          <p:sp>
            <p:nvSpPr>
              <p:cNvPr id="41993" name="Text Box 6"/>
              <p:cNvSpPr txBox="1">
                <a:spLocks noChangeArrowheads="1"/>
              </p:cNvSpPr>
              <p:nvPr/>
            </p:nvSpPr>
            <p:spPr bwMode="auto">
              <a:xfrm>
                <a:off x="2340" y="3547"/>
                <a:ext cx="1116" cy="661"/>
              </a:xfrm>
              <a:prstGeom prst="rect">
                <a:avLst/>
              </a:prstGeom>
              <a:solidFill>
                <a:schemeClr val="tx1"/>
              </a:solidFill>
              <a:ln w="12700">
                <a:solidFill>
                  <a:schemeClr val="bg2"/>
                </a:solidFill>
                <a:miter lim="800000"/>
                <a:headEnd type="none" w="sm" len="sm"/>
                <a:tailEnd type="none" w="sm" len="sm"/>
              </a:ln>
            </p:spPr>
            <p:txBody>
              <a:bodyPr>
                <a:spAutoFit/>
              </a:bodyPr>
              <a:lstStyle/>
              <a:p>
                <a:pPr>
                  <a:spcBef>
                    <a:spcPct val="50000"/>
                  </a:spcBef>
                </a:pPr>
                <a:r>
                  <a:rPr lang="en-US" sz="2000">
                    <a:solidFill>
                      <a:schemeClr val="bg2"/>
                    </a:solidFill>
                  </a:rPr>
                  <a:t>Remove loop carried dependence</a:t>
                </a:r>
              </a:p>
            </p:txBody>
          </p:sp>
          <p:sp>
            <p:nvSpPr>
              <p:cNvPr id="41994" name="Line 7"/>
              <p:cNvSpPr>
                <a:spLocks noChangeShapeType="1"/>
              </p:cNvSpPr>
              <p:nvPr/>
            </p:nvSpPr>
            <p:spPr bwMode="auto">
              <a:xfrm flipH="1" flipV="1">
                <a:off x="1207" y="3419"/>
                <a:ext cx="1106" cy="458"/>
              </a:xfrm>
              <a:prstGeom prst="line">
                <a:avLst/>
              </a:prstGeom>
              <a:noFill/>
              <a:ln w="38100">
                <a:solidFill>
                  <a:schemeClr val="tx1"/>
                </a:solidFill>
                <a:round/>
                <a:headEnd type="none" w="sm" len="sm"/>
                <a:tailEnd type="arrow" w="med" len="med"/>
              </a:ln>
            </p:spPr>
            <p:txBody>
              <a:bodyPr/>
              <a:lstStyle/>
              <a:p>
                <a:endParaRPr lang="en-US"/>
              </a:p>
            </p:txBody>
          </p:sp>
          <p:sp>
            <p:nvSpPr>
              <p:cNvPr id="41995" name="Line 8"/>
              <p:cNvSpPr>
                <a:spLocks noChangeShapeType="1"/>
              </p:cNvSpPr>
              <p:nvPr/>
            </p:nvSpPr>
            <p:spPr bwMode="auto">
              <a:xfrm flipV="1">
                <a:off x="3474" y="3465"/>
                <a:ext cx="448" cy="476"/>
              </a:xfrm>
              <a:prstGeom prst="line">
                <a:avLst/>
              </a:prstGeom>
              <a:noFill/>
              <a:ln w="38100">
                <a:solidFill>
                  <a:schemeClr val="tx1"/>
                </a:solidFill>
                <a:round/>
                <a:headEnd type="none" w="sm" len="sm"/>
                <a:tailEnd type="arrow" w="med" len="med"/>
              </a:ln>
            </p:spPr>
            <p:txBody>
              <a:bodyPr/>
              <a:lstStyle/>
              <a:p>
                <a:endParaRPr lang="en-US"/>
              </a:p>
            </p:txBody>
          </p:sp>
          <p:sp>
            <p:nvSpPr>
              <p:cNvPr id="41996" name="Text Box 9"/>
              <p:cNvSpPr txBox="1">
                <a:spLocks noChangeArrowheads="1"/>
              </p:cNvSpPr>
              <p:nvPr/>
            </p:nvSpPr>
            <p:spPr bwMode="auto">
              <a:xfrm>
                <a:off x="2143" y="2482"/>
                <a:ext cx="1207" cy="602"/>
              </a:xfrm>
              <a:prstGeom prst="rect">
                <a:avLst/>
              </a:prstGeom>
              <a:solidFill>
                <a:schemeClr val="tx1"/>
              </a:solidFill>
              <a:ln w="12700">
                <a:solidFill>
                  <a:schemeClr val="bg2"/>
                </a:solidFill>
                <a:miter lim="800000"/>
                <a:headEnd type="none" w="sm" len="sm"/>
                <a:tailEnd type="none" w="sm" len="sm"/>
              </a:ln>
            </p:spPr>
            <p:txBody>
              <a:bodyPr>
                <a:spAutoFit/>
              </a:bodyPr>
              <a:lstStyle/>
              <a:p>
                <a:pPr>
                  <a:spcBef>
                    <a:spcPct val="50000"/>
                  </a:spcBef>
                </a:pPr>
                <a:r>
                  <a:rPr lang="en-US" sz="1800">
                    <a:solidFill>
                      <a:schemeClr val="bg2"/>
                    </a:solidFill>
                  </a:rPr>
                  <a:t>Note: loop index “i” is private by default</a:t>
                </a:r>
              </a:p>
            </p:txBody>
          </p:sp>
          <p:sp>
            <p:nvSpPr>
              <p:cNvPr id="41997" name="Line 10"/>
              <p:cNvSpPr>
                <a:spLocks noChangeShapeType="1"/>
              </p:cNvSpPr>
              <p:nvPr/>
            </p:nvSpPr>
            <p:spPr bwMode="auto">
              <a:xfrm>
                <a:off x="3355" y="2770"/>
                <a:ext cx="448" cy="421"/>
              </a:xfrm>
              <a:prstGeom prst="line">
                <a:avLst/>
              </a:prstGeom>
              <a:noFill/>
              <a:ln w="38100">
                <a:solidFill>
                  <a:schemeClr val="tx1"/>
                </a:solidFill>
                <a:round/>
                <a:headEnd type="none" w="sm" len="sm"/>
                <a:tailEnd type="arrow" w="med" len="med"/>
              </a:ln>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532261" y="2165114"/>
            <a:ext cx="7014949" cy="2308966"/>
          </a:xfrm>
          <a:prstGeom prst="rect">
            <a:avLst/>
          </a:prstGeom>
          <a:solidFill>
            <a:srgbClr val="001B72"/>
          </a:solidFill>
          <a:ln w="9525">
            <a:noFill/>
            <a:miter lim="800000"/>
            <a:headEnd/>
            <a:tailEnd/>
          </a:ln>
        </p:spPr>
        <p:txBody>
          <a:bodyPr wrap="square" lIns="92075" tIns="46038" rIns="92075" bIns="46038">
            <a:spAutoFit/>
          </a:bodyPr>
          <a:lstStyle/>
          <a:p>
            <a:pPr algn="l" eaLnBrk="0" hangingPunct="0"/>
            <a:r>
              <a:rPr lang="en-US" dirty="0" smtClean="0">
                <a:solidFill>
                  <a:srgbClr val="FFFF66"/>
                </a:solidFill>
                <a:latin typeface="Courier New" pitchFamily="49" charset="0"/>
              </a:rPr>
              <a:t>#</a:t>
            </a:r>
            <a:r>
              <a:rPr lang="en-US" dirty="0" err="1" smtClean="0">
                <a:solidFill>
                  <a:srgbClr val="FFFF66"/>
                </a:solidFill>
                <a:latin typeface="Courier New" pitchFamily="49" charset="0"/>
              </a:rPr>
              <a:t>pragma</a:t>
            </a:r>
            <a:r>
              <a:rPr lang="en-US" dirty="0" smtClean="0">
                <a:solidFill>
                  <a:srgbClr val="FFFF66"/>
                </a:solidFill>
                <a:latin typeface="Courier New" pitchFamily="49" charset="0"/>
              </a:rPr>
              <a:t> </a:t>
            </a:r>
            <a:r>
              <a:rPr lang="en-US" dirty="0" err="1" smtClean="0">
                <a:solidFill>
                  <a:srgbClr val="FFFF66"/>
                </a:solidFill>
                <a:latin typeface="Courier New" pitchFamily="49" charset="0"/>
              </a:rPr>
              <a:t>omp</a:t>
            </a:r>
            <a:r>
              <a:rPr lang="en-US" dirty="0" smtClean="0">
                <a:solidFill>
                  <a:srgbClr val="FFFF66"/>
                </a:solidFill>
                <a:latin typeface="Courier New" pitchFamily="49" charset="0"/>
              </a:rPr>
              <a:t> parallel for collapse(2)</a:t>
            </a:r>
          </a:p>
          <a:p>
            <a:pPr algn="l" eaLnBrk="0" hangingPunct="0"/>
            <a:r>
              <a:rPr lang="en-US" dirty="0" smtClean="0">
                <a:latin typeface="Courier New" pitchFamily="49" charset="0"/>
              </a:rPr>
              <a:t>for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i</a:t>
            </a:r>
            <a:r>
              <a:rPr lang="en-US" dirty="0" smtClean="0">
                <a:latin typeface="Courier New" pitchFamily="49" charset="0"/>
              </a:rPr>
              <a:t>=0; </a:t>
            </a:r>
            <a:r>
              <a:rPr lang="en-US" dirty="0" err="1" smtClean="0">
                <a:latin typeface="Courier New" pitchFamily="49" charset="0"/>
              </a:rPr>
              <a:t>i</a:t>
            </a:r>
            <a:r>
              <a:rPr lang="en-US" dirty="0" smtClean="0">
                <a:latin typeface="Courier New" pitchFamily="49" charset="0"/>
              </a:rPr>
              <a:t>&lt;N; </a:t>
            </a:r>
            <a:r>
              <a:rPr lang="en-US" dirty="0" err="1" smtClean="0">
                <a:latin typeface="Courier New" pitchFamily="49" charset="0"/>
              </a:rPr>
              <a:t>i</a:t>
            </a:r>
            <a:r>
              <a:rPr lang="en-US" dirty="0" smtClean="0">
                <a:latin typeface="Courier New" pitchFamily="49" charset="0"/>
              </a:rPr>
              <a:t>++) {</a:t>
            </a:r>
          </a:p>
          <a:p>
            <a:pPr algn="l" eaLnBrk="0" hangingPunct="0"/>
            <a:r>
              <a:rPr lang="en-US" dirty="0" smtClean="0">
                <a:latin typeface="Courier New" pitchFamily="49" charset="0"/>
              </a:rPr>
              <a:t>  for (</a:t>
            </a:r>
            <a:r>
              <a:rPr lang="en-US" dirty="0" err="1" smtClean="0">
                <a:latin typeface="Courier New" pitchFamily="49" charset="0"/>
              </a:rPr>
              <a:t>int</a:t>
            </a:r>
            <a:r>
              <a:rPr lang="en-US" dirty="0" smtClean="0">
                <a:latin typeface="Courier New" pitchFamily="49" charset="0"/>
              </a:rPr>
              <a:t> j=0; j&lt;M; j++) {</a:t>
            </a:r>
          </a:p>
          <a:p>
            <a:pPr algn="l" eaLnBrk="0" hangingPunct="0"/>
            <a:r>
              <a:rPr lang="en-US" dirty="0" smtClean="0">
                <a:latin typeface="Courier New" pitchFamily="49" charset="0"/>
              </a:rPr>
              <a:t>         .....</a:t>
            </a:r>
          </a:p>
          <a:p>
            <a:pPr algn="l" eaLnBrk="0" hangingPunct="0"/>
            <a:r>
              <a:rPr lang="en-US" dirty="0" smtClean="0">
                <a:latin typeface="Courier New" pitchFamily="49" charset="0"/>
              </a:rPr>
              <a:t>  } </a:t>
            </a:r>
          </a:p>
          <a:p>
            <a:pPr algn="l" eaLnBrk="0" hangingPunct="0"/>
            <a:r>
              <a:rPr lang="en-US" dirty="0" smtClean="0">
                <a:latin typeface="Courier New" pitchFamily="49" charset="0"/>
              </a:rPr>
              <a:t>}</a:t>
            </a:r>
            <a:r>
              <a:rPr lang="en-US" b="0" dirty="0" smtClean="0"/>
              <a:t> </a:t>
            </a:r>
            <a:endParaRPr lang="en-US" b="0" dirty="0"/>
          </a:p>
        </p:txBody>
      </p:sp>
      <p:sp>
        <p:nvSpPr>
          <p:cNvPr id="11" name="Slide Number Placeholder 3"/>
          <p:cNvSpPr txBox="1">
            <a:spLocks noGrp="1"/>
          </p:cNvSpPr>
          <p:nvPr/>
        </p:nvSpPr>
        <p:spPr bwMode="auto">
          <a:xfrm>
            <a:off x="7239000" y="6509982"/>
            <a:ext cx="1905000" cy="348018"/>
          </a:xfrm>
          <a:prstGeom prst="rect">
            <a:avLst/>
          </a:prstGeom>
          <a:noFill/>
          <a:ln>
            <a:miter lim="800000"/>
            <a:headEnd/>
            <a:tailEnd/>
          </a:ln>
        </p:spPr>
        <p:txBody>
          <a:bodyPr/>
          <a:lstStyle/>
          <a:p>
            <a:pPr algn="r" eaLnBrk="0" hangingPunct="0">
              <a:defRPr/>
            </a:pPr>
            <a:fld id="{B089D8F3-27DE-41B5-91C4-C1BF604CB9EA}" type="slidenum">
              <a:rPr lang="zh-CN" altLang="en-US" sz="1400" b="0">
                <a:latin typeface="+mn-lt"/>
              </a:rPr>
              <a:pPr algn="r" eaLnBrk="0" hangingPunct="0">
                <a:defRPr/>
              </a:pPr>
              <a:t>37</a:t>
            </a:fld>
            <a:endParaRPr lang="en-US" altLang="zh-CN" sz="1400" b="0" dirty="0">
              <a:latin typeface="+mn-lt"/>
            </a:endParaRPr>
          </a:p>
        </p:txBody>
      </p:sp>
      <p:sp>
        <p:nvSpPr>
          <p:cNvPr id="390147" name="Rectangle 2"/>
          <p:cNvSpPr>
            <a:spLocks noGrp="1" noChangeArrowheads="1"/>
          </p:cNvSpPr>
          <p:nvPr>
            <p:ph type="title" idx="4294967295"/>
          </p:nvPr>
        </p:nvSpPr>
        <p:spPr>
          <a:xfrm>
            <a:off x="460375" y="247650"/>
            <a:ext cx="8496300" cy="676275"/>
          </a:xfrm>
        </p:spPr>
        <p:txBody>
          <a:bodyPr/>
          <a:lstStyle/>
          <a:p>
            <a:pPr eaLnBrk="1" hangingPunct="1"/>
            <a:r>
              <a:rPr lang="en-US" altLang="zh-CN" smtClean="0">
                <a:ea typeface="SimSun" pitchFamily="2" charset="-122"/>
              </a:rPr>
              <a:t>Nested loops</a:t>
            </a:r>
            <a:endParaRPr lang="en-US" smtClean="0"/>
          </a:p>
        </p:txBody>
      </p:sp>
      <p:sp>
        <p:nvSpPr>
          <p:cNvPr id="390148" name="Rectangle 3"/>
          <p:cNvSpPr>
            <a:spLocks noGrp="1" noChangeArrowheads="1"/>
          </p:cNvSpPr>
          <p:nvPr>
            <p:ph type="body" idx="4294967295"/>
          </p:nvPr>
        </p:nvSpPr>
        <p:spPr>
          <a:xfrm>
            <a:off x="215900" y="4963142"/>
            <a:ext cx="8515350" cy="1710614"/>
          </a:xfrm>
        </p:spPr>
        <p:txBody>
          <a:bodyPr/>
          <a:lstStyle/>
          <a:p>
            <a:pPr eaLnBrk="1" hangingPunct="1"/>
            <a:r>
              <a:rPr lang="en-US" sz="2400" dirty="0" smtClean="0"/>
              <a:t>Will form a single loop of length </a:t>
            </a:r>
            <a:r>
              <a:rPr lang="en-US" sz="2400" dirty="0" err="1" smtClean="0"/>
              <a:t>NxM</a:t>
            </a:r>
            <a:r>
              <a:rPr lang="en-US" sz="2400" dirty="0" smtClean="0"/>
              <a:t> and then parallelize that.</a:t>
            </a:r>
          </a:p>
          <a:p>
            <a:pPr eaLnBrk="1" hangingPunct="1"/>
            <a:r>
              <a:rPr lang="en-US" sz="2400" dirty="0" smtClean="0"/>
              <a:t>Useful if N is O(no. of threads) so parallelizing the outer loop makes balancing the load difficult.</a:t>
            </a:r>
          </a:p>
          <a:p>
            <a:pPr eaLnBrk="1" hangingPunct="1"/>
            <a:endParaRPr lang="en-US" sz="2400" dirty="0" smtClean="0"/>
          </a:p>
        </p:txBody>
      </p:sp>
      <p:sp>
        <p:nvSpPr>
          <p:cNvPr id="3543060" name="Text Box 20"/>
          <p:cNvSpPr txBox="1">
            <a:spLocks noChangeArrowheads="1"/>
          </p:cNvSpPr>
          <p:nvPr/>
        </p:nvSpPr>
        <p:spPr bwMode="auto">
          <a:xfrm>
            <a:off x="6950407" y="2847122"/>
            <a:ext cx="1905000" cy="1465263"/>
          </a:xfrm>
          <a:prstGeom prst="rect">
            <a:avLst/>
          </a:prstGeom>
          <a:solidFill>
            <a:schemeClr val="tx1"/>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pPr>
            <a:r>
              <a:rPr lang="en-US" altLang="zh-CN" sz="1800">
                <a:solidFill>
                  <a:schemeClr val="bg2"/>
                </a:solidFill>
                <a:latin typeface="Arial" charset="0"/>
              </a:rPr>
              <a:t>Number of loops to be parallelized, counting from the outside</a:t>
            </a:r>
          </a:p>
        </p:txBody>
      </p:sp>
      <p:sp>
        <p:nvSpPr>
          <p:cNvPr id="390157" name="Line 23"/>
          <p:cNvSpPr>
            <a:spLocks noChangeShapeType="1"/>
          </p:cNvSpPr>
          <p:nvPr/>
        </p:nvSpPr>
        <p:spPr bwMode="auto">
          <a:xfrm flipH="1" flipV="1">
            <a:off x="7165074" y="2470245"/>
            <a:ext cx="777921" cy="395784"/>
          </a:xfrm>
          <a:prstGeom prst="line">
            <a:avLst/>
          </a:prstGeom>
          <a:noFill/>
          <a:ln w="38100">
            <a:solidFill>
              <a:schemeClr val="tx1"/>
            </a:solidFill>
            <a:round/>
            <a:headEnd type="none" w="sm" len="sm"/>
            <a:tailEnd type="arrow" w="med" len="med"/>
          </a:ln>
        </p:spPr>
        <p:txBody>
          <a:bodyPr/>
          <a:lstStyle/>
          <a:p>
            <a:endParaRPr lang="en-US"/>
          </a:p>
        </p:txBody>
      </p:sp>
      <p:sp>
        <p:nvSpPr>
          <p:cNvPr id="9" name="Rectangle 3"/>
          <p:cNvSpPr txBox="1">
            <a:spLocks noChangeArrowheads="1"/>
          </p:cNvSpPr>
          <p:nvPr/>
        </p:nvSpPr>
        <p:spPr bwMode="auto">
          <a:xfrm>
            <a:off x="215900" y="1128523"/>
            <a:ext cx="8699784" cy="1162429"/>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marR="0" lvl="0" indent="-285750" algn="l" defTabSz="914400" rtl="0" eaLnBrk="1" fontAlgn="base" latinLnBrk="0" hangingPunct="1">
              <a:lnSpc>
                <a:spcPct val="93000"/>
              </a:lnSpc>
              <a:spcBef>
                <a:spcPct val="30000"/>
              </a:spcBef>
              <a:spcAft>
                <a:spcPct val="0"/>
              </a:spcAft>
              <a:buClr>
                <a:schemeClr val="tx2"/>
              </a:buClr>
              <a:buSzPct val="75000"/>
              <a:buFont typeface="Wingdings" pitchFamily="2" charset="2"/>
              <a:buChar char="l"/>
              <a:tabLst/>
              <a:defRPr/>
            </a:pPr>
            <a:r>
              <a:rPr kumimoji="0" lang="en-US" sz="2400" b="1" i="0" u="none" strike="noStrike" kern="0" cap="none" spc="0" normalizeH="0" baseline="0" noProof="0" dirty="0" smtClean="0">
                <a:ln>
                  <a:noFill/>
                </a:ln>
                <a:solidFill>
                  <a:srgbClr val="FFFFFF"/>
                </a:solidFill>
                <a:effectLst/>
                <a:uLnTx/>
                <a:uFillTx/>
                <a:latin typeface="+mn-lt"/>
                <a:ea typeface="+mn-ea"/>
                <a:cs typeface="+mn-cs"/>
              </a:rPr>
              <a:t>For perfectly nested rectangular loops we can parallelize multiple loops in the nest with the collapse clause: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51E13EAE-A081-4A9F-9B23-55D9704D40FE}" type="slidenum">
              <a:rPr lang="zh-CN" altLang="en-US"/>
              <a:pPr>
                <a:defRPr/>
              </a:pPr>
              <a:t>38</a:t>
            </a:fld>
            <a:endParaRPr lang="en-US" altLang="zh-CN"/>
          </a:p>
        </p:txBody>
      </p:sp>
      <p:sp>
        <p:nvSpPr>
          <p:cNvPr id="43011" name="Rectangle 2"/>
          <p:cNvSpPr>
            <a:spLocks noGrp="1" noChangeArrowheads="1"/>
          </p:cNvSpPr>
          <p:nvPr>
            <p:ph type="title"/>
          </p:nvPr>
        </p:nvSpPr>
        <p:spPr>
          <a:xfrm>
            <a:off x="460375" y="247650"/>
            <a:ext cx="8496300" cy="469900"/>
          </a:xfrm>
          <a:noFill/>
        </p:spPr>
        <p:txBody>
          <a:bodyPr/>
          <a:lstStyle/>
          <a:p>
            <a:pPr eaLnBrk="1" hangingPunct="1">
              <a:lnSpc>
                <a:spcPct val="89000"/>
              </a:lnSpc>
            </a:pPr>
            <a:r>
              <a:rPr lang="en-US" altLang="zh-CN" smtClean="0">
                <a:ea typeface="SimSun" pitchFamily="2" charset="-122"/>
              </a:rPr>
              <a:t>Reduction</a:t>
            </a:r>
          </a:p>
        </p:txBody>
      </p:sp>
      <p:sp>
        <p:nvSpPr>
          <p:cNvPr id="43012" name="Rectangle 3"/>
          <p:cNvSpPr>
            <a:spLocks noGrp="1" noChangeArrowheads="1"/>
          </p:cNvSpPr>
          <p:nvPr>
            <p:ph type="body" idx="1"/>
          </p:nvPr>
        </p:nvSpPr>
        <p:spPr>
          <a:xfrm>
            <a:off x="288925" y="3230563"/>
            <a:ext cx="8521700" cy="2867025"/>
          </a:xfrm>
          <a:noFill/>
        </p:spPr>
        <p:txBody>
          <a:bodyPr/>
          <a:lstStyle/>
          <a:p>
            <a:pPr eaLnBrk="1" hangingPunct="1">
              <a:lnSpc>
                <a:spcPct val="94000"/>
              </a:lnSpc>
            </a:pPr>
            <a:r>
              <a:rPr lang="en-US" altLang="zh-CN" sz="2400" smtClean="0">
                <a:ea typeface="SimSun" pitchFamily="2" charset="-122"/>
              </a:rPr>
              <a:t>We are combining values into a single accumulation variable (ave) … there is a true dependence between loop iterations that can’t be trivially removed</a:t>
            </a:r>
          </a:p>
          <a:p>
            <a:pPr eaLnBrk="1" hangingPunct="1">
              <a:lnSpc>
                <a:spcPct val="94000"/>
              </a:lnSpc>
            </a:pPr>
            <a:r>
              <a:rPr lang="en-US" altLang="zh-CN" sz="2400" smtClean="0">
                <a:ea typeface="SimSun" pitchFamily="2" charset="-122"/>
              </a:rPr>
              <a:t>This is a very common situation … it is called a “reduction”.</a:t>
            </a:r>
          </a:p>
          <a:p>
            <a:pPr eaLnBrk="1" hangingPunct="1">
              <a:lnSpc>
                <a:spcPct val="94000"/>
              </a:lnSpc>
            </a:pPr>
            <a:r>
              <a:rPr lang="en-US" altLang="zh-CN" sz="2400" smtClean="0">
                <a:ea typeface="SimSun" pitchFamily="2" charset="-122"/>
              </a:rPr>
              <a:t>Support for reduction operations is included in most parallel programming environments.</a:t>
            </a:r>
          </a:p>
        </p:txBody>
      </p:sp>
      <p:sp>
        <p:nvSpPr>
          <p:cNvPr id="43013" name="Rectangle 4"/>
          <p:cNvSpPr>
            <a:spLocks noChangeArrowheads="1"/>
          </p:cNvSpPr>
          <p:nvPr/>
        </p:nvSpPr>
        <p:spPr bwMode="auto">
          <a:xfrm>
            <a:off x="2230352" y="1299998"/>
            <a:ext cx="4766215" cy="1693413"/>
          </a:xfrm>
          <a:prstGeom prst="rect">
            <a:avLst/>
          </a:prstGeom>
          <a:solidFill>
            <a:srgbClr val="001B72"/>
          </a:solidFill>
          <a:ln w="9525">
            <a:noFill/>
            <a:miter lim="800000"/>
            <a:headEnd/>
            <a:tailEnd/>
          </a:ln>
        </p:spPr>
        <p:txBody>
          <a:bodyPr wrap="square" lIns="92075" tIns="46038" rIns="92075" bIns="46038">
            <a:spAutoFit/>
          </a:bodyPr>
          <a:lstStyle/>
          <a:p>
            <a:pPr algn="l" eaLnBrk="0" hangingPunct="0"/>
            <a:r>
              <a:rPr lang="zh-CN" altLang="en-US" dirty="0"/>
              <a:t> </a:t>
            </a:r>
            <a:r>
              <a:rPr lang="en-US" altLang="zh-CN" sz="2000" dirty="0" smtClean="0"/>
              <a:t>double  </a:t>
            </a:r>
            <a:r>
              <a:rPr lang="en-US" altLang="zh-CN" sz="2000" dirty="0" err="1"/>
              <a:t>ave</a:t>
            </a:r>
            <a:r>
              <a:rPr lang="en-US" altLang="zh-CN" sz="2000" dirty="0"/>
              <a:t>=0.0, A[MAX];    </a:t>
            </a:r>
            <a:r>
              <a:rPr lang="en-US" altLang="zh-CN" sz="2000" dirty="0" err="1" smtClean="0"/>
              <a:t>int</a:t>
            </a:r>
            <a:r>
              <a:rPr lang="en-US" altLang="zh-CN" sz="2000" dirty="0" smtClean="0"/>
              <a:t> </a:t>
            </a:r>
            <a:r>
              <a:rPr lang="en-US" altLang="zh-CN" sz="2000" dirty="0" err="1"/>
              <a:t>i</a:t>
            </a:r>
            <a:r>
              <a:rPr lang="en-US" altLang="zh-CN" sz="2000" dirty="0"/>
              <a:t>;</a:t>
            </a:r>
          </a:p>
          <a:p>
            <a:pPr algn="l" eaLnBrk="0" hangingPunct="0"/>
            <a:r>
              <a:rPr lang="en-US" altLang="zh-CN" sz="2000" dirty="0">
                <a:solidFill>
                  <a:srgbClr val="FFFF66"/>
                </a:solidFill>
              </a:rPr>
              <a:t> </a:t>
            </a:r>
            <a:r>
              <a:rPr lang="en-US" altLang="zh-CN" sz="2000" dirty="0"/>
              <a:t>  </a:t>
            </a:r>
            <a:r>
              <a:rPr lang="en-US" altLang="zh-CN" sz="2000" dirty="0" smtClean="0"/>
              <a:t>for </a:t>
            </a:r>
            <a:r>
              <a:rPr lang="en-US" altLang="zh-CN" sz="2000" dirty="0"/>
              <a:t>(</a:t>
            </a:r>
            <a:r>
              <a:rPr lang="en-US" altLang="zh-CN" sz="2000" dirty="0" err="1"/>
              <a:t>i</a:t>
            </a:r>
            <a:r>
              <a:rPr lang="en-US" altLang="zh-CN" sz="2000" dirty="0"/>
              <a:t>=0;i&lt; MAX; </a:t>
            </a:r>
            <a:r>
              <a:rPr lang="en-US" altLang="zh-CN" sz="2000" dirty="0" err="1"/>
              <a:t>i</a:t>
            </a:r>
            <a:r>
              <a:rPr lang="en-US" altLang="zh-CN" sz="2000" dirty="0"/>
              <a:t>++) {</a:t>
            </a:r>
          </a:p>
          <a:p>
            <a:pPr algn="l" eaLnBrk="0" hangingPunct="0"/>
            <a:r>
              <a:rPr lang="en-US" altLang="zh-CN" sz="2000" dirty="0"/>
              <a:t>         </a:t>
            </a:r>
            <a:r>
              <a:rPr lang="en-US" altLang="zh-CN" sz="2000" dirty="0" err="1"/>
              <a:t>ave</a:t>
            </a:r>
            <a:r>
              <a:rPr lang="en-US" altLang="zh-CN" sz="2000" dirty="0"/>
              <a:t> + = A[</a:t>
            </a:r>
            <a:r>
              <a:rPr lang="en-US" altLang="zh-CN" sz="2000" dirty="0" err="1"/>
              <a:t>i</a:t>
            </a:r>
            <a:r>
              <a:rPr lang="en-US" altLang="zh-CN" sz="2000" dirty="0"/>
              <a:t>];</a:t>
            </a:r>
          </a:p>
          <a:p>
            <a:pPr algn="l" eaLnBrk="0" hangingPunct="0"/>
            <a:r>
              <a:rPr lang="en-US" altLang="zh-CN" sz="2000" dirty="0"/>
              <a:t>   </a:t>
            </a:r>
            <a:r>
              <a:rPr lang="en-US" altLang="zh-CN" sz="2000" dirty="0" smtClean="0"/>
              <a:t>} </a:t>
            </a:r>
            <a:endParaRPr lang="en-US" altLang="zh-CN" sz="2000" dirty="0"/>
          </a:p>
          <a:p>
            <a:pPr algn="l" eaLnBrk="0" hangingPunct="0"/>
            <a:r>
              <a:rPr lang="en-US" altLang="zh-CN" sz="2000" dirty="0"/>
              <a:t>   </a:t>
            </a:r>
            <a:r>
              <a:rPr lang="en-US" altLang="zh-CN" sz="2000" dirty="0" err="1"/>
              <a:t>ave</a:t>
            </a:r>
            <a:r>
              <a:rPr lang="en-US" altLang="zh-CN" sz="2000" dirty="0"/>
              <a:t> = </a:t>
            </a:r>
            <a:r>
              <a:rPr lang="en-US" altLang="zh-CN" sz="2000" dirty="0" err="1"/>
              <a:t>ave</a:t>
            </a:r>
            <a:r>
              <a:rPr lang="en-US" altLang="zh-CN" sz="2000" dirty="0"/>
              <a:t>/MAX; </a:t>
            </a:r>
          </a:p>
        </p:txBody>
      </p:sp>
      <p:sp>
        <p:nvSpPr>
          <p:cNvPr id="43014" name="Rectangle 5"/>
          <p:cNvSpPr>
            <a:spLocks noChangeArrowheads="1"/>
          </p:cNvSpPr>
          <p:nvPr/>
        </p:nvSpPr>
        <p:spPr bwMode="auto">
          <a:xfrm>
            <a:off x="288925" y="717550"/>
            <a:ext cx="8420100" cy="661988"/>
          </a:xfrm>
          <a:prstGeom prst="rect">
            <a:avLst/>
          </a:prstGeom>
          <a:noFill/>
          <a:ln w="9525">
            <a:noFill/>
            <a:miter lim="800000"/>
            <a:headEnd/>
            <a:tailEnd/>
          </a:ln>
        </p:spPr>
        <p:txBody>
          <a:bodyPr lIns="92075" tIns="46038" rIns="92075" bIns="46038"/>
          <a:lstStyle/>
          <a:p>
            <a:pPr marL="285750" indent="-285750" algn="l">
              <a:lnSpc>
                <a:spcPct val="94000"/>
              </a:lnSpc>
              <a:spcBef>
                <a:spcPct val="30000"/>
              </a:spcBef>
              <a:buClr>
                <a:schemeClr val="tx2"/>
              </a:buClr>
              <a:buSzPct val="75000"/>
              <a:buFont typeface="Wingdings" pitchFamily="2" charset="2"/>
              <a:buChar char="l"/>
            </a:pPr>
            <a:r>
              <a:rPr lang="en-US" altLang="zh-CN">
                <a:solidFill>
                  <a:srgbClr val="FFFFFF"/>
                </a:solidFill>
                <a:latin typeface="Arial" charset="0"/>
              </a:rPr>
              <a:t>How do we handle this case?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55E603C6-E5BF-4163-AC7F-673B9BD1E50F}" type="slidenum">
              <a:rPr lang="zh-CN" altLang="en-US"/>
              <a:pPr>
                <a:defRPr/>
              </a:pPr>
              <a:t>39</a:t>
            </a:fld>
            <a:endParaRPr lang="en-US" altLang="zh-CN"/>
          </a:p>
        </p:txBody>
      </p:sp>
      <p:sp>
        <p:nvSpPr>
          <p:cNvPr id="44035" name="Rectangle 2"/>
          <p:cNvSpPr>
            <a:spLocks noGrp="1" noChangeArrowheads="1"/>
          </p:cNvSpPr>
          <p:nvPr>
            <p:ph type="title"/>
          </p:nvPr>
        </p:nvSpPr>
        <p:spPr>
          <a:xfrm>
            <a:off x="460375" y="247650"/>
            <a:ext cx="8496300" cy="469900"/>
          </a:xfrm>
          <a:noFill/>
        </p:spPr>
        <p:txBody>
          <a:bodyPr/>
          <a:lstStyle/>
          <a:p>
            <a:pPr eaLnBrk="1" hangingPunct="1">
              <a:lnSpc>
                <a:spcPct val="89000"/>
              </a:lnSpc>
            </a:pPr>
            <a:r>
              <a:rPr lang="en-US" altLang="zh-CN" smtClean="0">
                <a:ea typeface="SimSun" pitchFamily="2" charset="-122"/>
              </a:rPr>
              <a:t>Reduction</a:t>
            </a:r>
          </a:p>
        </p:txBody>
      </p:sp>
      <p:sp>
        <p:nvSpPr>
          <p:cNvPr id="44036" name="Rectangle 3"/>
          <p:cNvSpPr>
            <a:spLocks noGrp="1" noChangeArrowheads="1"/>
          </p:cNvSpPr>
          <p:nvPr>
            <p:ph type="body" idx="1"/>
          </p:nvPr>
        </p:nvSpPr>
        <p:spPr>
          <a:xfrm>
            <a:off x="288925" y="717550"/>
            <a:ext cx="8420100" cy="4159250"/>
          </a:xfrm>
          <a:noFill/>
        </p:spPr>
        <p:txBody>
          <a:bodyPr/>
          <a:lstStyle/>
          <a:p>
            <a:pPr eaLnBrk="1" hangingPunct="1">
              <a:lnSpc>
                <a:spcPct val="94000"/>
              </a:lnSpc>
            </a:pPr>
            <a:r>
              <a:rPr lang="en-US" altLang="zh-CN" sz="2400" smtClean="0">
                <a:ea typeface="SimSun" pitchFamily="2" charset="-122"/>
              </a:rPr>
              <a:t>OpenMP reduction clause:   </a:t>
            </a:r>
          </a:p>
          <a:p>
            <a:pPr lvl="2" eaLnBrk="1" hangingPunct="1">
              <a:lnSpc>
                <a:spcPct val="94000"/>
              </a:lnSpc>
              <a:buFontTx/>
              <a:buNone/>
            </a:pPr>
            <a:r>
              <a:rPr lang="en-US" altLang="zh-CN" smtClean="0">
                <a:ea typeface="SimSun" pitchFamily="2" charset="-122"/>
              </a:rPr>
              <a:t>reduction (op : list)</a:t>
            </a:r>
          </a:p>
          <a:p>
            <a:pPr eaLnBrk="1" hangingPunct="1"/>
            <a:r>
              <a:rPr lang="en-US" altLang="zh-CN" sz="2400" smtClean="0">
                <a:ea typeface="SimSun" pitchFamily="2" charset="-122"/>
              </a:rPr>
              <a:t>Inside a parallel or a work-sharing construct:</a:t>
            </a:r>
          </a:p>
          <a:p>
            <a:pPr lvl="2" eaLnBrk="1" hangingPunct="1"/>
            <a:r>
              <a:rPr lang="en-US" altLang="zh-CN" sz="2000" smtClean="0">
                <a:ea typeface="SimSun" pitchFamily="2" charset="-122"/>
              </a:rPr>
              <a:t>A local copy of each list variable is made and initialized depending on the “op” (e.g. 0 for “+”).</a:t>
            </a:r>
          </a:p>
          <a:p>
            <a:pPr lvl="2" eaLnBrk="1" hangingPunct="1"/>
            <a:r>
              <a:rPr lang="en-US" altLang="zh-CN" sz="2000" smtClean="0">
                <a:ea typeface="SimSun" pitchFamily="2" charset="-122"/>
              </a:rPr>
              <a:t>Updates occur on the local copy. </a:t>
            </a:r>
          </a:p>
          <a:p>
            <a:pPr lvl="2" eaLnBrk="1" hangingPunct="1"/>
            <a:r>
              <a:rPr lang="en-US" altLang="zh-CN" sz="2000" smtClean="0">
                <a:ea typeface="SimSun" pitchFamily="2" charset="-122"/>
              </a:rPr>
              <a:t>Local copies are reduced into a single value and combined with the original global value.</a:t>
            </a:r>
          </a:p>
          <a:p>
            <a:pPr eaLnBrk="1" hangingPunct="1"/>
            <a:r>
              <a:rPr lang="en-US" altLang="zh-CN" sz="2400" smtClean="0">
                <a:ea typeface="SimSun" pitchFamily="2" charset="-122"/>
              </a:rPr>
              <a:t>The variables in “list” must be shared in the enclosing parallel region.  </a:t>
            </a:r>
          </a:p>
        </p:txBody>
      </p:sp>
      <p:sp>
        <p:nvSpPr>
          <p:cNvPr id="44037" name="Rectangle 4"/>
          <p:cNvSpPr>
            <a:spLocks noChangeArrowheads="1"/>
          </p:cNvSpPr>
          <p:nvPr/>
        </p:nvSpPr>
        <p:spPr bwMode="auto">
          <a:xfrm>
            <a:off x="1970088" y="4631723"/>
            <a:ext cx="5551487" cy="2001190"/>
          </a:xfrm>
          <a:prstGeom prst="rect">
            <a:avLst/>
          </a:prstGeom>
          <a:solidFill>
            <a:srgbClr val="001B72"/>
          </a:solidFill>
          <a:ln w="9525">
            <a:noFill/>
            <a:miter lim="800000"/>
            <a:headEnd/>
            <a:tailEnd/>
          </a:ln>
        </p:spPr>
        <p:txBody>
          <a:bodyPr lIns="92075" tIns="46038" rIns="92075" bIns="46038">
            <a:spAutoFit/>
          </a:bodyPr>
          <a:lstStyle/>
          <a:p>
            <a:pPr algn="l" eaLnBrk="0" hangingPunct="0"/>
            <a:r>
              <a:rPr lang="en-US" altLang="zh-CN" dirty="0"/>
              <a:t> </a:t>
            </a:r>
            <a:r>
              <a:rPr lang="en-US" altLang="zh-CN" sz="2000" dirty="0" smtClean="0"/>
              <a:t>double  </a:t>
            </a:r>
            <a:r>
              <a:rPr lang="en-US" altLang="zh-CN" sz="2000" dirty="0" err="1"/>
              <a:t>ave</a:t>
            </a:r>
            <a:r>
              <a:rPr lang="en-US" altLang="zh-CN" sz="2000" dirty="0"/>
              <a:t>=0.0, A[MAX];    </a:t>
            </a:r>
            <a:r>
              <a:rPr lang="en-US" altLang="zh-CN" sz="2000" dirty="0" err="1"/>
              <a:t>int</a:t>
            </a:r>
            <a:r>
              <a:rPr lang="en-US" altLang="zh-CN" sz="2000" dirty="0"/>
              <a:t> </a:t>
            </a:r>
            <a:r>
              <a:rPr lang="en-US" altLang="zh-CN" sz="2000" dirty="0" err="1"/>
              <a:t>i</a:t>
            </a:r>
            <a:r>
              <a:rPr lang="en-US" altLang="zh-CN" sz="2000" dirty="0"/>
              <a:t>;</a:t>
            </a:r>
          </a:p>
          <a:p>
            <a:pPr algn="l" eaLnBrk="0" hangingPunct="0"/>
            <a:r>
              <a:rPr lang="en-US" altLang="zh-CN" sz="2000" dirty="0" smtClean="0">
                <a:solidFill>
                  <a:srgbClr val="FFFF66"/>
                </a:solidFill>
              </a:rPr>
              <a:t>#</a:t>
            </a:r>
            <a:r>
              <a:rPr lang="en-US" altLang="zh-CN" sz="2000" dirty="0">
                <a:solidFill>
                  <a:srgbClr val="FFFF66"/>
                </a:solidFill>
              </a:rPr>
              <a:t>pragma </a:t>
            </a:r>
            <a:r>
              <a:rPr lang="en-US" altLang="zh-CN" sz="2000" dirty="0" err="1">
                <a:solidFill>
                  <a:srgbClr val="FFFF66"/>
                </a:solidFill>
              </a:rPr>
              <a:t>omp</a:t>
            </a:r>
            <a:r>
              <a:rPr lang="en-US" altLang="zh-CN" sz="2000" dirty="0">
                <a:solidFill>
                  <a:srgbClr val="FFFF66"/>
                </a:solidFill>
              </a:rPr>
              <a:t> parallel for reduction (+:</a:t>
            </a:r>
            <a:r>
              <a:rPr lang="en-US" altLang="zh-CN" sz="2000" dirty="0" err="1">
                <a:solidFill>
                  <a:srgbClr val="FFFF66"/>
                </a:solidFill>
              </a:rPr>
              <a:t>ave</a:t>
            </a:r>
            <a:r>
              <a:rPr lang="en-US" altLang="zh-CN" sz="2000" dirty="0">
                <a:solidFill>
                  <a:srgbClr val="FFFF66"/>
                </a:solidFill>
              </a:rPr>
              <a:t>)</a:t>
            </a:r>
          </a:p>
          <a:p>
            <a:pPr algn="l" eaLnBrk="0" hangingPunct="0"/>
            <a:r>
              <a:rPr lang="en-US" altLang="zh-CN" sz="2000" dirty="0">
                <a:solidFill>
                  <a:srgbClr val="FFFF66"/>
                </a:solidFill>
              </a:rPr>
              <a:t> </a:t>
            </a:r>
            <a:r>
              <a:rPr lang="en-US" altLang="zh-CN" sz="2000" dirty="0"/>
              <a:t> </a:t>
            </a:r>
            <a:r>
              <a:rPr lang="en-US" altLang="zh-CN" sz="2000" dirty="0" smtClean="0"/>
              <a:t>for </a:t>
            </a:r>
            <a:r>
              <a:rPr lang="en-US" altLang="zh-CN" sz="2000" dirty="0"/>
              <a:t>(</a:t>
            </a:r>
            <a:r>
              <a:rPr lang="en-US" altLang="zh-CN" sz="2000" dirty="0" err="1"/>
              <a:t>i</a:t>
            </a:r>
            <a:r>
              <a:rPr lang="en-US" altLang="zh-CN" sz="2000" dirty="0"/>
              <a:t>=0;i&lt; MAX; </a:t>
            </a:r>
            <a:r>
              <a:rPr lang="en-US" altLang="zh-CN" sz="2000" dirty="0" err="1"/>
              <a:t>i</a:t>
            </a:r>
            <a:r>
              <a:rPr lang="en-US" altLang="zh-CN" sz="2000" dirty="0"/>
              <a:t>++) {</a:t>
            </a:r>
          </a:p>
          <a:p>
            <a:pPr algn="l" eaLnBrk="0" hangingPunct="0"/>
            <a:r>
              <a:rPr lang="en-US" altLang="zh-CN" sz="2000" dirty="0"/>
              <a:t>         </a:t>
            </a:r>
            <a:r>
              <a:rPr lang="en-US" altLang="zh-CN" sz="2000" dirty="0" err="1"/>
              <a:t>ave</a:t>
            </a:r>
            <a:r>
              <a:rPr lang="en-US" altLang="zh-CN" sz="2000" dirty="0"/>
              <a:t> + = A[</a:t>
            </a:r>
            <a:r>
              <a:rPr lang="en-US" altLang="zh-CN" sz="2000" dirty="0" err="1"/>
              <a:t>i</a:t>
            </a:r>
            <a:r>
              <a:rPr lang="en-US" altLang="zh-CN" sz="2000" dirty="0"/>
              <a:t>];</a:t>
            </a:r>
          </a:p>
          <a:p>
            <a:pPr algn="l" eaLnBrk="0" hangingPunct="0"/>
            <a:r>
              <a:rPr lang="en-US" altLang="zh-CN" sz="2000" dirty="0"/>
              <a:t>  </a:t>
            </a:r>
            <a:r>
              <a:rPr lang="en-US" altLang="zh-CN" sz="2000" dirty="0" smtClean="0"/>
              <a:t>} </a:t>
            </a:r>
            <a:endParaRPr lang="en-US" altLang="zh-CN" sz="2000" dirty="0"/>
          </a:p>
          <a:p>
            <a:pPr algn="l" eaLnBrk="0" hangingPunct="0"/>
            <a:r>
              <a:rPr lang="en-US" altLang="zh-CN" sz="2000" dirty="0"/>
              <a:t>  </a:t>
            </a:r>
            <a:r>
              <a:rPr lang="en-US" altLang="zh-CN" sz="2000" dirty="0" err="1" smtClean="0"/>
              <a:t>ave</a:t>
            </a:r>
            <a:r>
              <a:rPr lang="en-US" altLang="zh-CN" sz="2000" dirty="0" smtClean="0"/>
              <a:t> </a:t>
            </a:r>
            <a:r>
              <a:rPr lang="en-US" altLang="zh-CN" sz="2000" dirty="0"/>
              <a:t>= </a:t>
            </a:r>
            <a:r>
              <a:rPr lang="en-US" altLang="zh-CN" sz="2000" dirty="0" err="1"/>
              <a:t>ave</a:t>
            </a:r>
            <a:r>
              <a:rPr lang="en-US" altLang="zh-CN" sz="2000" dirty="0"/>
              <a:t>/MAX;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E3C3F39-228A-4E51-9BBD-7787819C31C7}" type="slidenum">
              <a:rPr lang="zh-CN" altLang="en-US"/>
              <a:pPr>
                <a:defRPr/>
              </a:pPr>
              <a:t>4</a:t>
            </a:fld>
            <a:endParaRPr lang="en-US" altLang="zh-CN"/>
          </a:p>
        </p:txBody>
      </p:sp>
      <p:sp>
        <p:nvSpPr>
          <p:cNvPr id="10243" name="Rectangle 2"/>
          <p:cNvSpPr>
            <a:spLocks noGrp="1" noChangeArrowheads="1"/>
          </p:cNvSpPr>
          <p:nvPr>
            <p:ph type="title"/>
          </p:nvPr>
        </p:nvSpPr>
        <p:spPr/>
        <p:txBody>
          <a:bodyPr/>
          <a:lstStyle/>
          <a:p>
            <a:pPr eaLnBrk="1" hangingPunct="1"/>
            <a:r>
              <a:rPr lang="en-US" smtClean="0"/>
              <a:t>Preliminaries: part 1</a:t>
            </a:r>
          </a:p>
        </p:txBody>
      </p:sp>
      <p:sp>
        <p:nvSpPr>
          <p:cNvPr id="10244" name="Rectangle 3"/>
          <p:cNvSpPr>
            <a:spLocks noGrp="1" noChangeArrowheads="1"/>
          </p:cNvSpPr>
          <p:nvPr>
            <p:ph type="body" idx="1"/>
          </p:nvPr>
        </p:nvSpPr>
        <p:spPr/>
        <p:txBody>
          <a:bodyPr/>
          <a:lstStyle/>
          <a:p>
            <a:pPr eaLnBrk="1" hangingPunct="1"/>
            <a:r>
              <a:rPr lang="en-US" smtClean="0"/>
              <a:t>Disclosures</a:t>
            </a:r>
          </a:p>
          <a:p>
            <a:pPr lvl="1" eaLnBrk="1" hangingPunct="1"/>
            <a:r>
              <a:rPr lang="en-US" smtClean="0"/>
              <a:t>The views expressed in this tutorial are those of the people delivering the tutorial. </a:t>
            </a:r>
          </a:p>
          <a:p>
            <a:pPr lvl="2" eaLnBrk="1" hangingPunct="1"/>
            <a:r>
              <a:rPr lang="en-US" smtClean="0"/>
              <a:t>We are </a:t>
            </a:r>
            <a:r>
              <a:rPr lang="en-US" u="sng" smtClean="0"/>
              <a:t>not</a:t>
            </a:r>
            <a:r>
              <a:rPr lang="en-US" smtClean="0"/>
              <a:t> speaking for our employers.</a:t>
            </a:r>
          </a:p>
          <a:p>
            <a:pPr lvl="2" eaLnBrk="1" hangingPunct="1"/>
            <a:r>
              <a:rPr lang="en-US" smtClean="0"/>
              <a:t>We are </a:t>
            </a:r>
            <a:r>
              <a:rPr lang="en-US" u="sng" smtClean="0"/>
              <a:t>not</a:t>
            </a:r>
            <a:r>
              <a:rPr lang="en-US" smtClean="0"/>
              <a:t> speaking for the OpenMP ARB</a:t>
            </a:r>
          </a:p>
          <a:p>
            <a:pPr eaLnBrk="1" hangingPunct="1"/>
            <a:r>
              <a:rPr lang="en-US" smtClean="0"/>
              <a:t>We take these tutorials VERY seriously:</a:t>
            </a:r>
          </a:p>
          <a:p>
            <a:pPr lvl="1" eaLnBrk="1" hangingPunct="1"/>
            <a:r>
              <a:rPr lang="en-US" smtClean="0"/>
              <a:t>Help us improve … tell us how you would make this tutorial better.</a:t>
            </a:r>
          </a:p>
          <a:p>
            <a:pPr lvl="2" eaLnBrk="1" hangingPunct="1"/>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5"/>
          <p:cNvSpPr>
            <a:spLocks noGrp="1"/>
          </p:cNvSpPr>
          <p:nvPr>
            <p:ph type="sldNum" sz="quarter" idx="10"/>
          </p:nvPr>
        </p:nvSpPr>
        <p:spPr>
          <a:xfrm>
            <a:off x="7239000" y="6550924"/>
            <a:ext cx="1905000" cy="307075"/>
          </a:xfrm>
        </p:spPr>
        <p:txBody>
          <a:bodyPr/>
          <a:lstStyle/>
          <a:p>
            <a:pPr>
              <a:defRPr/>
            </a:pPr>
            <a:fld id="{C99A2700-50B3-48C6-9DFA-1A20839D9A32}" type="slidenum">
              <a:rPr lang="zh-CN" altLang="en-US"/>
              <a:pPr>
                <a:defRPr/>
              </a:pPr>
              <a:t>40</a:t>
            </a:fld>
            <a:endParaRPr lang="en-US" altLang="zh-CN" dirty="0"/>
          </a:p>
        </p:txBody>
      </p:sp>
      <p:sp>
        <p:nvSpPr>
          <p:cNvPr id="45059" name="Rectangle 2"/>
          <p:cNvSpPr>
            <a:spLocks noGrp="1" noChangeArrowheads="1"/>
          </p:cNvSpPr>
          <p:nvPr>
            <p:ph type="title"/>
          </p:nvPr>
        </p:nvSpPr>
        <p:spPr>
          <a:xfrm>
            <a:off x="187325" y="0"/>
            <a:ext cx="8785225" cy="1143000"/>
          </a:xfrm>
        </p:spPr>
        <p:txBody>
          <a:bodyPr/>
          <a:lstStyle/>
          <a:p>
            <a:pPr eaLnBrk="1" hangingPunct="1"/>
            <a:r>
              <a:rPr lang="en-US" altLang="zh-CN" sz="3200" smtClean="0">
                <a:ea typeface="SimSun" pitchFamily="2" charset="-122"/>
              </a:rPr>
              <a:t>OpenMP: Reduction operands/initial-values</a:t>
            </a:r>
          </a:p>
        </p:txBody>
      </p:sp>
      <p:sp>
        <p:nvSpPr>
          <p:cNvPr id="45060" name="Rectangle 3"/>
          <p:cNvSpPr>
            <a:spLocks noGrp="1" noChangeArrowheads="1"/>
          </p:cNvSpPr>
          <p:nvPr>
            <p:ph type="body" sz="half" idx="1"/>
          </p:nvPr>
        </p:nvSpPr>
        <p:spPr>
          <a:xfrm>
            <a:off x="228600" y="788276"/>
            <a:ext cx="8223250" cy="742074"/>
          </a:xfrm>
        </p:spPr>
        <p:txBody>
          <a:bodyPr/>
          <a:lstStyle/>
          <a:p>
            <a:pPr eaLnBrk="1" hangingPunct="1"/>
            <a:r>
              <a:rPr lang="en-US" altLang="zh-CN" sz="1800" dirty="0" smtClean="0">
                <a:ea typeface="SimSun" pitchFamily="2" charset="-122"/>
              </a:rPr>
              <a:t>Many different associative operands can be used with reduction:</a:t>
            </a:r>
          </a:p>
          <a:p>
            <a:pPr eaLnBrk="1" hangingPunct="1"/>
            <a:r>
              <a:rPr lang="en-US" altLang="zh-CN" sz="1800" dirty="0" smtClean="0">
                <a:ea typeface="SimSun" pitchFamily="2" charset="-122"/>
              </a:rPr>
              <a:t>Initial values are the ones that make sense mathematically.</a:t>
            </a:r>
          </a:p>
        </p:txBody>
      </p:sp>
      <p:graphicFrame>
        <p:nvGraphicFramePr>
          <p:cNvPr id="3183620" name="Group 4"/>
          <p:cNvGraphicFramePr>
            <a:graphicFrameLocks noGrp="1"/>
          </p:cNvGraphicFramePr>
          <p:nvPr>
            <p:extLst>
              <p:ext uri="{D42A27DB-BD31-4B8C-83A1-F6EECF244321}">
                <p14:modId xmlns:p14="http://schemas.microsoft.com/office/powerpoint/2010/main" val="1743145446"/>
              </p:ext>
            </p:extLst>
          </p:nvPr>
        </p:nvGraphicFramePr>
        <p:xfrm>
          <a:off x="457199" y="1545021"/>
          <a:ext cx="4004441" cy="2249424"/>
        </p:xfrm>
        <a:graphic>
          <a:graphicData uri="http://schemas.openxmlformats.org/drawingml/2006/table">
            <a:tbl>
              <a:tblPr/>
              <a:tblGrid>
                <a:gridCol w="1729190"/>
                <a:gridCol w="2275251"/>
              </a:tblGrid>
              <a:tr h="362607">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dirty="0" smtClean="0">
                          <a:ln>
                            <a:noFill/>
                          </a:ln>
                          <a:solidFill>
                            <a:srgbClr val="FFFFFF"/>
                          </a:solidFill>
                          <a:effectLst/>
                          <a:latin typeface="Arial" charset="0"/>
                          <a:ea typeface="SimSun" pitchFamily="2" charset="-122"/>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Initial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46075">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76225">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zh-CN" altLang="en-US" sz="2000" b="1" i="0" u="none" strike="noStrike" cap="none" normalizeH="0" baseline="0" smtClean="0">
                          <a:ln>
                            <a:noFill/>
                          </a:ln>
                          <a:solidFill>
                            <a:srgbClr val="FFFFFF"/>
                          </a:solidFill>
                          <a:effectLst/>
                          <a:latin typeface="Arial" charset="0"/>
                          <a:ea typeface="SimSun" pitchFamily="2" charset="-122"/>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8775">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dirty="0" smtClean="0">
                          <a:ln>
                            <a:noFill/>
                          </a:ln>
                          <a:solidFill>
                            <a:srgbClr val="FFFFFF"/>
                          </a:solidFill>
                          <a:effectLst/>
                          <a:latin typeface="Arial" charset="0"/>
                          <a:ea typeface="SimSun" pitchFamily="2" charset="-122"/>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dirty="0" smtClean="0">
                          <a:ln>
                            <a:noFill/>
                          </a:ln>
                          <a:solidFill>
                            <a:srgbClr val="FFFFFF"/>
                          </a:solidFill>
                          <a:effectLst/>
                          <a:latin typeface="Arial" charset="0"/>
                          <a:ea typeface="SimSun" pitchFamily="2" charset="-122"/>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8775">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dirty="0" smtClean="0">
                          <a:ln>
                            <a:noFill/>
                          </a:ln>
                          <a:solidFill>
                            <a:srgbClr val="FFFFFF"/>
                          </a:solidFill>
                          <a:effectLst/>
                          <a:latin typeface="Arial" charset="0"/>
                          <a:ea typeface="SimSun" pitchFamily="2" charset="-122"/>
                        </a:rPr>
                        <a:t>min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1600" b="1" i="0" u="none" strike="noStrike" cap="none" normalizeH="0" baseline="0" dirty="0" smtClean="0">
                          <a:ln>
                            <a:noFill/>
                          </a:ln>
                          <a:solidFill>
                            <a:srgbClr val="FFFFFF"/>
                          </a:solidFill>
                          <a:effectLst/>
                          <a:latin typeface="Arial" charset="0"/>
                          <a:ea typeface="SimSun" pitchFamily="2" charset="-122"/>
                        </a:rPr>
                        <a:t>Largest pos. number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8775">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dirty="0" smtClean="0">
                          <a:ln>
                            <a:noFill/>
                          </a:ln>
                          <a:solidFill>
                            <a:srgbClr val="FFFFFF"/>
                          </a:solidFill>
                          <a:effectLst/>
                          <a:latin typeface="Arial" charset="0"/>
                          <a:ea typeface="SimSun" pitchFamily="2" charset="-122"/>
                        </a:rPr>
                        <a:t>max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1600" b="1" i="0" u="none" strike="noStrike" cap="none" normalizeH="0" baseline="0" dirty="0" smtClean="0">
                          <a:ln>
                            <a:noFill/>
                          </a:ln>
                          <a:solidFill>
                            <a:srgbClr val="FFFFFF"/>
                          </a:solidFill>
                          <a:effectLst/>
                          <a:latin typeface="Arial" charset="0"/>
                          <a:ea typeface="SimSun" pitchFamily="2" charset="-122"/>
                        </a:rPr>
                        <a:t>Most neg. number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183637" name="Group 21"/>
          <p:cNvGraphicFramePr>
            <a:graphicFrameLocks noGrp="1"/>
          </p:cNvGraphicFramePr>
          <p:nvPr>
            <p:extLst>
              <p:ext uri="{D42A27DB-BD31-4B8C-83A1-F6EECF244321}">
                <p14:modId xmlns:p14="http://schemas.microsoft.com/office/powerpoint/2010/main" val="1506176241"/>
              </p:ext>
            </p:extLst>
          </p:nvPr>
        </p:nvGraphicFramePr>
        <p:xfrm>
          <a:off x="215900" y="4042662"/>
          <a:ext cx="3505200" cy="2729560"/>
        </p:xfrm>
        <a:graphic>
          <a:graphicData uri="http://schemas.openxmlformats.org/drawingml/2006/table">
            <a:tbl>
              <a:tblPr/>
              <a:tblGrid>
                <a:gridCol w="1600200"/>
                <a:gridCol w="1905000"/>
              </a:tblGrid>
              <a:tr h="304800">
                <a:tc gridSpan="2">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1600" b="1" i="0" u="none" strike="noStrike" cap="none" normalizeH="0" baseline="0" dirty="0" smtClean="0">
                          <a:ln>
                            <a:noFill/>
                          </a:ln>
                          <a:solidFill>
                            <a:srgbClr val="FFFFFF"/>
                          </a:solidFill>
                          <a:effectLst/>
                          <a:latin typeface="Arial" charset="0"/>
                          <a:ea typeface="SimSun" pitchFamily="2" charset="-122"/>
                        </a:rPr>
                        <a:t>C/C++ only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r>
              <a:tr h="447622">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400" b="1" i="0" u="none" strike="noStrike" cap="none" normalizeH="0" baseline="0" smtClean="0">
                          <a:ln>
                            <a:noFill/>
                          </a:ln>
                          <a:solidFill>
                            <a:srgbClr val="FFFFFF"/>
                          </a:solidFill>
                          <a:effectLst/>
                          <a:latin typeface="Arial" charset="0"/>
                          <a:ea typeface="SimSun" pitchFamily="2" charset="-122"/>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400" b="1" i="0" u="none" strike="noStrike" cap="none" normalizeH="0" baseline="0" smtClean="0">
                          <a:ln>
                            <a:noFill/>
                          </a:ln>
                          <a:solidFill>
                            <a:srgbClr val="FFFFFF"/>
                          </a:solidFill>
                          <a:effectLst/>
                          <a:latin typeface="Arial" charset="0"/>
                          <a:ea typeface="SimSun" pitchFamily="2" charset="-122"/>
                        </a:rPr>
                        <a:t>Initial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0050">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1800" b="1" i="0" u="none" strike="noStrike" cap="none" normalizeH="0" baseline="0" smtClean="0">
                          <a:ln>
                            <a:noFill/>
                          </a:ln>
                          <a:solidFill>
                            <a:srgbClr val="FFFFFF"/>
                          </a:solidFill>
                          <a:effectLst/>
                          <a:latin typeface="Arial" charset="0"/>
                          <a:ea typeface="SimSun" pitchFamily="2" charset="-122"/>
                        </a:rPr>
                        <a:t>&amp;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1800" b="1" i="0" u="none" strike="noStrike" cap="none" normalizeH="0" baseline="0" smtClean="0">
                          <a:ln>
                            <a:noFill/>
                          </a:ln>
                          <a:solidFill>
                            <a:srgbClr val="FFFFFF"/>
                          </a:solidFill>
                          <a:effectLst/>
                          <a:latin typeface="Arial" charset="0"/>
                          <a:ea typeface="SimSun" pitchFamily="2" charset="-122"/>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27038">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1800" b="1" i="0" u="none" strike="noStrike" cap="none" normalizeH="0" baseline="0" smtClean="0">
                          <a:ln>
                            <a:noFill/>
                          </a:ln>
                          <a:solidFill>
                            <a:srgbClr val="FFFFFF"/>
                          </a:solidFill>
                          <a:effectLst/>
                          <a:latin typeface="Arial" charset="0"/>
                          <a:ea typeface="SimSun" pitchFamily="2" charset="-122"/>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1800" b="1" i="0" u="none" strike="noStrike" cap="none" normalizeH="0" baseline="0" smtClean="0">
                          <a:ln>
                            <a:noFill/>
                          </a:ln>
                          <a:solidFill>
                            <a:srgbClr val="FFFFFF"/>
                          </a:solidFill>
                          <a:effectLst/>
                          <a:latin typeface="Arial" charset="0"/>
                          <a:ea typeface="SimSun" pitchFamily="2" charset="-122"/>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9888">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1800" b="1" i="0" u="none" strike="noStrike" cap="none" normalizeH="0" baseline="0" smtClean="0">
                          <a:ln>
                            <a:noFill/>
                          </a:ln>
                          <a:solidFill>
                            <a:srgbClr val="FFFFFF"/>
                          </a:solidFill>
                          <a:effectLst/>
                          <a:latin typeface="Arial" charset="0"/>
                          <a:ea typeface="SimSun" pitchFamily="2" charset="-122"/>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1800" b="1" i="0" u="none" strike="noStrike" cap="none" normalizeH="0" baseline="0" smtClean="0">
                          <a:ln>
                            <a:noFill/>
                          </a:ln>
                          <a:solidFill>
                            <a:srgbClr val="FFFFFF"/>
                          </a:solidFill>
                          <a:effectLst/>
                          <a:latin typeface="Arial" charset="0"/>
                          <a:ea typeface="SimSun" pitchFamily="2" charset="-122"/>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369888">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1800" b="1" i="0" u="none" strike="noStrike" cap="none" normalizeH="0" baseline="0" smtClean="0">
                          <a:ln>
                            <a:noFill/>
                          </a:ln>
                          <a:solidFill>
                            <a:srgbClr val="FFFFFF"/>
                          </a:solidFill>
                          <a:effectLst/>
                          <a:latin typeface="Arial" charset="0"/>
                          <a:ea typeface="SimSun" pitchFamily="2" charset="-122"/>
                        </a:rPr>
                        <a:t>&amp;&amp;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1800" b="1" i="0" u="none" strike="noStrike" cap="none" normalizeH="0" baseline="0" smtClean="0">
                          <a:ln>
                            <a:noFill/>
                          </a:ln>
                          <a:solidFill>
                            <a:srgbClr val="FFFFFF"/>
                          </a:solidFill>
                          <a:effectLst/>
                          <a:latin typeface="Arial" charset="0"/>
                          <a:ea typeface="SimSun" pitchFamily="2" charset="-122"/>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1800" b="1" i="0" u="none" strike="noStrike" cap="none" normalizeH="0" baseline="0" dirty="0" smtClean="0">
                          <a:ln>
                            <a:noFill/>
                          </a:ln>
                          <a:solidFill>
                            <a:srgbClr val="FFFFFF"/>
                          </a:solidFill>
                          <a:effectLst/>
                          <a:latin typeface="Arial" charset="0"/>
                          <a:ea typeface="SimSun" pitchFamily="2" charset="-122"/>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1800" b="1" i="0" u="none" strike="noStrike" cap="none" normalizeH="0" baseline="0" dirty="0" smtClean="0">
                          <a:ln>
                            <a:noFill/>
                          </a:ln>
                          <a:solidFill>
                            <a:srgbClr val="FFFFFF"/>
                          </a:solidFill>
                          <a:effectLst/>
                          <a:latin typeface="Arial" charset="0"/>
                          <a:ea typeface="SimSun" pitchFamily="2" charset="-122"/>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183665" name="Group 49"/>
          <p:cNvGraphicFramePr>
            <a:graphicFrameLocks noGrp="1"/>
          </p:cNvGraphicFramePr>
          <p:nvPr>
            <p:ph sz="quarter" idx="3"/>
            <p:extLst>
              <p:ext uri="{D42A27DB-BD31-4B8C-83A1-F6EECF244321}">
                <p14:modId xmlns:p14="http://schemas.microsoft.com/office/powerpoint/2010/main" val="3426047210"/>
              </p:ext>
            </p:extLst>
          </p:nvPr>
        </p:nvGraphicFramePr>
        <p:xfrm>
          <a:off x="4614042" y="2380594"/>
          <a:ext cx="4181475" cy="3317431"/>
        </p:xfrm>
        <a:graphic>
          <a:graphicData uri="http://schemas.openxmlformats.org/drawingml/2006/table">
            <a:tbl>
              <a:tblPr/>
              <a:tblGrid>
                <a:gridCol w="1804988"/>
                <a:gridCol w="2376487"/>
              </a:tblGrid>
              <a:tr h="304800">
                <a:tc gridSpan="2">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1600" b="1" i="0" u="none" strike="noStrike" cap="none" normalizeH="0" baseline="0" smtClean="0">
                          <a:ln>
                            <a:noFill/>
                          </a:ln>
                          <a:solidFill>
                            <a:srgbClr val="FFFFFF"/>
                          </a:solidFill>
                          <a:effectLst/>
                          <a:latin typeface="Arial" charset="0"/>
                          <a:ea typeface="SimSun" pitchFamily="2" charset="-122"/>
                        </a:rPr>
                        <a:t>Fortran Only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r>
              <a:tr h="273050">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Initial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7963">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.AND.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7963">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.false.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7963">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.NEQV.</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.false.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7963">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.IEOR.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7963">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.IOR.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7963">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.IAND.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All bits 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7963">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smtClean="0">
                          <a:ln>
                            <a:noFill/>
                          </a:ln>
                          <a:solidFill>
                            <a:srgbClr val="FFFFFF"/>
                          </a:solidFill>
                          <a:effectLst/>
                          <a:latin typeface="Arial" charset="0"/>
                          <a:ea typeface="SimSun" pitchFamily="2" charset="-122"/>
                        </a:rPr>
                        <a:t>.EQV.</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altLang="zh-CN" sz="2000" b="1" i="0" u="none" strike="noStrike" cap="none" normalizeH="0" baseline="0" dirty="0" smtClean="0">
                          <a:ln>
                            <a:noFill/>
                          </a:ln>
                          <a:solidFill>
                            <a:srgbClr val="FFFFFF"/>
                          </a:solidFill>
                          <a:effectLst/>
                          <a:latin typeface="Arial" charset="0"/>
                          <a:ea typeface="SimSun" pitchFamily="2" charset="-122"/>
                        </a:rPr>
                        <a:t>.true.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3BF19413-CA4A-48C5-9238-07B76AB3631E}" type="slidenum">
              <a:rPr lang="zh-CN" altLang="en-US"/>
              <a:pPr>
                <a:defRPr/>
              </a:pPr>
              <a:t>41</a:t>
            </a:fld>
            <a:endParaRPr lang="en-US" altLang="zh-CN"/>
          </a:p>
        </p:txBody>
      </p:sp>
      <p:sp>
        <p:nvSpPr>
          <p:cNvPr id="46083" name="Rectangle 2"/>
          <p:cNvSpPr>
            <a:spLocks noGrp="1" noChangeArrowheads="1"/>
          </p:cNvSpPr>
          <p:nvPr>
            <p:ph type="title"/>
          </p:nvPr>
        </p:nvSpPr>
        <p:spPr/>
        <p:txBody>
          <a:bodyPr/>
          <a:lstStyle/>
          <a:p>
            <a:pPr eaLnBrk="1" hangingPunct="1"/>
            <a:r>
              <a:rPr lang="en-US" smtClean="0"/>
              <a:t>Exercise 4: Pi with loops</a:t>
            </a:r>
          </a:p>
        </p:txBody>
      </p:sp>
      <p:sp>
        <p:nvSpPr>
          <p:cNvPr id="46084" name="Rectangle 3"/>
          <p:cNvSpPr>
            <a:spLocks noGrp="1" noChangeArrowheads="1"/>
          </p:cNvSpPr>
          <p:nvPr>
            <p:ph type="body" idx="1"/>
          </p:nvPr>
        </p:nvSpPr>
        <p:spPr/>
        <p:txBody>
          <a:bodyPr/>
          <a:lstStyle/>
          <a:p>
            <a:pPr eaLnBrk="1" hangingPunct="1"/>
            <a:r>
              <a:rPr lang="en-US" smtClean="0"/>
              <a:t>Go back to the serial pi program and parallelize it with a loop construct</a:t>
            </a:r>
          </a:p>
          <a:p>
            <a:pPr eaLnBrk="1" hangingPunct="1"/>
            <a:r>
              <a:rPr lang="en-US" smtClean="0"/>
              <a:t>Your goal is to minimize the number of changes made to the serial program.</a:t>
            </a:r>
          </a:p>
        </p:txBody>
      </p:sp>
      <p:sp>
        <p:nvSpPr>
          <p:cNvPr id="46085" name="AutoShape 5">
            <a:hlinkClick r:id="rId3" action="ppaction://hlinksldjump" highlightClick="1"/>
          </p:cNvPr>
          <p:cNvSpPr>
            <a:spLocks noChangeArrowheads="1"/>
          </p:cNvSpPr>
          <p:nvPr/>
        </p:nvSpPr>
        <p:spPr bwMode="auto">
          <a:xfrm>
            <a:off x="8556507" y="6630593"/>
            <a:ext cx="127000" cy="101600"/>
          </a:xfrm>
          <a:prstGeom prst="actionButtonForwardNext">
            <a:avLst/>
          </a:prstGeom>
          <a:solidFill>
            <a:schemeClr val="accent1"/>
          </a:solidFill>
          <a:ln w="9525">
            <a:noFill/>
            <a:miter lim="800000"/>
            <a:headEnd/>
            <a:tailEnd/>
          </a:ln>
        </p:spPr>
        <p:txBody>
          <a:bodyPr wrap="none" lIns="92075" tIns="46038" rIns="92075" bIns="46038" anchor="ctr">
            <a:spAutoFit/>
          </a:bodyPr>
          <a:lstStyle/>
          <a:p>
            <a:endParaRPr lang="en-GB"/>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0F3DF1BD-2D17-4766-86FD-5827149ED3EA}" type="slidenum">
              <a:rPr lang="zh-CN" altLang="en-US"/>
              <a:pPr>
                <a:defRPr/>
              </a:pPr>
              <a:t>42</a:t>
            </a:fld>
            <a:endParaRPr lang="en-US" altLang="zh-CN"/>
          </a:p>
        </p:txBody>
      </p:sp>
      <p:sp>
        <p:nvSpPr>
          <p:cNvPr id="109571" name="Rectangle 2"/>
          <p:cNvSpPr>
            <a:spLocks noGrp="1" noChangeArrowheads="1"/>
          </p:cNvSpPr>
          <p:nvPr>
            <p:ph type="title"/>
          </p:nvPr>
        </p:nvSpPr>
        <p:spPr>
          <a:xfrm>
            <a:off x="460375" y="150375"/>
            <a:ext cx="8496300" cy="1143000"/>
          </a:xfrm>
        </p:spPr>
        <p:txBody>
          <a:bodyPr/>
          <a:lstStyle/>
          <a:p>
            <a:pPr eaLnBrk="1" hangingPunct="1"/>
            <a:r>
              <a:rPr lang="en-US" dirty="0" smtClean="0"/>
              <a:t>Outline</a:t>
            </a:r>
          </a:p>
        </p:txBody>
      </p:sp>
      <p:sp>
        <p:nvSpPr>
          <p:cNvPr id="109572" name="Rectangle 3"/>
          <p:cNvSpPr>
            <a:spLocks noGrp="1" noChangeArrowheads="1"/>
          </p:cNvSpPr>
          <p:nvPr>
            <p:ph type="body" idx="1"/>
          </p:nvPr>
        </p:nvSpPr>
        <p:spPr>
          <a:xfrm>
            <a:off x="866775" y="1148005"/>
            <a:ext cx="8035925" cy="5340350"/>
          </a:xfrm>
        </p:spPr>
        <p:txBody>
          <a:bodyPr/>
          <a:lstStyle/>
          <a:p>
            <a:pPr eaLnBrk="1" hangingPunct="1"/>
            <a:r>
              <a:rPr lang="en-US" dirty="0" smtClean="0"/>
              <a:t>Introduction to OpenMP</a:t>
            </a:r>
          </a:p>
          <a:p>
            <a:pPr eaLnBrk="1" hangingPunct="1"/>
            <a:r>
              <a:rPr lang="en-US" dirty="0" smtClean="0"/>
              <a:t>Creating Threads</a:t>
            </a:r>
          </a:p>
          <a:p>
            <a:pPr eaLnBrk="1" hangingPunct="1"/>
            <a:r>
              <a:rPr lang="en-US" dirty="0" smtClean="0"/>
              <a:t>Synchronization</a:t>
            </a:r>
          </a:p>
          <a:p>
            <a:pPr eaLnBrk="1" hangingPunct="1"/>
            <a:r>
              <a:rPr lang="en-US" dirty="0" smtClean="0"/>
              <a:t>Parallel Loops</a:t>
            </a:r>
          </a:p>
          <a:p>
            <a:pPr eaLnBrk="1" hangingPunct="1"/>
            <a:r>
              <a:rPr lang="en-US" dirty="0" smtClean="0"/>
              <a:t>Synchronize single masters and stuff</a:t>
            </a:r>
          </a:p>
          <a:p>
            <a:pPr eaLnBrk="1" hangingPunct="1"/>
            <a:r>
              <a:rPr lang="en-US" dirty="0" smtClean="0"/>
              <a:t>Data environment</a:t>
            </a:r>
          </a:p>
          <a:p>
            <a:pPr eaLnBrk="1" hangingPunct="1"/>
            <a:r>
              <a:rPr lang="en-US" dirty="0" smtClean="0"/>
              <a:t>Tasks</a:t>
            </a:r>
          </a:p>
          <a:p>
            <a:pPr eaLnBrk="1" hangingPunct="1"/>
            <a:r>
              <a:rPr lang="en-US" dirty="0" smtClean="0"/>
              <a:t>Memory model</a:t>
            </a:r>
          </a:p>
          <a:p>
            <a:pPr eaLnBrk="1" hangingPunct="1"/>
            <a:r>
              <a:rPr lang="en-US" dirty="0" err="1" smtClean="0"/>
              <a:t>Threadprivate</a:t>
            </a:r>
            <a:r>
              <a:rPr lang="en-US" dirty="0" smtClean="0"/>
              <a:t> Data</a:t>
            </a:r>
          </a:p>
          <a:p>
            <a:pPr eaLnBrk="1" hangingPunct="1"/>
            <a:r>
              <a:rPr lang="en-US" dirty="0" smtClean="0"/>
              <a:t>Challenge Problems</a:t>
            </a:r>
          </a:p>
        </p:txBody>
      </p:sp>
      <p:sp>
        <p:nvSpPr>
          <p:cNvPr id="109573" name="AutoShape 4"/>
          <p:cNvSpPr>
            <a:spLocks noChangeArrowheads="1"/>
          </p:cNvSpPr>
          <p:nvPr/>
        </p:nvSpPr>
        <p:spPr bwMode="auto">
          <a:xfrm>
            <a:off x="276225" y="3323963"/>
            <a:ext cx="457200" cy="3048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p:spPr>
        <p:txBody>
          <a:bodyPr wrap="none" anchor="ctr"/>
          <a:lstStyle/>
          <a:p>
            <a:endParaRPr lang="en-GB" sz="2800">
              <a:latin typeface="Arial Unicode MS" pitchFamily="34" charset="-128"/>
            </a:endParaRPr>
          </a:p>
        </p:txBody>
      </p:sp>
    </p:spTree>
    <p:extLst>
      <p:ext uri="{BB962C8B-B14F-4D97-AF65-F5344CB8AC3E}">
        <p14:creationId xmlns:p14="http://schemas.microsoft.com/office/powerpoint/2010/main" val="19230409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pPr>
              <a:defRPr/>
            </a:pPr>
            <a:fld id="{464275E5-9509-4214-A926-193DB7254660}" type="slidenum">
              <a:rPr lang="zh-CN" altLang="en-US"/>
              <a:pPr>
                <a:defRPr/>
              </a:pPr>
              <a:t>43</a:t>
            </a:fld>
            <a:endParaRPr lang="en-US" altLang="zh-CN"/>
          </a:p>
        </p:txBody>
      </p:sp>
      <p:sp>
        <p:nvSpPr>
          <p:cNvPr id="49155" name="Rectangle 2"/>
          <p:cNvSpPr>
            <a:spLocks noGrp="1" noChangeArrowheads="1"/>
          </p:cNvSpPr>
          <p:nvPr>
            <p:ph type="title"/>
          </p:nvPr>
        </p:nvSpPr>
        <p:spPr>
          <a:noFill/>
        </p:spPr>
        <p:txBody>
          <a:bodyPr/>
          <a:lstStyle/>
          <a:p>
            <a:pPr eaLnBrk="1" hangingPunct="1">
              <a:lnSpc>
                <a:spcPct val="89000"/>
              </a:lnSpc>
            </a:pPr>
            <a:r>
              <a:rPr lang="en-US" altLang="zh-CN" smtClean="0">
                <a:ea typeface="SimSun" pitchFamily="2" charset="-122"/>
              </a:rPr>
              <a:t>Synchronization: Barrier</a:t>
            </a:r>
            <a:endParaRPr lang="en-US" altLang="zh-CN" sz="3200" smtClean="0">
              <a:solidFill>
                <a:schemeClr val="accent1"/>
              </a:solidFill>
              <a:ea typeface="SimSun" pitchFamily="2" charset="-122"/>
            </a:endParaRPr>
          </a:p>
        </p:txBody>
      </p:sp>
      <p:sp>
        <p:nvSpPr>
          <p:cNvPr id="49156" name="Rectangle 3"/>
          <p:cNvSpPr>
            <a:spLocks noGrp="1" noChangeArrowheads="1"/>
          </p:cNvSpPr>
          <p:nvPr>
            <p:ph type="body" idx="1"/>
          </p:nvPr>
        </p:nvSpPr>
        <p:spPr>
          <a:xfrm>
            <a:off x="406400" y="1460500"/>
            <a:ext cx="8566150" cy="1041400"/>
          </a:xfrm>
          <a:noFill/>
        </p:spPr>
        <p:txBody>
          <a:bodyPr/>
          <a:lstStyle/>
          <a:p>
            <a:pPr eaLnBrk="1" hangingPunct="1">
              <a:lnSpc>
                <a:spcPct val="94000"/>
              </a:lnSpc>
            </a:pPr>
            <a:r>
              <a:rPr lang="en-US" altLang="zh-CN" smtClean="0">
                <a:solidFill>
                  <a:srgbClr val="FFFF00"/>
                </a:solidFill>
                <a:ea typeface="SimSun" pitchFamily="2" charset="-122"/>
              </a:rPr>
              <a:t>Barrier</a:t>
            </a:r>
            <a:r>
              <a:rPr lang="en-US" altLang="zh-CN" b="0" smtClean="0">
                <a:ea typeface="SimSun" pitchFamily="2" charset="-122"/>
              </a:rPr>
              <a:t>: Each thread waits until all threads arrive.</a:t>
            </a:r>
          </a:p>
        </p:txBody>
      </p:sp>
      <p:sp>
        <p:nvSpPr>
          <p:cNvPr id="49157" name="Rectangle 4"/>
          <p:cNvSpPr>
            <a:spLocks noChangeArrowheads="1"/>
          </p:cNvSpPr>
          <p:nvPr/>
        </p:nvSpPr>
        <p:spPr bwMode="auto">
          <a:xfrm>
            <a:off x="514350" y="2114550"/>
            <a:ext cx="8001000" cy="4108450"/>
          </a:xfrm>
          <a:prstGeom prst="rect">
            <a:avLst/>
          </a:prstGeom>
          <a:solidFill>
            <a:srgbClr val="001B72"/>
          </a:solidFill>
          <a:ln w="9525">
            <a:noFill/>
            <a:miter lim="800000"/>
            <a:headEnd/>
            <a:tailEnd/>
          </a:ln>
        </p:spPr>
        <p:txBody>
          <a:bodyPr lIns="92075" tIns="46038" rIns="92075" bIns="46038">
            <a:spAutoFit/>
          </a:bodyPr>
          <a:lstStyle/>
          <a:p>
            <a:pPr algn="l">
              <a:spcBef>
                <a:spcPct val="50000"/>
              </a:spcBef>
            </a:pPr>
            <a:r>
              <a:rPr lang="en-US" altLang="zh-CN">
                <a:latin typeface="Arial" charset="0"/>
              </a:rPr>
              <a:t>#pragma omp parallel shared (A, B, C) private(id)</a:t>
            </a:r>
            <a:br>
              <a:rPr lang="en-US" altLang="zh-CN">
                <a:latin typeface="Arial" charset="0"/>
              </a:rPr>
            </a:br>
            <a:r>
              <a:rPr lang="en-US" altLang="zh-CN">
                <a:latin typeface="Arial" charset="0"/>
              </a:rPr>
              <a:t>{</a:t>
            </a:r>
            <a:br>
              <a:rPr lang="en-US" altLang="zh-CN">
                <a:latin typeface="Arial" charset="0"/>
              </a:rPr>
            </a:br>
            <a:r>
              <a:rPr lang="en-US" altLang="zh-CN">
                <a:latin typeface="Arial" charset="0"/>
              </a:rPr>
              <a:t>	id=omp_get_thread_num();</a:t>
            </a:r>
            <a:br>
              <a:rPr lang="en-US" altLang="zh-CN">
                <a:latin typeface="Arial" charset="0"/>
              </a:rPr>
            </a:br>
            <a:r>
              <a:rPr lang="en-US" altLang="zh-CN">
                <a:latin typeface="Arial" charset="0"/>
              </a:rPr>
              <a:t>	A[id] = big_calc1(id);</a:t>
            </a:r>
            <a:br>
              <a:rPr lang="en-US" altLang="zh-CN">
                <a:latin typeface="Arial" charset="0"/>
              </a:rPr>
            </a:br>
            <a:r>
              <a:rPr lang="en-US" altLang="zh-CN">
                <a:solidFill>
                  <a:srgbClr val="FFFF99"/>
                </a:solidFill>
                <a:latin typeface="Arial" charset="0"/>
              </a:rPr>
              <a:t>#pragma omp barrier</a:t>
            </a:r>
            <a:r>
              <a:rPr lang="en-US" altLang="zh-CN">
                <a:latin typeface="Arial" charset="0"/>
              </a:rPr>
              <a:t> </a:t>
            </a:r>
            <a:br>
              <a:rPr lang="en-US" altLang="zh-CN">
                <a:latin typeface="Arial" charset="0"/>
              </a:rPr>
            </a:br>
            <a:r>
              <a:rPr lang="en-US" altLang="zh-CN">
                <a:latin typeface="Arial" charset="0"/>
              </a:rPr>
              <a:t>#pragma omp for </a:t>
            </a:r>
            <a:br>
              <a:rPr lang="en-US" altLang="zh-CN">
                <a:latin typeface="Arial" charset="0"/>
              </a:rPr>
            </a:br>
            <a:r>
              <a:rPr lang="en-US" altLang="zh-CN">
                <a:latin typeface="Arial" charset="0"/>
              </a:rPr>
              <a:t>	for(i=0;i&lt;N;i++){C[i]=big_calc3(i,A);}</a:t>
            </a:r>
            <a:br>
              <a:rPr lang="en-US" altLang="zh-CN">
                <a:latin typeface="Arial" charset="0"/>
              </a:rPr>
            </a:br>
            <a:r>
              <a:rPr lang="en-US" altLang="zh-CN">
                <a:latin typeface="Arial" charset="0"/>
              </a:rPr>
              <a:t>#pragma omp for </a:t>
            </a:r>
            <a:r>
              <a:rPr lang="en-US" altLang="zh-CN">
                <a:solidFill>
                  <a:srgbClr val="FFFF99"/>
                </a:solidFill>
                <a:latin typeface="Arial" charset="0"/>
              </a:rPr>
              <a:t>nowait</a:t>
            </a:r>
            <a:br>
              <a:rPr lang="en-US" altLang="zh-CN">
                <a:solidFill>
                  <a:srgbClr val="FFFF99"/>
                </a:solidFill>
                <a:latin typeface="Arial" charset="0"/>
              </a:rPr>
            </a:br>
            <a:r>
              <a:rPr lang="en-US" altLang="zh-CN">
                <a:latin typeface="Arial" charset="0"/>
              </a:rPr>
              <a:t>	for(i=0;i&lt;N;i++){ B[i]=big_calc2(C,  i); }</a:t>
            </a:r>
            <a:br>
              <a:rPr lang="en-US" altLang="zh-CN">
                <a:latin typeface="Arial" charset="0"/>
              </a:rPr>
            </a:br>
            <a:r>
              <a:rPr lang="en-US" altLang="zh-CN">
                <a:latin typeface="Arial" charset="0"/>
              </a:rPr>
              <a:t>	A[id] = big_calc4(id);</a:t>
            </a:r>
            <a:br>
              <a:rPr lang="en-US" altLang="zh-CN">
                <a:latin typeface="Arial" charset="0"/>
              </a:rPr>
            </a:br>
            <a:r>
              <a:rPr lang="en-US" altLang="zh-CN">
                <a:latin typeface="Arial" charset="0"/>
              </a:rPr>
              <a:t>}</a:t>
            </a:r>
          </a:p>
        </p:txBody>
      </p:sp>
      <p:sp>
        <p:nvSpPr>
          <p:cNvPr id="3252229" name="Rectangle 5"/>
          <p:cNvSpPr>
            <a:spLocks noChangeArrowheads="1"/>
          </p:cNvSpPr>
          <p:nvPr/>
        </p:nvSpPr>
        <p:spPr bwMode="auto">
          <a:xfrm>
            <a:off x="2057400" y="5943600"/>
            <a:ext cx="3676650" cy="822325"/>
          </a:xfrm>
          <a:prstGeom prst="rect">
            <a:avLst/>
          </a:prstGeom>
          <a:solidFill>
            <a:srgbClr val="0035DF"/>
          </a:solidFill>
          <a:ln w="9525">
            <a:noFill/>
            <a:miter lim="800000"/>
            <a:headEnd/>
            <a:tailEnd/>
          </a:ln>
          <a:effectLst>
            <a:outerShdw dist="107763" dir="2700000" algn="ctr" rotWithShape="0">
              <a:srgbClr val="000000"/>
            </a:outerShdw>
          </a:effectLst>
        </p:spPr>
        <p:txBody>
          <a:bodyPr lIns="92075" tIns="46038" rIns="92075" bIns="46038">
            <a:spAutoFit/>
          </a:bodyPr>
          <a:lstStyle/>
          <a:p>
            <a:pPr algn="l">
              <a:spcBef>
                <a:spcPct val="50000"/>
              </a:spcBef>
              <a:defRPr/>
            </a:pPr>
            <a:r>
              <a:rPr lang="en-US" altLang="zh-CN" b="0">
                <a:solidFill>
                  <a:srgbClr val="FFFF66"/>
                </a:solidFill>
                <a:latin typeface="Arial" charset="0"/>
              </a:rPr>
              <a:t>implicit barrier at the end of a parallel region</a:t>
            </a:r>
          </a:p>
        </p:txBody>
      </p:sp>
      <p:sp>
        <p:nvSpPr>
          <p:cNvPr id="49159" name="Line 6"/>
          <p:cNvSpPr>
            <a:spLocks noChangeShapeType="1"/>
          </p:cNvSpPr>
          <p:nvPr/>
        </p:nvSpPr>
        <p:spPr bwMode="auto">
          <a:xfrm flipH="1" flipV="1">
            <a:off x="782638" y="6078538"/>
            <a:ext cx="1217612" cy="227012"/>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3252231" name="Rectangle 7"/>
          <p:cNvSpPr>
            <a:spLocks noChangeArrowheads="1"/>
          </p:cNvSpPr>
          <p:nvPr/>
        </p:nvSpPr>
        <p:spPr bwMode="auto">
          <a:xfrm>
            <a:off x="4843463" y="3413125"/>
            <a:ext cx="4300537" cy="822325"/>
          </a:xfrm>
          <a:prstGeom prst="rect">
            <a:avLst/>
          </a:prstGeom>
          <a:solidFill>
            <a:srgbClr val="0035DF"/>
          </a:solidFill>
          <a:ln w="9525">
            <a:noFill/>
            <a:miter lim="800000"/>
            <a:headEnd/>
            <a:tailEnd/>
          </a:ln>
          <a:effectLst>
            <a:outerShdw dist="107763" dir="2700000" algn="ctr" rotWithShape="0">
              <a:srgbClr val="000000"/>
            </a:outerShdw>
          </a:effectLst>
        </p:spPr>
        <p:txBody>
          <a:bodyPr lIns="92075" tIns="46038" rIns="92075" bIns="46038">
            <a:spAutoFit/>
          </a:bodyPr>
          <a:lstStyle/>
          <a:p>
            <a:pPr algn="l">
              <a:spcBef>
                <a:spcPct val="50000"/>
              </a:spcBef>
              <a:defRPr/>
            </a:pPr>
            <a:r>
              <a:rPr lang="en-US" altLang="zh-CN" b="0">
                <a:solidFill>
                  <a:srgbClr val="FFFF66"/>
                </a:solidFill>
                <a:latin typeface="Arial" charset="0"/>
              </a:rPr>
              <a:t>implicit barrier at the end of a for worksharing construct</a:t>
            </a:r>
          </a:p>
        </p:txBody>
      </p:sp>
      <p:sp>
        <p:nvSpPr>
          <p:cNvPr id="49161" name="Line 8"/>
          <p:cNvSpPr>
            <a:spLocks noChangeShapeType="1"/>
          </p:cNvSpPr>
          <p:nvPr/>
        </p:nvSpPr>
        <p:spPr bwMode="auto">
          <a:xfrm flipH="1" flipV="1">
            <a:off x="7069138" y="5354638"/>
            <a:ext cx="665162" cy="436562"/>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3252233" name="Rectangle 9"/>
          <p:cNvSpPr>
            <a:spLocks noChangeArrowheads="1"/>
          </p:cNvSpPr>
          <p:nvPr/>
        </p:nvSpPr>
        <p:spPr bwMode="auto">
          <a:xfrm>
            <a:off x="6380163" y="5851525"/>
            <a:ext cx="2611437" cy="822325"/>
          </a:xfrm>
          <a:prstGeom prst="rect">
            <a:avLst/>
          </a:prstGeom>
          <a:solidFill>
            <a:srgbClr val="0035DF"/>
          </a:solidFill>
          <a:ln w="9525">
            <a:noFill/>
            <a:miter lim="800000"/>
            <a:headEnd/>
            <a:tailEnd/>
          </a:ln>
          <a:effectLst>
            <a:outerShdw dist="107763" dir="2700000" algn="ctr" rotWithShape="0">
              <a:srgbClr val="000000"/>
            </a:outerShdw>
          </a:effectLst>
        </p:spPr>
        <p:txBody>
          <a:bodyPr lIns="92075" tIns="46038" rIns="92075" bIns="46038">
            <a:spAutoFit/>
          </a:bodyPr>
          <a:lstStyle/>
          <a:p>
            <a:pPr algn="l">
              <a:spcBef>
                <a:spcPct val="50000"/>
              </a:spcBef>
              <a:defRPr/>
            </a:pPr>
            <a:r>
              <a:rPr lang="en-US" altLang="zh-CN" b="0">
                <a:solidFill>
                  <a:srgbClr val="FFFF66"/>
                </a:solidFill>
                <a:latin typeface="Arial" charset="0"/>
              </a:rPr>
              <a:t>no implicit barrier due to nowait</a:t>
            </a:r>
          </a:p>
        </p:txBody>
      </p:sp>
      <p:sp>
        <p:nvSpPr>
          <p:cNvPr id="49163" name="Line 10"/>
          <p:cNvSpPr>
            <a:spLocks noChangeShapeType="1"/>
          </p:cNvSpPr>
          <p:nvPr/>
        </p:nvSpPr>
        <p:spPr bwMode="auto">
          <a:xfrm flipH="1">
            <a:off x="6783388" y="4262438"/>
            <a:ext cx="347662" cy="233362"/>
          </a:xfrm>
          <a:prstGeom prst="line">
            <a:avLst/>
          </a:prstGeom>
          <a:noFill/>
          <a:ln w="12700">
            <a:solidFill>
              <a:schemeClr val="tx1"/>
            </a:solidFill>
            <a:round/>
            <a:headEnd type="none" w="sm" len="sm"/>
            <a:tailEnd type="stealth" w="med" len="lg"/>
          </a:ln>
        </p:spPr>
        <p:txBody>
          <a:bodyPr wrap="none" anchor="ct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5FC955CE-1FF0-4548-B2C4-6B0B51E3E4E5}" type="slidenum">
              <a:rPr lang="zh-CN" altLang="en-US"/>
              <a:pPr>
                <a:defRPr/>
              </a:pPr>
              <a:t>44</a:t>
            </a:fld>
            <a:endParaRPr lang="en-US" altLang="zh-CN"/>
          </a:p>
        </p:txBody>
      </p:sp>
      <p:sp>
        <p:nvSpPr>
          <p:cNvPr id="50179" name="Rectangle 2"/>
          <p:cNvSpPr>
            <a:spLocks noGrp="1" noChangeArrowheads="1"/>
          </p:cNvSpPr>
          <p:nvPr>
            <p:ph type="title"/>
          </p:nvPr>
        </p:nvSpPr>
        <p:spPr>
          <a:noFill/>
        </p:spPr>
        <p:txBody>
          <a:bodyPr/>
          <a:lstStyle/>
          <a:p>
            <a:pPr eaLnBrk="1" hangingPunct="1">
              <a:lnSpc>
                <a:spcPct val="89000"/>
              </a:lnSpc>
            </a:pPr>
            <a:r>
              <a:rPr lang="en-US" altLang="zh-CN" sz="3600" smtClean="0">
                <a:ea typeface="SimSun" pitchFamily="2" charset="-122"/>
              </a:rPr>
              <a:t>Master Construct</a:t>
            </a:r>
          </a:p>
        </p:txBody>
      </p:sp>
      <p:sp>
        <p:nvSpPr>
          <p:cNvPr id="50180" name="Rectangle 3"/>
          <p:cNvSpPr>
            <a:spLocks noGrp="1" noChangeArrowheads="1"/>
          </p:cNvSpPr>
          <p:nvPr>
            <p:ph type="body" idx="1"/>
          </p:nvPr>
        </p:nvSpPr>
        <p:spPr>
          <a:xfrm>
            <a:off x="177800" y="1241425"/>
            <a:ext cx="8686800" cy="2143125"/>
          </a:xfrm>
          <a:noFill/>
        </p:spPr>
        <p:txBody>
          <a:bodyPr/>
          <a:lstStyle/>
          <a:p>
            <a:pPr eaLnBrk="1" hangingPunct="1">
              <a:lnSpc>
                <a:spcPct val="94000"/>
              </a:lnSpc>
            </a:pPr>
            <a:r>
              <a:rPr lang="en-US" altLang="zh-CN" smtClean="0">
                <a:ea typeface="SimSun" pitchFamily="2" charset="-122"/>
              </a:rPr>
              <a:t>The </a:t>
            </a:r>
            <a:r>
              <a:rPr lang="en-US" altLang="zh-CN" smtClean="0">
                <a:solidFill>
                  <a:srgbClr val="FFFF00"/>
                </a:solidFill>
                <a:ea typeface="SimSun" pitchFamily="2" charset="-122"/>
              </a:rPr>
              <a:t>master</a:t>
            </a:r>
            <a:r>
              <a:rPr lang="en-US" altLang="zh-CN" smtClean="0">
                <a:ea typeface="SimSun" pitchFamily="2" charset="-122"/>
              </a:rPr>
              <a:t> construct denotes a structured block that is only executed by the master thread. </a:t>
            </a:r>
          </a:p>
          <a:p>
            <a:pPr eaLnBrk="1" hangingPunct="1">
              <a:lnSpc>
                <a:spcPct val="94000"/>
              </a:lnSpc>
            </a:pPr>
            <a:r>
              <a:rPr lang="en-US" altLang="zh-CN" smtClean="0">
                <a:ea typeface="SimSun" pitchFamily="2" charset="-122"/>
              </a:rPr>
              <a:t>The other threads just skip it (no synchronization is implied).</a:t>
            </a:r>
          </a:p>
        </p:txBody>
      </p:sp>
      <p:sp>
        <p:nvSpPr>
          <p:cNvPr id="50181" name="Rectangle 4"/>
          <p:cNvSpPr>
            <a:spLocks noChangeArrowheads="1"/>
          </p:cNvSpPr>
          <p:nvPr/>
        </p:nvSpPr>
        <p:spPr bwMode="auto">
          <a:xfrm>
            <a:off x="990600" y="3352800"/>
            <a:ext cx="7493000" cy="3074988"/>
          </a:xfrm>
          <a:prstGeom prst="rect">
            <a:avLst/>
          </a:prstGeom>
          <a:solidFill>
            <a:srgbClr val="001B72"/>
          </a:solidFill>
          <a:ln w="9525">
            <a:noFill/>
            <a:miter lim="800000"/>
            <a:headEnd/>
            <a:tailEnd/>
          </a:ln>
        </p:spPr>
        <p:txBody>
          <a:bodyPr lIns="92075" tIns="46038" rIns="92075" bIns="46038">
            <a:spAutoFit/>
          </a:bodyPr>
          <a:lstStyle/>
          <a:p>
            <a:pPr algn="l">
              <a:spcBef>
                <a:spcPct val="50000"/>
              </a:spcBef>
            </a:pPr>
            <a:r>
              <a:rPr lang="en-US" altLang="zh-CN" b="0">
                <a:latin typeface="Arial" charset="0"/>
              </a:rPr>
              <a:t>#pragma omp parallel  </a:t>
            </a:r>
            <a:br>
              <a:rPr lang="en-US" altLang="zh-CN" b="0">
                <a:latin typeface="Arial" charset="0"/>
              </a:rPr>
            </a:br>
            <a:r>
              <a:rPr lang="en-US" altLang="zh-CN" b="0">
                <a:latin typeface="Arial" charset="0"/>
              </a:rPr>
              <a:t>{	</a:t>
            </a:r>
            <a:br>
              <a:rPr lang="en-US" altLang="zh-CN" b="0">
                <a:latin typeface="Arial" charset="0"/>
              </a:rPr>
            </a:br>
            <a:r>
              <a:rPr lang="en-US" altLang="zh-CN" b="0">
                <a:latin typeface="Arial" charset="0"/>
              </a:rPr>
              <a:t>	do_many_things();</a:t>
            </a:r>
            <a:br>
              <a:rPr lang="en-US" altLang="zh-CN" b="0">
                <a:latin typeface="Arial" charset="0"/>
              </a:rPr>
            </a:br>
            <a:r>
              <a:rPr lang="en-US" altLang="zh-CN" b="0">
                <a:latin typeface="Arial" charset="0"/>
              </a:rPr>
              <a:t>#pragma omp master</a:t>
            </a:r>
            <a:br>
              <a:rPr lang="en-US" altLang="zh-CN" b="0">
                <a:latin typeface="Arial" charset="0"/>
              </a:rPr>
            </a:br>
            <a:r>
              <a:rPr lang="en-US" altLang="zh-CN" b="0">
                <a:latin typeface="Arial" charset="0"/>
              </a:rPr>
              <a:t>	{     exchange_boundaries();   }</a:t>
            </a:r>
            <a:br>
              <a:rPr lang="en-US" altLang="zh-CN" b="0">
                <a:latin typeface="Arial" charset="0"/>
              </a:rPr>
            </a:br>
            <a:r>
              <a:rPr lang="en-US" altLang="zh-CN" b="0">
                <a:latin typeface="Arial" charset="0"/>
              </a:rPr>
              <a:t>#pragma omp  barrier</a:t>
            </a:r>
            <a:br>
              <a:rPr lang="en-US" altLang="zh-CN" b="0">
                <a:latin typeface="Arial" charset="0"/>
              </a:rPr>
            </a:br>
            <a:r>
              <a:rPr lang="en-US" altLang="zh-CN" b="0">
                <a:latin typeface="Arial" charset="0"/>
              </a:rPr>
              <a:t>	do_many_other_things();</a:t>
            </a:r>
            <a:br>
              <a:rPr lang="en-US" altLang="zh-CN" b="0">
                <a:latin typeface="Arial" charset="0"/>
              </a:rPr>
            </a:br>
            <a:r>
              <a:rPr lang="en-US" altLang="zh-CN" b="0">
                <a:latin typeface="Arial" charset="0"/>
              </a:rPr>
              <a:t>}</a:t>
            </a:r>
            <a:r>
              <a:rPr lang="en-US" altLang="zh-CN" sz="2800">
                <a:latin typeface="Arial"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1ABDBDF8-D12D-4DA9-A8D3-BA5075CEC691}" type="slidenum">
              <a:rPr lang="zh-CN" altLang="en-US"/>
              <a:pPr>
                <a:defRPr/>
              </a:pPr>
              <a:t>45</a:t>
            </a:fld>
            <a:endParaRPr lang="en-US" altLang="zh-CN"/>
          </a:p>
        </p:txBody>
      </p:sp>
      <p:sp>
        <p:nvSpPr>
          <p:cNvPr id="51203" name="Rectangle 2"/>
          <p:cNvSpPr>
            <a:spLocks noGrp="1" noChangeArrowheads="1"/>
          </p:cNvSpPr>
          <p:nvPr>
            <p:ph type="title"/>
          </p:nvPr>
        </p:nvSpPr>
        <p:spPr>
          <a:noFill/>
        </p:spPr>
        <p:txBody>
          <a:bodyPr/>
          <a:lstStyle/>
          <a:p>
            <a:pPr eaLnBrk="1" hangingPunct="1">
              <a:lnSpc>
                <a:spcPct val="89000"/>
              </a:lnSpc>
            </a:pPr>
            <a:r>
              <a:rPr lang="en-US" altLang="zh-CN" smtClean="0">
                <a:ea typeface="SimSun" pitchFamily="2" charset="-122"/>
              </a:rPr>
              <a:t>Single worksharing Construct</a:t>
            </a:r>
          </a:p>
        </p:txBody>
      </p:sp>
      <p:sp>
        <p:nvSpPr>
          <p:cNvPr id="51204" name="Rectangle 3"/>
          <p:cNvSpPr>
            <a:spLocks noGrp="1" noChangeArrowheads="1"/>
          </p:cNvSpPr>
          <p:nvPr>
            <p:ph type="body" idx="1"/>
          </p:nvPr>
        </p:nvSpPr>
        <p:spPr>
          <a:xfrm>
            <a:off x="387350" y="1327150"/>
            <a:ext cx="8375650" cy="2381250"/>
          </a:xfrm>
          <a:noFill/>
        </p:spPr>
        <p:txBody>
          <a:bodyPr/>
          <a:lstStyle/>
          <a:p>
            <a:pPr eaLnBrk="1" hangingPunct="1">
              <a:lnSpc>
                <a:spcPct val="94000"/>
              </a:lnSpc>
            </a:pPr>
            <a:r>
              <a:rPr lang="en-US" altLang="zh-CN" sz="2400" smtClean="0">
                <a:ea typeface="SimSun" pitchFamily="2" charset="-122"/>
              </a:rPr>
              <a:t>The </a:t>
            </a:r>
            <a:r>
              <a:rPr lang="en-US" altLang="zh-CN" sz="2400" smtClean="0">
                <a:solidFill>
                  <a:srgbClr val="FFFF00"/>
                </a:solidFill>
                <a:ea typeface="SimSun" pitchFamily="2" charset="-122"/>
              </a:rPr>
              <a:t>single</a:t>
            </a:r>
            <a:r>
              <a:rPr lang="en-US" altLang="zh-CN" sz="2400" smtClean="0">
                <a:ea typeface="SimSun" pitchFamily="2" charset="-122"/>
              </a:rPr>
              <a:t> construct denotes a block of code that is executed by only one thread (not necessarily the master thread).</a:t>
            </a:r>
          </a:p>
          <a:p>
            <a:pPr eaLnBrk="1" hangingPunct="1">
              <a:lnSpc>
                <a:spcPct val="94000"/>
              </a:lnSpc>
            </a:pPr>
            <a:r>
              <a:rPr lang="en-US" altLang="zh-CN" sz="2400" smtClean="0">
                <a:ea typeface="SimSun" pitchFamily="2" charset="-122"/>
              </a:rPr>
              <a:t>A barrier is implied at the end of the single block (can remove the barrier with a </a:t>
            </a:r>
            <a:r>
              <a:rPr lang="en-US" altLang="zh-CN" sz="2400" i="1" smtClean="0">
                <a:ea typeface="SimSun" pitchFamily="2" charset="-122"/>
              </a:rPr>
              <a:t>nowait</a:t>
            </a:r>
            <a:r>
              <a:rPr lang="en-US" altLang="zh-CN" sz="2400" smtClean="0">
                <a:ea typeface="SimSun" pitchFamily="2" charset="-122"/>
              </a:rPr>
              <a:t> clause).</a:t>
            </a:r>
          </a:p>
        </p:txBody>
      </p:sp>
      <p:sp>
        <p:nvSpPr>
          <p:cNvPr id="51205" name="Rectangle 4"/>
          <p:cNvSpPr>
            <a:spLocks noChangeArrowheads="1"/>
          </p:cNvSpPr>
          <p:nvPr/>
        </p:nvSpPr>
        <p:spPr bwMode="auto">
          <a:xfrm>
            <a:off x="838200" y="3683000"/>
            <a:ext cx="7493000" cy="2709863"/>
          </a:xfrm>
          <a:prstGeom prst="rect">
            <a:avLst/>
          </a:prstGeom>
          <a:solidFill>
            <a:srgbClr val="001B72"/>
          </a:solidFill>
          <a:ln w="9525">
            <a:noFill/>
            <a:miter lim="800000"/>
            <a:headEnd/>
            <a:tailEnd/>
          </a:ln>
        </p:spPr>
        <p:txBody>
          <a:bodyPr lIns="92075" tIns="46038" rIns="92075" bIns="46038">
            <a:spAutoFit/>
          </a:bodyPr>
          <a:lstStyle/>
          <a:p>
            <a:pPr algn="l">
              <a:spcBef>
                <a:spcPct val="50000"/>
              </a:spcBef>
            </a:pPr>
            <a:r>
              <a:rPr lang="en-US" altLang="zh-CN" b="0">
                <a:latin typeface="Arial" charset="0"/>
              </a:rPr>
              <a:t>#pragma omp parallel  </a:t>
            </a:r>
            <a:br>
              <a:rPr lang="en-US" altLang="zh-CN" b="0">
                <a:latin typeface="Arial" charset="0"/>
              </a:rPr>
            </a:br>
            <a:r>
              <a:rPr lang="en-US" altLang="zh-CN" b="0">
                <a:latin typeface="Arial" charset="0"/>
              </a:rPr>
              <a:t>{	</a:t>
            </a:r>
            <a:br>
              <a:rPr lang="en-US" altLang="zh-CN" b="0">
                <a:latin typeface="Arial" charset="0"/>
              </a:rPr>
            </a:br>
            <a:r>
              <a:rPr lang="en-US" altLang="zh-CN" b="0">
                <a:latin typeface="Arial" charset="0"/>
              </a:rPr>
              <a:t>	do_many_things();</a:t>
            </a:r>
            <a:br>
              <a:rPr lang="en-US" altLang="zh-CN" b="0">
                <a:latin typeface="Arial" charset="0"/>
              </a:rPr>
            </a:br>
            <a:r>
              <a:rPr lang="en-US" altLang="zh-CN" b="0">
                <a:latin typeface="Arial" charset="0"/>
              </a:rPr>
              <a:t>#pragma omp single</a:t>
            </a:r>
            <a:br>
              <a:rPr lang="en-US" altLang="zh-CN" b="0">
                <a:latin typeface="Arial" charset="0"/>
              </a:rPr>
            </a:br>
            <a:r>
              <a:rPr lang="en-US" altLang="zh-CN" b="0">
                <a:latin typeface="Arial" charset="0"/>
              </a:rPr>
              <a:t>	{     exchange_boundaries();   }</a:t>
            </a:r>
            <a:br>
              <a:rPr lang="en-US" altLang="zh-CN" b="0">
                <a:latin typeface="Arial" charset="0"/>
              </a:rPr>
            </a:br>
            <a:r>
              <a:rPr lang="en-US" altLang="zh-CN" b="0">
                <a:latin typeface="Arial" charset="0"/>
              </a:rPr>
              <a:t>	do_many_other_things();</a:t>
            </a:r>
            <a:br>
              <a:rPr lang="en-US" altLang="zh-CN" b="0">
                <a:latin typeface="Arial" charset="0"/>
              </a:rPr>
            </a:br>
            <a:r>
              <a:rPr lang="en-US" altLang="zh-CN" b="0">
                <a:latin typeface="Arial" charset="0"/>
              </a:rPr>
              <a:t>}</a:t>
            </a:r>
            <a:r>
              <a:rPr lang="en-US" altLang="zh-CN" sz="2800">
                <a:latin typeface="Arial" charset="0"/>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9119F400-E7BE-4FF7-9174-D6B63F46A41F}" type="slidenum">
              <a:rPr lang="zh-CN" altLang="en-US"/>
              <a:pPr>
                <a:defRPr/>
              </a:pPr>
              <a:t>46</a:t>
            </a:fld>
            <a:endParaRPr lang="en-US" altLang="zh-CN"/>
          </a:p>
        </p:txBody>
      </p:sp>
      <p:sp>
        <p:nvSpPr>
          <p:cNvPr id="52227" name="Rectangle 2"/>
          <p:cNvSpPr>
            <a:spLocks noGrp="1" noChangeArrowheads="1"/>
          </p:cNvSpPr>
          <p:nvPr>
            <p:ph type="title"/>
          </p:nvPr>
        </p:nvSpPr>
        <p:spPr>
          <a:noFill/>
        </p:spPr>
        <p:txBody>
          <a:bodyPr/>
          <a:lstStyle/>
          <a:p>
            <a:pPr eaLnBrk="1" hangingPunct="1">
              <a:lnSpc>
                <a:spcPct val="89000"/>
              </a:lnSpc>
            </a:pPr>
            <a:r>
              <a:rPr lang="en-US" altLang="zh-CN" sz="3600" smtClean="0">
                <a:ea typeface="SimSun" pitchFamily="2" charset="-122"/>
              </a:rPr>
              <a:t>Sections worksharing Construct</a:t>
            </a:r>
          </a:p>
        </p:txBody>
      </p:sp>
      <p:sp>
        <p:nvSpPr>
          <p:cNvPr id="52228" name="Rectangle 3"/>
          <p:cNvSpPr>
            <a:spLocks noGrp="1" noChangeArrowheads="1"/>
          </p:cNvSpPr>
          <p:nvPr>
            <p:ph type="body" idx="1"/>
          </p:nvPr>
        </p:nvSpPr>
        <p:spPr>
          <a:xfrm>
            <a:off x="533400" y="1066800"/>
            <a:ext cx="8112125" cy="1522413"/>
          </a:xfrm>
          <a:noFill/>
        </p:spPr>
        <p:txBody>
          <a:bodyPr/>
          <a:lstStyle/>
          <a:p>
            <a:pPr eaLnBrk="1" hangingPunct="1">
              <a:lnSpc>
                <a:spcPct val="94000"/>
              </a:lnSpc>
            </a:pPr>
            <a:r>
              <a:rPr lang="en-US" altLang="zh-CN" smtClean="0">
                <a:ea typeface="SimSun" pitchFamily="2" charset="-122"/>
              </a:rPr>
              <a:t>The </a:t>
            </a:r>
            <a:r>
              <a:rPr lang="en-US" altLang="zh-CN" i="1" smtClean="0">
                <a:ea typeface="SimSun" pitchFamily="2" charset="-122"/>
              </a:rPr>
              <a:t>Sections</a:t>
            </a:r>
            <a:r>
              <a:rPr lang="en-US" altLang="zh-CN" smtClean="0">
                <a:ea typeface="SimSun" pitchFamily="2" charset="-122"/>
              </a:rPr>
              <a:t> worksharing construct gives a different structured block to each thread.  </a:t>
            </a:r>
          </a:p>
        </p:txBody>
      </p:sp>
      <p:sp>
        <p:nvSpPr>
          <p:cNvPr id="3546116" name="Rectangle 4"/>
          <p:cNvSpPr>
            <a:spLocks noChangeArrowheads="1"/>
          </p:cNvSpPr>
          <p:nvPr/>
        </p:nvSpPr>
        <p:spPr bwMode="auto">
          <a:xfrm>
            <a:off x="2209800" y="1981200"/>
            <a:ext cx="4953000" cy="4054475"/>
          </a:xfrm>
          <a:prstGeom prst="rect">
            <a:avLst/>
          </a:prstGeom>
          <a:solidFill>
            <a:srgbClr val="001B72"/>
          </a:solidFill>
          <a:ln w="9525">
            <a:noFill/>
            <a:miter lim="800000"/>
            <a:headEnd/>
            <a:tailEnd/>
          </a:ln>
          <a:effectLst>
            <a:outerShdw dist="107763" dir="2700000" algn="ctr" rotWithShape="0">
              <a:schemeClr val="bg2"/>
            </a:outerShdw>
          </a:effectLst>
        </p:spPr>
        <p:txBody>
          <a:bodyPr lIns="92075" tIns="46038" rIns="92075" bIns="46038">
            <a:spAutoFit/>
          </a:bodyPr>
          <a:lstStyle/>
          <a:p>
            <a:pPr algn="l">
              <a:spcBef>
                <a:spcPct val="50000"/>
              </a:spcBef>
              <a:defRPr/>
            </a:pPr>
            <a:r>
              <a:rPr lang="en-US" altLang="zh-CN" sz="2000" b="0">
                <a:latin typeface="Arial" charset="0"/>
              </a:rPr>
              <a:t>#pragma omp parallel</a:t>
            </a:r>
            <a:br>
              <a:rPr lang="en-US" altLang="zh-CN" sz="2000" b="0">
                <a:latin typeface="Arial" charset="0"/>
              </a:rPr>
            </a:br>
            <a:r>
              <a:rPr lang="en-US" altLang="zh-CN" sz="2000" b="0">
                <a:latin typeface="Arial" charset="0"/>
              </a:rPr>
              <a:t>{</a:t>
            </a:r>
          </a:p>
          <a:p>
            <a:pPr algn="l">
              <a:spcBef>
                <a:spcPct val="50000"/>
              </a:spcBef>
              <a:defRPr/>
            </a:pPr>
            <a:r>
              <a:rPr lang="en-US" altLang="zh-CN" sz="2000" b="0">
                <a:latin typeface="Arial" charset="0"/>
              </a:rPr>
              <a:t>   #pragma omp sections</a:t>
            </a:r>
            <a:br>
              <a:rPr lang="en-US" altLang="zh-CN" sz="2000" b="0">
                <a:latin typeface="Arial" charset="0"/>
              </a:rPr>
            </a:br>
            <a:r>
              <a:rPr lang="en-US" altLang="zh-CN" sz="2000" b="0">
                <a:latin typeface="Arial" charset="0"/>
              </a:rPr>
              <a:t>   {</a:t>
            </a:r>
            <a:br>
              <a:rPr lang="en-US" altLang="zh-CN" sz="2000" b="0">
                <a:latin typeface="Arial" charset="0"/>
              </a:rPr>
            </a:br>
            <a:r>
              <a:rPr lang="en-US" altLang="zh-CN" sz="2000" b="0">
                <a:latin typeface="Arial" charset="0"/>
              </a:rPr>
              <a:t>   #pragma omp section</a:t>
            </a:r>
            <a:br>
              <a:rPr lang="en-US" altLang="zh-CN" sz="2000" b="0">
                <a:latin typeface="Arial" charset="0"/>
              </a:rPr>
            </a:br>
            <a:r>
              <a:rPr lang="en-US" altLang="zh-CN" sz="2000" b="0">
                <a:latin typeface="Arial" charset="0"/>
              </a:rPr>
              <a:t>            X_calculation();</a:t>
            </a:r>
            <a:br>
              <a:rPr lang="en-US" altLang="zh-CN" sz="2000" b="0">
                <a:latin typeface="Arial" charset="0"/>
              </a:rPr>
            </a:br>
            <a:r>
              <a:rPr lang="en-US" altLang="zh-CN" sz="2000" b="0">
                <a:latin typeface="Arial" charset="0"/>
              </a:rPr>
              <a:t>   #pragma omp section</a:t>
            </a:r>
            <a:br>
              <a:rPr lang="en-US" altLang="zh-CN" sz="2000" b="0">
                <a:latin typeface="Arial" charset="0"/>
              </a:rPr>
            </a:br>
            <a:r>
              <a:rPr lang="en-US" altLang="zh-CN" sz="2000" b="0">
                <a:latin typeface="Arial" charset="0"/>
              </a:rPr>
              <a:t>	y_calculation();</a:t>
            </a:r>
            <a:br>
              <a:rPr lang="en-US" altLang="zh-CN" sz="2000" b="0">
                <a:latin typeface="Arial" charset="0"/>
              </a:rPr>
            </a:br>
            <a:r>
              <a:rPr lang="en-US" altLang="zh-CN" sz="2000" b="0">
                <a:latin typeface="Arial" charset="0"/>
              </a:rPr>
              <a:t>   #pragma omp section</a:t>
            </a:r>
            <a:br>
              <a:rPr lang="en-US" altLang="zh-CN" sz="2000" b="0">
                <a:latin typeface="Arial" charset="0"/>
              </a:rPr>
            </a:br>
            <a:r>
              <a:rPr lang="en-US" altLang="zh-CN" sz="2000" b="0">
                <a:latin typeface="Arial" charset="0"/>
              </a:rPr>
              <a:t>	z_calculation();</a:t>
            </a:r>
            <a:br>
              <a:rPr lang="en-US" altLang="zh-CN" sz="2000" b="0">
                <a:latin typeface="Arial" charset="0"/>
              </a:rPr>
            </a:br>
            <a:r>
              <a:rPr lang="en-US" altLang="zh-CN" sz="2000" b="0">
                <a:latin typeface="Arial" charset="0"/>
              </a:rPr>
              <a:t>   }</a:t>
            </a:r>
          </a:p>
          <a:p>
            <a:pPr algn="l">
              <a:spcBef>
                <a:spcPct val="50000"/>
              </a:spcBef>
              <a:defRPr/>
            </a:pPr>
            <a:r>
              <a:rPr lang="en-US" altLang="zh-CN" sz="2000" b="0">
                <a:latin typeface="Arial" charset="0"/>
              </a:rPr>
              <a:t>}</a:t>
            </a:r>
          </a:p>
        </p:txBody>
      </p:sp>
      <p:sp>
        <p:nvSpPr>
          <p:cNvPr id="52230" name="Text Box 5"/>
          <p:cNvSpPr txBox="1">
            <a:spLocks noChangeArrowheads="1"/>
          </p:cNvSpPr>
          <p:nvPr/>
        </p:nvSpPr>
        <p:spPr bwMode="auto">
          <a:xfrm>
            <a:off x="749300" y="6156325"/>
            <a:ext cx="7391400" cy="701675"/>
          </a:xfrm>
          <a:prstGeom prst="rect">
            <a:avLst/>
          </a:prstGeom>
          <a:solidFill>
            <a:srgbClr val="DDDDDD"/>
          </a:solidFill>
          <a:ln w="12700">
            <a:noFill/>
            <a:miter lim="800000"/>
            <a:headEnd type="none" w="sm" len="sm"/>
            <a:tailEnd type="none" w="sm" len="sm"/>
          </a:ln>
        </p:spPr>
        <p:txBody>
          <a:bodyPr>
            <a:spAutoFit/>
          </a:bodyPr>
          <a:lstStyle/>
          <a:p>
            <a:pPr algn="l">
              <a:spcBef>
                <a:spcPct val="50000"/>
              </a:spcBef>
            </a:pPr>
            <a:r>
              <a:rPr lang="en-US" altLang="zh-CN" sz="2000">
                <a:solidFill>
                  <a:schemeClr val="bg2"/>
                </a:solidFill>
                <a:latin typeface="Arial" charset="0"/>
              </a:rPr>
              <a:t>By default, there is a barrier at the end of the “omp sections”.  Use the “nowait” clause to turn off the barrier.</a:t>
            </a:r>
            <a:endParaRPr lang="en-US" altLang="zh-CN" sz="2800">
              <a:latin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33393152-1AD5-4CEC-833B-B3327391919E}" type="slidenum">
              <a:rPr lang="zh-CN" altLang="en-US"/>
              <a:pPr>
                <a:defRPr/>
              </a:pPr>
              <a:t>47</a:t>
            </a:fld>
            <a:endParaRPr lang="en-US" altLang="zh-CN"/>
          </a:p>
        </p:txBody>
      </p:sp>
      <p:sp>
        <p:nvSpPr>
          <p:cNvPr id="54275" name="Rectangle 2"/>
          <p:cNvSpPr>
            <a:spLocks noGrp="1" noChangeArrowheads="1"/>
          </p:cNvSpPr>
          <p:nvPr>
            <p:ph type="title"/>
          </p:nvPr>
        </p:nvSpPr>
        <p:spPr>
          <a:xfrm>
            <a:off x="381000" y="-228600"/>
            <a:ext cx="8496300" cy="1143000"/>
          </a:xfrm>
          <a:noFill/>
        </p:spPr>
        <p:txBody>
          <a:bodyPr/>
          <a:lstStyle/>
          <a:p>
            <a:pPr eaLnBrk="1" hangingPunct="1">
              <a:lnSpc>
                <a:spcPct val="89000"/>
              </a:lnSpc>
            </a:pPr>
            <a:r>
              <a:rPr lang="en-US" altLang="zh-CN" sz="3200" smtClean="0">
                <a:ea typeface="SimSun" pitchFamily="2" charset="-122"/>
              </a:rPr>
              <a:t>Synchronization: Lock routines</a:t>
            </a:r>
          </a:p>
        </p:txBody>
      </p:sp>
      <p:sp>
        <p:nvSpPr>
          <p:cNvPr id="54276" name="Rectangle 3"/>
          <p:cNvSpPr>
            <a:spLocks noGrp="1" noChangeArrowheads="1"/>
          </p:cNvSpPr>
          <p:nvPr>
            <p:ph type="body" idx="1"/>
          </p:nvPr>
        </p:nvSpPr>
        <p:spPr>
          <a:xfrm>
            <a:off x="0" y="685800"/>
            <a:ext cx="9144000" cy="6172200"/>
          </a:xfrm>
          <a:noFill/>
        </p:spPr>
        <p:txBody>
          <a:bodyPr/>
          <a:lstStyle/>
          <a:p>
            <a:pPr eaLnBrk="1" hangingPunct="1">
              <a:lnSpc>
                <a:spcPct val="94000"/>
              </a:lnSpc>
            </a:pPr>
            <a:r>
              <a:rPr lang="en-US" altLang="zh-CN" smtClean="0">
                <a:ea typeface="SimSun" pitchFamily="2" charset="-122"/>
              </a:rPr>
              <a:t>Simple Lock routines:</a:t>
            </a:r>
          </a:p>
          <a:p>
            <a:pPr lvl="1" eaLnBrk="1" hangingPunct="1">
              <a:lnSpc>
                <a:spcPct val="94000"/>
              </a:lnSpc>
            </a:pPr>
            <a:r>
              <a:rPr lang="en-US" altLang="zh-CN" smtClean="0">
                <a:ea typeface="SimSun" pitchFamily="2" charset="-122"/>
              </a:rPr>
              <a:t>A simple lock is available if it is unset.</a:t>
            </a:r>
          </a:p>
          <a:p>
            <a:pPr lvl="3" eaLnBrk="1" hangingPunct="1">
              <a:lnSpc>
                <a:spcPct val="94000"/>
              </a:lnSpc>
            </a:pPr>
            <a:r>
              <a:rPr lang="en-US" altLang="zh-CN" sz="2800" smtClean="0">
                <a:solidFill>
                  <a:srgbClr val="FFFF66"/>
                </a:solidFill>
                <a:ea typeface="SimSun" pitchFamily="2" charset="-122"/>
              </a:rPr>
              <a:t>omp_init_lock(), omp_set_lock(), </a:t>
            </a:r>
            <a:br>
              <a:rPr lang="en-US" altLang="zh-CN" sz="2800" smtClean="0">
                <a:solidFill>
                  <a:srgbClr val="FFFF66"/>
                </a:solidFill>
                <a:ea typeface="SimSun" pitchFamily="2" charset="-122"/>
              </a:rPr>
            </a:br>
            <a:r>
              <a:rPr lang="en-US" altLang="zh-CN" sz="2800" smtClean="0">
                <a:solidFill>
                  <a:srgbClr val="FFFF66"/>
                </a:solidFill>
                <a:ea typeface="SimSun" pitchFamily="2" charset="-122"/>
              </a:rPr>
              <a:t>omp_unset_lock(), omp_test_lock(), omp_destroy_lock()</a:t>
            </a:r>
          </a:p>
          <a:p>
            <a:pPr eaLnBrk="1" hangingPunct="1">
              <a:lnSpc>
                <a:spcPct val="94000"/>
              </a:lnSpc>
            </a:pPr>
            <a:r>
              <a:rPr lang="en-US" altLang="zh-CN" smtClean="0">
                <a:ea typeface="SimSun" pitchFamily="2" charset="-122"/>
              </a:rPr>
              <a:t>Nested Locks</a:t>
            </a:r>
          </a:p>
          <a:p>
            <a:pPr lvl="1" eaLnBrk="1" hangingPunct="1">
              <a:lnSpc>
                <a:spcPct val="94000"/>
              </a:lnSpc>
            </a:pPr>
            <a:r>
              <a:rPr lang="en-US" altLang="zh-CN" smtClean="0">
                <a:ea typeface="SimSun" pitchFamily="2" charset="-122"/>
              </a:rPr>
              <a:t>A nested lock is available if it is unset or if it is set but owned by the thread executing the nested lock function</a:t>
            </a:r>
          </a:p>
          <a:p>
            <a:pPr lvl="3" eaLnBrk="1" hangingPunct="1">
              <a:lnSpc>
                <a:spcPct val="94000"/>
              </a:lnSpc>
            </a:pPr>
            <a:r>
              <a:rPr lang="en-US" altLang="zh-CN" sz="2800" smtClean="0">
                <a:solidFill>
                  <a:srgbClr val="FFFF66"/>
                </a:solidFill>
                <a:ea typeface="SimSun" pitchFamily="2" charset="-122"/>
              </a:rPr>
              <a:t>omp_init_nest_lock(), omp_set_nest_lock(), omp_unset_nest_lock(), omp_test_nest_lock(), omp_destroy_nest_lock()</a:t>
            </a:r>
          </a:p>
        </p:txBody>
      </p:sp>
      <p:sp>
        <p:nvSpPr>
          <p:cNvPr id="54277" name="Text Box 4"/>
          <p:cNvSpPr txBox="1">
            <a:spLocks noChangeArrowheads="1"/>
          </p:cNvSpPr>
          <p:nvPr/>
        </p:nvSpPr>
        <p:spPr bwMode="auto">
          <a:xfrm>
            <a:off x="609600" y="5943600"/>
            <a:ext cx="7772400" cy="701675"/>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2000">
                <a:latin typeface="Arial" charset="0"/>
              </a:rPr>
              <a:t>Note: a thread always accesses the most recent copy of the lock, so you don’t need to use a flush on the lock variable.</a:t>
            </a:r>
          </a:p>
        </p:txBody>
      </p:sp>
      <p:sp>
        <p:nvSpPr>
          <p:cNvPr id="54278" name="Text Box 5"/>
          <p:cNvSpPr txBox="1">
            <a:spLocks noChangeArrowheads="1"/>
          </p:cNvSpPr>
          <p:nvPr/>
        </p:nvSpPr>
        <p:spPr bwMode="auto">
          <a:xfrm>
            <a:off x="6934200" y="717550"/>
            <a:ext cx="2209800" cy="1933575"/>
          </a:xfrm>
          <a:prstGeom prst="rect">
            <a:avLst/>
          </a:prstGeom>
          <a:solidFill>
            <a:schemeClr val="tx1"/>
          </a:solidFill>
          <a:ln w="12700">
            <a:solidFill>
              <a:schemeClr val="bg2"/>
            </a:solidFill>
            <a:miter lim="800000"/>
            <a:headEnd type="none" w="sm" len="sm"/>
            <a:tailEnd type="none" w="sm" len="sm"/>
          </a:ln>
        </p:spPr>
        <p:txBody>
          <a:bodyPr>
            <a:spAutoFit/>
          </a:bodyPr>
          <a:lstStyle/>
          <a:p>
            <a:pPr>
              <a:spcBef>
                <a:spcPct val="50000"/>
              </a:spcBef>
            </a:pPr>
            <a:r>
              <a:rPr lang="en-US" altLang="zh-CN" sz="2000">
                <a:solidFill>
                  <a:schemeClr val="bg2"/>
                </a:solidFill>
                <a:latin typeface="Arial Unicode MS" pitchFamily="34" charset="-128"/>
              </a:rPr>
              <a:t>A lock implies a memory fence (a </a:t>
            </a:r>
            <a:r>
              <a:rPr lang="en-US" altLang="zh-CN" sz="2000">
                <a:solidFill>
                  <a:schemeClr val="bg2"/>
                </a:solidFill>
                <a:latin typeface="Arial" charset="0"/>
              </a:rPr>
              <a:t>“</a:t>
            </a:r>
            <a:r>
              <a:rPr lang="en-US" altLang="zh-CN" sz="2000">
                <a:solidFill>
                  <a:schemeClr val="bg2"/>
                </a:solidFill>
                <a:latin typeface="Arial Unicode MS" pitchFamily="34" charset="-128"/>
              </a:rPr>
              <a:t>flush</a:t>
            </a:r>
            <a:r>
              <a:rPr lang="en-US" altLang="zh-CN" sz="2000">
                <a:solidFill>
                  <a:schemeClr val="bg2"/>
                </a:solidFill>
                <a:latin typeface="Arial" charset="0"/>
              </a:rPr>
              <a:t>”</a:t>
            </a:r>
            <a:r>
              <a:rPr lang="en-US" altLang="zh-CN" sz="2000">
                <a:solidFill>
                  <a:schemeClr val="bg2"/>
                </a:solidFill>
                <a:latin typeface="Arial Unicode MS" pitchFamily="34" charset="-128"/>
              </a:rPr>
              <a:t>) of all thread visible variables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pPr>
              <a:defRPr/>
            </a:pPr>
            <a:fld id="{ED3D5799-E25A-4087-B764-04F108F4131C}" type="slidenum">
              <a:rPr lang="zh-CN" altLang="en-US"/>
              <a:pPr>
                <a:defRPr/>
              </a:pPr>
              <a:t>48</a:t>
            </a:fld>
            <a:endParaRPr lang="en-US" altLang="zh-CN"/>
          </a:p>
        </p:txBody>
      </p:sp>
      <p:sp>
        <p:nvSpPr>
          <p:cNvPr id="55299" name="Rectangle 2"/>
          <p:cNvSpPr>
            <a:spLocks noGrp="1" noChangeArrowheads="1"/>
          </p:cNvSpPr>
          <p:nvPr>
            <p:ph type="title"/>
          </p:nvPr>
        </p:nvSpPr>
        <p:spPr>
          <a:xfrm>
            <a:off x="457200" y="152400"/>
            <a:ext cx="8496300" cy="536575"/>
          </a:xfrm>
          <a:noFill/>
        </p:spPr>
        <p:txBody>
          <a:bodyPr/>
          <a:lstStyle/>
          <a:p>
            <a:pPr eaLnBrk="1" hangingPunct="1">
              <a:lnSpc>
                <a:spcPct val="89000"/>
              </a:lnSpc>
            </a:pPr>
            <a:r>
              <a:rPr lang="en-US" altLang="zh-CN" sz="3200" smtClean="0">
                <a:ea typeface="SimSun" pitchFamily="2" charset="-122"/>
              </a:rPr>
              <a:t>Synchronization: Simple Locks</a:t>
            </a:r>
          </a:p>
        </p:txBody>
      </p:sp>
      <p:sp>
        <p:nvSpPr>
          <p:cNvPr id="55300" name="Rectangle 3"/>
          <p:cNvSpPr>
            <a:spLocks noGrp="1" noChangeArrowheads="1"/>
          </p:cNvSpPr>
          <p:nvPr>
            <p:ph type="body" idx="1"/>
          </p:nvPr>
        </p:nvSpPr>
        <p:spPr>
          <a:xfrm>
            <a:off x="158750" y="649288"/>
            <a:ext cx="8759825" cy="1009650"/>
          </a:xfrm>
          <a:noFill/>
        </p:spPr>
        <p:txBody>
          <a:bodyPr/>
          <a:lstStyle/>
          <a:p>
            <a:pPr eaLnBrk="1" hangingPunct="1">
              <a:lnSpc>
                <a:spcPct val="94000"/>
              </a:lnSpc>
            </a:pPr>
            <a:r>
              <a:rPr lang="en-US" altLang="zh-CN" sz="2000" smtClean="0">
                <a:ea typeface="SimSun" pitchFamily="2" charset="-122"/>
              </a:rPr>
              <a:t>Example: conflicts are rare, but to play it safe, we must assure mutual exclusion for updates to histogram elements.</a:t>
            </a:r>
          </a:p>
        </p:txBody>
      </p:sp>
      <p:sp>
        <p:nvSpPr>
          <p:cNvPr id="55301" name="Rectangle 4"/>
          <p:cNvSpPr>
            <a:spLocks noChangeArrowheads="1"/>
          </p:cNvSpPr>
          <p:nvPr/>
        </p:nvSpPr>
        <p:spPr bwMode="auto">
          <a:xfrm>
            <a:off x="341313" y="1350963"/>
            <a:ext cx="7493000" cy="5264150"/>
          </a:xfrm>
          <a:prstGeom prst="rect">
            <a:avLst/>
          </a:prstGeom>
          <a:solidFill>
            <a:srgbClr val="001B72"/>
          </a:solidFill>
          <a:ln w="9525">
            <a:noFill/>
            <a:miter lim="800000"/>
            <a:headEnd/>
            <a:tailEnd/>
          </a:ln>
        </p:spPr>
        <p:txBody>
          <a:bodyPr lIns="92075" tIns="46038" rIns="92075" bIns="46038">
            <a:spAutoFit/>
          </a:bodyPr>
          <a:lstStyle/>
          <a:p>
            <a:pPr algn="l"/>
            <a:r>
              <a:rPr lang="en-US" dirty="0"/>
              <a:t>#</a:t>
            </a:r>
            <a:r>
              <a:rPr lang="en-US" dirty="0" err="1"/>
              <a:t>pragma</a:t>
            </a:r>
            <a:r>
              <a:rPr lang="en-US" dirty="0"/>
              <a:t> </a:t>
            </a:r>
            <a:r>
              <a:rPr lang="en-US" dirty="0" err="1"/>
              <a:t>omp</a:t>
            </a:r>
            <a:r>
              <a:rPr lang="en-US" dirty="0"/>
              <a:t> parallel for</a:t>
            </a:r>
          </a:p>
          <a:p>
            <a:pPr algn="l"/>
            <a:r>
              <a:rPr lang="en-US" dirty="0"/>
              <a:t> for(</a:t>
            </a:r>
            <a:r>
              <a:rPr lang="en-US" dirty="0" err="1"/>
              <a:t>i</a:t>
            </a:r>
            <a:r>
              <a:rPr lang="en-US" dirty="0"/>
              <a:t>=0;i&lt;NBUCKETS; </a:t>
            </a:r>
            <a:r>
              <a:rPr lang="en-US" dirty="0" err="1"/>
              <a:t>i</a:t>
            </a:r>
            <a:r>
              <a:rPr lang="en-US" dirty="0"/>
              <a:t>++){</a:t>
            </a:r>
          </a:p>
          <a:p>
            <a:pPr algn="l"/>
            <a:r>
              <a:rPr lang="en-US" dirty="0"/>
              <a:t>       </a:t>
            </a:r>
            <a:r>
              <a:rPr lang="en-US" dirty="0" err="1">
                <a:solidFill>
                  <a:srgbClr val="FFFF66"/>
                </a:solidFill>
              </a:rPr>
              <a:t>omp_init_lock</a:t>
            </a:r>
            <a:r>
              <a:rPr lang="en-US" dirty="0">
                <a:solidFill>
                  <a:srgbClr val="FFFF66"/>
                </a:solidFill>
              </a:rPr>
              <a:t>(&amp;</a:t>
            </a:r>
            <a:r>
              <a:rPr lang="en-US" dirty="0" err="1">
                <a:solidFill>
                  <a:srgbClr val="FFFF66"/>
                </a:solidFill>
              </a:rPr>
              <a:t>hist_locks</a:t>
            </a:r>
            <a:r>
              <a:rPr lang="en-US" dirty="0">
                <a:solidFill>
                  <a:srgbClr val="FFFF66"/>
                </a:solidFill>
              </a:rPr>
              <a:t>[</a:t>
            </a:r>
            <a:r>
              <a:rPr lang="en-US" dirty="0" err="1">
                <a:solidFill>
                  <a:srgbClr val="FFFF66"/>
                </a:solidFill>
              </a:rPr>
              <a:t>i</a:t>
            </a:r>
            <a:r>
              <a:rPr lang="en-US" dirty="0">
                <a:solidFill>
                  <a:srgbClr val="FFFF66"/>
                </a:solidFill>
              </a:rPr>
              <a:t>])</a:t>
            </a:r>
            <a:r>
              <a:rPr lang="en-US" dirty="0"/>
              <a:t>;    </a:t>
            </a:r>
            <a:r>
              <a:rPr lang="en-US" dirty="0" err="1"/>
              <a:t>hist</a:t>
            </a:r>
            <a:r>
              <a:rPr lang="en-US" dirty="0"/>
              <a:t>[</a:t>
            </a:r>
            <a:r>
              <a:rPr lang="en-US" dirty="0" err="1"/>
              <a:t>i</a:t>
            </a:r>
            <a:r>
              <a:rPr lang="en-US" dirty="0"/>
              <a:t>] = 0;</a:t>
            </a:r>
          </a:p>
          <a:p>
            <a:pPr algn="l"/>
            <a:r>
              <a:rPr lang="en-US" dirty="0"/>
              <a:t> }</a:t>
            </a:r>
          </a:p>
          <a:p>
            <a:pPr algn="l"/>
            <a:r>
              <a:rPr lang="en-US" dirty="0"/>
              <a:t> #</a:t>
            </a:r>
            <a:r>
              <a:rPr lang="en-US" dirty="0" err="1"/>
              <a:t>pragma</a:t>
            </a:r>
            <a:r>
              <a:rPr lang="en-US" dirty="0"/>
              <a:t> </a:t>
            </a:r>
            <a:r>
              <a:rPr lang="en-US" dirty="0" err="1"/>
              <a:t>omp</a:t>
            </a:r>
            <a:r>
              <a:rPr lang="en-US" dirty="0"/>
              <a:t> parallel for</a:t>
            </a:r>
          </a:p>
          <a:p>
            <a:pPr algn="l"/>
            <a:r>
              <a:rPr lang="en-US" dirty="0"/>
              <a:t> for(</a:t>
            </a:r>
            <a:r>
              <a:rPr lang="en-US" dirty="0" err="1"/>
              <a:t>i</a:t>
            </a:r>
            <a:r>
              <a:rPr lang="en-US" dirty="0"/>
              <a:t>=0;i&lt;</a:t>
            </a:r>
            <a:r>
              <a:rPr lang="en-US" dirty="0" err="1"/>
              <a:t>NVALS;i</a:t>
            </a:r>
            <a:r>
              <a:rPr lang="en-US" dirty="0"/>
              <a:t>++){</a:t>
            </a:r>
          </a:p>
          <a:p>
            <a:pPr algn="l"/>
            <a:r>
              <a:rPr lang="en-US" dirty="0"/>
              <a:t>     </a:t>
            </a:r>
            <a:r>
              <a:rPr lang="en-US" dirty="0" err="1"/>
              <a:t>ival</a:t>
            </a:r>
            <a:r>
              <a:rPr lang="en-US" dirty="0"/>
              <a:t> = (</a:t>
            </a:r>
            <a:r>
              <a:rPr lang="en-US" dirty="0" err="1"/>
              <a:t>int</a:t>
            </a:r>
            <a:r>
              <a:rPr lang="en-US" dirty="0"/>
              <a:t>)  sample(</a:t>
            </a:r>
            <a:r>
              <a:rPr lang="en-US" dirty="0" err="1"/>
              <a:t>arr</a:t>
            </a:r>
            <a:r>
              <a:rPr lang="en-US" dirty="0"/>
              <a:t>[</a:t>
            </a:r>
            <a:r>
              <a:rPr lang="en-US" dirty="0" err="1"/>
              <a:t>i</a:t>
            </a:r>
            <a:r>
              <a:rPr lang="en-US" dirty="0"/>
              <a:t>]);</a:t>
            </a:r>
          </a:p>
          <a:p>
            <a:pPr algn="l"/>
            <a:r>
              <a:rPr lang="en-US" dirty="0">
                <a:solidFill>
                  <a:srgbClr val="FFFF66"/>
                </a:solidFill>
              </a:rPr>
              <a:t>     </a:t>
            </a:r>
            <a:r>
              <a:rPr lang="en-US" dirty="0" err="1">
                <a:solidFill>
                  <a:srgbClr val="FFFF66"/>
                </a:solidFill>
              </a:rPr>
              <a:t>omp_set_lock</a:t>
            </a:r>
            <a:r>
              <a:rPr lang="en-US" dirty="0">
                <a:solidFill>
                  <a:srgbClr val="FFFF66"/>
                </a:solidFill>
              </a:rPr>
              <a:t>(&amp;</a:t>
            </a:r>
            <a:r>
              <a:rPr lang="en-US" dirty="0" err="1">
                <a:solidFill>
                  <a:srgbClr val="FFFF66"/>
                </a:solidFill>
              </a:rPr>
              <a:t>hist_locks</a:t>
            </a:r>
            <a:r>
              <a:rPr lang="en-US" dirty="0">
                <a:solidFill>
                  <a:srgbClr val="FFFF66"/>
                </a:solidFill>
              </a:rPr>
              <a:t>[</a:t>
            </a:r>
            <a:r>
              <a:rPr lang="en-US" dirty="0" err="1">
                <a:solidFill>
                  <a:srgbClr val="FFFF66"/>
                </a:solidFill>
              </a:rPr>
              <a:t>ival</a:t>
            </a:r>
            <a:r>
              <a:rPr lang="en-US" dirty="0">
                <a:solidFill>
                  <a:srgbClr val="FFFF66"/>
                </a:solidFill>
              </a:rPr>
              <a:t>]);  </a:t>
            </a:r>
            <a:r>
              <a:rPr lang="en-US" dirty="0"/>
              <a:t> </a:t>
            </a:r>
          </a:p>
          <a:p>
            <a:pPr algn="l"/>
            <a:r>
              <a:rPr lang="en-US" dirty="0"/>
              <a:t>          </a:t>
            </a:r>
            <a:r>
              <a:rPr lang="en-US" dirty="0" err="1"/>
              <a:t>hist</a:t>
            </a:r>
            <a:r>
              <a:rPr lang="en-US" dirty="0"/>
              <a:t>[</a:t>
            </a:r>
            <a:r>
              <a:rPr lang="en-US" dirty="0" err="1"/>
              <a:t>ival</a:t>
            </a:r>
            <a:r>
              <a:rPr lang="en-US" dirty="0"/>
              <a:t>]++;</a:t>
            </a:r>
          </a:p>
          <a:p>
            <a:pPr algn="l"/>
            <a:r>
              <a:rPr lang="en-US" dirty="0"/>
              <a:t>     </a:t>
            </a:r>
            <a:r>
              <a:rPr lang="en-US" dirty="0" err="1">
                <a:solidFill>
                  <a:srgbClr val="FFFF66"/>
                </a:solidFill>
              </a:rPr>
              <a:t>omp_unset_lock</a:t>
            </a:r>
            <a:r>
              <a:rPr lang="en-US" dirty="0">
                <a:solidFill>
                  <a:srgbClr val="FFFF66"/>
                </a:solidFill>
              </a:rPr>
              <a:t>(&amp;</a:t>
            </a:r>
            <a:r>
              <a:rPr lang="en-US" dirty="0" err="1">
                <a:solidFill>
                  <a:srgbClr val="FFFF66"/>
                </a:solidFill>
              </a:rPr>
              <a:t>hist_locks</a:t>
            </a:r>
            <a:r>
              <a:rPr lang="en-US" dirty="0">
                <a:solidFill>
                  <a:srgbClr val="FFFF66"/>
                </a:solidFill>
              </a:rPr>
              <a:t>[</a:t>
            </a:r>
            <a:r>
              <a:rPr lang="en-US" dirty="0" err="1">
                <a:solidFill>
                  <a:srgbClr val="FFFF66"/>
                </a:solidFill>
              </a:rPr>
              <a:t>ival</a:t>
            </a:r>
            <a:r>
              <a:rPr lang="en-US" dirty="0">
                <a:solidFill>
                  <a:srgbClr val="FFFF66"/>
                </a:solidFill>
              </a:rPr>
              <a:t>]);</a:t>
            </a:r>
          </a:p>
          <a:p>
            <a:pPr algn="l"/>
            <a:r>
              <a:rPr lang="en-US" dirty="0"/>
              <a:t>   }</a:t>
            </a:r>
          </a:p>
          <a:p>
            <a:pPr algn="l"/>
            <a:endParaRPr lang="en-US" dirty="0"/>
          </a:p>
          <a:p>
            <a:pPr algn="l"/>
            <a:r>
              <a:rPr lang="en-US" dirty="0"/>
              <a:t>for(</a:t>
            </a:r>
            <a:r>
              <a:rPr lang="en-US" dirty="0" err="1"/>
              <a:t>i</a:t>
            </a:r>
            <a:r>
              <a:rPr lang="en-US" dirty="0"/>
              <a:t>=0;i&lt;NBUCKETS; </a:t>
            </a:r>
            <a:r>
              <a:rPr lang="en-US" dirty="0" err="1"/>
              <a:t>i</a:t>
            </a:r>
            <a:r>
              <a:rPr lang="en-US" dirty="0"/>
              <a:t>++)</a:t>
            </a:r>
          </a:p>
          <a:p>
            <a:pPr algn="l"/>
            <a:r>
              <a:rPr lang="en-US" dirty="0"/>
              <a:t>  </a:t>
            </a:r>
            <a:r>
              <a:rPr lang="en-US" dirty="0" err="1">
                <a:solidFill>
                  <a:srgbClr val="FFFF66"/>
                </a:solidFill>
              </a:rPr>
              <a:t>omp_destroy_lock</a:t>
            </a:r>
            <a:r>
              <a:rPr lang="en-US" dirty="0">
                <a:solidFill>
                  <a:srgbClr val="FFFF66"/>
                </a:solidFill>
              </a:rPr>
              <a:t>(&amp;</a:t>
            </a:r>
            <a:r>
              <a:rPr lang="en-US" dirty="0" err="1" smtClean="0">
                <a:solidFill>
                  <a:srgbClr val="FFFF66"/>
                </a:solidFill>
              </a:rPr>
              <a:t>hist_locks</a:t>
            </a:r>
            <a:r>
              <a:rPr lang="en-US" dirty="0" smtClean="0">
                <a:solidFill>
                  <a:srgbClr val="FFFF66"/>
                </a:solidFill>
              </a:rPr>
              <a:t>[</a:t>
            </a:r>
            <a:r>
              <a:rPr lang="en-US" dirty="0" err="1" smtClean="0">
                <a:solidFill>
                  <a:srgbClr val="FFFF66"/>
                </a:solidFill>
              </a:rPr>
              <a:t>i</a:t>
            </a:r>
            <a:r>
              <a:rPr lang="en-US" dirty="0" smtClean="0">
                <a:solidFill>
                  <a:srgbClr val="FFFF66"/>
                </a:solidFill>
              </a:rPr>
              <a:t>]); </a:t>
            </a:r>
            <a:endParaRPr lang="en-US" dirty="0">
              <a:solidFill>
                <a:srgbClr val="FFFF66"/>
              </a:solidFill>
            </a:endParaRPr>
          </a:p>
        </p:txBody>
      </p:sp>
      <p:sp>
        <p:nvSpPr>
          <p:cNvPr id="3267593" name="Text Box 9"/>
          <p:cNvSpPr txBox="1">
            <a:spLocks noChangeArrowheads="1"/>
          </p:cNvSpPr>
          <p:nvPr/>
        </p:nvSpPr>
        <p:spPr bwMode="auto">
          <a:xfrm>
            <a:off x="5067300" y="5603875"/>
            <a:ext cx="3584575" cy="400050"/>
          </a:xfrm>
          <a:prstGeom prst="rect">
            <a:avLst/>
          </a:prstGeom>
          <a:solidFill>
            <a:schemeClr val="tx1"/>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r>
              <a:rPr lang="en-US" altLang="zh-CN" sz="2000" dirty="0">
                <a:solidFill>
                  <a:schemeClr val="bg2"/>
                </a:solidFill>
                <a:latin typeface="Arial" charset="0"/>
              </a:rPr>
              <a:t>Free-up storage when done.</a:t>
            </a:r>
          </a:p>
        </p:txBody>
      </p:sp>
      <p:sp>
        <p:nvSpPr>
          <p:cNvPr id="55303" name="Line 10"/>
          <p:cNvSpPr>
            <a:spLocks noChangeShapeType="1"/>
          </p:cNvSpPr>
          <p:nvPr/>
        </p:nvSpPr>
        <p:spPr bwMode="auto">
          <a:xfrm flipH="1">
            <a:off x="4473575" y="5832475"/>
            <a:ext cx="538163" cy="301625"/>
          </a:xfrm>
          <a:prstGeom prst="line">
            <a:avLst/>
          </a:prstGeom>
          <a:noFill/>
          <a:ln w="44450">
            <a:solidFill>
              <a:schemeClr val="tx1"/>
            </a:solidFill>
            <a:round/>
            <a:headEnd type="none" w="sm" len="sm"/>
            <a:tailEnd type="arrow" w="sm" len="sm"/>
          </a:ln>
        </p:spPr>
        <p:txBody>
          <a:bodyPr/>
          <a:lstStyle/>
          <a:p>
            <a:endParaRPr lang="en-US"/>
          </a:p>
        </p:txBody>
      </p:sp>
      <p:sp>
        <p:nvSpPr>
          <p:cNvPr id="12" name="Text Box 9"/>
          <p:cNvSpPr txBox="1">
            <a:spLocks noChangeArrowheads="1"/>
          </p:cNvSpPr>
          <p:nvPr/>
        </p:nvSpPr>
        <p:spPr bwMode="auto">
          <a:xfrm>
            <a:off x="5135563" y="1484313"/>
            <a:ext cx="3670300" cy="400050"/>
          </a:xfrm>
          <a:prstGeom prst="rect">
            <a:avLst/>
          </a:prstGeom>
          <a:solidFill>
            <a:schemeClr val="tx1"/>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r>
              <a:rPr lang="en-US" altLang="zh-CN" sz="2000" dirty="0">
                <a:solidFill>
                  <a:schemeClr val="bg2"/>
                </a:solidFill>
                <a:latin typeface="Arial" charset="0"/>
              </a:rPr>
              <a:t>One lock per element of </a:t>
            </a:r>
            <a:r>
              <a:rPr lang="en-US" altLang="zh-CN" sz="2000" dirty="0" err="1">
                <a:solidFill>
                  <a:schemeClr val="bg2"/>
                </a:solidFill>
                <a:latin typeface="Arial" charset="0"/>
              </a:rPr>
              <a:t>hist</a:t>
            </a:r>
            <a:endParaRPr lang="en-US" altLang="zh-CN" sz="2000" dirty="0">
              <a:solidFill>
                <a:schemeClr val="bg2"/>
              </a:solidFill>
              <a:latin typeface="Arial" charset="0"/>
            </a:endParaRPr>
          </a:p>
        </p:txBody>
      </p:sp>
      <p:sp>
        <p:nvSpPr>
          <p:cNvPr id="55305" name="Line 10"/>
          <p:cNvSpPr>
            <a:spLocks noChangeShapeType="1"/>
          </p:cNvSpPr>
          <p:nvPr/>
        </p:nvSpPr>
        <p:spPr bwMode="auto">
          <a:xfrm flipH="1">
            <a:off x="4516438" y="1646238"/>
            <a:ext cx="617537" cy="463550"/>
          </a:xfrm>
          <a:prstGeom prst="line">
            <a:avLst/>
          </a:prstGeom>
          <a:noFill/>
          <a:ln w="44450">
            <a:solidFill>
              <a:schemeClr val="tx1"/>
            </a:solidFill>
            <a:round/>
            <a:headEnd type="none" w="sm" len="sm"/>
            <a:tailEnd type="arrow" w="sm" len="sm"/>
          </a:ln>
        </p:spPr>
        <p:txBody>
          <a:bodyPr/>
          <a:lstStyle/>
          <a:p>
            <a:endParaRPr lang="en-US"/>
          </a:p>
        </p:txBody>
      </p:sp>
      <p:sp>
        <p:nvSpPr>
          <p:cNvPr id="14" name="Text Box 9"/>
          <p:cNvSpPr txBox="1">
            <a:spLocks noChangeArrowheads="1"/>
          </p:cNvSpPr>
          <p:nvPr/>
        </p:nvSpPr>
        <p:spPr bwMode="auto">
          <a:xfrm>
            <a:off x="6021388" y="4013200"/>
            <a:ext cx="2573337" cy="1016000"/>
          </a:xfrm>
          <a:prstGeom prst="rect">
            <a:avLst/>
          </a:prstGeom>
          <a:solidFill>
            <a:schemeClr val="tx1"/>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r>
              <a:rPr lang="en-US" altLang="zh-CN" sz="2000" dirty="0">
                <a:solidFill>
                  <a:schemeClr val="bg2"/>
                </a:solidFill>
                <a:latin typeface="Arial" charset="0"/>
              </a:rPr>
              <a:t>Enforce mutual exclusion on update to </a:t>
            </a:r>
            <a:r>
              <a:rPr lang="en-US" altLang="zh-CN" sz="2000" dirty="0" err="1">
                <a:solidFill>
                  <a:schemeClr val="bg2"/>
                </a:solidFill>
                <a:latin typeface="Arial" charset="0"/>
              </a:rPr>
              <a:t>hist</a:t>
            </a:r>
            <a:r>
              <a:rPr lang="en-US" altLang="zh-CN" sz="2000" dirty="0">
                <a:solidFill>
                  <a:schemeClr val="bg2"/>
                </a:solidFill>
                <a:latin typeface="Arial" charset="0"/>
              </a:rPr>
              <a:t> array</a:t>
            </a:r>
          </a:p>
        </p:txBody>
      </p:sp>
      <p:sp>
        <p:nvSpPr>
          <p:cNvPr id="55307" name="Line 10"/>
          <p:cNvSpPr>
            <a:spLocks noChangeShapeType="1"/>
          </p:cNvSpPr>
          <p:nvPr/>
        </p:nvSpPr>
        <p:spPr bwMode="auto">
          <a:xfrm flipH="1">
            <a:off x="5441950" y="4465638"/>
            <a:ext cx="538163" cy="301625"/>
          </a:xfrm>
          <a:prstGeom prst="line">
            <a:avLst/>
          </a:prstGeom>
          <a:noFill/>
          <a:ln w="44450">
            <a:solidFill>
              <a:schemeClr val="tx1"/>
            </a:solidFill>
            <a:round/>
            <a:headEnd type="none" w="sm" len="sm"/>
            <a:tailEnd type="arrow" w="sm" len="sm"/>
          </a:ln>
        </p:spPr>
        <p:txBody>
          <a:bodyPr/>
          <a:lstStyle/>
          <a:p>
            <a:endParaRPr lang="en-US"/>
          </a:p>
        </p:txBody>
      </p:sp>
      <p:sp>
        <p:nvSpPr>
          <p:cNvPr id="55308" name="Line 10"/>
          <p:cNvSpPr>
            <a:spLocks noChangeShapeType="1"/>
          </p:cNvSpPr>
          <p:nvPr/>
        </p:nvSpPr>
        <p:spPr bwMode="auto">
          <a:xfrm flipH="1" flipV="1">
            <a:off x="5260975" y="4206875"/>
            <a:ext cx="746125" cy="238125"/>
          </a:xfrm>
          <a:prstGeom prst="line">
            <a:avLst/>
          </a:prstGeom>
          <a:noFill/>
          <a:ln w="44450">
            <a:solidFill>
              <a:schemeClr val="tx1"/>
            </a:solidFill>
            <a:round/>
            <a:headEnd type="none" w="sm" len="sm"/>
            <a:tailEnd type="arrow" w="sm" len="sm"/>
          </a:ln>
        </p:spPr>
        <p:txBody>
          <a:bodyP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0FF78611-FAE2-4125-9166-D9BA6EC2A0BD}" type="slidenum">
              <a:rPr lang="zh-CN" altLang="en-US"/>
              <a:pPr>
                <a:defRPr/>
              </a:pPr>
              <a:t>49</a:t>
            </a:fld>
            <a:endParaRPr lang="en-US" altLang="zh-CN"/>
          </a:p>
        </p:txBody>
      </p:sp>
      <p:sp>
        <p:nvSpPr>
          <p:cNvPr id="56323" name="Rectangle 2"/>
          <p:cNvSpPr>
            <a:spLocks noGrp="1" noChangeArrowheads="1"/>
          </p:cNvSpPr>
          <p:nvPr>
            <p:ph type="title"/>
          </p:nvPr>
        </p:nvSpPr>
        <p:spPr>
          <a:xfrm>
            <a:off x="457200" y="0"/>
            <a:ext cx="8496300" cy="1143000"/>
          </a:xfrm>
          <a:noFill/>
        </p:spPr>
        <p:txBody>
          <a:bodyPr/>
          <a:lstStyle/>
          <a:p>
            <a:pPr eaLnBrk="1" hangingPunct="1">
              <a:lnSpc>
                <a:spcPct val="89000"/>
              </a:lnSpc>
            </a:pPr>
            <a:r>
              <a:rPr lang="en-US" altLang="zh-CN" smtClean="0">
                <a:ea typeface="SimSun" pitchFamily="2" charset="-122"/>
              </a:rPr>
              <a:t>Runtime Library routines</a:t>
            </a:r>
          </a:p>
        </p:txBody>
      </p:sp>
      <p:sp>
        <p:nvSpPr>
          <p:cNvPr id="56324" name="Rectangle 3"/>
          <p:cNvSpPr>
            <a:spLocks noGrp="1" noChangeArrowheads="1"/>
          </p:cNvSpPr>
          <p:nvPr>
            <p:ph type="body" idx="1"/>
          </p:nvPr>
        </p:nvSpPr>
        <p:spPr>
          <a:xfrm>
            <a:off x="152400" y="1066800"/>
            <a:ext cx="8686800" cy="5410200"/>
          </a:xfrm>
          <a:noFill/>
        </p:spPr>
        <p:txBody>
          <a:bodyPr/>
          <a:lstStyle/>
          <a:p>
            <a:pPr eaLnBrk="1" hangingPunct="1">
              <a:lnSpc>
                <a:spcPct val="94000"/>
              </a:lnSpc>
            </a:pPr>
            <a:r>
              <a:rPr lang="en-US" altLang="zh-CN" sz="2400" smtClean="0">
                <a:ea typeface="SimSun" pitchFamily="2" charset="-122"/>
              </a:rPr>
              <a:t>Runtime environment routines:</a:t>
            </a:r>
          </a:p>
          <a:p>
            <a:pPr lvl="2" eaLnBrk="1" hangingPunct="1">
              <a:lnSpc>
                <a:spcPct val="94000"/>
              </a:lnSpc>
            </a:pPr>
            <a:r>
              <a:rPr lang="en-US" altLang="zh-CN" sz="2000" smtClean="0">
                <a:solidFill>
                  <a:srgbClr val="FFFF99"/>
                </a:solidFill>
                <a:ea typeface="SimSun" pitchFamily="2" charset="-122"/>
              </a:rPr>
              <a:t>Modify/Check the number of threads</a:t>
            </a:r>
          </a:p>
          <a:p>
            <a:pPr lvl="3" eaLnBrk="1" hangingPunct="1">
              <a:lnSpc>
                <a:spcPct val="94000"/>
              </a:lnSpc>
            </a:pPr>
            <a:r>
              <a:rPr lang="en-US" altLang="zh-CN" sz="2400" smtClean="0">
                <a:solidFill>
                  <a:srgbClr val="FFFF00"/>
                </a:solidFill>
                <a:ea typeface="SimSun" pitchFamily="2" charset="-122"/>
              </a:rPr>
              <a:t>omp_set_num_threads(), omp_get_num_threads(), omp_get_thread_num(), omp_get_max_threads()</a:t>
            </a:r>
            <a:endParaRPr lang="en-US" altLang="zh-CN" sz="2400" smtClean="0">
              <a:solidFill>
                <a:srgbClr val="FFFF99"/>
              </a:solidFill>
              <a:ea typeface="SimSun" pitchFamily="2" charset="-122"/>
            </a:endParaRPr>
          </a:p>
          <a:p>
            <a:pPr lvl="2" eaLnBrk="1" hangingPunct="1">
              <a:lnSpc>
                <a:spcPct val="94000"/>
              </a:lnSpc>
            </a:pPr>
            <a:r>
              <a:rPr lang="en-US" altLang="zh-CN" sz="2000" smtClean="0">
                <a:solidFill>
                  <a:srgbClr val="FFFF99"/>
                </a:solidFill>
                <a:ea typeface="SimSun" pitchFamily="2" charset="-122"/>
              </a:rPr>
              <a:t>Are we in an active parallel region?</a:t>
            </a:r>
          </a:p>
          <a:p>
            <a:pPr lvl="3" eaLnBrk="1" hangingPunct="1">
              <a:lnSpc>
                <a:spcPct val="94000"/>
              </a:lnSpc>
            </a:pPr>
            <a:r>
              <a:rPr lang="en-US" altLang="zh-CN" sz="2400" smtClean="0">
                <a:solidFill>
                  <a:srgbClr val="FFFF00"/>
                </a:solidFill>
                <a:ea typeface="SimSun" pitchFamily="2" charset="-122"/>
              </a:rPr>
              <a:t>omp_in_parallel()</a:t>
            </a:r>
            <a:endParaRPr lang="en-US" altLang="zh-CN" sz="2400" smtClean="0">
              <a:solidFill>
                <a:srgbClr val="FFFF99"/>
              </a:solidFill>
              <a:ea typeface="SimSun" pitchFamily="2" charset="-122"/>
            </a:endParaRPr>
          </a:p>
          <a:p>
            <a:pPr lvl="2" eaLnBrk="1" hangingPunct="1">
              <a:lnSpc>
                <a:spcPct val="94000"/>
              </a:lnSpc>
            </a:pPr>
            <a:r>
              <a:rPr lang="en-US" altLang="zh-CN" sz="2000" smtClean="0">
                <a:solidFill>
                  <a:srgbClr val="FFFF99"/>
                </a:solidFill>
                <a:ea typeface="SimSun" pitchFamily="2" charset="-122"/>
              </a:rPr>
              <a:t>Do you want the system to dynamically vary the number of threads from one parallel construct to another?</a:t>
            </a:r>
          </a:p>
          <a:p>
            <a:pPr lvl="3" eaLnBrk="1" hangingPunct="1">
              <a:lnSpc>
                <a:spcPct val="94000"/>
              </a:lnSpc>
            </a:pPr>
            <a:r>
              <a:rPr lang="en-US" altLang="zh-CN" sz="2400" smtClean="0">
                <a:solidFill>
                  <a:srgbClr val="FFFF00"/>
                </a:solidFill>
                <a:ea typeface="SimSun" pitchFamily="2" charset="-122"/>
              </a:rPr>
              <a:t>omp_set_dynamic,   omp_get_dynamic();</a:t>
            </a:r>
          </a:p>
          <a:p>
            <a:pPr lvl="2" eaLnBrk="1" hangingPunct="1">
              <a:lnSpc>
                <a:spcPct val="94000"/>
              </a:lnSpc>
            </a:pPr>
            <a:r>
              <a:rPr lang="en-US" altLang="zh-CN" sz="2000" smtClean="0">
                <a:solidFill>
                  <a:srgbClr val="FFFF99"/>
                </a:solidFill>
                <a:ea typeface="SimSun" pitchFamily="2" charset="-122"/>
              </a:rPr>
              <a:t>How many processors in the system?</a:t>
            </a:r>
          </a:p>
          <a:p>
            <a:pPr lvl="3" eaLnBrk="1" hangingPunct="1">
              <a:lnSpc>
                <a:spcPct val="94000"/>
              </a:lnSpc>
            </a:pPr>
            <a:r>
              <a:rPr lang="en-US" altLang="zh-CN" sz="2400" smtClean="0">
                <a:solidFill>
                  <a:srgbClr val="FFFF00"/>
                </a:solidFill>
                <a:ea typeface="SimSun" pitchFamily="2" charset="-122"/>
              </a:rPr>
              <a:t>omp_num_procs()</a:t>
            </a:r>
          </a:p>
        </p:txBody>
      </p:sp>
      <p:sp>
        <p:nvSpPr>
          <p:cNvPr id="56325" name="Text Box 4"/>
          <p:cNvSpPr txBox="1">
            <a:spLocks noChangeArrowheads="1"/>
          </p:cNvSpPr>
          <p:nvPr/>
        </p:nvSpPr>
        <p:spPr bwMode="auto">
          <a:xfrm>
            <a:off x="228600" y="5486400"/>
            <a:ext cx="8382000" cy="519113"/>
          </a:xfrm>
          <a:prstGeom prst="rect">
            <a:avLst/>
          </a:prstGeom>
          <a:noFill/>
          <a:ln w="12700">
            <a:noFill/>
            <a:miter lim="800000"/>
            <a:headEnd type="none" w="sm" len="sm"/>
            <a:tailEnd type="none" w="sm" len="sm"/>
          </a:ln>
        </p:spPr>
        <p:txBody>
          <a:bodyPr>
            <a:spAutoFit/>
          </a:bodyPr>
          <a:lstStyle/>
          <a:p>
            <a:pPr algn="l">
              <a:spcBef>
                <a:spcPct val="50000"/>
              </a:spcBef>
            </a:pPr>
            <a:r>
              <a:rPr lang="en-US" sz="2800">
                <a:latin typeface="Arial Unicode MS" pitchFamily="34" charset="-128"/>
              </a:rPr>
              <a:t>…plus a few less commonly used routines.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ECCDBF0-366E-48A0-88F4-F6FB8774CCBA}" type="slidenum">
              <a:rPr lang="zh-CN" altLang="en-US"/>
              <a:pPr>
                <a:defRPr/>
              </a:pPr>
              <a:t>5</a:t>
            </a:fld>
            <a:endParaRPr lang="en-US" altLang="zh-CN"/>
          </a:p>
        </p:txBody>
      </p:sp>
      <p:sp>
        <p:nvSpPr>
          <p:cNvPr id="11267" name="Rectangle 2"/>
          <p:cNvSpPr>
            <a:spLocks noGrp="1" noChangeArrowheads="1"/>
          </p:cNvSpPr>
          <p:nvPr>
            <p:ph type="title"/>
          </p:nvPr>
        </p:nvSpPr>
        <p:spPr/>
        <p:txBody>
          <a:bodyPr/>
          <a:lstStyle/>
          <a:p>
            <a:pPr eaLnBrk="1" hangingPunct="1"/>
            <a:r>
              <a:rPr lang="en-US" smtClean="0"/>
              <a:t>Preliminaries: Part 2</a:t>
            </a:r>
          </a:p>
        </p:txBody>
      </p:sp>
      <p:sp>
        <p:nvSpPr>
          <p:cNvPr id="11268" name="Rectangle 3"/>
          <p:cNvSpPr>
            <a:spLocks noGrp="1" noChangeArrowheads="1"/>
          </p:cNvSpPr>
          <p:nvPr>
            <p:ph type="body" idx="1"/>
          </p:nvPr>
        </p:nvSpPr>
        <p:spPr>
          <a:xfrm>
            <a:off x="387350" y="1517650"/>
            <a:ext cx="8543925" cy="4921250"/>
          </a:xfrm>
        </p:spPr>
        <p:txBody>
          <a:bodyPr/>
          <a:lstStyle/>
          <a:p>
            <a:pPr eaLnBrk="1" hangingPunct="1">
              <a:lnSpc>
                <a:spcPct val="83000"/>
              </a:lnSpc>
            </a:pPr>
            <a:r>
              <a:rPr lang="en-US" smtClean="0"/>
              <a:t>Our plan for the day .. Active learning!</a:t>
            </a:r>
          </a:p>
          <a:p>
            <a:pPr lvl="1" eaLnBrk="1" hangingPunct="1">
              <a:lnSpc>
                <a:spcPct val="83000"/>
              </a:lnSpc>
            </a:pPr>
            <a:r>
              <a:rPr lang="en-US" smtClean="0"/>
              <a:t>We will mix short lectures with short exercises.</a:t>
            </a:r>
          </a:p>
          <a:p>
            <a:pPr lvl="1" eaLnBrk="1" hangingPunct="1">
              <a:lnSpc>
                <a:spcPct val="83000"/>
              </a:lnSpc>
            </a:pPr>
            <a:r>
              <a:rPr lang="en-US" smtClean="0"/>
              <a:t>You will use your laptop to connect to a multiprocessor server through putty, ssh, etc.</a:t>
            </a:r>
          </a:p>
          <a:p>
            <a:pPr eaLnBrk="1" hangingPunct="1">
              <a:lnSpc>
                <a:spcPct val="83000"/>
              </a:lnSpc>
            </a:pPr>
            <a:r>
              <a:rPr lang="en-US" smtClean="0"/>
              <a:t>Please follow these simple rules</a:t>
            </a:r>
          </a:p>
          <a:p>
            <a:pPr lvl="1" eaLnBrk="1" hangingPunct="1">
              <a:lnSpc>
                <a:spcPct val="83000"/>
              </a:lnSpc>
            </a:pPr>
            <a:r>
              <a:rPr lang="en-US" smtClean="0"/>
              <a:t>Do the exercises we assign and then change things around and experiment.</a:t>
            </a:r>
          </a:p>
          <a:p>
            <a:pPr lvl="2" eaLnBrk="1" hangingPunct="1">
              <a:lnSpc>
                <a:spcPct val="83000"/>
              </a:lnSpc>
            </a:pPr>
            <a:r>
              <a:rPr lang="en-US" smtClean="0"/>
              <a:t>Embrace active learning!</a:t>
            </a:r>
          </a:p>
          <a:p>
            <a:pPr lvl="1" eaLnBrk="1" hangingPunct="1">
              <a:lnSpc>
                <a:spcPct val="83000"/>
              </a:lnSpc>
            </a:pPr>
            <a:r>
              <a:rPr lang="en-US" sz="2800" u="sng" smtClean="0"/>
              <a:t>Don’t cheat</a:t>
            </a:r>
            <a:r>
              <a:rPr lang="en-US" smtClean="0"/>
              <a:t>:  Do Not look at the solutions before you complete an exercise … even if you get really frustrated.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pPr>
              <a:defRPr/>
            </a:pPr>
            <a:fld id="{16B1B846-CEC3-486F-82C2-DBEDE84650F9}" type="slidenum">
              <a:rPr lang="zh-CN" altLang="en-US"/>
              <a:pPr>
                <a:defRPr/>
              </a:pPr>
              <a:t>50</a:t>
            </a:fld>
            <a:endParaRPr lang="en-US" altLang="zh-CN"/>
          </a:p>
        </p:txBody>
      </p:sp>
      <p:sp>
        <p:nvSpPr>
          <p:cNvPr id="57347" name="Rectangle 2"/>
          <p:cNvSpPr>
            <a:spLocks noGrp="1" noChangeArrowheads="1"/>
          </p:cNvSpPr>
          <p:nvPr>
            <p:ph type="title"/>
          </p:nvPr>
        </p:nvSpPr>
        <p:spPr>
          <a:xfrm>
            <a:off x="457200" y="0"/>
            <a:ext cx="8496300" cy="1143000"/>
          </a:xfrm>
          <a:noFill/>
        </p:spPr>
        <p:txBody>
          <a:bodyPr/>
          <a:lstStyle/>
          <a:p>
            <a:pPr eaLnBrk="1" hangingPunct="1">
              <a:lnSpc>
                <a:spcPct val="89000"/>
              </a:lnSpc>
            </a:pPr>
            <a:r>
              <a:rPr lang="en-US" altLang="zh-CN" smtClean="0">
                <a:ea typeface="SimSun" pitchFamily="2" charset="-122"/>
              </a:rPr>
              <a:t>Runtime Library routines</a:t>
            </a:r>
            <a:endParaRPr lang="en-US" altLang="zh-CN" sz="3200" smtClean="0">
              <a:solidFill>
                <a:schemeClr val="accent1"/>
              </a:solidFill>
              <a:ea typeface="SimSun" pitchFamily="2" charset="-122"/>
            </a:endParaRPr>
          </a:p>
        </p:txBody>
      </p:sp>
      <p:sp>
        <p:nvSpPr>
          <p:cNvPr id="57348" name="Rectangle 3"/>
          <p:cNvSpPr>
            <a:spLocks noGrp="1" noChangeArrowheads="1"/>
          </p:cNvSpPr>
          <p:nvPr>
            <p:ph type="body" idx="1"/>
          </p:nvPr>
        </p:nvSpPr>
        <p:spPr>
          <a:xfrm>
            <a:off x="533400" y="962025"/>
            <a:ext cx="8229600" cy="1276350"/>
          </a:xfrm>
          <a:noFill/>
        </p:spPr>
        <p:txBody>
          <a:bodyPr/>
          <a:lstStyle/>
          <a:p>
            <a:pPr eaLnBrk="1" hangingPunct="1">
              <a:lnSpc>
                <a:spcPct val="94000"/>
              </a:lnSpc>
            </a:pPr>
            <a:r>
              <a:rPr lang="en-US" altLang="zh-CN" sz="2000" smtClean="0">
                <a:ea typeface="SimSun" pitchFamily="2" charset="-122"/>
              </a:rPr>
              <a:t>To use a known, fixed number of threads in a program, </a:t>
            </a:r>
            <a:br>
              <a:rPr lang="en-US" altLang="zh-CN" sz="2000" smtClean="0">
                <a:ea typeface="SimSun" pitchFamily="2" charset="-122"/>
              </a:rPr>
            </a:br>
            <a:r>
              <a:rPr lang="en-US" altLang="zh-CN" sz="2000" smtClean="0">
                <a:ea typeface="SimSun" pitchFamily="2" charset="-122"/>
              </a:rPr>
              <a:t>(1) tell the system that you don’t want dynamic adjustment of the number of threads,  (2) set the number of threads, then (3) save the number you got.</a:t>
            </a:r>
          </a:p>
        </p:txBody>
      </p:sp>
      <p:sp>
        <p:nvSpPr>
          <p:cNvPr id="57349" name="Rectangle 4"/>
          <p:cNvSpPr>
            <a:spLocks noChangeArrowheads="1"/>
          </p:cNvSpPr>
          <p:nvPr/>
        </p:nvSpPr>
        <p:spPr bwMode="auto">
          <a:xfrm>
            <a:off x="304800" y="2384425"/>
            <a:ext cx="6553200" cy="3749675"/>
          </a:xfrm>
          <a:prstGeom prst="rect">
            <a:avLst/>
          </a:prstGeom>
          <a:solidFill>
            <a:srgbClr val="001B72"/>
          </a:solidFill>
          <a:ln w="9525">
            <a:noFill/>
            <a:miter lim="800000"/>
            <a:headEnd/>
            <a:tailEnd/>
          </a:ln>
        </p:spPr>
        <p:txBody>
          <a:bodyPr lIns="92075" tIns="46038" rIns="92075" bIns="46038">
            <a:spAutoFit/>
          </a:bodyPr>
          <a:lstStyle/>
          <a:p>
            <a:pPr algn="l">
              <a:spcBef>
                <a:spcPct val="50000"/>
              </a:spcBef>
            </a:pPr>
            <a:r>
              <a:rPr lang="en-US" altLang="zh-CN" sz="2000" b="0">
                <a:latin typeface="Arial" charset="0"/>
              </a:rPr>
              <a:t>#include &lt;omp.h&gt;</a:t>
            </a:r>
            <a:br>
              <a:rPr lang="en-US" altLang="zh-CN" sz="2000" b="0">
                <a:latin typeface="Arial" charset="0"/>
              </a:rPr>
            </a:br>
            <a:r>
              <a:rPr lang="en-US" altLang="zh-CN" sz="2000" b="0">
                <a:latin typeface="Arial" charset="0"/>
              </a:rPr>
              <a:t>void main()</a:t>
            </a:r>
            <a:br>
              <a:rPr lang="en-US" altLang="zh-CN" sz="2000" b="0">
                <a:latin typeface="Arial" charset="0"/>
              </a:rPr>
            </a:br>
            <a:r>
              <a:rPr lang="en-US" altLang="zh-CN" sz="2000" b="0">
                <a:latin typeface="Arial" charset="0"/>
              </a:rPr>
              <a:t>{   int num_threads;</a:t>
            </a:r>
            <a:br>
              <a:rPr lang="en-US" altLang="zh-CN" sz="2000" b="0">
                <a:latin typeface="Arial" charset="0"/>
              </a:rPr>
            </a:br>
            <a:r>
              <a:rPr lang="en-US" altLang="zh-CN" sz="2000" b="0">
                <a:latin typeface="Arial" charset="0"/>
              </a:rPr>
              <a:t>      </a:t>
            </a:r>
            <a:r>
              <a:rPr lang="en-US" altLang="zh-CN" sz="2000" b="0">
                <a:solidFill>
                  <a:srgbClr val="FFFF99"/>
                </a:solidFill>
                <a:latin typeface="Arial" charset="0"/>
              </a:rPr>
              <a:t>omp_set_dynamic( 0 );</a:t>
            </a:r>
            <a:br>
              <a:rPr lang="en-US" altLang="zh-CN" sz="2000" b="0">
                <a:solidFill>
                  <a:srgbClr val="FFFF99"/>
                </a:solidFill>
                <a:latin typeface="Arial" charset="0"/>
              </a:rPr>
            </a:br>
            <a:r>
              <a:rPr lang="en-US" altLang="zh-CN" sz="2000" b="0">
                <a:latin typeface="Arial" charset="0"/>
              </a:rPr>
              <a:t>      </a:t>
            </a:r>
            <a:r>
              <a:rPr lang="en-US" altLang="zh-CN" sz="2000" b="0">
                <a:solidFill>
                  <a:srgbClr val="FFFF99"/>
                </a:solidFill>
                <a:latin typeface="Arial" charset="0"/>
              </a:rPr>
              <a:t>omp_set_num_threads( omp_num_procs() );</a:t>
            </a:r>
            <a:r>
              <a:rPr lang="en-US" altLang="zh-CN" sz="2000" b="0">
                <a:latin typeface="Arial" charset="0"/>
              </a:rPr>
              <a:t/>
            </a:r>
            <a:br>
              <a:rPr lang="en-US" altLang="zh-CN" sz="2000" b="0">
                <a:latin typeface="Arial" charset="0"/>
              </a:rPr>
            </a:br>
            <a:r>
              <a:rPr lang="en-US" altLang="zh-CN" sz="2000" b="0">
                <a:latin typeface="Arial" charset="0"/>
              </a:rPr>
              <a:t>#pragma omp parallel</a:t>
            </a:r>
            <a:br>
              <a:rPr lang="en-US" altLang="zh-CN" sz="2000" b="0">
                <a:latin typeface="Arial" charset="0"/>
              </a:rPr>
            </a:br>
            <a:r>
              <a:rPr lang="en-US" altLang="zh-CN" sz="2000" b="0">
                <a:latin typeface="Arial" charset="0"/>
              </a:rPr>
              <a:t>    {     int id=</a:t>
            </a:r>
            <a:r>
              <a:rPr lang="en-US" altLang="zh-CN" sz="2000" b="0">
                <a:solidFill>
                  <a:srgbClr val="FFFF99"/>
                </a:solidFill>
                <a:latin typeface="Arial" charset="0"/>
              </a:rPr>
              <a:t>omp_get_thread_num();</a:t>
            </a:r>
            <a:br>
              <a:rPr lang="en-US" altLang="zh-CN" sz="2000" b="0">
                <a:solidFill>
                  <a:srgbClr val="FFFF99"/>
                </a:solidFill>
                <a:latin typeface="Arial" charset="0"/>
              </a:rPr>
            </a:br>
            <a:r>
              <a:rPr lang="en-US" altLang="zh-CN" sz="2000" b="0">
                <a:latin typeface="Arial" charset="0"/>
              </a:rPr>
              <a:t>#pragma omp single   </a:t>
            </a:r>
            <a:br>
              <a:rPr lang="en-US" altLang="zh-CN" sz="2000" b="0">
                <a:latin typeface="Arial" charset="0"/>
              </a:rPr>
            </a:br>
            <a:r>
              <a:rPr lang="en-US" altLang="zh-CN" sz="2000" b="0">
                <a:latin typeface="Arial" charset="0"/>
              </a:rPr>
              <a:t>              num_threads = </a:t>
            </a:r>
            <a:r>
              <a:rPr lang="en-US" altLang="zh-CN" sz="2000" b="0">
                <a:solidFill>
                  <a:srgbClr val="FFFF99"/>
                </a:solidFill>
                <a:latin typeface="Arial" charset="0"/>
              </a:rPr>
              <a:t>omp_get_num_threads();</a:t>
            </a:r>
            <a:r>
              <a:rPr lang="en-US" altLang="zh-CN" sz="2000" b="0">
                <a:latin typeface="Arial" charset="0"/>
              </a:rPr>
              <a:t>   </a:t>
            </a:r>
            <a:br>
              <a:rPr lang="en-US" altLang="zh-CN" sz="2000" b="0">
                <a:latin typeface="Arial" charset="0"/>
              </a:rPr>
            </a:br>
            <a:r>
              <a:rPr lang="en-US" altLang="zh-CN" sz="2000" b="0">
                <a:latin typeface="Arial" charset="0"/>
              </a:rPr>
              <a:t>           do_lots_of_stuff(id); </a:t>
            </a:r>
            <a:br>
              <a:rPr lang="en-US" altLang="zh-CN" sz="2000" b="0">
                <a:latin typeface="Arial" charset="0"/>
              </a:rPr>
            </a:br>
            <a:r>
              <a:rPr lang="en-US" altLang="zh-CN" sz="2000" b="0">
                <a:latin typeface="Arial" charset="0"/>
              </a:rPr>
              <a:t>     }</a:t>
            </a:r>
            <a:br>
              <a:rPr lang="en-US" altLang="zh-CN" sz="2000" b="0">
                <a:latin typeface="Arial" charset="0"/>
              </a:rPr>
            </a:br>
            <a:r>
              <a:rPr lang="en-US" altLang="zh-CN" sz="2000" b="0">
                <a:latin typeface="Arial" charset="0"/>
              </a:rPr>
              <a:t>}</a:t>
            </a:r>
            <a:endParaRPr lang="en-US" altLang="zh-CN" sz="2000" b="0"/>
          </a:p>
        </p:txBody>
      </p:sp>
      <p:grpSp>
        <p:nvGrpSpPr>
          <p:cNvPr id="2" name="Group 5"/>
          <p:cNvGrpSpPr>
            <a:grpSpLocks/>
          </p:cNvGrpSpPr>
          <p:nvPr/>
        </p:nvGrpSpPr>
        <p:grpSpPr bwMode="auto">
          <a:xfrm>
            <a:off x="4114800" y="4038600"/>
            <a:ext cx="4800600" cy="762000"/>
            <a:chOff x="2592" y="2544"/>
            <a:chExt cx="3024" cy="480"/>
          </a:xfrm>
        </p:grpSpPr>
        <p:sp>
          <p:nvSpPr>
            <p:cNvPr id="57358" name="Text Box 6"/>
            <p:cNvSpPr txBox="1">
              <a:spLocks noChangeArrowheads="1"/>
            </p:cNvSpPr>
            <p:nvPr/>
          </p:nvSpPr>
          <p:spPr bwMode="auto">
            <a:xfrm>
              <a:off x="3120" y="2544"/>
              <a:ext cx="2496" cy="442"/>
            </a:xfrm>
            <a:prstGeom prst="rect">
              <a:avLst/>
            </a:prstGeom>
            <a:solidFill>
              <a:schemeClr val="tx1"/>
            </a:solidFill>
            <a:ln w="12700">
              <a:noFill/>
              <a:miter lim="800000"/>
              <a:headEnd type="none" w="sm" len="sm"/>
              <a:tailEnd type="none" w="sm" len="sm"/>
            </a:ln>
          </p:spPr>
          <p:txBody>
            <a:bodyPr>
              <a:spAutoFit/>
            </a:bodyPr>
            <a:lstStyle/>
            <a:p>
              <a:pPr algn="l">
                <a:spcBef>
                  <a:spcPct val="50000"/>
                </a:spcBef>
              </a:pPr>
              <a:r>
                <a:rPr lang="en-US" altLang="zh-CN" sz="2000" b="0">
                  <a:solidFill>
                    <a:schemeClr val="bg2"/>
                  </a:solidFill>
                  <a:latin typeface="Arial" charset="0"/>
                </a:rPr>
                <a:t>Protect this op since Memory stores are not atomic</a:t>
              </a:r>
            </a:p>
          </p:txBody>
        </p:sp>
        <p:sp>
          <p:nvSpPr>
            <p:cNvPr id="57359" name="Line 7"/>
            <p:cNvSpPr>
              <a:spLocks noChangeShapeType="1"/>
            </p:cNvSpPr>
            <p:nvPr/>
          </p:nvSpPr>
          <p:spPr bwMode="auto">
            <a:xfrm flipH="1">
              <a:off x="2592" y="2784"/>
              <a:ext cx="528" cy="240"/>
            </a:xfrm>
            <a:prstGeom prst="line">
              <a:avLst/>
            </a:prstGeom>
            <a:noFill/>
            <a:ln w="28575">
              <a:solidFill>
                <a:schemeClr val="tx1"/>
              </a:solidFill>
              <a:round/>
              <a:headEnd type="none" w="sm" len="sm"/>
              <a:tailEnd type="arrow" w="med" len="med"/>
            </a:ln>
          </p:spPr>
          <p:txBody>
            <a:bodyPr/>
            <a:lstStyle/>
            <a:p>
              <a:endParaRPr lang="en-US"/>
            </a:p>
          </p:txBody>
        </p:sp>
      </p:grpSp>
      <p:grpSp>
        <p:nvGrpSpPr>
          <p:cNvPr id="3" name="Group 15"/>
          <p:cNvGrpSpPr>
            <a:grpSpLocks/>
          </p:cNvGrpSpPr>
          <p:nvPr/>
        </p:nvGrpSpPr>
        <p:grpSpPr bwMode="auto">
          <a:xfrm>
            <a:off x="4279900" y="2933700"/>
            <a:ext cx="4864100" cy="701675"/>
            <a:chOff x="2696" y="1848"/>
            <a:chExt cx="3064" cy="442"/>
          </a:xfrm>
        </p:grpSpPr>
        <p:sp>
          <p:nvSpPr>
            <p:cNvPr id="57356" name="Text Box 9"/>
            <p:cNvSpPr txBox="1">
              <a:spLocks noChangeArrowheads="1"/>
            </p:cNvSpPr>
            <p:nvPr/>
          </p:nvSpPr>
          <p:spPr bwMode="auto">
            <a:xfrm>
              <a:off x="3408" y="1848"/>
              <a:ext cx="2352" cy="442"/>
            </a:xfrm>
            <a:prstGeom prst="rect">
              <a:avLst/>
            </a:prstGeom>
            <a:solidFill>
              <a:schemeClr val="tx1"/>
            </a:solidFill>
            <a:ln w="12700">
              <a:noFill/>
              <a:miter lim="800000"/>
              <a:headEnd type="none" w="sm" len="sm"/>
              <a:tailEnd type="none" w="sm" len="sm"/>
            </a:ln>
          </p:spPr>
          <p:txBody>
            <a:bodyPr>
              <a:spAutoFit/>
            </a:bodyPr>
            <a:lstStyle/>
            <a:p>
              <a:pPr algn="l">
                <a:spcBef>
                  <a:spcPct val="50000"/>
                </a:spcBef>
              </a:pPr>
              <a:r>
                <a:rPr lang="en-US" altLang="zh-CN" sz="2000" b="0">
                  <a:solidFill>
                    <a:schemeClr val="bg2"/>
                  </a:solidFill>
                  <a:latin typeface="Arial" charset="0"/>
                </a:rPr>
                <a:t>Request as many threads as you have processors.</a:t>
              </a:r>
            </a:p>
          </p:txBody>
        </p:sp>
        <p:sp>
          <p:nvSpPr>
            <p:cNvPr id="57357" name="Line 10"/>
            <p:cNvSpPr>
              <a:spLocks noChangeShapeType="1"/>
            </p:cNvSpPr>
            <p:nvPr/>
          </p:nvSpPr>
          <p:spPr bwMode="auto">
            <a:xfrm flipH="1">
              <a:off x="2696" y="2088"/>
              <a:ext cx="712" cy="200"/>
            </a:xfrm>
            <a:prstGeom prst="line">
              <a:avLst/>
            </a:prstGeom>
            <a:noFill/>
            <a:ln w="28575">
              <a:solidFill>
                <a:schemeClr val="tx1"/>
              </a:solidFill>
              <a:round/>
              <a:headEnd type="none" w="sm" len="sm"/>
              <a:tailEnd type="arrow" w="med" len="med"/>
            </a:ln>
          </p:spPr>
          <p:txBody>
            <a:bodyPr/>
            <a:lstStyle/>
            <a:p>
              <a:endParaRPr lang="en-US"/>
            </a:p>
          </p:txBody>
        </p:sp>
      </p:grpSp>
      <p:grpSp>
        <p:nvGrpSpPr>
          <p:cNvPr id="4" name="Group 11"/>
          <p:cNvGrpSpPr>
            <a:grpSpLocks/>
          </p:cNvGrpSpPr>
          <p:nvPr/>
        </p:nvGrpSpPr>
        <p:grpSpPr bwMode="auto">
          <a:xfrm>
            <a:off x="2971800" y="2057400"/>
            <a:ext cx="6019800" cy="1219200"/>
            <a:chOff x="1872" y="1296"/>
            <a:chExt cx="3792" cy="768"/>
          </a:xfrm>
        </p:grpSpPr>
        <p:sp>
          <p:nvSpPr>
            <p:cNvPr id="57354" name="Text Box 12"/>
            <p:cNvSpPr txBox="1">
              <a:spLocks noChangeArrowheads="1"/>
            </p:cNvSpPr>
            <p:nvPr/>
          </p:nvSpPr>
          <p:spPr bwMode="auto">
            <a:xfrm>
              <a:off x="2592" y="1296"/>
              <a:ext cx="3072" cy="442"/>
            </a:xfrm>
            <a:prstGeom prst="rect">
              <a:avLst/>
            </a:prstGeom>
            <a:solidFill>
              <a:schemeClr val="tx1"/>
            </a:solidFill>
            <a:ln w="12700">
              <a:noFill/>
              <a:miter lim="800000"/>
              <a:headEnd type="none" w="sm" len="sm"/>
              <a:tailEnd type="none" w="sm" len="sm"/>
            </a:ln>
          </p:spPr>
          <p:txBody>
            <a:bodyPr>
              <a:spAutoFit/>
            </a:bodyPr>
            <a:lstStyle/>
            <a:p>
              <a:pPr algn="l">
                <a:spcBef>
                  <a:spcPct val="50000"/>
                </a:spcBef>
              </a:pPr>
              <a:r>
                <a:rPr lang="en-US" altLang="zh-CN" sz="2000" b="0">
                  <a:solidFill>
                    <a:schemeClr val="bg2"/>
                  </a:solidFill>
                  <a:latin typeface="Arial" charset="0"/>
                </a:rPr>
                <a:t>Disable dynamic adjustment of the number of threads.</a:t>
              </a:r>
            </a:p>
          </p:txBody>
        </p:sp>
        <p:sp>
          <p:nvSpPr>
            <p:cNvPr id="57355" name="Line 13"/>
            <p:cNvSpPr>
              <a:spLocks noChangeShapeType="1"/>
            </p:cNvSpPr>
            <p:nvPr/>
          </p:nvSpPr>
          <p:spPr bwMode="auto">
            <a:xfrm flipH="1">
              <a:off x="1872" y="1584"/>
              <a:ext cx="720" cy="480"/>
            </a:xfrm>
            <a:prstGeom prst="line">
              <a:avLst/>
            </a:prstGeom>
            <a:noFill/>
            <a:ln w="38100">
              <a:solidFill>
                <a:schemeClr val="tx1"/>
              </a:solidFill>
              <a:round/>
              <a:headEnd type="none" w="sm" len="sm"/>
              <a:tailEnd type="arrow" w="med" len="med"/>
            </a:ln>
          </p:spPr>
          <p:txBody>
            <a:bodyPr/>
            <a:lstStyle/>
            <a:p>
              <a:endParaRPr lang="en-US"/>
            </a:p>
          </p:txBody>
        </p:sp>
      </p:grpSp>
      <p:sp>
        <p:nvSpPr>
          <p:cNvPr id="3379214" name="Text Box 14"/>
          <p:cNvSpPr txBox="1">
            <a:spLocks noChangeArrowheads="1"/>
          </p:cNvSpPr>
          <p:nvPr/>
        </p:nvSpPr>
        <p:spPr bwMode="auto">
          <a:xfrm>
            <a:off x="1333500" y="5638800"/>
            <a:ext cx="6781800" cy="1019175"/>
          </a:xfrm>
          <a:prstGeom prst="rect">
            <a:avLst/>
          </a:prstGeom>
          <a:solidFill>
            <a:schemeClr val="tx1"/>
          </a:solidFill>
          <a:ln w="12700">
            <a:solidFill>
              <a:schemeClr val="bg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l">
              <a:spcBef>
                <a:spcPct val="50000"/>
              </a:spcBef>
              <a:defRPr/>
            </a:pPr>
            <a:r>
              <a:rPr lang="en-US" sz="2000">
                <a:solidFill>
                  <a:schemeClr val="bg2"/>
                </a:solidFill>
                <a:latin typeface="Arial Unicode MS" pitchFamily="34" charset="-128"/>
              </a:rPr>
              <a:t>Even in this case, the system may give you fewer threads than requested.  If the precise # of threads matters, test for it and respond accordingly.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A74D41B5-EAFF-4C8D-B599-B61939B6DCDC}" type="slidenum">
              <a:rPr lang="zh-CN" altLang="en-US"/>
              <a:pPr>
                <a:defRPr/>
              </a:pPr>
              <a:t>51</a:t>
            </a:fld>
            <a:endParaRPr lang="en-US" altLang="zh-CN"/>
          </a:p>
        </p:txBody>
      </p:sp>
      <p:sp>
        <p:nvSpPr>
          <p:cNvPr id="58371" name="Rectangle 2"/>
          <p:cNvSpPr>
            <a:spLocks noGrp="1" noChangeArrowheads="1"/>
          </p:cNvSpPr>
          <p:nvPr>
            <p:ph type="title"/>
          </p:nvPr>
        </p:nvSpPr>
        <p:spPr>
          <a:noFill/>
        </p:spPr>
        <p:txBody>
          <a:bodyPr/>
          <a:lstStyle/>
          <a:p>
            <a:pPr eaLnBrk="1" hangingPunct="1">
              <a:lnSpc>
                <a:spcPct val="89000"/>
              </a:lnSpc>
            </a:pPr>
            <a:r>
              <a:rPr lang="en-US" altLang="zh-CN" dirty="0" smtClean="0">
                <a:ea typeface="SimSun" pitchFamily="2" charset="-122"/>
              </a:rPr>
              <a:t>Environment Variables</a:t>
            </a:r>
          </a:p>
        </p:txBody>
      </p:sp>
      <p:sp>
        <p:nvSpPr>
          <p:cNvPr id="58372" name="Rectangle 3"/>
          <p:cNvSpPr>
            <a:spLocks noGrp="1" noChangeArrowheads="1"/>
          </p:cNvSpPr>
          <p:nvPr>
            <p:ph type="body" idx="1"/>
          </p:nvPr>
        </p:nvSpPr>
        <p:spPr>
          <a:xfrm>
            <a:off x="450850" y="1344229"/>
            <a:ext cx="8394700" cy="4173702"/>
          </a:xfrm>
          <a:noFill/>
        </p:spPr>
        <p:txBody>
          <a:bodyPr/>
          <a:lstStyle/>
          <a:p>
            <a:pPr eaLnBrk="1" hangingPunct="1"/>
            <a:r>
              <a:rPr lang="en-US" altLang="zh-CN" dirty="0" smtClean="0">
                <a:ea typeface="SimSun" pitchFamily="2" charset="-122"/>
              </a:rPr>
              <a:t>Set the default number of threads to use.</a:t>
            </a:r>
            <a:endParaRPr lang="en-US" altLang="zh-CN" sz="3200" dirty="0" smtClean="0">
              <a:ea typeface="SimSun" pitchFamily="2" charset="-122"/>
            </a:endParaRPr>
          </a:p>
          <a:p>
            <a:pPr lvl="3" eaLnBrk="1" hangingPunct="1">
              <a:lnSpc>
                <a:spcPct val="94000"/>
              </a:lnSpc>
            </a:pPr>
            <a:r>
              <a:rPr lang="en-US" altLang="zh-CN" sz="2400" dirty="0" smtClean="0">
                <a:solidFill>
                  <a:srgbClr val="FFFF99"/>
                </a:solidFill>
                <a:ea typeface="SimSun" pitchFamily="2" charset="-122"/>
              </a:rPr>
              <a:t>OMP_NUM_THREADS </a:t>
            </a:r>
            <a:r>
              <a:rPr lang="en-US" altLang="zh-CN" sz="2400" i="1" dirty="0" err="1" smtClean="0">
                <a:solidFill>
                  <a:srgbClr val="FFFF99"/>
                </a:solidFill>
                <a:ea typeface="SimSun" pitchFamily="2" charset="-122"/>
              </a:rPr>
              <a:t>int_literal</a:t>
            </a:r>
            <a:endParaRPr lang="en-US" altLang="zh-CN" sz="2400" i="1" dirty="0" smtClean="0">
              <a:solidFill>
                <a:srgbClr val="FFFF99"/>
              </a:solidFill>
              <a:ea typeface="SimSun" pitchFamily="2" charset="-122"/>
            </a:endParaRPr>
          </a:p>
          <a:p>
            <a:pPr eaLnBrk="1" hangingPunct="1">
              <a:lnSpc>
                <a:spcPct val="94000"/>
              </a:lnSpc>
            </a:pPr>
            <a:r>
              <a:rPr lang="en-US" altLang="zh-CN" dirty="0">
                <a:ea typeface="SimSun" pitchFamily="2" charset="-122"/>
              </a:rPr>
              <a:t>Control how “</a:t>
            </a:r>
            <a:r>
              <a:rPr lang="en-US" altLang="zh-CN" dirty="0" err="1">
                <a:ea typeface="SimSun" pitchFamily="2" charset="-122"/>
              </a:rPr>
              <a:t>omp</a:t>
            </a:r>
            <a:r>
              <a:rPr lang="en-US" altLang="zh-CN" dirty="0">
                <a:ea typeface="SimSun" pitchFamily="2" charset="-122"/>
              </a:rPr>
              <a:t> for schedule(RUNTIME)” loop iterations are scheduled.</a:t>
            </a:r>
            <a:endParaRPr lang="en-US" altLang="zh-CN" sz="3200" dirty="0">
              <a:ea typeface="SimSun" pitchFamily="2" charset="-122"/>
            </a:endParaRPr>
          </a:p>
          <a:p>
            <a:pPr lvl="3" eaLnBrk="1" hangingPunct="1">
              <a:lnSpc>
                <a:spcPct val="94000"/>
              </a:lnSpc>
            </a:pPr>
            <a:r>
              <a:rPr lang="en-US" altLang="zh-CN" sz="2400" dirty="0">
                <a:solidFill>
                  <a:srgbClr val="FFFF99"/>
                </a:solidFill>
                <a:ea typeface="SimSun" pitchFamily="2" charset="-122"/>
              </a:rPr>
              <a:t>OMP_SCHEDULE “schedule[, </a:t>
            </a:r>
            <a:r>
              <a:rPr lang="en-US" altLang="zh-CN" sz="2400" dirty="0" err="1">
                <a:solidFill>
                  <a:srgbClr val="FFFF99"/>
                </a:solidFill>
                <a:ea typeface="SimSun" pitchFamily="2" charset="-122"/>
              </a:rPr>
              <a:t>chunk_size</a:t>
            </a:r>
            <a:r>
              <a:rPr lang="en-US" altLang="zh-CN" sz="2400" dirty="0">
                <a:solidFill>
                  <a:srgbClr val="FFFF99"/>
                </a:solidFill>
                <a:ea typeface="SimSun" pitchFamily="2" charset="-122"/>
              </a:rPr>
              <a:t>]”</a:t>
            </a:r>
          </a:p>
          <a:p>
            <a:pPr eaLnBrk="1" hangingPunct="1">
              <a:lnSpc>
                <a:spcPct val="94000"/>
              </a:lnSpc>
            </a:pPr>
            <a:r>
              <a:rPr lang="en-US" altLang="zh-CN" dirty="0" smtClean="0">
                <a:ea typeface="SimSun" pitchFamily="2" charset="-122"/>
              </a:rPr>
              <a:t>Process binding is enabled if this variable is true … i.e. if true the runtime will not move threads around between processors.</a:t>
            </a:r>
            <a:endParaRPr lang="en-US" altLang="zh-CN" sz="3200" dirty="0" smtClean="0">
              <a:ea typeface="SimSun" pitchFamily="2" charset="-122"/>
            </a:endParaRPr>
          </a:p>
          <a:p>
            <a:pPr lvl="3" eaLnBrk="1" hangingPunct="1">
              <a:lnSpc>
                <a:spcPct val="94000"/>
              </a:lnSpc>
            </a:pPr>
            <a:r>
              <a:rPr lang="en-US" altLang="zh-CN" sz="2400" dirty="0" smtClean="0">
                <a:solidFill>
                  <a:srgbClr val="FFFF99"/>
                </a:solidFill>
                <a:ea typeface="SimSun" pitchFamily="2" charset="-122"/>
              </a:rPr>
              <a:t>OMP_PROC_BIND true | false</a:t>
            </a:r>
          </a:p>
        </p:txBody>
      </p:sp>
      <p:sp>
        <p:nvSpPr>
          <p:cNvPr id="58373" name="Text Box 4"/>
          <p:cNvSpPr txBox="1">
            <a:spLocks noChangeArrowheads="1"/>
          </p:cNvSpPr>
          <p:nvPr/>
        </p:nvSpPr>
        <p:spPr bwMode="auto">
          <a:xfrm>
            <a:off x="152400" y="5715000"/>
            <a:ext cx="8991600" cy="457200"/>
          </a:xfrm>
          <a:prstGeom prst="rect">
            <a:avLst/>
          </a:prstGeom>
          <a:noFill/>
          <a:ln w="12700">
            <a:noFill/>
            <a:miter lim="800000"/>
            <a:headEnd type="none" w="sm" len="sm"/>
            <a:tailEnd type="none" w="sm" len="sm"/>
          </a:ln>
        </p:spPr>
        <p:txBody>
          <a:bodyPr>
            <a:spAutoFit/>
          </a:bodyPr>
          <a:lstStyle/>
          <a:p>
            <a:pPr algn="l">
              <a:spcBef>
                <a:spcPct val="50000"/>
              </a:spcBef>
            </a:pPr>
            <a:r>
              <a:rPr lang="en-US" dirty="0">
                <a:latin typeface="Arial Unicode MS" pitchFamily="34" charset="-128"/>
              </a:rPr>
              <a:t>… </a:t>
            </a:r>
            <a:r>
              <a:rPr lang="en-US" sz="2000" dirty="0">
                <a:latin typeface="Arial Unicode MS" pitchFamily="34" charset="-128"/>
              </a:rPr>
              <a:t>Plus several less commonly used environment variables.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0F3DF1BD-2D17-4766-86FD-5827149ED3EA}" type="slidenum">
              <a:rPr lang="zh-CN" altLang="en-US"/>
              <a:pPr>
                <a:defRPr/>
              </a:pPr>
              <a:t>52</a:t>
            </a:fld>
            <a:endParaRPr lang="en-US" altLang="zh-CN"/>
          </a:p>
        </p:txBody>
      </p:sp>
      <p:sp>
        <p:nvSpPr>
          <p:cNvPr id="109571" name="Rectangle 2"/>
          <p:cNvSpPr>
            <a:spLocks noGrp="1" noChangeArrowheads="1"/>
          </p:cNvSpPr>
          <p:nvPr>
            <p:ph type="title"/>
          </p:nvPr>
        </p:nvSpPr>
        <p:spPr>
          <a:xfrm>
            <a:off x="460375" y="150375"/>
            <a:ext cx="8496300" cy="1143000"/>
          </a:xfrm>
        </p:spPr>
        <p:txBody>
          <a:bodyPr/>
          <a:lstStyle/>
          <a:p>
            <a:pPr eaLnBrk="1" hangingPunct="1"/>
            <a:r>
              <a:rPr lang="en-US" dirty="0" smtClean="0"/>
              <a:t>Outline</a:t>
            </a:r>
          </a:p>
        </p:txBody>
      </p:sp>
      <p:sp>
        <p:nvSpPr>
          <p:cNvPr id="109572" name="Rectangle 3"/>
          <p:cNvSpPr>
            <a:spLocks noGrp="1" noChangeArrowheads="1"/>
          </p:cNvSpPr>
          <p:nvPr>
            <p:ph type="body" idx="1"/>
          </p:nvPr>
        </p:nvSpPr>
        <p:spPr>
          <a:xfrm>
            <a:off x="866775" y="1148005"/>
            <a:ext cx="8035925" cy="5340350"/>
          </a:xfrm>
        </p:spPr>
        <p:txBody>
          <a:bodyPr/>
          <a:lstStyle/>
          <a:p>
            <a:pPr eaLnBrk="1" hangingPunct="1"/>
            <a:r>
              <a:rPr lang="en-US" dirty="0" smtClean="0"/>
              <a:t>Introduction to OpenMP</a:t>
            </a:r>
          </a:p>
          <a:p>
            <a:pPr eaLnBrk="1" hangingPunct="1"/>
            <a:r>
              <a:rPr lang="en-US" dirty="0" smtClean="0"/>
              <a:t>Creating Threads</a:t>
            </a:r>
          </a:p>
          <a:p>
            <a:pPr eaLnBrk="1" hangingPunct="1"/>
            <a:r>
              <a:rPr lang="en-US" dirty="0" smtClean="0"/>
              <a:t>Synchronization</a:t>
            </a:r>
          </a:p>
          <a:p>
            <a:pPr eaLnBrk="1" hangingPunct="1"/>
            <a:r>
              <a:rPr lang="en-US" dirty="0" smtClean="0"/>
              <a:t>Parallel Loops</a:t>
            </a:r>
          </a:p>
          <a:p>
            <a:pPr eaLnBrk="1" hangingPunct="1"/>
            <a:r>
              <a:rPr lang="en-US" dirty="0" smtClean="0"/>
              <a:t>Synchronize single masters and stuff</a:t>
            </a:r>
          </a:p>
          <a:p>
            <a:pPr eaLnBrk="1" hangingPunct="1"/>
            <a:r>
              <a:rPr lang="en-US" dirty="0" smtClean="0"/>
              <a:t>Data environment</a:t>
            </a:r>
          </a:p>
          <a:p>
            <a:pPr eaLnBrk="1" hangingPunct="1"/>
            <a:r>
              <a:rPr lang="en-US" dirty="0" smtClean="0"/>
              <a:t>Tasks</a:t>
            </a:r>
          </a:p>
          <a:p>
            <a:pPr eaLnBrk="1" hangingPunct="1"/>
            <a:r>
              <a:rPr lang="en-US" dirty="0" smtClean="0"/>
              <a:t>Memory model</a:t>
            </a:r>
          </a:p>
          <a:p>
            <a:pPr eaLnBrk="1" hangingPunct="1"/>
            <a:r>
              <a:rPr lang="en-US" dirty="0" err="1" smtClean="0"/>
              <a:t>Threadprivate</a:t>
            </a:r>
            <a:r>
              <a:rPr lang="en-US" dirty="0" smtClean="0"/>
              <a:t> Data</a:t>
            </a:r>
          </a:p>
          <a:p>
            <a:pPr eaLnBrk="1" hangingPunct="1"/>
            <a:r>
              <a:rPr lang="en-US" dirty="0" smtClean="0"/>
              <a:t>Challenge Problems</a:t>
            </a:r>
          </a:p>
        </p:txBody>
      </p:sp>
      <p:sp>
        <p:nvSpPr>
          <p:cNvPr id="109573" name="AutoShape 4"/>
          <p:cNvSpPr>
            <a:spLocks noChangeArrowheads="1"/>
          </p:cNvSpPr>
          <p:nvPr/>
        </p:nvSpPr>
        <p:spPr bwMode="auto">
          <a:xfrm>
            <a:off x="276225" y="3849248"/>
            <a:ext cx="457200" cy="3048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p:spPr>
        <p:txBody>
          <a:bodyPr wrap="none" anchor="ctr"/>
          <a:lstStyle/>
          <a:p>
            <a:endParaRPr lang="en-GB" sz="2800">
              <a:latin typeface="Arial Unicode MS" pitchFamily="34" charset="-128"/>
            </a:endParaRPr>
          </a:p>
        </p:txBody>
      </p:sp>
    </p:spTree>
    <p:extLst>
      <p:ext uri="{BB962C8B-B14F-4D97-AF65-F5344CB8AC3E}">
        <p14:creationId xmlns:p14="http://schemas.microsoft.com/office/powerpoint/2010/main" val="22634591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a:xfrm>
            <a:off x="7239000" y="6479628"/>
            <a:ext cx="1905000" cy="378372"/>
          </a:xfrm>
        </p:spPr>
        <p:txBody>
          <a:bodyPr/>
          <a:lstStyle/>
          <a:p>
            <a:pPr>
              <a:defRPr/>
            </a:pPr>
            <a:fld id="{CC4550D4-4904-451E-BC61-68F4DF61FEC3}" type="slidenum">
              <a:rPr lang="zh-CN" altLang="en-US"/>
              <a:pPr>
                <a:defRPr/>
              </a:pPr>
              <a:t>53</a:t>
            </a:fld>
            <a:endParaRPr lang="en-US" altLang="zh-CN" dirty="0"/>
          </a:p>
        </p:txBody>
      </p:sp>
      <p:sp>
        <p:nvSpPr>
          <p:cNvPr id="60419" name="Rectangle 2"/>
          <p:cNvSpPr>
            <a:spLocks noGrp="1" noChangeArrowheads="1"/>
          </p:cNvSpPr>
          <p:nvPr>
            <p:ph type="title"/>
          </p:nvPr>
        </p:nvSpPr>
        <p:spPr>
          <a:noFill/>
        </p:spPr>
        <p:txBody>
          <a:bodyPr lIns="90488" tIns="44450" rIns="90488" bIns="44450" anchor="b"/>
          <a:lstStyle/>
          <a:p>
            <a:pPr eaLnBrk="1" hangingPunct="1">
              <a:lnSpc>
                <a:spcPct val="89000"/>
              </a:lnSpc>
            </a:pPr>
            <a:r>
              <a:rPr lang="en-US" altLang="zh-CN" smtClean="0">
                <a:ea typeface="SimSun" pitchFamily="2" charset="-122"/>
              </a:rPr>
              <a:t>Data environment:</a:t>
            </a:r>
            <a:br>
              <a:rPr lang="en-US" altLang="zh-CN" smtClean="0">
                <a:ea typeface="SimSun" pitchFamily="2" charset="-122"/>
              </a:rPr>
            </a:br>
            <a:r>
              <a:rPr lang="en-US" altLang="zh-CN" sz="3200" smtClean="0">
                <a:ea typeface="SimSun" pitchFamily="2" charset="-122"/>
              </a:rPr>
              <a:t>Default storage attributes</a:t>
            </a:r>
          </a:p>
        </p:txBody>
      </p:sp>
      <p:sp>
        <p:nvSpPr>
          <p:cNvPr id="60420" name="Rectangle 3"/>
          <p:cNvSpPr>
            <a:spLocks noGrp="1" noChangeArrowheads="1"/>
          </p:cNvSpPr>
          <p:nvPr>
            <p:ph type="body" sz="half" idx="1"/>
          </p:nvPr>
        </p:nvSpPr>
        <p:spPr>
          <a:xfrm>
            <a:off x="228600" y="1633538"/>
            <a:ext cx="8445500" cy="4691062"/>
          </a:xfrm>
          <a:noFill/>
        </p:spPr>
        <p:txBody>
          <a:bodyPr lIns="90488" tIns="44450" rIns="90488" bIns="44450"/>
          <a:lstStyle/>
          <a:p>
            <a:pPr eaLnBrk="1" hangingPunct="1">
              <a:lnSpc>
                <a:spcPct val="94000"/>
              </a:lnSpc>
            </a:pPr>
            <a:r>
              <a:rPr lang="en-US" altLang="zh-CN" b="0" smtClean="0">
                <a:ea typeface="SimSun" pitchFamily="2" charset="-122"/>
              </a:rPr>
              <a:t>Shared Memory programming model: </a:t>
            </a:r>
          </a:p>
          <a:p>
            <a:pPr lvl="2" eaLnBrk="1" hangingPunct="1"/>
            <a:r>
              <a:rPr lang="en-US" altLang="zh-CN" b="0" smtClean="0">
                <a:ea typeface="SimSun" pitchFamily="2" charset="-122"/>
              </a:rPr>
              <a:t>Most variables are shared by default</a:t>
            </a:r>
          </a:p>
          <a:p>
            <a:pPr eaLnBrk="1" hangingPunct="1">
              <a:lnSpc>
                <a:spcPct val="94000"/>
              </a:lnSpc>
            </a:pPr>
            <a:r>
              <a:rPr lang="en-US" altLang="zh-CN" b="0" smtClean="0">
                <a:ea typeface="SimSun" pitchFamily="2" charset="-122"/>
              </a:rPr>
              <a:t>Global variables are SHARED among threads</a:t>
            </a:r>
          </a:p>
          <a:p>
            <a:pPr lvl="2" eaLnBrk="1" hangingPunct="1"/>
            <a:r>
              <a:rPr lang="en-US" altLang="zh-CN" b="0" smtClean="0">
                <a:ea typeface="SimSun" pitchFamily="2" charset="-122"/>
              </a:rPr>
              <a:t>Fortran: COMMON blocks, SAVE variables, MODULE variables</a:t>
            </a:r>
          </a:p>
          <a:p>
            <a:pPr lvl="2" eaLnBrk="1" hangingPunct="1"/>
            <a:r>
              <a:rPr lang="en-US" altLang="zh-CN" b="0" smtClean="0">
                <a:ea typeface="SimSun" pitchFamily="2" charset="-122"/>
              </a:rPr>
              <a:t>C: File scope variables, static</a:t>
            </a:r>
          </a:p>
          <a:p>
            <a:pPr lvl="2" eaLnBrk="1" hangingPunct="1"/>
            <a:r>
              <a:rPr lang="en-US" altLang="zh-CN" b="0" smtClean="0">
                <a:ea typeface="SimSun" pitchFamily="2" charset="-122"/>
              </a:rPr>
              <a:t>Both: dynamically allocated memory (ALLOCATE, malloc, new)</a:t>
            </a:r>
          </a:p>
          <a:p>
            <a:pPr eaLnBrk="1" hangingPunct="1">
              <a:lnSpc>
                <a:spcPct val="94000"/>
              </a:lnSpc>
            </a:pPr>
            <a:r>
              <a:rPr lang="en-US" altLang="zh-CN" b="0" smtClean="0">
                <a:ea typeface="SimSun" pitchFamily="2" charset="-122"/>
              </a:rPr>
              <a:t>But not everything is shared...</a:t>
            </a:r>
            <a:endParaRPr lang="en-US" altLang="zh-CN" sz="2400" smtClean="0">
              <a:ea typeface="SimSun" pitchFamily="2" charset="-122"/>
            </a:endParaRPr>
          </a:p>
          <a:p>
            <a:pPr lvl="2" eaLnBrk="1" hangingPunct="1"/>
            <a:r>
              <a:rPr lang="en-US" altLang="zh-CN" b="0" smtClean="0">
                <a:ea typeface="SimSun" pitchFamily="2" charset="-122"/>
              </a:rPr>
              <a:t>Stack variables in subprograms(Fortran) or functions(C) called from parallel regions are PRIVATE</a:t>
            </a:r>
          </a:p>
          <a:p>
            <a:pPr lvl="2" eaLnBrk="1" hangingPunct="1"/>
            <a:r>
              <a:rPr lang="en-US" altLang="zh-CN" b="0" smtClean="0">
                <a:ea typeface="SimSun" pitchFamily="2" charset="-122"/>
              </a:rPr>
              <a:t>Automatic variables within a statement block are PRIVATE.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0"/>
          </p:nvPr>
        </p:nvSpPr>
        <p:spPr>
          <a:xfrm>
            <a:off x="7239000" y="6558454"/>
            <a:ext cx="1905000" cy="299545"/>
          </a:xfrm>
        </p:spPr>
        <p:txBody>
          <a:bodyPr/>
          <a:lstStyle/>
          <a:p>
            <a:pPr>
              <a:defRPr/>
            </a:pPr>
            <a:fld id="{29BC1575-0B1C-4FB2-9530-65FD31C9C757}" type="slidenum">
              <a:rPr lang="zh-CN" altLang="en-US"/>
              <a:pPr>
                <a:defRPr/>
              </a:pPr>
              <a:t>54</a:t>
            </a:fld>
            <a:endParaRPr lang="en-US" altLang="zh-CN" dirty="0"/>
          </a:p>
        </p:txBody>
      </p:sp>
      <p:sp>
        <p:nvSpPr>
          <p:cNvPr id="61443" name="Rectangle 2"/>
          <p:cNvSpPr>
            <a:spLocks noChangeArrowheads="1"/>
          </p:cNvSpPr>
          <p:nvPr/>
        </p:nvSpPr>
        <p:spPr bwMode="auto">
          <a:xfrm>
            <a:off x="177800" y="1625600"/>
            <a:ext cx="3213100" cy="2717800"/>
          </a:xfrm>
          <a:prstGeom prst="rect">
            <a:avLst/>
          </a:prstGeom>
          <a:solidFill>
            <a:srgbClr val="002086"/>
          </a:solidFill>
          <a:ln w="9525">
            <a:noFill/>
            <a:miter lim="800000"/>
            <a:headEnd/>
            <a:tailEnd/>
          </a:ln>
        </p:spPr>
        <p:txBody>
          <a:bodyPr lIns="90488" tIns="44450" rIns="90488" bIns="44450"/>
          <a:lstStyle/>
          <a:p>
            <a:pPr marL="342900" indent="-342900" algn="l" eaLnBrk="0" hangingPunct="0">
              <a:spcBef>
                <a:spcPct val="20000"/>
              </a:spcBef>
            </a:pPr>
            <a:r>
              <a:rPr lang="en-US" altLang="zh-CN" sz="2000" b="0">
                <a:latin typeface="Arial" charset="0"/>
              </a:rPr>
              <a:t>	double A[10];</a:t>
            </a:r>
          </a:p>
          <a:p>
            <a:pPr marL="342900" indent="-342900" algn="l" eaLnBrk="0" hangingPunct="0">
              <a:spcBef>
                <a:spcPct val="20000"/>
              </a:spcBef>
            </a:pPr>
            <a:r>
              <a:rPr lang="en-US" altLang="zh-CN" sz="2000" b="0">
                <a:latin typeface="Arial" charset="0"/>
              </a:rPr>
              <a:t>     int main() {</a:t>
            </a:r>
          </a:p>
          <a:p>
            <a:pPr marL="342900" indent="-342900" algn="l" eaLnBrk="0" hangingPunct="0">
              <a:spcBef>
                <a:spcPct val="20000"/>
              </a:spcBef>
            </a:pPr>
            <a:r>
              <a:rPr lang="en-US" altLang="zh-CN" sz="2000" b="0">
                <a:latin typeface="Arial" charset="0"/>
              </a:rPr>
              <a:t>	int index[10];</a:t>
            </a:r>
          </a:p>
          <a:p>
            <a:pPr marL="342900" indent="-342900" algn="l" eaLnBrk="0" hangingPunct="0">
              <a:spcBef>
                <a:spcPct val="20000"/>
              </a:spcBef>
            </a:pPr>
            <a:r>
              <a:rPr lang="en-US" altLang="zh-CN" sz="2000" b="0">
                <a:latin typeface="Arial" charset="0"/>
              </a:rPr>
              <a:t>    #pragma omp parallel  </a:t>
            </a:r>
          </a:p>
          <a:p>
            <a:pPr marL="342900" indent="-342900" algn="l" eaLnBrk="0" hangingPunct="0">
              <a:spcBef>
                <a:spcPct val="20000"/>
              </a:spcBef>
            </a:pPr>
            <a:r>
              <a:rPr lang="en-US" altLang="zh-CN" sz="2000" b="0">
                <a:latin typeface="Arial" charset="0"/>
              </a:rPr>
              <a:t>	      work(index);</a:t>
            </a:r>
          </a:p>
          <a:p>
            <a:pPr marL="342900" indent="-342900" algn="l" eaLnBrk="0" hangingPunct="0">
              <a:spcBef>
                <a:spcPct val="20000"/>
              </a:spcBef>
            </a:pPr>
            <a:r>
              <a:rPr lang="en-US" altLang="zh-CN" sz="2000" b="0">
                <a:latin typeface="Arial" charset="0"/>
              </a:rPr>
              <a:t>	printf(“%d\n”, index[0]);</a:t>
            </a:r>
          </a:p>
          <a:p>
            <a:pPr marL="342900" indent="-342900" algn="l" eaLnBrk="0" hangingPunct="0">
              <a:spcBef>
                <a:spcPct val="20000"/>
              </a:spcBef>
            </a:pPr>
            <a:r>
              <a:rPr lang="en-US" altLang="zh-CN" sz="2000" b="0">
                <a:latin typeface="Arial" charset="0"/>
              </a:rPr>
              <a:t>   }</a:t>
            </a:r>
          </a:p>
        </p:txBody>
      </p:sp>
      <p:sp>
        <p:nvSpPr>
          <p:cNvPr id="61444" name="Rectangle 3"/>
          <p:cNvSpPr>
            <a:spLocks noChangeArrowheads="1"/>
          </p:cNvSpPr>
          <p:nvPr/>
        </p:nvSpPr>
        <p:spPr bwMode="auto">
          <a:xfrm>
            <a:off x="5499099" y="1604963"/>
            <a:ext cx="3385593" cy="2586037"/>
          </a:xfrm>
          <a:prstGeom prst="rect">
            <a:avLst/>
          </a:prstGeom>
          <a:solidFill>
            <a:srgbClr val="002086"/>
          </a:solidFill>
          <a:ln w="9525">
            <a:noFill/>
            <a:miter lim="800000"/>
            <a:headEnd/>
            <a:tailEnd/>
          </a:ln>
        </p:spPr>
        <p:txBody>
          <a:bodyPr lIns="90488" tIns="44450" rIns="90488" bIns="44450"/>
          <a:lstStyle/>
          <a:p>
            <a:pPr marL="342900" indent="-342900" algn="l" eaLnBrk="0" hangingPunct="0">
              <a:spcBef>
                <a:spcPct val="20000"/>
              </a:spcBef>
            </a:pPr>
            <a:r>
              <a:rPr lang="en-US" altLang="zh-CN" sz="2000" b="0" dirty="0">
                <a:latin typeface="Arial" charset="0"/>
              </a:rPr>
              <a:t>extern double A[10];</a:t>
            </a:r>
          </a:p>
          <a:p>
            <a:pPr marL="342900" indent="-342900" algn="l" eaLnBrk="0" hangingPunct="0">
              <a:spcBef>
                <a:spcPct val="20000"/>
              </a:spcBef>
            </a:pPr>
            <a:r>
              <a:rPr lang="en-US" altLang="zh-CN" sz="2000" b="0" dirty="0">
                <a:latin typeface="Arial" charset="0"/>
              </a:rPr>
              <a:t>void work(</a:t>
            </a:r>
            <a:r>
              <a:rPr lang="en-US" altLang="zh-CN" sz="2000" b="0" dirty="0" err="1">
                <a:latin typeface="Arial" charset="0"/>
              </a:rPr>
              <a:t>int</a:t>
            </a:r>
            <a:r>
              <a:rPr lang="en-US" altLang="zh-CN" sz="2000" b="0" dirty="0">
                <a:latin typeface="Arial" charset="0"/>
              </a:rPr>
              <a:t> </a:t>
            </a:r>
            <a:r>
              <a:rPr lang="en-US" altLang="zh-CN" sz="2000" b="0" dirty="0" smtClean="0">
                <a:latin typeface="Arial" charset="0"/>
              </a:rPr>
              <a:t>*</a:t>
            </a:r>
            <a:r>
              <a:rPr lang="en-US" altLang="zh-CN" sz="2000" b="0" dirty="0" err="1" smtClean="0">
                <a:latin typeface="Arial" charset="0"/>
              </a:rPr>
              <a:t>dum_index</a:t>
            </a:r>
            <a:r>
              <a:rPr lang="en-US" altLang="zh-CN" sz="2000" b="0" dirty="0" smtClean="0">
                <a:latin typeface="Arial" charset="0"/>
              </a:rPr>
              <a:t>) </a:t>
            </a:r>
            <a:r>
              <a:rPr lang="en-US" altLang="zh-CN" sz="2000" b="0" dirty="0">
                <a:latin typeface="Arial" charset="0"/>
              </a:rPr>
              <a:t>{</a:t>
            </a:r>
          </a:p>
          <a:p>
            <a:pPr marL="342900" indent="-342900" algn="l" eaLnBrk="0" hangingPunct="0">
              <a:spcBef>
                <a:spcPct val="20000"/>
              </a:spcBef>
            </a:pPr>
            <a:r>
              <a:rPr lang="en-US" altLang="zh-CN" sz="2000" b="0" dirty="0">
                <a:latin typeface="Arial" charset="0"/>
              </a:rPr>
              <a:t>  double temp[10];</a:t>
            </a:r>
          </a:p>
          <a:p>
            <a:pPr marL="342900" indent="-342900" algn="l" eaLnBrk="0" hangingPunct="0">
              <a:spcBef>
                <a:spcPct val="20000"/>
              </a:spcBef>
            </a:pPr>
            <a:r>
              <a:rPr lang="en-US" altLang="zh-CN" sz="2000" b="0" dirty="0">
                <a:latin typeface="Arial" charset="0"/>
              </a:rPr>
              <a:t>  static </a:t>
            </a:r>
            <a:r>
              <a:rPr lang="en-US" altLang="zh-CN" sz="2000" b="0" dirty="0" err="1">
                <a:latin typeface="Arial" charset="0"/>
              </a:rPr>
              <a:t>int</a:t>
            </a:r>
            <a:r>
              <a:rPr lang="en-US" altLang="zh-CN" sz="2000" b="0" dirty="0">
                <a:latin typeface="Arial" charset="0"/>
              </a:rPr>
              <a:t> count;</a:t>
            </a:r>
          </a:p>
          <a:p>
            <a:pPr marL="342900" indent="-342900" algn="l" eaLnBrk="0" hangingPunct="0">
              <a:spcBef>
                <a:spcPct val="20000"/>
              </a:spcBef>
            </a:pPr>
            <a:r>
              <a:rPr lang="en-US" altLang="zh-CN" sz="2000" b="0" dirty="0">
                <a:latin typeface="Arial" charset="0"/>
              </a:rPr>
              <a:t>  ...</a:t>
            </a:r>
          </a:p>
          <a:p>
            <a:pPr marL="342900" indent="-342900" algn="l" eaLnBrk="0" hangingPunct="0">
              <a:spcBef>
                <a:spcPct val="20000"/>
              </a:spcBef>
            </a:pPr>
            <a:r>
              <a:rPr lang="en-US" altLang="zh-CN" sz="2000" b="0" dirty="0">
                <a:latin typeface="Arial" charset="0"/>
              </a:rPr>
              <a:t>}</a:t>
            </a:r>
          </a:p>
        </p:txBody>
      </p:sp>
      <p:sp>
        <p:nvSpPr>
          <p:cNvPr id="61445" name="Rectangle 4"/>
          <p:cNvSpPr>
            <a:spLocks noGrp="1" noChangeArrowheads="1"/>
          </p:cNvSpPr>
          <p:nvPr>
            <p:ph type="title"/>
          </p:nvPr>
        </p:nvSpPr>
        <p:spPr>
          <a:xfrm>
            <a:off x="457200" y="381000"/>
            <a:ext cx="8496300" cy="609600"/>
          </a:xfrm>
          <a:noFill/>
        </p:spPr>
        <p:txBody>
          <a:bodyPr lIns="90488" tIns="44450" rIns="90488" bIns="44450" anchor="b"/>
          <a:lstStyle/>
          <a:p>
            <a:pPr eaLnBrk="1" hangingPunct="1">
              <a:lnSpc>
                <a:spcPct val="89000"/>
              </a:lnSpc>
            </a:pPr>
            <a:r>
              <a:rPr lang="en-US" altLang="zh-CN" sz="3200" smtClean="0">
                <a:ea typeface="SimSun" pitchFamily="2" charset="-122"/>
              </a:rPr>
              <a:t>Data sharing: Examples</a:t>
            </a:r>
          </a:p>
        </p:txBody>
      </p:sp>
      <p:sp>
        <p:nvSpPr>
          <p:cNvPr id="61446" name="Rectangle 5"/>
          <p:cNvSpPr>
            <a:spLocks noChangeArrowheads="1"/>
          </p:cNvSpPr>
          <p:nvPr/>
        </p:nvSpPr>
        <p:spPr bwMode="auto">
          <a:xfrm>
            <a:off x="7620000" y="5105400"/>
            <a:ext cx="793750" cy="396875"/>
          </a:xfrm>
          <a:prstGeom prst="rect">
            <a:avLst/>
          </a:prstGeom>
          <a:noFill/>
          <a:ln w="9525">
            <a:noFill/>
            <a:miter lim="800000"/>
            <a:headEnd/>
            <a:tailEnd/>
          </a:ln>
        </p:spPr>
        <p:txBody>
          <a:bodyPr wrap="none" lIns="92075" tIns="46038" rIns="92075" bIns="46038" anchor="ctr">
            <a:spAutoFit/>
          </a:bodyPr>
          <a:lstStyle/>
          <a:p>
            <a:pPr eaLnBrk="0" hangingPunct="0">
              <a:spcBef>
                <a:spcPct val="50000"/>
              </a:spcBef>
            </a:pPr>
            <a:r>
              <a:rPr lang="en-US" altLang="zh-CN" sz="2000">
                <a:latin typeface="Courier" pitchFamily="49" charset="0"/>
              </a:rPr>
              <a:t>temp</a:t>
            </a:r>
          </a:p>
        </p:txBody>
      </p:sp>
      <p:grpSp>
        <p:nvGrpSpPr>
          <p:cNvPr id="61447" name="Group 6"/>
          <p:cNvGrpSpPr>
            <a:grpSpLocks/>
          </p:cNvGrpSpPr>
          <p:nvPr/>
        </p:nvGrpSpPr>
        <p:grpSpPr bwMode="auto">
          <a:xfrm>
            <a:off x="3644900" y="4114801"/>
            <a:ext cx="4343400" cy="2362201"/>
            <a:chOff x="2164" y="2641"/>
            <a:chExt cx="2736" cy="1488"/>
          </a:xfrm>
        </p:grpSpPr>
        <p:sp>
          <p:nvSpPr>
            <p:cNvPr id="61450" name="Line 7"/>
            <p:cNvSpPr>
              <a:spLocks noChangeShapeType="1"/>
            </p:cNvSpPr>
            <p:nvPr/>
          </p:nvSpPr>
          <p:spPr bwMode="auto">
            <a:xfrm>
              <a:off x="2980" y="2641"/>
              <a:ext cx="0" cy="19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451" name="Rectangle 8"/>
            <p:cNvSpPr>
              <a:spLocks noChangeArrowheads="1"/>
            </p:cNvSpPr>
            <p:nvPr/>
          </p:nvSpPr>
          <p:spPr bwMode="auto">
            <a:xfrm>
              <a:off x="2260" y="2773"/>
              <a:ext cx="1571" cy="252"/>
            </a:xfrm>
            <a:prstGeom prst="rect">
              <a:avLst/>
            </a:prstGeom>
            <a:noFill/>
            <a:ln w="9525">
              <a:noFill/>
              <a:miter lim="800000"/>
              <a:headEnd/>
              <a:tailEnd/>
            </a:ln>
          </p:spPr>
          <p:txBody>
            <a:bodyPr wrap="none" lIns="92075" tIns="46038" rIns="92075" bIns="46038" anchor="ctr">
              <a:spAutoFit/>
            </a:bodyPr>
            <a:lstStyle/>
            <a:p>
              <a:pPr eaLnBrk="0" hangingPunct="0">
                <a:spcBef>
                  <a:spcPct val="50000"/>
                </a:spcBef>
              </a:pPr>
              <a:r>
                <a:rPr lang="en-US" altLang="zh-CN" sz="2000" dirty="0">
                  <a:latin typeface="Courier" pitchFamily="49" charset="0"/>
                </a:rPr>
                <a:t>A, </a:t>
              </a:r>
              <a:r>
                <a:rPr lang="en-US" altLang="zh-CN" sz="2000" dirty="0" smtClean="0">
                  <a:latin typeface="Courier" pitchFamily="49" charset="0"/>
                </a:rPr>
                <a:t>index</a:t>
              </a:r>
              <a:r>
                <a:rPr lang="en-US" altLang="zh-CN" sz="2000" dirty="0">
                  <a:latin typeface="Courier" pitchFamily="49" charset="0"/>
                </a:rPr>
                <a:t>, count</a:t>
              </a:r>
            </a:p>
          </p:txBody>
        </p:sp>
        <p:sp>
          <p:nvSpPr>
            <p:cNvPr id="61452" name="Line 9"/>
            <p:cNvSpPr>
              <a:spLocks noChangeShapeType="1"/>
            </p:cNvSpPr>
            <p:nvPr/>
          </p:nvSpPr>
          <p:spPr bwMode="auto">
            <a:xfrm>
              <a:off x="2980" y="2977"/>
              <a:ext cx="0" cy="33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453" name="Line 10"/>
            <p:cNvSpPr>
              <a:spLocks noChangeShapeType="1"/>
            </p:cNvSpPr>
            <p:nvPr/>
          </p:nvSpPr>
          <p:spPr bwMode="auto">
            <a:xfrm>
              <a:off x="2982" y="3119"/>
              <a:ext cx="190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454" name="Rectangle 11"/>
            <p:cNvSpPr>
              <a:spLocks noChangeArrowheads="1"/>
            </p:cNvSpPr>
            <p:nvPr/>
          </p:nvSpPr>
          <p:spPr bwMode="auto">
            <a:xfrm>
              <a:off x="2821" y="3254"/>
              <a:ext cx="500" cy="250"/>
            </a:xfrm>
            <a:prstGeom prst="rect">
              <a:avLst/>
            </a:prstGeom>
            <a:noFill/>
            <a:ln w="9525">
              <a:noFill/>
              <a:miter lim="800000"/>
              <a:headEnd/>
              <a:tailEnd/>
            </a:ln>
          </p:spPr>
          <p:txBody>
            <a:bodyPr wrap="none" lIns="92075" tIns="46038" rIns="92075" bIns="46038" anchor="ctr">
              <a:spAutoFit/>
            </a:bodyPr>
            <a:lstStyle/>
            <a:p>
              <a:pPr eaLnBrk="0" hangingPunct="0">
                <a:spcBef>
                  <a:spcPct val="50000"/>
                </a:spcBef>
              </a:pPr>
              <a:r>
                <a:rPr lang="en-US" altLang="zh-CN" sz="2000">
                  <a:latin typeface="Courier" pitchFamily="49" charset="0"/>
                </a:rPr>
                <a:t>temp</a:t>
              </a:r>
            </a:p>
          </p:txBody>
        </p:sp>
        <p:sp>
          <p:nvSpPr>
            <p:cNvPr id="61455" name="Rectangle 12"/>
            <p:cNvSpPr>
              <a:spLocks noChangeArrowheads="1"/>
            </p:cNvSpPr>
            <p:nvPr/>
          </p:nvSpPr>
          <p:spPr bwMode="auto">
            <a:xfrm>
              <a:off x="3756" y="3254"/>
              <a:ext cx="500" cy="250"/>
            </a:xfrm>
            <a:prstGeom prst="rect">
              <a:avLst/>
            </a:prstGeom>
            <a:noFill/>
            <a:ln w="9525">
              <a:noFill/>
              <a:miter lim="800000"/>
              <a:headEnd/>
              <a:tailEnd/>
            </a:ln>
          </p:spPr>
          <p:txBody>
            <a:bodyPr wrap="none" lIns="92075" tIns="46038" rIns="92075" bIns="46038" anchor="ctr">
              <a:spAutoFit/>
            </a:bodyPr>
            <a:lstStyle/>
            <a:p>
              <a:pPr eaLnBrk="0" hangingPunct="0">
                <a:spcBef>
                  <a:spcPct val="50000"/>
                </a:spcBef>
              </a:pPr>
              <a:r>
                <a:rPr lang="en-US" altLang="zh-CN" sz="2000">
                  <a:latin typeface="Courier" pitchFamily="49" charset="0"/>
                </a:rPr>
                <a:t>temp</a:t>
              </a:r>
            </a:p>
          </p:txBody>
        </p:sp>
        <p:sp>
          <p:nvSpPr>
            <p:cNvPr id="61456" name="Line 13"/>
            <p:cNvSpPr>
              <a:spLocks noChangeShapeType="1"/>
            </p:cNvSpPr>
            <p:nvPr/>
          </p:nvSpPr>
          <p:spPr bwMode="auto">
            <a:xfrm>
              <a:off x="3988" y="3121"/>
              <a:ext cx="0" cy="19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457" name="Line 14"/>
            <p:cNvSpPr>
              <a:spLocks noChangeShapeType="1"/>
            </p:cNvSpPr>
            <p:nvPr/>
          </p:nvSpPr>
          <p:spPr bwMode="auto">
            <a:xfrm>
              <a:off x="4900" y="3121"/>
              <a:ext cx="0" cy="19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458" name="Line 15"/>
            <p:cNvSpPr>
              <a:spLocks noChangeShapeType="1"/>
            </p:cNvSpPr>
            <p:nvPr/>
          </p:nvSpPr>
          <p:spPr bwMode="auto">
            <a:xfrm>
              <a:off x="2982" y="3743"/>
              <a:ext cx="190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459" name="Line 16"/>
            <p:cNvSpPr>
              <a:spLocks noChangeShapeType="1"/>
            </p:cNvSpPr>
            <p:nvPr/>
          </p:nvSpPr>
          <p:spPr bwMode="auto">
            <a:xfrm>
              <a:off x="3988" y="3505"/>
              <a:ext cx="0" cy="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460" name="Line 17"/>
            <p:cNvSpPr>
              <a:spLocks noChangeShapeType="1"/>
            </p:cNvSpPr>
            <p:nvPr/>
          </p:nvSpPr>
          <p:spPr bwMode="auto">
            <a:xfrm>
              <a:off x="4900" y="3505"/>
              <a:ext cx="0" cy="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461" name="Rectangle 18"/>
            <p:cNvSpPr>
              <a:spLocks noChangeArrowheads="1"/>
            </p:cNvSpPr>
            <p:nvPr/>
          </p:nvSpPr>
          <p:spPr bwMode="auto">
            <a:xfrm>
              <a:off x="2164" y="3877"/>
              <a:ext cx="1571" cy="252"/>
            </a:xfrm>
            <a:prstGeom prst="rect">
              <a:avLst/>
            </a:prstGeom>
            <a:noFill/>
            <a:ln w="9525">
              <a:noFill/>
              <a:miter lim="800000"/>
              <a:headEnd/>
              <a:tailEnd/>
            </a:ln>
          </p:spPr>
          <p:txBody>
            <a:bodyPr wrap="none" lIns="92075" tIns="46038" rIns="92075" bIns="46038" anchor="ctr">
              <a:spAutoFit/>
            </a:bodyPr>
            <a:lstStyle/>
            <a:p>
              <a:pPr eaLnBrk="0" hangingPunct="0">
                <a:spcBef>
                  <a:spcPct val="50000"/>
                </a:spcBef>
              </a:pPr>
              <a:r>
                <a:rPr lang="en-US" altLang="zh-CN" sz="2000" dirty="0">
                  <a:latin typeface="Courier" pitchFamily="49" charset="0"/>
                </a:rPr>
                <a:t>A, </a:t>
              </a:r>
              <a:r>
                <a:rPr lang="en-US" altLang="zh-CN" sz="2000" dirty="0" smtClean="0">
                  <a:latin typeface="Courier" pitchFamily="49" charset="0"/>
                </a:rPr>
                <a:t>index</a:t>
              </a:r>
              <a:r>
                <a:rPr lang="en-US" altLang="zh-CN" sz="2000" dirty="0">
                  <a:latin typeface="Courier" pitchFamily="49" charset="0"/>
                </a:rPr>
                <a:t>, count</a:t>
              </a:r>
            </a:p>
          </p:txBody>
        </p:sp>
        <p:sp>
          <p:nvSpPr>
            <p:cNvPr id="61462" name="Line 19"/>
            <p:cNvSpPr>
              <a:spLocks noChangeShapeType="1"/>
            </p:cNvSpPr>
            <p:nvPr/>
          </p:nvSpPr>
          <p:spPr bwMode="auto">
            <a:xfrm>
              <a:off x="2967" y="3505"/>
              <a:ext cx="0" cy="43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3172372" name="Rectangle 20"/>
          <p:cNvSpPr>
            <a:spLocks noChangeArrowheads="1"/>
          </p:cNvSpPr>
          <p:nvPr/>
        </p:nvSpPr>
        <p:spPr bwMode="auto">
          <a:xfrm>
            <a:off x="685800" y="4648200"/>
            <a:ext cx="2743200" cy="1493359"/>
          </a:xfrm>
          <a:prstGeom prst="rect">
            <a:avLst/>
          </a:prstGeom>
          <a:solidFill>
            <a:srgbClr val="D9E2FF"/>
          </a:solidFill>
          <a:ln w="9525">
            <a:noFill/>
            <a:miter lim="800000"/>
            <a:headEnd/>
            <a:tailEnd/>
          </a:ln>
          <a:effectLst>
            <a:outerShdw dist="107763" dir="2700000" algn="ctr" rotWithShape="0">
              <a:schemeClr val="bg2"/>
            </a:outerShdw>
          </a:effectLst>
        </p:spPr>
        <p:txBody>
          <a:bodyPr lIns="92075" tIns="46038" rIns="92075" bIns="46038">
            <a:spAutoFit/>
          </a:bodyPr>
          <a:lstStyle/>
          <a:p>
            <a:pPr algn="l">
              <a:spcBef>
                <a:spcPct val="50000"/>
              </a:spcBef>
              <a:defRPr/>
            </a:pPr>
            <a:r>
              <a:rPr lang="en-US" altLang="zh-CN" sz="1800" dirty="0">
                <a:solidFill>
                  <a:schemeClr val="bg2"/>
                </a:solidFill>
                <a:latin typeface="Arial" charset="0"/>
              </a:rPr>
              <a:t>A, </a:t>
            </a:r>
            <a:r>
              <a:rPr lang="en-US" altLang="zh-CN" sz="1800" dirty="0" smtClean="0">
                <a:solidFill>
                  <a:schemeClr val="bg2"/>
                </a:solidFill>
                <a:latin typeface="Arial" charset="0"/>
              </a:rPr>
              <a:t>index </a:t>
            </a:r>
            <a:r>
              <a:rPr lang="en-US" altLang="zh-CN" sz="1800" dirty="0">
                <a:solidFill>
                  <a:schemeClr val="bg2"/>
                </a:solidFill>
                <a:latin typeface="Arial" charset="0"/>
              </a:rPr>
              <a:t>and count are shared by all threads.</a:t>
            </a:r>
          </a:p>
          <a:p>
            <a:pPr algn="l">
              <a:spcBef>
                <a:spcPct val="50000"/>
              </a:spcBef>
              <a:defRPr/>
            </a:pPr>
            <a:r>
              <a:rPr lang="en-US" altLang="zh-CN" sz="1800" dirty="0" smtClean="0">
                <a:solidFill>
                  <a:schemeClr val="bg2"/>
                </a:solidFill>
                <a:latin typeface="Arial" charset="0"/>
              </a:rPr>
              <a:t>temp, </a:t>
            </a:r>
            <a:r>
              <a:rPr lang="en-US" altLang="zh-CN" sz="1800" dirty="0" err="1" smtClean="0">
                <a:solidFill>
                  <a:schemeClr val="bg2"/>
                </a:solidFill>
                <a:latin typeface="Arial" charset="0"/>
              </a:rPr>
              <a:t>dum_index</a:t>
            </a:r>
            <a:r>
              <a:rPr lang="en-US" altLang="zh-CN" sz="1800" dirty="0" smtClean="0">
                <a:solidFill>
                  <a:schemeClr val="bg2"/>
                </a:solidFill>
                <a:latin typeface="Arial" charset="0"/>
              </a:rPr>
              <a:t> </a:t>
            </a:r>
            <a:r>
              <a:rPr lang="en-US" altLang="zh-CN" sz="1800" dirty="0">
                <a:solidFill>
                  <a:schemeClr val="bg2"/>
                </a:solidFill>
                <a:latin typeface="Arial" charset="0"/>
              </a:rPr>
              <a:t>is local</a:t>
            </a:r>
            <a:r>
              <a:rPr lang="en-US" altLang="zh-CN" sz="2800" dirty="0">
                <a:solidFill>
                  <a:schemeClr val="bg2"/>
                </a:solidFill>
                <a:latin typeface="Arial" charset="0"/>
              </a:rPr>
              <a:t> </a:t>
            </a:r>
            <a:r>
              <a:rPr lang="en-US" altLang="zh-CN" sz="1800" dirty="0">
                <a:solidFill>
                  <a:schemeClr val="bg2"/>
                </a:solidFill>
                <a:latin typeface="Arial" charset="0"/>
              </a:rPr>
              <a:t>to each thread</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0"/>
          </p:nvPr>
        </p:nvSpPr>
        <p:spPr>
          <a:xfrm>
            <a:off x="8403020" y="6526924"/>
            <a:ext cx="740979" cy="331076"/>
          </a:xfrm>
        </p:spPr>
        <p:txBody>
          <a:bodyPr/>
          <a:lstStyle/>
          <a:p>
            <a:pPr>
              <a:defRPr/>
            </a:pPr>
            <a:fld id="{28FA7129-ACF4-4134-9759-9CEBB0E8BDBE}" type="slidenum">
              <a:rPr lang="zh-CN" altLang="en-US"/>
              <a:pPr>
                <a:defRPr/>
              </a:pPr>
              <a:t>55</a:t>
            </a:fld>
            <a:endParaRPr lang="en-US" altLang="zh-CN" dirty="0"/>
          </a:p>
        </p:txBody>
      </p:sp>
      <p:sp>
        <p:nvSpPr>
          <p:cNvPr id="62467" name="Rectangle 2"/>
          <p:cNvSpPr>
            <a:spLocks noGrp="1" noChangeArrowheads="1"/>
          </p:cNvSpPr>
          <p:nvPr>
            <p:ph type="title"/>
          </p:nvPr>
        </p:nvSpPr>
        <p:spPr>
          <a:noFill/>
        </p:spPr>
        <p:txBody>
          <a:bodyPr lIns="90488" tIns="44450" rIns="90488" bIns="44450" anchor="b"/>
          <a:lstStyle/>
          <a:p>
            <a:pPr eaLnBrk="1" hangingPunct="1">
              <a:lnSpc>
                <a:spcPct val="89000"/>
              </a:lnSpc>
            </a:pPr>
            <a:r>
              <a:rPr lang="en-US" altLang="zh-CN" smtClean="0">
                <a:ea typeface="SimSun" pitchFamily="2" charset="-122"/>
              </a:rPr>
              <a:t>Data sharing:</a:t>
            </a:r>
            <a:br>
              <a:rPr lang="en-US" altLang="zh-CN" smtClean="0">
                <a:ea typeface="SimSun" pitchFamily="2" charset="-122"/>
              </a:rPr>
            </a:br>
            <a:r>
              <a:rPr lang="en-US" altLang="zh-CN" sz="3200" smtClean="0">
                <a:ea typeface="SimSun" pitchFamily="2" charset="-122"/>
              </a:rPr>
              <a:t>Changing storage attributes</a:t>
            </a:r>
          </a:p>
        </p:txBody>
      </p:sp>
      <p:sp>
        <p:nvSpPr>
          <p:cNvPr id="62468" name="Rectangle 3"/>
          <p:cNvSpPr>
            <a:spLocks noGrp="1" noChangeArrowheads="1"/>
          </p:cNvSpPr>
          <p:nvPr>
            <p:ph type="body" sz="half" idx="1"/>
          </p:nvPr>
        </p:nvSpPr>
        <p:spPr>
          <a:xfrm>
            <a:off x="457200" y="1600200"/>
            <a:ext cx="8686800" cy="4678363"/>
          </a:xfrm>
          <a:noFill/>
        </p:spPr>
        <p:txBody>
          <a:bodyPr lIns="90488" tIns="44450" rIns="90488" bIns="44450"/>
          <a:lstStyle/>
          <a:p>
            <a:pPr eaLnBrk="1" hangingPunct="1">
              <a:lnSpc>
                <a:spcPct val="94000"/>
              </a:lnSpc>
            </a:pPr>
            <a:r>
              <a:rPr lang="en-US" altLang="zh-CN" sz="2400" smtClean="0">
                <a:ea typeface="SimSun" pitchFamily="2" charset="-122"/>
              </a:rPr>
              <a:t>One can selectively change storage attributes for constructs using the following clauses*</a:t>
            </a:r>
          </a:p>
          <a:p>
            <a:pPr lvl="2" eaLnBrk="1" hangingPunct="1"/>
            <a:r>
              <a:rPr lang="en-US" altLang="zh-CN" smtClean="0">
                <a:ea typeface="SimSun" pitchFamily="2" charset="-122"/>
              </a:rPr>
              <a:t>SHARED</a:t>
            </a:r>
          </a:p>
          <a:p>
            <a:pPr lvl="2" eaLnBrk="1" hangingPunct="1"/>
            <a:r>
              <a:rPr lang="en-US" altLang="zh-CN" smtClean="0">
                <a:ea typeface="SimSun" pitchFamily="2" charset="-122"/>
              </a:rPr>
              <a:t>PRIVATE</a:t>
            </a:r>
          </a:p>
          <a:p>
            <a:pPr lvl="2" eaLnBrk="1" hangingPunct="1"/>
            <a:r>
              <a:rPr lang="en-US" altLang="zh-CN" smtClean="0">
                <a:ea typeface="SimSun" pitchFamily="2" charset="-122"/>
              </a:rPr>
              <a:t>FIRSTPRIVATE</a:t>
            </a:r>
          </a:p>
          <a:p>
            <a:pPr eaLnBrk="1" hangingPunct="1"/>
            <a:r>
              <a:rPr lang="en-US" altLang="zh-CN" sz="2400" smtClean="0">
                <a:ea typeface="SimSun" pitchFamily="2" charset="-122"/>
              </a:rPr>
              <a:t>The final value of a private inside a parallel loop can be transmitted to the shared variable outside the loop with:</a:t>
            </a:r>
          </a:p>
          <a:p>
            <a:pPr lvl="2" eaLnBrk="1" hangingPunct="1"/>
            <a:r>
              <a:rPr lang="en-US" altLang="zh-CN" smtClean="0">
                <a:ea typeface="SimSun" pitchFamily="2" charset="-122"/>
              </a:rPr>
              <a:t>LASTPRIVATE</a:t>
            </a:r>
          </a:p>
          <a:p>
            <a:pPr eaLnBrk="1" hangingPunct="1"/>
            <a:r>
              <a:rPr lang="en-US" altLang="zh-CN" sz="2400" smtClean="0">
                <a:ea typeface="SimSun" pitchFamily="2" charset="-122"/>
              </a:rPr>
              <a:t>The default attributes can be overridden with:</a:t>
            </a:r>
          </a:p>
          <a:p>
            <a:pPr lvl="2" eaLnBrk="1" hangingPunct="1"/>
            <a:r>
              <a:rPr lang="en-US" altLang="zh-CN" smtClean="0">
                <a:ea typeface="SimSun" pitchFamily="2" charset="-122"/>
              </a:rPr>
              <a:t>DEFAULT (PRIVATE | SHARED | NONE)</a:t>
            </a:r>
          </a:p>
        </p:txBody>
      </p:sp>
      <p:sp>
        <p:nvSpPr>
          <p:cNvPr id="3173380" name="Text Box 4"/>
          <p:cNvSpPr txBox="1">
            <a:spLocks noChangeArrowheads="1"/>
          </p:cNvSpPr>
          <p:nvPr/>
        </p:nvSpPr>
        <p:spPr bwMode="auto">
          <a:xfrm>
            <a:off x="4343400" y="2413000"/>
            <a:ext cx="4114800" cy="1006475"/>
          </a:xfrm>
          <a:prstGeom prst="rect">
            <a:avLst/>
          </a:prstGeom>
          <a:solidFill>
            <a:schemeClr val="tx1"/>
          </a:solidFill>
          <a:ln w="12700">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defRPr/>
            </a:pPr>
            <a:r>
              <a:rPr lang="en-US" altLang="zh-CN" sz="2000">
                <a:solidFill>
                  <a:schemeClr val="bg2"/>
                </a:solidFill>
                <a:latin typeface="Arial" charset="0"/>
              </a:rPr>
              <a:t>All the  clauses on this page apply to the OpenMP construct NOT to the entire region.</a:t>
            </a:r>
            <a:endParaRPr lang="en-US" altLang="zh-CN" sz="2800">
              <a:latin typeface="Arial" charset="0"/>
            </a:endParaRPr>
          </a:p>
        </p:txBody>
      </p:sp>
      <p:sp>
        <p:nvSpPr>
          <p:cNvPr id="62470" name="Text Box 5"/>
          <p:cNvSpPr txBox="1">
            <a:spLocks noChangeArrowheads="1"/>
          </p:cNvSpPr>
          <p:nvPr/>
        </p:nvSpPr>
        <p:spPr bwMode="auto">
          <a:xfrm>
            <a:off x="215900" y="6018623"/>
            <a:ext cx="8341246" cy="641350"/>
          </a:xfrm>
          <a:prstGeom prst="rect">
            <a:avLst/>
          </a:prstGeom>
          <a:noFill/>
          <a:ln w="12700">
            <a:noFill/>
            <a:miter lim="800000"/>
            <a:headEnd type="none" w="sm" len="sm"/>
            <a:tailEnd type="none" w="sm" len="sm"/>
          </a:ln>
        </p:spPr>
        <p:txBody>
          <a:bodyPr wrap="square">
            <a:spAutoFit/>
          </a:bodyPr>
          <a:lstStyle/>
          <a:p>
            <a:pPr algn="l">
              <a:spcBef>
                <a:spcPct val="50000"/>
              </a:spcBef>
            </a:pPr>
            <a:r>
              <a:rPr lang="en-US" altLang="zh-CN" sz="1800" dirty="0" smtClean="0">
                <a:solidFill>
                  <a:schemeClr val="accent1"/>
                </a:solidFill>
                <a:latin typeface="Arial" charset="0"/>
              </a:rPr>
              <a:t>*All </a:t>
            </a:r>
            <a:r>
              <a:rPr lang="en-US" altLang="zh-CN" sz="1800" dirty="0">
                <a:solidFill>
                  <a:schemeClr val="accent1"/>
                </a:solidFill>
                <a:latin typeface="Arial" charset="0"/>
              </a:rPr>
              <a:t>data clauses apply to parallel constructs and </a:t>
            </a:r>
            <a:r>
              <a:rPr lang="en-US" altLang="zh-CN" sz="1800" dirty="0" err="1">
                <a:solidFill>
                  <a:schemeClr val="accent1"/>
                </a:solidFill>
                <a:latin typeface="Arial" charset="0"/>
              </a:rPr>
              <a:t>worksharing</a:t>
            </a:r>
            <a:r>
              <a:rPr lang="en-US" altLang="zh-CN" sz="1800" dirty="0">
                <a:solidFill>
                  <a:schemeClr val="accent1"/>
                </a:solidFill>
                <a:latin typeface="Arial" charset="0"/>
              </a:rPr>
              <a:t> constructs except “shared” which only applies to parallel constructs.</a:t>
            </a:r>
            <a:endParaRPr lang="en-US" altLang="zh-CN" sz="2800" dirty="0">
              <a:latin typeface="Arial" charset="0"/>
            </a:endParaRPr>
          </a:p>
        </p:txBody>
      </p:sp>
      <p:sp>
        <p:nvSpPr>
          <p:cNvPr id="62471" name="Text Box 6"/>
          <p:cNvSpPr txBox="1">
            <a:spLocks noChangeArrowheads="1"/>
          </p:cNvSpPr>
          <p:nvPr/>
        </p:nvSpPr>
        <p:spPr bwMode="auto">
          <a:xfrm>
            <a:off x="2193925" y="5454650"/>
            <a:ext cx="4624388" cy="396875"/>
          </a:xfrm>
          <a:prstGeom prst="rect">
            <a:avLst/>
          </a:prstGeom>
          <a:noFill/>
          <a:ln w="12700">
            <a:noFill/>
            <a:miter lim="800000"/>
            <a:headEnd type="none" w="sm" len="sm"/>
            <a:tailEnd type="none" w="sm" len="sm"/>
          </a:ln>
        </p:spPr>
        <p:txBody>
          <a:bodyPr wrap="none">
            <a:spAutoFit/>
          </a:bodyPr>
          <a:lstStyle/>
          <a:p>
            <a:pPr algn="l"/>
            <a:r>
              <a:rPr lang="en-US" sz="2000">
                <a:latin typeface="Arial Unicode MS" pitchFamily="34" charset="-128"/>
              </a:rPr>
              <a:t>DEFAULT(PRIVATE)</a:t>
            </a:r>
            <a:r>
              <a:rPr lang="en-US" sz="2000" i="1">
                <a:latin typeface="Arial Unicode MS" pitchFamily="34" charset="-128"/>
              </a:rPr>
              <a:t> is Fortran only</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a:xfrm>
            <a:off x="7239000" y="6495392"/>
            <a:ext cx="1905000" cy="362607"/>
          </a:xfrm>
        </p:spPr>
        <p:txBody>
          <a:bodyPr/>
          <a:lstStyle/>
          <a:p>
            <a:pPr>
              <a:defRPr/>
            </a:pPr>
            <a:fld id="{32B01348-3655-4A59-A915-B208D11B81AE}" type="slidenum">
              <a:rPr lang="zh-CN" altLang="en-US"/>
              <a:pPr>
                <a:defRPr/>
              </a:pPr>
              <a:t>56</a:t>
            </a:fld>
            <a:endParaRPr lang="en-US" altLang="zh-CN" dirty="0"/>
          </a:p>
        </p:txBody>
      </p:sp>
      <p:sp>
        <p:nvSpPr>
          <p:cNvPr id="63491" name="Rectangle 2"/>
          <p:cNvSpPr>
            <a:spLocks noGrp="1" noChangeArrowheads="1"/>
          </p:cNvSpPr>
          <p:nvPr>
            <p:ph type="title"/>
          </p:nvPr>
        </p:nvSpPr>
        <p:spPr>
          <a:noFill/>
        </p:spPr>
        <p:txBody>
          <a:bodyPr lIns="90488" tIns="44450" rIns="90488" bIns="44450" anchor="b"/>
          <a:lstStyle/>
          <a:p>
            <a:pPr eaLnBrk="1" hangingPunct="1">
              <a:lnSpc>
                <a:spcPct val="89000"/>
              </a:lnSpc>
            </a:pPr>
            <a:r>
              <a:rPr lang="en-US" altLang="zh-CN" smtClean="0">
                <a:ea typeface="SimSun" pitchFamily="2" charset="-122"/>
              </a:rPr>
              <a:t>Data Sharing: Private Clause</a:t>
            </a:r>
          </a:p>
        </p:txBody>
      </p:sp>
      <p:sp>
        <p:nvSpPr>
          <p:cNvPr id="63492" name="Rectangle 3"/>
          <p:cNvSpPr>
            <a:spLocks noChangeArrowheads="1"/>
          </p:cNvSpPr>
          <p:nvPr/>
        </p:nvSpPr>
        <p:spPr bwMode="auto">
          <a:xfrm>
            <a:off x="4572000" y="2057400"/>
            <a:ext cx="3967163" cy="4284663"/>
          </a:xfrm>
          <a:prstGeom prst="rect">
            <a:avLst/>
          </a:prstGeom>
          <a:noFill/>
          <a:ln w="9525">
            <a:noFill/>
            <a:miter lim="800000"/>
            <a:headEnd/>
            <a:tailEnd/>
          </a:ln>
        </p:spPr>
        <p:txBody>
          <a:bodyPr lIns="90488" tIns="44450" rIns="90488" bIns="44450"/>
          <a:lstStyle/>
          <a:p>
            <a:pPr marL="342900" indent="-342900" algn="l">
              <a:lnSpc>
                <a:spcPct val="80000"/>
              </a:lnSpc>
              <a:spcBef>
                <a:spcPct val="20000"/>
              </a:spcBef>
            </a:pPr>
            <a:endParaRPr lang="zh-CN" altLang="en-US" b="0">
              <a:latin typeface="Arial" charset="0"/>
            </a:endParaRPr>
          </a:p>
        </p:txBody>
      </p:sp>
      <p:sp>
        <p:nvSpPr>
          <p:cNvPr id="63493" name="Rectangle 4"/>
          <p:cNvSpPr>
            <a:spLocks noChangeArrowheads="1"/>
          </p:cNvSpPr>
          <p:nvPr/>
        </p:nvSpPr>
        <p:spPr bwMode="auto">
          <a:xfrm>
            <a:off x="2070100" y="2871788"/>
            <a:ext cx="4572000" cy="2159000"/>
          </a:xfrm>
          <a:prstGeom prst="rect">
            <a:avLst/>
          </a:prstGeom>
          <a:solidFill>
            <a:srgbClr val="001B72"/>
          </a:solidFill>
          <a:ln w="9525">
            <a:noFill/>
            <a:miter lim="800000"/>
            <a:headEnd/>
            <a:tailEnd/>
          </a:ln>
        </p:spPr>
        <p:txBody>
          <a:bodyPr lIns="92075" tIns="46038" rIns="92075" bIns="46038" anchor="ctr">
            <a:spAutoFit/>
          </a:bodyPr>
          <a:lstStyle/>
          <a:p>
            <a:pPr algn="l" eaLnBrk="0" hangingPunct="0">
              <a:lnSpc>
                <a:spcPct val="90000"/>
              </a:lnSpc>
              <a:spcBef>
                <a:spcPct val="20000"/>
              </a:spcBef>
            </a:pPr>
            <a:r>
              <a:rPr lang="en-US" altLang="zh-CN" sz="1800" b="0" dirty="0">
                <a:latin typeface="Arial" charset="0"/>
              </a:rPr>
              <a:t>void wrong() {</a:t>
            </a:r>
          </a:p>
          <a:p>
            <a:pPr algn="l" eaLnBrk="0" hangingPunct="0">
              <a:lnSpc>
                <a:spcPct val="90000"/>
              </a:lnSpc>
              <a:spcBef>
                <a:spcPct val="20000"/>
              </a:spcBef>
            </a:pPr>
            <a:r>
              <a:rPr lang="en-US" altLang="zh-CN" sz="1800" b="0" dirty="0">
                <a:latin typeface="Arial" charset="0"/>
              </a:rPr>
              <a:t>      </a:t>
            </a:r>
            <a:r>
              <a:rPr lang="en-US" altLang="zh-CN" sz="1800" b="0" dirty="0" err="1">
                <a:latin typeface="Arial" charset="0"/>
              </a:rPr>
              <a:t>int</a:t>
            </a:r>
            <a:r>
              <a:rPr lang="en-US" altLang="zh-CN" sz="1800" b="0" dirty="0">
                <a:latin typeface="Arial" charset="0"/>
              </a:rPr>
              <a:t> </a:t>
            </a:r>
            <a:r>
              <a:rPr lang="en-US" altLang="zh-CN" sz="1800" b="0" dirty="0" err="1">
                <a:latin typeface="Arial" charset="0"/>
              </a:rPr>
              <a:t>tmp</a:t>
            </a:r>
            <a:r>
              <a:rPr lang="en-US" altLang="zh-CN" sz="1800" b="0" dirty="0">
                <a:latin typeface="Arial" charset="0"/>
              </a:rPr>
              <a:t> = 0;</a:t>
            </a:r>
          </a:p>
          <a:p>
            <a:pPr algn="l" eaLnBrk="0" hangingPunct="0">
              <a:lnSpc>
                <a:spcPct val="90000"/>
              </a:lnSpc>
              <a:spcBef>
                <a:spcPct val="20000"/>
              </a:spcBef>
            </a:pPr>
            <a:r>
              <a:rPr lang="en-US" altLang="zh-CN" sz="1800" b="0" dirty="0">
                <a:latin typeface="Arial" charset="0"/>
              </a:rPr>
              <a:t>#</a:t>
            </a:r>
            <a:r>
              <a:rPr lang="en-US" altLang="zh-CN" sz="1800" b="0" dirty="0" err="1">
                <a:latin typeface="Arial" charset="0"/>
              </a:rPr>
              <a:t>pragma</a:t>
            </a:r>
            <a:r>
              <a:rPr lang="en-US" altLang="zh-CN" sz="1800" b="0" dirty="0">
                <a:latin typeface="Arial" charset="0"/>
              </a:rPr>
              <a:t> </a:t>
            </a:r>
            <a:r>
              <a:rPr lang="en-US" altLang="zh-CN" sz="1800" b="0" dirty="0" err="1">
                <a:latin typeface="Arial" charset="0"/>
              </a:rPr>
              <a:t>omp</a:t>
            </a:r>
            <a:r>
              <a:rPr lang="en-US" altLang="zh-CN" sz="1800" b="0" dirty="0">
                <a:latin typeface="Arial" charset="0"/>
              </a:rPr>
              <a:t> parallel for private(</a:t>
            </a:r>
            <a:r>
              <a:rPr lang="en-US" altLang="zh-CN" sz="1800" b="0" dirty="0" err="1">
                <a:latin typeface="Arial" charset="0"/>
              </a:rPr>
              <a:t>tmp</a:t>
            </a:r>
            <a:r>
              <a:rPr lang="en-US" altLang="zh-CN" sz="1800" b="0" dirty="0">
                <a:latin typeface="Arial" charset="0"/>
              </a:rPr>
              <a:t>)</a:t>
            </a:r>
          </a:p>
          <a:p>
            <a:pPr algn="l" eaLnBrk="0" hangingPunct="0">
              <a:lnSpc>
                <a:spcPct val="90000"/>
              </a:lnSpc>
              <a:spcBef>
                <a:spcPct val="20000"/>
              </a:spcBef>
            </a:pPr>
            <a:r>
              <a:rPr lang="en-US" altLang="zh-CN" sz="1800" b="0" dirty="0">
                <a:latin typeface="Arial" charset="0"/>
              </a:rPr>
              <a:t>      for (</a:t>
            </a:r>
            <a:r>
              <a:rPr lang="en-US" altLang="zh-CN" sz="1800" b="0" dirty="0" err="1">
                <a:latin typeface="Arial" charset="0"/>
              </a:rPr>
              <a:t>int</a:t>
            </a:r>
            <a:r>
              <a:rPr lang="en-US" altLang="zh-CN" sz="1800" b="0" dirty="0">
                <a:latin typeface="Arial" charset="0"/>
              </a:rPr>
              <a:t> j = 0; j &lt; 1000; ++j) </a:t>
            </a:r>
          </a:p>
          <a:p>
            <a:pPr algn="l" eaLnBrk="0" hangingPunct="0">
              <a:lnSpc>
                <a:spcPct val="90000"/>
              </a:lnSpc>
              <a:spcBef>
                <a:spcPct val="20000"/>
              </a:spcBef>
            </a:pPr>
            <a:r>
              <a:rPr lang="en-US" altLang="zh-CN" sz="1800" b="0" dirty="0">
                <a:latin typeface="Arial" charset="0"/>
              </a:rPr>
              <a:t>	    </a:t>
            </a:r>
            <a:r>
              <a:rPr lang="en-US" altLang="zh-CN" sz="1800" b="0" dirty="0" err="1">
                <a:latin typeface="Arial" charset="0"/>
              </a:rPr>
              <a:t>tmp</a:t>
            </a:r>
            <a:r>
              <a:rPr lang="en-US" altLang="zh-CN" sz="1800" b="0" dirty="0">
                <a:latin typeface="Arial" charset="0"/>
              </a:rPr>
              <a:t> += j;</a:t>
            </a:r>
          </a:p>
          <a:p>
            <a:pPr algn="l" eaLnBrk="0" hangingPunct="0">
              <a:lnSpc>
                <a:spcPct val="90000"/>
              </a:lnSpc>
              <a:spcBef>
                <a:spcPct val="20000"/>
              </a:spcBef>
            </a:pPr>
            <a:r>
              <a:rPr lang="en-US" altLang="zh-CN" sz="1800" b="0" dirty="0">
                <a:latin typeface="Arial" charset="0"/>
              </a:rPr>
              <a:t>      </a:t>
            </a:r>
            <a:r>
              <a:rPr lang="en-US" altLang="zh-CN" sz="1800" b="0" dirty="0" err="1">
                <a:latin typeface="Arial" charset="0"/>
              </a:rPr>
              <a:t>printf</a:t>
            </a:r>
            <a:r>
              <a:rPr lang="en-US" altLang="zh-CN" sz="1800" b="0" dirty="0">
                <a:latin typeface="Arial" charset="0"/>
              </a:rPr>
              <a:t>(“%d\n”, </a:t>
            </a:r>
            <a:r>
              <a:rPr lang="en-US" altLang="zh-CN" sz="1800" b="0" dirty="0" err="1">
                <a:latin typeface="Arial" charset="0"/>
              </a:rPr>
              <a:t>tmp</a:t>
            </a:r>
            <a:r>
              <a:rPr lang="en-US" altLang="zh-CN" sz="1800" b="0" dirty="0">
                <a:latin typeface="Arial" charset="0"/>
              </a:rPr>
              <a:t>);</a:t>
            </a:r>
          </a:p>
          <a:p>
            <a:pPr algn="l" eaLnBrk="0" hangingPunct="0">
              <a:lnSpc>
                <a:spcPct val="90000"/>
              </a:lnSpc>
              <a:spcBef>
                <a:spcPct val="20000"/>
              </a:spcBef>
            </a:pPr>
            <a:r>
              <a:rPr lang="en-US" altLang="zh-CN" sz="1800" b="0" dirty="0">
                <a:latin typeface="Arial" charset="0"/>
              </a:rPr>
              <a:t>}</a:t>
            </a:r>
          </a:p>
        </p:txBody>
      </p:sp>
      <p:sp>
        <p:nvSpPr>
          <p:cNvPr id="63494" name="Rectangle 5"/>
          <p:cNvSpPr>
            <a:spLocks noGrp="1" noChangeArrowheads="1"/>
          </p:cNvSpPr>
          <p:nvPr>
            <p:ph type="body" sz="half" idx="1"/>
          </p:nvPr>
        </p:nvSpPr>
        <p:spPr>
          <a:xfrm>
            <a:off x="241300" y="1544638"/>
            <a:ext cx="8707438" cy="1535112"/>
          </a:xfrm>
          <a:noFill/>
        </p:spPr>
        <p:txBody>
          <a:bodyPr lIns="90488" tIns="44450" rIns="90488" bIns="44450"/>
          <a:lstStyle/>
          <a:p>
            <a:pPr eaLnBrk="1" hangingPunct="1">
              <a:lnSpc>
                <a:spcPct val="94000"/>
              </a:lnSpc>
            </a:pPr>
            <a:r>
              <a:rPr lang="en-US" altLang="zh-CN" sz="2000" smtClean="0">
                <a:ea typeface="SimSun" pitchFamily="2" charset="-122"/>
              </a:rPr>
              <a:t>private(var)  creates a new local copy of var for each thread.</a:t>
            </a:r>
          </a:p>
          <a:p>
            <a:pPr lvl="2" eaLnBrk="1" hangingPunct="1"/>
            <a:r>
              <a:rPr lang="en-US" altLang="zh-CN" sz="1800" smtClean="0">
                <a:ea typeface="SimSun" pitchFamily="2" charset="-122"/>
              </a:rPr>
              <a:t>The value of the private copies is uninitialized</a:t>
            </a:r>
          </a:p>
          <a:p>
            <a:pPr lvl="2" eaLnBrk="1" hangingPunct="1"/>
            <a:r>
              <a:rPr lang="en-US" altLang="zh-CN" sz="1800" smtClean="0">
                <a:ea typeface="SimSun" pitchFamily="2" charset="-122"/>
              </a:rPr>
              <a:t>The value of the original variable is unchanged after the region</a:t>
            </a:r>
          </a:p>
        </p:txBody>
      </p:sp>
      <p:sp>
        <p:nvSpPr>
          <p:cNvPr id="3174406" name="Rectangle 6"/>
          <p:cNvSpPr>
            <a:spLocks noChangeArrowheads="1"/>
          </p:cNvSpPr>
          <p:nvPr/>
        </p:nvSpPr>
        <p:spPr bwMode="auto">
          <a:xfrm>
            <a:off x="6991350" y="3797300"/>
            <a:ext cx="1987550" cy="835025"/>
          </a:xfrm>
          <a:prstGeom prst="rect">
            <a:avLst/>
          </a:prstGeom>
          <a:solidFill>
            <a:schemeClr val="tx1"/>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algn="l">
              <a:spcBef>
                <a:spcPct val="50000"/>
              </a:spcBef>
              <a:defRPr/>
            </a:pPr>
            <a:r>
              <a:rPr lang="en-US" altLang="zh-CN" b="0">
                <a:solidFill>
                  <a:schemeClr val="bg2"/>
                </a:solidFill>
                <a:latin typeface="Arial" charset="0"/>
              </a:rPr>
              <a:t>tmp was not initialized</a:t>
            </a:r>
          </a:p>
        </p:txBody>
      </p:sp>
      <p:sp>
        <p:nvSpPr>
          <p:cNvPr id="63496" name="Line 10"/>
          <p:cNvSpPr>
            <a:spLocks noChangeShapeType="1"/>
          </p:cNvSpPr>
          <p:nvPr/>
        </p:nvSpPr>
        <p:spPr bwMode="auto">
          <a:xfrm flipH="1">
            <a:off x="4330700" y="4064000"/>
            <a:ext cx="2628900" cy="177800"/>
          </a:xfrm>
          <a:prstGeom prst="line">
            <a:avLst/>
          </a:prstGeom>
          <a:noFill/>
          <a:ln w="12700">
            <a:solidFill>
              <a:schemeClr val="tx1"/>
            </a:solidFill>
            <a:round/>
            <a:headEnd type="none" w="sm" len="sm"/>
            <a:tailEnd type="triangle" w="sm" len="sm"/>
          </a:ln>
        </p:spPr>
        <p:txBody>
          <a:bodyPr/>
          <a:lstStyle/>
          <a:p>
            <a:endParaRPr lang="en-US"/>
          </a:p>
        </p:txBody>
      </p:sp>
      <p:sp>
        <p:nvSpPr>
          <p:cNvPr id="3174411" name="Rectangle 11"/>
          <p:cNvSpPr>
            <a:spLocks noChangeArrowheads="1"/>
          </p:cNvSpPr>
          <p:nvPr/>
        </p:nvSpPr>
        <p:spPr bwMode="auto">
          <a:xfrm>
            <a:off x="2241550" y="5575300"/>
            <a:ext cx="2584450" cy="469900"/>
          </a:xfrm>
          <a:prstGeom prst="rect">
            <a:avLst/>
          </a:prstGeom>
          <a:solidFill>
            <a:schemeClr val="tx1"/>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algn="l">
              <a:spcBef>
                <a:spcPct val="50000"/>
              </a:spcBef>
            </a:pPr>
            <a:r>
              <a:rPr lang="en-US" altLang="zh-CN" b="0">
                <a:solidFill>
                  <a:schemeClr val="bg2"/>
                </a:solidFill>
                <a:latin typeface="Arial" charset="0"/>
              </a:rPr>
              <a:t>tmp is 0 here</a:t>
            </a:r>
          </a:p>
        </p:txBody>
      </p:sp>
      <p:sp>
        <p:nvSpPr>
          <p:cNvPr id="63498" name="Line 12"/>
          <p:cNvSpPr>
            <a:spLocks noChangeShapeType="1"/>
          </p:cNvSpPr>
          <p:nvPr/>
        </p:nvSpPr>
        <p:spPr bwMode="auto">
          <a:xfrm flipV="1">
            <a:off x="3276600" y="4775200"/>
            <a:ext cx="749300" cy="673100"/>
          </a:xfrm>
          <a:prstGeom prst="line">
            <a:avLst/>
          </a:prstGeom>
          <a:noFill/>
          <a:ln w="12700">
            <a:solidFill>
              <a:schemeClr val="tx1"/>
            </a:solidFill>
            <a:round/>
            <a:headEnd type="none" w="sm" len="sm"/>
            <a:tailEnd type="triangle" w="sm" len="sm"/>
          </a:ln>
        </p:spPr>
        <p:txBody>
          <a:bodyPr/>
          <a:lstStyle/>
          <a:p>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Slide Number Placeholder 4"/>
          <p:cNvSpPr>
            <a:spLocks noGrp="1"/>
          </p:cNvSpPr>
          <p:nvPr>
            <p:ph type="sldNum" sz="quarter" idx="10"/>
          </p:nvPr>
        </p:nvSpPr>
        <p:spPr>
          <a:xfrm>
            <a:off x="7239000" y="6558454"/>
            <a:ext cx="1905000" cy="299545"/>
          </a:xfrm>
        </p:spPr>
        <p:txBody>
          <a:bodyPr/>
          <a:lstStyle/>
          <a:p>
            <a:pPr>
              <a:defRPr/>
            </a:pPr>
            <a:fld id="{C4CBE910-7B7C-41A3-B9F1-186FC276FF9A}" type="slidenum">
              <a:rPr lang="zh-CN" altLang="en-US"/>
              <a:pPr>
                <a:defRPr/>
              </a:pPr>
              <a:t>57</a:t>
            </a:fld>
            <a:endParaRPr lang="en-US" altLang="zh-CN" dirty="0"/>
          </a:p>
        </p:txBody>
      </p:sp>
      <p:sp>
        <p:nvSpPr>
          <p:cNvPr id="64515" name="Rectangle 2"/>
          <p:cNvSpPr>
            <a:spLocks noGrp="1" noChangeArrowheads="1"/>
          </p:cNvSpPr>
          <p:nvPr>
            <p:ph type="title"/>
          </p:nvPr>
        </p:nvSpPr>
        <p:spPr>
          <a:xfrm>
            <a:off x="460375" y="133350"/>
            <a:ext cx="8496300" cy="1143000"/>
          </a:xfrm>
          <a:noFill/>
        </p:spPr>
        <p:txBody>
          <a:bodyPr lIns="90488" tIns="44450" rIns="90488" bIns="44450" anchor="b"/>
          <a:lstStyle/>
          <a:p>
            <a:pPr eaLnBrk="1" hangingPunct="1">
              <a:lnSpc>
                <a:spcPct val="89000"/>
              </a:lnSpc>
            </a:pPr>
            <a:r>
              <a:rPr lang="en-US" altLang="zh-CN" sz="3600" dirty="0" smtClean="0">
                <a:ea typeface="SimSun" pitchFamily="2" charset="-122"/>
              </a:rPr>
              <a:t>Data Sharing: Private Clause</a:t>
            </a:r>
            <a:br>
              <a:rPr lang="en-US" altLang="zh-CN" sz="3600" dirty="0" smtClean="0">
                <a:ea typeface="SimSun" pitchFamily="2" charset="-122"/>
              </a:rPr>
            </a:br>
            <a:r>
              <a:rPr lang="en-US" altLang="zh-CN" sz="3600" dirty="0" smtClean="0">
                <a:ea typeface="SimSun" pitchFamily="2" charset="-122"/>
              </a:rPr>
              <a:t>When is the original variable valid?</a:t>
            </a:r>
          </a:p>
        </p:txBody>
      </p:sp>
      <p:sp>
        <p:nvSpPr>
          <p:cNvPr id="64516" name="Rectangle 3"/>
          <p:cNvSpPr>
            <a:spLocks noChangeArrowheads="1"/>
          </p:cNvSpPr>
          <p:nvPr/>
        </p:nvSpPr>
        <p:spPr bwMode="auto">
          <a:xfrm>
            <a:off x="4572000" y="2057400"/>
            <a:ext cx="3967163" cy="4284663"/>
          </a:xfrm>
          <a:prstGeom prst="rect">
            <a:avLst/>
          </a:prstGeom>
          <a:noFill/>
          <a:ln w="9525">
            <a:noFill/>
            <a:miter lim="800000"/>
            <a:headEnd/>
            <a:tailEnd/>
          </a:ln>
        </p:spPr>
        <p:txBody>
          <a:bodyPr lIns="90488" tIns="44450" rIns="90488" bIns="44450"/>
          <a:lstStyle/>
          <a:p>
            <a:pPr marL="342900" indent="-342900" algn="l">
              <a:lnSpc>
                <a:spcPct val="80000"/>
              </a:lnSpc>
              <a:spcBef>
                <a:spcPct val="20000"/>
              </a:spcBef>
            </a:pPr>
            <a:endParaRPr lang="zh-CN" altLang="en-US" b="0">
              <a:latin typeface="Arial" charset="0"/>
            </a:endParaRPr>
          </a:p>
        </p:txBody>
      </p:sp>
      <p:sp>
        <p:nvSpPr>
          <p:cNvPr id="64517" name="Rectangle 4"/>
          <p:cNvSpPr>
            <a:spLocks noChangeArrowheads="1"/>
          </p:cNvSpPr>
          <p:nvPr/>
        </p:nvSpPr>
        <p:spPr bwMode="auto">
          <a:xfrm>
            <a:off x="419100" y="3368675"/>
            <a:ext cx="4572000" cy="2159000"/>
          </a:xfrm>
          <a:prstGeom prst="rect">
            <a:avLst/>
          </a:prstGeom>
          <a:solidFill>
            <a:srgbClr val="001B72"/>
          </a:solidFill>
          <a:ln w="9525">
            <a:noFill/>
            <a:miter lim="800000"/>
            <a:headEnd/>
            <a:tailEnd/>
          </a:ln>
        </p:spPr>
        <p:txBody>
          <a:bodyPr lIns="92075" tIns="46038" rIns="92075" bIns="46038" anchor="ctr">
            <a:spAutoFit/>
          </a:bodyPr>
          <a:lstStyle/>
          <a:p>
            <a:pPr algn="l" eaLnBrk="0" hangingPunct="0">
              <a:lnSpc>
                <a:spcPct val="90000"/>
              </a:lnSpc>
              <a:spcBef>
                <a:spcPct val="20000"/>
              </a:spcBef>
            </a:pPr>
            <a:r>
              <a:rPr lang="en-US" altLang="zh-CN" sz="1800" b="0">
                <a:latin typeface="Arial" charset="0"/>
              </a:rPr>
              <a:t>int tmp;</a:t>
            </a:r>
          </a:p>
          <a:p>
            <a:pPr algn="l" eaLnBrk="0" hangingPunct="0">
              <a:lnSpc>
                <a:spcPct val="90000"/>
              </a:lnSpc>
              <a:spcBef>
                <a:spcPct val="20000"/>
              </a:spcBef>
            </a:pPr>
            <a:r>
              <a:rPr lang="en-US" altLang="zh-CN" sz="1800" b="0">
                <a:latin typeface="Arial" charset="0"/>
              </a:rPr>
              <a:t>void danger() {</a:t>
            </a:r>
          </a:p>
          <a:p>
            <a:pPr algn="l" eaLnBrk="0" hangingPunct="0">
              <a:lnSpc>
                <a:spcPct val="90000"/>
              </a:lnSpc>
              <a:spcBef>
                <a:spcPct val="20000"/>
              </a:spcBef>
            </a:pPr>
            <a:r>
              <a:rPr lang="en-US" altLang="zh-CN" sz="1800" b="0">
                <a:latin typeface="Arial" charset="0"/>
              </a:rPr>
              <a:t>      tmp = 0;</a:t>
            </a:r>
          </a:p>
          <a:p>
            <a:pPr algn="l" eaLnBrk="0" hangingPunct="0">
              <a:lnSpc>
                <a:spcPct val="90000"/>
              </a:lnSpc>
              <a:spcBef>
                <a:spcPct val="20000"/>
              </a:spcBef>
            </a:pPr>
            <a:r>
              <a:rPr lang="en-US" altLang="zh-CN" sz="1800" b="0">
                <a:latin typeface="Arial" charset="0"/>
              </a:rPr>
              <a:t>#pragma omp parallel private(tmp)</a:t>
            </a:r>
          </a:p>
          <a:p>
            <a:pPr algn="l" eaLnBrk="0" hangingPunct="0">
              <a:lnSpc>
                <a:spcPct val="90000"/>
              </a:lnSpc>
              <a:spcBef>
                <a:spcPct val="20000"/>
              </a:spcBef>
            </a:pPr>
            <a:r>
              <a:rPr lang="en-US" altLang="zh-CN" sz="1800" b="0">
                <a:latin typeface="Arial" charset="0"/>
              </a:rPr>
              <a:t>      work();</a:t>
            </a:r>
          </a:p>
          <a:p>
            <a:pPr algn="l" eaLnBrk="0" hangingPunct="0">
              <a:lnSpc>
                <a:spcPct val="90000"/>
              </a:lnSpc>
              <a:spcBef>
                <a:spcPct val="20000"/>
              </a:spcBef>
            </a:pPr>
            <a:r>
              <a:rPr lang="en-US" altLang="zh-CN" sz="1800" b="0">
                <a:latin typeface="Arial" charset="0"/>
              </a:rPr>
              <a:t>     printf(“%d\n”, tmp);</a:t>
            </a:r>
          </a:p>
          <a:p>
            <a:pPr algn="l" eaLnBrk="0" hangingPunct="0">
              <a:lnSpc>
                <a:spcPct val="90000"/>
              </a:lnSpc>
              <a:spcBef>
                <a:spcPct val="20000"/>
              </a:spcBef>
            </a:pPr>
            <a:r>
              <a:rPr lang="en-US" altLang="zh-CN" sz="1800" b="0">
                <a:latin typeface="Arial" charset="0"/>
              </a:rPr>
              <a:t>}</a:t>
            </a:r>
          </a:p>
        </p:txBody>
      </p:sp>
      <p:sp>
        <p:nvSpPr>
          <p:cNvPr id="64518" name="Rectangle 5"/>
          <p:cNvSpPr>
            <a:spLocks noGrp="1" noChangeArrowheads="1"/>
          </p:cNvSpPr>
          <p:nvPr>
            <p:ph type="body" sz="half" idx="1"/>
          </p:nvPr>
        </p:nvSpPr>
        <p:spPr>
          <a:xfrm>
            <a:off x="0" y="1276349"/>
            <a:ext cx="9144000" cy="2092325"/>
          </a:xfrm>
          <a:noFill/>
        </p:spPr>
        <p:txBody>
          <a:bodyPr lIns="90488" tIns="44450" rIns="90488" bIns="44450"/>
          <a:lstStyle/>
          <a:p>
            <a:pPr eaLnBrk="1" hangingPunct="1">
              <a:lnSpc>
                <a:spcPct val="94000"/>
              </a:lnSpc>
            </a:pPr>
            <a:r>
              <a:rPr lang="en-US" altLang="zh-CN" sz="2400" dirty="0" smtClean="0">
                <a:ea typeface="SimSun" pitchFamily="2" charset="-122"/>
              </a:rPr>
              <a:t>The original variable’s value is unspecified if it is referenced outside of the construct</a:t>
            </a:r>
          </a:p>
          <a:p>
            <a:pPr lvl="2" eaLnBrk="1" hangingPunct="1"/>
            <a:r>
              <a:rPr lang="en-US" altLang="zh-CN" dirty="0" smtClean="0">
                <a:ea typeface="SimSun" pitchFamily="2" charset="-122"/>
              </a:rPr>
              <a:t>Implementations may reference the original variable or a copy ….. a dangerous programming practice!</a:t>
            </a:r>
          </a:p>
          <a:p>
            <a:pPr lvl="2" eaLnBrk="1" hangingPunct="1"/>
            <a:r>
              <a:rPr lang="en-US" altLang="zh-CN" dirty="0" smtClean="0">
                <a:ea typeface="SimSun" pitchFamily="2" charset="-122"/>
              </a:rPr>
              <a:t>For example, consider what would happen if the compiler </a:t>
            </a:r>
            <a:r>
              <a:rPr lang="en-US" altLang="zh-CN" dirty="0" err="1" smtClean="0">
                <a:ea typeface="SimSun" pitchFamily="2" charset="-122"/>
              </a:rPr>
              <a:t>inlined</a:t>
            </a:r>
            <a:r>
              <a:rPr lang="en-US" altLang="zh-CN" dirty="0" smtClean="0">
                <a:ea typeface="SimSun" pitchFamily="2" charset="-122"/>
              </a:rPr>
              <a:t> work()?</a:t>
            </a:r>
          </a:p>
          <a:p>
            <a:pPr lvl="2" eaLnBrk="1" hangingPunct="1"/>
            <a:endParaRPr lang="en-US" altLang="zh-CN" dirty="0" smtClean="0">
              <a:ea typeface="SimSun" pitchFamily="2" charset="-122"/>
            </a:endParaRPr>
          </a:p>
        </p:txBody>
      </p:sp>
      <p:sp>
        <p:nvSpPr>
          <p:cNvPr id="64519" name="Rectangle 10"/>
          <p:cNvSpPr>
            <a:spLocks noChangeArrowheads="1"/>
          </p:cNvSpPr>
          <p:nvPr/>
        </p:nvSpPr>
        <p:spPr bwMode="auto">
          <a:xfrm>
            <a:off x="5905500" y="3670300"/>
            <a:ext cx="2692400" cy="1249363"/>
          </a:xfrm>
          <a:prstGeom prst="rect">
            <a:avLst/>
          </a:prstGeom>
          <a:solidFill>
            <a:srgbClr val="001B72"/>
          </a:solidFill>
          <a:ln w="9525">
            <a:noFill/>
            <a:miter lim="800000"/>
            <a:headEnd/>
            <a:tailEnd/>
          </a:ln>
        </p:spPr>
        <p:txBody>
          <a:bodyPr lIns="92075" tIns="46038" rIns="92075" bIns="46038" anchor="ctr">
            <a:spAutoFit/>
          </a:bodyPr>
          <a:lstStyle/>
          <a:p>
            <a:pPr algn="l" eaLnBrk="0" hangingPunct="0">
              <a:lnSpc>
                <a:spcPct val="90000"/>
              </a:lnSpc>
              <a:spcBef>
                <a:spcPct val="20000"/>
              </a:spcBef>
            </a:pPr>
            <a:r>
              <a:rPr lang="en-US" altLang="zh-CN" sz="1800" b="0">
                <a:latin typeface="Arial" charset="0"/>
              </a:rPr>
              <a:t>extern int tmp;</a:t>
            </a:r>
          </a:p>
          <a:p>
            <a:pPr algn="l" eaLnBrk="0" hangingPunct="0">
              <a:lnSpc>
                <a:spcPct val="90000"/>
              </a:lnSpc>
              <a:spcBef>
                <a:spcPct val="20000"/>
              </a:spcBef>
            </a:pPr>
            <a:r>
              <a:rPr lang="en-US" altLang="zh-CN" sz="1800" b="0">
                <a:latin typeface="Arial" charset="0"/>
              </a:rPr>
              <a:t>void work() {</a:t>
            </a:r>
          </a:p>
          <a:p>
            <a:pPr algn="l" eaLnBrk="0" hangingPunct="0">
              <a:lnSpc>
                <a:spcPct val="90000"/>
              </a:lnSpc>
              <a:spcBef>
                <a:spcPct val="20000"/>
              </a:spcBef>
            </a:pPr>
            <a:r>
              <a:rPr lang="en-US" altLang="zh-CN" sz="1800" b="0">
                <a:latin typeface="Arial" charset="0"/>
              </a:rPr>
              <a:t>      tmp = 5;</a:t>
            </a:r>
          </a:p>
          <a:p>
            <a:pPr algn="l" eaLnBrk="0" hangingPunct="0">
              <a:lnSpc>
                <a:spcPct val="90000"/>
              </a:lnSpc>
              <a:spcBef>
                <a:spcPct val="20000"/>
              </a:spcBef>
            </a:pPr>
            <a:r>
              <a:rPr lang="en-US" altLang="zh-CN" sz="1800" b="0">
                <a:latin typeface="Arial" charset="0"/>
              </a:rPr>
              <a:t>}</a:t>
            </a:r>
          </a:p>
        </p:txBody>
      </p:sp>
      <p:sp>
        <p:nvSpPr>
          <p:cNvPr id="3439627" name="Rectangle 11"/>
          <p:cNvSpPr>
            <a:spLocks noChangeArrowheads="1"/>
          </p:cNvSpPr>
          <p:nvPr/>
        </p:nvSpPr>
        <p:spPr bwMode="auto">
          <a:xfrm>
            <a:off x="5949950" y="5435600"/>
            <a:ext cx="2622550" cy="835025"/>
          </a:xfrm>
          <a:prstGeom prst="rect">
            <a:avLst/>
          </a:prstGeom>
          <a:solidFill>
            <a:schemeClr val="tx1"/>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algn="l">
              <a:spcBef>
                <a:spcPct val="50000"/>
              </a:spcBef>
              <a:defRPr/>
            </a:pPr>
            <a:r>
              <a:rPr lang="en-US" altLang="zh-CN" b="0">
                <a:solidFill>
                  <a:schemeClr val="bg2"/>
                </a:solidFill>
                <a:latin typeface="Arial" charset="0"/>
              </a:rPr>
              <a:t>unspecified which copy of tmp</a:t>
            </a:r>
          </a:p>
        </p:txBody>
      </p:sp>
      <p:sp>
        <p:nvSpPr>
          <p:cNvPr id="64521" name="Line 12"/>
          <p:cNvSpPr>
            <a:spLocks noChangeShapeType="1"/>
          </p:cNvSpPr>
          <p:nvPr/>
        </p:nvSpPr>
        <p:spPr bwMode="auto">
          <a:xfrm flipH="1" flipV="1">
            <a:off x="6604000" y="4584700"/>
            <a:ext cx="317500" cy="838200"/>
          </a:xfrm>
          <a:prstGeom prst="line">
            <a:avLst/>
          </a:prstGeom>
          <a:noFill/>
          <a:ln w="12700">
            <a:solidFill>
              <a:schemeClr val="tx1"/>
            </a:solidFill>
            <a:round/>
            <a:headEnd type="none" w="sm" len="sm"/>
            <a:tailEnd type="triangle" w="sm" len="sm"/>
          </a:ln>
        </p:spPr>
        <p:txBody>
          <a:bodyPr/>
          <a:lstStyle/>
          <a:p>
            <a:endParaRPr lang="en-US"/>
          </a:p>
        </p:txBody>
      </p:sp>
      <p:sp>
        <p:nvSpPr>
          <p:cNvPr id="3439629" name="Rectangle 13"/>
          <p:cNvSpPr>
            <a:spLocks noChangeArrowheads="1"/>
          </p:cNvSpPr>
          <p:nvPr/>
        </p:nvSpPr>
        <p:spPr bwMode="auto">
          <a:xfrm>
            <a:off x="793750" y="5689600"/>
            <a:ext cx="2940050" cy="835025"/>
          </a:xfrm>
          <a:prstGeom prst="rect">
            <a:avLst/>
          </a:prstGeom>
          <a:solidFill>
            <a:schemeClr val="tx1"/>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algn="l">
              <a:spcBef>
                <a:spcPct val="50000"/>
              </a:spcBef>
              <a:defRPr/>
            </a:pPr>
            <a:r>
              <a:rPr lang="en-US" altLang="zh-CN" b="0">
                <a:solidFill>
                  <a:schemeClr val="bg2"/>
                </a:solidFill>
                <a:latin typeface="Arial" charset="0"/>
              </a:rPr>
              <a:t>tmp has unspecified value</a:t>
            </a:r>
          </a:p>
        </p:txBody>
      </p:sp>
      <p:sp>
        <p:nvSpPr>
          <p:cNvPr id="64523" name="Line 14"/>
          <p:cNvSpPr>
            <a:spLocks noChangeShapeType="1"/>
          </p:cNvSpPr>
          <p:nvPr/>
        </p:nvSpPr>
        <p:spPr bwMode="auto">
          <a:xfrm flipH="1" flipV="1">
            <a:off x="2197100" y="5207000"/>
            <a:ext cx="406400" cy="419100"/>
          </a:xfrm>
          <a:prstGeom prst="line">
            <a:avLst/>
          </a:prstGeom>
          <a:noFill/>
          <a:ln w="12700">
            <a:solidFill>
              <a:schemeClr val="tx1"/>
            </a:solidFill>
            <a:round/>
            <a:headEnd type="none" w="sm" len="sm"/>
            <a:tailEnd type="triangle" w="sm" len="sm"/>
          </a:ln>
        </p:spPr>
        <p:txBody>
          <a:bodyPr/>
          <a:lstStyle/>
          <a:p>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2" name="Rectangle 4"/>
          <p:cNvSpPr>
            <a:spLocks noGrp="1" noChangeArrowheads="1"/>
          </p:cNvSpPr>
          <p:nvPr>
            <p:ph type="title"/>
          </p:nvPr>
        </p:nvSpPr>
        <p:spPr/>
        <p:txBody>
          <a:bodyPr/>
          <a:lstStyle/>
          <a:p>
            <a:r>
              <a:rPr lang="en-US" smtClean="0"/>
              <a:t>Firstprivate Clause</a:t>
            </a:r>
            <a:endParaRPr lang="en-US"/>
          </a:p>
        </p:txBody>
      </p:sp>
      <p:sp>
        <p:nvSpPr>
          <p:cNvPr id="652290" name="Rectangle 2"/>
          <p:cNvSpPr>
            <a:spLocks noGrp="1" noChangeArrowheads="1"/>
          </p:cNvSpPr>
          <p:nvPr>
            <p:ph idx="1"/>
          </p:nvPr>
        </p:nvSpPr>
        <p:spPr/>
        <p:txBody>
          <a:bodyPr/>
          <a:lstStyle/>
          <a:p>
            <a:r>
              <a:rPr lang="en-US" dirty="0" smtClean="0"/>
              <a:t>Variables initialized from shared variable</a:t>
            </a:r>
          </a:p>
          <a:p>
            <a:r>
              <a:rPr lang="en-US" dirty="0" smtClean="0"/>
              <a:t>C++ objects are copy-constructed</a:t>
            </a:r>
            <a:endParaRPr lang="en-US" dirty="0"/>
          </a:p>
        </p:txBody>
      </p:sp>
      <p:sp>
        <p:nvSpPr>
          <p:cNvPr id="6" name="Slide Number Placeholder 5"/>
          <p:cNvSpPr>
            <a:spLocks noGrp="1"/>
          </p:cNvSpPr>
          <p:nvPr>
            <p:ph type="sldNum" sz="quarter" idx="10"/>
          </p:nvPr>
        </p:nvSpPr>
        <p:spPr/>
        <p:txBody>
          <a:bodyPr/>
          <a:lstStyle/>
          <a:p>
            <a:fld id="{A9F054D6-3939-4AE5-ABD1-21E1DA0A6EFB}" type="slidenum">
              <a:rPr lang="en-US" smtClean="0">
                <a:solidFill>
                  <a:srgbClr val="FFFFFF"/>
                </a:solidFill>
              </a:rPr>
              <a:pPr/>
              <a:t>58</a:t>
            </a:fld>
            <a:endParaRPr lang="en-US">
              <a:solidFill>
                <a:srgbClr val="FFFFFF"/>
              </a:solidFill>
            </a:endParaRPr>
          </a:p>
        </p:txBody>
      </p:sp>
      <p:sp>
        <p:nvSpPr>
          <p:cNvPr id="652291" name="Rectangle 3"/>
          <p:cNvSpPr>
            <a:spLocks noChangeArrowheads="1"/>
          </p:cNvSpPr>
          <p:nvPr/>
        </p:nvSpPr>
        <p:spPr bwMode="auto">
          <a:xfrm>
            <a:off x="4572000" y="2057400"/>
            <a:ext cx="3967163" cy="4284663"/>
          </a:xfrm>
          <a:prstGeom prst="rect">
            <a:avLst/>
          </a:prstGeom>
          <a:noFill/>
          <a:ln w="9525">
            <a:noFill/>
            <a:miter lim="800000"/>
            <a:headEnd/>
            <a:tailEnd/>
          </a:ln>
          <a:effectLst/>
        </p:spPr>
        <p:txBody>
          <a:bodyPr lIns="90488" tIns="44450" rIns="90488" bIns="44450"/>
          <a:lstStyle/>
          <a:p>
            <a:pPr marL="342900" indent="-342900" algn="l">
              <a:lnSpc>
                <a:spcPct val="80000"/>
              </a:lnSpc>
              <a:spcBef>
                <a:spcPct val="20000"/>
              </a:spcBef>
            </a:pPr>
            <a:endParaRPr lang="en-US">
              <a:solidFill>
                <a:srgbClr val="FFFFFF"/>
              </a:solidFill>
              <a:ea typeface="SimSun"/>
            </a:endParaRPr>
          </a:p>
        </p:txBody>
      </p:sp>
      <p:sp>
        <p:nvSpPr>
          <p:cNvPr id="652293" name="Text Box 5"/>
          <p:cNvSpPr txBox="1">
            <a:spLocks noChangeArrowheads="1"/>
          </p:cNvSpPr>
          <p:nvPr/>
        </p:nvSpPr>
        <p:spPr bwMode="auto">
          <a:xfrm>
            <a:off x="1012825" y="3001963"/>
            <a:ext cx="7036022" cy="2456057"/>
          </a:xfrm>
          <a:prstGeom prst="rect">
            <a:avLst/>
          </a:prstGeom>
          <a:solidFill>
            <a:srgbClr val="001E8A"/>
          </a:solidFill>
          <a:ln w="12700">
            <a:noFill/>
            <a:miter lim="800000"/>
            <a:headEnd type="none" w="sm" len="sm"/>
            <a:tailEnd type="none" w="sm" len="sm"/>
          </a:ln>
          <a:effectLst>
            <a:outerShdw dist="107763" dir="2700000" algn="ctr" rotWithShape="0">
              <a:schemeClr val="bg2">
                <a:alpha val="50000"/>
              </a:schemeClr>
            </a:outerShdw>
          </a:effectLst>
        </p:spPr>
        <p:txBody>
          <a:bodyPr wrap="square">
            <a:spAutoFit/>
          </a:bodyPr>
          <a:lstStyle/>
          <a:p>
            <a:pPr algn="l" eaLnBrk="0" hangingPunct="0">
              <a:lnSpc>
                <a:spcPct val="90000"/>
              </a:lnSpc>
              <a:spcBef>
                <a:spcPct val="20000"/>
              </a:spcBef>
            </a:pPr>
            <a:r>
              <a:rPr lang="en-US" altLang="zh-CN" dirty="0" err="1" smtClean="0">
                <a:solidFill>
                  <a:srgbClr val="FFFF00"/>
                </a:solidFill>
                <a:latin typeface="Arial" charset="0"/>
              </a:rPr>
              <a:t>incr</a:t>
            </a:r>
            <a:r>
              <a:rPr lang="en-US" altLang="zh-CN" dirty="0" smtClean="0">
                <a:solidFill>
                  <a:srgbClr val="FFFF00"/>
                </a:solidFill>
                <a:latin typeface="Arial" charset="0"/>
              </a:rPr>
              <a:t> = 0</a:t>
            </a:r>
            <a:r>
              <a:rPr lang="en-US" altLang="zh-CN" dirty="0">
                <a:latin typeface="Arial" charset="0"/>
              </a:rPr>
              <a:t>;</a:t>
            </a:r>
          </a:p>
          <a:p>
            <a:pPr algn="l" eaLnBrk="0" hangingPunct="0">
              <a:lnSpc>
                <a:spcPct val="90000"/>
              </a:lnSpc>
              <a:spcBef>
                <a:spcPct val="20000"/>
              </a:spcBef>
            </a:pPr>
            <a:r>
              <a:rPr lang="en-US" altLang="zh-CN" dirty="0">
                <a:latin typeface="Arial" charset="0"/>
              </a:rPr>
              <a:t>#</a:t>
            </a:r>
            <a:r>
              <a:rPr lang="en-US" altLang="zh-CN" dirty="0" err="1">
                <a:latin typeface="Arial" charset="0"/>
              </a:rPr>
              <a:t>pragma</a:t>
            </a:r>
            <a:r>
              <a:rPr lang="en-US" altLang="zh-CN" dirty="0">
                <a:latin typeface="Arial" charset="0"/>
              </a:rPr>
              <a:t> </a:t>
            </a:r>
            <a:r>
              <a:rPr lang="en-US" altLang="zh-CN" dirty="0" err="1">
                <a:latin typeface="Arial" charset="0"/>
              </a:rPr>
              <a:t>omp</a:t>
            </a:r>
            <a:r>
              <a:rPr lang="en-US" altLang="zh-CN" dirty="0">
                <a:latin typeface="Arial" charset="0"/>
              </a:rPr>
              <a:t> parallel for </a:t>
            </a:r>
            <a:r>
              <a:rPr lang="en-US" altLang="zh-CN" dirty="0" err="1">
                <a:solidFill>
                  <a:srgbClr val="FFFF00"/>
                </a:solidFill>
                <a:latin typeface="Arial" charset="0"/>
              </a:rPr>
              <a:t>firstprivate</a:t>
            </a:r>
            <a:r>
              <a:rPr lang="en-US" altLang="zh-CN" dirty="0">
                <a:solidFill>
                  <a:srgbClr val="FFFF00"/>
                </a:solidFill>
                <a:latin typeface="Arial" charset="0"/>
              </a:rPr>
              <a:t>(</a:t>
            </a:r>
            <a:r>
              <a:rPr lang="en-US" altLang="zh-CN" dirty="0" err="1">
                <a:solidFill>
                  <a:srgbClr val="FFFF00"/>
                </a:solidFill>
                <a:latin typeface="Arial" charset="0"/>
              </a:rPr>
              <a:t>incr</a:t>
            </a:r>
            <a:r>
              <a:rPr lang="en-US" altLang="zh-CN" dirty="0">
                <a:solidFill>
                  <a:srgbClr val="FFFF00"/>
                </a:solidFill>
                <a:latin typeface="Arial" charset="0"/>
              </a:rPr>
              <a:t>)</a:t>
            </a:r>
          </a:p>
          <a:p>
            <a:pPr algn="l" eaLnBrk="0" hangingPunct="0">
              <a:lnSpc>
                <a:spcPct val="90000"/>
              </a:lnSpc>
              <a:spcBef>
                <a:spcPct val="20000"/>
              </a:spcBef>
            </a:pPr>
            <a:r>
              <a:rPr lang="en-US" altLang="zh-CN" dirty="0">
                <a:latin typeface="Arial" charset="0"/>
              </a:rPr>
              <a:t>for </a:t>
            </a:r>
            <a:r>
              <a:rPr lang="en-US" altLang="zh-CN" dirty="0" smtClean="0">
                <a:latin typeface="Arial" charset="0"/>
              </a:rPr>
              <a:t>(</a:t>
            </a:r>
            <a:r>
              <a:rPr lang="en-US" altLang="zh-CN" dirty="0" err="1" smtClean="0">
                <a:latin typeface="Arial" charset="0"/>
              </a:rPr>
              <a:t>i</a:t>
            </a:r>
            <a:r>
              <a:rPr lang="en-US" altLang="zh-CN" dirty="0" smtClean="0">
                <a:latin typeface="Arial" charset="0"/>
              </a:rPr>
              <a:t> = 0; </a:t>
            </a:r>
            <a:r>
              <a:rPr lang="en-US" altLang="zh-CN" dirty="0" err="1" smtClean="0">
                <a:latin typeface="Arial" charset="0"/>
              </a:rPr>
              <a:t>i</a:t>
            </a:r>
            <a:r>
              <a:rPr lang="en-US" altLang="zh-CN" dirty="0" smtClean="0">
                <a:latin typeface="Arial" charset="0"/>
              </a:rPr>
              <a:t> &lt;= MAX; </a:t>
            </a:r>
            <a:r>
              <a:rPr lang="en-US" altLang="zh-CN" dirty="0" err="1" smtClean="0">
                <a:latin typeface="Arial" charset="0"/>
              </a:rPr>
              <a:t>i</a:t>
            </a:r>
            <a:r>
              <a:rPr lang="en-US" altLang="zh-CN" dirty="0" smtClean="0">
                <a:latin typeface="Arial" charset="0"/>
              </a:rPr>
              <a:t>++) </a:t>
            </a:r>
            <a:r>
              <a:rPr lang="en-US" altLang="zh-CN" dirty="0">
                <a:latin typeface="Arial" charset="0"/>
              </a:rPr>
              <a:t>{</a:t>
            </a:r>
          </a:p>
          <a:p>
            <a:pPr algn="l" eaLnBrk="0" hangingPunct="0">
              <a:lnSpc>
                <a:spcPct val="90000"/>
              </a:lnSpc>
              <a:spcBef>
                <a:spcPct val="20000"/>
              </a:spcBef>
            </a:pPr>
            <a:r>
              <a:rPr lang="en-US" altLang="zh-CN" dirty="0">
                <a:latin typeface="Arial" charset="0"/>
              </a:rPr>
              <a:t>	if </a:t>
            </a:r>
            <a:r>
              <a:rPr lang="en-US" altLang="zh-CN" dirty="0" smtClean="0">
                <a:latin typeface="Arial" charset="0"/>
              </a:rPr>
              <a:t>((i%2</a:t>
            </a:r>
            <a:r>
              <a:rPr lang="en-US" altLang="zh-CN" dirty="0">
                <a:latin typeface="Arial" charset="0"/>
              </a:rPr>
              <a:t>)==0) </a:t>
            </a:r>
            <a:r>
              <a:rPr lang="en-US" altLang="zh-CN" dirty="0" err="1">
                <a:solidFill>
                  <a:srgbClr val="FFFF00"/>
                </a:solidFill>
                <a:latin typeface="Arial" charset="0"/>
              </a:rPr>
              <a:t>incr</a:t>
            </a:r>
            <a:r>
              <a:rPr lang="en-US" altLang="zh-CN" dirty="0">
                <a:latin typeface="Arial" charset="0"/>
              </a:rPr>
              <a:t>++;</a:t>
            </a:r>
          </a:p>
          <a:p>
            <a:pPr algn="l" eaLnBrk="0" hangingPunct="0">
              <a:lnSpc>
                <a:spcPct val="90000"/>
              </a:lnSpc>
              <a:spcBef>
                <a:spcPct val="20000"/>
              </a:spcBef>
            </a:pPr>
            <a:r>
              <a:rPr lang="en-US" altLang="zh-CN" dirty="0">
                <a:latin typeface="Arial" charset="0"/>
              </a:rPr>
              <a:t>	</a:t>
            </a:r>
            <a:r>
              <a:rPr lang="en-US" altLang="zh-CN" dirty="0" smtClean="0">
                <a:latin typeface="Arial" charset="0"/>
              </a:rPr>
              <a:t>A[</a:t>
            </a:r>
            <a:r>
              <a:rPr lang="en-US" altLang="zh-CN" dirty="0" err="1" smtClean="0">
                <a:latin typeface="Arial" charset="0"/>
              </a:rPr>
              <a:t>i</a:t>
            </a:r>
            <a:r>
              <a:rPr lang="en-US" altLang="zh-CN" dirty="0" smtClean="0">
                <a:latin typeface="Arial" charset="0"/>
              </a:rPr>
              <a:t>] = </a:t>
            </a:r>
            <a:r>
              <a:rPr lang="en-US" altLang="zh-CN" dirty="0" err="1" smtClean="0">
                <a:solidFill>
                  <a:srgbClr val="FFFF00"/>
                </a:solidFill>
                <a:latin typeface="Arial" charset="0"/>
              </a:rPr>
              <a:t>incr</a:t>
            </a:r>
            <a:r>
              <a:rPr lang="en-US" altLang="zh-CN" dirty="0">
                <a:latin typeface="Arial" charset="0"/>
              </a:rPr>
              <a:t>;</a:t>
            </a:r>
          </a:p>
          <a:p>
            <a:pPr algn="l" eaLnBrk="0" hangingPunct="0">
              <a:lnSpc>
                <a:spcPct val="90000"/>
              </a:lnSpc>
              <a:spcBef>
                <a:spcPct val="20000"/>
              </a:spcBef>
            </a:pPr>
            <a:r>
              <a:rPr lang="en-US" altLang="zh-CN" dirty="0">
                <a:latin typeface="Arial" charset="0"/>
              </a:rPr>
              <a:t>}</a:t>
            </a:r>
          </a:p>
        </p:txBody>
      </p:sp>
      <p:sp>
        <p:nvSpPr>
          <p:cNvPr id="7" name="Rectangle 7"/>
          <p:cNvSpPr>
            <a:spLocks noChangeArrowheads="1"/>
          </p:cNvSpPr>
          <p:nvPr/>
        </p:nvSpPr>
        <p:spPr bwMode="auto">
          <a:xfrm>
            <a:off x="4021011" y="5311879"/>
            <a:ext cx="4563436" cy="831639"/>
          </a:xfrm>
          <a:prstGeom prst="rect">
            <a:avLst/>
          </a:prstGeom>
          <a:solidFill>
            <a:schemeClr val="tx1"/>
          </a:solidFill>
          <a:ln w="12700">
            <a:solidFill>
              <a:schemeClr val="tx1"/>
            </a:solidFill>
            <a:miter lim="800000"/>
            <a:headEnd/>
            <a:tailEnd/>
          </a:ln>
          <a:effectLst>
            <a:outerShdw dist="107763" dir="2700000" algn="ctr" rotWithShape="0">
              <a:schemeClr val="bg2"/>
            </a:outerShdw>
          </a:effectLst>
        </p:spPr>
        <p:txBody>
          <a:bodyPr wrap="square" lIns="92075" tIns="46038" rIns="92075" bIns="46038">
            <a:spAutoFit/>
          </a:bodyPr>
          <a:lstStyle/>
          <a:p>
            <a:pPr algn="l">
              <a:spcBef>
                <a:spcPct val="50000"/>
              </a:spcBef>
              <a:defRPr/>
            </a:pPr>
            <a:r>
              <a:rPr lang="en-US" altLang="zh-CN" b="0" dirty="0">
                <a:solidFill>
                  <a:srgbClr val="000000"/>
                </a:solidFill>
                <a:latin typeface="Arial" charset="0"/>
              </a:rPr>
              <a:t>Each thread </a:t>
            </a:r>
            <a:r>
              <a:rPr lang="en-US" altLang="zh-CN" b="0" dirty="0" smtClean="0">
                <a:solidFill>
                  <a:srgbClr val="000000"/>
                </a:solidFill>
                <a:latin typeface="Arial" charset="0"/>
              </a:rPr>
              <a:t>gets its </a:t>
            </a:r>
            <a:r>
              <a:rPr lang="en-US" altLang="zh-CN" b="0" dirty="0">
                <a:solidFill>
                  <a:srgbClr val="000000"/>
                </a:solidFill>
                <a:latin typeface="Arial" charset="0"/>
              </a:rPr>
              <a:t>own </a:t>
            </a:r>
            <a:r>
              <a:rPr lang="en-US" altLang="zh-CN" b="0" dirty="0" smtClean="0">
                <a:solidFill>
                  <a:srgbClr val="000000"/>
                </a:solidFill>
                <a:latin typeface="Arial" charset="0"/>
              </a:rPr>
              <a:t>copy of </a:t>
            </a:r>
            <a:r>
              <a:rPr lang="en-US" altLang="zh-CN" b="0" dirty="0" err="1" smtClean="0">
                <a:solidFill>
                  <a:srgbClr val="000000"/>
                </a:solidFill>
                <a:latin typeface="Arial" charset="0"/>
              </a:rPr>
              <a:t>incr</a:t>
            </a:r>
            <a:r>
              <a:rPr lang="en-US" altLang="zh-CN" b="0" dirty="0" smtClean="0">
                <a:solidFill>
                  <a:srgbClr val="000000"/>
                </a:solidFill>
                <a:latin typeface="Arial" charset="0"/>
              </a:rPr>
              <a:t> with </a:t>
            </a:r>
            <a:r>
              <a:rPr lang="en-US" altLang="zh-CN" b="0" dirty="0">
                <a:solidFill>
                  <a:srgbClr val="000000"/>
                </a:solidFill>
                <a:latin typeface="Arial" charset="0"/>
              </a:rPr>
              <a:t>an initial value of 0</a:t>
            </a:r>
          </a:p>
        </p:txBody>
      </p:sp>
      <p:cxnSp>
        <p:nvCxnSpPr>
          <p:cNvPr id="9" name="Straight Arrow Connector 8"/>
          <p:cNvCxnSpPr>
            <a:stCxn id="7" idx="0"/>
          </p:cNvCxnSpPr>
          <p:nvPr/>
        </p:nvCxnSpPr>
        <p:spPr bwMode="auto">
          <a:xfrm rot="16200000" flipV="1">
            <a:off x="4916667" y="3925817"/>
            <a:ext cx="732735" cy="2039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a:stCxn id="7" idx="0"/>
          </p:cNvCxnSpPr>
          <p:nvPr/>
        </p:nvCxnSpPr>
        <p:spPr bwMode="auto">
          <a:xfrm rot="5400000" flipH="1" flipV="1">
            <a:off x="5661103" y="4517591"/>
            <a:ext cx="1435915" cy="1526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ustDataLst>
      <p:tags r:id="rId1"/>
    </p:custData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40" name="Rectangle 4"/>
          <p:cNvSpPr>
            <a:spLocks noGrp="1" noChangeArrowheads="1"/>
          </p:cNvSpPr>
          <p:nvPr>
            <p:ph type="title"/>
          </p:nvPr>
        </p:nvSpPr>
        <p:spPr/>
        <p:txBody>
          <a:bodyPr/>
          <a:lstStyle/>
          <a:p>
            <a:r>
              <a:rPr lang="en-US" smtClean="0"/>
              <a:t>Lastprivate Clause</a:t>
            </a:r>
            <a:endParaRPr lang="en-US"/>
          </a:p>
        </p:txBody>
      </p:sp>
      <p:sp>
        <p:nvSpPr>
          <p:cNvPr id="654338" name="Rectangle 2"/>
          <p:cNvSpPr>
            <a:spLocks noGrp="1" noChangeArrowheads="1"/>
          </p:cNvSpPr>
          <p:nvPr>
            <p:ph idx="1"/>
          </p:nvPr>
        </p:nvSpPr>
        <p:spPr>
          <a:xfrm>
            <a:off x="215900" y="1271990"/>
            <a:ext cx="8686800" cy="2112654"/>
          </a:xfrm>
        </p:spPr>
        <p:txBody>
          <a:bodyPr/>
          <a:lstStyle/>
          <a:p>
            <a:r>
              <a:rPr lang="en-US" dirty="0" smtClean="0"/>
              <a:t>Variables update shared variable using value from last iteration </a:t>
            </a:r>
          </a:p>
          <a:p>
            <a:r>
              <a:rPr lang="en-US" dirty="0" smtClean="0"/>
              <a:t>C++ objects are updated as if by assignment</a:t>
            </a:r>
            <a:endParaRPr lang="en-US" dirty="0"/>
          </a:p>
        </p:txBody>
      </p:sp>
      <p:sp>
        <p:nvSpPr>
          <p:cNvPr id="654339" name="Rectangle 3"/>
          <p:cNvSpPr>
            <a:spLocks noChangeArrowheads="1"/>
          </p:cNvSpPr>
          <p:nvPr/>
        </p:nvSpPr>
        <p:spPr bwMode="auto">
          <a:xfrm>
            <a:off x="4572000" y="2057400"/>
            <a:ext cx="3967163" cy="4284663"/>
          </a:xfrm>
          <a:prstGeom prst="rect">
            <a:avLst/>
          </a:prstGeom>
          <a:noFill/>
          <a:ln w="9525">
            <a:noFill/>
            <a:miter lim="800000"/>
            <a:headEnd/>
            <a:tailEnd/>
          </a:ln>
          <a:effectLst/>
        </p:spPr>
        <p:txBody>
          <a:bodyPr lIns="90488" tIns="44450" rIns="90488" bIns="44450"/>
          <a:lstStyle/>
          <a:p>
            <a:pPr marL="342900" indent="-342900" algn="l">
              <a:lnSpc>
                <a:spcPct val="80000"/>
              </a:lnSpc>
              <a:spcBef>
                <a:spcPct val="20000"/>
              </a:spcBef>
            </a:pPr>
            <a:endParaRPr lang="en-US">
              <a:solidFill>
                <a:srgbClr val="FFFFFF"/>
              </a:solidFill>
              <a:ea typeface="SimSun"/>
            </a:endParaRPr>
          </a:p>
        </p:txBody>
      </p:sp>
      <p:sp>
        <p:nvSpPr>
          <p:cNvPr id="654341" name="Rectangle 5"/>
          <p:cNvSpPr>
            <a:spLocks noChangeArrowheads="1"/>
          </p:cNvSpPr>
          <p:nvPr/>
        </p:nvSpPr>
        <p:spPr bwMode="auto">
          <a:xfrm>
            <a:off x="1514900" y="2910715"/>
            <a:ext cx="6209733" cy="3490828"/>
          </a:xfrm>
          <a:prstGeom prst="rect">
            <a:avLst/>
          </a:prstGeom>
          <a:solidFill>
            <a:srgbClr val="001E8A"/>
          </a:solidFill>
          <a:ln w="9525">
            <a:noFill/>
            <a:miter lim="800000"/>
            <a:headEnd/>
            <a:tailEnd/>
          </a:ln>
          <a:effectLst>
            <a:outerShdw dist="107950" dir="2700000" algn="tl" rotWithShape="0">
              <a:schemeClr val="bg2">
                <a:alpha val="50000"/>
              </a:schemeClr>
            </a:outerShdw>
          </a:effectLst>
        </p:spPr>
        <p:txBody>
          <a:bodyPr wrap="square" lIns="92075" tIns="46038" rIns="92075" bIns="46038" anchor="ctr">
            <a:spAutoFit/>
          </a:bodyPr>
          <a:lstStyle/>
          <a:p>
            <a:pPr marL="457200" indent="-457200" algn="l" eaLnBrk="0" hangingPunct="0">
              <a:lnSpc>
                <a:spcPct val="90000"/>
              </a:lnSpc>
              <a:spcBef>
                <a:spcPct val="20000"/>
              </a:spcBef>
            </a:pPr>
            <a:r>
              <a:rPr lang="en-US" altLang="zh-CN" dirty="0">
                <a:latin typeface="Arial" charset="0"/>
              </a:rPr>
              <a:t>void sq2(</a:t>
            </a:r>
            <a:r>
              <a:rPr lang="en-US" altLang="zh-CN" dirty="0" err="1">
                <a:latin typeface="Arial" charset="0"/>
              </a:rPr>
              <a:t>int</a:t>
            </a:r>
            <a:r>
              <a:rPr lang="en-US" altLang="zh-CN" dirty="0">
                <a:latin typeface="Arial" charset="0"/>
              </a:rPr>
              <a:t> n, </a:t>
            </a:r>
            <a:r>
              <a:rPr lang="en-US" altLang="zh-CN" dirty="0" smtClean="0">
                <a:latin typeface="Arial" charset="0"/>
              </a:rPr>
              <a:t>double </a:t>
            </a:r>
            <a:r>
              <a:rPr lang="en-US" altLang="zh-CN" dirty="0">
                <a:latin typeface="Arial" charset="0"/>
              </a:rPr>
              <a:t>*</a:t>
            </a:r>
            <a:r>
              <a:rPr lang="en-US" altLang="zh-CN" dirty="0" err="1">
                <a:latin typeface="Arial" charset="0"/>
              </a:rPr>
              <a:t>lastterm</a:t>
            </a:r>
            <a:r>
              <a:rPr lang="en-US" altLang="zh-CN" dirty="0">
                <a:latin typeface="Arial" charset="0"/>
              </a:rPr>
              <a:t>)</a:t>
            </a:r>
          </a:p>
          <a:p>
            <a:pPr marL="457200" indent="-457200" algn="l" eaLnBrk="0" hangingPunct="0">
              <a:lnSpc>
                <a:spcPct val="90000"/>
              </a:lnSpc>
              <a:spcBef>
                <a:spcPct val="20000"/>
              </a:spcBef>
            </a:pPr>
            <a:r>
              <a:rPr lang="en-US" altLang="zh-CN" dirty="0">
                <a:latin typeface="Arial" charset="0"/>
              </a:rPr>
              <a:t>{</a:t>
            </a:r>
          </a:p>
          <a:p>
            <a:pPr marL="457200" indent="-457200" algn="l" eaLnBrk="0" hangingPunct="0">
              <a:lnSpc>
                <a:spcPct val="85000"/>
              </a:lnSpc>
              <a:spcBef>
                <a:spcPct val="5000"/>
              </a:spcBef>
            </a:pPr>
            <a:r>
              <a:rPr lang="en-US" altLang="zh-CN" dirty="0">
                <a:latin typeface="Arial" charset="0"/>
              </a:rPr>
              <a:t>  </a:t>
            </a:r>
            <a:r>
              <a:rPr lang="en-US" altLang="zh-CN" dirty="0" smtClean="0">
                <a:latin typeface="Arial" charset="0"/>
              </a:rPr>
              <a:t>  double </a:t>
            </a:r>
            <a:r>
              <a:rPr lang="en-US" altLang="zh-CN" dirty="0">
                <a:solidFill>
                  <a:srgbClr val="FFC000"/>
                </a:solidFill>
                <a:latin typeface="Arial" charset="0"/>
              </a:rPr>
              <a:t>x</a:t>
            </a:r>
            <a:r>
              <a:rPr lang="en-US" altLang="zh-CN" dirty="0">
                <a:latin typeface="Arial" charset="0"/>
              </a:rPr>
              <a:t>; </a:t>
            </a:r>
            <a:r>
              <a:rPr lang="en-US" altLang="zh-CN" dirty="0" err="1">
                <a:latin typeface="Arial" charset="0"/>
              </a:rPr>
              <a:t>int</a:t>
            </a:r>
            <a:r>
              <a:rPr lang="en-US" altLang="zh-CN" dirty="0">
                <a:latin typeface="Arial" charset="0"/>
              </a:rPr>
              <a:t> </a:t>
            </a:r>
            <a:r>
              <a:rPr lang="en-US" altLang="zh-CN" dirty="0" err="1">
                <a:latin typeface="Arial" charset="0"/>
              </a:rPr>
              <a:t>i</a:t>
            </a:r>
            <a:r>
              <a:rPr lang="en-US" altLang="zh-CN" dirty="0">
                <a:latin typeface="Arial" charset="0"/>
              </a:rPr>
              <a:t>;</a:t>
            </a:r>
          </a:p>
          <a:p>
            <a:pPr marL="457200" indent="-457200" algn="l" eaLnBrk="0" hangingPunct="0">
              <a:lnSpc>
                <a:spcPct val="85000"/>
              </a:lnSpc>
              <a:spcBef>
                <a:spcPct val="5000"/>
              </a:spcBef>
            </a:pPr>
            <a:r>
              <a:rPr lang="en-US" altLang="zh-CN" dirty="0" smtClean="0">
                <a:latin typeface="Arial" charset="0"/>
              </a:rPr>
              <a:t>    #</a:t>
            </a:r>
            <a:r>
              <a:rPr lang="en-US" altLang="zh-CN" dirty="0" err="1">
                <a:latin typeface="Arial" charset="0"/>
              </a:rPr>
              <a:t>pragma</a:t>
            </a:r>
            <a:r>
              <a:rPr lang="en-US" altLang="zh-CN" dirty="0">
                <a:latin typeface="Arial" charset="0"/>
              </a:rPr>
              <a:t> </a:t>
            </a:r>
            <a:r>
              <a:rPr lang="en-US" altLang="zh-CN" dirty="0" err="1">
                <a:latin typeface="Arial" charset="0"/>
              </a:rPr>
              <a:t>omp</a:t>
            </a:r>
            <a:r>
              <a:rPr lang="en-US" altLang="zh-CN" dirty="0">
                <a:latin typeface="Arial" charset="0"/>
              </a:rPr>
              <a:t> </a:t>
            </a:r>
            <a:r>
              <a:rPr lang="en-US" altLang="zh-CN" dirty="0" smtClean="0">
                <a:latin typeface="Arial" charset="0"/>
              </a:rPr>
              <a:t>parallel for </a:t>
            </a:r>
            <a:r>
              <a:rPr lang="en-US" altLang="zh-CN" dirty="0" err="1">
                <a:solidFill>
                  <a:srgbClr val="FFFF00"/>
                </a:solidFill>
                <a:latin typeface="Arial" charset="0"/>
              </a:rPr>
              <a:t>lastprivate</a:t>
            </a:r>
            <a:r>
              <a:rPr lang="en-US" altLang="zh-CN" dirty="0">
                <a:solidFill>
                  <a:srgbClr val="FFFF00"/>
                </a:solidFill>
                <a:latin typeface="Arial" charset="0"/>
              </a:rPr>
              <a:t>(</a:t>
            </a:r>
            <a:r>
              <a:rPr lang="en-US" altLang="zh-CN" dirty="0">
                <a:solidFill>
                  <a:srgbClr val="FFC000"/>
                </a:solidFill>
                <a:latin typeface="Arial" charset="0"/>
              </a:rPr>
              <a:t>x</a:t>
            </a:r>
            <a:r>
              <a:rPr lang="en-US" altLang="zh-CN" dirty="0">
                <a:solidFill>
                  <a:srgbClr val="FFFF00"/>
                </a:solidFill>
                <a:latin typeface="Arial" charset="0"/>
              </a:rPr>
              <a:t>)</a:t>
            </a:r>
          </a:p>
          <a:p>
            <a:pPr marL="457200" indent="-457200" algn="l" eaLnBrk="0" hangingPunct="0">
              <a:lnSpc>
                <a:spcPct val="85000"/>
              </a:lnSpc>
              <a:spcBef>
                <a:spcPct val="5000"/>
              </a:spcBef>
            </a:pPr>
            <a:r>
              <a:rPr lang="en-US" altLang="zh-CN" dirty="0">
                <a:latin typeface="Arial" charset="0"/>
              </a:rPr>
              <a:t> </a:t>
            </a:r>
            <a:r>
              <a:rPr lang="en-US" altLang="zh-CN" dirty="0" smtClean="0">
                <a:latin typeface="Arial" charset="0"/>
              </a:rPr>
              <a:t>   </a:t>
            </a:r>
            <a:r>
              <a:rPr lang="en-US" altLang="zh-CN" dirty="0">
                <a:latin typeface="Arial" charset="0"/>
              </a:rPr>
              <a:t>for (</a:t>
            </a:r>
            <a:r>
              <a:rPr lang="en-US" altLang="zh-CN" dirty="0" err="1">
                <a:latin typeface="Arial" charset="0"/>
              </a:rPr>
              <a:t>i</a:t>
            </a:r>
            <a:r>
              <a:rPr lang="en-US" altLang="zh-CN" dirty="0">
                <a:latin typeface="Arial" charset="0"/>
              </a:rPr>
              <a:t> = 0; </a:t>
            </a:r>
            <a:r>
              <a:rPr lang="en-US" altLang="zh-CN" dirty="0" err="1">
                <a:latin typeface="Arial" charset="0"/>
              </a:rPr>
              <a:t>i</a:t>
            </a:r>
            <a:r>
              <a:rPr lang="en-US" altLang="zh-CN" dirty="0">
                <a:latin typeface="Arial" charset="0"/>
              </a:rPr>
              <a:t> &lt; n; </a:t>
            </a:r>
            <a:r>
              <a:rPr lang="en-US" altLang="zh-CN" dirty="0" err="1">
                <a:latin typeface="Arial" charset="0"/>
              </a:rPr>
              <a:t>i</a:t>
            </a:r>
            <a:r>
              <a:rPr lang="en-US" altLang="zh-CN" dirty="0">
                <a:latin typeface="Arial" charset="0"/>
              </a:rPr>
              <a:t>++){</a:t>
            </a:r>
          </a:p>
          <a:p>
            <a:pPr marL="457200" indent="-457200" algn="l" eaLnBrk="0" hangingPunct="0">
              <a:lnSpc>
                <a:spcPct val="85000"/>
              </a:lnSpc>
              <a:spcBef>
                <a:spcPct val="5000"/>
              </a:spcBef>
            </a:pPr>
            <a:r>
              <a:rPr lang="en-US" altLang="zh-CN" dirty="0">
                <a:latin typeface="Arial" charset="0"/>
              </a:rPr>
              <a:t>    </a:t>
            </a:r>
            <a:r>
              <a:rPr lang="en-US" altLang="zh-CN" dirty="0" smtClean="0">
                <a:latin typeface="Arial" charset="0"/>
              </a:rPr>
              <a:t>    </a:t>
            </a:r>
            <a:r>
              <a:rPr lang="en-US" altLang="zh-CN" dirty="0">
                <a:solidFill>
                  <a:srgbClr val="FFC000"/>
                </a:solidFill>
                <a:latin typeface="Arial" charset="0"/>
              </a:rPr>
              <a:t>x</a:t>
            </a:r>
            <a:r>
              <a:rPr lang="en-US" altLang="zh-CN" dirty="0">
                <a:latin typeface="Arial" charset="0"/>
              </a:rPr>
              <a:t> = a[</a:t>
            </a:r>
            <a:r>
              <a:rPr lang="en-US" altLang="zh-CN" dirty="0" err="1">
                <a:latin typeface="Arial" charset="0"/>
              </a:rPr>
              <a:t>i</a:t>
            </a:r>
            <a:r>
              <a:rPr lang="en-US" altLang="zh-CN" dirty="0">
                <a:latin typeface="Arial" charset="0"/>
              </a:rPr>
              <a:t>]*a[</a:t>
            </a:r>
            <a:r>
              <a:rPr lang="en-US" altLang="zh-CN" dirty="0" err="1">
                <a:latin typeface="Arial" charset="0"/>
              </a:rPr>
              <a:t>i</a:t>
            </a:r>
            <a:r>
              <a:rPr lang="en-US" altLang="zh-CN" dirty="0">
                <a:latin typeface="Arial" charset="0"/>
              </a:rPr>
              <a:t>] + b[</a:t>
            </a:r>
            <a:r>
              <a:rPr lang="en-US" altLang="zh-CN" dirty="0" err="1">
                <a:latin typeface="Arial" charset="0"/>
              </a:rPr>
              <a:t>i</a:t>
            </a:r>
            <a:r>
              <a:rPr lang="en-US" altLang="zh-CN" dirty="0">
                <a:latin typeface="Arial" charset="0"/>
              </a:rPr>
              <a:t>]*b[</a:t>
            </a:r>
            <a:r>
              <a:rPr lang="en-US" altLang="zh-CN" dirty="0" err="1">
                <a:latin typeface="Arial" charset="0"/>
              </a:rPr>
              <a:t>i</a:t>
            </a:r>
            <a:r>
              <a:rPr lang="en-US" altLang="zh-CN" dirty="0">
                <a:latin typeface="Arial" charset="0"/>
              </a:rPr>
              <a:t>];</a:t>
            </a:r>
          </a:p>
          <a:p>
            <a:pPr marL="457200" indent="-457200" algn="l" eaLnBrk="0" hangingPunct="0">
              <a:lnSpc>
                <a:spcPct val="85000"/>
              </a:lnSpc>
              <a:spcBef>
                <a:spcPct val="5000"/>
              </a:spcBef>
            </a:pPr>
            <a:r>
              <a:rPr lang="en-US" altLang="zh-CN" dirty="0">
                <a:latin typeface="Arial" charset="0"/>
              </a:rPr>
              <a:t>     </a:t>
            </a:r>
            <a:r>
              <a:rPr lang="en-US" altLang="zh-CN" dirty="0" smtClean="0">
                <a:latin typeface="Arial" charset="0"/>
              </a:rPr>
              <a:t>   b[</a:t>
            </a:r>
            <a:r>
              <a:rPr lang="en-US" altLang="zh-CN" dirty="0" err="1" smtClean="0">
                <a:latin typeface="Arial" charset="0"/>
              </a:rPr>
              <a:t>i</a:t>
            </a:r>
            <a:r>
              <a:rPr lang="en-US" altLang="zh-CN" dirty="0">
                <a:latin typeface="Arial" charset="0"/>
              </a:rPr>
              <a:t>] = </a:t>
            </a:r>
            <a:r>
              <a:rPr lang="en-US" altLang="zh-CN" dirty="0" err="1">
                <a:latin typeface="Arial" charset="0"/>
              </a:rPr>
              <a:t>sqrt</a:t>
            </a:r>
            <a:r>
              <a:rPr lang="en-US" altLang="zh-CN" dirty="0">
                <a:latin typeface="Arial" charset="0"/>
              </a:rPr>
              <a:t>(</a:t>
            </a:r>
            <a:r>
              <a:rPr lang="en-US" altLang="zh-CN" dirty="0">
                <a:solidFill>
                  <a:srgbClr val="FFC000"/>
                </a:solidFill>
                <a:latin typeface="Arial" charset="0"/>
              </a:rPr>
              <a:t>x</a:t>
            </a:r>
            <a:r>
              <a:rPr lang="en-US" altLang="zh-CN" dirty="0">
                <a:latin typeface="Arial" charset="0"/>
              </a:rPr>
              <a:t>);</a:t>
            </a:r>
          </a:p>
          <a:p>
            <a:pPr marL="457200" indent="-457200" algn="l" eaLnBrk="0" hangingPunct="0">
              <a:lnSpc>
                <a:spcPct val="85000"/>
              </a:lnSpc>
              <a:spcBef>
                <a:spcPct val="5000"/>
              </a:spcBef>
            </a:pPr>
            <a:r>
              <a:rPr lang="en-US" altLang="zh-CN" dirty="0">
                <a:latin typeface="Arial" charset="0"/>
              </a:rPr>
              <a:t> </a:t>
            </a:r>
            <a:r>
              <a:rPr lang="en-US" altLang="zh-CN" dirty="0" smtClean="0">
                <a:latin typeface="Arial" charset="0"/>
              </a:rPr>
              <a:t>    </a:t>
            </a:r>
            <a:r>
              <a:rPr lang="en-US" altLang="zh-CN" dirty="0">
                <a:latin typeface="Arial" charset="0"/>
              </a:rPr>
              <a:t>}</a:t>
            </a:r>
          </a:p>
          <a:p>
            <a:pPr marL="457200" indent="-457200" algn="l" eaLnBrk="0" hangingPunct="0">
              <a:lnSpc>
                <a:spcPct val="85000"/>
              </a:lnSpc>
              <a:spcBef>
                <a:spcPct val="5000"/>
              </a:spcBef>
            </a:pPr>
            <a:r>
              <a:rPr lang="en-US" altLang="zh-CN" dirty="0">
                <a:latin typeface="Arial" charset="0"/>
              </a:rPr>
              <a:t> </a:t>
            </a:r>
            <a:r>
              <a:rPr lang="en-US" altLang="zh-CN" dirty="0" smtClean="0">
                <a:latin typeface="Arial" charset="0"/>
              </a:rPr>
              <a:t>    *</a:t>
            </a:r>
            <a:r>
              <a:rPr lang="en-US" altLang="zh-CN" dirty="0" err="1" smtClean="0">
                <a:latin typeface="Arial" charset="0"/>
              </a:rPr>
              <a:t>lastterm</a:t>
            </a:r>
            <a:r>
              <a:rPr lang="en-US" altLang="zh-CN" dirty="0" smtClean="0">
                <a:latin typeface="Arial" charset="0"/>
              </a:rPr>
              <a:t> </a:t>
            </a:r>
            <a:r>
              <a:rPr lang="en-US" altLang="zh-CN" dirty="0">
                <a:latin typeface="Arial" charset="0"/>
              </a:rPr>
              <a:t>= </a:t>
            </a:r>
            <a:r>
              <a:rPr lang="en-US" altLang="zh-CN" dirty="0">
                <a:solidFill>
                  <a:srgbClr val="FFC000"/>
                </a:solidFill>
                <a:latin typeface="Arial" charset="0"/>
              </a:rPr>
              <a:t>x</a:t>
            </a:r>
            <a:r>
              <a:rPr lang="en-US" altLang="zh-CN" dirty="0">
                <a:latin typeface="Arial" charset="0"/>
              </a:rPr>
              <a:t>;</a:t>
            </a:r>
          </a:p>
          <a:p>
            <a:pPr marL="457200" indent="-457200" algn="l" eaLnBrk="0" hangingPunct="0">
              <a:lnSpc>
                <a:spcPct val="85000"/>
              </a:lnSpc>
              <a:spcBef>
                <a:spcPct val="5000"/>
              </a:spcBef>
            </a:pPr>
            <a:r>
              <a:rPr lang="en-US" altLang="zh-CN" dirty="0">
                <a:latin typeface="Arial" charset="0"/>
              </a:rPr>
              <a:t>}</a:t>
            </a:r>
          </a:p>
        </p:txBody>
      </p:sp>
      <p:sp>
        <p:nvSpPr>
          <p:cNvPr id="6" name="Slide Number Placeholder 5"/>
          <p:cNvSpPr>
            <a:spLocks noGrp="1"/>
          </p:cNvSpPr>
          <p:nvPr>
            <p:ph type="sldNum" sz="quarter" idx="10"/>
          </p:nvPr>
        </p:nvSpPr>
        <p:spPr/>
        <p:txBody>
          <a:bodyPr/>
          <a:lstStyle/>
          <a:p>
            <a:fld id="{A9F054D6-3939-4AE5-ABD1-21E1DA0A6EFB}" type="slidenum">
              <a:rPr lang="en-US" smtClean="0">
                <a:solidFill>
                  <a:srgbClr val="FFFFFF"/>
                </a:solidFill>
              </a:rPr>
              <a:pPr/>
              <a:t>59</a:t>
            </a:fld>
            <a:endParaRPr lang="en-US">
              <a:solidFill>
                <a:srgbClr val="FFFFFF"/>
              </a:solidFill>
            </a:endParaRPr>
          </a:p>
        </p:txBody>
      </p:sp>
      <p:sp>
        <p:nvSpPr>
          <p:cNvPr id="7" name="Rectangle 5"/>
          <p:cNvSpPr>
            <a:spLocks noChangeArrowheads="1"/>
          </p:cNvSpPr>
          <p:nvPr/>
        </p:nvSpPr>
        <p:spPr bwMode="auto">
          <a:xfrm>
            <a:off x="5555847" y="5169667"/>
            <a:ext cx="3373841" cy="1200971"/>
          </a:xfrm>
          <a:prstGeom prst="rect">
            <a:avLst/>
          </a:prstGeom>
          <a:solidFill>
            <a:schemeClr val="tx1"/>
          </a:solidFill>
          <a:ln w="12700">
            <a:solidFill>
              <a:schemeClr val="tx1"/>
            </a:solidFill>
            <a:miter lim="800000"/>
            <a:headEnd/>
            <a:tailEnd/>
          </a:ln>
          <a:effectLst>
            <a:outerShdw dist="107763" dir="2700000" algn="ctr" rotWithShape="0">
              <a:schemeClr val="bg2"/>
            </a:outerShdw>
          </a:effectLst>
        </p:spPr>
        <p:txBody>
          <a:bodyPr wrap="square" lIns="92075" tIns="46038" rIns="92075" bIns="46038">
            <a:spAutoFit/>
          </a:bodyPr>
          <a:lstStyle/>
          <a:p>
            <a:pPr algn="l">
              <a:spcBef>
                <a:spcPct val="50000"/>
              </a:spcBef>
              <a:defRPr/>
            </a:pPr>
            <a:r>
              <a:rPr lang="en-US" altLang="zh-CN" b="0" dirty="0" smtClean="0">
                <a:solidFill>
                  <a:srgbClr val="000000"/>
                </a:solidFill>
                <a:latin typeface="Arial" charset="0"/>
              </a:rPr>
              <a:t>“x” has the value it held for the “</a:t>
            </a:r>
            <a:r>
              <a:rPr lang="en-US" altLang="zh-CN" b="0" dirty="0">
                <a:solidFill>
                  <a:srgbClr val="000000"/>
                </a:solidFill>
                <a:latin typeface="Arial" charset="0"/>
              </a:rPr>
              <a:t>last sequential” iteration (i.e., for </a:t>
            </a:r>
            <a:r>
              <a:rPr lang="en-US" altLang="zh-CN" b="0" dirty="0" err="1" smtClean="0">
                <a:solidFill>
                  <a:srgbClr val="000000"/>
                </a:solidFill>
                <a:latin typeface="Arial" charset="0"/>
              </a:rPr>
              <a:t>i</a:t>
            </a:r>
            <a:r>
              <a:rPr lang="en-US" altLang="zh-CN" b="0" dirty="0" smtClean="0">
                <a:solidFill>
                  <a:srgbClr val="000000"/>
                </a:solidFill>
                <a:latin typeface="Arial" charset="0"/>
              </a:rPr>
              <a:t>=(n-1))</a:t>
            </a:r>
            <a:endParaRPr lang="en-US" altLang="zh-CN" b="0" dirty="0">
              <a:solidFill>
                <a:srgbClr val="000000"/>
              </a:solidFill>
              <a:latin typeface="Arial" charset="0"/>
            </a:endParaRPr>
          </a:p>
        </p:txBody>
      </p:sp>
      <p:sp>
        <p:nvSpPr>
          <p:cNvPr id="8" name="Line 9"/>
          <p:cNvSpPr>
            <a:spLocks noChangeShapeType="1"/>
          </p:cNvSpPr>
          <p:nvPr/>
        </p:nvSpPr>
        <p:spPr bwMode="auto">
          <a:xfrm flipH="1">
            <a:off x="4012442" y="5660018"/>
            <a:ext cx="1578130" cy="167576"/>
          </a:xfrm>
          <a:prstGeom prst="line">
            <a:avLst/>
          </a:prstGeom>
          <a:noFill/>
          <a:ln w="57150">
            <a:solidFill>
              <a:schemeClr val="tx1"/>
            </a:solidFill>
            <a:round/>
            <a:headEnd type="none" w="sm" len="sm"/>
            <a:tailEnd type="stealth" w="med" len="med"/>
          </a:ln>
        </p:spPr>
        <p:txBody>
          <a:bodyPr wrap="none" anchor="ctr"/>
          <a:lstStyle/>
          <a:p>
            <a:pPr algn="l"/>
            <a:endParaRPr lang="en-US">
              <a:solidFill>
                <a:srgbClr val="FFFFFF"/>
              </a:solidFill>
              <a:ea typeface="SimSun"/>
            </a:endParaRPr>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3"/>
          <p:cNvSpPr>
            <a:spLocks noGrp="1"/>
          </p:cNvSpPr>
          <p:nvPr>
            <p:ph type="sldNum" sz="quarter" idx="10"/>
          </p:nvPr>
        </p:nvSpPr>
        <p:spPr>
          <a:xfrm>
            <a:off x="7239000" y="6537278"/>
            <a:ext cx="1905000" cy="320722"/>
          </a:xfrm>
        </p:spPr>
        <p:txBody>
          <a:bodyPr/>
          <a:lstStyle/>
          <a:p>
            <a:pPr>
              <a:defRPr/>
            </a:pPr>
            <a:fld id="{0ABB8657-B9BE-48FA-9F65-BC335E8D2572}" type="slidenum">
              <a:rPr lang="zh-CN" altLang="en-US"/>
              <a:pPr>
                <a:defRPr/>
              </a:pPr>
              <a:t>6</a:t>
            </a:fld>
            <a:endParaRPr lang="en-US" altLang="zh-CN" dirty="0"/>
          </a:p>
        </p:txBody>
      </p:sp>
      <p:sp>
        <p:nvSpPr>
          <p:cNvPr id="12291" name="Rectangle 2"/>
          <p:cNvSpPr>
            <a:spLocks noGrp="1" noChangeArrowheads="1"/>
          </p:cNvSpPr>
          <p:nvPr>
            <p:ph type="title"/>
          </p:nvPr>
        </p:nvSpPr>
        <p:spPr>
          <a:xfrm>
            <a:off x="257175" y="0"/>
            <a:ext cx="8496300" cy="547688"/>
          </a:xfrm>
        </p:spPr>
        <p:txBody>
          <a:bodyPr/>
          <a:lstStyle/>
          <a:p>
            <a:pPr eaLnBrk="1" hangingPunct="1"/>
            <a:r>
              <a:rPr lang="en-US" sz="3200" smtClean="0"/>
              <a:t>Our Plan for the day</a:t>
            </a:r>
          </a:p>
        </p:txBody>
      </p:sp>
      <p:graphicFrame>
        <p:nvGraphicFramePr>
          <p:cNvPr id="3048619" name="Group 171"/>
          <p:cNvGraphicFramePr>
            <a:graphicFrameLocks noGrp="1"/>
          </p:cNvGraphicFramePr>
          <p:nvPr>
            <p:ph idx="1"/>
            <p:extLst>
              <p:ext uri="{D42A27DB-BD31-4B8C-83A1-F6EECF244321}">
                <p14:modId xmlns:p14="http://schemas.microsoft.com/office/powerpoint/2010/main" val="3778528580"/>
              </p:ext>
            </p:extLst>
          </p:nvPr>
        </p:nvGraphicFramePr>
        <p:xfrm>
          <a:off x="149225" y="895350"/>
          <a:ext cx="8075613" cy="5538346"/>
        </p:xfrm>
        <a:graphic>
          <a:graphicData uri="http://schemas.openxmlformats.org/drawingml/2006/table">
            <a:tbl>
              <a:tblPr/>
              <a:tblGrid>
                <a:gridCol w="2373313"/>
                <a:gridCol w="2387600"/>
                <a:gridCol w="3314700"/>
              </a:tblGrid>
              <a:tr h="449263">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400" b="1" i="0" u="none" strike="noStrike" cap="none" normalizeH="0" baseline="0" dirty="0" smtClean="0">
                          <a:ln>
                            <a:noFill/>
                          </a:ln>
                          <a:solidFill>
                            <a:srgbClr val="FFFFFF"/>
                          </a:solidFill>
                          <a:effectLst/>
                          <a:latin typeface="Arial" charset="0"/>
                        </a:rPr>
                        <a:t>Topic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rgbClr val="FFFFFF"/>
                          </a:solidFill>
                          <a:effectLst/>
                          <a:latin typeface="Arial" charset="0"/>
                        </a:rPr>
                        <a:t>Exercise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rgbClr val="FFFFFF"/>
                          </a:solidFill>
                          <a:effectLst/>
                          <a:latin typeface="Arial" charset="0"/>
                        </a:rPr>
                        <a:t>concepts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rgbClr val="FFFFFF"/>
                          </a:solidFill>
                          <a:effectLst/>
                          <a:latin typeface="Arial" charset="0"/>
                        </a:rPr>
                        <a:t>I. OMP Intro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rgbClr val="FFFFFF"/>
                          </a:solidFill>
                          <a:effectLst/>
                          <a:latin typeface="Arial" charset="0"/>
                        </a:rPr>
                        <a:t>Install sw, hello_world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rgbClr val="FFFFFF"/>
                          </a:solidFill>
                          <a:effectLst/>
                          <a:latin typeface="Arial" charset="0"/>
                        </a:rPr>
                        <a:t>Parallel regions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3400">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rgbClr val="FFFFFF"/>
                          </a:solidFill>
                          <a:effectLst/>
                          <a:latin typeface="Arial" charset="0"/>
                        </a:rPr>
                        <a:t>II. Creating threads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rgbClr val="FFFFFF"/>
                          </a:solidFill>
                          <a:effectLst/>
                          <a:latin typeface="Arial" charset="0"/>
                        </a:rPr>
                        <a:t>Pi_spmd_simple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rgbClr val="FFFFFF"/>
                          </a:solidFill>
                          <a:effectLst/>
                          <a:latin typeface="Arial" charset="0"/>
                        </a:rPr>
                        <a:t>Parallel,  default data environment, runtime library calls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23875">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rgbClr val="FFFFFF"/>
                          </a:solidFill>
                          <a:effectLst/>
                          <a:latin typeface="Arial" charset="0"/>
                        </a:rPr>
                        <a:t>III. Synchronization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rgbClr val="FFFFFF"/>
                          </a:solidFill>
                          <a:effectLst/>
                          <a:latin typeface="Arial" charset="0"/>
                        </a:rPr>
                        <a:t>Pi_spmd_final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rgbClr val="FFFFFF"/>
                          </a:solidFill>
                          <a:effectLst/>
                          <a:latin typeface="Arial" charset="0"/>
                        </a:rPr>
                        <a:t>False sharing, critical, atomic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3538">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rgbClr val="FFFFFF"/>
                          </a:solidFill>
                          <a:effectLst/>
                          <a:latin typeface="Arial" charset="0"/>
                        </a:rPr>
                        <a:t>IV. Parallel loops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dirty="0" err="1" smtClean="0">
                          <a:ln>
                            <a:noFill/>
                          </a:ln>
                          <a:solidFill>
                            <a:srgbClr val="FFFFFF"/>
                          </a:solidFill>
                          <a:effectLst/>
                          <a:latin typeface="Arial" charset="0"/>
                        </a:rPr>
                        <a:t>Pi_loop</a:t>
                      </a:r>
                      <a:endParaRPr kumimoji="0" lang="en-US" sz="16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rgbClr val="FFFFFF"/>
                          </a:solidFill>
                          <a:effectLst/>
                          <a:latin typeface="Arial" charset="0"/>
                        </a:rPr>
                        <a:t>For, schedule, reduction,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58800">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rgbClr val="FFFFFF"/>
                          </a:solidFill>
                          <a:effectLst/>
                          <a:latin typeface="Arial" charset="0"/>
                        </a:rPr>
                        <a:t>V. Odds and ends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dirty="0" smtClean="0">
                          <a:ln>
                            <a:noFill/>
                          </a:ln>
                          <a:solidFill>
                            <a:srgbClr val="FFFFFF"/>
                          </a:solidFill>
                          <a:effectLst/>
                          <a:latin typeface="Arial" charset="0"/>
                        </a:rPr>
                        <a:t>No Exercise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rgbClr val="FFFFFF"/>
                          </a:solidFill>
                          <a:effectLst/>
                          <a:latin typeface="Arial" charset="0"/>
                        </a:rPr>
                        <a:t>Single, sections, master, runtime libraries, environment variables, synchronization, etc.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20700">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rgbClr val="FFFFFF"/>
                          </a:solidFill>
                          <a:effectLst/>
                          <a:latin typeface="Arial" charset="0"/>
                        </a:rPr>
                        <a:t>VI. Data Environment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dirty="0" smtClean="0">
                          <a:ln>
                            <a:noFill/>
                          </a:ln>
                          <a:solidFill>
                            <a:srgbClr val="FFFFFF"/>
                          </a:solidFill>
                          <a:effectLst/>
                          <a:latin typeface="Arial" charset="0"/>
                        </a:rPr>
                        <a:t>Mandelbrot set area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smtClean="0">
                          <a:ln>
                            <a:noFill/>
                          </a:ln>
                          <a:solidFill>
                            <a:srgbClr val="FFFFFF"/>
                          </a:solidFill>
                          <a:effectLst/>
                          <a:latin typeface="Arial" charset="0"/>
                        </a:rPr>
                        <a:t>Data environment details,  software optimization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dirty="0" smtClean="0">
                          <a:ln>
                            <a:noFill/>
                          </a:ln>
                          <a:solidFill>
                            <a:srgbClr val="FFFFFF"/>
                          </a:solidFill>
                          <a:effectLst/>
                          <a:latin typeface="Arial" charset="0"/>
                        </a:rPr>
                        <a:t>VII. OpenMP tasks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dirty="0" err="1" smtClean="0">
                          <a:ln>
                            <a:noFill/>
                          </a:ln>
                          <a:solidFill>
                            <a:srgbClr val="FFFFFF"/>
                          </a:solidFill>
                          <a:effectLst/>
                          <a:latin typeface="Arial" charset="0"/>
                        </a:rPr>
                        <a:t>Pi_recur</a:t>
                      </a:r>
                      <a:endParaRPr kumimoji="0" lang="en-US" sz="16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dirty="0" smtClean="0">
                          <a:ln>
                            <a:noFill/>
                          </a:ln>
                          <a:solidFill>
                            <a:srgbClr val="FFFFFF"/>
                          </a:solidFill>
                          <a:effectLst/>
                          <a:latin typeface="Arial" charset="0"/>
                        </a:rPr>
                        <a:t>Explicit tasks in OpenMP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dirty="0" smtClean="0">
                          <a:ln>
                            <a:noFill/>
                          </a:ln>
                          <a:solidFill>
                            <a:srgbClr val="FFFFFF"/>
                          </a:solidFill>
                          <a:effectLst/>
                          <a:latin typeface="Arial" charset="0"/>
                        </a:rPr>
                        <a:t>VIII. Memory model, flush, </a:t>
                      </a:r>
                      <a:r>
                        <a:rPr kumimoji="0" lang="en-US" sz="1600" b="1" i="0" u="none" strike="noStrike" cap="none" normalizeH="0" baseline="0" dirty="0" err="1" smtClean="0">
                          <a:ln>
                            <a:noFill/>
                          </a:ln>
                          <a:solidFill>
                            <a:srgbClr val="FFFFFF"/>
                          </a:solidFill>
                          <a:effectLst/>
                          <a:latin typeface="Arial" charset="0"/>
                        </a:rPr>
                        <a:t>threadprivate</a:t>
                      </a:r>
                      <a:endParaRPr kumimoji="0" lang="en-US" sz="1600" b="1" i="0" u="none" strike="noStrike" cap="none" normalizeH="0" baseline="0" dirty="0" smtClean="0">
                        <a:ln>
                          <a:noFill/>
                        </a:ln>
                        <a:solidFill>
                          <a:srgbClr val="FFFFFF"/>
                        </a:solidFill>
                        <a:effectLst/>
                        <a:latin typeface="Arial" charset="0"/>
                      </a:endParaRPr>
                    </a:p>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endParaRPr kumimoji="0" lang="en-US" sz="1600" b="1" i="0" u="none" strike="noStrike" cap="none" normalizeH="0" baseline="0" dirty="0" smtClean="0">
                        <a:ln>
                          <a:noFill/>
                        </a:ln>
                        <a:solidFill>
                          <a:srgbClr val="FFFFFF"/>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dirty="0" smtClean="0">
                          <a:ln>
                            <a:noFill/>
                          </a:ln>
                          <a:solidFill>
                            <a:srgbClr val="FFFFFF"/>
                          </a:solidFill>
                          <a:effectLst/>
                          <a:latin typeface="Arial" charset="0"/>
                        </a:rPr>
                        <a:t>Challenge problems: MD, </a:t>
                      </a:r>
                      <a:r>
                        <a:rPr kumimoji="0" lang="en-US" sz="1600" b="1" i="0" u="none" strike="noStrike" cap="none" normalizeH="0" baseline="0" dirty="0" err="1" smtClean="0">
                          <a:ln>
                            <a:noFill/>
                          </a:ln>
                          <a:solidFill>
                            <a:srgbClr val="FFFFFF"/>
                          </a:solidFill>
                          <a:effectLst/>
                          <a:latin typeface="Arial" charset="0"/>
                        </a:rPr>
                        <a:t>Matmul</a:t>
                      </a:r>
                      <a:r>
                        <a:rPr kumimoji="0" lang="en-US" sz="1600" b="1" i="0" u="none" strike="noStrike" cap="none" normalizeH="0" baseline="0" dirty="0" smtClean="0">
                          <a:ln>
                            <a:noFill/>
                          </a:ln>
                          <a:solidFill>
                            <a:srgbClr val="FFFFFF"/>
                          </a:solidFill>
                          <a:effectLst/>
                          <a:latin typeface="Arial" charset="0"/>
                        </a:rPr>
                        <a:t>, linked lists, </a:t>
                      </a:r>
                      <a:r>
                        <a:rPr kumimoji="0" lang="en-US" sz="1600" b="1" i="0" u="none" strike="noStrike" cap="none" normalizeH="0" baseline="0" dirty="0" err="1" smtClean="0">
                          <a:ln>
                            <a:noFill/>
                          </a:ln>
                          <a:solidFill>
                            <a:srgbClr val="FFFFFF"/>
                          </a:solidFill>
                          <a:effectLst/>
                          <a:latin typeface="Arial" charset="0"/>
                        </a:rPr>
                        <a:t>monte</a:t>
                      </a:r>
                      <a:r>
                        <a:rPr kumimoji="0" lang="en-US" sz="1600" b="1" i="0" u="none" strike="noStrike" cap="none" normalizeH="0" baseline="0" dirty="0" smtClean="0">
                          <a:ln>
                            <a:noFill/>
                          </a:ln>
                          <a:solidFill>
                            <a:srgbClr val="FFFFFF"/>
                          </a:solidFill>
                          <a:effectLst/>
                          <a:latin typeface="Arial" charset="0"/>
                        </a:rPr>
                        <a:t> </a:t>
                      </a:r>
                      <a:r>
                        <a:rPr kumimoji="0" lang="en-US" sz="1600" b="1" i="0" u="none" strike="noStrike" cap="none" normalizeH="0" baseline="0" dirty="0" err="1" smtClean="0">
                          <a:ln>
                            <a:noFill/>
                          </a:ln>
                          <a:solidFill>
                            <a:srgbClr val="FFFFFF"/>
                          </a:solidFill>
                          <a:effectLst/>
                          <a:latin typeface="Arial" charset="0"/>
                        </a:rPr>
                        <a:t>carlo</a:t>
                      </a:r>
                      <a:r>
                        <a:rPr kumimoji="0" lang="en-US" sz="1600" b="1" i="0" u="none" strike="noStrike" cap="none" normalizeH="0" baseline="0" dirty="0" smtClean="0">
                          <a:ln>
                            <a:noFill/>
                          </a:ln>
                          <a:solidFill>
                            <a:srgbClr val="FFFFFF"/>
                          </a:solidFill>
                          <a:effectLst/>
                          <a:latin typeface="Arial" charset="0"/>
                        </a:rPr>
                        <a:t> pi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dirty="0" smtClean="0">
                          <a:ln>
                            <a:noFill/>
                          </a:ln>
                          <a:solidFill>
                            <a:srgbClr val="FFFFFF"/>
                          </a:solidFill>
                          <a:effectLst/>
                          <a:latin typeface="Arial" charset="0"/>
                        </a:rPr>
                        <a:t>Applying </a:t>
                      </a:r>
                      <a:r>
                        <a:rPr kumimoji="0" lang="en-US" sz="1600" b="1" i="0" u="none" strike="noStrike" cap="none" normalizeH="0" baseline="0" dirty="0" err="1" smtClean="0">
                          <a:ln>
                            <a:noFill/>
                          </a:ln>
                          <a:solidFill>
                            <a:srgbClr val="FFFFFF"/>
                          </a:solidFill>
                          <a:effectLst/>
                          <a:latin typeface="Arial" charset="0"/>
                        </a:rPr>
                        <a:t>OpenMP</a:t>
                      </a:r>
                      <a:r>
                        <a:rPr kumimoji="0" lang="en-US" sz="1600" b="1" i="0" u="none" strike="noStrike" cap="none" normalizeH="0" baseline="0" dirty="0" smtClean="0">
                          <a:ln>
                            <a:noFill/>
                          </a:ln>
                          <a:solidFill>
                            <a:srgbClr val="FFFFFF"/>
                          </a:solidFill>
                          <a:effectLst/>
                          <a:latin typeface="Arial" charset="0"/>
                        </a:rPr>
                        <a:t> to more complex problems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401638">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dirty="0" smtClean="0">
                          <a:ln>
                            <a:noFill/>
                          </a:ln>
                          <a:solidFill>
                            <a:srgbClr val="FFFFFF"/>
                          </a:solidFill>
                          <a:effectLst/>
                          <a:latin typeface="Arial" charset="0"/>
                        </a:rPr>
                        <a:t>IX. Wrap up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dirty="0" smtClean="0">
                          <a:ln>
                            <a:noFill/>
                          </a:ln>
                          <a:solidFill>
                            <a:srgbClr val="FFFFFF"/>
                          </a:solidFill>
                          <a:effectLst/>
                          <a:latin typeface="Arial" charset="0"/>
                        </a:rPr>
                        <a:t>No exercise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3000"/>
                        </a:lnSpc>
                        <a:spcBef>
                          <a:spcPct val="30000"/>
                        </a:spcBef>
                        <a:spcAft>
                          <a:spcPct val="0"/>
                        </a:spcAft>
                        <a:buClr>
                          <a:schemeClr val="tx2"/>
                        </a:buClr>
                        <a:buSzPct val="75000"/>
                        <a:buFont typeface="Wingdings" pitchFamily="2" charset="2"/>
                        <a:buNone/>
                        <a:tabLst/>
                      </a:pPr>
                      <a:r>
                        <a:rPr kumimoji="0" lang="en-US" sz="1600" b="1" i="0" u="none" strike="noStrike" cap="none" normalizeH="0" baseline="0" dirty="0" smtClean="0">
                          <a:ln>
                            <a:noFill/>
                          </a:ln>
                          <a:solidFill>
                            <a:srgbClr val="FFFFFF"/>
                          </a:solidFill>
                          <a:effectLst/>
                          <a:latin typeface="Arial" charset="0"/>
                        </a:rPr>
                        <a:t>Summary and next steps.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pSp>
        <p:nvGrpSpPr>
          <p:cNvPr id="12339" name="Group 118"/>
          <p:cNvGrpSpPr>
            <a:grpSpLocks/>
          </p:cNvGrpSpPr>
          <p:nvPr/>
        </p:nvGrpSpPr>
        <p:grpSpPr bwMode="auto">
          <a:xfrm>
            <a:off x="7937500" y="2251075"/>
            <a:ext cx="1206500" cy="317500"/>
            <a:chOff x="5000" y="1338"/>
            <a:chExt cx="760" cy="200"/>
          </a:xfrm>
        </p:grpSpPr>
        <p:sp>
          <p:nvSpPr>
            <p:cNvPr id="12355" name="Text Box 61"/>
            <p:cNvSpPr txBox="1">
              <a:spLocks noChangeArrowheads="1"/>
            </p:cNvSpPr>
            <p:nvPr/>
          </p:nvSpPr>
          <p:spPr bwMode="auto">
            <a:xfrm>
              <a:off x="5294" y="1338"/>
              <a:ext cx="466" cy="200"/>
            </a:xfrm>
            <a:prstGeom prst="rect">
              <a:avLst/>
            </a:prstGeom>
            <a:solidFill>
              <a:schemeClr val="tx1"/>
            </a:solidFill>
            <a:ln w="12700">
              <a:solidFill>
                <a:schemeClr val="tx1"/>
              </a:solidFill>
              <a:miter lim="800000"/>
              <a:headEnd type="none" w="sm" len="sm"/>
              <a:tailEnd type="none" w="sm" len="sm"/>
            </a:ln>
          </p:spPr>
          <p:txBody>
            <a:bodyPr>
              <a:spAutoFit/>
            </a:bodyPr>
            <a:lstStyle/>
            <a:p>
              <a:pPr algn="l">
                <a:spcBef>
                  <a:spcPct val="50000"/>
                </a:spcBef>
              </a:pPr>
              <a:r>
                <a:rPr lang="en-US" sz="1400">
                  <a:solidFill>
                    <a:schemeClr val="bg2"/>
                  </a:solidFill>
                  <a:latin typeface="Arial Unicode MS" pitchFamily="34" charset="-128"/>
                </a:rPr>
                <a:t>Break</a:t>
              </a:r>
            </a:p>
          </p:txBody>
        </p:sp>
        <p:sp>
          <p:nvSpPr>
            <p:cNvPr id="12356" name="Line 64"/>
            <p:cNvSpPr>
              <a:spLocks noChangeShapeType="1"/>
            </p:cNvSpPr>
            <p:nvPr/>
          </p:nvSpPr>
          <p:spPr bwMode="auto">
            <a:xfrm flipH="1">
              <a:off x="5000" y="1450"/>
              <a:ext cx="272" cy="0"/>
            </a:xfrm>
            <a:prstGeom prst="line">
              <a:avLst/>
            </a:prstGeom>
            <a:noFill/>
            <a:ln w="57150">
              <a:solidFill>
                <a:schemeClr val="tx1"/>
              </a:solidFill>
              <a:round/>
              <a:headEnd type="none" w="sm" len="sm"/>
              <a:tailEnd type="arrow" w="med" len="med"/>
            </a:ln>
          </p:spPr>
          <p:txBody>
            <a:bodyPr/>
            <a:lstStyle/>
            <a:p>
              <a:endParaRPr lang="en-US"/>
            </a:p>
          </p:txBody>
        </p:sp>
      </p:grpSp>
      <p:grpSp>
        <p:nvGrpSpPr>
          <p:cNvPr id="12340" name="Group 117"/>
          <p:cNvGrpSpPr>
            <a:grpSpLocks/>
          </p:cNvGrpSpPr>
          <p:nvPr/>
        </p:nvGrpSpPr>
        <p:grpSpPr bwMode="auto">
          <a:xfrm>
            <a:off x="7937500" y="5019675"/>
            <a:ext cx="1206500" cy="317500"/>
            <a:chOff x="5000" y="3706"/>
            <a:chExt cx="760" cy="200"/>
          </a:xfrm>
        </p:grpSpPr>
        <p:sp>
          <p:nvSpPr>
            <p:cNvPr id="12353" name="Text Box 115"/>
            <p:cNvSpPr txBox="1">
              <a:spLocks noChangeArrowheads="1"/>
            </p:cNvSpPr>
            <p:nvPr/>
          </p:nvSpPr>
          <p:spPr bwMode="auto">
            <a:xfrm>
              <a:off x="5294" y="3706"/>
              <a:ext cx="466" cy="200"/>
            </a:xfrm>
            <a:prstGeom prst="rect">
              <a:avLst/>
            </a:prstGeom>
            <a:solidFill>
              <a:schemeClr val="tx1"/>
            </a:solidFill>
            <a:ln w="12700">
              <a:solidFill>
                <a:schemeClr val="tx1"/>
              </a:solidFill>
              <a:miter lim="800000"/>
              <a:headEnd type="none" w="sm" len="sm"/>
              <a:tailEnd type="none" w="sm" len="sm"/>
            </a:ln>
          </p:spPr>
          <p:txBody>
            <a:bodyPr>
              <a:spAutoFit/>
            </a:bodyPr>
            <a:lstStyle/>
            <a:p>
              <a:pPr algn="l">
                <a:spcBef>
                  <a:spcPct val="50000"/>
                </a:spcBef>
              </a:pPr>
              <a:r>
                <a:rPr lang="en-US" sz="1400">
                  <a:solidFill>
                    <a:schemeClr val="bg2"/>
                  </a:solidFill>
                  <a:latin typeface="Arial Unicode MS" pitchFamily="34" charset="-128"/>
                </a:rPr>
                <a:t>Break</a:t>
              </a:r>
            </a:p>
          </p:txBody>
        </p:sp>
        <p:sp>
          <p:nvSpPr>
            <p:cNvPr id="12354" name="Line 116"/>
            <p:cNvSpPr>
              <a:spLocks noChangeShapeType="1"/>
            </p:cNvSpPr>
            <p:nvPr/>
          </p:nvSpPr>
          <p:spPr bwMode="auto">
            <a:xfrm flipH="1">
              <a:off x="5000" y="3818"/>
              <a:ext cx="272" cy="0"/>
            </a:xfrm>
            <a:prstGeom prst="line">
              <a:avLst/>
            </a:prstGeom>
            <a:noFill/>
            <a:ln w="57150">
              <a:solidFill>
                <a:schemeClr val="tx1"/>
              </a:solidFill>
              <a:round/>
              <a:headEnd type="none" w="sm" len="sm"/>
              <a:tailEnd type="arrow" w="med" len="med"/>
            </a:ln>
          </p:spPr>
          <p:txBody>
            <a:bodyPr/>
            <a:lstStyle/>
            <a:p>
              <a:endParaRPr lang="en-US"/>
            </a:p>
          </p:txBody>
        </p:sp>
      </p:grpSp>
      <p:grpSp>
        <p:nvGrpSpPr>
          <p:cNvPr id="12341" name="Group 119"/>
          <p:cNvGrpSpPr>
            <a:grpSpLocks/>
          </p:cNvGrpSpPr>
          <p:nvPr/>
        </p:nvGrpSpPr>
        <p:grpSpPr bwMode="auto">
          <a:xfrm>
            <a:off x="7937500" y="3952875"/>
            <a:ext cx="1206500" cy="317500"/>
            <a:chOff x="5000" y="1338"/>
            <a:chExt cx="760" cy="200"/>
          </a:xfrm>
        </p:grpSpPr>
        <p:sp>
          <p:nvSpPr>
            <p:cNvPr id="12351" name="Text Box 120"/>
            <p:cNvSpPr txBox="1">
              <a:spLocks noChangeArrowheads="1"/>
            </p:cNvSpPr>
            <p:nvPr/>
          </p:nvSpPr>
          <p:spPr bwMode="auto">
            <a:xfrm>
              <a:off x="5294" y="1338"/>
              <a:ext cx="466" cy="200"/>
            </a:xfrm>
            <a:prstGeom prst="rect">
              <a:avLst/>
            </a:prstGeom>
            <a:solidFill>
              <a:schemeClr val="tx1"/>
            </a:solidFill>
            <a:ln w="12700">
              <a:solidFill>
                <a:schemeClr val="tx1"/>
              </a:solidFill>
              <a:miter lim="800000"/>
              <a:headEnd type="none" w="sm" len="sm"/>
              <a:tailEnd type="none" w="sm" len="sm"/>
            </a:ln>
          </p:spPr>
          <p:txBody>
            <a:bodyPr>
              <a:spAutoFit/>
            </a:bodyPr>
            <a:lstStyle/>
            <a:p>
              <a:pPr algn="l">
                <a:spcBef>
                  <a:spcPct val="50000"/>
                </a:spcBef>
              </a:pPr>
              <a:r>
                <a:rPr lang="en-US" sz="1400">
                  <a:solidFill>
                    <a:schemeClr val="bg2"/>
                  </a:solidFill>
                  <a:latin typeface="Arial Unicode MS" pitchFamily="34" charset="-128"/>
                </a:rPr>
                <a:t>Lunch</a:t>
              </a:r>
            </a:p>
          </p:txBody>
        </p:sp>
        <p:sp>
          <p:nvSpPr>
            <p:cNvPr id="12352" name="Line 121"/>
            <p:cNvSpPr>
              <a:spLocks noChangeShapeType="1"/>
            </p:cNvSpPr>
            <p:nvPr/>
          </p:nvSpPr>
          <p:spPr bwMode="auto">
            <a:xfrm flipH="1">
              <a:off x="5000" y="1450"/>
              <a:ext cx="272" cy="0"/>
            </a:xfrm>
            <a:prstGeom prst="line">
              <a:avLst/>
            </a:prstGeom>
            <a:noFill/>
            <a:ln w="57150">
              <a:solidFill>
                <a:schemeClr val="tx1"/>
              </a:solidFill>
              <a:round/>
              <a:headEnd type="none" w="sm" len="sm"/>
              <a:tailEnd type="arrow" w="med" len="med"/>
            </a:ln>
          </p:spPr>
          <p:txBody>
            <a:bodyPr/>
            <a:lstStyle/>
            <a:p>
              <a:endParaRPr lang="en-US"/>
            </a:p>
          </p:txBody>
        </p:sp>
      </p:grpSp>
      <p:sp>
        <p:nvSpPr>
          <p:cNvPr id="14" name="TextBox 13"/>
          <p:cNvSpPr txBox="1"/>
          <p:nvPr/>
        </p:nvSpPr>
        <p:spPr>
          <a:xfrm>
            <a:off x="8256838" y="1721223"/>
            <a:ext cx="510988" cy="276999"/>
          </a:xfrm>
          <a:prstGeom prst="rect">
            <a:avLst/>
          </a:prstGeom>
          <a:noFill/>
        </p:spPr>
        <p:txBody>
          <a:bodyPr wrap="square" rtlCol="0">
            <a:spAutoFit/>
          </a:bodyPr>
          <a:lstStyle/>
          <a:p>
            <a:r>
              <a:rPr lang="en-US" sz="1200" dirty="0" smtClean="0"/>
              <a:t>Tim</a:t>
            </a:r>
            <a:endParaRPr lang="en-US" sz="1200" dirty="0"/>
          </a:p>
        </p:txBody>
      </p:sp>
      <p:sp>
        <p:nvSpPr>
          <p:cNvPr id="15" name="TextBox 14"/>
          <p:cNvSpPr txBox="1"/>
          <p:nvPr/>
        </p:nvSpPr>
        <p:spPr>
          <a:xfrm>
            <a:off x="8283644" y="4539001"/>
            <a:ext cx="510988" cy="276999"/>
          </a:xfrm>
          <a:prstGeom prst="rect">
            <a:avLst/>
          </a:prstGeom>
          <a:noFill/>
        </p:spPr>
        <p:txBody>
          <a:bodyPr wrap="square" rtlCol="0">
            <a:spAutoFit/>
          </a:bodyPr>
          <a:lstStyle/>
          <a:p>
            <a:r>
              <a:rPr lang="en-US" sz="1200" dirty="0" smtClean="0"/>
              <a:t>Tim</a:t>
            </a:r>
            <a:endParaRPr lang="en-US" sz="1200" dirty="0"/>
          </a:p>
        </p:txBody>
      </p:sp>
      <p:sp>
        <p:nvSpPr>
          <p:cNvPr id="16" name="TextBox 15"/>
          <p:cNvSpPr txBox="1"/>
          <p:nvPr/>
        </p:nvSpPr>
        <p:spPr>
          <a:xfrm>
            <a:off x="8283644" y="3249225"/>
            <a:ext cx="793741" cy="276999"/>
          </a:xfrm>
          <a:prstGeom prst="rect">
            <a:avLst/>
          </a:prstGeom>
          <a:noFill/>
        </p:spPr>
        <p:txBody>
          <a:bodyPr wrap="square" rtlCol="0">
            <a:spAutoFit/>
          </a:bodyPr>
          <a:lstStyle/>
          <a:p>
            <a:r>
              <a:rPr lang="en-US" sz="1200" dirty="0" smtClean="0"/>
              <a:t>Mark</a:t>
            </a:r>
            <a:endParaRPr lang="en-US" sz="1200" dirty="0"/>
          </a:p>
        </p:txBody>
      </p:sp>
      <p:sp>
        <p:nvSpPr>
          <p:cNvPr id="17" name="TextBox 16"/>
          <p:cNvSpPr txBox="1"/>
          <p:nvPr/>
        </p:nvSpPr>
        <p:spPr>
          <a:xfrm>
            <a:off x="8256838" y="5687625"/>
            <a:ext cx="793741" cy="276999"/>
          </a:xfrm>
          <a:prstGeom prst="rect">
            <a:avLst/>
          </a:prstGeom>
          <a:noFill/>
        </p:spPr>
        <p:txBody>
          <a:bodyPr wrap="square" rtlCol="0">
            <a:spAutoFit/>
          </a:bodyPr>
          <a:lstStyle/>
          <a:p>
            <a:r>
              <a:rPr lang="en-US" sz="1200" dirty="0" smtClean="0"/>
              <a:t>Mark</a:t>
            </a: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E3B6B5AC-8E21-47D0-9218-A533DFE43D8B}" type="slidenum">
              <a:rPr lang="zh-CN" altLang="en-US"/>
              <a:pPr>
                <a:defRPr/>
              </a:pPr>
              <a:t>60</a:t>
            </a:fld>
            <a:endParaRPr lang="en-US" altLang="zh-CN"/>
          </a:p>
        </p:txBody>
      </p:sp>
      <p:sp>
        <p:nvSpPr>
          <p:cNvPr id="67587" name="Rectangle 2"/>
          <p:cNvSpPr>
            <a:spLocks noGrp="1" noChangeArrowheads="1"/>
          </p:cNvSpPr>
          <p:nvPr>
            <p:ph type="title"/>
          </p:nvPr>
        </p:nvSpPr>
        <p:spPr>
          <a:noFill/>
        </p:spPr>
        <p:txBody>
          <a:bodyPr/>
          <a:lstStyle/>
          <a:p>
            <a:pPr eaLnBrk="1" hangingPunct="1">
              <a:lnSpc>
                <a:spcPct val="89000"/>
              </a:lnSpc>
            </a:pPr>
            <a:r>
              <a:rPr lang="en-US" altLang="zh-CN" smtClean="0">
                <a:ea typeface="SimSun" pitchFamily="2" charset="-122"/>
              </a:rPr>
              <a:t>Data Sharing: </a:t>
            </a:r>
            <a:r>
              <a:rPr lang="en-US" altLang="zh-CN" sz="3200" smtClean="0">
                <a:solidFill>
                  <a:schemeClr val="accent1"/>
                </a:solidFill>
                <a:ea typeface="SimSun" pitchFamily="2" charset="-122"/>
              </a:rPr>
              <a:t/>
            </a:r>
            <a:br>
              <a:rPr lang="en-US" altLang="zh-CN" sz="3200" smtClean="0">
                <a:solidFill>
                  <a:schemeClr val="accent1"/>
                </a:solidFill>
                <a:ea typeface="SimSun" pitchFamily="2" charset="-122"/>
              </a:rPr>
            </a:br>
            <a:r>
              <a:rPr lang="en-US" altLang="zh-CN" sz="3200" smtClean="0">
                <a:solidFill>
                  <a:schemeClr val="accent1"/>
                </a:solidFill>
                <a:ea typeface="SimSun" pitchFamily="2" charset="-122"/>
              </a:rPr>
              <a:t>A data environment test</a:t>
            </a:r>
          </a:p>
        </p:txBody>
      </p:sp>
      <p:sp>
        <p:nvSpPr>
          <p:cNvPr id="67588" name="Rectangle 3"/>
          <p:cNvSpPr>
            <a:spLocks noGrp="1" noChangeArrowheads="1"/>
          </p:cNvSpPr>
          <p:nvPr>
            <p:ph type="body" idx="1"/>
          </p:nvPr>
        </p:nvSpPr>
        <p:spPr>
          <a:xfrm>
            <a:off x="381000" y="1371600"/>
            <a:ext cx="8991600" cy="992188"/>
          </a:xfrm>
          <a:noFill/>
        </p:spPr>
        <p:txBody>
          <a:bodyPr/>
          <a:lstStyle/>
          <a:p>
            <a:pPr eaLnBrk="1" hangingPunct="1">
              <a:lnSpc>
                <a:spcPct val="94000"/>
              </a:lnSpc>
            </a:pPr>
            <a:r>
              <a:rPr lang="en-US" altLang="zh-CN" sz="1800" dirty="0" smtClean="0">
                <a:ea typeface="SimSun" pitchFamily="2" charset="-122"/>
              </a:rPr>
              <a:t>Consider this example of PRIVATE and FIRSTPRIVATE</a:t>
            </a:r>
          </a:p>
          <a:p>
            <a:pPr eaLnBrk="1" hangingPunct="1">
              <a:lnSpc>
                <a:spcPct val="94000"/>
              </a:lnSpc>
            </a:pPr>
            <a:endParaRPr lang="en-US" altLang="zh-CN" sz="1800" dirty="0" smtClean="0">
              <a:ea typeface="SimSun" pitchFamily="2" charset="-122"/>
            </a:endParaRPr>
          </a:p>
          <a:p>
            <a:pPr eaLnBrk="1" hangingPunct="1">
              <a:lnSpc>
                <a:spcPct val="94000"/>
              </a:lnSpc>
            </a:pPr>
            <a:endParaRPr lang="en-US" altLang="zh-CN" sz="2000" dirty="0" smtClean="0">
              <a:ea typeface="SimSun" pitchFamily="2" charset="-122"/>
            </a:endParaRPr>
          </a:p>
          <a:p>
            <a:pPr eaLnBrk="1" hangingPunct="1">
              <a:lnSpc>
                <a:spcPct val="94000"/>
              </a:lnSpc>
            </a:pPr>
            <a:endParaRPr lang="en-US" altLang="zh-CN" sz="2000" dirty="0" smtClean="0">
              <a:ea typeface="SimSun" pitchFamily="2" charset="-122"/>
            </a:endParaRPr>
          </a:p>
          <a:p>
            <a:pPr eaLnBrk="1" hangingPunct="1">
              <a:lnSpc>
                <a:spcPct val="94000"/>
              </a:lnSpc>
            </a:pPr>
            <a:r>
              <a:rPr lang="en-US" altLang="zh-CN" sz="1800" dirty="0" smtClean="0">
                <a:ea typeface="SimSun" pitchFamily="2" charset="-122"/>
              </a:rPr>
              <a:t>Are A,B,C local to each thread or shared inside the parallel region?</a:t>
            </a:r>
          </a:p>
          <a:p>
            <a:pPr eaLnBrk="1" hangingPunct="1">
              <a:lnSpc>
                <a:spcPct val="94000"/>
              </a:lnSpc>
            </a:pPr>
            <a:r>
              <a:rPr lang="en-US" altLang="zh-CN" sz="1800" dirty="0" smtClean="0">
                <a:ea typeface="SimSun" pitchFamily="2" charset="-122"/>
              </a:rPr>
              <a:t>What are their initial values inside and values after the parallel region?</a:t>
            </a:r>
          </a:p>
        </p:txBody>
      </p:sp>
      <p:sp>
        <p:nvSpPr>
          <p:cNvPr id="67589" name="Rectangle 4"/>
          <p:cNvSpPr>
            <a:spLocks noChangeArrowheads="1"/>
          </p:cNvSpPr>
          <p:nvPr/>
        </p:nvSpPr>
        <p:spPr bwMode="auto">
          <a:xfrm>
            <a:off x="1143000" y="1752600"/>
            <a:ext cx="6400800" cy="770084"/>
          </a:xfrm>
          <a:prstGeom prst="rect">
            <a:avLst/>
          </a:prstGeom>
          <a:solidFill>
            <a:srgbClr val="001B72"/>
          </a:solidFill>
          <a:ln w="9525">
            <a:noFill/>
            <a:miter lim="800000"/>
            <a:headEnd/>
            <a:tailEnd/>
          </a:ln>
        </p:spPr>
        <p:txBody>
          <a:bodyPr lIns="92075" tIns="46038" rIns="92075" bIns="46038">
            <a:spAutoFit/>
          </a:bodyPr>
          <a:lstStyle/>
          <a:p>
            <a:pPr algn="l">
              <a:spcBef>
                <a:spcPct val="50000"/>
              </a:spcBef>
            </a:pPr>
            <a:r>
              <a:rPr lang="zh-CN" altLang="en-US" b="0" dirty="0">
                <a:latin typeface="Arial" charset="0"/>
              </a:rPr>
              <a:t>	</a:t>
            </a:r>
            <a:r>
              <a:rPr lang="en-US" altLang="zh-CN" sz="2000" b="0" dirty="0" smtClean="0">
                <a:latin typeface="Arial" charset="0"/>
              </a:rPr>
              <a:t>variables:  A = 1,B = 1, C </a:t>
            </a:r>
            <a:r>
              <a:rPr lang="en-US" altLang="zh-CN" sz="2000" b="0" dirty="0">
                <a:latin typeface="Arial" charset="0"/>
              </a:rPr>
              <a:t>= 1</a:t>
            </a:r>
            <a:br>
              <a:rPr lang="en-US" altLang="zh-CN" sz="2000" b="0" dirty="0">
                <a:latin typeface="Arial" charset="0"/>
              </a:rPr>
            </a:br>
            <a:r>
              <a:rPr lang="en-US" altLang="zh-CN" sz="2000" b="0" dirty="0">
                <a:latin typeface="Arial" charset="0"/>
              </a:rPr>
              <a:t>#pragma </a:t>
            </a:r>
            <a:r>
              <a:rPr lang="en-US" altLang="zh-CN" sz="2000" b="0" dirty="0" err="1">
                <a:latin typeface="Arial" charset="0"/>
              </a:rPr>
              <a:t>omp</a:t>
            </a:r>
            <a:r>
              <a:rPr lang="en-US" altLang="zh-CN" sz="2000" b="0" dirty="0">
                <a:latin typeface="Arial" charset="0"/>
              </a:rPr>
              <a:t> parallel private(B)  </a:t>
            </a:r>
            <a:r>
              <a:rPr lang="en-US" altLang="zh-CN" sz="2000" b="0" dirty="0" err="1">
                <a:latin typeface="Arial" charset="0"/>
              </a:rPr>
              <a:t>firstprivate</a:t>
            </a:r>
            <a:r>
              <a:rPr lang="en-US" altLang="zh-CN" sz="2000" b="0" dirty="0">
                <a:latin typeface="Arial" charset="0"/>
              </a:rPr>
              <a:t>(C)</a:t>
            </a:r>
          </a:p>
        </p:txBody>
      </p:sp>
      <p:sp>
        <p:nvSpPr>
          <p:cNvPr id="3177477" name="Rectangle 5"/>
          <p:cNvSpPr>
            <a:spLocks noChangeArrowheads="1"/>
          </p:cNvSpPr>
          <p:nvPr/>
        </p:nvSpPr>
        <p:spPr bwMode="auto">
          <a:xfrm>
            <a:off x="381000" y="3657600"/>
            <a:ext cx="8077200" cy="2819400"/>
          </a:xfrm>
          <a:prstGeom prst="rect">
            <a:avLst/>
          </a:prstGeom>
          <a:noFill/>
          <a:ln w="28575">
            <a:solidFill>
              <a:schemeClr val="folHlink"/>
            </a:solidFill>
            <a:miter lim="800000"/>
            <a:headEnd/>
            <a:tailEnd/>
          </a:ln>
        </p:spPr>
        <p:txBody>
          <a:bodyPr lIns="92075" tIns="46038" rIns="92075" bIns="46038"/>
          <a:lstStyle/>
          <a:p>
            <a:pPr marL="285750" indent="-285750" algn="l">
              <a:lnSpc>
                <a:spcPct val="94000"/>
              </a:lnSpc>
              <a:spcBef>
                <a:spcPct val="30000"/>
              </a:spcBef>
              <a:buClr>
                <a:schemeClr val="tx2"/>
              </a:buClr>
              <a:buSzPct val="75000"/>
              <a:buFont typeface="Wingdings" pitchFamily="2" charset="2"/>
              <a:buNone/>
            </a:pPr>
            <a:r>
              <a:rPr lang="en-US" altLang="zh-CN" sz="2000" dirty="0">
                <a:solidFill>
                  <a:srgbClr val="FFFFFF"/>
                </a:solidFill>
                <a:latin typeface="Arial" charset="0"/>
              </a:rPr>
              <a:t>Inside this parallel region ...</a:t>
            </a:r>
          </a:p>
          <a:p>
            <a:pPr marL="685800" lvl="1" indent="-228600" algn="l">
              <a:lnSpc>
                <a:spcPct val="94000"/>
              </a:lnSpc>
              <a:spcBef>
                <a:spcPct val="30000"/>
              </a:spcBef>
              <a:buClr>
                <a:schemeClr val="tx2"/>
              </a:buClr>
              <a:buSzPct val="75000"/>
              <a:buFont typeface="Wingdings" pitchFamily="2" charset="2"/>
              <a:buChar char="l"/>
            </a:pPr>
            <a:r>
              <a:rPr lang="en-US" altLang="zh-CN" sz="1800" dirty="0">
                <a:solidFill>
                  <a:srgbClr val="FFFFFF"/>
                </a:solidFill>
                <a:latin typeface="Arial" charset="0"/>
              </a:rPr>
              <a:t>“A” is shared by all threads; equals 1</a:t>
            </a:r>
          </a:p>
          <a:p>
            <a:pPr marL="685800" lvl="1" indent="-228600" algn="l">
              <a:lnSpc>
                <a:spcPct val="94000"/>
              </a:lnSpc>
              <a:spcBef>
                <a:spcPct val="30000"/>
              </a:spcBef>
              <a:buClr>
                <a:schemeClr val="tx2"/>
              </a:buClr>
              <a:buSzPct val="75000"/>
              <a:buFont typeface="Wingdings" pitchFamily="2" charset="2"/>
              <a:buChar char="l"/>
            </a:pPr>
            <a:r>
              <a:rPr lang="en-US" altLang="zh-CN" sz="1800" dirty="0">
                <a:solidFill>
                  <a:srgbClr val="FFFFFF"/>
                </a:solidFill>
                <a:latin typeface="Arial" charset="0"/>
              </a:rPr>
              <a:t>“B” and “C” are local to each thread.</a:t>
            </a:r>
          </a:p>
          <a:p>
            <a:pPr marL="1600200" lvl="3" indent="-228600" algn="l">
              <a:lnSpc>
                <a:spcPct val="93000"/>
              </a:lnSpc>
              <a:spcBef>
                <a:spcPct val="30000"/>
              </a:spcBef>
              <a:buClr>
                <a:schemeClr val="tx2"/>
              </a:buClr>
              <a:buFontTx/>
              <a:buChar char="–"/>
            </a:pPr>
            <a:r>
              <a:rPr lang="en-US" altLang="zh-CN" sz="1800" dirty="0">
                <a:solidFill>
                  <a:srgbClr val="FFFF66"/>
                </a:solidFill>
                <a:latin typeface="Arial" charset="0"/>
              </a:rPr>
              <a:t>B’s initial value is undefined</a:t>
            </a:r>
          </a:p>
          <a:p>
            <a:pPr marL="1600200" lvl="3" indent="-228600" algn="l">
              <a:lnSpc>
                <a:spcPct val="93000"/>
              </a:lnSpc>
              <a:spcBef>
                <a:spcPct val="30000"/>
              </a:spcBef>
              <a:buClr>
                <a:schemeClr val="tx2"/>
              </a:buClr>
              <a:buFontTx/>
              <a:buChar char="–"/>
            </a:pPr>
            <a:r>
              <a:rPr lang="en-US" altLang="zh-CN" sz="1800" dirty="0">
                <a:solidFill>
                  <a:srgbClr val="FFFF66"/>
                </a:solidFill>
                <a:latin typeface="Arial" charset="0"/>
              </a:rPr>
              <a:t>C’s initial value equals  1</a:t>
            </a:r>
          </a:p>
          <a:p>
            <a:pPr marL="285750" indent="-285750" algn="l">
              <a:lnSpc>
                <a:spcPct val="93000"/>
              </a:lnSpc>
              <a:spcBef>
                <a:spcPct val="30000"/>
              </a:spcBef>
              <a:buClr>
                <a:schemeClr val="tx2"/>
              </a:buClr>
              <a:buSzPct val="75000"/>
              <a:buFont typeface="Wingdings" pitchFamily="2" charset="2"/>
              <a:buNone/>
            </a:pPr>
            <a:r>
              <a:rPr lang="en-US" altLang="zh-CN" sz="2000" dirty="0" smtClean="0">
                <a:solidFill>
                  <a:srgbClr val="FFFFFF"/>
                </a:solidFill>
                <a:latin typeface="Arial" charset="0"/>
              </a:rPr>
              <a:t>Following the parallel </a:t>
            </a:r>
            <a:r>
              <a:rPr lang="en-US" altLang="zh-CN" sz="2000" dirty="0">
                <a:solidFill>
                  <a:srgbClr val="FFFFFF"/>
                </a:solidFill>
                <a:latin typeface="Arial" charset="0"/>
              </a:rPr>
              <a:t>region ...</a:t>
            </a:r>
          </a:p>
          <a:p>
            <a:pPr marL="685800" lvl="1" indent="-228600" algn="l">
              <a:lnSpc>
                <a:spcPct val="93000"/>
              </a:lnSpc>
              <a:spcBef>
                <a:spcPct val="30000"/>
              </a:spcBef>
              <a:buClr>
                <a:schemeClr val="tx2"/>
              </a:buClr>
              <a:buSzPct val="75000"/>
              <a:buFont typeface="Wingdings" pitchFamily="2" charset="2"/>
              <a:buChar char="l"/>
            </a:pPr>
            <a:r>
              <a:rPr lang="en-US" altLang="zh-CN" sz="1800" dirty="0" smtClean="0">
                <a:solidFill>
                  <a:srgbClr val="FFFFFF"/>
                </a:solidFill>
                <a:latin typeface="Arial" charset="0"/>
              </a:rPr>
              <a:t>B and C revert to their original values of 1</a:t>
            </a:r>
          </a:p>
          <a:p>
            <a:pPr marL="685800" lvl="1" indent="-228600" algn="l">
              <a:lnSpc>
                <a:spcPct val="93000"/>
              </a:lnSpc>
              <a:spcBef>
                <a:spcPct val="30000"/>
              </a:spcBef>
              <a:buClr>
                <a:schemeClr val="tx2"/>
              </a:buClr>
              <a:buSzPct val="75000"/>
              <a:buFont typeface="Wingdings" pitchFamily="2" charset="2"/>
              <a:buChar char="l"/>
            </a:pPr>
            <a:r>
              <a:rPr lang="en-US" altLang="zh-CN" sz="1800" dirty="0" smtClean="0">
                <a:solidFill>
                  <a:srgbClr val="FFFFFF"/>
                </a:solidFill>
                <a:latin typeface="Arial" charset="0"/>
              </a:rPr>
              <a:t>A is either 1 or the value  it was set to inside the parallel region</a:t>
            </a:r>
            <a:endParaRPr lang="en-US" altLang="zh-CN" sz="1800" dirty="0">
              <a:solidFill>
                <a:srgbClr val="FFFFFF"/>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7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477"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a:xfrm>
            <a:off x="7239000" y="6526924"/>
            <a:ext cx="1905000" cy="331076"/>
          </a:xfrm>
        </p:spPr>
        <p:txBody>
          <a:bodyPr/>
          <a:lstStyle/>
          <a:p>
            <a:pPr>
              <a:defRPr/>
            </a:pPr>
            <a:fld id="{BC62FE24-8AE4-4147-8190-4BAA9F82DC30}" type="slidenum">
              <a:rPr lang="zh-CN" altLang="en-US"/>
              <a:pPr>
                <a:defRPr/>
              </a:pPr>
              <a:t>61</a:t>
            </a:fld>
            <a:endParaRPr lang="en-US" altLang="zh-CN" dirty="0"/>
          </a:p>
        </p:txBody>
      </p:sp>
      <p:sp>
        <p:nvSpPr>
          <p:cNvPr id="68611" name="Rectangle 2"/>
          <p:cNvSpPr>
            <a:spLocks noGrp="1" noChangeArrowheads="1"/>
          </p:cNvSpPr>
          <p:nvPr>
            <p:ph type="title"/>
          </p:nvPr>
        </p:nvSpPr>
        <p:spPr>
          <a:noFill/>
        </p:spPr>
        <p:txBody>
          <a:bodyPr lIns="90488" tIns="44450" rIns="90488" bIns="44450" anchor="b"/>
          <a:lstStyle/>
          <a:p>
            <a:pPr eaLnBrk="1" hangingPunct="1">
              <a:lnSpc>
                <a:spcPct val="89000"/>
              </a:lnSpc>
            </a:pPr>
            <a:r>
              <a:rPr lang="en-US" altLang="zh-CN" smtClean="0">
                <a:ea typeface="SimSun" pitchFamily="2" charset="-122"/>
              </a:rPr>
              <a:t>Data Sharing: Default Clause</a:t>
            </a:r>
          </a:p>
        </p:txBody>
      </p:sp>
      <p:sp>
        <p:nvSpPr>
          <p:cNvPr id="68612" name="Rectangle 3"/>
          <p:cNvSpPr>
            <a:spLocks noChangeArrowheads="1"/>
          </p:cNvSpPr>
          <p:nvPr/>
        </p:nvSpPr>
        <p:spPr bwMode="auto">
          <a:xfrm>
            <a:off x="4572000" y="2057400"/>
            <a:ext cx="3967163" cy="4284663"/>
          </a:xfrm>
          <a:prstGeom prst="rect">
            <a:avLst/>
          </a:prstGeom>
          <a:noFill/>
          <a:ln w="9525">
            <a:noFill/>
            <a:miter lim="800000"/>
            <a:headEnd/>
            <a:tailEnd/>
          </a:ln>
        </p:spPr>
        <p:txBody>
          <a:bodyPr lIns="90488" tIns="44450" rIns="90488" bIns="44450"/>
          <a:lstStyle/>
          <a:p>
            <a:pPr marL="342900" indent="-342900" algn="l">
              <a:lnSpc>
                <a:spcPct val="80000"/>
              </a:lnSpc>
              <a:spcBef>
                <a:spcPct val="20000"/>
              </a:spcBef>
            </a:pPr>
            <a:endParaRPr lang="zh-CN" altLang="en-US" b="0">
              <a:latin typeface="Arial" charset="0"/>
            </a:endParaRPr>
          </a:p>
        </p:txBody>
      </p:sp>
      <p:sp>
        <p:nvSpPr>
          <p:cNvPr id="68613" name="Rectangle 4"/>
          <p:cNvSpPr>
            <a:spLocks noGrp="1" noChangeArrowheads="1"/>
          </p:cNvSpPr>
          <p:nvPr>
            <p:ph type="body" sz="half" idx="1"/>
          </p:nvPr>
        </p:nvSpPr>
        <p:spPr>
          <a:xfrm>
            <a:off x="606425" y="1874838"/>
            <a:ext cx="8037513" cy="3497262"/>
          </a:xfrm>
          <a:noFill/>
        </p:spPr>
        <p:txBody>
          <a:bodyPr lIns="90488" tIns="44450" rIns="90488" bIns="44450"/>
          <a:lstStyle/>
          <a:p>
            <a:pPr eaLnBrk="1" hangingPunct="1">
              <a:lnSpc>
                <a:spcPct val="94000"/>
              </a:lnSpc>
            </a:pPr>
            <a:r>
              <a:rPr lang="en-US" altLang="zh-CN" sz="2000" smtClean="0">
                <a:ea typeface="SimSun" pitchFamily="2" charset="-122"/>
              </a:rPr>
              <a:t>Note that the default storage attribute is </a:t>
            </a:r>
            <a:r>
              <a:rPr lang="en-US" altLang="zh-CN" sz="1800" smtClean="0">
                <a:solidFill>
                  <a:srgbClr val="FFFF00"/>
                </a:solidFill>
                <a:latin typeface="Times New Roman" pitchFamily="18" charset="0"/>
                <a:ea typeface="SimSun" pitchFamily="2" charset="-122"/>
              </a:rPr>
              <a:t>DEFAULT(SHARED)</a:t>
            </a:r>
            <a:r>
              <a:rPr lang="en-US" altLang="zh-CN" sz="2000" smtClean="0">
                <a:ea typeface="SimSun" pitchFamily="2" charset="-122"/>
              </a:rPr>
              <a:t> (so no need to use it)</a:t>
            </a:r>
          </a:p>
          <a:p>
            <a:pPr marL="628650" lvl="1" eaLnBrk="1" hangingPunct="1">
              <a:lnSpc>
                <a:spcPct val="94000"/>
              </a:lnSpc>
            </a:pPr>
            <a:r>
              <a:rPr lang="en-US" altLang="zh-CN" sz="1800" smtClean="0">
                <a:ea typeface="SimSun" pitchFamily="2" charset="-122"/>
              </a:rPr>
              <a:t>Exception: </a:t>
            </a:r>
            <a:r>
              <a:rPr lang="en-US" altLang="zh-CN" sz="1800" smtClean="0">
                <a:solidFill>
                  <a:srgbClr val="FFFF00"/>
                </a:solidFill>
                <a:ea typeface="SimSun" pitchFamily="2" charset="-122"/>
              </a:rPr>
              <a:t>#pragma omp task</a:t>
            </a:r>
          </a:p>
          <a:p>
            <a:pPr eaLnBrk="1" hangingPunct="1">
              <a:lnSpc>
                <a:spcPct val="94000"/>
              </a:lnSpc>
            </a:pPr>
            <a:r>
              <a:rPr lang="en-US" altLang="zh-CN" sz="2000" smtClean="0">
                <a:ea typeface="SimSun" pitchFamily="2" charset="-122"/>
              </a:rPr>
              <a:t>To change default: </a:t>
            </a:r>
            <a:r>
              <a:rPr lang="en-US" altLang="zh-CN" sz="1800" smtClean="0">
                <a:solidFill>
                  <a:srgbClr val="FFFF00"/>
                </a:solidFill>
                <a:latin typeface="Times New Roman" pitchFamily="18" charset="0"/>
                <a:ea typeface="SimSun" pitchFamily="2" charset="-122"/>
              </a:rPr>
              <a:t>DEFAULT(PRIVATE)</a:t>
            </a:r>
          </a:p>
          <a:p>
            <a:pPr marL="628650" lvl="1" eaLnBrk="1" hangingPunct="1">
              <a:lnSpc>
                <a:spcPct val="94000"/>
              </a:lnSpc>
            </a:pPr>
            <a:r>
              <a:rPr lang="en-US" altLang="zh-CN" sz="1800" i="1" smtClean="0">
                <a:ea typeface="SimSun" pitchFamily="2" charset="-122"/>
              </a:rPr>
              <a:t>each</a:t>
            </a:r>
            <a:r>
              <a:rPr lang="en-US" altLang="zh-CN" sz="1800" smtClean="0">
                <a:ea typeface="SimSun" pitchFamily="2" charset="-122"/>
              </a:rPr>
              <a:t> variable in the construct is made private as if specified in a private clause</a:t>
            </a:r>
          </a:p>
          <a:p>
            <a:pPr marL="628650" lvl="1" eaLnBrk="1" hangingPunct="1">
              <a:lnSpc>
                <a:spcPct val="94000"/>
              </a:lnSpc>
            </a:pPr>
            <a:r>
              <a:rPr lang="en-US" altLang="zh-CN" sz="1800" smtClean="0">
                <a:ea typeface="SimSun" pitchFamily="2" charset="-122"/>
              </a:rPr>
              <a:t>mostly saves typing  </a:t>
            </a:r>
            <a:endParaRPr lang="en-US" altLang="zh-CN" sz="1600" smtClean="0">
              <a:latin typeface="Courier" pitchFamily="49" charset="0"/>
              <a:ea typeface="SimSun" pitchFamily="2" charset="-122"/>
            </a:endParaRPr>
          </a:p>
          <a:p>
            <a:pPr eaLnBrk="1" hangingPunct="1">
              <a:lnSpc>
                <a:spcPct val="94000"/>
              </a:lnSpc>
            </a:pPr>
            <a:r>
              <a:rPr lang="en-US" altLang="zh-CN" sz="1800" smtClean="0">
                <a:solidFill>
                  <a:srgbClr val="FFFF00"/>
                </a:solidFill>
                <a:latin typeface="Times New Roman" pitchFamily="18" charset="0"/>
                <a:ea typeface="SimSun" pitchFamily="2" charset="-122"/>
              </a:rPr>
              <a:t>DEFAULT(NONE)</a:t>
            </a:r>
            <a:r>
              <a:rPr lang="en-US" altLang="zh-CN" sz="2000" i="1" smtClean="0">
                <a:ea typeface="SimSun" pitchFamily="2" charset="-122"/>
              </a:rPr>
              <a:t>:</a:t>
            </a:r>
            <a:r>
              <a:rPr lang="en-US" altLang="zh-CN" sz="1800" smtClean="0">
                <a:latin typeface="Courier" pitchFamily="49" charset="0"/>
                <a:ea typeface="SimSun" pitchFamily="2" charset="-122"/>
              </a:rPr>
              <a:t> </a:t>
            </a:r>
            <a:r>
              <a:rPr lang="en-US" altLang="zh-CN" sz="2000" i="1" smtClean="0">
                <a:ea typeface="SimSun" pitchFamily="2" charset="-122"/>
              </a:rPr>
              <a:t>no</a:t>
            </a:r>
            <a:r>
              <a:rPr lang="en-US" altLang="zh-CN" sz="2000" smtClean="0">
                <a:ea typeface="SimSun" pitchFamily="2" charset="-122"/>
              </a:rPr>
              <a:t> default for variables in static extent.</a:t>
            </a:r>
            <a:r>
              <a:rPr lang="en-US" altLang="zh-CN" sz="1800" smtClean="0">
                <a:latin typeface="Courier" pitchFamily="49" charset="0"/>
                <a:ea typeface="SimSun" pitchFamily="2" charset="-122"/>
              </a:rPr>
              <a:t> </a:t>
            </a:r>
            <a:r>
              <a:rPr lang="en-US" altLang="zh-CN" sz="2000" smtClean="0">
                <a:ea typeface="SimSun" pitchFamily="2" charset="-122"/>
              </a:rPr>
              <a:t>Must list storage attribute for each variable in static extent. Good programming practice!</a:t>
            </a:r>
          </a:p>
        </p:txBody>
      </p:sp>
      <p:sp>
        <p:nvSpPr>
          <p:cNvPr id="68614" name="Rectangle 5"/>
          <p:cNvSpPr>
            <a:spLocks noChangeArrowheads="1"/>
          </p:cNvSpPr>
          <p:nvPr/>
        </p:nvSpPr>
        <p:spPr bwMode="auto">
          <a:xfrm>
            <a:off x="863600" y="5295900"/>
            <a:ext cx="8058150" cy="1004888"/>
          </a:xfrm>
          <a:prstGeom prst="rect">
            <a:avLst/>
          </a:prstGeom>
          <a:solidFill>
            <a:srgbClr val="001B72"/>
          </a:solidFill>
          <a:ln w="9525">
            <a:noFill/>
            <a:miter lim="800000"/>
            <a:headEnd/>
            <a:tailEnd/>
          </a:ln>
        </p:spPr>
        <p:txBody>
          <a:bodyPr lIns="92075" tIns="46038" rIns="92075" bIns="46038">
            <a:spAutoFit/>
          </a:bodyPr>
          <a:lstStyle/>
          <a:p>
            <a:pPr algn="l">
              <a:spcBef>
                <a:spcPct val="50000"/>
              </a:spcBef>
            </a:pPr>
            <a:r>
              <a:rPr lang="en-US" altLang="zh-CN">
                <a:latin typeface="Arial" charset="0"/>
              </a:rPr>
              <a:t>Only the Fortran API supports default(private).  </a:t>
            </a:r>
          </a:p>
          <a:p>
            <a:pPr algn="l">
              <a:spcBef>
                <a:spcPct val="50000"/>
              </a:spcBef>
            </a:pPr>
            <a:r>
              <a:rPr lang="en-US" altLang="zh-CN">
                <a:latin typeface="Arial" charset="0"/>
              </a:rPr>
              <a:t>C/C++ only has default(shared) or default(none).</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a:xfrm>
            <a:off x="7239000" y="6495392"/>
            <a:ext cx="1905000" cy="362607"/>
          </a:xfrm>
        </p:spPr>
        <p:txBody>
          <a:bodyPr/>
          <a:lstStyle/>
          <a:p>
            <a:pPr>
              <a:defRPr/>
            </a:pPr>
            <a:fld id="{4D298A03-358A-402F-8413-B65CE27D954C}" type="slidenum">
              <a:rPr lang="zh-CN" altLang="en-US"/>
              <a:pPr>
                <a:defRPr/>
              </a:pPr>
              <a:t>62</a:t>
            </a:fld>
            <a:endParaRPr lang="en-US" altLang="zh-CN" dirty="0"/>
          </a:p>
        </p:txBody>
      </p:sp>
      <p:sp>
        <p:nvSpPr>
          <p:cNvPr id="69635" name="Rectangle 2"/>
          <p:cNvSpPr>
            <a:spLocks noGrp="1" noChangeArrowheads="1"/>
          </p:cNvSpPr>
          <p:nvPr>
            <p:ph type="title"/>
          </p:nvPr>
        </p:nvSpPr>
        <p:spPr>
          <a:noFill/>
        </p:spPr>
        <p:txBody>
          <a:bodyPr lIns="90488" tIns="44450" rIns="90488" bIns="44450" anchor="b"/>
          <a:lstStyle/>
          <a:p>
            <a:pPr eaLnBrk="1" hangingPunct="1">
              <a:lnSpc>
                <a:spcPct val="89000"/>
              </a:lnSpc>
            </a:pPr>
            <a:r>
              <a:rPr lang="en-US" altLang="zh-CN" sz="3600" smtClean="0">
                <a:ea typeface="SimSun" pitchFamily="2" charset="-122"/>
              </a:rPr>
              <a:t>Data Sharing: Default Clause Example</a:t>
            </a:r>
          </a:p>
        </p:txBody>
      </p:sp>
      <p:sp>
        <p:nvSpPr>
          <p:cNvPr id="69636" name="Rectangle 3"/>
          <p:cNvSpPr>
            <a:spLocks noChangeArrowheads="1"/>
          </p:cNvSpPr>
          <p:nvPr/>
        </p:nvSpPr>
        <p:spPr bwMode="auto">
          <a:xfrm>
            <a:off x="571500" y="4419600"/>
            <a:ext cx="6362700" cy="1855788"/>
          </a:xfrm>
          <a:prstGeom prst="rect">
            <a:avLst/>
          </a:prstGeom>
          <a:solidFill>
            <a:srgbClr val="001B72"/>
          </a:solidFill>
          <a:ln w="9525">
            <a:noFill/>
            <a:miter lim="800000"/>
            <a:headEnd/>
            <a:tailEnd/>
          </a:ln>
        </p:spPr>
        <p:txBody>
          <a:bodyPr lIns="92075" tIns="46038" rIns="92075" bIns="46038" anchor="ctr">
            <a:spAutoFit/>
          </a:bodyPr>
          <a:lstStyle/>
          <a:p>
            <a:pPr algn="l" eaLnBrk="0" hangingPunct="0">
              <a:lnSpc>
                <a:spcPct val="90000"/>
              </a:lnSpc>
              <a:spcBef>
                <a:spcPct val="20000"/>
              </a:spcBef>
            </a:pPr>
            <a:r>
              <a:rPr lang="zh-CN" altLang="en-US" sz="1800" b="0">
                <a:latin typeface="Arial" charset="0"/>
              </a:rPr>
              <a:t>      </a:t>
            </a:r>
            <a:r>
              <a:rPr lang="en-US" altLang="zh-CN" sz="1800" b="0">
                <a:latin typeface="Arial" charset="0"/>
              </a:rPr>
              <a:t>itotal = 1000</a:t>
            </a:r>
          </a:p>
          <a:p>
            <a:pPr algn="l" eaLnBrk="0" hangingPunct="0">
              <a:lnSpc>
                <a:spcPct val="90000"/>
              </a:lnSpc>
              <a:spcBef>
                <a:spcPct val="20000"/>
              </a:spcBef>
            </a:pPr>
            <a:r>
              <a:rPr lang="en-US" altLang="zh-CN" sz="1800" b="0">
                <a:latin typeface="Arial" charset="0"/>
              </a:rPr>
              <a:t>C$OMP PARALLEL DEFAULT(PRIVATE) SHARED(itotal)</a:t>
            </a:r>
          </a:p>
          <a:p>
            <a:pPr algn="l" eaLnBrk="0" hangingPunct="0">
              <a:lnSpc>
                <a:spcPct val="90000"/>
              </a:lnSpc>
              <a:spcBef>
                <a:spcPct val="20000"/>
              </a:spcBef>
            </a:pPr>
            <a:r>
              <a:rPr lang="en-US" altLang="zh-CN" sz="1800" b="0">
                <a:latin typeface="Arial" charset="0"/>
              </a:rPr>
              <a:t>      np = omp_get_num_threads() </a:t>
            </a:r>
          </a:p>
          <a:p>
            <a:pPr algn="l" eaLnBrk="0" hangingPunct="0">
              <a:lnSpc>
                <a:spcPct val="90000"/>
              </a:lnSpc>
              <a:spcBef>
                <a:spcPct val="20000"/>
              </a:spcBef>
            </a:pPr>
            <a:r>
              <a:rPr lang="en-US" altLang="zh-CN" sz="1800" b="0">
                <a:latin typeface="Arial" charset="0"/>
              </a:rPr>
              <a:t>      each = itotal/np</a:t>
            </a:r>
          </a:p>
          <a:p>
            <a:pPr algn="l" eaLnBrk="0" hangingPunct="0">
              <a:lnSpc>
                <a:spcPct val="90000"/>
              </a:lnSpc>
              <a:spcBef>
                <a:spcPct val="20000"/>
              </a:spcBef>
            </a:pPr>
            <a:r>
              <a:rPr lang="en-US" altLang="zh-CN" sz="1800" b="0">
                <a:latin typeface="Arial" charset="0"/>
              </a:rPr>
              <a:t>      ………</a:t>
            </a:r>
          </a:p>
          <a:p>
            <a:pPr algn="l" eaLnBrk="0" hangingPunct="0">
              <a:lnSpc>
                <a:spcPct val="90000"/>
              </a:lnSpc>
              <a:spcBef>
                <a:spcPct val="20000"/>
              </a:spcBef>
            </a:pPr>
            <a:r>
              <a:rPr lang="en-US" altLang="zh-CN" sz="1800" b="0">
                <a:latin typeface="Arial" charset="0"/>
              </a:rPr>
              <a:t>C$OMP END PARALLEL</a:t>
            </a:r>
          </a:p>
        </p:txBody>
      </p:sp>
      <p:sp>
        <p:nvSpPr>
          <p:cNvPr id="69637" name="Rectangle 4"/>
          <p:cNvSpPr>
            <a:spLocks noChangeArrowheads="1"/>
          </p:cNvSpPr>
          <p:nvPr/>
        </p:nvSpPr>
        <p:spPr bwMode="auto">
          <a:xfrm>
            <a:off x="609600" y="2038350"/>
            <a:ext cx="6248400" cy="1855788"/>
          </a:xfrm>
          <a:prstGeom prst="rect">
            <a:avLst/>
          </a:prstGeom>
          <a:solidFill>
            <a:srgbClr val="001B72"/>
          </a:solidFill>
          <a:ln w="9525">
            <a:noFill/>
            <a:miter lim="800000"/>
            <a:headEnd/>
            <a:tailEnd/>
          </a:ln>
        </p:spPr>
        <p:txBody>
          <a:bodyPr lIns="92075" tIns="46038" rIns="92075" bIns="46038" anchor="ctr">
            <a:spAutoFit/>
          </a:bodyPr>
          <a:lstStyle/>
          <a:p>
            <a:pPr algn="l" eaLnBrk="0" hangingPunct="0">
              <a:lnSpc>
                <a:spcPct val="90000"/>
              </a:lnSpc>
              <a:spcBef>
                <a:spcPct val="20000"/>
              </a:spcBef>
            </a:pPr>
            <a:r>
              <a:rPr lang="zh-CN" altLang="en-US" sz="1800" b="0">
                <a:latin typeface="Arial" charset="0"/>
              </a:rPr>
              <a:t>      </a:t>
            </a:r>
            <a:r>
              <a:rPr lang="en-US" altLang="zh-CN" sz="1800" b="0">
                <a:latin typeface="Arial" charset="0"/>
              </a:rPr>
              <a:t>itotal = 1000</a:t>
            </a:r>
          </a:p>
          <a:p>
            <a:pPr algn="l" eaLnBrk="0" hangingPunct="0">
              <a:lnSpc>
                <a:spcPct val="90000"/>
              </a:lnSpc>
              <a:spcBef>
                <a:spcPct val="20000"/>
              </a:spcBef>
            </a:pPr>
            <a:r>
              <a:rPr lang="en-US" altLang="zh-CN" sz="1800" b="0">
                <a:latin typeface="Arial" charset="0"/>
              </a:rPr>
              <a:t>C$OMP PARALLEL PRIVATE(np, each)</a:t>
            </a:r>
          </a:p>
          <a:p>
            <a:pPr algn="l" eaLnBrk="0" hangingPunct="0">
              <a:lnSpc>
                <a:spcPct val="90000"/>
              </a:lnSpc>
              <a:spcBef>
                <a:spcPct val="20000"/>
              </a:spcBef>
            </a:pPr>
            <a:r>
              <a:rPr lang="en-US" altLang="zh-CN" sz="1800" b="0">
                <a:latin typeface="Arial" charset="0"/>
              </a:rPr>
              <a:t>      np = omp_get_num_threads() </a:t>
            </a:r>
          </a:p>
          <a:p>
            <a:pPr algn="l" eaLnBrk="0" hangingPunct="0">
              <a:lnSpc>
                <a:spcPct val="90000"/>
              </a:lnSpc>
              <a:spcBef>
                <a:spcPct val="20000"/>
              </a:spcBef>
            </a:pPr>
            <a:r>
              <a:rPr lang="en-US" altLang="zh-CN" sz="1800" b="0">
                <a:latin typeface="Arial" charset="0"/>
              </a:rPr>
              <a:t>      each = itotal/np</a:t>
            </a:r>
          </a:p>
          <a:p>
            <a:pPr algn="l" eaLnBrk="0" hangingPunct="0">
              <a:lnSpc>
                <a:spcPct val="90000"/>
              </a:lnSpc>
              <a:spcBef>
                <a:spcPct val="20000"/>
              </a:spcBef>
            </a:pPr>
            <a:r>
              <a:rPr lang="en-US" altLang="zh-CN" sz="1800" b="0">
                <a:latin typeface="Arial" charset="0"/>
              </a:rPr>
              <a:t>      ………</a:t>
            </a:r>
          </a:p>
          <a:p>
            <a:pPr algn="l" eaLnBrk="0" hangingPunct="0">
              <a:lnSpc>
                <a:spcPct val="90000"/>
              </a:lnSpc>
              <a:spcBef>
                <a:spcPct val="20000"/>
              </a:spcBef>
            </a:pPr>
            <a:r>
              <a:rPr lang="en-US" altLang="zh-CN" sz="1800" b="0">
                <a:latin typeface="Arial" charset="0"/>
              </a:rPr>
              <a:t>C$OMP END PARALLEL</a:t>
            </a:r>
          </a:p>
        </p:txBody>
      </p:sp>
      <p:sp>
        <p:nvSpPr>
          <p:cNvPr id="69638" name="Rectangle 5"/>
          <p:cNvSpPr>
            <a:spLocks noChangeArrowheads="1"/>
          </p:cNvSpPr>
          <p:nvPr/>
        </p:nvSpPr>
        <p:spPr bwMode="auto">
          <a:xfrm>
            <a:off x="6858000" y="2971800"/>
            <a:ext cx="2286000" cy="1552575"/>
          </a:xfrm>
          <a:prstGeom prst="rect">
            <a:avLst/>
          </a:prstGeom>
          <a:noFill/>
          <a:ln w="9525">
            <a:noFill/>
            <a:miter lim="800000"/>
            <a:headEnd/>
            <a:tailEnd/>
          </a:ln>
        </p:spPr>
        <p:txBody>
          <a:bodyPr lIns="92075" tIns="46038" rIns="92075" bIns="46038">
            <a:spAutoFit/>
          </a:bodyPr>
          <a:lstStyle/>
          <a:p>
            <a:pPr algn="l">
              <a:spcBef>
                <a:spcPct val="50000"/>
              </a:spcBef>
            </a:pPr>
            <a:r>
              <a:rPr lang="en-US" altLang="zh-CN">
                <a:latin typeface="Arial" charset="0"/>
              </a:rPr>
              <a:t>These two code fragments are equivalent </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F59FE093-A932-44B4-B25C-5197B9B69A27}" type="slidenum">
              <a:rPr lang="zh-CN" altLang="en-US"/>
              <a:pPr>
                <a:defRPr/>
              </a:pPr>
              <a:t>63</a:t>
            </a:fld>
            <a:endParaRPr lang="en-US" altLang="zh-CN"/>
          </a:p>
        </p:txBody>
      </p:sp>
      <p:sp>
        <p:nvSpPr>
          <p:cNvPr id="71683" name="Rectangle 2"/>
          <p:cNvSpPr>
            <a:spLocks noGrp="1" noChangeArrowheads="1"/>
          </p:cNvSpPr>
          <p:nvPr>
            <p:ph type="title"/>
          </p:nvPr>
        </p:nvSpPr>
        <p:spPr/>
        <p:txBody>
          <a:bodyPr/>
          <a:lstStyle/>
          <a:p>
            <a:pPr eaLnBrk="1" hangingPunct="1"/>
            <a:r>
              <a:rPr lang="en-US" dirty="0" smtClean="0"/>
              <a:t>Exercise 5: Mandelbrot set area</a:t>
            </a:r>
          </a:p>
        </p:txBody>
      </p:sp>
      <p:sp>
        <p:nvSpPr>
          <p:cNvPr id="71684" name="Rectangle 3"/>
          <p:cNvSpPr>
            <a:spLocks noGrp="1" noChangeArrowheads="1"/>
          </p:cNvSpPr>
          <p:nvPr>
            <p:ph type="body" idx="1"/>
          </p:nvPr>
        </p:nvSpPr>
        <p:spPr>
          <a:xfrm>
            <a:off x="342379" y="1277807"/>
            <a:ext cx="8515350" cy="4819650"/>
          </a:xfrm>
        </p:spPr>
        <p:txBody>
          <a:bodyPr/>
          <a:lstStyle/>
          <a:p>
            <a:pPr eaLnBrk="1" hangingPunct="1"/>
            <a:r>
              <a:rPr lang="en-GB" sz="2400" dirty="0" smtClean="0"/>
              <a:t>The supplied program (</a:t>
            </a:r>
            <a:r>
              <a:rPr lang="en-GB" sz="2400" dirty="0" err="1" smtClean="0"/>
              <a:t>mandel.c</a:t>
            </a:r>
            <a:r>
              <a:rPr lang="en-GB" sz="2400" dirty="0" smtClean="0"/>
              <a:t>) computes the area of a Mandelbrot set. </a:t>
            </a:r>
          </a:p>
          <a:p>
            <a:pPr eaLnBrk="1" hangingPunct="1"/>
            <a:r>
              <a:rPr lang="en-GB" sz="2400" dirty="0" smtClean="0"/>
              <a:t>The program has been parallelized with OpenMP, but we were lazy and didn’t do it right.</a:t>
            </a:r>
          </a:p>
          <a:p>
            <a:pPr eaLnBrk="1" hangingPunct="1">
              <a:lnSpc>
                <a:spcPct val="83000"/>
              </a:lnSpc>
            </a:pPr>
            <a:r>
              <a:rPr lang="en-GB" sz="2400" dirty="0" smtClean="0"/>
              <a:t>Find and fix the errors (hint … the problem is with the data environment).</a:t>
            </a:r>
            <a:r>
              <a:rPr lang="en-GB" dirty="0"/>
              <a:t> </a:t>
            </a:r>
            <a:endParaRPr lang="en-GB" dirty="0" smtClean="0"/>
          </a:p>
          <a:p>
            <a:pPr eaLnBrk="1" hangingPunct="1">
              <a:lnSpc>
                <a:spcPct val="83000"/>
              </a:lnSpc>
            </a:pPr>
            <a:r>
              <a:rPr lang="en-GB" sz="2400" dirty="0" smtClean="0"/>
              <a:t>Once </a:t>
            </a:r>
            <a:r>
              <a:rPr lang="en-GB" sz="2400" dirty="0"/>
              <a:t>you have a working version,  try to optimize the </a:t>
            </a:r>
            <a:r>
              <a:rPr lang="en-GB" sz="2400" dirty="0" smtClean="0"/>
              <a:t>program.</a:t>
            </a:r>
            <a:endParaRPr lang="en-GB" sz="2400" dirty="0"/>
          </a:p>
          <a:p>
            <a:pPr lvl="1" eaLnBrk="1" hangingPunct="1">
              <a:lnSpc>
                <a:spcPct val="83000"/>
              </a:lnSpc>
            </a:pPr>
            <a:r>
              <a:rPr lang="en-GB" dirty="0"/>
              <a:t>Try different schedules on the parallel loop.</a:t>
            </a:r>
          </a:p>
          <a:p>
            <a:pPr lvl="1" eaLnBrk="1" hangingPunct="1">
              <a:lnSpc>
                <a:spcPct val="83000"/>
              </a:lnSpc>
            </a:pPr>
            <a:r>
              <a:rPr lang="en-GB" dirty="0"/>
              <a:t>Try different mechanisms to support mutual exclusion … do the efficiencies change?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0F3DF1BD-2D17-4766-86FD-5827149ED3EA}" type="slidenum">
              <a:rPr lang="zh-CN" altLang="en-US"/>
              <a:pPr>
                <a:defRPr/>
              </a:pPr>
              <a:t>64</a:t>
            </a:fld>
            <a:endParaRPr lang="en-US" altLang="zh-CN"/>
          </a:p>
        </p:txBody>
      </p:sp>
      <p:sp>
        <p:nvSpPr>
          <p:cNvPr id="109571" name="Rectangle 2"/>
          <p:cNvSpPr>
            <a:spLocks noGrp="1" noChangeArrowheads="1"/>
          </p:cNvSpPr>
          <p:nvPr>
            <p:ph type="title"/>
          </p:nvPr>
        </p:nvSpPr>
        <p:spPr>
          <a:xfrm>
            <a:off x="460375" y="150375"/>
            <a:ext cx="8496300" cy="1143000"/>
          </a:xfrm>
        </p:spPr>
        <p:txBody>
          <a:bodyPr/>
          <a:lstStyle/>
          <a:p>
            <a:pPr eaLnBrk="1" hangingPunct="1"/>
            <a:r>
              <a:rPr lang="en-US" dirty="0" smtClean="0"/>
              <a:t>Outline</a:t>
            </a:r>
          </a:p>
        </p:txBody>
      </p:sp>
      <p:sp>
        <p:nvSpPr>
          <p:cNvPr id="109572" name="Rectangle 3"/>
          <p:cNvSpPr>
            <a:spLocks noGrp="1" noChangeArrowheads="1"/>
          </p:cNvSpPr>
          <p:nvPr>
            <p:ph type="body" idx="1"/>
          </p:nvPr>
        </p:nvSpPr>
        <p:spPr>
          <a:xfrm>
            <a:off x="866775" y="1148005"/>
            <a:ext cx="8035925" cy="5340350"/>
          </a:xfrm>
        </p:spPr>
        <p:txBody>
          <a:bodyPr/>
          <a:lstStyle/>
          <a:p>
            <a:pPr eaLnBrk="1" hangingPunct="1"/>
            <a:r>
              <a:rPr lang="en-US" dirty="0" smtClean="0"/>
              <a:t>Introduction to OpenMP</a:t>
            </a:r>
          </a:p>
          <a:p>
            <a:pPr eaLnBrk="1" hangingPunct="1"/>
            <a:r>
              <a:rPr lang="en-US" dirty="0" smtClean="0"/>
              <a:t>Creating Threads</a:t>
            </a:r>
          </a:p>
          <a:p>
            <a:pPr eaLnBrk="1" hangingPunct="1"/>
            <a:r>
              <a:rPr lang="en-US" dirty="0" smtClean="0"/>
              <a:t>Synchronization</a:t>
            </a:r>
          </a:p>
          <a:p>
            <a:pPr eaLnBrk="1" hangingPunct="1"/>
            <a:r>
              <a:rPr lang="en-US" dirty="0" smtClean="0"/>
              <a:t>Parallel Loops</a:t>
            </a:r>
          </a:p>
          <a:p>
            <a:pPr eaLnBrk="1" hangingPunct="1"/>
            <a:r>
              <a:rPr lang="en-US" dirty="0" smtClean="0"/>
              <a:t>Synchronize single masters and stuff</a:t>
            </a:r>
          </a:p>
          <a:p>
            <a:pPr eaLnBrk="1" hangingPunct="1"/>
            <a:r>
              <a:rPr lang="en-US" dirty="0" smtClean="0"/>
              <a:t>Data environment</a:t>
            </a:r>
          </a:p>
          <a:p>
            <a:pPr eaLnBrk="1" hangingPunct="1"/>
            <a:r>
              <a:rPr lang="en-US" dirty="0" smtClean="0"/>
              <a:t>Tasks</a:t>
            </a:r>
          </a:p>
          <a:p>
            <a:pPr eaLnBrk="1" hangingPunct="1"/>
            <a:r>
              <a:rPr lang="en-US" dirty="0" smtClean="0"/>
              <a:t>Memory model</a:t>
            </a:r>
          </a:p>
          <a:p>
            <a:pPr eaLnBrk="1" hangingPunct="1"/>
            <a:r>
              <a:rPr lang="en-US" dirty="0" err="1" smtClean="0"/>
              <a:t>Threadprivate</a:t>
            </a:r>
            <a:r>
              <a:rPr lang="en-US" dirty="0" smtClean="0"/>
              <a:t> Data</a:t>
            </a:r>
          </a:p>
          <a:p>
            <a:pPr eaLnBrk="1" hangingPunct="1"/>
            <a:r>
              <a:rPr lang="en-US" dirty="0" smtClean="0"/>
              <a:t>Challenge Problems</a:t>
            </a:r>
          </a:p>
        </p:txBody>
      </p:sp>
      <p:sp>
        <p:nvSpPr>
          <p:cNvPr id="109573" name="AutoShape 4"/>
          <p:cNvSpPr>
            <a:spLocks noChangeArrowheads="1"/>
          </p:cNvSpPr>
          <p:nvPr/>
        </p:nvSpPr>
        <p:spPr bwMode="auto">
          <a:xfrm>
            <a:off x="276225" y="4374533"/>
            <a:ext cx="457200" cy="3048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p:spPr>
        <p:txBody>
          <a:bodyPr wrap="none" anchor="ctr"/>
          <a:lstStyle/>
          <a:p>
            <a:endParaRPr lang="en-GB" sz="2800">
              <a:latin typeface="Arial Unicode MS" pitchFamily="34" charset="-128"/>
            </a:endParaRPr>
          </a:p>
        </p:txBody>
      </p:sp>
    </p:spTree>
    <p:extLst>
      <p:ext uri="{BB962C8B-B14F-4D97-AF65-F5344CB8AC3E}">
        <p14:creationId xmlns:p14="http://schemas.microsoft.com/office/powerpoint/2010/main" val="17582621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50863" y="557213"/>
            <a:ext cx="8237537" cy="427037"/>
          </a:xfrm>
        </p:spPr>
        <p:txBody>
          <a:bodyPr/>
          <a:lstStyle/>
          <a:p>
            <a:pPr eaLnBrk="1" hangingPunct="1"/>
            <a:r>
              <a:rPr lang="en-US" smtClean="0"/>
              <a:t>What are tasks?</a:t>
            </a:r>
          </a:p>
        </p:txBody>
      </p:sp>
      <p:sp>
        <p:nvSpPr>
          <p:cNvPr id="3075" name="Rectangle 3"/>
          <p:cNvSpPr>
            <a:spLocks noGrp="1" noChangeArrowheads="1"/>
          </p:cNvSpPr>
          <p:nvPr>
            <p:ph type="body" idx="1"/>
          </p:nvPr>
        </p:nvSpPr>
        <p:spPr>
          <a:xfrm>
            <a:off x="438150" y="1550988"/>
            <a:ext cx="5849938" cy="4616730"/>
          </a:xfrm>
        </p:spPr>
        <p:txBody>
          <a:bodyPr/>
          <a:lstStyle/>
          <a:p>
            <a:pPr eaLnBrk="1" hangingPunct="1"/>
            <a:r>
              <a:rPr lang="en-US" sz="2400" dirty="0" smtClean="0"/>
              <a:t>Tasks are independent units of work</a:t>
            </a:r>
          </a:p>
          <a:p>
            <a:pPr eaLnBrk="1" hangingPunct="1"/>
            <a:r>
              <a:rPr lang="en-US" dirty="0"/>
              <a:t>Tasks are composed of:</a:t>
            </a:r>
          </a:p>
          <a:p>
            <a:pPr lvl="1" eaLnBrk="1" hangingPunct="1"/>
            <a:r>
              <a:rPr lang="en-US" sz="2000" dirty="0"/>
              <a:t>code to execute</a:t>
            </a:r>
          </a:p>
          <a:p>
            <a:pPr lvl="1" eaLnBrk="1" hangingPunct="1"/>
            <a:r>
              <a:rPr lang="en-US" sz="2000" dirty="0"/>
              <a:t>data environment</a:t>
            </a:r>
          </a:p>
          <a:p>
            <a:pPr lvl="1" eaLnBrk="1" hangingPunct="1"/>
            <a:r>
              <a:rPr lang="en-US" sz="2000" dirty="0"/>
              <a:t>internal control variables (ICV)</a:t>
            </a:r>
          </a:p>
          <a:p>
            <a:pPr eaLnBrk="1" hangingPunct="1"/>
            <a:r>
              <a:rPr lang="en-US" sz="2400" dirty="0" smtClean="0"/>
              <a:t>Threads are assigned to perform the work of each task.</a:t>
            </a:r>
          </a:p>
          <a:p>
            <a:pPr eaLnBrk="1" hangingPunct="1"/>
            <a:r>
              <a:rPr lang="en-US" sz="2400" dirty="0" smtClean="0"/>
              <a:t>The runtime system will either:</a:t>
            </a:r>
          </a:p>
          <a:p>
            <a:pPr lvl="1" eaLnBrk="1" hangingPunct="1"/>
            <a:r>
              <a:rPr lang="en-US" sz="2000" dirty="0" smtClean="0"/>
              <a:t>Defer tasks for later execution.</a:t>
            </a:r>
          </a:p>
          <a:p>
            <a:pPr lvl="1" eaLnBrk="1" hangingPunct="1"/>
            <a:r>
              <a:rPr lang="en-US" sz="2000" dirty="0" smtClean="0"/>
              <a:t>Execute the tasks immediately. </a:t>
            </a:r>
          </a:p>
        </p:txBody>
      </p:sp>
      <p:sp>
        <p:nvSpPr>
          <p:cNvPr id="3076" name="Rectangle 4"/>
          <p:cNvSpPr>
            <a:spLocks noChangeArrowheads="1"/>
          </p:cNvSpPr>
          <p:nvPr/>
        </p:nvSpPr>
        <p:spPr bwMode="auto">
          <a:xfrm>
            <a:off x="6492875" y="1230313"/>
            <a:ext cx="228600" cy="990600"/>
          </a:xfrm>
          <a:prstGeom prst="rect">
            <a:avLst/>
          </a:prstGeom>
          <a:solidFill>
            <a:srgbClr val="FF99CC"/>
          </a:solidFill>
          <a:ln w="12700">
            <a:solidFill>
              <a:schemeClr val="tx1"/>
            </a:solidFill>
            <a:miter lim="800000"/>
            <a:headEnd/>
            <a:tailEnd/>
          </a:ln>
        </p:spPr>
        <p:txBody>
          <a:bodyPr wrap="none" anchor="ctr"/>
          <a:lstStyle/>
          <a:p>
            <a:endParaRPr lang="en-US"/>
          </a:p>
        </p:txBody>
      </p:sp>
      <p:sp>
        <p:nvSpPr>
          <p:cNvPr id="3077" name="Rectangle 5"/>
          <p:cNvSpPr>
            <a:spLocks noChangeArrowheads="1"/>
          </p:cNvSpPr>
          <p:nvPr/>
        </p:nvSpPr>
        <p:spPr bwMode="auto">
          <a:xfrm>
            <a:off x="6492875" y="2220913"/>
            <a:ext cx="228600" cy="762000"/>
          </a:xfrm>
          <a:prstGeom prst="rect">
            <a:avLst/>
          </a:prstGeom>
          <a:solidFill>
            <a:srgbClr val="CCFFCC"/>
          </a:solidFill>
          <a:ln w="12700">
            <a:solidFill>
              <a:schemeClr val="tx1"/>
            </a:solidFill>
            <a:miter lim="800000"/>
            <a:headEnd/>
            <a:tailEnd/>
          </a:ln>
        </p:spPr>
        <p:txBody>
          <a:bodyPr wrap="none" anchor="ctr"/>
          <a:lstStyle/>
          <a:p>
            <a:endParaRPr lang="en-US"/>
          </a:p>
        </p:txBody>
      </p:sp>
      <p:sp>
        <p:nvSpPr>
          <p:cNvPr id="3078" name="Rectangle 6"/>
          <p:cNvSpPr>
            <a:spLocks noChangeArrowheads="1"/>
          </p:cNvSpPr>
          <p:nvPr/>
        </p:nvSpPr>
        <p:spPr bwMode="auto">
          <a:xfrm>
            <a:off x="6492875" y="2982913"/>
            <a:ext cx="228600" cy="1295400"/>
          </a:xfrm>
          <a:prstGeom prst="rect">
            <a:avLst/>
          </a:prstGeom>
          <a:solidFill>
            <a:srgbClr val="9966FF"/>
          </a:solidFill>
          <a:ln w="12700">
            <a:solidFill>
              <a:schemeClr val="tx1"/>
            </a:solidFill>
            <a:miter lim="800000"/>
            <a:headEnd/>
            <a:tailEnd/>
          </a:ln>
        </p:spPr>
        <p:txBody>
          <a:bodyPr wrap="none" anchor="ctr"/>
          <a:lstStyle/>
          <a:p>
            <a:endParaRPr lang="en-US"/>
          </a:p>
        </p:txBody>
      </p:sp>
      <p:sp>
        <p:nvSpPr>
          <p:cNvPr id="3079" name="Line 7"/>
          <p:cNvSpPr>
            <a:spLocks noChangeShapeType="1"/>
          </p:cNvSpPr>
          <p:nvPr/>
        </p:nvSpPr>
        <p:spPr bwMode="auto">
          <a:xfrm flipH="1">
            <a:off x="6473825" y="723900"/>
            <a:ext cx="26988" cy="3859213"/>
          </a:xfrm>
          <a:prstGeom prst="line">
            <a:avLst/>
          </a:prstGeom>
          <a:noFill/>
          <a:ln w="28575">
            <a:solidFill>
              <a:schemeClr val="tx1"/>
            </a:solidFill>
            <a:round/>
            <a:headEnd/>
            <a:tailEnd/>
          </a:ln>
        </p:spPr>
        <p:txBody>
          <a:bodyPr wrap="none" anchor="ctr"/>
          <a:lstStyle/>
          <a:p>
            <a:endParaRPr lang="en-US"/>
          </a:p>
        </p:txBody>
      </p:sp>
      <p:sp>
        <p:nvSpPr>
          <p:cNvPr id="3080" name="Rectangle 8"/>
          <p:cNvSpPr>
            <a:spLocks noChangeArrowheads="1"/>
          </p:cNvSpPr>
          <p:nvPr/>
        </p:nvSpPr>
        <p:spPr bwMode="auto">
          <a:xfrm>
            <a:off x="8074025" y="1230313"/>
            <a:ext cx="228600" cy="990600"/>
          </a:xfrm>
          <a:prstGeom prst="rect">
            <a:avLst/>
          </a:prstGeom>
          <a:solidFill>
            <a:srgbClr val="FF99CC"/>
          </a:solidFill>
          <a:ln w="12700">
            <a:solidFill>
              <a:schemeClr val="tx1"/>
            </a:solidFill>
            <a:miter lim="800000"/>
            <a:headEnd/>
            <a:tailEnd/>
          </a:ln>
        </p:spPr>
        <p:txBody>
          <a:bodyPr wrap="none" anchor="ctr"/>
          <a:lstStyle/>
          <a:p>
            <a:endParaRPr lang="en-US"/>
          </a:p>
        </p:txBody>
      </p:sp>
      <p:sp>
        <p:nvSpPr>
          <p:cNvPr id="3081" name="Rectangle 9"/>
          <p:cNvSpPr>
            <a:spLocks noChangeArrowheads="1"/>
          </p:cNvSpPr>
          <p:nvPr/>
        </p:nvSpPr>
        <p:spPr bwMode="auto">
          <a:xfrm>
            <a:off x="8302625" y="1806575"/>
            <a:ext cx="228600" cy="762000"/>
          </a:xfrm>
          <a:prstGeom prst="rect">
            <a:avLst/>
          </a:prstGeom>
          <a:solidFill>
            <a:srgbClr val="CCFFCC"/>
          </a:solidFill>
          <a:ln w="12700">
            <a:solidFill>
              <a:schemeClr val="tx1"/>
            </a:solidFill>
            <a:miter lim="800000"/>
            <a:headEnd/>
            <a:tailEnd/>
          </a:ln>
        </p:spPr>
        <p:txBody>
          <a:bodyPr wrap="none" anchor="ctr"/>
          <a:lstStyle/>
          <a:p>
            <a:endParaRPr lang="en-US"/>
          </a:p>
        </p:txBody>
      </p:sp>
      <p:sp>
        <p:nvSpPr>
          <p:cNvPr id="3082" name="Line 10"/>
          <p:cNvSpPr>
            <a:spLocks noChangeShapeType="1"/>
          </p:cNvSpPr>
          <p:nvPr/>
        </p:nvSpPr>
        <p:spPr bwMode="auto">
          <a:xfrm>
            <a:off x="8056563" y="954088"/>
            <a:ext cx="17462" cy="3629025"/>
          </a:xfrm>
          <a:prstGeom prst="line">
            <a:avLst/>
          </a:prstGeom>
          <a:noFill/>
          <a:ln w="28575">
            <a:solidFill>
              <a:schemeClr val="tx1"/>
            </a:solidFill>
            <a:round/>
            <a:headEnd/>
            <a:tailEnd/>
          </a:ln>
        </p:spPr>
        <p:txBody>
          <a:bodyPr wrap="none" anchor="ctr"/>
          <a:lstStyle/>
          <a:p>
            <a:endParaRPr lang="en-US"/>
          </a:p>
        </p:txBody>
      </p:sp>
      <p:sp>
        <p:nvSpPr>
          <p:cNvPr id="3083" name="Line 11"/>
          <p:cNvSpPr>
            <a:spLocks noChangeShapeType="1"/>
          </p:cNvSpPr>
          <p:nvPr/>
        </p:nvSpPr>
        <p:spPr bwMode="auto">
          <a:xfrm>
            <a:off x="8302625" y="1230313"/>
            <a:ext cx="0" cy="1343025"/>
          </a:xfrm>
          <a:prstGeom prst="line">
            <a:avLst/>
          </a:prstGeom>
          <a:noFill/>
          <a:ln w="28575">
            <a:solidFill>
              <a:schemeClr val="tx1"/>
            </a:solidFill>
            <a:round/>
            <a:headEnd/>
            <a:tailEnd/>
          </a:ln>
        </p:spPr>
        <p:txBody>
          <a:bodyPr wrap="none" anchor="ctr"/>
          <a:lstStyle/>
          <a:p>
            <a:endParaRPr lang="en-US"/>
          </a:p>
        </p:txBody>
      </p:sp>
      <p:sp>
        <p:nvSpPr>
          <p:cNvPr id="3084" name="Line 12"/>
          <p:cNvSpPr>
            <a:spLocks noChangeShapeType="1"/>
          </p:cNvSpPr>
          <p:nvPr/>
        </p:nvSpPr>
        <p:spPr bwMode="auto">
          <a:xfrm>
            <a:off x="8531225" y="1230313"/>
            <a:ext cx="0" cy="1352550"/>
          </a:xfrm>
          <a:prstGeom prst="line">
            <a:avLst/>
          </a:prstGeom>
          <a:noFill/>
          <a:ln w="28575">
            <a:solidFill>
              <a:schemeClr val="tx1"/>
            </a:solidFill>
            <a:round/>
            <a:headEnd/>
            <a:tailEnd/>
          </a:ln>
        </p:spPr>
        <p:txBody>
          <a:bodyPr wrap="none" anchor="ctr"/>
          <a:lstStyle/>
          <a:p>
            <a:endParaRPr lang="en-US"/>
          </a:p>
        </p:txBody>
      </p:sp>
      <p:sp>
        <p:nvSpPr>
          <p:cNvPr id="3085" name="Line 13"/>
          <p:cNvSpPr>
            <a:spLocks noChangeShapeType="1"/>
          </p:cNvSpPr>
          <p:nvPr/>
        </p:nvSpPr>
        <p:spPr bwMode="auto">
          <a:xfrm flipH="1">
            <a:off x="8075613" y="2779713"/>
            <a:ext cx="685800" cy="0"/>
          </a:xfrm>
          <a:prstGeom prst="line">
            <a:avLst/>
          </a:prstGeom>
          <a:noFill/>
          <a:ln w="28575">
            <a:solidFill>
              <a:schemeClr val="tx1"/>
            </a:solidFill>
            <a:round/>
            <a:headEnd/>
            <a:tailEnd/>
          </a:ln>
        </p:spPr>
        <p:txBody>
          <a:bodyPr wrap="none" anchor="ctr"/>
          <a:lstStyle/>
          <a:p>
            <a:endParaRPr lang="en-US"/>
          </a:p>
        </p:txBody>
      </p:sp>
      <p:sp>
        <p:nvSpPr>
          <p:cNvPr id="3086" name="Line 14"/>
          <p:cNvSpPr>
            <a:spLocks noChangeShapeType="1"/>
          </p:cNvSpPr>
          <p:nvPr/>
        </p:nvSpPr>
        <p:spPr bwMode="auto">
          <a:xfrm flipH="1">
            <a:off x="8074025" y="1220788"/>
            <a:ext cx="679450" cy="9525"/>
          </a:xfrm>
          <a:prstGeom prst="line">
            <a:avLst/>
          </a:prstGeom>
          <a:noFill/>
          <a:ln w="28575">
            <a:solidFill>
              <a:schemeClr val="tx1"/>
            </a:solidFill>
            <a:round/>
            <a:headEnd/>
            <a:tailEnd/>
          </a:ln>
        </p:spPr>
        <p:txBody>
          <a:bodyPr wrap="none" anchor="ctr"/>
          <a:lstStyle/>
          <a:p>
            <a:endParaRPr lang="en-US"/>
          </a:p>
        </p:txBody>
      </p:sp>
      <p:sp>
        <p:nvSpPr>
          <p:cNvPr id="3087" name="AutoShape 15"/>
          <p:cNvSpPr>
            <a:spLocks noChangeArrowheads="1"/>
          </p:cNvSpPr>
          <p:nvPr/>
        </p:nvSpPr>
        <p:spPr bwMode="auto">
          <a:xfrm>
            <a:off x="6931025" y="1535113"/>
            <a:ext cx="838200" cy="533400"/>
          </a:xfrm>
          <a:prstGeom prst="rightArrow">
            <a:avLst>
              <a:gd name="adj1" fmla="val 50000"/>
              <a:gd name="adj2" fmla="val 39286"/>
            </a:avLst>
          </a:prstGeom>
          <a:solidFill>
            <a:schemeClr val="accent1"/>
          </a:solidFill>
          <a:ln w="12700">
            <a:solidFill>
              <a:schemeClr val="tx1"/>
            </a:solidFill>
            <a:miter lim="800000"/>
            <a:headEnd/>
            <a:tailEnd/>
          </a:ln>
        </p:spPr>
        <p:txBody>
          <a:bodyPr wrap="none" anchor="ctr"/>
          <a:lstStyle/>
          <a:p>
            <a:endParaRPr lang="en-US"/>
          </a:p>
        </p:txBody>
      </p:sp>
      <p:sp>
        <p:nvSpPr>
          <p:cNvPr id="3088" name="Text Box 16"/>
          <p:cNvSpPr txBox="1">
            <a:spLocks noChangeArrowheads="1"/>
          </p:cNvSpPr>
          <p:nvPr/>
        </p:nvSpPr>
        <p:spPr bwMode="auto">
          <a:xfrm>
            <a:off x="6124575" y="4529138"/>
            <a:ext cx="1014413" cy="457200"/>
          </a:xfrm>
          <a:prstGeom prst="rect">
            <a:avLst/>
          </a:prstGeom>
          <a:noFill/>
          <a:ln w="12700">
            <a:noFill/>
            <a:miter lim="800000"/>
            <a:headEnd/>
            <a:tailEnd/>
          </a:ln>
        </p:spPr>
        <p:txBody>
          <a:bodyPr wrap="none">
            <a:spAutoFit/>
          </a:bodyPr>
          <a:lstStyle/>
          <a:p>
            <a:pPr algn="ctr" eaLnBrk="0" hangingPunct="0"/>
            <a:r>
              <a:rPr lang="en-US" sz="2400" b="1"/>
              <a:t>Serial</a:t>
            </a:r>
          </a:p>
        </p:txBody>
      </p:sp>
      <p:sp>
        <p:nvSpPr>
          <p:cNvPr id="3089" name="Text Box 17"/>
          <p:cNvSpPr txBox="1">
            <a:spLocks noChangeArrowheads="1"/>
          </p:cNvSpPr>
          <p:nvPr/>
        </p:nvSpPr>
        <p:spPr bwMode="auto">
          <a:xfrm>
            <a:off x="7875588" y="4529138"/>
            <a:ext cx="1268412" cy="457200"/>
          </a:xfrm>
          <a:prstGeom prst="rect">
            <a:avLst/>
          </a:prstGeom>
          <a:noFill/>
          <a:ln w="12700">
            <a:noFill/>
            <a:miter lim="800000"/>
            <a:headEnd/>
            <a:tailEnd/>
          </a:ln>
        </p:spPr>
        <p:txBody>
          <a:bodyPr wrap="none">
            <a:spAutoFit/>
          </a:bodyPr>
          <a:lstStyle/>
          <a:p>
            <a:pPr algn="ctr" eaLnBrk="0" hangingPunct="0"/>
            <a:r>
              <a:rPr lang="en-US" sz="2400" b="1"/>
              <a:t>Parallel</a:t>
            </a:r>
          </a:p>
        </p:txBody>
      </p:sp>
      <p:sp>
        <p:nvSpPr>
          <p:cNvPr id="3090" name="Line 18"/>
          <p:cNvSpPr>
            <a:spLocks noChangeShapeType="1"/>
          </p:cNvSpPr>
          <p:nvPr/>
        </p:nvSpPr>
        <p:spPr bwMode="auto">
          <a:xfrm>
            <a:off x="8759825" y="1211263"/>
            <a:ext cx="11113" cy="1571625"/>
          </a:xfrm>
          <a:prstGeom prst="line">
            <a:avLst/>
          </a:prstGeom>
          <a:noFill/>
          <a:ln w="28575">
            <a:solidFill>
              <a:schemeClr val="tx1"/>
            </a:solidFill>
            <a:round/>
            <a:headEnd/>
            <a:tailEnd/>
          </a:ln>
        </p:spPr>
        <p:txBody>
          <a:bodyPr wrap="none" anchor="ctr"/>
          <a:lstStyle/>
          <a:p>
            <a:endParaRPr lang="en-US"/>
          </a:p>
        </p:txBody>
      </p:sp>
      <p:sp>
        <p:nvSpPr>
          <p:cNvPr id="3091" name="Rectangle 19"/>
          <p:cNvSpPr>
            <a:spLocks noChangeArrowheads="1"/>
          </p:cNvSpPr>
          <p:nvPr/>
        </p:nvSpPr>
        <p:spPr bwMode="auto">
          <a:xfrm>
            <a:off x="8532813" y="1487488"/>
            <a:ext cx="228600" cy="1295400"/>
          </a:xfrm>
          <a:prstGeom prst="rect">
            <a:avLst/>
          </a:prstGeom>
          <a:solidFill>
            <a:srgbClr val="9966FF"/>
          </a:solidFill>
          <a:ln w="12700">
            <a:solidFill>
              <a:schemeClr val="tx1"/>
            </a:solidFill>
            <a:miter lim="800000"/>
            <a:headEnd/>
            <a:tailEnd/>
          </a:ln>
        </p:spPr>
        <p:txBody>
          <a:bodyPr wrap="none" anchor="ctr"/>
          <a:lstStyle/>
          <a:p>
            <a:endParaRPr lang="en-US"/>
          </a:p>
        </p:txBody>
      </p:sp>
    </p:spTree>
    <p:custDataLst>
      <p:tags r:id="rId1"/>
    </p:custData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tasks work</a:t>
            </a:r>
            <a:endParaRPr lang="en-US" dirty="0"/>
          </a:p>
        </p:txBody>
      </p:sp>
      <p:sp>
        <p:nvSpPr>
          <p:cNvPr id="3" name="Content Placeholder 2"/>
          <p:cNvSpPr>
            <a:spLocks noGrp="1"/>
          </p:cNvSpPr>
          <p:nvPr>
            <p:ph idx="1"/>
          </p:nvPr>
        </p:nvSpPr>
        <p:spPr>
          <a:xfrm>
            <a:off x="387350" y="1517650"/>
            <a:ext cx="8515350" cy="5016714"/>
          </a:xfrm>
        </p:spPr>
        <p:txBody>
          <a:bodyPr/>
          <a:lstStyle/>
          <a:p>
            <a:pPr eaLnBrk="1" hangingPunct="1">
              <a:defRPr/>
            </a:pPr>
            <a:endParaRPr lang="en-US" dirty="0" smtClean="0"/>
          </a:p>
          <a:p>
            <a:pPr eaLnBrk="1" hangingPunct="1">
              <a:defRPr/>
            </a:pPr>
            <a:r>
              <a:rPr lang="en-US" dirty="0" smtClean="0"/>
              <a:t>The </a:t>
            </a:r>
            <a:r>
              <a:rPr lang="en-US" dirty="0"/>
              <a:t>task construct </a:t>
            </a:r>
            <a:endParaRPr lang="en-US" dirty="0" smtClean="0"/>
          </a:p>
          <a:p>
            <a:pPr marL="0" indent="0" eaLnBrk="1" hangingPunct="1">
              <a:buNone/>
              <a:defRPr/>
            </a:pPr>
            <a:r>
              <a:rPr lang="en-US" dirty="0" smtClean="0"/>
              <a:t>   defines </a:t>
            </a:r>
            <a:r>
              <a:rPr lang="en-US" dirty="0"/>
              <a:t>a section of </a:t>
            </a:r>
            <a:r>
              <a:rPr lang="en-US" dirty="0" smtClean="0"/>
              <a:t>code</a:t>
            </a:r>
          </a:p>
          <a:p>
            <a:pPr marL="0" indent="0" eaLnBrk="1" hangingPunct="1">
              <a:buNone/>
              <a:defRPr/>
            </a:pPr>
            <a:endParaRPr lang="en-US" dirty="0" smtClean="0"/>
          </a:p>
          <a:p>
            <a:pPr eaLnBrk="1" hangingPunct="1">
              <a:defRPr/>
            </a:pPr>
            <a:r>
              <a:rPr lang="en-US" dirty="0" smtClean="0"/>
              <a:t>Inside </a:t>
            </a:r>
            <a:r>
              <a:rPr lang="en-US" dirty="0"/>
              <a:t>a parallel region, a thread encountering a task construct will package up the task for execution</a:t>
            </a:r>
          </a:p>
          <a:p>
            <a:pPr eaLnBrk="1" hangingPunct="1">
              <a:defRPr/>
            </a:pPr>
            <a:r>
              <a:rPr lang="en-US" dirty="0" smtClean="0"/>
              <a:t>Some </a:t>
            </a:r>
            <a:r>
              <a:rPr lang="en-US" dirty="0"/>
              <a:t>thread in the parallel region will execute the task at some point in the future</a:t>
            </a:r>
          </a:p>
          <a:p>
            <a:pPr eaLnBrk="1" hangingPunct="1">
              <a:defRPr/>
            </a:pPr>
            <a:r>
              <a:rPr lang="en-US" dirty="0"/>
              <a:t>Tasks can be nested: i.e. a task may itself generate tasks.</a:t>
            </a:r>
          </a:p>
          <a:p>
            <a:endParaRPr lang="en-US" dirty="0"/>
          </a:p>
        </p:txBody>
      </p:sp>
      <p:sp>
        <p:nvSpPr>
          <p:cNvPr id="4" name="Slide Number Placeholder 3"/>
          <p:cNvSpPr>
            <a:spLocks noGrp="1"/>
          </p:cNvSpPr>
          <p:nvPr>
            <p:ph type="sldNum" sz="quarter" idx="10"/>
          </p:nvPr>
        </p:nvSpPr>
        <p:spPr/>
        <p:txBody>
          <a:bodyPr/>
          <a:lstStyle/>
          <a:p>
            <a:pPr>
              <a:defRPr/>
            </a:pPr>
            <a:fld id="{9645A912-1B1C-4C9D-BC46-901A61A2F332}" type="slidenum">
              <a:rPr lang="zh-CN" altLang="en-US" smtClean="0"/>
              <a:pPr>
                <a:defRPr/>
              </a:pPr>
              <a:t>66</a:t>
            </a:fld>
            <a:endParaRPr lang="en-US" altLang="zh-CN"/>
          </a:p>
        </p:txBody>
      </p:sp>
      <p:sp>
        <p:nvSpPr>
          <p:cNvPr id="5" name="Rectangle 5"/>
          <p:cNvSpPr>
            <a:spLocks noChangeArrowheads="1"/>
          </p:cNvSpPr>
          <p:nvPr/>
        </p:nvSpPr>
        <p:spPr bwMode="auto">
          <a:xfrm>
            <a:off x="5240114" y="1587958"/>
            <a:ext cx="3563279" cy="1642237"/>
          </a:xfrm>
          <a:prstGeom prst="rect">
            <a:avLst/>
          </a:prstGeom>
          <a:solidFill>
            <a:schemeClr val="tx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lgn="l" eaLnBrk="0" hangingPunct="0">
              <a:defRPr/>
            </a:pPr>
            <a:r>
              <a:rPr lang="en-US" b="1" dirty="0" smtClean="0">
                <a:solidFill>
                  <a:srgbClr val="0000FF"/>
                </a:solidFill>
                <a:latin typeface="Courier New" pitchFamily="49" charset="0"/>
              </a:rPr>
              <a:t>#</a:t>
            </a:r>
            <a:r>
              <a:rPr lang="en-US" b="1" dirty="0">
                <a:solidFill>
                  <a:srgbClr val="0000FF"/>
                </a:solidFill>
                <a:latin typeface="Courier New" pitchFamily="49" charset="0"/>
              </a:rPr>
              <a:t>pragma </a:t>
            </a:r>
            <a:r>
              <a:rPr lang="en-US" b="1" dirty="0" err="1">
                <a:solidFill>
                  <a:srgbClr val="0000FF"/>
                </a:solidFill>
                <a:latin typeface="Courier New" pitchFamily="49" charset="0"/>
              </a:rPr>
              <a:t>omp</a:t>
            </a:r>
            <a:r>
              <a:rPr lang="en-US" b="1" dirty="0">
                <a:solidFill>
                  <a:srgbClr val="0000FF"/>
                </a:solidFill>
                <a:latin typeface="Courier New" pitchFamily="49" charset="0"/>
              </a:rPr>
              <a:t> task</a:t>
            </a:r>
          </a:p>
          <a:p>
            <a:pPr algn="l" eaLnBrk="0" hangingPunct="0">
              <a:defRPr/>
            </a:pPr>
            <a:r>
              <a:rPr lang="en-US" dirty="0" smtClean="0">
                <a:solidFill>
                  <a:srgbClr val="0000FF"/>
                </a:solidFill>
                <a:latin typeface="Courier New" pitchFamily="49" charset="0"/>
              </a:rPr>
              <a:t> {</a:t>
            </a:r>
          </a:p>
          <a:p>
            <a:pPr algn="l" eaLnBrk="0" hangingPunct="0">
              <a:defRPr/>
            </a:pPr>
            <a:r>
              <a:rPr lang="en-US" dirty="0">
                <a:solidFill>
                  <a:srgbClr val="0000FF"/>
                </a:solidFill>
                <a:latin typeface="Courier New" pitchFamily="49" charset="0"/>
              </a:rPr>
              <a:t> </a:t>
            </a:r>
            <a:r>
              <a:rPr lang="en-US" dirty="0" smtClean="0">
                <a:solidFill>
                  <a:srgbClr val="0000FF"/>
                </a:solidFill>
                <a:latin typeface="Courier New" pitchFamily="49" charset="0"/>
              </a:rPr>
              <a:t>  ...some code</a:t>
            </a:r>
          </a:p>
          <a:p>
            <a:pPr algn="l" eaLnBrk="0" hangingPunct="0">
              <a:defRPr/>
            </a:pPr>
            <a:r>
              <a:rPr lang="en-US" sz="2400" dirty="0">
                <a:solidFill>
                  <a:srgbClr val="0000FF"/>
                </a:solidFill>
                <a:latin typeface="Courier New" pitchFamily="49" charset="0"/>
              </a:rPr>
              <a:t> </a:t>
            </a:r>
            <a:r>
              <a:rPr lang="en-US" sz="2400" dirty="0" smtClean="0">
                <a:solidFill>
                  <a:srgbClr val="0000FF"/>
                </a:solidFill>
                <a:latin typeface="Courier New" pitchFamily="49" charset="0"/>
              </a:rPr>
              <a:t>}</a:t>
            </a:r>
            <a:endParaRPr lang="en-US" sz="2400" dirty="0">
              <a:solidFill>
                <a:srgbClr val="0000FF"/>
              </a:solidFill>
              <a:latin typeface="Courier New" pitchFamily="49" charset="0"/>
            </a:endParaRPr>
          </a:p>
        </p:txBody>
      </p:sp>
    </p:spTree>
    <p:extLst>
      <p:ext uri="{BB962C8B-B14F-4D97-AF65-F5344CB8AC3E}">
        <p14:creationId xmlns:p14="http://schemas.microsoft.com/office/powerpoint/2010/main" val="31432581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5613" y="477838"/>
            <a:ext cx="8237537" cy="638175"/>
          </a:xfrm>
          <a:noFill/>
        </p:spPr>
        <p:txBody>
          <a:bodyPr lIns="90488" tIns="44450" rIns="90488" bIns="44450" anchor="t">
            <a:spAutoFit/>
          </a:bodyPr>
          <a:lstStyle/>
          <a:p>
            <a:pPr eaLnBrk="1" hangingPunct="1"/>
            <a:r>
              <a:rPr lang="en-US" sz="3600" smtClean="0"/>
              <a:t>Task Construct – Explicit Task View</a:t>
            </a:r>
          </a:p>
        </p:txBody>
      </p:sp>
      <p:sp>
        <p:nvSpPr>
          <p:cNvPr id="5123" name="Rectangle 3"/>
          <p:cNvSpPr>
            <a:spLocks noGrp="1" noChangeArrowheads="1"/>
          </p:cNvSpPr>
          <p:nvPr>
            <p:ph type="body" idx="1"/>
          </p:nvPr>
        </p:nvSpPr>
        <p:spPr>
          <a:xfrm>
            <a:off x="158751" y="1229710"/>
            <a:ext cx="3983038" cy="4915503"/>
          </a:xfrm>
          <a:noFill/>
        </p:spPr>
        <p:txBody>
          <a:bodyPr lIns="90488" tIns="44450" rIns="90488" bIns="44450"/>
          <a:lstStyle/>
          <a:p>
            <a:pPr eaLnBrk="1" hangingPunct="1">
              <a:lnSpc>
                <a:spcPct val="80000"/>
              </a:lnSpc>
            </a:pPr>
            <a:r>
              <a:rPr lang="en-US" sz="2000" dirty="0" smtClean="0"/>
              <a:t>A team of threads is created at the </a:t>
            </a:r>
            <a:r>
              <a:rPr lang="en-US" sz="2000" dirty="0" err="1" smtClean="0"/>
              <a:t>omp</a:t>
            </a:r>
            <a:r>
              <a:rPr lang="en-US" sz="2000" dirty="0" smtClean="0"/>
              <a:t> parallel construct</a:t>
            </a:r>
          </a:p>
          <a:p>
            <a:pPr eaLnBrk="1" hangingPunct="1">
              <a:lnSpc>
                <a:spcPct val="80000"/>
              </a:lnSpc>
            </a:pPr>
            <a:r>
              <a:rPr lang="en-US" sz="2000" dirty="0" smtClean="0"/>
              <a:t>A single thread is chosen to execute the while loop – lets call this thread “L”</a:t>
            </a:r>
          </a:p>
          <a:p>
            <a:pPr eaLnBrk="1" hangingPunct="1">
              <a:lnSpc>
                <a:spcPct val="80000"/>
              </a:lnSpc>
            </a:pPr>
            <a:r>
              <a:rPr lang="en-US" sz="2000" dirty="0" smtClean="0"/>
              <a:t>Thread L operates the while loop, creates tasks, and fetches next pointers</a:t>
            </a:r>
          </a:p>
          <a:p>
            <a:pPr eaLnBrk="1" hangingPunct="1">
              <a:lnSpc>
                <a:spcPct val="80000"/>
              </a:lnSpc>
            </a:pPr>
            <a:r>
              <a:rPr lang="en-US" sz="2000" dirty="0" smtClean="0"/>
              <a:t>Each time L encounters the task construct it generates a new task . </a:t>
            </a:r>
          </a:p>
          <a:p>
            <a:pPr eaLnBrk="1" hangingPunct="1">
              <a:lnSpc>
                <a:spcPct val="80000"/>
              </a:lnSpc>
            </a:pPr>
            <a:r>
              <a:rPr lang="en-US" sz="2000" dirty="0" smtClean="0"/>
              <a:t>Each task is assigned to a thread that will execute it. </a:t>
            </a:r>
          </a:p>
          <a:p>
            <a:pPr eaLnBrk="1" hangingPunct="1">
              <a:lnSpc>
                <a:spcPct val="80000"/>
              </a:lnSpc>
            </a:pPr>
            <a:r>
              <a:rPr lang="en-US" sz="2000" dirty="0" smtClean="0"/>
              <a:t>All tasks complete at the barrier at the end of the single construct</a:t>
            </a:r>
          </a:p>
          <a:p>
            <a:pPr lvl="1" eaLnBrk="1" hangingPunct="1">
              <a:lnSpc>
                <a:spcPct val="80000"/>
              </a:lnSpc>
            </a:pPr>
            <a:endParaRPr lang="en-US" sz="1800" dirty="0" smtClean="0"/>
          </a:p>
        </p:txBody>
      </p:sp>
      <p:sp>
        <p:nvSpPr>
          <p:cNvPr id="559108" name="Rectangle 4"/>
          <p:cNvSpPr>
            <a:spLocks noChangeArrowheads="1"/>
          </p:cNvSpPr>
          <p:nvPr/>
        </p:nvSpPr>
        <p:spPr bwMode="auto">
          <a:xfrm>
            <a:off x="4121624" y="1841500"/>
            <a:ext cx="4595339" cy="3945151"/>
          </a:xfrm>
          <a:prstGeom prst="rect">
            <a:avLst/>
          </a:prstGeom>
          <a:solidFill>
            <a:schemeClr val="tx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lgn="l" eaLnBrk="0" hangingPunct="0">
              <a:defRPr/>
            </a:pPr>
            <a:r>
              <a:rPr lang="en-US" sz="2000" b="1" dirty="0">
                <a:solidFill>
                  <a:srgbClr val="C00000"/>
                </a:solidFill>
                <a:latin typeface="SegoeBook" pitchFamily="68" charset="0"/>
              </a:rPr>
              <a:t>#</a:t>
            </a:r>
            <a:r>
              <a:rPr lang="en-US" sz="2000" b="1" dirty="0" err="1">
                <a:solidFill>
                  <a:srgbClr val="C00000"/>
                </a:solidFill>
                <a:latin typeface="SegoeBook" pitchFamily="68" charset="0"/>
              </a:rPr>
              <a:t>pragma</a:t>
            </a:r>
            <a:r>
              <a:rPr lang="en-US" sz="2000" b="1" dirty="0">
                <a:solidFill>
                  <a:srgbClr val="C00000"/>
                </a:solidFill>
                <a:latin typeface="SegoeBook" pitchFamily="68" charset="0"/>
              </a:rPr>
              <a:t> </a:t>
            </a:r>
            <a:r>
              <a:rPr lang="en-US" sz="2000" b="1" dirty="0" err="1">
                <a:solidFill>
                  <a:srgbClr val="C00000"/>
                </a:solidFill>
                <a:latin typeface="SegoeBook" pitchFamily="68" charset="0"/>
              </a:rPr>
              <a:t>omp</a:t>
            </a:r>
            <a:r>
              <a:rPr lang="en-US" sz="2000" b="1" dirty="0">
                <a:solidFill>
                  <a:srgbClr val="C00000"/>
                </a:solidFill>
                <a:latin typeface="SegoeBook" pitchFamily="68" charset="0"/>
              </a:rPr>
              <a:t> parallel</a:t>
            </a:r>
          </a:p>
          <a:p>
            <a:pPr algn="l" eaLnBrk="0" hangingPunct="0">
              <a:defRPr/>
            </a:pPr>
            <a:r>
              <a:rPr lang="en-US" sz="2000" b="1" dirty="0">
                <a:solidFill>
                  <a:srgbClr val="C00000"/>
                </a:solidFill>
                <a:latin typeface="SegoeBook" pitchFamily="68" charset="0"/>
              </a:rPr>
              <a:t>{</a:t>
            </a:r>
          </a:p>
          <a:p>
            <a:pPr algn="l" eaLnBrk="0" hangingPunct="0">
              <a:defRPr/>
            </a:pPr>
            <a:r>
              <a:rPr lang="en-US" sz="2000" b="1" dirty="0">
                <a:solidFill>
                  <a:srgbClr val="C00000"/>
                </a:solidFill>
                <a:latin typeface="SegoeBook" pitchFamily="68" charset="0"/>
              </a:rPr>
              <a:t>   #</a:t>
            </a:r>
            <a:r>
              <a:rPr lang="en-US" sz="2000" b="1" dirty="0" err="1">
                <a:solidFill>
                  <a:srgbClr val="C00000"/>
                </a:solidFill>
                <a:latin typeface="SegoeBook" pitchFamily="68" charset="0"/>
              </a:rPr>
              <a:t>pragma</a:t>
            </a:r>
            <a:r>
              <a:rPr lang="en-US" sz="2000" b="1" dirty="0">
                <a:solidFill>
                  <a:srgbClr val="C00000"/>
                </a:solidFill>
                <a:latin typeface="SegoeBook" pitchFamily="68" charset="0"/>
              </a:rPr>
              <a:t> </a:t>
            </a:r>
            <a:r>
              <a:rPr lang="en-US" sz="2000" b="1" dirty="0" err="1">
                <a:solidFill>
                  <a:srgbClr val="C00000"/>
                </a:solidFill>
                <a:latin typeface="SegoeBook" pitchFamily="68" charset="0"/>
              </a:rPr>
              <a:t>omp</a:t>
            </a:r>
            <a:r>
              <a:rPr lang="en-US" sz="2000" b="1" dirty="0">
                <a:solidFill>
                  <a:srgbClr val="C00000"/>
                </a:solidFill>
                <a:latin typeface="SegoeBook" pitchFamily="68" charset="0"/>
              </a:rPr>
              <a:t> single</a:t>
            </a:r>
          </a:p>
          <a:p>
            <a:pPr algn="l" eaLnBrk="0" hangingPunct="0">
              <a:defRPr/>
            </a:pPr>
            <a:r>
              <a:rPr lang="en-US" sz="2000" b="1" dirty="0">
                <a:solidFill>
                  <a:srgbClr val="0000FF"/>
                </a:solidFill>
                <a:latin typeface="SegoeBook" pitchFamily="68" charset="0"/>
              </a:rPr>
              <a:t>   {  // block 1</a:t>
            </a:r>
          </a:p>
          <a:p>
            <a:pPr algn="l" eaLnBrk="0" hangingPunct="0">
              <a:defRPr/>
            </a:pPr>
            <a:r>
              <a:rPr lang="en-US" sz="2000" b="1" dirty="0">
                <a:solidFill>
                  <a:srgbClr val="0000FF"/>
                </a:solidFill>
                <a:latin typeface="SegoeBook" pitchFamily="68" charset="0"/>
              </a:rPr>
              <a:t>      node * p = head;</a:t>
            </a:r>
          </a:p>
          <a:p>
            <a:pPr algn="l" eaLnBrk="0" hangingPunct="0">
              <a:defRPr/>
            </a:pPr>
            <a:r>
              <a:rPr lang="en-US" sz="2000" b="1" dirty="0">
                <a:solidFill>
                  <a:srgbClr val="0000FF"/>
                </a:solidFill>
                <a:latin typeface="SegoeBook" pitchFamily="68" charset="0"/>
              </a:rPr>
              <a:t>      while (p</a:t>
            </a:r>
            <a:r>
              <a:rPr lang="en-US" sz="2000" b="1" dirty="0" smtClean="0">
                <a:solidFill>
                  <a:srgbClr val="0000FF"/>
                </a:solidFill>
                <a:latin typeface="SegoeBook" pitchFamily="68" charset="0"/>
              </a:rPr>
              <a:t>) {</a:t>
            </a:r>
            <a:r>
              <a:rPr lang="en-US" sz="2000" b="1" dirty="0" smtClean="0">
                <a:solidFill>
                  <a:srgbClr val="04E4FC"/>
                </a:solidFill>
                <a:latin typeface="SegoeBook" pitchFamily="68" charset="0"/>
              </a:rPr>
              <a:t> </a:t>
            </a:r>
            <a:r>
              <a:rPr lang="en-US" sz="2000" b="1" dirty="0" smtClean="0">
                <a:solidFill>
                  <a:srgbClr val="C00000"/>
                </a:solidFill>
                <a:latin typeface="SegoeBook" pitchFamily="68" charset="0"/>
              </a:rPr>
              <a:t> </a:t>
            </a:r>
            <a:r>
              <a:rPr lang="en-US" sz="2000" b="1" dirty="0" smtClean="0">
                <a:solidFill>
                  <a:srgbClr val="003BF8"/>
                </a:solidFill>
                <a:latin typeface="SegoeBook" pitchFamily="68" charset="0"/>
              </a:rPr>
              <a:t>//block 2</a:t>
            </a:r>
            <a:endParaRPr lang="en-US" sz="2000" b="1" dirty="0">
              <a:solidFill>
                <a:srgbClr val="003BF8"/>
              </a:solidFill>
              <a:latin typeface="SegoeBook" pitchFamily="68" charset="0"/>
            </a:endParaRPr>
          </a:p>
          <a:p>
            <a:pPr algn="l" eaLnBrk="0" hangingPunct="0">
              <a:defRPr/>
            </a:pPr>
            <a:r>
              <a:rPr lang="en-US" sz="2000" b="1" dirty="0">
                <a:solidFill>
                  <a:srgbClr val="C00000"/>
                </a:solidFill>
                <a:latin typeface="SegoeBook" pitchFamily="68" charset="0"/>
              </a:rPr>
              <a:t>      #</a:t>
            </a:r>
            <a:r>
              <a:rPr lang="en-US" sz="2000" b="1" dirty="0" err="1">
                <a:solidFill>
                  <a:srgbClr val="C00000"/>
                </a:solidFill>
                <a:latin typeface="SegoeBook" pitchFamily="68" charset="0"/>
              </a:rPr>
              <a:t>pragma</a:t>
            </a:r>
            <a:r>
              <a:rPr lang="en-US" sz="2000" b="1" dirty="0">
                <a:solidFill>
                  <a:srgbClr val="C00000"/>
                </a:solidFill>
                <a:latin typeface="SegoeBook" pitchFamily="68" charset="0"/>
              </a:rPr>
              <a:t> </a:t>
            </a:r>
            <a:r>
              <a:rPr lang="en-US" sz="2000" b="1" dirty="0" err="1" smtClean="0">
                <a:solidFill>
                  <a:srgbClr val="C00000"/>
                </a:solidFill>
                <a:latin typeface="SegoeBook" pitchFamily="68" charset="0"/>
              </a:rPr>
              <a:t>omp</a:t>
            </a:r>
            <a:r>
              <a:rPr lang="en-US" sz="2000" b="1" dirty="0" smtClean="0">
                <a:solidFill>
                  <a:srgbClr val="C00000"/>
                </a:solidFill>
                <a:latin typeface="SegoeBook" pitchFamily="68" charset="0"/>
              </a:rPr>
              <a:t> </a:t>
            </a:r>
            <a:r>
              <a:rPr lang="en-US" sz="2000" b="1" dirty="0">
                <a:solidFill>
                  <a:srgbClr val="C00000"/>
                </a:solidFill>
                <a:latin typeface="SegoeBook" pitchFamily="68" charset="0"/>
              </a:rPr>
              <a:t>task </a:t>
            </a:r>
            <a:r>
              <a:rPr lang="en-US" sz="2000" b="1" dirty="0" err="1" smtClean="0">
                <a:solidFill>
                  <a:srgbClr val="C00000"/>
                </a:solidFill>
                <a:latin typeface="SegoeBook" pitchFamily="68" charset="0"/>
              </a:rPr>
              <a:t>firstprivate</a:t>
            </a:r>
            <a:r>
              <a:rPr lang="en-US" sz="2000" b="1" dirty="0" smtClean="0">
                <a:solidFill>
                  <a:srgbClr val="C00000"/>
                </a:solidFill>
                <a:latin typeface="SegoeBook" pitchFamily="68" charset="0"/>
              </a:rPr>
              <a:t>(p</a:t>
            </a:r>
            <a:r>
              <a:rPr lang="en-US" sz="2000" b="1" dirty="0">
                <a:solidFill>
                  <a:srgbClr val="C00000"/>
                </a:solidFill>
                <a:latin typeface="SegoeBook" pitchFamily="68" charset="0"/>
              </a:rPr>
              <a:t>)</a:t>
            </a:r>
          </a:p>
          <a:p>
            <a:pPr algn="l" eaLnBrk="0" hangingPunct="0">
              <a:defRPr/>
            </a:pPr>
            <a:r>
              <a:rPr lang="en-US" sz="2000" b="1" dirty="0">
                <a:solidFill>
                  <a:srgbClr val="002DBE"/>
                </a:solidFill>
                <a:latin typeface="SegoeBook" pitchFamily="68" charset="0"/>
              </a:rPr>
              <a:t>         process(p);</a:t>
            </a:r>
          </a:p>
          <a:p>
            <a:pPr algn="l" eaLnBrk="0" hangingPunct="0">
              <a:defRPr/>
            </a:pPr>
            <a:r>
              <a:rPr lang="en-US" sz="2000" b="1" dirty="0">
                <a:solidFill>
                  <a:srgbClr val="0000FF"/>
                </a:solidFill>
                <a:latin typeface="SegoeBook" pitchFamily="68" charset="0"/>
              </a:rPr>
              <a:t>      p = p-&gt;next;  //block 3</a:t>
            </a:r>
          </a:p>
          <a:p>
            <a:pPr algn="l" eaLnBrk="0" hangingPunct="0">
              <a:defRPr/>
            </a:pPr>
            <a:r>
              <a:rPr lang="en-US" sz="2000" b="1" dirty="0">
                <a:solidFill>
                  <a:srgbClr val="0000FF"/>
                </a:solidFill>
                <a:latin typeface="SegoeBook" pitchFamily="68" charset="0"/>
              </a:rPr>
              <a:t>      }</a:t>
            </a:r>
          </a:p>
          <a:p>
            <a:pPr algn="l" eaLnBrk="0" hangingPunct="0">
              <a:defRPr/>
            </a:pPr>
            <a:r>
              <a:rPr lang="en-US" sz="2000" b="1" dirty="0">
                <a:solidFill>
                  <a:srgbClr val="0000FF"/>
                </a:solidFill>
                <a:latin typeface="SegoeBook" pitchFamily="68" charset="0"/>
              </a:rPr>
              <a:t>   }</a:t>
            </a:r>
          </a:p>
          <a:p>
            <a:pPr algn="l" eaLnBrk="0" hangingPunct="0">
              <a:defRPr/>
            </a:pPr>
            <a:r>
              <a:rPr lang="en-US" sz="2000" b="1" dirty="0">
                <a:solidFill>
                  <a:srgbClr val="C00000"/>
                </a:solidFill>
                <a:latin typeface="SegoeBook" pitchFamily="68" charset="0"/>
              </a:rPr>
              <a:t>}</a:t>
            </a:r>
            <a:endParaRPr lang="en-US" sz="2000" dirty="0">
              <a:solidFill>
                <a:srgbClr val="C00000"/>
              </a:solidFill>
              <a:latin typeface="SegoeBook" pitchFamily="68"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bwMode="auto">
          <a:xfrm>
            <a:off x="4035972" y="1545021"/>
            <a:ext cx="4871545" cy="5312979"/>
          </a:xfrm>
          <a:prstGeom prst="rect">
            <a:avLst/>
          </a:prstGeom>
          <a:solidFill>
            <a:schemeClr val="tx1"/>
          </a:solidFill>
          <a:ln w="9525" cap="flat" cmpd="sng" algn="ctr">
            <a:solidFill>
              <a:schemeClr val="tx1"/>
            </a:solidFill>
            <a:prstDash val="solid"/>
            <a:round/>
            <a:headEnd type="none" w="med" len="med"/>
            <a:tailEnd type="triangle" w="med" len="med"/>
          </a:ln>
          <a:effectLst/>
        </p:spPr>
        <p:txBody>
          <a:bodyPr vert="horz" wrap="square" lIns="92075" tIns="46038" rIns="92075" bIns="46038"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a typeface="SimSun" pitchFamily="2" charset="-122"/>
            </a:endParaRPr>
          </a:p>
        </p:txBody>
      </p:sp>
      <p:sp>
        <p:nvSpPr>
          <p:cNvPr id="6146" name="Rectangle 2"/>
          <p:cNvSpPr>
            <a:spLocks noGrp="1" noChangeArrowheads="1"/>
          </p:cNvSpPr>
          <p:nvPr>
            <p:ph type="title"/>
          </p:nvPr>
        </p:nvSpPr>
        <p:spPr>
          <a:xfrm>
            <a:off x="455613" y="347663"/>
            <a:ext cx="8237537" cy="758825"/>
          </a:xfrm>
          <a:noFill/>
        </p:spPr>
        <p:txBody>
          <a:bodyPr lIns="90488" tIns="44450" rIns="90488" bIns="44450" anchor="t">
            <a:spAutoFit/>
          </a:bodyPr>
          <a:lstStyle/>
          <a:p>
            <a:pPr eaLnBrk="1" hangingPunct="1"/>
            <a:r>
              <a:rPr lang="en-US" smtClean="0"/>
              <a:t>Why are tasks useful?</a:t>
            </a:r>
          </a:p>
        </p:txBody>
      </p:sp>
      <p:sp>
        <p:nvSpPr>
          <p:cNvPr id="6147" name="Rectangle 3"/>
          <p:cNvSpPr>
            <a:spLocks noChangeArrowheads="1"/>
          </p:cNvSpPr>
          <p:nvPr/>
        </p:nvSpPr>
        <p:spPr bwMode="auto">
          <a:xfrm>
            <a:off x="260350" y="1849438"/>
            <a:ext cx="3138488" cy="3903662"/>
          </a:xfrm>
          <a:prstGeom prst="rect">
            <a:avLst/>
          </a:prstGeom>
          <a:solidFill>
            <a:schemeClr val="tx1"/>
          </a:solidFill>
          <a:ln w="12700">
            <a:solidFill>
              <a:schemeClr val="tx1"/>
            </a:solidFill>
            <a:miter lim="800000"/>
            <a:headEnd type="none" w="sm" len="sm"/>
            <a:tailEnd type="none" w="sm" len="sm"/>
          </a:ln>
        </p:spPr>
        <p:txBody>
          <a:bodyPr wrap="none" anchor="ctr"/>
          <a:lstStyle/>
          <a:p>
            <a:pPr algn="l" eaLnBrk="0" hangingPunct="0"/>
            <a:r>
              <a:rPr lang="en-US" sz="2000" b="1" dirty="0">
                <a:solidFill>
                  <a:srgbClr val="C00000"/>
                </a:solidFill>
                <a:latin typeface="SegoeBook" pitchFamily="68" charset="0"/>
              </a:rPr>
              <a:t>#</a:t>
            </a:r>
            <a:r>
              <a:rPr lang="en-US" sz="2000" b="1" dirty="0" err="1">
                <a:solidFill>
                  <a:srgbClr val="C00000"/>
                </a:solidFill>
                <a:latin typeface="SegoeBook" pitchFamily="68" charset="0"/>
              </a:rPr>
              <a:t>pragma</a:t>
            </a:r>
            <a:r>
              <a:rPr lang="en-US" sz="2000" b="1" dirty="0">
                <a:solidFill>
                  <a:srgbClr val="C00000"/>
                </a:solidFill>
                <a:latin typeface="SegoeBook" pitchFamily="68" charset="0"/>
              </a:rPr>
              <a:t> </a:t>
            </a:r>
            <a:r>
              <a:rPr lang="en-US" sz="2000" b="1" dirty="0" err="1">
                <a:solidFill>
                  <a:srgbClr val="C00000"/>
                </a:solidFill>
                <a:latin typeface="SegoeBook" pitchFamily="68" charset="0"/>
              </a:rPr>
              <a:t>omp</a:t>
            </a:r>
            <a:r>
              <a:rPr lang="en-US" sz="2000" b="1" dirty="0">
                <a:solidFill>
                  <a:srgbClr val="C00000"/>
                </a:solidFill>
                <a:latin typeface="SegoeBook" pitchFamily="68" charset="0"/>
              </a:rPr>
              <a:t> parallel</a:t>
            </a:r>
          </a:p>
          <a:p>
            <a:pPr algn="l" eaLnBrk="0" hangingPunct="0"/>
            <a:r>
              <a:rPr lang="en-US" sz="2000" b="1" dirty="0">
                <a:solidFill>
                  <a:srgbClr val="C00000"/>
                </a:solidFill>
                <a:latin typeface="SegoeBook" pitchFamily="68" charset="0"/>
              </a:rPr>
              <a:t>{</a:t>
            </a:r>
          </a:p>
          <a:p>
            <a:pPr algn="l" eaLnBrk="0" hangingPunct="0"/>
            <a:r>
              <a:rPr lang="en-US" sz="2000" b="1" dirty="0">
                <a:solidFill>
                  <a:srgbClr val="C00000"/>
                </a:solidFill>
                <a:latin typeface="SegoeBook" pitchFamily="68" charset="0"/>
              </a:rPr>
              <a:t>   #</a:t>
            </a:r>
            <a:r>
              <a:rPr lang="en-US" sz="2000" b="1" dirty="0" err="1">
                <a:solidFill>
                  <a:srgbClr val="C00000"/>
                </a:solidFill>
                <a:latin typeface="SegoeBook" pitchFamily="68" charset="0"/>
              </a:rPr>
              <a:t>pragma</a:t>
            </a:r>
            <a:r>
              <a:rPr lang="en-US" sz="2000" b="1" dirty="0">
                <a:solidFill>
                  <a:srgbClr val="C00000"/>
                </a:solidFill>
                <a:latin typeface="SegoeBook" pitchFamily="68" charset="0"/>
              </a:rPr>
              <a:t> </a:t>
            </a:r>
            <a:r>
              <a:rPr lang="en-US" sz="2000" b="1" dirty="0" err="1">
                <a:solidFill>
                  <a:srgbClr val="C00000"/>
                </a:solidFill>
                <a:latin typeface="SegoeBook" pitchFamily="68" charset="0"/>
              </a:rPr>
              <a:t>omp</a:t>
            </a:r>
            <a:r>
              <a:rPr lang="en-US" sz="2000" b="1" dirty="0">
                <a:solidFill>
                  <a:srgbClr val="C00000"/>
                </a:solidFill>
                <a:latin typeface="SegoeBook" pitchFamily="68" charset="0"/>
              </a:rPr>
              <a:t> single</a:t>
            </a:r>
          </a:p>
          <a:p>
            <a:pPr algn="l" eaLnBrk="0" hangingPunct="0"/>
            <a:r>
              <a:rPr lang="en-US" sz="2000" b="1" dirty="0">
                <a:solidFill>
                  <a:srgbClr val="0066FF"/>
                </a:solidFill>
                <a:latin typeface="SegoeBook" pitchFamily="68" charset="0"/>
              </a:rPr>
              <a:t>   </a:t>
            </a:r>
            <a:r>
              <a:rPr lang="en-US" sz="2000" b="1" dirty="0">
                <a:solidFill>
                  <a:srgbClr val="C00000"/>
                </a:solidFill>
                <a:latin typeface="SegoeBook" pitchFamily="68" charset="0"/>
              </a:rPr>
              <a:t>{</a:t>
            </a:r>
            <a:r>
              <a:rPr lang="en-US" sz="2000" b="1" dirty="0">
                <a:solidFill>
                  <a:srgbClr val="0066FF"/>
                </a:solidFill>
                <a:latin typeface="SegoeBook" pitchFamily="68" charset="0"/>
              </a:rPr>
              <a:t>  // block 1</a:t>
            </a:r>
          </a:p>
          <a:p>
            <a:pPr algn="l" eaLnBrk="0" hangingPunct="0"/>
            <a:r>
              <a:rPr lang="en-US" sz="2000" b="1" dirty="0">
                <a:solidFill>
                  <a:srgbClr val="0066FF"/>
                </a:solidFill>
                <a:latin typeface="SegoeBook" pitchFamily="68" charset="0"/>
              </a:rPr>
              <a:t>      node * p = head;</a:t>
            </a:r>
          </a:p>
          <a:p>
            <a:pPr algn="l" eaLnBrk="0" hangingPunct="0"/>
            <a:r>
              <a:rPr lang="en-US" sz="2000" b="1" dirty="0">
                <a:solidFill>
                  <a:srgbClr val="0066FF"/>
                </a:solidFill>
                <a:latin typeface="SegoeBook" pitchFamily="68" charset="0"/>
              </a:rPr>
              <a:t>      while (p) </a:t>
            </a:r>
            <a:r>
              <a:rPr lang="en-US" sz="2000" b="1" dirty="0">
                <a:solidFill>
                  <a:srgbClr val="7030A0"/>
                </a:solidFill>
                <a:latin typeface="SegoeBook" pitchFamily="68" charset="0"/>
              </a:rPr>
              <a:t>{</a:t>
            </a:r>
            <a:r>
              <a:rPr lang="en-US" sz="2000" b="1" dirty="0">
                <a:solidFill>
                  <a:srgbClr val="9966FF"/>
                </a:solidFill>
                <a:latin typeface="SegoeBook" pitchFamily="68" charset="0"/>
              </a:rPr>
              <a:t>  //block 2</a:t>
            </a:r>
          </a:p>
          <a:p>
            <a:pPr algn="l" eaLnBrk="0" hangingPunct="0"/>
            <a:r>
              <a:rPr lang="en-US" sz="2000" b="1" dirty="0">
                <a:solidFill>
                  <a:srgbClr val="9966FF"/>
                </a:solidFill>
                <a:latin typeface="SegoeBook" pitchFamily="68" charset="0"/>
              </a:rPr>
              <a:t>      #</a:t>
            </a:r>
            <a:r>
              <a:rPr lang="en-US" sz="2000" b="1" dirty="0" err="1">
                <a:solidFill>
                  <a:srgbClr val="9966FF"/>
                </a:solidFill>
                <a:latin typeface="SegoeBook" pitchFamily="68" charset="0"/>
              </a:rPr>
              <a:t>pragma</a:t>
            </a:r>
            <a:r>
              <a:rPr lang="en-US" sz="2000" b="1" dirty="0">
                <a:solidFill>
                  <a:srgbClr val="9966FF"/>
                </a:solidFill>
                <a:latin typeface="SegoeBook" pitchFamily="68" charset="0"/>
              </a:rPr>
              <a:t> </a:t>
            </a:r>
            <a:r>
              <a:rPr lang="en-US" sz="2000" b="1" dirty="0" err="1">
                <a:solidFill>
                  <a:srgbClr val="9966FF"/>
                </a:solidFill>
                <a:latin typeface="SegoeBook" pitchFamily="68" charset="0"/>
              </a:rPr>
              <a:t>omp</a:t>
            </a:r>
            <a:r>
              <a:rPr lang="en-US" sz="2000" b="1" dirty="0">
                <a:solidFill>
                  <a:srgbClr val="9966FF"/>
                </a:solidFill>
                <a:latin typeface="SegoeBook" pitchFamily="68" charset="0"/>
              </a:rPr>
              <a:t> task</a:t>
            </a:r>
          </a:p>
          <a:p>
            <a:pPr algn="l" eaLnBrk="0" hangingPunct="0"/>
            <a:r>
              <a:rPr lang="en-US" sz="2000" b="1" dirty="0">
                <a:solidFill>
                  <a:srgbClr val="9966FF"/>
                </a:solidFill>
                <a:latin typeface="SegoeBook" pitchFamily="68" charset="0"/>
              </a:rPr>
              <a:t>         process(p);</a:t>
            </a:r>
          </a:p>
          <a:p>
            <a:pPr algn="l" eaLnBrk="0" hangingPunct="0"/>
            <a:r>
              <a:rPr lang="en-US" sz="2000" b="1" dirty="0">
                <a:solidFill>
                  <a:srgbClr val="04E4FC"/>
                </a:solidFill>
                <a:latin typeface="SegoeBook" pitchFamily="68" charset="0"/>
              </a:rPr>
              <a:t>      </a:t>
            </a:r>
            <a:r>
              <a:rPr lang="en-US" sz="2000" b="1" dirty="0">
                <a:solidFill>
                  <a:schemeClr val="bg1"/>
                </a:solidFill>
                <a:latin typeface="SegoeBook" pitchFamily="68" charset="0"/>
              </a:rPr>
              <a:t>p = p-&gt;next;  //block 3</a:t>
            </a:r>
          </a:p>
          <a:p>
            <a:pPr algn="l" eaLnBrk="0" hangingPunct="0"/>
            <a:r>
              <a:rPr lang="en-US" sz="2000" b="1" dirty="0">
                <a:solidFill>
                  <a:srgbClr val="0066FF"/>
                </a:solidFill>
                <a:latin typeface="SegoeBook" pitchFamily="68" charset="0"/>
              </a:rPr>
              <a:t>      </a:t>
            </a:r>
            <a:r>
              <a:rPr lang="en-US" sz="2000" b="1" dirty="0">
                <a:solidFill>
                  <a:srgbClr val="7030A0"/>
                </a:solidFill>
                <a:latin typeface="SegoeBook" pitchFamily="68" charset="0"/>
              </a:rPr>
              <a:t>}</a:t>
            </a:r>
          </a:p>
          <a:p>
            <a:pPr algn="l" eaLnBrk="0" hangingPunct="0"/>
            <a:r>
              <a:rPr lang="en-US" sz="2000" b="1" dirty="0">
                <a:solidFill>
                  <a:srgbClr val="0000FF"/>
                </a:solidFill>
                <a:latin typeface="SegoeBook" pitchFamily="68" charset="0"/>
              </a:rPr>
              <a:t>   </a:t>
            </a:r>
            <a:r>
              <a:rPr lang="en-US" sz="2000" b="1" dirty="0">
                <a:solidFill>
                  <a:srgbClr val="C00000"/>
                </a:solidFill>
                <a:latin typeface="SegoeBook" pitchFamily="68" charset="0"/>
              </a:rPr>
              <a:t>}</a:t>
            </a:r>
          </a:p>
          <a:p>
            <a:pPr algn="l" eaLnBrk="0" hangingPunct="0"/>
            <a:r>
              <a:rPr lang="en-US" sz="2000" b="1" dirty="0">
                <a:solidFill>
                  <a:srgbClr val="C00000"/>
                </a:solidFill>
                <a:latin typeface="SegoeBook" pitchFamily="68" charset="0"/>
              </a:rPr>
              <a:t>}</a:t>
            </a:r>
          </a:p>
          <a:p>
            <a:pPr eaLnBrk="0" hangingPunct="0"/>
            <a:endParaRPr lang="en-US" sz="2000" dirty="0">
              <a:latin typeface="SegoeBook" pitchFamily="68" charset="0"/>
            </a:endParaRPr>
          </a:p>
        </p:txBody>
      </p:sp>
      <p:sp>
        <p:nvSpPr>
          <p:cNvPr id="6148" name="Text Box 4"/>
          <p:cNvSpPr txBox="1">
            <a:spLocks noChangeArrowheads="1"/>
          </p:cNvSpPr>
          <p:nvPr/>
        </p:nvSpPr>
        <p:spPr bwMode="auto">
          <a:xfrm>
            <a:off x="0" y="997527"/>
            <a:ext cx="9143999" cy="400110"/>
          </a:xfrm>
          <a:prstGeom prst="rect">
            <a:avLst/>
          </a:prstGeom>
          <a:noFill/>
          <a:ln w="9525" algn="ctr">
            <a:noFill/>
            <a:miter lim="800000"/>
            <a:headEnd/>
            <a:tailEnd/>
          </a:ln>
        </p:spPr>
        <p:txBody>
          <a:bodyPr wrap="square">
            <a:spAutoFit/>
          </a:bodyPr>
          <a:lstStyle/>
          <a:p>
            <a:pPr eaLnBrk="0" hangingPunct="0"/>
            <a:r>
              <a:rPr lang="en-US" sz="2000" dirty="0">
                <a:latin typeface="SegoeBook" pitchFamily="68" charset="0"/>
              </a:rPr>
              <a:t>Have potential to parallelize irregular patterns and recursive function calls</a:t>
            </a:r>
          </a:p>
        </p:txBody>
      </p:sp>
      <p:grpSp>
        <p:nvGrpSpPr>
          <p:cNvPr id="2" name="Group 5"/>
          <p:cNvGrpSpPr>
            <a:grpSpLocks/>
          </p:cNvGrpSpPr>
          <p:nvPr/>
        </p:nvGrpSpPr>
        <p:grpSpPr bwMode="auto">
          <a:xfrm>
            <a:off x="3919538" y="1660525"/>
            <a:ext cx="1382712" cy="4935538"/>
            <a:chOff x="2410" y="717"/>
            <a:chExt cx="1034" cy="3438"/>
          </a:xfrm>
        </p:grpSpPr>
        <p:grpSp>
          <p:nvGrpSpPr>
            <p:cNvPr id="3" name="Group 6"/>
            <p:cNvGrpSpPr>
              <a:grpSpLocks/>
            </p:cNvGrpSpPr>
            <p:nvPr/>
          </p:nvGrpSpPr>
          <p:grpSpPr bwMode="auto">
            <a:xfrm>
              <a:off x="2516" y="1158"/>
              <a:ext cx="517" cy="2997"/>
              <a:chOff x="2868" y="695"/>
              <a:chExt cx="517" cy="2997"/>
            </a:xfrm>
          </p:grpSpPr>
          <p:sp>
            <p:nvSpPr>
              <p:cNvPr id="6202" name="Rectangle 7"/>
              <p:cNvSpPr>
                <a:spLocks noChangeArrowheads="1"/>
              </p:cNvSpPr>
              <p:nvPr/>
            </p:nvSpPr>
            <p:spPr bwMode="auto">
              <a:xfrm>
                <a:off x="2868" y="2399"/>
                <a:ext cx="0" cy="257"/>
              </a:xfrm>
              <a:prstGeom prst="rect">
                <a:avLst/>
              </a:prstGeom>
              <a:solidFill>
                <a:schemeClr val="tx1"/>
              </a:solidFill>
              <a:ln w="9525">
                <a:noFill/>
                <a:miter lim="800000"/>
                <a:headEnd/>
                <a:tailEnd/>
              </a:ln>
            </p:spPr>
            <p:txBody>
              <a:bodyPr wrap="none" lIns="0" tIns="0" rIns="0" bIns="0">
                <a:spAutoFit/>
              </a:bodyPr>
              <a:lstStyle/>
              <a:p>
                <a:pPr eaLnBrk="0" hangingPunct="0"/>
                <a:endParaRPr lang="en-US">
                  <a:solidFill>
                    <a:srgbClr val="002DBE"/>
                  </a:solidFill>
                </a:endParaRPr>
              </a:p>
            </p:txBody>
          </p:sp>
          <p:grpSp>
            <p:nvGrpSpPr>
              <p:cNvPr id="4" name="Group 8"/>
              <p:cNvGrpSpPr>
                <a:grpSpLocks/>
              </p:cNvGrpSpPr>
              <p:nvPr/>
            </p:nvGrpSpPr>
            <p:grpSpPr bwMode="auto">
              <a:xfrm>
                <a:off x="2868" y="695"/>
                <a:ext cx="490" cy="335"/>
                <a:chOff x="2783" y="1839"/>
                <a:chExt cx="490" cy="942"/>
              </a:xfrm>
            </p:grpSpPr>
            <p:sp>
              <p:nvSpPr>
                <p:cNvPr id="6226" name="Rectangle 9"/>
                <p:cNvSpPr>
                  <a:spLocks noChangeArrowheads="1"/>
                </p:cNvSpPr>
                <p:nvPr/>
              </p:nvSpPr>
              <p:spPr bwMode="auto">
                <a:xfrm>
                  <a:off x="2996" y="2044"/>
                  <a:ext cx="0" cy="722"/>
                </a:xfrm>
                <a:prstGeom prst="rect">
                  <a:avLst/>
                </a:prstGeom>
                <a:solidFill>
                  <a:schemeClr val="accent1"/>
                </a:solidFill>
                <a:ln w="9525">
                  <a:noFill/>
                  <a:miter lim="800000"/>
                  <a:headEnd/>
                  <a:tailEnd/>
                </a:ln>
              </p:spPr>
              <p:txBody>
                <a:bodyPr wrap="none" lIns="0" tIns="0" rIns="0" bIns="0">
                  <a:spAutoFit/>
                </a:bodyPr>
                <a:lstStyle/>
                <a:p>
                  <a:pPr eaLnBrk="0" hangingPunct="0"/>
                  <a:endParaRPr lang="en-US">
                    <a:solidFill>
                      <a:srgbClr val="002DBE"/>
                    </a:solidFill>
                  </a:endParaRPr>
                </a:p>
              </p:txBody>
            </p:sp>
            <p:sp>
              <p:nvSpPr>
                <p:cNvPr id="6227" name="AutoShape 10"/>
                <p:cNvSpPr>
                  <a:spLocks noChangeArrowheads="1"/>
                </p:cNvSpPr>
                <p:nvPr/>
              </p:nvSpPr>
              <p:spPr bwMode="auto">
                <a:xfrm>
                  <a:off x="2783" y="1839"/>
                  <a:ext cx="490" cy="502"/>
                </a:xfrm>
                <a:prstGeom prst="roundRect">
                  <a:avLst>
                    <a:gd name="adj" fmla="val 24671"/>
                  </a:avLst>
                </a:prstGeom>
                <a:solidFill>
                  <a:srgbClr val="04E4FC"/>
                </a:solidFill>
                <a:ln w="11113">
                  <a:solidFill>
                    <a:srgbClr val="000000"/>
                  </a:solidFill>
                  <a:round/>
                  <a:headEnd/>
                  <a:tailEnd/>
                </a:ln>
              </p:spPr>
              <p:txBody>
                <a:bodyPr/>
                <a:lstStyle/>
                <a:p>
                  <a:endParaRPr lang="en-US">
                    <a:solidFill>
                      <a:srgbClr val="002DBE"/>
                    </a:solidFill>
                  </a:endParaRPr>
                </a:p>
              </p:txBody>
            </p:sp>
            <p:sp>
              <p:nvSpPr>
                <p:cNvPr id="6228" name="Rectangle 11"/>
                <p:cNvSpPr>
                  <a:spLocks noChangeArrowheads="1"/>
                </p:cNvSpPr>
                <p:nvPr/>
              </p:nvSpPr>
              <p:spPr bwMode="auto">
                <a:xfrm>
                  <a:off x="2840" y="1938"/>
                  <a:ext cx="357" cy="843"/>
                </a:xfrm>
                <a:prstGeom prst="rect">
                  <a:avLst/>
                </a:prstGeom>
                <a:solidFill>
                  <a:srgbClr val="04E4FC"/>
                </a:solidFill>
                <a:ln w="9525">
                  <a:noFill/>
                  <a:miter lim="800000"/>
                  <a:headEnd/>
                  <a:tailEnd/>
                </a:ln>
              </p:spPr>
              <p:txBody>
                <a:bodyPr lIns="0" tIns="0" rIns="0" bIns="0">
                  <a:spAutoFit/>
                </a:bodyPr>
                <a:lstStyle/>
                <a:p>
                  <a:pPr eaLnBrk="0" hangingPunct="0"/>
                  <a:r>
                    <a:rPr lang="en-US" sz="1400" b="1">
                      <a:solidFill>
                        <a:srgbClr val="002DBE"/>
                      </a:solidFill>
                      <a:latin typeface="Times" pitchFamily="18" charset="0"/>
                    </a:rPr>
                    <a:t>Block 1</a:t>
                  </a:r>
                  <a:endParaRPr lang="en-US" sz="1400">
                    <a:solidFill>
                      <a:srgbClr val="002DBE"/>
                    </a:solidFill>
                  </a:endParaRPr>
                </a:p>
              </p:txBody>
            </p:sp>
            <p:sp>
              <p:nvSpPr>
                <p:cNvPr id="6229" name="Rectangle 12"/>
                <p:cNvSpPr>
                  <a:spLocks noChangeArrowheads="1"/>
                </p:cNvSpPr>
                <p:nvPr/>
              </p:nvSpPr>
              <p:spPr bwMode="auto">
                <a:xfrm>
                  <a:off x="2997" y="2053"/>
                  <a:ext cx="0" cy="723"/>
                </a:xfrm>
                <a:prstGeom prst="rect">
                  <a:avLst/>
                </a:prstGeom>
                <a:solidFill>
                  <a:schemeClr val="accent1"/>
                </a:solidFill>
                <a:ln w="9525">
                  <a:noFill/>
                  <a:miter lim="800000"/>
                  <a:headEnd/>
                  <a:tailEnd/>
                </a:ln>
              </p:spPr>
              <p:txBody>
                <a:bodyPr wrap="none" lIns="0" tIns="0" rIns="0" bIns="0">
                  <a:spAutoFit/>
                </a:bodyPr>
                <a:lstStyle/>
                <a:p>
                  <a:pPr eaLnBrk="0" hangingPunct="0"/>
                  <a:endParaRPr lang="en-US">
                    <a:solidFill>
                      <a:srgbClr val="002DBE"/>
                    </a:solidFill>
                  </a:endParaRPr>
                </a:p>
              </p:txBody>
            </p:sp>
          </p:grpSp>
          <p:grpSp>
            <p:nvGrpSpPr>
              <p:cNvPr id="5" name="Group 13"/>
              <p:cNvGrpSpPr>
                <a:grpSpLocks/>
              </p:cNvGrpSpPr>
              <p:nvPr/>
            </p:nvGrpSpPr>
            <p:grpSpPr bwMode="auto">
              <a:xfrm>
                <a:off x="2868" y="879"/>
                <a:ext cx="489" cy="572"/>
                <a:chOff x="3523" y="1845"/>
                <a:chExt cx="489" cy="502"/>
              </a:xfrm>
            </p:grpSpPr>
            <p:sp>
              <p:nvSpPr>
                <p:cNvPr id="6223" name="AutoShape 14"/>
                <p:cNvSpPr>
                  <a:spLocks noChangeArrowheads="1"/>
                </p:cNvSpPr>
                <p:nvPr/>
              </p:nvSpPr>
              <p:spPr bwMode="auto">
                <a:xfrm>
                  <a:off x="3523" y="1845"/>
                  <a:ext cx="489" cy="502"/>
                </a:xfrm>
                <a:prstGeom prst="roundRect">
                  <a:avLst>
                    <a:gd name="adj" fmla="val 24671"/>
                  </a:avLst>
                </a:prstGeom>
                <a:solidFill>
                  <a:srgbClr val="9966FF"/>
                </a:solidFill>
                <a:ln w="11113">
                  <a:solidFill>
                    <a:srgbClr val="000000"/>
                  </a:solidFill>
                  <a:round/>
                  <a:headEnd/>
                  <a:tailEnd/>
                </a:ln>
              </p:spPr>
              <p:txBody>
                <a:bodyPr/>
                <a:lstStyle/>
                <a:p>
                  <a:endParaRPr lang="en-US">
                    <a:solidFill>
                      <a:srgbClr val="002DBE"/>
                    </a:solidFill>
                  </a:endParaRPr>
                </a:p>
              </p:txBody>
            </p:sp>
            <p:sp>
              <p:nvSpPr>
                <p:cNvPr id="6224" name="Rectangle 15"/>
                <p:cNvSpPr>
                  <a:spLocks noChangeArrowheads="1"/>
                </p:cNvSpPr>
                <p:nvPr/>
              </p:nvSpPr>
              <p:spPr bwMode="auto">
                <a:xfrm>
                  <a:off x="3573" y="1934"/>
                  <a:ext cx="429" cy="263"/>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FFFF00"/>
                      </a:solidFill>
                      <a:latin typeface="Times" pitchFamily="18" charset="0"/>
                    </a:rPr>
                    <a:t>Block 2</a:t>
                  </a:r>
                  <a:br>
                    <a:rPr lang="en-US" sz="1400" b="1" dirty="0">
                      <a:solidFill>
                        <a:srgbClr val="FFFF00"/>
                      </a:solidFill>
                      <a:latin typeface="Times" pitchFamily="18" charset="0"/>
                    </a:rPr>
                  </a:br>
                  <a:r>
                    <a:rPr lang="en-US" sz="1400" b="1" dirty="0">
                      <a:solidFill>
                        <a:srgbClr val="FFFF00"/>
                      </a:solidFill>
                      <a:latin typeface="Times" pitchFamily="18" charset="0"/>
                    </a:rPr>
                    <a:t>Task 1</a:t>
                  </a:r>
                </a:p>
              </p:txBody>
            </p:sp>
            <p:sp>
              <p:nvSpPr>
                <p:cNvPr id="6225" name="Rectangle 16"/>
                <p:cNvSpPr>
                  <a:spLocks noChangeArrowheads="1"/>
                </p:cNvSpPr>
                <p:nvPr/>
              </p:nvSpPr>
              <p:spPr bwMode="auto">
                <a:xfrm>
                  <a:off x="3730" y="2045"/>
                  <a:ext cx="0" cy="226"/>
                </a:xfrm>
                <a:prstGeom prst="rect">
                  <a:avLst/>
                </a:prstGeom>
                <a:solidFill>
                  <a:srgbClr val="FFFF66"/>
                </a:solidFill>
                <a:ln w="9525">
                  <a:noFill/>
                  <a:miter lim="800000"/>
                  <a:headEnd/>
                  <a:tailEnd/>
                </a:ln>
              </p:spPr>
              <p:txBody>
                <a:bodyPr wrap="none" lIns="0" tIns="0" rIns="0" bIns="0">
                  <a:spAutoFit/>
                </a:bodyPr>
                <a:lstStyle/>
                <a:p>
                  <a:pPr eaLnBrk="0" hangingPunct="0"/>
                  <a:endParaRPr lang="en-US">
                    <a:solidFill>
                      <a:srgbClr val="002DBE"/>
                    </a:solidFill>
                  </a:endParaRPr>
                </a:p>
              </p:txBody>
            </p:sp>
          </p:grpSp>
          <p:grpSp>
            <p:nvGrpSpPr>
              <p:cNvPr id="6" name="Group 17"/>
              <p:cNvGrpSpPr>
                <a:grpSpLocks/>
              </p:cNvGrpSpPr>
              <p:nvPr/>
            </p:nvGrpSpPr>
            <p:grpSpPr bwMode="auto">
              <a:xfrm>
                <a:off x="2868" y="1658"/>
                <a:ext cx="490" cy="1137"/>
                <a:chOff x="4249" y="1832"/>
                <a:chExt cx="490" cy="502"/>
              </a:xfrm>
            </p:grpSpPr>
            <p:sp>
              <p:nvSpPr>
                <p:cNvPr id="6220" name="AutoShape 18"/>
                <p:cNvSpPr>
                  <a:spLocks noChangeArrowheads="1"/>
                </p:cNvSpPr>
                <p:nvPr/>
              </p:nvSpPr>
              <p:spPr bwMode="auto">
                <a:xfrm>
                  <a:off x="4249" y="1832"/>
                  <a:ext cx="490" cy="502"/>
                </a:xfrm>
                <a:prstGeom prst="roundRect">
                  <a:avLst>
                    <a:gd name="adj" fmla="val 24671"/>
                  </a:avLst>
                </a:prstGeom>
                <a:solidFill>
                  <a:srgbClr val="9966FF"/>
                </a:solidFill>
                <a:ln w="11113">
                  <a:solidFill>
                    <a:srgbClr val="000000"/>
                  </a:solidFill>
                  <a:round/>
                  <a:headEnd/>
                  <a:tailEnd/>
                </a:ln>
              </p:spPr>
              <p:txBody>
                <a:bodyPr/>
                <a:lstStyle/>
                <a:p>
                  <a:endParaRPr lang="en-US">
                    <a:solidFill>
                      <a:srgbClr val="002DBE"/>
                    </a:solidFill>
                  </a:endParaRPr>
                </a:p>
              </p:txBody>
            </p:sp>
            <p:sp>
              <p:nvSpPr>
                <p:cNvPr id="6221" name="Rectangle 19"/>
                <p:cNvSpPr>
                  <a:spLocks noChangeArrowheads="1"/>
                </p:cNvSpPr>
                <p:nvPr/>
              </p:nvSpPr>
              <p:spPr bwMode="auto">
                <a:xfrm>
                  <a:off x="4305" y="1934"/>
                  <a:ext cx="429" cy="133"/>
                </a:xfrm>
                <a:prstGeom prst="rect">
                  <a:avLst/>
                </a:prstGeom>
                <a:noFill/>
                <a:ln w="9525" algn="ctr">
                  <a:noFill/>
                  <a:miter lim="800000"/>
                  <a:headEnd/>
                  <a:tailEnd/>
                </a:ln>
              </p:spPr>
              <p:txBody>
                <a:bodyPr wrap="none" lIns="0" tIns="0" rIns="0" bIns="0">
                  <a:spAutoFit/>
                </a:bodyPr>
                <a:lstStyle/>
                <a:p>
                  <a:pPr eaLnBrk="0" hangingPunct="0"/>
                  <a:r>
                    <a:rPr lang="en-US" sz="1400" b="1" dirty="0">
                      <a:solidFill>
                        <a:srgbClr val="FFFF00"/>
                      </a:solidFill>
                      <a:latin typeface="Times" pitchFamily="18" charset="0"/>
                    </a:rPr>
                    <a:t>Block 2</a:t>
                  </a:r>
                  <a:br>
                    <a:rPr lang="en-US" sz="1400" b="1" dirty="0">
                      <a:solidFill>
                        <a:srgbClr val="FFFF00"/>
                      </a:solidFill>
                      <a:latin typeface="Times" pitchFamily="18" charset="0"/>
                    </a:rPr>
                  </a:br>
                  <a:r>
                    <a:rPr lang="en-US" sz="1400" b="1" dirty="0">
                      <a:solidFill>
                        <a:srgbClr val="FFFF00"/>
                      </a:solidFill>
                      <a:latin typeface="Times" pitchFamily="18" charset="0"/>
                    </a:rPr>
                    <a:t>Task 2</a:t>
                  </a:r>
                </a:p>
              </p:txBody>
            </p:sp>
            <p:sp>
              <p:nvSpPr>
                <p:cNvPr id="6222" name="Rectangle 20"/>
                <p:cNvSpPr>
                  <a:spLocks noChangeArrowheads="1"/>
                </p:cNvSpPr>
                <p:nvPr/>
              </p:nvSpPr>
              <p:spPr bwMode="auto">
                <a:xfrm>
                  <a:off x="4465" y="2045"/>
                  <a:ext cx="0" cy="114"/>
                </a:xfrm>
                <a:prstGeom prst="rect">
                  <a:avLst/>
                </a:prstGeom>
                <a:solidFill>
                  <a:schemeClr val="accent2"/>
                </a:solidFill>
                <a:ln w="9525">
                  <a:noFill/>
                  <a:miter lim="800000"/>
                  <a:headEnd/>
                  <a:tailEnd/>
                </a:ln>
              </p:spPr>
              <p:txBody>
                <a:bodyPr wrap="none" lIns="0" tIns="0" rIns="0" bIns="0">
                  <a:spAutoFit/>
                </a:bodyPr>
                <a:lstStyle/>
                <a:p>
                  <a:pPr eaLnBrk="0" hangingPunct="0"/>
                  <a:endParaRPr lang="en-US">
                    <a:solidFill>
                      <a:srgbClr val="002DBE"/>
                    </a:solidFill>
                  </a:endParaRPr>
                </a:p>
              </p:txBody>
            </p:sp>
          </p:grpSp>
          <p:grpSp>
            <p:nvGrpSpPr>
              <p:cNvPr id="7" name="Group 21"/>
              <p:cNvGrpSpPr>
                <a:grpSpLocks/>
              </p:cNvGrpSpPr>
              <p:nvPr/>
            </p:nvGrpSpPr>
            <p:grpSpPr bwMode="auto">
              <a:xfrm>
                <a:off x="2868" y="2966"/>
                <a:ext cx="490" cy="726"/>
                <a:chOff x="4270" y="3263"/>
                <a:chExt cx="490" cy="502"/>
              </a:xfrm>
            </p:grpSpPr>
            <p:sp>
              <p:nvSpPr>
                <p:cNvPr id="6217" name="AutoShape 22"/>
                <p:cNvSpPr>
                  <a:spLocks noChangeArrowheads="1"/>
                </p:cNvSpPr>
                <p:nvPr/>
              </p:nvSpPr>
              <p:spPr bwMode="auto">
                <a:xfrm>
                  <a:off x="4270" y="3263"/>
                  <a:ext cx="490" cy="502"/>
                </a:xfrm>
                <a:prstGeom prst="roundRect">
                  <a:avLst>
                    <a:gd name="adj" fmla="val 24671"/>
                  </a:avLst>
                </a:prstGeom>
                <a:solidFill>
                  <a:srgbClr val="9966FF"/>
                </a:solidFill>
                <a:ln w="11113">
                  <a:solidFill>
                    <a:srgbClr val="000000"/>
                  </a:solidFill>
                  <a:round/>
                  <a:headEnd/>
                  <a:tailEnd/>
                </a:ln>
              </p:spPr>
              <p:txBody>
                <a:bodyPr/>
                <a:lstStyle/>
                <a:p>
                  <a:endParaRPr lang="en-US">
                    <a:solidFill>
                      <a:srgbClr val="002DBE"/>
                    </a:solidFill>
                  </a:endParaRPr>
                </a:p>
              </p:txBody>
            </p:sp>
            <p:sp>
              <p:nvSpPr>
                <p:cNvPr id="6218" name="Rectangle 23"/>
                <p:cNvSpPr>
                  <a:spLocks noChangeArrowheads="1"/>
                </p:cNvSpPr>
                <p:nvPr/>
              </p:nvSpPr>
              <p:spPr bwMode="auto">
                <a:xfrm>
                  <a:off x="4326" y="3365"/>
                  <a:ext cx="429" cy="208"/>
                </a:xfrm>
                <a:prstGeom prst="rect">
                  <a:avLst/>
                </a:prstGeom>
                <a:noFill/>
                <a:ln w="9525" algn="ctr">
                  <a:noFill/>
                  <a:miter lim="800000"/>
                  <a:headEnd/>
                  <a:tailEnd/>
                </a:ln>
              </p:spPr>
              <p:txBody>
                <a:bodyPr wrap="none" lIns="0" tIns="0" rIns="0" bIns="0">
                  <a:spAutoFit/>
                </a:bodyPr>
                <a:lstStyle/>
                <a:p>
                  <a:pPr eaLnBrk="0" hangingPunct="0"/>
                  <a:r>
                    <a:rPr lang="en-US" sz="1400" b="1" dirty="0">
                      <a:solidFill>
                        <a:srgbClr val="FFFF00"/>
                      </a:solidFill>
                      <a:latin typeface="Times" pitchFamily="18" charset="0"/>
                    </a:rPr>
                    <a:t>Block 2</a:t>
                  </a:r>
                  <a:br>
                    <a:rPr lang="en-US" sz="1400" b="1" dirty="0">
                      <a:solidFill>
                        <a:srgbClr val="FFFF00"/>
                      </a:solidFill>
                      <a:latin typeface="Times" pitchFamily="18" charset="0"/>
                    </a:rPr>
                  </a:br>
                  <a:r>
                    <a:rPr lang="en-US" sz="1400" b="1" dirty="0">
                      <a:solidFill>
                        <a:srgbClr val="FFFF00"/>
                      </a:solidFill>
                      <a:latin typeface="Times" pitchFamily="18" charset="0"/>
                    </a:rPr>
                    <a:t>Task 3</a:t>
                  </a:r>
                </a:p>
              </p:txBody>
            </p:sp>
            <p:sp>
              <p:nvSpPr>
                <p:cNvPr id="6219" name="Rectangle 24"/>
                <p:cNvSpPr>
                  <a:spLocks noChangeArrowheads="1"/>
                </p:cNvSpPr>
                <p:nvPr/>
              </p:nvSpPr>
              <p:spPr bwMode="auto">
                <a:xfrm>
                  <a:off x="4486" y="3476"/>
                  <a:ext cx="0" cy="178"/>
                </a:xfrm>
                <a:prstGeom prst="rect">
                  <a:avLst/>
                </a:prstGeom>
                <a:solidFill>
                  <a:schemeClr val="accent2"/>
                </a:solidFill>
                <a:ln w="9525">
                  <a:noFill/>
                  <a:miter lim="800000"/>
                  <a:headEnd/>
                  <a:tailEnd/>
                </a:ln>
              </p:spPr>
              <p:txBody>
                <a:bodyPr wrap="none" lIns="0" tIns="0" rIns="0" bIns="0">
                  <a:spAutoFit/>
                </a:bodyPr>
                <a:lstStyle/>
                <a:p>
                  <a:pPr eaLnBrk="0" hangingPunct="0"/>
                  <a:endParaRPr lang="en-US">
                    <a:solidFill>
                      <a:srgbClr val="002DBE"/>
                    </a:solidFill>
                  </a:endParaRPr>
                </a:p>
              </p:txBody>
            </p:sp>
          </p:grpSp>
          <p:grpSp>
            <p:nvGrpSpPr>
              <p:cNvPr id="8" name="Group 25"/>
              <p:cNvGrpSpPr>
                <a:grpSpLocks/>
              </p:cNvGrpSpPr>
              <p:nvPr/>
            </p:nvGrpSpPr>
            <p:grpSpPr bwMode="auto">
              <a:xfrm>
                <a:off x="2868" y="1458"/>
                <a:ext cx="517" cy="331"/>
                <a:chOff x="2783" y="1839"/>
                <a:chExt cx="517" cy="931"/>
              </a:xfrm>
            </p:grpSpPr>
            <p:sp>
              <p:nvSpPr>
                <p:cNvPr id="6213" name="Rectangle 26"/>
                <p:cNvSpPr>
                  <a:spLocks noChangeArrowheads="1"/>
                </p:cNvSpPr>
                <p:nvPr/>
              </p:nvSpPr>
              <p:spPr bwMode="auto">
                <a:xfrm>
                  <a:off x="2996" y="2044"/>
                  <a:ext cx="0" cy="722"/>
                </a:xfrm>
                <a:prstGeom prst="rect">
                  <a:avLst/>
                </a:prstGeom>
                <a:solidFill>
                  <a:schemeClr val="accent1"/>
                </a:solidFill>
                <a:ln w="9525">
                  <a:noFill/>
                  <a:miter lim="800000"/>
                  <a:headEnd/>
                  <a:tailEnd/>
                </a:ln>
              </p:spPr>
              <p:txBody>
                <a:bodyPr wrap="none" lIns="0" tIns="0" rIns="0" bIns="0">
                  <a:spAutoFit/>
                </a:bodyPr>
                <a:lstStyle/>
                <a:p>
                  <a:pPr eaLnBrk="0" hangingPunct="0"/>
                  <a:endParaRPr lang="en-US">
                    <a:solidFill>
                      <a:srgbClr val="002DBE"/>
                    </a:solidFill>
                  </a:endParaRPr>
                </a:p>
              </p:txBody>
            </p:sp>
            <p:sp>
              <p:nvSpPr>
                <p:cNvPr id="6214" name="AutoShape 27"/>
                <p:cNvSpPr>
                  <a:spLocks noChangeArrowheads="1"/>
                </p:cNvSpPr>
                <p:nvPr/>
              </p:nvSpPr>
              <p:spPr bwMode="auto">
                <a:xfrm>
                  <a:off x="2783" y="1839"/>
                  <a:ext cx="490" cy="502"/>
                </a:xfrm>
                <a:prstGeom prst="roundRect">
                  <a:avLst>
                    <a:gd name="adj" fmla="val 24671"/>
                  </a:avLst>
                </a:prstGeom>
                <a:solidFill>
                  <a:schemeClr val="bg1"/>
                </a:solidFill>
                <a:ln w="11113">
                  <a:solidFill>
                    <a:srgbClr val="000000"/>
                  </a:solidFill>
                  <a:round/>
                  <a:headEnd/>
                  <a:tailEnd/>
                </a:ln>
              </p:spPr>
              <p:txBody>
                <a:bodyPr/>
                <a:lstStyle/>
                <a:p>
                  <a:endParaRPr lang="en-US">
                    <a:solidFill>
                      <a:srgbClr val="002DBE"/>
                    </a:solidFill>
                  </a:endParaRPr>
                </a:p>
              </p:txBody>
            </p:sp>
            <p:sp>
              <p:nvSpPr>
                <p:cNvPr id="6215" name="Rectangle 28"/>
                <p:cNvSpPr>
                  <a:spLocks noChangeArrowheads="1"/>
                </p:cNvSpPr>
                <p:nvPr/>
              </p:nvSpPr>
              <p:spPr bwMode="auto">
                <a:xfrm>
                  <a:off x="2840" y="1938"/>
                  <a:ext cx="460" cy="422"/>
                </a:xfrm>
                <a:prstGeom prst="rect">
                  <a:avLst/>
                </a:prstGeom>
                <a:noFill/>
                <a:ln w="9525">
                  <a:noFill/>
                  <a:miter lim="800000"/>
                  <a:headEnd/>
                  <a:tailEnd/>
                </a:ln>
              </p:spPr>
              <p:txBody>
                <a:bodyPr wrap="square" lIns="0" tIns="0" rIns="0" bIns="0">
                  <a:spAutoFit/>
                </a:bodyPr>
                <a:lstStyle/>
                <a:p>
                  <a:pPr eaLnBrk="0" hangingPunct="0"/>
                  <a:r>
                    <a:rPr lang="en-US" sz="1400" b="1" dirty="0">
                      <a:latin typeface="Times" pitchFamily="18" charset="0"/>
                    </a:rPr>
                    <a:t>Block 3</a:t>
                  </a:r>
                  <a:endParaRPr lang="en-US" sz="1400" dirty="0"/>
                </a:p>
              </p:txBody>
            </p:sp>
            <p:sp>
              <p:nvSpPr>
                <p:cNvPr id="6216" name="Rectangle 29"/>
                <p:cNvSpPr>
                  <a:spLocks noChangeArrowheads="1"/>
                </p:cNvSpPr>
                <p:nvPr/>
              </p:nvSpPr>
              <p:spPr bwMode="auto">
                <a:xfrm>
                  <a:off x="2997" y="2047"/>
                  <a:ext cx="0" cy="723"/>
                </a:xfrm>
                <a:prstGeom prst="rect">
                  <a:avLst/>
                </a:prstGeom>
                <a:solidFill>
                  <a:schemeClr val="accent1"/>
                </a:solidFill>
                <a:ln w="9525">
                  <a:noFill/>
                  <a:miter lim="800000"/>
                  <a:headEnd/>
                  <a:tailEnd/>
                </a:ln>
              </p:spPr>
              <p:txBody>
                <a:bodyPr wrap="none" lIns="0" tIns="0" rIns="0" bIns="0">
                  <a:spAutoFit/>
                </a:bodyPr>
                <a:lstStyle/>
                <a:p>
                  <a:pPr eaLnBrk="0" hangingPunct="0"/>
                  <a:endParaRPr lang="en-US">
                    <a:solidFill>
                      <a:srgbClr val="002DBE"/>
                    </a:solidFill>
                  </a:endParaRPr>
                </a:p>
              </p:txBody>
            </p:sp>
          </p:grpSp>
          <p:grpSp>
            <p:nvGrpSpPr>
              <p:cNvPr id="9" name="Group 30"/>
              <p:cNvGrpSpPr>
                <a:grpSpLocks/>
              </p:cNvGrpSpPr>
              <p:nvPr/>
            </p:nvGrpSpPr>
            <p:grpSpPr bwMode="auto">
              <a:xfrm>
                <a:off x="2868" y="2779"/>
                <a:ext cx="490" cy="332"/>
                <a:chOff x="2783" y="1839"/>
                <a:chExt cx="490" cy="937"/>
              </a:xfrm>
            </p:grpSpPr>
            <p:sp>
              <p:nvSpPr>
                <p:cNvPr id="6209" name="Rectangle 31"/>
                <p:cNvSpPr>
                  <a:spLocks noChangeArrowheads="1"/>
                </p:cNvSpPr>
                <p:nvPr/>
              </p:nvSpPr>
              <p:spPr bwMode="auto">
                <a:xfrm>
                  <a:off x="2996" y="2044"/>
                  <a:ext cx="0" cy="722"/>
                </a:xfrm>
                <a:prstGeom prst="rect">
                  <a:avLst/>
                </a:prstGeom>
                <a:solidFill>
                  <a:schemeClr val="accent1"/>
                </a:solidFill>
                <a:ln w="9525">
                  <a:noFill/>
                  <a:miter lim="800000"/>
                  <a:headEnd/>
                  <a:tailEnd/>
                </a:ln>
              </p:spPr>
              <p:txBody>
                <a:bodyPr wrap="none" lIns="0" tIns="0" rIns="0" bIns="0">
                  <a:spAutoFit/>
                </a:bodyPr>
                <a:lstStyle/>
                <a:p>
                  <a:pPr eaLnBrk="0" hangingPunct="0"/>
                  <a:endParaRPr lang="en-US">
                    <a:solidFill>
                      <a:srgbClr val="002DBE"/>
                    </a:solidFill>
                  </a:endParaRPr>
                </a:p>
              </p:txBody>
            </p:sp>
            <p:sp>
              <p:nvSpPr>
                <p:cNvPr id="6210" name="AutoShape 32"/>
                <p:cNvSpPr>
                  <a:spLocks noChangeArrowheads="1"/>
                </p:cNvSpPr>
                <p:nvPr/>
              </p:nvSpPr>
              <p:spPr bwMode="auto">
                <a:xfrm>
                  <a:off x="2783" y="1839"/>
                  <a:ext cx="490" cy="502"/>
                </a:xfrm>
                <a:prstGeom prst="roundRect">
                  <a:avLst>
                    <a:gd name="adj" fmla="val 24671"/>
                  </a:avLst>
                </a:prstGeom>
                <a:solidFill>
                  <a:schemeClr val="bg1"/>
                </a:solidFill>
                <a:ln w="11113">
                  <a:solidFill>
                    <a:srgbClr val="000000"/>
                  </a:solidFill>
                  <a:round/>
                  <a:headEnd/>
                  <a:tailEnd/>
                </a:ln>
              </p:spPr>
              <p:txBody>
                <a:bodyPr/>
                <a:lstStyle/>
                <a:p>
                  <a:endParaRPr lang="en-US">
                    <a:solidFill>
                      <a:srgbClr val="002DBE"/>
                    </a:solidFill>
                  </a:endParaRPr>
                </a:p>
              </p:txBody>
            </p:sp>
            <p:sp>
              <p:nvSpPr>
                <p:cNvPr id="6211" name="Rectangle 33"/>
                <p:cNvSpPr>
                  <a:spLocks noChangeArrowheads="1"/>
                </p:cNvSpPr>
                <p:nvPr/>
              </p:nvSpPr>
              <p:spPr bwMode="auto">
                <a:xfrm>
                  <a:off x="2791" y="1947"/>
                  <a:ext cx="461" cy="423"/>
                </a:xfrm>
                <a:prstGeom prst="rect">
                  <a:avLst/>
                </a:prstGeom>
                <a:noFill/>
                <a:ln w="9525">
                  <a:noFill/>
                  <a:miter lim="800000"/>
                  <a:headEnd/>
                  <a:tailEnd/>
                </a:ln>
              </p:spPr>
              <p:txBody>
                <a:bodyPr wrap="square" lIns="0" tIns="0" rIns="0" bIns="0">
                  <a:spAutoFit/>
                </a:bodyPr>
                <a:lstStyle/>
                <a:p>
                  <a:pPr eaLnBrk="0" hangingPunct="0"/>
                  <a:r>
                    <a:rPr lang="en-US" sz="1400" b="1" dirty="0">
                      <a:latin typeface="Times" pitchFamily="18" charset="0"/>
                    </a:rPr>
                    <a:t>Block 3</a:t>
                  </a:r>
                  <a:endParaRPr lang="en-US" sz="1400" dirty="0"/>
                </a:p>
              </p:txBody>
            </p:sp>
            <p:sp>
              <p:nvSpPr>
                <p:cNvPr id="6212" name="Rectangle 34"/>
                <p:cNvSpPr>
                  <a:spLocks noChangeArrowheads="1"/>
                </p:cNvSpPr>
                <p:nvPr/>
              </p:nvSpPr>
              <p:spPr bwMode="auto">
                <a:xfrm>
                  <a:off x="2997" y="2053"/>
                  <a:ext cx="0" cy="723"/>
                </a:xfrm>
                <a:prstGeom prst="rect">
                  <a:avLst/>
                </a:prstGeom>
                <a:solidFill>
                  <a:schemeClr val="accent1"/>
                </a:solidFill>
                <a:ln w="9525">
                  <a:noFill/>
                  <a:miter lim="800000"/>
                  <a:headEnd/>
                  <a:tailEnd/>
                </a:ln>
              </p:spPr>
              <p:txBody>
                <a:bodyPr wrap="none" lIns="0" tIns="0" rIns="0" bIns="0">
                  <a:spAutoFit/>
                </a:bodyPr>
                <a:lstStyle/>
                <a:p>
                  <a:pPr eaLnBrk="0" hangingPunct="0"/>
                  <a:endParaRPr lang="en-US">
                    <a:solidFill>
                      <a:srgbClr val="002DBE"/>
                    </a:solidFill>
                  </a:endParaRPr>
                </a:p>
              </p:txBody>
            </p:sp>
          </p:grpSp>
        </p:grpSp>
        <p:sp>
          <p:nvSpPr>
            <p:cNvPr id="6198" name="Line 35"/>
            <p:cNvSpPr>
              <a:spLocks noChangeShapeType="1"/>
            </p:cNvSpPr>
            <p:nvPr/>
          </p:nvSpPr>
          <p:spPr bwMode="auto">
            <a:xfrm>
              <a:off x="3280" y="1146"/>
              <a:ext cx="0" cy="1387"/>
            </a:xfrm>
            <a:prstGeom prst="line">
              <a:avLst/>
            </a:prstGeom>
            <a:noFill/>
            <a:ln w="38100">
              <a:solidFill>
                <a:schemeClr val="tx1"/>
              </a:solidFill>
              <a:round/>
              <a:headEnd/>
              <a:tailEnd/>
            </a:ln>
          </p:spPr>
          <p:txBody>
            <a:bodyPr>
              <a:spAutoFit/>
            </a:bodyPr>
            <a:lstStyle/>
            <a:p>
              <a:endParaRPr lang="en-US">
                <a:solidFill>
                  <a:srgbClr val="002DBE"/>
                </a:solidFill>
              </a:endParaRPr>
            </a:p>
          </p:txBody>
        </p:sp>
        <p:sp>
          <p:nvSpPr>
            <p:cNvPr id="6199" name="Line 36"/>
            <p:cNvSpPr>
              <a:spLocks noChangeShapeType="1"/>
            </p:cNvSpPr>
            <p:nvPr/>
          </p:nvSpPr>
          <p:spPr bwMode="auto">
            <a:xfrm>
              <a:off x="3268" y="3145"/>
              <a:ext cx="0" cy="963"/>
            </a:xfrm>
            <a:prstGeom prst="line">
              <a:avLst/>
            </a:prstGeom>
            <a:noFill/>
            <a:ln w="38100">
              <a:solidFill>
                <a:schemeClr val="tx1"/>
              </a:solidFill>
              <a:round/>
              <a:headEnd/>
              <a:tailEnd type="triangle" w="med" len="med"/>
            </a:ln>
          </p:spPr>
          <p:txBody>
            <a:bodyPr>
              <a:spAutoFit/>
            </a:bodyPr>
            <a:lstStyle/>
            <a:p>
              <a:endParaRPr lang="en-US">
                <a:solidFill>
                  <a:srgbClr val="002DBE"/>
                </a:solidFill>
              </a:endParaRPr>
            </a:p>
          </p:txBody>
        </p:sp>
        <p:sp>
          <p:nvSpPr>
            <p:cNvPr id="6200" name="Text Box 37"/>
            <p:cNvSpPr txBox="1">
              <a:spLocks noChangeArrowheads="1"/>
            </p:cNvSpPr>
            <p:nvPr/>
          </p:nvSpPr>
          <p:spPr bwMode="auto">
            <a:xfrm>
              <a:off x="3030" y="2615"/>
              <a:ext cx="414" cy="575"/>
            </a:xfrm>
            <a:prstGeom prst="rect">
              <a:avLst/>
            </a:prstGeom>
            <a:noFill/>
            <a:ln w="9525" algn="ctr">
              <a:noFill/>
              <a:miter lim="800000"/>
              <a:headEnd/>
              <a:tailEnd/>
            </a:ln>
          </p:spPr>
          <p:txBody>
            <a:bodyPr vert="eaVert">
              <a:spAutoFit/>
            </a:bodyPr>
            <a:lstStyle/>
            <a:p>
              <a:pPr eaLnBrk="0" hangingPunct="0">
                <a:spcBef>
                  <a:spcPct val="50000"/>
                </a:spcBef>
              </a:pPr>
              <a:r>
                <a:rPr lang="en-US" sz="2400" b="1">
                  <a:solidFill>
                    <a:srgbClr val="002DBE"/>
                  </a:solidFill>
                  <a:latin typeface="SegoeBook" pitchFamily="68" charset="0"/>
                </a:rPr>
                <a:t>Time</a:t>
              </a:r>
            </a:p>
          </p:txBody>
        </p:sp>
        <p:sp>
          <p:nvSpPr>
            <p:cNvPr id="6201" name="Text Box 38"/>
            <p:cNvSpPr txBox="1">
              <a:spLocks noChangeArrowheads="1"/>
            </p:cNvSpPr>
            <p:nvPr/>
          </p:nvSpPr>
          <p:spPr bwMode="auto">
            <a:xfrm>
              <a:off x="2410" y="717"/>
              <a:ext cx="846" cy="405"/>
            </a:xfrm>
            <a:prstGeom prst="rect">
              <a:avLst/>
            </a:prstGeom>
            <a:noFill/>
            <a:ln w="9525" algn="ctr">
              <a:noFill/>
              <a:miter lim="800000"/>
              <a:headEnd/>
              <a:tailEnd/>
            </a:ln>
          </p:spPr>
          <p:txBody>
            <a:bodyPr>
              <a:spAutoFit/>
            </a:bodyPr>
            <a:lstStyle/>
            <a:p>
              <a:pPr eaLnBrk="0" hangingPunct="0">
                <a:spcBef>
                  <a:spcPct val="50000"/>
                </a:spcBef>
              </a:pPr>
              <a:r>
                <a:rPr lang="en-US" sz="1600" b="1">
                  <a:solidFill>
                    <a:srgbClr val="002DBE"/>
                  </a:solidFill>
                  <a:latin typeface="SegoeBook" pitchFamily="68" charset="0"/>
                </a:rPr>
                <a:t>Single Threaded</a:t>
              </a:r>
            </a:p>
          </p:txBody>
        </p:sp>
      </p:grpSp>
      <p:grpSp>
        <p:nvGrpSpPr>
          <p:cNvPr id="10" name="Group 39"/>
          <p:cNvGrpSpPr>
            <a:grpSpLocks/>
          </p:cNvGrpSpPr>
          <p:nvPr/>
        </p:nvGrpSpPr>
        <p:grpSpPr bwMode="auto">
          <a:xfrm>
            <a:off x="4270375" y="1739900"/>
            <a:ext cx="4351338" cy="4838700"/>
            <a:chOff x="2504" y="773"/>
            <a:chExt cx="3256" cy="3371"/>
          </a:xfrm>
        </p:grpSpPr>
        <p:sp>
          <p:nvSpPr>
            <p:cNvPr id="6157" name="Line 40"/>
            <p:cNvSpPr>
              <a:spLocks noChangeShapeType="1"/>
            </p:cNvSpPr>
            <p:nvPr/>
          </p:nvSpPr>
          <p:spPr bwMode="auto">
            <a:xfrm>
              <a:off x="2504" y="1155"/>
              <a:ext cx="3256" cy="0"/>
            </a:xfrm>
            <a:prstGeom prst="line">
              <a:avLst/>
            </a:prstGeom>
            <a:noFill/>
            <a:ln w="38100">
              <a:solidFill>
                <a:schemeClr val="bg1"/>
              </a:solidFill>
              <a:prstDash val="dash"/>
              <a:round/>
              <a:headEnd/>
              <a:tailEnd/>
            </a:ln>
          </p:spPr>
          <p:txBody>
            <a:bodyPr>
              <a:spAutoFit/>
            </a:bodyPr>
            <a:lstStyle/>
            <a:p>
              <a:endParaRPr lang="en-US">
                <a:solidFill>
                  <a:srgbClr val="002DBE"/>
                </a:solidFill>
              </a:endParaRPr>
            </a:p>
          </p:txBody>
        </p:sp>
        <p:grpSp>
          <p:nvGrpSpPr>
            <p:cNvPr id="11" name="Group 42"/>
            <p:cNvGrpSpPr>
              <a:grpSpLocks/>
            </p:cNvGrpSpPr>
            <p:nvPr/>
          </p:nvGrpSpPr>
          <p:grpSpPr bwMode="auto">
            <a:xfrm>
              <a:off x="3605" y="1116"/>
              <a:ext cx="505" cy="372"/>
              <a:chOff x="2783" y="1721"/>
              <a:chExt cx="505" cy="1045"/>
            </a:xfrm>
          </p:grpSpPr>
          <p:sp>
            <p:nvSpPr>
              <p:cNvPr id="6193" name="Rectangle 43"/>
              <p:cNvSpPr>
                <a:spLocks noChangeArrowheads="1"/>
              </p:cNvSpPr>
              <p:nvPr/>
            </p:nvSpPr>
            <p:spPr bwMode="auto">
              <a:xfrm>
                <a:off x="2996" y="2044"/>
                <a:ext cx="0" cy="722"/>
              </a:xfrm>
              <a:prstGeom prst="rect">
                <a:avLst/>
              </a:prstGeom>
              <a:solidFill>
                <a:schemeClr val="accent1"/>
              </a:solidFill>
              <a:ln w="9525">
                <a:solidFill>
                  <a:schemeClr val="bg1"/>
                </a:solidFill>
                <a:miter lim="800000"/>
                <a:headEnd/>
                <a:tailEnd/>
              </a:ln>
            </p:spPr>
            <p:txBody>
              <a:bodyPr wrap="none" lIns="0" tIns="0" rIns="0" bIns="0">
                <a:spAutoFit/>
              </a:bodyPr>
              <a:lstStyle/>
              <a:p>
                <a:pPr eaLnBrk="0" hangingPunct="0"/>
                <a:endParaRPr lang="en-US">
                  <a:solidFill>
                    <a:srgbClr val="002DBE"/>
                  </a:solidFill>
                </a:endParaRPr>
              </a:p>
            </p:txBody>
          </p:sp>
          <p:sp>
            <p:nvSpPr>
              <p:cNvPr id="6194" name="AutoShape 44"/>
              <p:cNvSpPr>
                <a:spLocks noChangeArrowheads="1"/>
              </p:cNvSpPr>
              <p:nvPr/>
            </p:nvSpPr>
            <p:spPr bwMode="auto">
              <a:xfrm>
                <a:off x="2783" y="1721"/>
                <a:ext cx="490" cy="503"/>
              </a:xfrm>
              <a:prstGeom prst="roundRect">
                <a:avLst>
                  <a:gd name="adj" fmla="val 24671"/>
                </a:avLst>
              </a:prstGeom>
              <a:solidFill>
                <a:srgbClr val="04E4FC"/>
              </a:solidFill>
              <a:ln w="11113">
                <a:solidFill>
                  <a:schemeClr val="bg1"/>
                </a:solidFill>
                <a:round/>
                <a:headEnd/>
                <a:tailEnd/>
              </a:ln>
            </p:spPr>
            <p:txBody>
              <a:bodyPr/>
              <a:lstStyle/>
              <a:p>
                <a:endParaRPr lang="en-US">
                  <a:solidFill>
                    <a:srgbClr val="002DBE"/>
                  </a:solidFill>
                </a:endParaRPr>
              </a:p>
            </p:txBody>
          </p:sp>
          <p:sp>
            <p:nvSpPr>
              <p:cNvPr id="6195" name="Rectangle 45"/>
              <p:cNvSpPr>
                <a:spLocks noChangeArrowheads="1"/>
              </p:cNvSpPr>
              <p:nvPr/>
            </p:nvSpPr>
            <p:spPr bwMode="auto">
              <a:xfrm>
                <a:off x="2816" y="1784"/>
                <a:ext cx="472" cy="422"/>
              </a:xfrm>
              <a:prstGeom prst="rect">
                <a:avLst/>
              </a:prstGeom>
              <a:solidFill>
                <a:srgbClr val="04E4FC"/>
              </a:solidFill>
              <a:ln w="9525">
                <a:noFill/>
                <a:miter lim="800000"/>
                <a:headEnd/>
                <a:tailEnd/>
              </a:ln>
            </p:spPr>
            <p:txBody>
              <a:bodyPr wrap="square" lIns="0" tIns="0" rIns="0" bIns="0">
                <a:spAutoFit/>
              </a:bodyPr>
              <a:lstStyle/>
              <a:p>
                <a:pPr eaLnBrk="0" hangingPunct="0"/>
                <a:r>
                  <a:rPr lang="en-US" sz="1400" b="1" dirty="0">
                    <a:solidFill>
                      <a:srgbClr val="002DBE"/>
                    </a:solidFill>
                    <a:latin typeface="Times" pitchFamily="18" charset="0"/>
                  </a:rPr>
                  <a:t>Block 1</a:t>
                </a:r>
                <a:endParaRPr lang="en-US" sz="1400" dirty="0">
                  <a:solidFill>
                    <a:srgbClr val="002DBE"/>
                  </a:solidFill>
                </a:endParaRPr>
              </a:p>
            </p:txBody>
          </p:sp>
        </p:grpSp>
        <p:grpSp>
          <p:nvGrpSpPr>
            <p:cNvPr id="12" name="Group 47"/>
            <p:cNvGrpSpPr>
              <a:grpSpLocks/>
            </p:cNvGrpSpPr>
            <p:nvPr/>
          </p:nvGrpSpPr>
          <p:grpSpPr bwMode="auto">
            <a:xfrm>
              <a:off x="3598" y="1354"/>
              <a:ext cx="555" cy="332"/>
              <a:chOff x="2776" y="1839"/>
              <a:chExt cx="555" cy="934"/>
            </a:xfrm>
          </p:grpSpPr>
          <p:sp>
            <p:nvSpPr>
              <p:cNvPr id="6189" name="Rectangle 48"/>
              <p:cNvSpPr>
                <a:spLocks noChangeArrowheads="1"/>
              </p:cNvSpPr>
              <p:nvPr/>
            </p:nvSpPr>
            <p:spPr bwMode="auto">
              <a:xfrm>
                <a:off x="2996" y="2043"/>
                <a:ext cx="0" cy="722"/>
              </a:xfrm>
              <a:prstGeom prst="rect">
                <a:avLst/>
              </a:prstGeom>
              <a:solidFill>
                <a:schemeClr val="accent1"/>
              </a:solidFill>
              <a:ln w="9525">
                <a:solidFill>
                  <a:schemeClr val="bg1"/>
                </a:solidFill>
                <a:miter lim="800000"/>
                <a:headEnd/>
                <a:tailEnd/>
              </a:ln>
            </p:spPr>
            <p:txBody>
              <a:bodyPr wrap="none" lIns="0" tIns="0" rIns="0" bIns="0">
                <a:spAutoFit/>
              </a:bodyPr>
              <a:lstStyle/>
              <a:p>
                <a:pPr eaLnBrk="0" hangingPunct="0"/>
                <a:endParaRPr lang="en-US">
                  <a:solidFill>
                    <a:srgbClr val="002DBE"/>
                  </a:solidFill>
                </a:endParaRPr>
              </a:p>
            </p:txBody>
          </p:sp>
          <p:sp>
            <p:nvSpPr>
              <p:cNvPr id="6190" name="AutoShape 49"/>
              <p:cNvSpPr>
                <a:spLocks noChangeArrowheads="1"/>
              </p:cNvSpPr>
              <p:nvPr/>
            </p:nvSpPr>
            <p:spPr bwMode="auto">
              <a:xfrm>
                <a:off x="2783" y="1839"/>
                <a:ext cx="490" cy="502"/>
              </a:xfrm>
              <a:prstGeom prst="roundRect">
                <a:avLst>
                  <a:gd name="adj" fmla="val 24671"/>
                </a:avLst>
              </a:prstGeom>
              <a:solidFill>
                <a:schemeClr val="bg1"/>
              </a:solidFill>
              <a:ln w="11113">
                <a:solidFill>
                  <a:schemeClr val="bg1"/>
                </a:solidFill>
                <a:round/>
                <a:headEnd/>
                <a:tailEnd/>
              </a:ln>
            </p:spPr>
            <p:txBody>
              <a:bodyPr/>
              <a:lstStyle/>
              <a:p>
                <a:endParaRPr lang="en-US">
                  <a:solidFill>
                    <a:srgbClr val="002DBE"/>
                  </a:solidFill>
                </a:endParaRPr>
              </a:p>
            </p:txBody>
          </p:sp>
          <p:sp>
            <p:nvSpPr>
              <p:cNvPr id="6191" name="Rectangle 50"/>
              <p:cNvSpPr>
                <a:spLocks noChangeArrowheads="1"/>
              </p:cNvSpPr>
              <p:nvPr/>
            </p:nvSpPr>
            <p:spPr bwMode="auto">
              <a:xfrm>
                <a:off x="2776" y="1858"/>
                <a:ext cx="555" cy="422"/>
              </a:xfrm>
              <a:prstGeom prst="rect">
                <a:avLst/>
              </a:prstGeom>
              <a:noFill/>
              <a:ln w="9525">
                <a:solidFill>
                  <a:schemeClr val="bg1"/>
                </a:solidFill>
                <a:miter lim="800000"/>
                <a:headEnd/>
                <a:tailEnd/>
              </a:ln>
            </p:spPr>
            <p:txBody>
              <a:bodyPr wrap="square" lIns="0" tIns="0" rIns="0" bIns="0">
                <a:spAutoFit/>
              </a:bodyPr>
              <a:lstStyle/>
              <a:p>
                <a:pPr eaLnBrk="0" hangingPunct="0"/>
                <a:r>
                  <a:rPr lang="en-US" sz="1400" b="1" dirty="0">
                    <a:latin typeface="Times" pitchFamily="18" charset="0"/>
                  </a:rPr>
                  <a:t>Block 3</a:t>
                </a:r>
                <a:endParaRPr lang="en-US" sz="1400" dirty="0"/>
              </a:p>
            </p:txBody>
          </p:sp>
          <p:sp>
            <p:nvSpPr>
              <p:cNvPr id="6192" name="Rectangle 51"/>
              <p:cNvSpPr>
                <a:spLocks noChangeArrowheads="1"/>
              </p:cNvSpPr>
              <p:nvPr/>
            </p:nvSpPr>
            <p:spPr bwMode="auto">
              <a:xfrm>
                <a:off x="2997" y="2050"/>
                <a:ext cx="0" cy="723"/>
              </a:xfrm>
              <a:prstGeom prst="rect">
                <a:avLst/>
              </a:prstGeom>
              <a:solidFill>
                <a:schemeClr val="accent1"/>
              </a:solidFill>
              <a:ln w="9525">
                <a:solidFill>
                  <a:schemeClr val="bg1"/>
                </a:solidFill>
                <a:miter lim="800000"/>
                <a:headEnd/>
                <a:tailEnd/>
              </a:ln>
            </p:spPr>
            <p:txBody>
              <a:bodyPr wrap="none" lIns="0" tIns="0" rIns="0" bIns="0">
                <a:spAutoFit/>
              </a:bodyPr>
              <a:lstStyle/>
              <a:p>
                <a:pPr eaLnBrk="0" hangingPunct="0"/>
                <a:endParaRPr lang="en-US">
                  <a:solidFill>
                    <a:srgbClr val="002DBE"/>
                  </a:solidFill>
                </a:endParaRPr>
              </a:p>
            </p:txBody>
          </p:sp>
        </p:grpSp>
        <p:grpSp>
          <p:nvGrpSpPr>
            <p:cNvPr id="13" name="Group 52"/>
            <p:cNvGrpSpPr>
              <a:grpSpLocks/>
            </p:cNvGrpSpPr>
            <p:nvPr/>
          </p:nvGrpSpPr>
          <p:grpSpPr bwMode="auto">
            <a:xfrm>
              <a:off x="3605" y="1551"/>
              <a:ext cx="509" cy="188"/>
              <a:chOff x="2783" y="1839"/>
              <a:chExt cx="509" cy="528"/>
            </a:xfrm>
          </p:grpSpPr>
          <p:sp>
            <p:nvSpPr>
              <p:cNvPr id="6186" name="AutoShape 54"/>
              <p:cNvSpPr>
                <a:spLocks noChangeArrowheads="1"/>
              </p:cNvSpPr>
              <p:nvPr/>
            </p:nvSpPr>
            <p:spPr bwMode="auto">
              <a:xfrm>
                <a:off x="2783" y="1839"/>
                <a:ext cx="490" cy="502"/>
              </a:xfrm>
              <a:prstGeom prst="roundRect">
                <a:avLst>
                  <a:gd name="adj" fmla="val 24671"/>
                </a:avLst>
              </a:prstGeom>
              <a:solidFill>
                <a:schemeClr val="bg1"/>
              </a:solidFill>
              <a:ln w="11113">
                <a:solidFill>
                  <a:schemeClr val="bg1"/>
                </a:solidFill>
                <a:round/>
                <a:headEnd/>
                <a:tailEnd/>
              </a:ln>
            </p:spPr>
            <p:txBody>
              <a:bodyPr/>
              <a:lstStyle/>
              <a:p>
                <a:endParaRPr lang="en-US">
                  <a:solidFill>
                    <a:srgbClr val="002DBE"/>
                  </a:solidFill>
                </a:endParaRPr>
              </a:p>
            </p:txBody>
          </p:sp>
          <p:sp>
            <p:nvSpPr>
              <p:cNvPr id="6187" name="Rectangle 55"/>
              <p:cNvSpPr>
                <a:spLocks noChangeArrowheads="1"/>
              </p:cNvSpPr>
              <p:nvPr/>
            </p:nvSpPr>
            <p:spPr bwMode="auto">
              <a:xfrm>
                <a:off x="2799" y="1944"/>
                <a:ext cx="493" cy="423"/>
              </a:xfrm>
              <a:prstGeom prst="rect">
                <a:avLst/>
              </a:prstGeom>
              <a:noFill/>
              <a:ln w="9525" algn="ctr">
                <a:solidFill>
                  <a:schemeClr val="bg1"/>
                </a:solidFill>
                <a:miter lim="800000"/>
                <a:headEnd/>
                <a:tailEnd/>
              </a:ln>
            </p:spPr>
            <p:txBody>
              <a:bodyPr wrap="square" lIns="0" tIns="0" rIns="0" bIns="0">
                <a:spAutoFit/>
              </a:bodyPr>
              <a:lstStyle/>
              <a:p>
                <a:pPr eaLnBrk="0" hangingPunct="0"/>
                <a:r>
                  <a:rPr lang="en-US" sz="1400" b="1" dirty="0">
                    <a:latin typeface="Times" pitchFamily="18" charset="0"/>
                  </a:rPr>
                  <a:t>Block 3</a:t>
                </a:r>
              </a:p>
            </p:txBody>
          </p:sp>
        </p:grpSp>
        <p:sp>
          <p:nvSpPr>
            <p:cNvPr id="6165" name="Line 60"/>
            <p:cNvSpPr>
              <a:spLocks noChangeShapeType="1"/>
            </p:cNvSpPr>
            <p:nvPr/>
          </p:nvSpPr>
          <p:spPr bwMode="auto">
            <a:xfrm>
              <a:off x="3621" y="1334"/>
              <a:ext cx="2139" cy="0"/>
            </a:xfrm>
            <a:prstGeom prst="line">
              <a:avLst/>
            </a:prstGeom>
            <a:noFill/>
            <a:ln w="38100">
              <a:solidFill>
                <a:schemeClr val="bg1"/>
              </a:solidFill>
              <a:prstDash val="dash"/>
              <a:round/>
              <a:headEnd/>
              <a:tailEnd/>
            </a:ln>
          </p:spPr>
          <p:txBody>
            <a:bodyPr>
              <a:spAutoFit/>
            </a:bodyPr>
            <a:lstStyle/>
            <a:p>
              <a:endParaRPr lang="en-US">
                <a:solidFill>
                  <a:srgbClr val="002DBE"/>
                </a:solidFill>
              </a:endParaRPr>
            </a:p>
          </p:txBody>
        </p:sp>
        <p:sp>
          <p:nvSpPr>
            <p:cNvPr id="6166" name="Line 61"/>
            <p:cNvSpPr>
              <a:spLocks noChangeShapeType="1"/>
            </p:cNvSpPr>
            <p:nvPr/>
          </p:nvSpPr>
          <p:spPr bwMode="auto">
            <a:xfrm>
              <a:off x="3621" y="1543"/>
              <a:ext cx="2139" cy="0"/>
            </a:xfrm>
            <a:prstGeom prst="line">
              <a:avLst/>
            </a:prstGeom>
            <a:noFill/>
            <a:ln w="38100">
              <a:solidFill>
                <a:schemeClr val="bg1"/>
              </a:solidFill>
              <a:prstDash val="dash"/>
              <a:round/>
              <a:headEnd/>
              <a:tailEnd/>
            </a:ln>
          </p:spPr>
          <p:txBody>
            <a:bodyPr>
              <a:spAutoFit/>
            </a:bodyPr>
            <a:lstStyle/>
            <a:p>
              <a:endParaRPr lang="en-US">
                <a:solidFill>
                  <a:srgbClr val="002DBE"/>
                </a:solidFill>
              </a:endParaRPr>
            </a:p>
          </p:txBody>
        </p:sp>
        <p:sp>
          <p:nvSpPr>
            <p:cNvPr id="6167" name="Line 62"/>
            <p:cNvSpPr>
              <a:spLocks noChangeShapeType="1"/>
            </p:cNvSpPr>
            <p:nvPr/>
          </p:nvSpPr>
          <p:spPr bwMode="auto">
            <a:xfrm>
              <a:off x="3621" y="1728"/>
              <a:ext cx="2139" cy="0"/>
            </a:xfrm>
            <a:prstGeom prst="line">
              <a:avLst/>
            </a:prstGeom>
            <a:noFill/>
            <a:ln w="38100">
              <a:solidFill>
                <a:schemeClr val="bg1"/>
              </a:solidFill>
              <a:prstDash val="dash"/>
              <a:round/>
              <a:headEnd/>
              <a:tailEnd/>
            </a:ln>
          </p:spPr>
          <p:txBody>
            <a:bodyPr>
              <a:spAutoFit/>
            </a:bodyPr>
            <a:lstStyle/>
            <a:p>
              <a:endParaRPr lang="en-US">
                <a:solidFill>
                  <a:srgbClr val="002DBE"/>
                </a:solidFill>
              </a:endParaRPr>
            </a:p>
          </p:txBody>
        </p:sp>
        <p:sp>
          <p:nvSpPr>
            <p:cNvPr id="6168" name="Line 63"/>
            <p:cNvSpPr>
              <a:spLocks noChangeShapeType="1"/>
            </p:cNvSpPr>
            <p:nvPr/>
          </p:nvSpPr>
          <p:spPr bwMode="auto">
            <a:xfrm>
              <a:off x="3621" y="2689"/>
              <a:ext cx="2139" cy="0"/>
            </a:xfrm>
            <a:prstGeom prst="line">
              <a:avLst/>
            </a:prstGeom>
            <a:noFill/>
            <a:ln w="38100">
              <a:solidFill>
                <a:schemeClr val="bg1"/>
              </a:solidFill>
              <a:prstDash val="dash"/>
              <a:round/>
              <a:headEnd/>
              <a:tailEnd/>
            </a:ln>
          </p:spPr>
          <p:txBody>
            <a:bodyPr>
              <a:spAutoFit/>
            </a:bodyPr>
            <a:lstStyle/>
            <a:p>
              <a:endParaRPr lang="en-US">
                <a:solidFill>
                  <a:srgbClr val="002DBE"/>
                </a:solidFill>
              </a:endParaRPr>
            </a:p>
          </p:txBody>
        </p:sp>
        <p:sp>
          <p:nvSpPr>
            <p:cNvPr id="6169" name="Line 64"/>
            <p:cNvSpPr>
              <a:spLocks noChangeShapeType="1"/>
            </p:cNvSpPr>
            <p:nvPr/>
          </p:nvSpPr>
          <p:spPr bwMode="auto">
            <a:xfrm flipV="1">
              <a:off x="2549" y="4132"/>
              <a:ext cx="1058" cy="12"/>
            </a:xfrm>
            <a:prstGeom prst="line">
              <a:avLst/>
            </a:prstGeom>
            <a:noFill/>
            <a:ln w="38100">
              <a:solidFill>
                <a:schemeClr val="bg1"/>
              </a:solidFill>
              <a:prstDash val="dash"/>
              <a:round/>
              <a:headEnd/>
              <a:tailEnd/>
            </a:ln>
          </p:spPr>
          <p:txBody>
            <a:bodyPr>
              <a:spAutoFit/>
            </a:bodyPr>
            <a:lstStyle/>
            <a:p>
              <a:endParaRPr lang="en-US">
                <a:solidFill>
                  <a:srgbClr val="002DBE"/>
                </a:solidFill>
              </a:endParaRPr>
            </a:p>
          </p:txBody>
        </p:sp>
        <p:sp>
          <p:nvSpPr>
            <p:cNvPr id="6170" name="Text Box 65"/>
            <p:cNvSpPr txBox="1">
              <a:spLocks noChangeArrowheads="1"/>
            </p:cNvSpPr>
            <p:nvPr/>
          </p:nvSpPr>
          <p:spPr bwMode="auto">
            <a:xfrm>
              <a:off x="3572" y="773"/>
              <a:ext cx="2188" cy="234"/>
            </a:xfrm>
            <a:prstGeom prst="rect">
              <a:avLst/>
            </a:prstGeom>
            <a:noFill/>
            <a:ln w="9525" algn="ctr">
              <a:solidFill>
                <a:schemeClr val="bg1"/>
              </a:solidFill>
              <a:miter lim="800000"/>
              <a:headEnd/>
              <a:tailEnd/>
            </a:ln>
          </p:spPr>
          <p:txBody>
            <a:bodyPr>
              <a:spAutoFit/>
            </a:bodyPr>
            <a:lstStyle/>
            <a:p>
              <a:pPr eaLnBrk="0" hangingPunct="0">
                <a:spcBef>
                  <a:spcPct val="50000"/>
                </a:spcBef>
              </a:pPr>
              <a:r>
                <a:rPr lang="en-US" sz="1600" b="1">
                  <a:solidFill>
                    <a:srgbClr val="002DBE"/>
                  </a:solidFill>
                  <a:latin typeface="SegoeBook" pitchFamily="68" charset="0"/>
                </a:rPr>
                <a:t>Thr1      Thr2    Thr3    Thr4</a:t>
              </a:r>
            </a:p>
          </p:txBody>
        </p:sp>
        <p:grpSp>
          <p:nvGrpSpPr>
            <p:cNvPr id="14" name="Group 66"/>
            <p:cNvGrpSpPr>
              <a:grpSpLocks/>
            </p:cNvGrpSpPr>
            <p:nvPr/>
          </p:nvGrpSpPr>
          <p:grpSpPr bwMode="auto">
            <a:xfrm>
              <a:off x="4686" y="1532"/>
              <a:ext cx="490" cy="1137"/>
              <a:chOff x="4249" y="1832"/>
              <a:chExt cx="490" cy="502"/>
            </a:xfrm>
          </p:grpSpPr>
          <p:sp>
            <p:nvSpPr>
              <p:cNvPr id="6182" name="AutoShape 67"/>
              <p:cNvSpPr>
                <a:spLocks noChangeArrowheads="1"/>
              </p:cNvSpPr>
              <p:nvPr/>
            </p:nvSpPr>
            <p:spPr bwMode="auto">
              <a:xfrm>
                <a:off x="4249" y="1832"/>
                <a:ext cx="490" cy="502"/>
              </a:xfrm>
              <a:prstGeom prst="roundRect">
                <a:avLst>
                  <a:gd name="adj" fmla="val 24671"/>
                </a:avLst>
              </a:prstGeom>
              <a:solidFill>
                <a:srgbClr val="9966FF"/>
              </a:solidFill>
              <a:ln w="11113">
                <a:solidFill>
                  <a:schemeClr val="bg1"/>
                </a:solidFill>
                <a:round/>
                <a:headEnd/>
                <a:tailEnd/>
              </a:ln>
            </p:spPr>
            <p:txBody>
              <a:bodyPr/>
              <a:lstStyle/>
              <a:p>
                <a:endParaRPr lang="en-US">
                  <a:solidFill>
                    <a:srgbClr val="002DBE"/>
                  </a:solidFill>
                </a:endParaRPr>
              </a:p>
            </p:txBody>
          </p:sp>
          <p:sp>
            <p:nvSpPr>
              <p:cNvPr id="6183" name="Rectangle 68"/>
              <p:cNvSpPr>
                <a:spLocks noChangeArrowheads="1"/>
              </p:cNvSpPr>
              <p:nvPr/>
            </p:nvSpPr>
            <p:spPr bwMode="auto">
              <a:xfrm>
                <a:off x="4306" y="1934"/>
                <a:ext cx="429" cy="133"/>
              </a:xfrm>
              <a:prstGeom prst="rect">
                <a:avLst/>
              </a:prstGeom>
              <a:noFill/>
              <a:ln w="9525" algn="ctr">
                <a:noFill/>
                <a:miter lim="800000"/>
                <a:headEnd/>
                <a:tailEnd/>
              </a:ln>
            </p:spPr>
            <p:txBody>
              <a:bodyPr wrap="none" lIns="0" tIns="0" rIns="0" bIns="0">
                <a:spAutoFit/>
              </a:bodyPr>
              <a:lstStyle/>
              <a:p>
                <a:pPr eaLnBrk="0" hangingPunct="0"/>
                <a:r>
                  <a:rPr lang="en-US" sz="1400" b="1" dirty="0">
                    <a:solidFill>
                      <a:srgbClr val="FFFF00"/>
                    </a:solidFill>
                    <a:latin typeface="Times" pitchFamily="18" charset="0"/>
                  </a:rPr>
                  <a:t>Block 2</a:t>
                </a:r>
                <a:br>
                  <a:rPr lang="en-US" sz="1400" b="1" dirty="0">
                    <a:solidFill>
                      <a:srgbClr val="FFFF00"/>
                    </a:solidFill>
                    <a:latin typeface="Times" pitchFamily="18" charset="0"/>
                  </a:rPr>
                </a:br>
                <a:r>
                  <a:rPr lang="en-US" sz="1400" b="1" dirty="0">
                    <a:solidFill>
                      <a:srgbClr val="FFFF00"/>
                    </a:solidFill>
                    <a:latin typeface="Times" pitchFamily="18" charset="0"/>
                  </a:rPr>
                  <a:t>Task 2</a:t>
                </a:r>
              </a:p>
            </p:txBody>
          </p:sp>
        </p:grpSp>
        <p:grpSp>
          <p:nvGrpSpPr>
            <p:cNvPr id="15" name="Group 70"/>
            <p:cNvGrpSpPr>
              <a:grpSpLocks/>
            </p:cNvGrpSpPr>
            <p:nvPr/>
          </p:nvGrpSpPr>
          <p:grpSpPr bwMode="auto">
            <a:xfrm>
              <a:off x="4143" y="1338"/>
              <a:ext cx="501" cy="572"/>
              <a:chOff x="3523" y="1845"/>
              <a:chExt cx="489" cy="502"/>
            </a:xfrm>
          </p:grpSpPr>
          <p:sp>
            <p:nvSpPr>
              <p:cNvPr id="6179" name="AutoShape 71"/>
              <p:cNvSpPr>
                <a:spLocks noChangeArrowheads="1"/>
              </p:cNvSpPr>
              <p:nvPr/>
            </p:nvSpPr>
            <p:spPr bwMode="auto">
              <a:xfrm>
                <a:off x="3523" y="1845"/>
                <a:ext cx="489" cy="502"/>
              </a:xfrm>
              <a:prstGeom prst="roundRect">
                <a:avLst>
                  <a:gd name="adj" fmla="val 24671"/>
                </a:avLst>
              </a:prstGeom>
              <a:solidFill>
                <a:srgbClr val="9966FF"/>
              </a:solidFill>
              <a:ln w="11113">
                <a:solidFill>
                  <a:schemeClr val="bg1"/>
                </a:solidFill>
                <a:round/>
                <a:headEnd/>
                <a:tailEnd/>
              </a:ln>
            </p:spPr>
            <p:txBody>
              <a:bodyPr/>
              <a:lstStyle/>
              <a:p>
                <a:endParaRPr lang="en-US">
                  <a:solidFill>
                    <a:srgbClr val="002DBE"/>
                  </a:solidFill>
                </a:endParaRPr>
              </a:p>
            </p:txBody>
          </p:sp>
          <p:sp>
            <p:nvSpPr>
              <p:cNvPr id="6180" name="Rectangle 72"/>
              <p:cNvSpPr>
                <a:spLocks noChangeArrowheads="1"/>
              </p:cNvSpPr>
              <p:nvPr/>
            </p:nvSpPr>
            <p:spPr bwMode="auto">
              <a:xfrm>
                <a:off x="3574" y="1934"/>
                <a:ext cx="419" cy="263"/>
              </a:xfrm>
              <a:prstGeom prst="rect">
                <a:avLst/>
              </a:prstGeom>
              <a:noFill/>
              <a:ln w="9525">
                <a:noFill/>
                <a:miter lim="800000"/>
                <a:headEnd/>
                <a:tailEnd/>
              </a:ln>
            </p:spPr>
            <p:txBody>
              <a:bodyPr wrap="none" lIns="0" tIns="0" rIns="0" bIns="0">
                <a:spAutoFit/>
              </a:bodyPr>
              <a:lstStyle/>
              <a:p>
                <a:pPr eaLnBrk="0" hangingPunct="0"/>
                <a:r>
                  <a:rPr lang="en-US" sz="1400" b="1" dirty="0">
                    <a:solidFill>
                      <a:srgbClr val="FFFF00"/>
                    </a:solidFill>
                    <a:latin typeface="Times" pitchFamily="18" charset="0"/>
                  </a:rPr>
                  <a:t>Block 2</a:t>
                </a:r>
                <a:br>
                  <a:rPr lang="en-US" sz="1400" b="1" dirty="0">
                    <a:solidFill>
                      <a:srgbClr val="FFFF00"/>
                    </a:solidFill>
                    <a:latin typeface="Times" pitchFamily="18" charset="0"/>
                  </a:rPr>
                </a:br>
                <a:r>
                  <a:rPr lang="en-US" sz="1400" b="1" dirty="0">
                    <a:solidFill>
                      <a:srgbClr val="FFFF00"/>
                    </a:solidFill>
                    <a:latin typeface="Times" pitchFamily="18" charset="0"/>
                  </a:rPr>
                  <a:t>Task 1</a:t>
                </a:r>
              </a:p>
            </p:txBody>
          </p:sp>
        </p:grpSp>
        <p:grpSp>
          <p:nvGrpSpPr>
            <p:cNvPr id="16" name="Group 74"/>
            <p:cNvGrpSpPr>
              <a:grpSpLocks/>
            </p:cNvGrpSpPr>
            <p:nvPr/>
          </p:nvGrpSpPr>
          <p:grpSpPr bwMode="auto">
            <a:xfrm>
              <a:off x="5258" y="1738"/>
              <a:ext cx="502" cy="726"/>
              <a:chOff x="4270" y="3263"/>
              <a:chExt cx="490" cy="502"/>
            </a:xfrm>
          </p:grpSpPr>
          <p:sp>
            <p:nvSpPr>
              <p:cNvPr id="6176" name="AutoShape 75"/>
              <p:cNvSpPr>
                <a:spLocks noChangeArrowheads="1"/>
              </p:cNvSpPr>
              <p:nvPr/>
            </p:nvSpPr>
            <p:spPr bwMode="auto">
              <a:xfrm>
                <a:off x="4270" y="3263"/>
                <a:ext cx="490" cy="502"/>
              </a:xfrm>
              <a:prstGeom prst="roundRect">
                <a:avLst>
                  <a:gd name="adj" fmla="val 24671"/>
                </a:avLst>
              </a:prstGeom>
              <a:solidFill>
                <a:srgbClr val="9966FF"/>
              </a:solidFill>
              <a:ln w="11113">
                <a:solidFill>
                  <a:schemeClr val="bg1"/>
                </a:solidFill>
                <a:round/>
                <a:headEnd/>
                <a:tailEnd/>
              </a:ln>
            </p:spPr>
            <p:txBody>
              <a:bodyPr/>
              <a:lstStyle/>
              <a:p>
                <a:endParaRPr lang="en-US">
                  <a:solidFill>
                    <a:srgbClr val="002DBE"/>
                  </a:solidFill>
                </a:endParaRPr>
              </a:p>
            </p:txBody>
          </p:sp>
          <p:sp>
            <p:nvSpPr>
              <p:cNvPr id="6177" name="Rectangle 76"/>
              <p:cNvSpPr>
                <a:spLocks noChangeArrowheads="1"/>
              </p:cNvSpPr>
              <p:nvPr/>
            </p:nvSpPr>
            <p:spPr bwMode="auto">
              <a:xfrm>
                <a:off x="4326" y="3365"/>
                <a:ext cx="419" cy="208"/>
              </a:xfrm>
              <a:prstGeom prst="rect">
                <a:avLst/>
              </a:prstGeom>
              <a:noFill/>
              <a:ln w="9525" algn="ctr">
                <a:noFill/>
                <a:miter lim="800000"/>
                <a:headEnd/>
                <a:tailEnd/>
              </a:ln>
            </p:spPr>
            <p:txBody>
              <a:bodyPr wrap="none" lIns="0" tIns="0" rIns="0" bIns="0">
                <a:spAutoFit/>
              </a:bodyPr>
              <a:lstStyle/>
              <a:p>
                <a:pPr eaLnBrk="0" hangingPunct="0"/>
                <a:r>
                  <a:rPr lang="en-US" sz="1400" b="1" dirty="0">
                    <a:solidFill>
                      <a:srgbClr val="FFFF00"/>
                    </a:solidFill>
                    <a:latin typeface="Times" pitchFamily="18" charset="0"/>
                  </a:rPr>
                  <a:t>Block 2</a:t>
                </a:r>
                <a:br>
                  <a:rPr lang="en-US" sz="1400" b="1" dirty="0">
                    <a:solidFill>
                      <a:srgbClr val="FFFF00"/>
                    </a:solidFill>
                    <a:latin typeface="Times" pitchFamily="18" charset="0"/>
                  </a:rPr>
                </a:br>
                <a:r>
                  <a:rPr lang="en-US" sz="1400" b="1" dirty="0">
                    <a:solidFill>
                      <a:srgbClr val="FFFF00"/>
                    </a:solidFill>
                    <a:latin typeface="Times" pitchFamily="18" charset="0"/>
                  </a:rPr>
                  <a:t>Task 3</a:t>
                </a:r>
              </a:p>
            </p:txBody>
          </p:sp>
        </p:grpSp>
        <p:sp>
          <p:nvSpPr>
            <p:cNvPr id="6175" name="Text Box 79"/>
            <p:cNvSpPr txBox="1">
              <a:spLocks noChangeArrowheads="1"/>
            </p:cNvSpPr>
            <p:nvPr/>
          </p:nvSpPr>
          <p:spPr bwMode="auto">
            <a:xfrm>
              <a:off x="3897" y="3189"/>
              <a:ext cx="1047" cy="489"/>
            </a:xfrm>
            <a:prstGeom prst="rect">
              <a:avLst/>
            </a:prstGeom>
            <a:noFill/>
            <a:ln w="9525" algn="ctr">
              <a:solidFill>
                <a:schemeClr val="bg1"/>
              </a:solidFill>
              <a:miter lim="800000"/>
              <a:headEnd/>
              <a:tailEnd/>
            </a:ln>
          </p:spPr>
          <p:txBody>
            <a:bodyPr>
              <a:spAutoFit/>
            </a:bodyPr>
            <a:lstStyle/>
            <a:p>
              <a:pPr eaLnBrk="0" hangingPunct="0">
                <a:spcBef>
                  <a:spcPct val="50000"/>
                </a:spcBef>
              </a:pPr>
              <a:r>
                <a:rPr lang="en-US" sz="2000" dirty="0">
                  <a:solidFill>
                    <a:srgbClr val="002DBE"/>
                  </a:solidFill>
                  <a:latin typeface="SegoeBook" pitchFamily="68" charset="0"/>
                </a:rPr>
                <a:t>Time Saved</a:t>
              </a:r>
            </a:p>
          </p:txBody>
        </p:sp>
      </p:grpSp>
      <p:grpSp>
        <p:nvGrpSpPr>
          <p:cNvPr id="17" name="Group 85"/>
          <p:cNvGrpSpPr>
            <a:grpSpLocks/>
          </p:cNvGrpSpPr>
          <p:nvPr/>
        </p:nvGrpSpPr>
        <p:grpSpPr bwMode="auto">
          <a:xfrm>
            <a:off x="5672638" y="3065463"/>
            <a:ext cx="2672851" cy="1484312"/>
            <a:chOff x="3517" y="1742"/>
            <a:chExt cx="1998" cy="935"/>
          </a:xfrm>
        </p:grpSpPr>
        <p:sp>
          <p:nvSpPr>
            <p:cNvPr id="6152" name="Line 80"/>
            <p:cNvSpPr>
              <a:spLocks noChangeShapeType="1"/>
            </p:cNvSpPr>
            <p:nvPr/>
          </p:nvSpPr>
          <p:spPr bwMode="auto">
            <a:xfrm>
              <a:off x="3859" y="1742"/>
              <a:ext cx="0" cy="922"/>
            </a:xfrm>
            <a:prstGeom prst="line">
              <a:avLst/>
            </a:prstGeom>
            <a:noFill/>
            <a:ln w="38100">
              <a:solidFill>
                <a:schemeClr val="bg1"/>
              </a:solidFill>
              <a:round/>
              <a:headEnd/>
              <a:tailEnd type="triangle" w="med" len="med"/>
            </a:ln>
          </p:spPr>
          <p:txBody>
            <a:bodyPr>
              <a:spAutoFit/>
            </a:bodyPr>
            <a:lstStyle/>
            <a:p>
              <a:endParaRPr lang="en-US">
                <a:solidFill>
                  <a:srgbClr val="002DBE"/>
                </a:solidFill>
              </a:endParaRPr>
            </a:p>
          </p:txBody>
        </p:sp>
        <p:sp>
          <p:nvSpPr>
            <p:cNvPr id="6153" name="Rectangle 81"/>
            <p:cNvSpPr>
              <a:spLocks noChangeArrowheads="1"/>
            </p:cNvSpPr>
            <p:nvPr/>
          </p:nvSpPr>
          <p:spPr bwMode="auto">
            <a:xfrm rot="5400000">
              <a:off x="3465" y="2079"/>
              <a:ext cx="450" cy="345"/>
            </a:xfrm>
            <a:prstGeom prst="rect">
              <a:avLst/>
            </a:prstGeom>
            <a:noFill/>
            <a:ln w="9525" algn="ctr">
              <a:solidFill>
                <a:schemeClr val="bg1"/>
              </a:solidFill>
              <a:miter lim="800000"/>
              <a:headEnd/>
              <a:tailEnd/>
            </a:ln>
          </p:spPr>
          <p:txBody>
            <a:bodyPr wrap="none">
              <a:spAutoFit/>
            </a:bodyPr>
            <a:lstStyle/>
            <a:p>
              <a:pPr eaLnBrk="0" hangingPunct="0">
                <a:spcBef>
                  <a:spcPct val="50000"/>
                </a:spcBef>
              </a:pPr>
              <a:r>
                <a:rPr lang="en-US" sz="2400" b="1">
                  <a:solidFill>
                    <a:srgbClr val="002DBE"/>
                  </a:solidFill>
                  <a:latin typeface="SegoeBook" pitchFamily="68" charset="0"/>
                </a:rPr>
                <a:t>Idle</a:t>
              </a:r>
            </a:p>
          </p:txBody>
        </p:sp>
        <p:sp>
          <p:nvSpPr>
            <p:cNvPr id="6154" name="Line 82"/>
            <p:cNvSpPr>
              <a:spLocks noChangeShapeType="1"/>
            </p:cNvSpPr>
            <p:nvPr/>
          </p:nvSpPr>
          <p:spPr bwMode="auto">
            <a:xfrm flipH="1">
              <a:off x="4390" y="1915"/>
              <a:ext cx="1" cy="735"/>
            </a:xfrm>
            <a:prstGeom prst="line">
              <a:avLst/>
            </a:prstGeom>
            <a:noFill/>
            <a:ln w="38100">
              <a:solidFill>
                <a:schemeClr val="bg1"/>
              </a:solidFill>
              <a:round/>
              <a:headEnd/>
              <a:tailEnd type="triangle" w="med" len="med"/>
            </a:ln>
          </p:spPr>
          <p:txBody>
            <a:bodyPr>
              <a:spAutoFit/>
            </a:bodyPr>
            <a:lstStyle/>
            <a:p>
              <a:endParaRPr lang="en-US">
                <a:solidFill>
                  <a:srgbClr val="002DBE"/>
                </a:solidFill>
              </a:endParaRPr>
            </a:p>
          </p:txBody>
        </p:sp>
        <p:sp>
          <p:nvSpPr>
            <p:cNvPr id="6155" name="Rectangle 83"/>
            <p:cNvSpPr>
              <a:spLocks noChangeArrowheads="1"/>
            </p:cNvSpPr>
            <p:nvPr/>
          </p:nvSpPr>
          <p:spPr bwMode="auto">
            <a:xfrm rot="5400000">
              <a:off x="3998" y="2078"/>
              <a:ext cx="450" cy="345"/>
            </a:xfrm>
            <a:prstGeom prst="rect">
              <a:avLst/>
            </a:prstGeom>
            <a:noFill/>
            <a:ln w="9525" algn="ctr">
              <a:solidFill>
                <a:schemeClr val="bg1"/>
              </a:solidFill>
              <a:miter lim="800000"/>
              <a:headEnd/>
              <a:tailEnd/>
            </a:ln>
          </p:spPr>
          <p:txBody>
            <a:bodyPr wrap="none">
              <a:spAutoFit/>
            </a:bodyPr>
            <a:lstStyle/>
            <a:p>
              <a:pPr eaLnBrk="0" hangingPunct="0">
                <a:spcBef>
                  <a:spcPct val="50000"/>
                </a:spcBef>
              </a:pPr>
              <a:r>
                <a:rPr lang="en-US" sz="2400" b="1">
                  <a:solidFill>
                    <a:srgbClr val="002DBE"/>
                  </a:solidFill>
                  <a:latin typeface="SegoeBook" pitchFamily="68" charset="0"/>
                </a:rPr>
                <a:t>Idle</a:t>
              </a:r>
            </a:p>
          </p:txBody>
        </p:sp>
        <p:sp>
          <p:nvSpPr>
            <p:cNvPr id="6156" name="Line 84"/>
            <p:cNvSpPr>
              <a:spLocks noChangeShapeType="1"/>
            </p:cNvSpPr>
            <p:nvPr/>
          </p:nvSpPr>
          <p:spPr bwMode="auto">
            <a:xfrm>
              <a:off x="5515" y="2476"/>
              <a:ext cx="0" cy="201"/>
            </a:xfrm>
            <a:prstGeom prst="line">
              <a:avLst/>
            </a:prstGeom>
            <a:noFill/>
            <a:ln w="38100">
              <a:solidFill>
                <a:schemeClr val="bg1"/>
              </a:solidFill>
              <a:round/>
              <a:headEnd/>
              <a:tailEnd type="triangle" w="med" len="med"/>
            </a:ln>
          </p:spPr>
          <p:txBody>
            <a:bodyPr>
              <a:spAutoFit/>
            </a:bodyPr>
            <a:lstStyle/>
            <a:p>
              <a:endParaRPr lang="en-US">
                <a:solidFill>
                  <a:srgbClr val="002DBE"/>
                </a:solidFill>
              </a:endParaRPr>
            </a:p>
          </p:txBody>
        </p:sp>
      </p:grpSp>
      <p:sp>
        <p:nvSpPr>
          <p:cNvPr id="87" name="Right Brace 86"/>
          <p:cNvSpPr/>
          <p:nvPr/>
        </p:nvSpPr>
        <p:spPr bwMode="auto">
          <a:xfrm>
            <a:off x="5465135" y="4486940"/>
            <a:ext cx="669851" cy="2094613"/>
          </a:xfrm>
          <a:prstGeom prst="rightBrace">
            <a:avLst/>
          </a:prstGeom>
          <a:noFill/>
          <a:ln w="41275" cap="flat" cmpd="sng" algn="ctr">
            <a:solidFill>
              <a:srgbClr val="00206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a typeface="SimSun" pitchFamily="2"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2"/>
                                        </p:tgtEl>
                                        <p:attrNameLst>
                                          <p:attrName>style.opacity</p:attrName>
                                        </p:attrNameLst>
                                      </p:cBhvr>
                                      <p:to>
                                        <p:strVal val="0.5"/>
                                      </p:to>
                                    </p:set>
                                    <p:animEffect filter="image" prLst="opacity: 0.5">
                                      <p:cBhvr rctx="IE">
                                        <p:cTn id="13" dur="indefinite"/>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969696"/>
                                      </p:to>
                                    </p:animClr>
                                  </p:subTnLst>
                                </p:cTn>
                              </p:par>
                              <p:par>
                                <p:cTn id="14" presetID="1"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are tasks guaranteed to complete</a:t>
            </a:r>
            <a:endParaRPr lang="en-US" dirty="0"/>
          </a:p>
        </p:txBody>
      </p:sp>
      <p:sp>
        <p:nvSpPr>
          <p:cNvPr id="3" name="Content Placeholder 2"/>
          <p:cNvSpPr>
            <a:spLocks noGrp="1"/>
          </p:cNvSpPr>
          <p:nvPr>
            <p:ph idx="1"/>
          </p:nvPr>
        </p:nvSpPr>
        <p:spPr/>
        <p:txBody>
          <a:bodyPr/>
          <a:lstStyle/>
          <a:p>
            <a:r>
              <a:rPr lang="en-US" dirty="0" smtClean="0"/>
              <a:t>Tasks are guaranteed to be complete at thread barriers:</a:t>
            </a:r>
          </a:p>
          <a:p>
            <a:pPr lvl="2">
              <a:buNone/>
            </a:pPr>
            <a:r>
              <a:rPr lang="en-US" dirty="0" smtClean="0"/>
              <a:t>#pragma </a:t>
            </a:r>
            <a:r>
              <a:rPr lang="en-US" dirty="0" err="1" smtClean="0"/>
              <a:t>omp</a:t>
            </a:r>
            <a:r>
              <a:rPr lang="en-US" dirty="0" smtClean="0"/>
              <a:t> barrier</a:t>
            </a:r>
          </a:p>
          <a:p>
            <a:pPr lvl="1"/>
            <a:r>
              <a:rPr lang="it-IT" dirty="0" err="1"/>
              <a:t>applies</a:t>
            </a:r>
            <a:r>
              <a:rPr lang="it-IT" dirty="0"/>
              <a:t> to </a:t>
            </a:r>
            <a:r>
              <a:rPr lang="it-IT" dirty="0" err="1"/>
              <a:t>all</a:t>
            </a:r>
            <a:r>
              <a:rPr lang="it-IT" dirty="0"/>
              <a:t> </a:t>
            </a:r>
            <a:r>
              <a:rPr lang="it-IT" dirty="0" err="1"/>
              <a:t>tasks</a:t>
            </a:r>
            <a:r>
              <a:rPr lang="it-IT" dirty="0"/>
              <a:t> </a:t>
            </a:r>
            <a:r>
              <a:rPr lang="it-IT" dirty="0" err="1"/>
              <a:t>generated</a:t>
            </a:r>
            <a:r>
              <a:rPr lang="it-IT" dirty="0"/>
              <a:t> in the </a:t>
            </a:r>
            <a:r>
              <a:rPr lang="it-IT" dirty="0" err="1"/>
              <a:t>current</a:t>
            </a:r>
            <a:r>
              <a:rPr lang="it-IT" dirty="0"/>
              <a:t> </a:t>
            </a:r>
            <a:r>
              <a:rPr lang="it-IT" dirty="0" err="1"/>
              <a:t>parallel</a:t>
            </a:r>
            <a:r>
              <a:rPr lang="it-IT" dirty="0"/>
              <a:t> </a:t>
            </a:r>
            <a:r>
              <a:rPr lang="it-IT" dirty="0" err="1"/>
              <a:t>region</a:t>
            </a:r>
            <a:r>
              <a:rPr lang="it-IT" dirty="0"/>
              <a:t> up to the </a:t>
            </a:r>
            <a:r>
              <a:rPr lang="it-IT" dirty="0" err="1"/>
              <a:t>barrier</a:t>
            </a:r>
            <a:endParaRPr lang="it-IT" dirty="0"/>
          </a:p>
          <a:p>
            <a:pPr lvl="1"/>
            <a:endParaRPr lang="en-US" dirty="0" smtClean="0"/>
          </a:p>
          <a:p>
            <a:r>
              <a:rPr lang="en-US" dirty="0" smtClean="0"/>
              <a:t>…  or task barriers</a:t>
            </a:r>
          </a:p>
          <a:p>
            <a:pPr marL="1371600" lvl="2" indent="-457200">
              <a:buNone/>
            </a:pPr>
            <a:r>
              <a:rPr lang="en-US" dirty="0" smtClean="0"/>
              <a:t>#pragma </a:t>
            </a:r>
            <a:r>
              <a:rPr lang="en-US" dirty="0" err="1" smtClean="0"/>
              <a:t>omp</a:t>
            </a:r>
            <a:r>
              <a:rPr lang="en-US" dirty="0" smtClean="0"/>
              <a:t> </a:t>
            </a:r>
            <a:r>
              <a:rPr lang="en-US" dirty="0" err="1" smtClean="0"/>
              <a:t>taskwait</a:t>
            </a:r>
            <a:endParaRPr lang="en-US" dirty="0" smtClean="0"/>
          </a:p>
          <a:p>
            <a:pPr lvl="1" eaLnBrk="1" hangingPunct="1">
              <a:defRPr/>
            </a:pPr>
            <a:r>
              <a:rPr lang="it-IT" dirty="0" err="1" smtClean="0">
                <a:solidFill>
                  <a:srgbClr val="FFFFFF"/>
                </a:solidFill>
              </a:rPr>
              <a:t>wait</a:t>
            </a:r>
            <a:r>
              <a:rPr lang="it-IT" dirty="0" smtClean="0">
                <a:solidFill>
                  <a:srgbClr val="FFFFFF"/>
                </a:solidFill>
              </a:rPr>
              <a:t> </a:t>
            </a:r>
            <a:r>
              <a:rPr lang="it-IT" dirty="0" err="1">
                <a:solidFill>
                  <a:srgbClr val="FFFFFF"/>
                </a:solidFill>
              </a:rPr>
              <a:t>until</a:t>
            </a:r>
            <a:r>
              <a:rPr lang="it-IT" dirty="0">
                <a:solidFill>
                  <a:srgbClr val="FFFFFF"/>
                </a:solidFill>
              </a:rPr>
              <a:t> </a:t>
            </a:r>
            <a:r>
              <a:rPr lang="it-IT" dirty="0" err="1">
                <a:solidFill>
                  <a:srgbClr val="FFFFFF"/>
                </a:solidFill>
              </a:rPr>
              <a:t>all</a:t>
            </a:r>
            <a:r>
              <a:rPr lang="it-IT" dirty="0">
                <a:solidFill>
                  <a:srgbClr val="FFFFFF"/>
                </a:solidFill>
              </a:rPr>
              <a:t> </a:t>
            </a:r>
            <a:r>
              <a:rPr lang="it-IT" dirty="0" err="1">
                <a:solidFill>
                  <a:srgbClr val="FFFFFF"/>
                </a:solidFill>
              </a:rPr>
              <a:t>tasks</a:t>
            </a:r>
            <a:r>
              <a:rPr lang="it-IT" dirty="0">
                <a:solidFill>
                  <a:srgbClr val="FFFFFF"/>
                </a:solidFill>
              </a:rPr>
              <a:t> </a:t>
            </a:r>
            <a:r>
              <a:rPr lang="it-IT" dirty="0" err="1">
                <a:solidFill>
                  <a:srgbClr val="FFFFFF"/>
                </a:solidFill>
              </a:rPr>
              <a:t>defined</a:t>
            </a:r>
            <a:r>
              <a:rPr lang="it-IT" dirty="0">
                <a:solidFill>
                  <a:srgbClr val="FFFFFF"/>
                </a:solidFill>
              </a:rPr>
              <a:t> in the </a:t>
            </a:r>
            <a:r>
              <a:rPr lang="it-IT" dirty="0" err="1">
                <a:solidFill>
                  <a:srgbClr val="FFFFFF"/>
                </a:solidFill>
              </a:rPr>
              <a:t>current</a:t>
            </a:r>
            <a:r>
              <a:rPr lang="it-IT" dirty="0">
                <a:solidFill>
                  <a:srgbClr val="FFFFFF"/>
                </a:solidFill>
              </a:rPr>
              <a:t> task </a:t>
            </a:r>
            <a:r>
              <a:rPr lang="it-IT" dirty="0" err="1">
                <a:solidFill>
                  <a:srgbClr val="FFFFFF"/>
                </a:solidFill>
              </a:rPr>
              <a:t>have</a:t>
            </a:r>
            <a:r>
              <a:rPr lang="it-IT" dirty="0">
                <a:solidFill>
                  <a:srgbClr val="FFFFFF"/>
                </a:solidFill>
              </a:rPr>
              <a:t> </a:t>
            </a:r>
            <a:r>
              <a:rPr lang="it-IT" dirty="0" err="1">
                <a:solidFill>
                  <a:srgbClr val="FFFFFF"/>
                </a:solidFill>
              </a:rPr>
              <a:t>completed</a:t>
            </a:r>
            <a:r>
              <a:rPr lang="it-IT" dirty="0">
                <a:solidFill>
                  <a:srgbClr val="FFFFFF"/>
                </a:solidFill>
              </a:rPr>
              <a:t>.  </a:t>
            </a:r>
            <a:r>
              <a:rPr lang="it-IT" dirty="0" err="1">
                <a:solidFill>
                  <a:srgbClr val="FFFFFF"/>
                </a:solidFill>
              </a:rPr>
              <a:t>A</a:t>
            </a:r>
            <a:r>
              <a:rPr lang="it-IT" dirty="0" err="1" smtClean="0">
                <a:solidFill>
                  <a:srgbClr val="FFFFFF"/>
                </a:solidFill>
              </a:rPr>
              <a:t>pplies</a:t>
            </a:r>
            <a:r>
              <a:rPr lang="it-IT" dirty="0" smtClean="0">
                <a:solidFill>
                  <a:srgbClr val="FFFFFF"/>
                </a:solidFill>
              </a:rPr>
              <a:t> </a:t>
            </a:r>
            <a:r>
              <a:rPr lang="it-IT" dirty="0" err="1">
                <a:solidFill>
                  <a:srgbClr val="FFFFFF"/>
                </a:solidFill>
              </a:rPr>
              <a:t>only</a:t>
            </a:r>
            <a:r>
              <a:rPr lang="it-IT" dirty="0">
                <a:solidFill>
                  <a:srgbClr val="FFFFFF"/>
                </a:solidFill>
              </a:rPr>
              <a:t> to </a:t>
            </a:r>
            <a:r>
              <a:rPr lang="it-IT" dirty="0" err="1">
                <a:solidFill>
                  <a:srgbClr val="FFFFFF"/>
                </a:solidFill>
              </a:rPr>
              <a:t>tasks</a:t>
            </a:r>
            <a:r>
              <a:rPr lang="it-IT" dirty="0">
                <a:solidFill>
                  <a:srgbClr val="FFFFFF"/>
                </a:solidFill>
              </a:rPr>
              <a:t> </a:t>
            </a:r>
            <a:r>
              <a:rPr lang="it-IT" dirty="0" err="1">
                <a:solidFill>
                  <a:srgbClr val="FFFFFF"/>
                </a:solidFill>
              </a:rPr>
              <a:t>generated</a:t>
            </a:r>
            <a:r>
              <a:rPr lang="it-IT" dirty="0">
                <a:solidFill>
                  <a:srgbClr val="FFFFFF"/>
                </a:solidFill>
              </a:rPr>
              <a:t> in the </a:t>
            </a:r>
            <a:r>
              <a:rPr lang="it-IT" dirty="0" err="1">
                <a:solidFill>
                  <a:srgbClr val="FFFFFF"/>
                </a:solidFill>
              </a:rPr>
              <a:t>current</a:t>
            </a:r>
            <a:r>
              <a:rPr lang="it-IT" dirty="0">
                <a:solidFill>
                  <a:srgbClr val="FFFFFF"/>
                </a:solidFill>
              </a:rPr>
              <a:t> task, </a:t>
            </a:r>
            <a:r>
              <a:rPr lang="it-IT" dirty="0" err="1">
                <a:solidFill>
                  <a:srgbClr val="FFFFFF"/>
                </a:solidFill>
              </a:rPr>
              <a:t>not</a:t>
            </a:r>
            <a:r>
              <a:rPr lang="it-IT" dirty="0">
                <a:solidFill>
                  <a:srgbClr val="FFFFFF"/>
                </a:solidFill>
              </a:rPr>
              <a:t> to “</a:t>
            </a:r>
            <a:r>
              <a:rPr lang="it-IT" dirty="0" err="1">
                <a:solidFill>
                  <a:srgbClr val="FFFFFF"/>
                </a:solidFill>
              </a:rPr>
              <a:t>descendants</a:t>
            </a:r>
            <a:r>
              <a:rPr lang="it-IT" dirty="0">
                <a:solidFill>
                  <a:srgbClr val="FFFFFF"/>
                </a:solidFill>
              </a:rPr>
              <a:t>” .</a:t>
            </a:r>
          </a:p>
          <a:p>
            <a:pPr lvl="1"/>
            <a:endParaRPr lang="en-US" dirty="0" smtClean="0"/>
          </a:p>
        </p:txBody>
      </p:sp>
      <p:sp>
        <p:nvSpPr>
          <p:cNvPr id="4" name="Slide Number Placeholder 3"/>
          <p:cNvSpPr>
            <a:spLocks noGrp="1"/>
          </p:cNvSpPr>
          <p:nvPr>
            <p:ph type="sldNum" sz="quarter" idx="10"/>
          </p:nvPr>
        </p:nvSpPr>
        <p:spPr/>
        <p:txBody>
          <a:bodyPr/>
          <a:lstStyle/>
          <a:p>
            <a:pPr>
              <a:defRPr/>
            </a:pPr>
            <a:fld id="{9645A912-1B1C-4C9D-BC46-901A61A2F332}" type="slidenum">
              <a:rPr lang="zh-CN" altLang="en-US" smtClean="0"/>
              <a:pPr>
                <a:defRPr/>
              </a:pPr>
              <a:t>69</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0F3DF1BD-2D17-4766-86FD-5827149ED3EA}" type="slidenum">
              <a:rPr lang="zh-CN" altLang="en-US"/>
              <a:pPr>
                <a:defRPr/>
              </a:pPr>
              <a:t>7</a:t>
            </a:fld>
            <a:endParaRPr lang="en-US" altLang="zh-CN"/>
          </a:p>
        </p:txBody>
      </p:sp>
      <p:sp>
        <p:nvSpPr>
          <p:cNvPr id="109571" name="Rectangle 2"/>
          <p:cNvSpPr>
            <a:spLocks noGrp="1" noChangeArrowheads="1"/>
          </p:cNvSpPr>
          <p:nvPr>
            <p:ph type="title"/>
          </p:nvPr>
        </p:nvSpPr>
        <p:spPr>
          <a:xfrm>
            <a:off x="460375" y="150375"/>
            <a:ext cx="8496300" cy="1143000"/>
          </a:xfrm>
        </p:spPr>
        <p:txBody>
          <a:bodyPr/>
          <a:lstStyle/>
          <a:p>
            <a:pPr eaLnBrk="1" hangingPunct="1"/>
            <a:r>
              <a:rPr lang="en-US" dirty="0" smtClean="0"/>
              <a:t>Outline</a:t>
            </a:r>
          </a:p>
        </p:txBody>
      </p:sp>
      <p:sp>
        <p:nvSpPr>
          <p:cNvPr id="109572" name="Rectangle 3"/>
          <p:cNvSpPr>
            <a:spLocks noGrp="1" noChangeArrowheads="1"/>
          </p:cNvSpPr>
          <p:nvPr>
            <p:ph type="body" idx="1"/>
          </p:nvPr>
        </p:nvSpPr>
        <p:spPr>
          <a:xfrm>
            <a:off x="866775" y="1148005"/>
            <a:ext cx="8035925" cy="5340350"/>
          </a:xfrm>
        </p:spPr>
        <p:txBody>
          <a:bodyPr/>
          <a:lstStyle/>
          <a:p>
            <a:pPr eaLnBrk="1" hangingPunct="1"/>
            <a:r>
              <a:rPr lang="en-US" dirty="0" smtClean="0"/>
              <a:t>Introduction to OpenMP</a:t>
            </a:r>
          </a:p>
          <a:p>
            <a:pPr eaLnBrk="1" hangingPunct="1"/>
            <a:r>
              <a:rPr lang="en-US" dirty="0" smtClean="0"/>
              <a:t>Creating Threads</a:t>
            </a:r>
          </a:p>
          <a:p>
            <a:pPr eaLnBrk="1" hangingPunct="1"/>
            <a:r>
              <a:rPr lang="en-US" dirty="0" smtClean="0"/>
              <a:t>Synchronization</a:t>
            </a:r>
          </a:p>
          <a:p>
            <a:pPr eaLnBrk="1" hangingPunct="1"/>
            <a:r>
              <a:rPr lang="en-US" dirty="0" smtClean="0"/>
              <a:t>Parallel Loops</a:t>
            </a:r>
          </a:p>
          <a:p>
            <a:pPr eaLnBrk="1" hangingPunct="1"/>
            <a:r>
              <a:rPr lang="en-US" dirty="0" smtClean="0"/>
              <a:t>Synchronize single masters and stuff</a:t>
            </a:r>
          </a:p>
          <a:p>
            <a:pPr eaLnBrk="1" hangingPunct="1"/>
            <a:r>
              <a:rPr lang="en-US" dirty="0" smtClean="0"/>
              <a:t>Data environment</a:t>
            </a:r>
          </a:p>
          <a:p>
            <a:pPr eaLnBrk="1" hangingPunct="1"/>
            <a:r>
              <a:rPr lang="en-US" dirty="0" smtClean="0"/>
              <a:t>Tasks</a:t>
            </a:r>
          </a:p>
          <a:p>
            <a:pPr eaLnBrk="1" hangingPunct="1"/>
            <a:r>
              <a:rPr lang="en-US" dirty="0" smtClean="0"/>
              <a:t>Memory model</a:t>
            </a:r>
          </a:p>
          <a:p>
            <a:pPr eaLnBrk="1" hangingPunct="1"/>
            <a:r>
              <a:rPr lang="en-US" dirty="0" err="1" smtClean="0"/>
              <a:t>Threadprivate</a:t>
            </a:r>
            <a:r>
              <a:rPr lang="en-US" dirty="0" smtClean="0"/>
              <a:t> Data</a:t>
            </a:r>
          </a:p>
          <a:p>
            <a:pPr eaLnBrk="1" hangingPunct="1"/>
            <a:r>
              <a:rPr lang="en-US" dirty="0" smtClean="0"/>
              <a:t>Challenge Problems</a:t>
            </a:r>
          </a:p>
        </p:txBody>
      </p:sp>
      <p:sp>
        <p:nvSpPr>
          <p:cNvPr id="109573" name="AutoShape 4"/>
          <p:cNvSpPr>
            <a:spLocks noChangeArrowheads="1"/>
          </p:cNvSpPr>
          <p:nvPr/>
        </p:nvSpPr>
        <p:spPr bwMode="auto">
          <a:xfrm>
            <a:off x="276225" y="1222823"/>
            <a:ext cx="457200" cy="3048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p:spPr>
        <p:txBody>
          <a:bodyPr wrap="none" anchor="ctr"/>
          <a:lstStyle/>
          <a:p>
            <a:endParaRPr lang="en-GB" sz="2800">
              <a:latin typeface="Arial Unicode MS" pitchFamily="34" charset="-128"/>
            </a:endParaRPr>
          </a:p>
        </p:txBody>
      </p:sp>
    </p:spTree>
    <p:extLst>
      <p:ext uri="{BB962C8B-B14F-4D97-AF65-F5344CB8AC3E}">
        <p14:creationId xmlns:p14="http://schemas.microsoft.com/office/powerpoint/2010/main" val="39710713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4213" y="260350"/>
            <a:ext cx="7920037" cy="576263"/>
          </a:xfrm>
          <a:prstGeom prst="rect">
            <a:avLst/>
          </a:prstGeom>
          <a:noFill/>
          <a:ln w="9525">
            <a:noFill/>
            <a:miter lim="800000"/>
            <a:headEnd/>
            <a:tailEnd/>
          </a:ln>
        </p:spPr>
        <p:txBody>
          <a:bodyPr anchor="ctr"/>
          <a:lstStyle/>
          <a:p>
            <a:endParaRPr lang="it-IT" sz="4100"/>
          </a:p>
        </p:txBody>
      </p:sp>
      <p:sp>
        <p:nvSpPr>
          <p:cNvPr id="9219" name="Rectangle 3"/>
          <p:cNvSpPr>
            <a:spLocks noChangeArrowheads="1"/>
          </p:cNvSpPr>
          <p:nvPr/>
        </p:nvSpPr>
        <p:spPr bwMode="auto">
          <a:xfrm>
            <a:off x="684213" y="1412875"/>
            <a:ext cx="7772400" cy="4751388"/>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Char char="n"/>
            </a:pPr>
            <a:endParaRPr lang="it-IT" sz="3600" b="1">
              <a:latin typeface="Courier New" pitchFamily="49" charset="0"/>
            </a:endParaRPr>
          </a:p>
          <a:p>
            <a:pPr marL="742950" lvl="1" indent="-285750">
              <a:spcBef>
                <a:spcPct val="20000"/>
              </a:spcBef>
              <a:buClr>
                <a:schemeClr val="accent2"/>
              </a:buClr>
              <a:buSzPct val="80000"/>
              <a:buFont typeface="Wingdings" pitchFamily="2" charset="2"/>
              <a:buNone/>
            </a:pPr>
            <a:endParaRPr lang="it-IT" sz="3200"/>
          </a:p>
        </p:txBody>
      </p:sp>
      <p:sp>
        <p:nvSpPr>
          <p:cNvPr id="9220" name="Rectangle 4"/>
          <p:cNvSpPr>
            <a:spLocks noGrp="1" noChangeArrowheads="1"/>
          </p:cNvSpPr>
          <p:nvPr>
            <p:ph type="title" idx="4294967295"/>
          </p:nvPr>
        </p:nvSpPr>
        <p:spPr>
          <a:xfrm>
            <a:off x="531813" y="406400"/>
            <a:ext cx="8237537" cy="427038"/>
          </a:xfrm>
        </p:spPr>
        <p:txBody>
          <a:bodyPr/>
          <a:lstStyle/>
          <a:p>
            <a:pPr eaLnBrk="1" hangingPunct="1"/>
            <a:r>
              <a:rPr lang="it-IT" smtClean="0"/>
              <a:t>Task Completion Example</a:t>
            </a:r>
            <a:endParaRPr lang="en-US" smtClean="0"/>
          </a:p>
        </p:txBody>
      </p:sp>
      <p:sp>
        <p:nvSpPr>
          <p:cNvPr id="567301" name="Rectangle 5"/>
          <p:cNvSpPr>
            <a:spLocks noChangeArrowheads="1"/>
          </p:cNvSpPr>
          <p:nvPr/>
        </p:nvSpPr>
        <p:spPr bwMode="auto">
          <a:xfrm>
            <a:off x="680442" y="1119456"/>
            <a:ext cx="4703834" cy="4738688"/>
          </a:xfrm>
          <a:prstGeom prst="rect">
            <a:avLst/>
          </a:prstGeom>
          <a:solidFill>
            <a:schemeClr val="tx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lgn="l" eaLnBrk="0" hangingPunct="0">
              <a:defRPr/>
            </a:pPr>
            <a:r>
              <a:rPr lang="en-US" sz="2400" dirty="0">
                <a:solidFill>
                  <a:srgbClr val="0000FF"/>
                </a:solidFill>
                <a:latin typeface="Courier New" pitchFamily="49" charset="0"/>
              </a:rPr>
              <a:t>#</a:t>
            </a:r>
            <a:r>
              <a:rPr lang="en-US" sz="2400" dirty="0" err="1">
                <a:solidFill>
                  <a:srgbClr val="0000FF"/>
                </a:solidFill>
                <a:latin typeface="Courier New" pitchFamily="49" charset="0"/>
              </a:rPr>
              <a:t>pragma</a:t>
            </a:r>
            <a:r>
              <a:rPr lang="en-US" sz="2400" dirty="0">
                <a:solidFill>
                  <a:srgbClr val="0000FF"/>
                </a:solidFill>
                <a:latin typeface="Courier New" pitchFamily="49" charset="0"/>
              </a:rPr>
              <a:t> </a:t>
            </a:r>
            <a:r>
              <a:rPr lang="en-US" sz="2400" dirty="0" err="1">
                <a:solidFill>
                  <a:srgbClr val="0000FF"/>
                </a:solidFill>
                <a:latin typeface="Courier New" pitchFamily="49" charset="0"/>
              </a:rPr>
              <a:t>omp</a:t>
            </a:r>
            <a:r>
              <a:rPr lang="en-US" sz="2400" dirty="0">
                <a:solidFill>
                  <a:srgbClr val="0000FF"/>
                </a:solidFill>
                <a:latin typeface="Courier New" pitchFamily="49" charset="0"/>
              </a:rPr>
              <a:t> parallel</a:t>
            </a:r>
          </a:p>
          <a:p>
            <a:pPr algn="l" eaLnBrk="0" hangingPunct="0">
              <a:defRPr/>
            </a:pPr>
            <a:r>
              <a:rPr lang="en-US" sz="2400" dirty="0">
                <a:solidFill>
                  <a:srgbClr val="0000FF"/>
                </a:solidFill>
                <a:latin typeface="Courier New" pitchFamily="49" charset="0"/>
              </a:rPr>
              <a:t>{</a:t>
            </a:r>
          </a:p>
          <a:p>
            <a:pPr lvl="1" algn="l" eaLnBrk="0" hangingPunct="0">
              <a:defRPr/>
            </a:pPr>
            <a:r>
              <a:rPr lang="en-US" sz="2400" b="1" dirty="0">
                <a:solidFill>
                  <a:srgbClr val="0000FF"/>
                </a:solidFill>
                <a:latin typeface="Courier New" pitchFamily="49" charset="0"/>
              </a:rPr>
              <a:t>#</a:t>
            </a:r>
            <a:r>
              <a:rPr lang="en-US" sz="2400" b="1" dirty="0" err="1">
                <a:solidFill>
                  <a:srgbClr val="0000FF"/>
                </a:solidFill>
                <a:latin typeface="Courier New" pitchFamily="49" charset="0"/>
              </a:rPr>
              <a:t>pragma</a:t>
            </a:r>
            <a:r>
              <a:rPr lang="en-US" sz="2400" b="1" dirty="0">
                <a:solidFill>
                  <a:srgbClr val="0000FF"/>
                </a:solidFill>
                <a:latin typeface="Courier New" pitchFamily="49" charset="0"/>
              </a:rPr>
              <a:t> </a:t>
            </a:r>
            <a:r>
              <a:rPr lang="en-US" sz="2400" b="1" dirty="0" err="1">
                <a:solidFill>
                  <a:srgbClr val="0000FF"/>
                </a:solidFill>
                <a:latin typeface="Courier New" pitchFamily="49" charset="0"/>
              </a:rPr>
              <a:t>omp</a:t>
            </a:r>
            <a:r>
              <a:rPr lang="en-US" sz="2400" b="1" dirty="0">
                <a:solidFill>
                  <a:srgbClr val="0000FF"/>
                </a:solidFill>
                <a:latin typeface="Courier New" pitchFamily="49" charset="0"/>
              </a:rPr>
              <a:t> task</a:t>
            </a:r>
          </a:p>
          <a:p>
            <a:pPr lvl="1" algn="l" eaLnBrk="0" hangingPunct="0">
              <a:defRPr/>
            </a:pPr>
            <a:r>
              <a:rPr lang="en-US" sz="2400" dirty="0" err="1">
                <a:solidFill>
                  <a:srgbClr val="0000FF"/>
                </a:solidFill>
                <a:latin typeface="Courier New" pitchFamily="49" charset="0"/>
              </a:rPr>
              <a:t>foo</a:t>
            </a:r>
            <a:r>
              <a:rPr lang="en-US" sz="2400" dirty="0">
                <a:solidFill>
                  <a:srgbClr val="0000FF"/>
                </a:solidFill>
                <a:latin typeface="Courier New" pitchFamily="49" charset="0"/>
              </a:rPr>
              <a:t>();</a:t>
            </a:r>
          </a:p>
          <a:p>
            <a:pPr lvl="1" algn="l" eaLnBrk="0" hangingPunct="0">
              <a:defRPr/>
            </a:pPr>
            <a:r>
              <a:rPr lang="en-US" sz="2400" dirty="0">
                <a:solidFill>
                  <a:srgbClr val="0000FF"/>
                </a:solidFill>
                <a:latin typeface="Courier New" pitchFamily="49" charset="0"/>
              </a:rPr>
              <a:t>#</a:t>
            </a:r>
            <a:r>
              <a:rPr lang="en-US" sz="2400" dirty="0" err="1">
                <a:solidFill>
                  <a:srgbClr val="0000FF"/>
                </a:solidFill>
                <a:latin typeface="Courier New" pitchFamily="49" charset="0"/>
              </a:rPr>
              <a:t>pragma</a:t>
            </a:r>
            <a:r>
              <a:rPr lang="en-US" sz="2400" dirty="0">
                <a:solidFill>
                  <a:srgbClr val="0000FF"/>
                </a:solidFill>
                <a:latin typeface="Courier New" pitchFamily="49" charset="0"/>
              </a:rPr>
              <a:t> </a:t>
            </a:r>
            <a:r>
              <a:rPr lang="en-US" sz="2400" dirty="0" err="1">
                <a:solidFill>
                  <a:srgbClr val="0000FF"/>
                </a:solidFill>
                <a:latin typeface="Courier New" pitchFamily="49" charset="0"/>
              </a:rPr>
              <a:t>omp</a:t>
            </a:r>
            <a:r>
              <a:rPr lang="en-US" sz="2400" dirty="0">
                <a:solidFill>
                  <a:srgbClr val="0000FF"/>
                </a:solidFill>
                <a:latin typeface="Courier New" pitchFamily="49" charset="0"/>
              </a:rPr>
              <a:t> barrier</a:t>
            </a:r>
          </a:p>
          <a:p>
            <a:pPr lvl="1" algn="l" eaLnBrk="0" hangingPunct="0">
              <a:defRPr/>
            </a:pPr>
            <a:r>
              <a:rPr lang="en-US" sz="2400" dirty="0">
                <a:solidFill>
                  <a:srgbClr val="0000FF"/>
                </a:solidFill>
                <a:latin typeface="Courier New" pitchFamily="49" charset="0"/>
              </a:rPr>
              <a:t>#</a:t>
            </a:r>
            <a:r>
              <a:rPr lang="en-US" sz="2400" dirty="0" err="1">
                <a:solidFill>
                  <a:srgbClr val="0000FF"/>
                </a:solidFill>
                <a:latin typeface="Courier New" pitchFamily="49" charset="0"/>
              </a:rPr>
              <a:t>pragma</a:t>
            </a:r>
            <a:r>
              <a:rPr lang="en-US" sz="2400" dirty="0">
                <a:solidFill>
                  <a:srgbClr val="0000FF"/>
                </a:solidFill>
                <a:latin typeface="Courier New" pitchFamily="49" charset="0"/>
              </a:rPr>
              <a:t> </a:t>
            </a:r>
            <a:r>
              <a:rPr lang="en-US" sz="2400" dirty="0" err="1">
                <a:solidFill>
                  <a:srgbClr val="0000FF"/>
                </a:solidFill>
                <a:latin typeface="Courier New" pitchFamily="49" charset="0"/>
              </a:rPr>
              <a:t>omp</a:t>
            </a:r>
            <a:r>
              <a:rPr lang="en-US" sz="2400" dirty="0">
                <a:solidFill>
                  <a:srgbClr val="0000FF"/>
                </a:solidFill>
                <a:latin typeface="Courier New" pitchFamily="49" charset="0"/>
              </a:rPr>
              <a:t> single</a:t>
            </a:r>
          </a:p>
          <a:p>
            <a:pPr lvl="1" algn="l" eaLnBrk="0" hangingPunct="0">
              <a:defRPr/>
            </a:pPr>
            <a:r>
              <a:rPr lang="en-US" sz="2400" dirty="0">
                <a:solidFill>
                  <a:srgbClr val="0000FF"/>
                </a:solidFill>
                <a:latin typeface="Courier New" pitchFamily="49" charset="0"/>
              </a:rPr>
              <a:t>{</a:t>
            </a:r>
          </a:p>
          <a:p>
            <a:pPr lvl="2" algn="l" eaLnBrk="0" hangingPunct="0">
              <a:defRPr/>
            </a:pPr>
            <a:r>
              <a:rPr lang="en-US" sz="2400" b="1" dirty="0">
                <a:solidFill>
                  <a:srgbClr val="0000FF"/>
                </a:solidFill>
                <a:latin typeface="Courier New" pitchFamily="49" charset="0"/>
              </a:rPr>
              <a:t>#</a:t>
            </a:r>
            <a:r>
              <a:rPr lang="en-US" sz="2400" b="1" dirty="0" err="1">
                <a:solidFill>
                  <a:srgbClr val="0000FF"/>
                </a:solidFill>
                <a:latin typeface="Courier New" pitchFamily="49" charset="0"/>
              </a:rPr>
              <a:t>pragma</a:t>
            </a:r>
            <a:r>
              <a:rPr lang="en-US" sz="2400" b="1" dirty="0">
                <a:solidFill>
                  <a:srgbClr val="0000FF"/>
                </a:solidFill>
                <a:latin typeface="Courier New" pitchFamily="49" charset="0"/>
              </a:rPr>
              <a:t> </a:t>
            </a:r>
            <a:r>
              <a:rPr lang="en-US" sz="2400" b="1" dirty="0" err="1">
                <a:solidFill>
                  <a:srgbClr val="0000FF"/>
                </a:solidFill>
                <a:latin typeface="Courier New" pitchFamily="49" charset="0"/>
              </a:rPr>
              <a:t>omp</a:t>
            </a:r>
            <a:r>
              <a:rPr lang="en-US" sz="2400" b="1" dirty="0">
                <a:solidFill>
                  <a:srgbClr val="0000FF"/>
                </a:solidFill>
                <a:latin typeface="Courier New" pitchFamily="49" charset="0"/>
              </a:rPr>
              <a:t> task</a:t>
            </a:r>
          </a:p>
          <a:p>
            <a:pPr lvl="2" algn="l" eaLnBrk="0" hangingPunct="0">
              <a:defRPr/>
            </a:pPr>
            <a:r>
              <a:rPr lang="en-US" sz="2400" dirty="0">
                <a:solidFill>
                  <a:srgbClr val="0000FF"/>
                </a:solidFill>
                <a:latin typeface="Courier New" pitchFamily="49" charset="0"/>
              </a:rPr>
              <a:t>bar();</a:t>
            </a:r>
          </a:p>
          <a:p>
            <a:pPr lvl="1" algn="l" eaLnBrk="0" hangingPunct="0">
              <a:defRPr/>
            </a:pPr>
            <a:r>
              <a:rPr lang="en-US" sz="2400" dirty="0">
                <a:solidFill>
                  <a:srgbClr val="0000FF"/>
                </a:solidFill>
                <a:latin typeface="Courier New" pitchFamily="49" charset="0"/>
              </a:rPr>
              <a:t>}</a:t>
            </a:r>
          </a:p>
          <a:p>
            <a:pPr algn="l" eaLnBrk="0" hangingPunct="0">
              <a:defRPr/>
            </a:pPr>
            <a:r>
              <a:rPr lang="en-US" sz="2400" dirty="0">
                <a:solidFill>
                  <a:srgbClr val="0000FF"/>
                </a:solidFill>
                <a:latin typeface="Courier New" pitchFamily="49" charset="0"/>
              </a:rPr>
              <a:t>}</a:t>
            </a:r>
          </a:p>
        </p:txBody>
      </p:sp>
      <p:sp>
        <p:nvSpPr>
          <p:cNvPr id="9222" name="Rectangle 6"/>
          <p:cNvSpPr>
            <a:spLocks noChangeArrowheads="1"/>
          </p:cNvSpPr>
          <p:nvPr/>
        </p:nvSpPr>
        <p:spPr bwMode="auto">
          <a:xfrm>
            <a:off x="5365750" y="1130300"/>
            <a:ext cx="3778250" cy="1035050"/>
          </a:xfrm>
          <a:prstGeom prst="rect">
            <a:avLst/>
          </a:prstGeom>
          <a:noFill/>
          <a:ln w="9525" algn="ctr">
            <a:noFill/>
            <a:miter lim="800000"/>
            <a:headEnd/>
            <a:tailEnd/>
          </a:ln>
        </p:spPr>
        <p:txBody>
          <a:bodyPr wrap="none" anchor="ctr">
            <a:spAutoFit/>
          </a:bodyPr>
          <a:lstStyle/>
          <a:p>
            <a:endParaRPr lang="en-US"/>
          </a:p>
        </p:txBody>
      </p:sp>
      <p:sp>
        <p:nvSpPr>
          <p:cNvPr id="9223" name="Rectangle 7"/>
          <p:cNvSpPr>
            <a:spLocks noChangeArrowheads="1"/>
          </p:cNvSpPr>
          <p:nvPr/>
        </p:nvSpPr>
        <p:spPr bwMode="auto">
          <a:xfrm>
            <a:off x="5150585" y="1398959"/>
            <a:ext cx="3271837" cy="1015663"/>
          </a:xfrm>
          <a:prstGeom prst="rect">
            <a:avLst/>
          </a:prstGeom>
          <a:solidFill>
            <a:srgbClr val="002060"/>
          </a:solidFill>
          <a:ln w="38100" algn="ctr">
            <a:solidFill>
              <a:schemeClr val="tx1"/>
            </a:solidFill>
            <a:miter lim="800000"/>
            <a:headEnd/>
            <a:tailEnd/>
          </a:ln>
        </p:spPr>
        <p:txBody>
          <a:bodyPr wrap="square" anchor="ctr">
            <a:spAutoFit/>
          </a:bodyPr>
          <a:lstStyle/>
          <a:p>
            <a:pPr algn="ctr" eaLnBrk="0" hangingPunct="0"/>
            <a:r>
              <a:rPr lang="en-US" sz="2000" dirty="0">
                <a:latin typeface="SegoeBook" pitchFamily="68" charset="0"/>
              </a:rPr>
              <a:t>Multiple </a:t>
            </a:r>
            <a:r>
              <a:rPr lang="en-US" sz="2000" dirty="0" err="1">
                <a:latin typeface="SegoeBook" pitchFamily="68" charset="0"/>
              </a:rPr>
              <a:t>foo</a:t>
            </a:r>
            <a:r>
              <a:rPr lang="en-US" sz="2000" dirty="0">
                <a:latin typeface="SegoeBook" pitchFamily="68" charset="0"/>
              </a:rPr>
              <a:t> tasks created here – one for each thread</a:t>
            </a:r>
          </a:p>
        </p:txBody>
      </p:sp>
      <p:sp>
        <p:nvSpPr>
          <p:cNvPr id="9224" name="Rectangle 8"/>
          <p:cNvSpPr>
            <a:spLocks noChangeArrowheads="1"/>
          </p:cNvSpPr>
          <p:nvPr/>
        </p:nvSpPr>
        <p:spPr bwMode="auto">
          <a:xfrm>
            <a:off x="5205176" y="2798739"/>
            <a:ext cx="3271837" cy="739775"/>
          </a:xfrm>
          <a:prstGeom prst="rect">
            <a:avLst/>
          </a:prstGeom>
          <a:solidFill>
            <a:srgbClr val="002060"/>
          </a:solidFill>
          <a:ln w="38100" algn="ctr">
            <a:solidFill>
              <a:schemeClr val="tx1"/>
            </a:solidFill>
            <a:miter lim="800000"/>
            <a:headEnd/>
            <a:tailEnd/>
          </a:ln>
        </p:spPr>
        <p:txBody>
          <a:bodyPr anchor="ctr">
            <a:spAutoFit/>
          </a:bodyPr>
          <a:lstStyle/>
          <a:p>
            <a:pPr algn="ctr" eaLnBrk="0" hangingPunct="0"/>
            <a:r>
              <a:rPr lang="en-US" sz="2000">
                <a:latin typeface="SegoeBook" pitchFamily="68" charset="0"/>
              </a:rPr>
              <a:t>All foo tasks guaranteed to be completed  here</a:t>
            </a:r>
          </a:p>
        </p:txBody>
      </p:sp>
      <p:sp>
        <p:nvSpPr>
          <p:cNvPr id="9225" name="Rectangle 9"/>
          <p:cNvSpPr>
            <a:spLocks noChangeArrowheads="1"/>
          </p:cNvSpPr>
          <p:nvPr/>
        </p:nvSpPr>
        <p:spPr bwMode="auto">
          <a:xfrm>
            <a:off x="5123289" y="3876687"/>
            <a:ext cx="3271837" cy="707886"/>
          </a:xfrm>
          <a:prstGeom prst="rect">
            <a:avLst/>
          </a:prstGeom>
          <a:solidFill>
            <a:srgbClr val="002060"/>
          </a:solidFill>
          <a:ln w="38100" algn="ctr">
            <a:solidFill>
              <a:schemeClr val="tx1"/>
            </a:solidFill>
            <a:miter lim="800000"/>
            <a:headEnd/>
            <a:tailEnd/>
          </a:ln>
        </p:spPr>
        <p:txBody>
          <a:bodyPr wrap="square" anchor="ctr">
            <a:spAutoFit/>
          </a:bodyPr>
          <a:lstStyle/>
          <a:p>
            <a:pPr algn="ctr" eaLnBrk="0" hangingPunct="0"/>
            <a:r>
              <a:rPr lang="en-US" sz="2000">
                <a:latin typeface="SegoeBook" pitchFamily="68" charset="0"/>
              </a:rPr>
              <a:t>One bar task created here</a:t>
            </a:r>
          </a:p>
        </p:txBody>
      </p:sp>
      <p:sp>
        <p:nvSpPr>
          <p:cNvPr id="9226" name="Rectangle 10"/>
          <p:cNvSpPr>
            <a:spLocks noChangeArrowheads="1"/>
          </p:cNvSpPr>
          <p:nvPr/>
        </p:nvSpPr>
        <p:spPr bwMode="auto">
          <a:xfrm>
            <a:off x="4686561" y="4898431"/>
            <a:ext cx="3271837" cy="707886"/>
          </a:xfrm>
          <a:prstGeom prst="rect">
            <a:avLst/>
          </a:prstGeom>
          <a:solidFill>
            <a:srgbClr val="002060"/>
          </a:solidFill>
          <a:ln w="38100" algn="ctr">
            <a:solidFill>
              <a:schemeClr val="tx1"/>
            </a:solidFill>
            <a:miter lim="800000"/>
            <a:headEnd/>
            <a:tailEnd/>
          </a:ln>
        </p:spPr>
        <p:txBody>
          <a:bodyPr wrap="square" anchor="ctr">
            <a:spAutoFit/>
          </a:bodyPr>
          <a:lstStyle/>
          <a:p>
            <a:pPr algn="ctr" eaLnBrk="0" hangingPunct="0"/>
            <a:r>
              <a:rPr lang="en-US" sz="2000" dirty="0">
                <a:latin typeface="SegoeBook" pitchFamily="68" charset="0"/>
              </a:rPr>
              <a:t>bar task guaranteed to be completed  here</a:t>
            </a:r>
          </a:p>
        </p:txBody>
      </p:sp>
      <p:sp>
        <p:nvSpPr>
          <p:cNvPr id="9227" name="Line 11"/>
          <p:cNvSpPr>
            <a:spLocks noChangeShapeType="1"/>
          </p:cNvSpPr>
          <p:nvPr/>
        </p:nvSpPr>
        <p:spPr bwMode="auto">
          <a:xfrm flipH="1" flipV="1">
            <a:off x="1379846" y="5013965"/>
            <a:ext cx="3342279" cy="158536"/>
          </a:xfrm>
          <a:prstGeom prst="line">
            <a:avLst/>
          </a:prstGeom>
          <a:noFill/>
          <a:ln w="57150">
            <a:solidFill>
              <a:schemeClr val="bg2"/>
            </a:solidFill>
            <a:round/>
            <a:headEnd/>
            <a:tailEnd type="triangle" w="med" len="med"/>
          </a:ln>
        </p:spPr>
        <p:txBody>
          <a:bodyPr wrap="square">
            <a:spAutoFit/>
          </a:bodyPr>
          <a:lstStyle/>
          <a:p>
            <a:endParaRPr lang="en-US"/>
          </a:p>
        </p:txBody>
      </p:sp>
      <p:sp>
        <p:nvSpPr>
          <p:cNvPr id="9228" name="Line 12"/>
          <p:cNvSpPr>
            <a:spLocks noChangeShapeType="1"/>
          </p:cNvSpPr>
          <p:nvPr/>
        </p:nvSpPr>
        <p:spPr bwMode="auto">
          <a:xfrm flipH="1" flipV="1">
            <a:off x="4538663" y="4249737"/>
            <a:ext cx="633838" cy="8363"/>
          </a:xfrm>
          <a:prstGeom prst="line">
            <a:avLst/>
          </a:prstGeom>
          <a:noFill/>
          <a:ln w="57150">
            <a:solidFill>
              <a:schemeClr val="bg2"/>
            </a:solidFill>
            <a:round/>
            <a:headEnd/>
            <a:tailEnd type="triangle" w="med" len="med"/>
          </a:ln>
        </p:spPr>
        <p:txBody>
          <a:bodyPr wrap="square">
            <a:spAutoFit/>
          </a:bodyPr>
          <a:lstStyle/>
          <a:p>
            <a:endParaRPr lang="en-US"/>
          </a:p>
        </p:txBody>
      </p:sp>
      <p:sp>
        <p:nvSpPr>
          <p:cNvPr id="9229" name="Line 13"/>
          <p:cNvSpPr>
            <a:spLocks noChangeShapeType="1"/>
          </p:cNvSpPr>
          <p:nvPr/>
        </p:nvSpPr>
        <p:spPr bwMode="auto">
          <a:xfrm flipH="1" flipV="1">
            <a:off x="4624388" y="3133725"/>
            <a:ext cx="589057" cy="46203"/>
          </a:xfrm>
          <a:prstGeom prst="line">
            <a:avLst/>
          </a:prstGeom>
          <a:noFill/>
          <a:ln w="57150">
            <a:solidFill>
              <a:schemeClr val="bg2"/>
            </a:solidFill>
            <a:round/>
            <a:headEnd/>
            <a:tailEnd type="triangle" w="med" len="med"/>
          </a:ln>
        </p:spPr>
        <p:txBody>
          <a:bodyPr wrap="square">
            <a:spAutoFit/>
          </a:bodyPr>
          <a:lstStyle/>
          <a:p>
            <a:endParaRPr lang="en-US"/>
          </a:p>
        </p:txBody>
      </p:sp>
      <p:sp>
        <p:nvSpPr>
          <p:cNvPr id="9230" name="Line 14"/>
          <p:cNvSpPr>
            <a:spLocks noChangeShapeType="1"/>
          </p:cNvSpPr>
          <p:nvPr/>
        </p:nvSpPr>
        <p:spPr bwMode="auto">
          <a:xfrm flipH="1">
            <a:off x="4110038" y="1992573"/>
            <a:ext cx="1035168" cy="385502"/>
          </a:xfrm>
          <a:prstGeom prst="line">
            <a:avLst/>
          </a:prstGeom>
          <a:noFill/>
          <a:ln w="57150">
            <a:solidFill>
              <a:schemeClr val="bg2"/>
            </a:solidFill>
            <a:round/>
            <a:headEnd/>
            <a:tailEnd type="triangle" w="med" len="med"/>
          </a:ln>
        </p:spPr>
        <p:txBody>
          <a:bodyPr wrap="square">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ChangeArrowheads="1"/>
          </p:cNvSpPr>
          <p:nvPr/>
        </p:nvSpPr>
        <p:spPr bwMode="auto">
          <a:xfrm>
            <a:off x="142961" y="835100"/>
            <a:ext cx="4553597" cy="5940088"/>
          </a:xfrm>
          <a:prstGeom prst="rect">
            <a:avLst/>
          </a:prstGeom>
          <a:solidFill>
            <a:schemeClr val="tx1"/>
          </a:solidFill>
          <a:ln w="9525" algn="ctr">
            <a:solidFill>
              <a:schemeClr val="tx1"/>
            </a:solidFill>
            <a:miter lim="800000"/>
            <a:headEnd/>
            <a:tailEnd/>
          </a:ln>
          <a:effectLst>
            <a:outerShdw dist="107763" dir="2700000" algn="ctr" rotWithShape="0">
              <a:schemeClr val="bg2">
                <a:alpha val="50000"/>
              </a:schemeClr>
            </a:outerShdw>
          </a:effectLst>
        </p:spPr>
        <p:txBody>
          <a:bodyPr wrap="square" anchor="ctr">
            <a:spAutoFit/>
          </a:bodyPr>
          <a:lstStyle/>
          <a:p>
            <a:pPr algn="l" eaLnBrk="0" hangingPunct="0">
              <a:defRPr/>
            </a:pPr>
            <a:r>
              <a:rPr lang="en-US" sz="2000" b="1" dirty="0" err="1">
                <a:solidFill>
                  <a:srgbClr val="0000FF"/>
                </a:solidFill>
                <a:latin typeface="SegoeBook" pitchFamily="68" charset="0"/>
              </a:rPr>
              <a:t>int</a:t>
            </a:r>
            <a:r>
              <a:rPr lang="en-US" sz="2000" b="1" dirty="0">
                <a:solidFill>
                  <a:srgbClr val="0000FF"/>
                </a:solidFill>
                <a:latin typeface="SegoeBook" pitchFamily="68" charset="0"/>
              </a:rPr>
              <a:t> fib ( </a:t>
            </a:r>
            <a:r>
              <a:rPr lang="en-US" sz="2000" b="1" dirty="0" err="1">
                <a:solidFill>
                  <a:srgbClr val="0000FF"/>
                </a:solidFill>
                <a:latin typeface="SegoeBook" pitchFamily="68" charset="0"/>
              </a:rPr>
              <a:t>int</a:t>
            </a:r>
            <a:r>
              <a:rPr lang="en-US" sz="2000" b="1" dirty="0">
                <a:solidFill>
                  <a:srgbClr val="0000FF"/>
                </a:solidFill>
                <a:latin typeface="SegoeBook" pitchFamily="68" charset="0"/>
              </a:rPr>
              <a:t> n )</a:t>
            </a:r>
          </a:p>
          <a:p>
            <a:pPr algn="l" eaLnBrk="0" hangingPunct="0">
              <a:defRPr/>
            </a:pPr>
            <a:r>
              <a:rPr lang="en-US" sz="2000" b="1" dirty="0">
                <a:solidFill>
                  <a:srgbClr val="0000FF"/>
                </a:solidFill>
                <a:latin typeface="SegoeBook" pitchFamily="68" charset="0"/>
              </a:rPr>
              <a:t>{</a:t>
            </a:r>
          </a:p>
          <a:p>
            <a:pPr algn="l" eaLnBrk="0" hangingPunct="0">
              <a:defRPr/>
            </a:pPr>
            <a:r>
              <a:rPr lang="en-US" sz="2000" b="1" dirty="0" err="1" smtClean="0">
                <a:solidFill>
                  <a:srgbClr val="0000FF"/>
                </a:solidFill>
                <a:latin typeface="SegoeBook" pitchFamily="68" charset="0"/>
              </a:rPr>
              <a:t>int</a:t>
            </a:r>
            <a:r>
              <a:rPr lang="en-US" sz="2000" b="1" dirty="0" smtClean="0">
                <a:solidFill>
                  <a:srgbClr val="0000FF"/>
                </a:solidFill>
                <a:latin typeface="SegoeBook" pitchFamily="68" charset="0"/>
              </a:rPr>
              <a:t> </a:t>
            </a:r>
            <a:r>
              <a:rPr lang="en-US" sz="2000" b="1" dirty="0" err="1">
                <a:solidFill>
                  <a:srgbClr val="0000FF"/>
                </a:solidFill>
                <a:latin typeface="SegoeBook" pitchFamily="68" charset="0"/>
              </a:rPr>
              <a:t>x,y</a:t>
            </a:r>
            <a:r>
              <a:rPr lang="en-US" sz="2000" b="1" dirty="0">
                <a:solidFill>
                  <a:srgbClr val="0000FF"/>
                </a:solidFill>
                <a:latin typeface="SegoeBook" pitchFamily="68" charset="0"/>
              </a:rPr>
              <a:t>;</a:t>
            </a:r>
          </a:p>
          <a:p>
            <a:pPr algn="l" eaLnBrk="0" hangingPunct="0">
              <a:defRPr/>
            </a:pPr>
            <a:r>
              <a:rPr lang="en-US" sz="2000" b="1" dirty="0">
                <a:solidFill>
                  <a:srgbClr val="0000FF"/>
                </a:solidFill>
                <a:latin typeface="SegoeBook" pitchFamily="68" charset="0"/>
              </a:rPr>
              <a:t>   if ( n &lt; 2 ) return n;</a:t>
            </a:r>
          </a:p>
          <a:p>
            <a:pPr algn="l" eaLnBrk="0" hangingPunct="0">
              <a:defRPr/>
            </a:pPr>
            <a:r>
              <a:rPr lang="en-US" sz="2000" b="1" dirty="0">
                <a:solidFill>
                  <a:srgbClr val="0000FF"/>
                </a:solidFill>
                <a:latin typeface="SegoeBook" pitchFamily="68" charset="0"/>
              </a:rPr>
              <a:t>#</a:t>
            </a:r>
            <a:r>
              <a:rPr lang="en-US" sz="2000" b="1" dirty="0" err="1">
                <a:solidFill>
                  <a:srgbClr val="0000FF"/>
                </a:solidFill>
                <a:latin typeface="SegoeBook" pitchFamily="68" charset="0"/>
              </a:rPr>
              <a:t>pragma</a:t>
            </a:r>
            <a:r>
              <a:rPr lang="en-US" sz="2000" b="1" dirty="0">
                <a:solidFill>
                  <a:srgbClr val="0000FF"/>
                </a:solidFill>
                <a:latin typeface="SegoeBook" pitchFamily="68" charset="0"/>
              </a:rPr>
              <a:t> </a:t>
            </a:r>
            <a:r>
              <a:rPr lang="en-US" sz="2000" b="1" dirty="0" err="1">
                <a:solidFill>
                  <a:srgbClr val="0000FF"/>
                </a:solidFill>
                <a:latin typeface="SegoeBook" pitchFamily="68" charset="0"/>
              </a:rPr>
              <a:t>omp</a:t>
            </a:r>
            <a:r>
              <a:rPr lang="en-US" sz="2000" b="1" dirty="0">
                <a:solidFill>
                  <a:srgbClr val="0000FF"/>
                </a:solidFill>
                <a:latin typeface="SegoeBook" pitchFamily="68" charset="0"/>
              </a:rPr>
              <a:t> task</a:t>
            </a:r>
          </a:p>
          <a:p>
            <a:pPr algn="l" eaLnBrk="0" hangingPunct="0">
              <a:defRPr/>
            </a:pPr>
            <a:r>
              <a:rPr lang="en-US" sz="2000" b="1" dirty="0">
                <a:solidFill>
                  <a:srgbClr val="0000FF"/>
                </a:solidFill>
                <a:latin typeface="SegoeBook" pitchFamily="68" charset="0"/>
              </a:rPr>
              <a:t>   x = fib(n-1);</a:t>
            </a:r>
          </a:p>
          <a:p>
            <a:pPr algn="l" eaLnBrk="0" hangingPunct="0">
              <a:defRPr/>
            </a:pPr>
            <a:r>
              <a:rPr lang="en-US" sz="2000" b="1" dirty="0">
                <a:solidFill>
                  <a:srgbClr val="0000FF"/>
                </a:solidFill>
                <a:latin typeface="SegoeBook" pitchFamily="68" charset="0"/>
              </a:rPr>
              <a:t>#</a:t>
            </a:r>
            <a:r>
              <a:rPr lang="en-US" sz="2000" b="1" dirty="0" err="1">
                <a:solidFill>
                  <a:srgbClr val="0000FF"/>
                </a:solidFill>
                <a:latin typeface="SegoeBook" pitchFamily="68" charset="0"/>
              </a:rPr>
              <a:t>pragma</a:t>
            </a:r>
            <a:r>
              <a:rPr lang="en-US" sz="2000" b="1" dirty="0">
                <a:solidFill>
                  <a:srgbClr val="0000FF"/>
                </a:solidFill>
                <a:latin typeface="SegoeBook" pitchFamily="68" charset="0"/>
              </a:rPr>
              <a:t> </a:t>
            </a:r>
            <a:r>
              <a:rPr lang="en-US" sz="2000" b="1" dirty="0" err="1">
                <a:solidFill>
                  <a:srgbClr val="0000FF"/>
                </a:solidFill>
                <a:latin typeface="SegoeBook" pitchFamily="68" charset="0"/>
              </a:rPr>
              <a:t>omp</a:t>
            </a:r>
            <a:r>
              <a:rPr lang="en-US" sz="2000" b="1" dirty="0">
                <a:solidFill>
                  <a:srgbClr val="0000FF"/>
                </a:solidFill>
                <a:latin typeface="SegoeBook" pitchFamily="68" charset="0"/>
              </a:rPr>
              <a:t> task</a:t>
            </a:r>
          </a:p>
          <a:p>
            <a:pPr algn="l" eaLnBrk="0" hangingPunct="0">
              <a:defRPr/>
            </a:pPr>
            <a:r>
              <a:rPr lang="en-US" sz="2000" b="1" dirty="0">
                <a:solidFill>
                  <a:srgbClr val="0000FF"/>
                </a:solidFill>
                <a:latin typeface="SegoeBook" pitchFamily="68" charset="0"/>
              </a:rPr>
              <a:t>   y = fib(n-2);</a:t>
            </a:r>
          </a:p>
          <a:p>
            <a:pPr algn="l" eaLnBrk="0" hangingPunct="0">
              <a:defRPr/>
            </a:pPr>
            <a:r>
              <a:rPr lang="en-US" sz="2000" b="1" dirty="0">
                <a:solidFill>
                  <a:srgbClr val="0000FF"/>
                </a:solidFill>
                <a:latin typeface="SegoeBook" pitchFamily="68" charset="0"/>
              </a:rPr>
              <a:t>#</a:t>
            </a:r>
            <a:r>
              <a:rPr lang="en-US" sz="2000" b="1" dirty="0" err="1">
                <a:solidFill>
                  <a:srgbClr val="0000FF"/>
                </a:solidFill>
                <a:latin typeface="SegoeBook" pitchFamily="68" charset="0"/>
              </a:rPr>
              <a:t>pragma</a:t>
            </a:r>
            <a:r>
              <a:rPr lang="en-US" sz="2000" b="1" dirty="0">
                <a:solidFill>
                  <a:srgbClr val="0000FF"/>
                </a:solidFill>
                <a:latin typeface="SegoeBook" pitchFamily="68" charset="0"/>
              </a:rPr>
              <a:t> </a:t>
            </a:r>
            <a:r>
              <a:rPr lang="en-US" sz="2000" b="1" dirty="0" err="1">
                <a:solidFill>
                  <a:srgbClr val="0000FF"/>
                </a:solidFill>
                <a:latin typeface="SegoeBook" pitchFamily="68" charset="0"/>
              </a:rPr>
              <a:t>omp</a:t>
            </a:r>
            <a:r>
              <a:rPr lang="en-US" sz="2000" b="1" dirty="0">
                <a:solidFill>
                  <a:srgbClr val="0000FF"/>
                </a:solidFill>
                <a:latin typeface="SegoeBook" pitchFamily="68" charset="0"/>
              </a:rPr>
              <a:t> </a:t>
            </a:r>
            <a:r>
              <a:rPr lang="en-US" sz="2000" b="1" dirty="0" err="1">
                <a:solidFill>
                  <a:srgbClr val="0000FF"/>
                </a:solidFill>
                <a:latin typeface="SegoeBook" pitchFamily="68" charset="0"/>
              </a:rPr>
              <a:t>taskwait</a:t>
            </a:r>
            <a:endParaRPr lang="en-US" sz="2000" b="1" dirty="0">
              <a:solidFill>
                <a:srgbClr val="0000FF"/>
              </a:solidFill>
              <a:latin typeface="SegoeBook" pitchFamily="68" charset="0"/>
            </a:endParaRPr>
          </a:p>
          <a:p>
            <a:pPr algn="l" eaLnBrk="0" hangingPunct="0">
              <a:defRPr/>
            </a:pPr>
            <a:r>
              <a:rPr lang="en-US" sz="2000" b="1" dirty="0">
                <a:solidFill>
                  <a:srgbClr val="0000FF"/>
                </a:solidFill>
                <a:latin typeface="SegoeBook" pitchFamily="68" charset="0"/>
              </a:rPr>
              <a:t>   return </a:t>
            </a:r>
            <a:r>
              <a:rPr lang="en-US" sz="2000" b="1" dirty="0" err="1">
                <a:solidFill>
                  <a:srgbClr val="0000FF"/>
                </a:solidFill>
                <a:latin typeface="SegoeBook" pitchFamily="68" charset="0"/>
              </a:rPr>
              <a:t>x+y</a:t>
            </a:r>
            <a:endParaRPr lang="en-US" sz="2000" b="1" dirty="0">
              <a:solidFill>
                <a:srgbClr val="0000FF"/>
              </a:solidFill>
              <a:latin typeface="SegoeBook" pitchFamily="68" charset="0"/>
            </a:endParaRPr>
          </a:p>
          <a:p>
            <a:pPr algn="l" eaLnBrk="0" hangingPunct="0">
              <a:defRPr/>
            </a:pPr>
            <a:r>
              <a:rPr lang="en-US" sz="2000" b="1" dirty="0" smtClean="0">
                <a:solidFill>
                  <a:srgbClr val="0000FF"/>
                </a:solidFill>
                <a:latin typeface="SegoeBook" pitchFamily="68" charset="0"/>
              </a:rPr>
              <a:t>}</a:t>
            </a:r>
          </a:p>
          <a:p>
            <a:pPr algn="l" eaLnBrk="0" hangingPunct="0">
              <a:defRPr/>
            </a:pPr>
            <a:r>
              <a:rPr lang="en-US" sz="2000" dirty="0" err="1">
                <a:solidFill>
                  <a:srgbClr val="0000FF"/>
                </a:solidFill>
                <a:latin typeface="SegoeBook" pitchFamily="68" charset="0"/>
              </a:rPr>
              <a:t>i</a:t>
            </a:r>
            <a:r>
              <a:rPr lang="en-US" sz="2000" b="1" dirty="0" err="1" smtClean="0">
                <a:solidFill>
                  <a:srgbClr val="0000FF"/>
                </a:solidFill>
                <a:latin typeface="SegoeBook" pitchFamily="68" charset="0"/>
              </a:rPr>
              <a:t>nt</a:t>
            </a:r>
            <a:r>
              <a:rPr lang="en-US" sz="2000" b="1" dirty="0" smtClean="0">
                <a:solidFill>
                  <a:srgbClr val="0000FF"/>
                </a:solidFill>
                <a:latin typeface="SegoeBook" pitchFamily="68" charset="0"/>
              </a:rPr>
              <a:t> main()</a:t>
            </a:r>
          </a:p>
          <a:p>
            <a:pPr algn="l" eaLnBrk="0" hangingPunct="0">
              <a:defRPr/>
            </a:pPr>
            <a:r>
              <a:rPr lang="en-US" sz="2000" dirty="0" smtClean="0">
                <a:solidFill>
                  <a:srgbClr val="0000FF"/>
                </a:solidFill>
                <a:latin typeface="SegoeBook" pitchFamily="68" charset="0"/>
              </a:rPr>
              <a:t>{  </a:t>
            </a:r>
            <a:r>
              <a:rPr lang="en-US" sz="2000" dirty="0" err="1" smtClean="0">
                <a:solidFill>
                  <a:srgbClr val="0000FF"/>
                </a:solidFill>
                <a:latin typeface="SegoeBook" pitchFamily="68" charset="0"/>
              </a:rPr>
              <a:t>int</a:t>
            </a:r>
            <a:r>
              <a:rPr lang="en-US" sz="2000" dirty="0" smtClean="0">
                <a:solidFill>
                  <a:srgbClr val="0000FF"/>
                </a:solidFill>
                <a:latin typeface="SegoeBook" pitchFamily="68" charset="0"/>
              </a:rPr>
              <a:t> NN = 5000;</a:t>
            </a:r>
          </a:p>
          <a:p>
            <a:pPr algn="l" eaLnBrk="0" hangingPunct="0">
              <a:defRPr/>
            </a:pPr>
            <a:r>
              <a:rPr lang="en-US" sz="2000" b="1" dirty="0" smtClean="0">
                <a:solidFill>
                  <a:srgbClr val="0000FF"/>
                </a:solidFill>
                <a:latin typeface="SegoeBook" pitchFamily="68" charset="0"/>
              </a:rPr>
              <a:t>   #pragma </a:t>
            </a:r>
            <a:r>
              <a:rPr lang="en-US" sz="2000" b="1" dirty="0" err="1" smtClean="0">
                <a:solidFill>
                  <a:srgbClr val="0000FF"/>
                </a:solidFill>
                <a:latin typeface="SegoeBook" pitchFamily="68" charset="0"/>
              </a:rPr>
              <a:t>omp</a:t>
            </a:r>
            <a:r>
              <a:rPr lang="en-US" sz="2000" b="1" dirty="0" smtClean="0">
                <a:solidFill>
                  <a:srgbClr val="0000FF"/>
                </a:solidFill>
                <a:latin typeface="SegoeBook" pitchFamily="68" charset="0"/>
              </a:rPr>
              <a:t> parallel</a:t>
            </a:r>
          </a:p>
          <a:p>
            <a:pPr algn="l" eaLnBrk="0" hangingPunct="0">
              <a:defRPr/>
            </a:pPr>
            <a:r>
              <a:rPr lang="en-US" sz="2000" dirty="0" smtClean="0">
                <a:solidFill>
                  <a:srgbClr val="0000FF"/>
                </a:solidFill>
                <a:latin typeface="SegoeBook" pitchFamily="68" charset="0"/>
              </a:rPr>
              <a:t>   {</a:t>
            </a:r>
          </a:p>
          <a:p>
            <a:pPr algn="l" eaLnBrk="0" hangingPunct="0">
              <a:defRPr/>
            </a:pPr>
            <a:r>
              <a:rPr lang="en-US" sz="2000" b="1" dirty="0">
                <a:solidFill>
                  <a:srgbClr val="0000FF"/>
                </a:solidFill>
                <a:latin typeface="SegoeBook" pitchFamily="68" charset="0"/>
              </a:rPr>
              <a:t> </a:t>
            </a:r>
            <a:r>
              <a:rPr lang="en-US" sz="2000" b="1" dirty="0" smtClean="0">
                <a:solidFill>
                  <a:srgbClr val="0000FF"/>
                </a:solidFill>
                <a:latin typeface="SegoeBook" pitchFamily="68" charset="0"/>
              </a:rPr>
              <a:t>      #pragma </a:t>
            </a:r>
            <a:r>
              <a:rPr lang="en-US" sz="2000" b="1" dirty="0" err="1" smtClean="0">
                <a:solidFill>
                  <a:srgbClr val="0000FF"/>
                </a:solidFill>
                <a:latin typeface="SegoeBook" pitchFamily="68" charset="0"/>
              </a:rPr>
              <a:t>omp</a:t>
            </a:r>
            <a:r>
              <a:rPr lang="en-US" sz="2000" b="1" dirty="0" smtClean="0">
                <a:solidFill>
                  <a:srgbClr val="0000FF"/>
                </a:solidFill>
                <a:latin typeface="SegoeBook" pitchFamily="68" charset="0"/>
              </a:rPr>
              <a:t> single</a:t>
            </a:r>
          </a:p>
          <a:p>
            <a:pPr algn="l" eaLnBrk="0" hangingPunct="0">
              <a:defRPr/>
            </a:pPr>
            <a:r>
              <a:rPr lang="en-US" sz="2000" dirty="0">
                <a:solidFill>
                  <a:srgbClr val="0000FF"/>
                </a:solidFill>
                <a:latin typeface="SegoeBook" pitchFamily="68" charset="0"/>
              </a:rPr>
              <a:t> </a:t>
            </a:r>
            <a:r>
              <a:rPr lang="en-US" sz="2000" dirty="0" smtClean="0">
                <a:solidFill>
                  <a:srgbClr val="0000FF"/>
                </a:solidFill>
                <a:latin typeface="SegoeBook" pitchFamily="68" charset="0"/>
              </a:rPr>
              <a:t>         fib(NN);</a:t>
            </a:r>
          </a:p>
          <a:p>
            <a:pPr algn="l" eaLnBrk="0" hangingPunct="0">
              <a:defRPr/>
            </a:pPr>
            <a:r>
              <a:rPr lang="en-US" sz="2000" b="1" dirty="0" smtClean="0">
                <a:solidFill>
                  <a:srgbClr val="0000FF"/>
                </a:solidFill>
                <a:latin typeface="SegoeBook" pitchFamily="68" charset="0"/>
              </a:rPr>
              <a:t>   }</a:t>
            </a:r>
          </a:p>
          <a:p>
            <a:pPr algn="l" eaLnBrk="0" hangingPunct="0">
              <a:defRPr/>
            </a:pPr>
            <a:r>
              <a:rPr lang="en-US" sz="2000" dirty="0">
                <a:solidFill>
                  <a:srgbClr val="0000FF"/>
                </a:solidFill>
                <a:latin typeface="SegoeBook" pitchFamily="68" charset="0"/>
              </a:rPr>
              <a:t>}</a:t>
            </a:r>
            <a:endParaRPr lang="en-US" sz="2000" b="1" dirty="0">
              <a:solidFill>
                <a:srgbClr val="0000FF"/>
              </a:solidFill>
              <a:latin typeface="SegoeBook" pitchFamily="68" charset="0"/>
            </a:endParaRPr>
          </a:p>
        </p:txBody>
      </p:sp>
      <p:sp>
        <p:nvSpPr>
          <p:cNvPr id="14339" name="Rectangle 3"/>
          <p:cNvSpPr>
            <a:spLocks noGrp="1" noChangeArrowheads="1"/>
          </p:cNvSpPr>
          <p:nvPr>
            <p:ph type="title"/>
          </p:nvPr>
        </p:nvSpPr>
        <p:spPr>
          <a:xfrm>
            <a:off x="531813" y="1"/>
            <a:ext cx="8237537" cy="927100"/>
          </a:xfrm>
        </p:spPr>
        <p:txBody>
          <a:bodyPr/>
          <a:lstStyle/>
          <a:p>
            <a:pPr eaLnBrk="1" hangingPunct="1"/>
            <a:r>
              <a:rPr lang="en-US" sz="3200" dirty="0" smtClean="0"/>
              <a:t>Data Scoping with tasks: </a:t>
            </a:r>
            <a:r>
              <a:rPr lang="en-US" sz="2000" dirty="0" smtClean="0"/>
              <a:t>Fibonacci example. </a:t>
            </a:r>
          </a:p>
        </p:txBody>
      </p:sp>
      <p:sp>
        <p:nvSpPr>
          <p:cNvPr id="14340" name="Rectangle 4"/>
          <p:cNvSpPr>
            <a:spLocks noChangeArrowheads="1"/>
          </p:cNvSpPr>
          <p:nvPr/>
        </p:nvSpPr>
        <p:spPr bwMode="auto">
          <a:xfrm>
            <a:off x="2662186" y="744898"/>
            <a:ext cx="6033579" cy="707886"/>
          </a:xfrm>
          <a:prstGeom prst="rect">
            <a:avLst/>
          </a:prstGeom>
          <a:solidFill>
            <a:srgbClr val="002060"/>
          </a:solidFill>
          <a:ln w="9525" algn="ctr">
            <a:solidFill>
              <a:schemeClr val="tx1"/>
            </a:solidFill>
            <a:miter lim="800000"/>
            <a:headEnd/>
            <a:tailEnd/>
          </a:ln>
        </p:spPr>
        <p:txBody>
          <a:bodyPr wrap="square" anchor="ctr">
            <a:spAutoFit/>
          </a:bodyPr>
          <a:lstStyle/>
          <a:p>
            <a:pPr algn="ctr" eaLnBrk="0" hangingPunct="0"/>
            <a:r>
              <a:rPr lang="en-US" sz="2000" dirty="0">
                <a:latin typeface="SegoeBook" pitchFamily="68" charset="0"/>
              </a:rPr>
              <a:t>n is private </a:t>
            </a:r>
            <a:r>
              <a:rPr lang="en-US" sz="2000" dirty="0" smtClean="0">
                <a:latin typeface="SegoeBook" pitchFamily="68" charset="0"/>
              </a:rPr>
              <a:t>(C is “call by value” so n is on the stack and therefore private)</a:t>
            </a:r>
            <a:endParaRPr lang="en-US" sz="2000" dirty="0">
              <a:latin typeface="SegoeBook" pitchFamily="68" charset="0"/>
            </a:endParaRPr>
          </a:p>
        </p:txBody>
      </p:sp>
      <p:sp>
        <p:nvSpPr>
          <p:cNvPr id="14342" name="Rectangle 6"/>
          <p:cNvSpPr>
            <a:spLocks noChangeArrowheads="1"/>
          </p:cNvSpPr>
          <p:nvPr/>
        </p:nvSpPr>
        <p:spPr bwMode="auto">
          <a:xfrm>
            <a:off x="3280420" y="3601944"/>
            <a:ext cx="3705225" cy="406400"/>
          </a:xfrm>
          <a:prstGeom prst="rect">
            <a:avLst/>
          </a:prstGeom>
          <a:solidFill>
            <a:srgbClr val="002060"/>
          </a:solidFill>
          <a:ln w="9525" algn="ctr">
            <a:solidFill>
              <a:schemeClr val="tx1"/>
            </a:solidFill>
            <a:miter lim="800000"/>
            <a:headEnd/>
            <a:tailEnd/>
          </a:ln>
        </p:spPr>
        <p:txBody>
          <a:bodyPr anchor="ctr">
            <a:spAutoFit/>
          </a:bodyPr>
          <a:lstStyle/>
          <a:p>
            <a:pPr algn="ctr" eaLnBrk="0" hangingPunct="0"/>
            <a:r>
              <a:rPr lang="en-US" sz="2000">
                <a:latin typeface="SegoeBook" pitchFamily="68" charset="0"/>
              </a:rPr>
              <a:t>What’s wrong here?</a:t>
            </a:r>
          </a:p>
        </p:txBody>
      </p:sp>
      <p:sp>
        <p:nvSpPr>
          <p:cNvPr id="14345" name="Rectangle 9"/>
          <p:cNvSpPr>
            <a:spLocks noChangeArrowheads="1"/>
          </p:cNvSpPr>
          <p:nvPr/>
        </p:nvSpPr>
        <p:spPr bwMode="auto">
          <a:xfrm>
            <a:off x="3239651" y="1525854"/>
            <a:ext cx="3744913" cy="711200"/>
          </a:xfrm>
          <a:prstGeom prst="rect">
            <a:avLst/>
          </a:prstGeom>
          <a:solidFill>
            <a:srgbClr val="002060"/>
          </a:solidFill>
          <a:ln w="9525" algn="ctr">
            <a:solidFill>
              <a:schemeClr val="tx1"/>
            </a:solidFill>
            <a:miter lim="800000"/>
            <a:headEnd/>
            <a:tailEnd/>
          </a:ln>
        </p:spPr>
        <p:txBody>
          <a:bodyPr anchor="ctr">
            <a:spAutoFit/>
          </a:bodyPr>
          <a:lstStyle/>
          <a:p>
            <a:pPr algn="ctr" eaLnBrk="0" hangingPunct="0"/>
            <a:r>
              <a:rPr lang="en-US" sz="2000">
                <a:latin typeface="SegoeBook" pitchFamily="68" charset="0"/>
              </a:rPr>
              <a:t>x is a private variable</a:t>
            </a:r>
            <a:br>
              <a:rPr lang="en-US" sz="2000">
                <a:latin typeface="SegoeBook" pitchFamily="68" charset="0"/>
              </a:rPr>
            </a:br>
            <a:r>
              <a:rPr lang="en-US" sz="2000">
                <a:latin typeface="SegoeBook" pitchFamily="68" charset="0"/>
              </a:rPr>
              <a:t>y is a private variable</a:t>
            </a:r>
          </a:p>
        </p:txBody>
      </p:sp>
      <p:cxnSp>
        <p:nvCxnSpPr>
          <p:cNvPr id="3" name="Straight Arrow Connector 2"/>
          <p:cNvCxnSpPr/>
          <p:nvPr/>
        </p:nvCxnSpPr>
        <p:spPr bwMode="auto">
          <a:xfrm flipH="1">
            <a:off x="2043954" y="1098841"/>
            <a:ext cx="618232" cy="0"/>
          </a:xfrm>
          <a:prstGeom prst="straightConnector1">
            <a:avLst/>
          </a:prstGeom>
          <a:solidFill>
            <a:schemeClr val="accent1"/>
          </a:solidFill>
          <a:ln w="22225" cap="flat" cmpd="sng" algn="ctr">
            <a:solidFill>
              <a:srgbClr val="002060"/>
            </a:solidFill>
            <a:prstDash val="solid"/>
            <a:round/>
            <a:headEnd type="none" w="med" len="med"/>
            <a:tailEnd type="arrow"/>
          </a:ln>
          <a:effectLst/>
        </p:spPr>
      </p:cxnSp>
      <p:cxnSp>
        <p:nvCxnSpPr>
          <p:cNvPr id="12" name="Straight Arrow Connector 11"/>
          <p:cNvCxnSpPr>
            <a:stCxn id="14345" idx="1"/>
          </p:cNvCxnSpPr>
          <p:nvPr/>
        </p:nvCxnSpPr>
        <p:spPr bwMode="auto">
          <a:xfrm flipH="1" flipV="1">
            <a:off x="1380565" y="1719674"/>
            <a:ext cx="1859086" cy="161780"/>
          </a:xfrm>
          <a:prstGeom prst="straightConnector1">
            <a:avLst/>
          </a:prstGeom>
          <a:solidFill>
            <a:schemeClr val="accent1"/>
          </a:solidFill>
          <a:ln w="22225" cap="flat" cmpd="sng" algn="ctr">
            <a:solidFill>
              <a:srgbClr val="002060"/>
            </a:solidFill>
            <a:prstDash val="solid"/>
            <a:round/>
            <a:headEnd type="none" w="med" len="med"/>
            <a:tailEnd type="arrow"/>
          </a:ln>
          <a:effectLst/>
        </p:spPr>
      </p:cxnSp>
      <p:sp>
        <p:nvSpPr>
          <p:cNvPr id="7" name="TextBox 6"/>
          <p:cNvSpPr txBox="1"/>
          <p:nvPr/>
        </p:nvSpPr>
        <p:spPr>
          <a:xfrm>
            <a:off x="3738281" y="4607860"/>
            <a:ext cx="4957483" cy="1200329"/>
          </a:xfrm>
          <a:prstGeom prst="rect">
            <a:avLst/>
          </a:prstGeom>
          <a:solidFill>
            <a:schemeClr val="tx1"/>
          </a:solidFill>
          <a:ln w="34925">
            <a:solidFill>
              <a:srgbClr val="FFC000"/>
            </a:solidFill>
          </a:ln>
        </p:spPr>
        <p:txBody>
          <a:bodyPr wrap="square" rtlCol="0">
            <a:spAutoFit/>
          </a:bodyPr>
          <a:lstStyle/>
          <a:p>
            <a:pPr algn="l"/>
            <a:r>
              <a:rPr lang="en-US" dirty="0">
                <a:solidFill>
                  <a:schemeClr val="bg2"/>
                </a:solidFill>
              </a:rPr>
              <a:t>x</a:t>
            </a:r>
            <a:r>
              <a:rPr lang="en-US" dirty="0" smtClean="0">
                <a:solidFill>
                  <a:schemeClr val="bg2"/>
                </a:solidFill>
              </a:rPr>
              <a:t> and y are private and hence their values are undefined outside the tasks that compute their values.</a:t>
            </a:r>
            <a:endParaRPr lang="en-US" dirty="0">
              <a:solidFill>
                <a:schemeClr val="bg2"/>
              </a:solidFill>
            </a:endParaRPr>
          </a:p>
        </p:txBody>
      </p:sp>
      <p:cxnSp>
        <p:nvCxnSpPr>
          <p:cNvPr id="18" name="Straight Arrow Connector 17"/>
          <p:cNvCxnSpPr>
            <a:stCxn id="14342" idx="1"/>
          </p:cNvCxnSpPr>
          <p:nvPr/>
        </p:nvCxnSpPr>
        <p:spPr bwMode="auto">
          <a:xfrm flipH="1">
            <a:off x="1732643" y="3805144"/>
            <a:ext cx="1547777" cy="22149"/>
          </a:xfrm>
          <a:prstGeom prst="straightConnector1">
            <a:avLst/>
          </a:prstGeom>
          <a:solidFill>
            <a:schemeClr val="accent1"/>
          </a:solidFill>
          <a:ln w="22225" cap="flat" cmpd="sng" algn="ctr">
            <a:solidFill>
              <a:srgbClr val="002060"/>
            </a:solidFill>
            <a:prstDash val="solid"/>
            <a:round/>
            <a:headEnd type="none" w="med" len="med"/>
            <a:tailEnd type="arrow"/>
          </a:ln>
          <a:effectLst/>
        </p:spPr>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ChangeArrowheads="1"/>
          </p:cNvSpPr>
          <p:nvPr/>
        </p:nvSpPr>
        <p:spPr bwMode="auto">
          <a:xfrm>
            <a:off x="142961" y="835100"/>
            <a:ext cx="4553597" cy="5940088"/>
          </a:xfrm>
          <a:prstGeom prst="rect">
            <a:avLst/>
          </a:prstGeom>
          <a:solidFill>
            <a:schemeClr val="tx1"/>
          </a:solidFill>
          <a:ln w="9525" algn="ctr">
            <a:solidFill>
              <a:schemeClr val="tx1"/>
            </a:solidFill>
            <a:miter lim="800000"/>
            <a:headEnd/>
            <a:tailEnd/>
          </a:ln>
          <a:effectLst>
            <a:outerShdw dist="107763" dir="2700000" algn="ctr" rotWithShape="0">
              <a:schemeClr val="bg2">
                <a:alpha val="50000"/>
              </a:schemeClr>
            </a:outerShdw>
          </a:effectLst>
        </p:spPr>
        <p:txBody>
          <a:bodyPr wrap="square" anchor="ctr">
            <a:spAutoFit/>
          </a:bodyPr>
          <a:lstStyle/>
          <a:p>
            <a:pPr algn="l" eaLnBrk="0" hangingPunct="0">
              <a:defRPr/>
            </a:pPr>
            <a:r>
              <a:rPr lang="en-US" sz="2000" b="1" dirty="0" err="1">
                <a:solidFill>
                  <a:srgbClr val="0000FF"/>
                </a:solidFill>
                <a:latin typeface="SegoeBook" pitchFamily="68" charset="0"/>
              </a:rPr>
              <a:t>int</a:t>
            </a:r>
            <a:r>
              <a:rPr lang="en-US" sz="2000" b="1" dirty="0">
                <a:solidFill>
                  <a:srgbClr val="0000FF"/>
                </a:solidFill>
                <a:latin typeface="SegoeBook" pitchFamily="68" charset="0"/>
              </a:rPr>
              <a:t> fib ( </a:t>
            </a:r>
            <a:r>
              <a:rPr lang="en-US" sz="2000" b="1" dirty="0" err="1">
                <a:solidFill>
                  <a:srgbClr val="0000FF"/>
                </a:solidFill>
                <a:latin typeface="SegoeBook" pitchFamily="68" charset="0"/>
              </a:rPr>
              <a:t>int</a:t>
            </a:r>
            <a:r>
              <a:rPr lang="en-US" sz="2000" b="1" dirty="0">
                <a:solidFill>
                  <a:srgbClr val="0000FF"/>
                </a:solidFill>
                <a:latin typeface="SegoeBook" pitchFamily="68" charset="0"/>
              </a:rPr>
              <a:t> n )</a:t>
            </a:r>
          </a:p>
          <a:p>
            <a:pPr algn="l" eaLnBrk="0" hangingPunct="0">
              <a:defRPr/>
            </a:pPr>
            <a:r>
              <a:rPr lang="en-US" sz="2000" b="1" dirty="0">
                <a:solidFill>
                  <a:srgbClr val="0000FF"/>
                </a:solidFill>
                <a:latin typeface="SegoeBook" pitchFamily="68" charset="0"/>
              </a:rPr>
              <a:t>{</a:t>
            </a:r>
          </a:p>
          <a:p>
            <a:pPr algn="l" eaLnBrk="0" hangingPunct="0">
              <a:defRPr/>
            </a:pPr>
            <a:r>
              <a:rPr lang="en-US" sz="2000" b="1" dirty="0" err="1" smtClean="0">
                <a:solidFill>
                  <a:srgbClr val="0000FF"/>
                </a:solidFill>
                <a:latin typeface="SegoeBook" pitchFamily="68" charset="0"/>
              </a:rPr>
              <a:t>int</a:t>
            </a:r>
            <a:r>
              <a:rPr lang="en-US" sz="2000" b="1" dirty="0" smtClean="0">
                <a:solidFill>
                  <a:srgbClr val="0000FF"/>
                </a:solidFill>
                <a:latin typeface="SegoeBook" pitchFamily="68" charset="0"/>
              </a:rPr>
              <a:t> </a:t>
            </a:r>
            <a:r>
              <a:rPr lang="en-US" sz="2000" b="1" dirty="0" err="1">
                <a:solidFill>
                  <a:srgbClr val="0000FF"/>
                </a:solidFill>
                <a:latin typeface="SegoeBook" pitchFamily="68" charset="0"/>
              </a:rPr>
              <a:t>x,y</a:t>
            </a:r>
            <a:r>
              <a:rPr lang="en-US" sz="2000" b="1" dirty="0">
                <a:solidFill>
                  <a:srgbClr val="0000FF"/>
                </a:solidFill>
                <a:latin typeface="SegoeBook" pitchFamily="68" charset="0"/>
              </a:rPr>
              <a:t>;</a:t>
            </a:r>
          </a:p>
          <a:p>
            <a:pPr algn="l" eaLnBrk="0" hangingPunct="0">
              <a:defRPr/>
            </a:pPr>
            <a:r>
              <a:rPr lang="en-US" sz="2000" b="1" dirty="0">
                <a:solidFill>
                  <a:srgbClr val="0000FF"/>
                </a:solidFill>
                <a:latin typeface="SegoeBook" pitchFamily="68" charset="0"/>
              </a:rPr>
              <a:t>   if ( n &lt; 2 ) return n;</a:t>
            </a:r>
          </a:p>
          <a:p>
            <a:pPr algn="l" eaLnBrk="0" hangingPunct="0">
              <a:defRPr/>
            </a:pPr>
            <a:r>
              <a:rPr lang="en-US" sz="2000" b="1" dirty="0">
                <a:solidFill>
                  <a:srgbClr val="0000FF"/>
                </a:solidFill>
                <a:latin typeface="SegoeBook" pitchFamily="68" charset="0"/>
              </a:rPr>
              <a:t>#pragma </a:t>
            </a:r>
            <a:r>
              <a:rPr lang="en-US" sz="2000" b="1" dirty="0" err="1">
                <a:solidFill>
                  <a:srgbClr val="0000FF"/>
                </a:solidFill>
                <a:latin typeface="SegoeBook" pitchFamily="68" charset="0"/>
              </a:rPr>
              <a:t>omp</a:t>
            </a:r>
            <a:r>
              <a:rPr lang="en-US" sz="2000" b="1" dirty="0">
                <a:solidFill>
                  <a:srgbClr val="0000FF"/>
                </a:solidFill>
                <a:latin typeface="SegoeBook" pitchFamily="68" charset="0"/>
              </a:rPr>
              <a:t> </a:t>
            </a:r>
            <a:r>
              <a:rPr lang="en-US" sz="2000" b="1" dirty="0" smtClean="0">
                <a:solidFill>
                  <a:srgbClr val="0000FF"/>
                </a:solidFill>
                <a:latin typeface="SegoeBook" pitchFamily="68" charset="0"/>
              </a:rPr>
              <a:t>task shared (x)</a:t>
            </a:r>
            <a:endParaRPr lang="en-US" sz="2000" b="1" dirty="0">
              <a:solidFill>
                <a:srgbClr val="0000FF"/>
              </a:solidFill>
              <a:latin typeface="SegoeBook" pitchFamily="68" charset="0"/>
            </a:endParaRPr>
          </a:p>
          <a:p>
            <a:pPr algn="l" eaLnBrk="0" hangingPunct="0">
              <a:defRPr/>
            </a:pPr>
            <a:r>
              <a:rPr lang="en-US" sz="2000" b="1" dirty="0">
                <a:solidFill>
                  <a:srgbClr val="0000FF"/>
                </a:solidFill>
                <a:latin typeface="SegoeBook" pitchFamily="68" charset="0"/>
              </a:rPr>
              <a:t>   x = fib(n-1);</a:t>
            </a:r>
          </a:p>
          <a:p>
            <a:pPr algn="l" eaLnBrk="0" hangingPunct="0">
              <a:defRPr/>
            </a:pPr>
            <a:r>
              <a:rPr lang="en-US" sz="2000" b="1" dirty="0">
                <a:solidFill>
                  <a:srgbClr val="0000FF"/>
                </a:solidFill>
                <a:latin typeface="SegoeBook" pitchFamily="68" charset="0"/>
              </a:rPr>
              <a:t>#pragma </a:t>
            </a:r>
            <a:r>
              <a:rPr lang="en-US" sz="2000" b="1" dirty="0" err="1">
                <a:solidFill>
                  <a:srgbClr val="0000FF"/>
                </a:solidFill>
                <a:latin typeface="SegoeBook" pitchFamily="68" charset="0"/>
              </a:rPr>
              <a:t>omp</a:t>
            </a:r>
            <a:r>
              <a:rPr lang="en-US" sz="2000" b="1" dirty="0">
                <a:solidFill>
                  <a:srgbClr val="0000FF"/>
                </a:solidFill>
                <a:latin typeface="SegoeBook" pitchFamily="68" charset="0"/>
              </a:rPr>
              <a:t> </a:t>
            </a:r>
            <a:r>
              <a:rPr lang="en-US" sz="2000" b="1" dirty="0" smtClean="0">
                <a:solidFill>
                  <a:srgbClr val="0000FF"/>
                </a:solidFill>
                <a:latin typeface="SegoeBook" pitchFamily="68" charset="0"/>
              </a:rPr>
              <a:t>task shared(y)</a:t>
            </a:r>
            <a:endParaRPr lang="en-US" sz="2000" b="1" dirty="0">
              <a:solidFill>
                <a:srgbClr val="0000FF"/>
              </a:solidFill>
              <a:latin typeface="SegoeBook" pitchFamily="68" charset="0"/>
            </a:endParaRPr>
          </a:p>
          <a:p>
            <a:pPr algn="l" eaLnBrk="0" hangingPunct="0">
              <a:defRPr/>
            </a:pPr>
            <a:r>
              <a:rPr lang="en-US" sz="2000" b="1" dirty="0">
                <a:solidFill>
                  <a:srgbClr val="0000FF"/>
                </a:solidFill>
                <a:latin typeface="SegoeBook" pitchFamily="68" charset="0"/>
              </a:rPr>
              <a:t>   y = fib(n-2);</a:t>
            </a:r>
          </a:p>
          <a:p>
            <a:pPr algn="l" eaLnBrk="0" hangingPunct="0">
              <a:defRPr/>
            </a:pPr>
            <a:r>
              <a:rPr lang="en-US" sz="2000" b="1" dirty="0">
                <a:solidFill>
                  <a:srgbClr val="0000FF"/>
                </a:solidFill>
                <a:latin typeface="SegoeBook" pitchFamily="68" charset="0"/>
              </a:rPr>
              <a:t>#</a:t>
            </a:r>
            <a:r>
              <a:rPr lang="en-US" sz="2000" b="1" dirty="0" err="1">
                <a:solidFill>
                  <a:srgbClr val="0000FF"/>
                </a:solidFill>
                <a:latin typeface="SegoeBook" pitchFamily="68" charset="0"/>
              </a:rPr>
              <a:t>pragma</a:t>
            </a:r>
            <a:r>
              <a:rPr lang="en-US" sz="2000" b="1" dirty="0">
                <a:solidFill>
                  <a:srgbClr val="0000FF"/>
                </a:solidFill>
                <a:latin typeface="SegoeBook" pitchFamily="68" charset="0"/>
              </a:rPr>
              <a:t> </a:t>
            </a:r>
            <a:r>
              <a:rPr lang="en-US" sz="2000" b="1" dirty="0" err="1">
                <a:solidFill>
                  <a:srgbClr val="0000FF"/>
                </a:solidFill>
                <a:latin typeface="SegoeBook" pitchFamily="68" charset="0"/>
              </a:rPr>
              <a:t>omp</a:t>
            </a:r>
            <a:r>
              <a:rPr lang="en-US" sz="2000" b="1" dirty="0">
                <a:solidFill>
                  <a:srgbClr val="0000FF"/>
                </a:solidFill>
                <a:latin typeface="SegoeBook" pitchFamily="68" charset="0"/>
              </a:rPr>
              <a:t> </a:t>
            </a:r>
            <a:r>
              <a:rPr lang="en-US" sz="2000" b="1" dirty="0" err="1">
                <a:solidFill>
                  <a:srgbClr val="0000FF"/>
                </a:solidFill>
                <a:latin typeface="SegoeBook" pitchFamily="68" charset="0"/>
              </a:rPr>
              <a:t>taskwait</a:t>
            </a:r>
            <a:endParaRPr lang="en-US" sz="2000" b="1" dirty="0">
              <a:solidFill>
                <a:srgbClr val="0000FF"/>
              </a:solidFill>
              <a:latin typeface="SegoeBook" pitchFamily="68" charset="0"/>
            </a:endParaRPr>
          </a:p>
          <a:p>
            <a:pPr algn="l" eaLnBrk="0" hangingPunct="0">
              <a:defRPr/>
            </a:pPr>
            <a:r>
              <a:rPr lang="en-US" sz="2000" b="1" dirty="0">
                <a:solidFill>
                  <a:srgbClr val="0000FF"/>
                </a:solidFill>
                <a:latin typeface="SegoeBook" pitchFamily="68" charset="0"/>
              </a:rPr>
              <a:t>   return </a:t>
            </a:r>
            <a:r>
              <a:rPr lang="en-US" sz="2000" b="1" dirty="0" err="1">
                <a:solidFill>
                  <a:srgbClr val="0000FF"/>
                </a:solidFill>
                <a:latin typeface="SegoeBook" pitchFamily="68" charset="0"/>
              </a:rPr>
              <a:t>x+y</a:t>
            </a:r>
            <a:endParaRPr lang="en-US" sz="2000" b="1" dirty="0">
              <a:solidFill>
                <a:srgbClr val="0000FF"/>
              </a:solidFill>
              <a:latin typeface="SegoeBook" pitchFamily="68" charset="0"/>
            </a:endParaRPr>
          </a:p>
          <a:p>
            <a:pPr algn="l" eaLnBrk="0" hangingPunct="0">
              <a:defRPr/>
            </a:pPr>
            <a:r>
              <a:rPr lang="en-US" sz="2000" b="1" dirty="0" smtClean="0">
                <a:solidFill>
                  <a:srgbClr val="0000FF"/>
                </a:solidFill>
                <a:latin typeface="SegoeBook" pitchFamily="68" charset="0"/>
              </a:rPr>
              <a:t>}</a:t>
            </a:r>
          </a:p>
          <a:p>
            <a:pPr algn="l" eaLnBrk="0" hangingPunct="0">
              <a:defRPr/>
            </a:pPr>
            <a:r>
              <a:rPr lang="en-US" sz="2000" b="1" dirty="0" err="1" smtClean="0">
                <a:solidFill>
                  <a:srgbClr val="0000FF"/>
                </a:solidFill>
                <a:latin typeface="SegoeBook" pitchFamily="68" charset="0"/>
              </a:rPr>
              <a:t>Int</a:t>
            </a:r>
            <a:r>
              <a:rPr lang="en-US" sz="2000" b="1" dirty="0" smtClean="0">
                <a:solidFill>
                  <a:srgbClr val="0000FF"/>
                </a:solidFill>
                <a:latin typeface="SegoeBook" pitchFamily="68" charset="0"/>
              </a:rPr>
              <a:t> main()</a:t>
            </a:r>
          </a:p>
          <a:p>
            <a:pPr algn="l" eaLnBrk="0" hangingPunct="0">
              <a:defRPr/>
            </a:pPr>
            <a:r>
              <a:rPr lang="en-US" sz="2000" dirty="0" smtClean="0">
                <a:solidFill>
                  <a:srgbClr val="0000FF"/>
                </a:solidFill>
                <a:latin typeface="SegoeBook" pitchFamily="68" charset="0"/>
              </a:rPr>
              <a:t>{  </a:t>
            </a:r>
            <a:r>
              <a:rPr lang="en-US" sz="2000" dirty="0" err="1" smtClean="0">
                <a:solidFill>
                  <a:srgbClr val="0000FF"/>
                </a:solidFill>
                <a:latin typeface="SegoeBook" pitchFamily="68" charset="0"/>
              </a:rPr>
              <a:t>int</a:t>
            </a:r>
            <a:r>
              <a:rPr lang="en-US" sz="2000" dirty="0" smtClean="0">
                <a:solidFill>
                  <a:srgbClr val="0000FF"/>
                </a:solidFill>
                <a:latin typeface="SegoeBook" pitchFamily="68" charset="0"/>
              </a:rPr>
              <a:t> NN = 5000;</a:t>
            </a:r>
          </a:p>
          <a:p>
            <a:pPr algn="l" eaLnBrk="0" hangingPunct="0">
              <a:defRPr/>
            </a:pPr>
            <a:r>
              <a:rPr lang="en-US" sz="2000" b="1" dirty="0" smtClean="0">
                <a:solidFill>
                  <a:srgbClr val="0000FF"/>
                </a:solidFill>
                <a:latin typeface="SegoeBook" pitchFamily="68" charset="0"/>
              </a:rPr>
              <a:t>   #pragma </a:t>
            </a:r>
            <a:r>
              <a:rPr lang="en-US" sz="2000" b="1" dirty="0" err="1" smtClean="0">
                <a:solidFill>
                  <a:srgbClr val="0000FF"/>
                </a:solidFill>
                <a:latin typeface="SegoeBook" pitchFamily="68" charset="0"/>
              </a:rPr>
              <a:t>omp</a:t>
            </a:r>
            <a:r>
              <a:rPr lang="en-US" sz="2000" b="1" dirty="0" smtClean="0">
                <a:solidFill>
                  <a:srgbClr val="0000FF"/>
                </a:solidFill>
                <a:latin typeface="SegoeBook" pitchFamily="68" charset="0"/>
              </a:rPr>
              <a:t> parallel</a:t>
            </a:r>
          </a:p>
          <a:p>
            <a:pPr algn="l" eaLnBrk="0" hangingPunct="0">
              <a:defRPr/>
            </a:pPr>
            <a:r>
              <a:rPr lang="en-US" sz="2000" dirty="0" smtClean="0">
                <a:solidFill>
                  <a:srgbClr val="0000FF"/>
                </a:solidFill>
                <a:latin typeface="SegoeBook" pitchFamily="68" charset="0"/>
              </a:rPr>
              <a:t>   {</a:t>
            </a:r>
          </a:p>
          <a:p>
            <a:pPr algn="l" eaLnBrk="0" hangingPunct="0">
              <a:defRPr/>
            </a:pPr>
            <a:r>
              <a:rPr lang="en-US" sz="2000" b="1" dirty="0">
                <a:solidFill>
                  <a:srgbClr val="0000FF"/>
                </a:solidFill>
                <a:latin typeface="SegoeBook" pitchFamily="68" charset="0"/>
              </a:rPr>
              <a:t> </a:t>
            </a:r>
            <a:r>
              <a:rPr lang="en-US" sz="2000" b="1" dirty="0" smtClean="0">
                <a:solidFill>
                  <a:srgbClr val="0000FF"/>
                </a:solidFill>
                <a:latin typeface="SegoeBook" pitchFamily="68" charset="0"/>
              </a:rPr>
              <a:t>      #pragma </a:t>
            </a:r>
            <a:r>
              <a:rPr lang="en-US" sz="2000" b="1" dirty="0" err="1" smtClean="0">
                <a:solidFill>
                  <a:srgbClr val="0000FF"/>
                </a:solidFill>
                <a:latin typeface="SegoeBook" pitchFamily="68" charset="0"/>
              </a:rPr>
              <a:t>omp</a:t>
            </a:r>
            <a:r>
              <a:rPr lang="en-US" sz="2000" b="1" dirty="0" smtClean="0">
                <a:solidFill>
                  <a:srgbClr val="0000FF"/>
                </a:solidFill>
                <a:latin typeface="SegoeBook" pitchFamily="68" charset="0"/>
              </a:rPr>
              <a:t> single</a:t>
            </a:r>
          </a:p>
          <a:p>
            <a:pPr algn="l" eaLnBrk="0" hangingPunct="0">
              <a:defRPr/>
            </a:pPr>
            <a:r>
              <a:rPr lang="en-US" sz="2000" dirty="0">
                <a:solidFill>
                  <a:srgbClr val="0000FF"/>
                </a:solidFill>
                <a:latin typeface="SegoeBook" pitchFamily="68" charset="0"/>
              </a:rPr>
              <a:t> </a:t>
            </a:r>
            <a:r>
              <a:rPr lang="en-US" sz="2000" dirty="0" smtClean="0">
                <a:solidFill>
                  <a:srgbClr val="0000FF"/>
                </a:solidFill>
                <a:latin typeface="SegoeBook" pitchFamily="68" charset="0"/>
              </a:rPr>
              <a:t>         fib(NN);</a:t>
            </a:r>
          </a:p>
          <a:p>
            <a:pPr algn="l" eaLnBrk="0" hangingPunct="0">
              <a:defRPr/>
            </a:pPr>
            <a:r>
              <a:rPr lang="en-US" sz="2000" b="1" dirty="0" smtClean="0">
                <a:solidFill>
                  <a:srgbClr val="0000FF"/>
                </a:solidFill>
                <a:latin typeface="SegoeBook" pitchFamily="68" charset="0"/>
              </a:rPr>
              <a:t>   }</a:t>
            </a:r>
          </a:p>
          <a:p>
            <a:pPr algn="l" eaLnBrk="0" hangingPunct="0">
              <a:defRPr/>
            </a:pPr>
            <a:r>
              <a:rPr lang="en-US" sz="2000" dirty="0">
                <a:solidFill>
                  <a:srgbClr val="0000FF"/>
                </a:solidFill>
                <a:latin typeface="SegoeBook" pitchFamily="68" charset="0"/>
              </a:rPr>
              <a:t>}</a:t>
            </a:r>
            <a:endParaRPr lang="en-US" sz="2000" b="1" dirty="0">
              <a:solidFill>
                <a:srgbClr val="0000FF"/>
              </a:solidFill>
              <a:latin typeface="SegoeBook" pitchFamily="68" charset="0"/>
            </a:endParaRPr>
          </a:p>
        </p:txBody>
      </p:sp>
      <p:sp>
        <p:nvSpPr>
          <p:cNvPr id="14339" name="Rectangle 3"/>
          <p:cNvSpPr>
            <a:spLocks noGrp="1" noChangeArrowheads="1"/>
          </p:cNvSpPr>
          <p:nvPr>
            <p:ph type="title"/>
          </p:nvPr>
        </p:nvSpPr>
        <p:spPr>
          <a:xfrm>
            <a:off x="531813" y="1"/>
            <a:ext cx="8237537" cy="927100"/>
          </a:xfrm>
        </p:spPr>
        <p:txBody>
          <a:bodyPr/>
          <a:lstStyle/>
          <a:p>
            <a:pPr eaLnBrk="1" hangingPunct="1"/>
            <a:r>
              <a:rPr lang="en-US" sz="3200" dirty="0" smtClean="0"/>
              <a:t>Data Scoping with tasks: </a:t>
            </a:r>
            <a:r>
              <a:rPr lang="en-US" sz="2000" dirty="0" smtClean="0"/>
              <a:t>Fibonacci example. </a:t>
            </a:r>
          </a:p>
        </p:txBody>
      </p:sp>
      <p:sp>
        <p:nvSpPr>
          <p:cNvPr id="7" name="TextBox 6"/>
          <p:cNvSpPr txBox="1"/>
          <p:nvPr/>
        </p:nvSpPr>
        <p:spPr>
          <a:xfrm>
            <a:off x="4123763" y="2841064"/>
            <a:ext cx="3603813" cy="1938992"/>
          </a:xfrm>
          <a:prstGeom prst="rect">
            <a:avLst/>
          </a:prstGeom>
          <a:solidFill>
            <a:schemeClr val="tx1"/>
          </a:solidFill>
          <a:ln w="34925">
            <a:solidFill>
              <a:srgbClr val="FFC000"/>
            </a:solidFill>
          </a:ln>
        </p:spPr>
        <p:txBody>
          <a:bodyPr wrap="square" rtlCol="0">
            <a:spAutoFit/>
          </a:bodyPr>
          <a:lstStyle/>
          <a:p>
            <a:pPr algn="l"/>
            <a:r>
              <a:rPr lang="en-US" dirty="0" smtClean="0">
                <a:solidFill>
                  <a:schemeClr val="bg2"/>
                </a:solidFill>
              </a:rPr>
              <a:t>Solution:  make x and y shared so they have well defined values that are still available after the tasks complete.</a:t>
            </a:r>
            <a:endParaRPr lang="en-US" dirty="0">
              <a:solidFill>
                <a:schemeClr val="bg2"/>
              </a:solidFill>
            </a:endParaRPr>
          </a:p>
        </p:txBody>
      </p:sp>
    </p:spTree>
    <p:custDataLst>
      <p:tags r:id="rId1"/>
    </p:custDataLst>
    <p:extLst>
      <p:ext uri="{BB962C8B-B14F-4D97-AF65-F5344CB8AC3E}">
        <p14:creationId xmlns:p14="http://schemas.microsoft.com/office/powerpoint/2010/main" val="38630657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scoping with tasks</a:t>
            </a:r>
            <a:endParaRPr lang="en-US" dirty="0"/>
          </a:p>
        </p:txBody>
      </p:sp>
      <p:sp>
        <p:nvSpPr>
          <p:cNvPr id="3" name="Content Placeholder 2"/>
          <p:cNvSpPr>
            <a:spLocks noGrp="1"/>
          </p:cNvSpPr>
          <p:nvPr>
            <p:ph idx="1"/>
          </p:nvPr>
        </p:nvSpPr>
        <p:spPr>
          <a:xfrm>
            <a:off x="387350" y="1517650"/>
            <a:ext cx="8515350" cy="4942740"/>
          </a:xfrm>
        </p:spPr>
        <p:txBody>
          <a:bodyPr/>
          <a:lstStyle/>
          <a:p>
            <a:r>
              <a:rPr lang="en-US" sz="2400" dirty="0" smtClean="0"/>
              <a:t>The notions of shared and private variables can be a bit confusing with respect to tasks</a:t>
            </a:r>
          </a:p>
          <a:p>
            <a:r>
              <a:rPr lang="en-US" sz="2400" dirty="0" smtClean="0"/>
              <a:t>A good way to think of it is like this:</a:t>
            </a:r>
          </a:p>
          <a:p>
            <a:pPr lvl="1"/>
            <a:r>
              <a:rPr lang="en-US" sz="2000" dirty="0" smtClean="0"/>
              <a:t>If a variable is </a:t>
            </a:r>
            <a:r>
              <a:rPr lang="en-US" sz="2000" dirty="0" smtClean="0">
                <a:solidFill>
                  <a:schemeClr val="tx2"/>
                </a:solidFill>
              </a:rPr>
              <a:t>shared</a:t>
            </a:r>
            <a:r>
              <a:rPr lang="en-US" sz="2000" dirty="0" smtClean="0"/>
              <a:t> on a task construct, the references to it inside the construct are to the storage with that name at the point where the task was encountered.</a:t>
            </a:r>
          </a:p>
          <a:p>
            <a:pPr lvl="1"/>
            <a:r>
              <a:rPr lang="en-US" sz="2000" dirty="0"/>
              <a:t>If a variable is </a:t>
            </a:r>
            <a:r>
              <a:rPr lang="en-US" sz="2000" dirty="0" smtClean="0">
                <a:solidFill>
                  <a:srgbClr val="F5C300"/>
                </a:solidFill>
              </a:rPr>
              <a:t>private</a:t>
            </a:r>
            <a:r>
              <a:rPr lang="en-US" sz="2000" dirty="0" smtClean="0"/>
              <a:t> </a:t>
            </a:r>
            <a:r>
              <a:rPr lang="en-US" sz="2000" dirty="0"/>
              <a:t>on a </a:t>
            </a:r>
            <a:r>
              <a:rPr lang="en-US" sz="2000" dirty="0" smtClean="0"/>
              <a:t>task construct</a:t>
            </a:r>
            <a:r>
              <a:rPr lang="en-US" sz="2000" dirty="0"/>
              <a:t>, the references to it inside the construct are to </a:t>
            </a:r>
            <a:r>
              <a:rPr lang="en-US" sz="2000" dirty="0" smtClean="0"/>
              <a:t>new uninitialized storage which is created when the task is executed.</a:t>
            </a:r>
          </a:p>
          <a:p>
            <a:pPr lvl="1"/>
            <a:r>
              <a:rPr lang="en-US" sz="2000" dirty="0" smtClean="0"/>
              <a:t>If </a:t>
            </a:r>
            <a:r>
              <a:rPr lang="en-US" sz="2000" dirty="0"/>
              <a:t>a variable is </a:t>
            </a:r>
            <a:r>
              <a:rPr lang="en-US" sz="2000" dirty="0" err="1" smtClean="0">
                <a:solidFill>
                  <a:srgbClr val="F5C300"/>
                </a:solidFill>
              </a:rPr>
              <a:t>firstprivate</a:t>
            </a:r>
            <a:r>
              <a:rPr lang="en-US" sz="2000" dirty="0" smtClean="0"/>
              <a:t> </a:t>
            </a:r>
            <a:r>
              <a:rPr lang="en-US" sz="2000" dirty="0"/>
              <a:t>on a construct, the references to it inside the construct are to new </a:t>
            </a:r>
            <a:r>
              <a:rPr lang="en-US" sz="2000" dirty="0" smtClean="0"/>
              <a:t>storage </a:t>
            </a:r>
            <a:r>
              <a:rPr lang="en-US" sz="2000" dirty="0"/>
              <a:t>which </a:t>
            </a:r>
            <a:r>
              <a:rPr lang="en-US" sz="2000" dirty="0" smtClean="0"/>
              <a:t>is created and initialized with the value of the existing storage of that name when </a:t>
            </a:r>
            <a:r>
              <a:rPr lang="en-US" sz="2000" dirty="0"/>
              <a:t>the task is </a:t>
            </a:r>
            <a:r>
              <a:rPr lang="en-US" sz="2000" dirty="0" smtClean="0"/>
              <a:t>encountered</a:t>
            </a:r>
            <a:r>
              <a:rPr lang="en-US" sz="2000" dirty="0"/>
              <a:t>.</a:t>
            </a:r>
          </a:p>
          <a:p>
            <a:pPr lvl="1"/>
            <a:endParaRPr lang="en-US" dirty="0"/>
          </a:p>
          <a:p>
            <a:pPr lvl="1"/>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9645A912-1B1C-4C9D-BC46-901A61A2F332}" type="slidenum">
              <a:rPr lang="zh-CN" altLang="en-US" smtClean="0"/>
              <a:pPr>
                <a:defRPr/>
              </a:pPr>
              <a:t>73</a:t>
            </a:fld>
            <a:endParaRPr lang="en-US" altLang="zh-CN"/>
          </a:p>
        </p:txBody>
      </p:sp>
    </p:spTree>
    <p:extLst>
      <p:ext uri="{BB962C8B-B14F-4D97-AF65-F5344CB8AC3E}">
        <p14:creationId xmlns:p14="http://schemas.microsoft.com/office/powerpoint/2010/main" val="37719695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scoping with tasks</a:t>
            </a:r>
            <a:endParaRPr lang="en-US" dirty="0"/>
          </a:p>
        </p:txBody>
      </p:sp>
      <p:sp>
        <p:nvSpPr>
          <p:cNvPr id="3" name="Content Placeholder 2"/>
          <p:cNvSpPr>
            <a:spLocks noGrp="1"/>
          </p:cNvSpPr>
          <p:nvPr>
            <p:ph idx="1"/>
          </p:nvPr>
        </p:nvSpPr>
        <p:spPr/>
        <p:txBody>
          <a:bodyPr/>
          <a:lstStyle/>
          <a:p>
            <a:pPr eaLnBrk="1" hangingPunct="1">
              <a:defRPr/>
            </a:pPr>
            <a:r>
              <a:rPr lang="en-US" dirty="0"/>
              <a:t>The default for tasks is usually </a:t>
            </a:r>
            <a:r>
              <a:rPr lang="en-US" dirty="0" err="1">
                <a:solidFill>
                  <a:srgbClr val="F5C300"/>
                </a:solidFill>
              </a:rPr>
              <a:t>firstprivate</a:t>
            </a:r>
            <a:r>
              <a:rPr lang="en-US" dirty="0"/>
              <a:t>, because the task may not be executed until later (and variables may have gone out of scope).</a:t>
            </a:r>
          </a:p>
          <a:p>
            <a:pPr eaLnBrk="1" hangingPunct="1">
              <a:defRPr/>
            </a:pPr>
            <a:r>
              <a:rPr lang="en-US" dirty="0"/>
              <a:t>Variables that are shared in all constructs starting from the innermost enclosing parallel construct are </a:t>
            </a:r>
            <a:r>
              <a:rPr lang="en-US" dirty="0" smtClean="0">
                <a:solidFill>
                  <a:srgbClr val="F5C300"/>
                </a:solidFill>
              </a:rPr>
              <a:t>shared</a:t>
            </a:r>
            <a:r>
              <a:rPr lang="en-US" dirty="0" smtClean="0"/>
              <a:t> by default.</a:t>
            </a:r>
          </a:p>
          <a:p>
            <a:pPr eaLnBrk="1" hangingPunct="1">
              <a:defRPr/>
            </a:pPr>
            <a:r>
              <a:rPr lang="en-US" dirty="0" smtClean="0"/>
              <a:t>Use </a:t>
            </a:r>
            <a:r>
              <a:rPr lang="en-US" dirty="0" smtClean="0">
                <a:solidFill>
                  <a:srgbClr val="F5C300"/>
                </a:solidFill>
              </a:rPr>
              <a:t>default(none) </a:t>
            </a:r>
            <a:r>
              <a:rPr lang="en-US" dirty="0" smtClean="0"/>
              <a:t>to help avoid races!!!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645A912-1B1C-4C9D-BC46-901A61A2F332}" type="slidenum">
              <a:rPr lang="zh-CN" altLang="en-US" smtClean="0"/>
              <a:pPr>
                <a:defRPr/>
              </a:pPr>
              <a:t>74</a:t>
            </a:fld>
            <a:endParaRPr lang="en-US" altLang="zh-CN" dirty="0"/>
          </a:p>
        </p:txBody>
      </p:sp>
    </p:spTree>
    <p:extLst>
      <p:ext uri="{BB962C8B-B14F-4D97-AF65-F5344CB8AC3E}">
        <p14:creationId xmlns:p14="http://schemas.microsoft.com/office/powerpoint/2010/main" val="230674139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Text Box 2"/>
          <p:cNvSpPr txBox="1">
            <a:spLocks noChangeArrowheads="1"/>
          </p:cNvSpPr>
          <p:nvPr/>
        </p:nvSpPr>
        <p:spPr bwMode="auto">
          <a:xfrm>
            <a:off x="439409" y="1476047"/>
            <a:ext cx="7300572" cy="3416320"/>
          </a:xfrm>
          <a:prstGeom prst="rect">
            <a:avLst/>
          </a:prstGeom>
          <a:solidFill>
            <a:schemeClr val="tx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square">
            <a:spAutoFit/>
          </a:bodyPr>
          <a:lstStyle/>
          <a:p>
            <a:pPr algn="l" eaLnBrk="0" hangingPunct="0">
              <a:defRPr/>
            </a:pPr>
            <a:r>
              <a:rPr lang="en-US" b="1" dirty="0">
                <a:solidFill>
                  <a:srgbClr val="0000FF"/>
                </a:solidFill>
                <a:latin typeface="Courier New" pitchFamily="49" charset="0"/>
              </a:rPr>
              <a:t>List ml; //</a:t>
            </a:r>
            <a:r>
              <a:rPr lang="en-US" b="1" dirty="0" err="1">
                <a:solidFill>
                  <a:srgbClr val="0000FF"/>
                </a:solidFill>
                <a:latin typeface="Courier New" pitchFamily="49" charset="0"/>
              </a:rPr>
              <a:t>my_list</a:t>
            </a:r>
            <a:endParaRPr lang="en-US" b="1" dirty="0">
              <a:solidFill>
                <a:srgbClr val="0000FF"/>
              </a:solidFill>
              <a:latin typeface="Courier New" pitchFamily="49" charset="0"/>
            </a:endParaRPr>
          </a:p>
          <a:p>
            <a:pPr algn="l" eaLnBrk="0" hangingPunct="0">
              <a:defRPr/>
            </a:pPr>
            <a:r>
              <a:rPr lang="en-US" b="1" dirty="0">
                <a:solidFill>
                  <a:srgbClr val="0000FF"/>
                </a:solidFill>
                <a:latin typeface="Courier New" pitchFamily="49" charset="0"/>
              </a:rPr>
              <a:t>Element *e;</a:t>
            </a:r>
          </a:p>
          <a:p>
            <a:pPr algn="l" eaLnBrk="0" hangingPunct="0">
              <a:defRPr/>
            </a:pPr>
            <a:r>
              <a:rPr lang="en-US" b="1" dirty="0">
                <a:solidFill>
                  <a:srgbClr val="0000FF"/>
                </a:solidFill>
                <a:latin typeface="Courier New" pitchFamily="49" charset="0"/>
              </a:rPr>
              <a:t>#</a:t>
            </a:r>
            <a:r>
              <a:rPr lang="en-US" b="1" dirty="0" err="1">
                <a:solidFill>
                  <a:srgbClr val="0000FF"/>
                </a:solidFill>
                <a:latin typeface="Courier New" pitchFamily="49" charset="0"/>
              </a:rPr>
              <a:t>pragma</a:t>
            </a:r>
            <a:r>
              <a:rPr lang="en-US" b="1" dirty="0">
                <a:solidFill>
                  <a:srgbClr val="0000FF"/>
                </a:solidFill>
                <a:latin typeface="Courier New" pitchFamily="49" charset="0"/>
              </a:rPr>
              <a:t> </a:t>
            </a:r>
            <a:r>
              <a:rPr lang="en-US" b="1" dirty="0" err="1">
                <a:solidFill>
                  <a:srgbClr val="0000FF"/>
                </a:solidFill>
                <a:latin typeface="Courier New" pitchFamily="49" charset="0"/>
              </a:rPr>
              <a:t>omp</a:t>
            </a:r>
            <a:r>
              <a:rPr lang="en-US" b="1" dirty="0">
                <a:solidFill>
                  <a:srgbClr val="0000FF"/>
                </a:solidFill>
                <a:latin typeface="Courier New" pitchFamily="49" charset="0"/>
              </a:rPr>
              <a:t> parallel</a:t>
            </a:r>
          </a:p>
          <a:p>
            <a:pPr algn="l" eaLnBrk="0" hangingPunct="0">
              <a:defRPr/>
            </a:pPr>
            <a:r>
              <a:rPr lang="en-US" b="1" dirty="0">
                <a:solidFill>
                  <a:srgbClr val="0000FF"/>
                </a:solidFill>
                <a:latin typeface="Courier New" pitchFamily="49" charset="0"/>
              </a:rPr>
              <a:t>#</a:t>
            </a:r>
            <a:r>
              <a:rPr lang="en-US" b="1" dirty="0" err="1">
                <a:solidFill>
                  <a:srgbClr val="0000FF"/>
                </a:solidFill>
                <a:latin typeface="Courier New" pitchFamily="49" charset="0"/>
              </a:rPr>
              <a:t>pragma</a:t>
            </a:r>
            <a:r>
              <a:rPr lang="en-US" b="1" dirty="0">
                <a:solidFill>
                  <a:srgbClr val="0000FF"/>
                </a:solidFill>
                <a:latin typeface="Courier New" pitchFamily="49" charset="0"/>
              </a:rPr>
              <a:t> </a:t>
            </a:r>
            <a:r>
              <a:rPr lang="en-US" b="1" dirty="0" err="1">
                <a:solidFill>
                  <a:srgbClr val="0000FF"/>
                </a:solidFill>
                <a:latin typeface="Courier New" pitchFamily="49" charset="0"/>
              </a:rPr>
              <a:t>omp</a:t>
            </a:r>
            <a:r>
              <a:rPr lang="en-US" b="1" dirty="0">
                <a:solidFill>
                  <a:srgbClr val="0000FF"/>
                </a:solidFill>
                <a:latin typeface="Courier New" pitchFamily="49" charset="0"/>
              </a:rPr>
              <a:t> single</a:t>
            </a:r>
          </a:p>
          <a:p>
            <a:pPr algn="l" eaLnBrk="0" hangingPunct="0">
              <a:defRPr/>
            </a:pPr>
            <a:r>
              <a:rPr lang="en-US" b="1" dirty="0">
                <a:solidFill>
                  <a:srgbClr val="0000FF"/>
                </a:solidFill>
                <a:latin typeface="Courier New" pitchFamily="49" charset="0"/>
              </a:rPr>
              <a:t>{</a:t>
            </a:r>
          </a:p>
          <a:p>
            <a:pPr algn="l" eaLnBrk="0" hangingPunct="0">
              <a:defRPr/>
            </a:pPr>
            <a:r>
              <a:rPr lang="en-US" b="1" dirty="0">
                <a:solidFill>
                  <a:srgbClr val="0000FF"/>
                </a:solidFill>
                <a:latin typeface="Courier New" pitchFamily="49" charset="0"/>
              </a:rPr>
              <a:t>   for(e=ml-&gt;</a:t>
            </a:r>
            <a:r>
              <a:rPr lang="en-US" b="1" dirty="0" err="1">
                <a:solidFill>
                  <a:srgbClr val="0000FF"/>
                </a:solidFill>
                <a:latin typeface="Courier New" pitchFamily="49" charset="0"/>
              </a:rPr>
              <a:t>first;e;e</a:t>
            </a:r>
            <a:r>
              <a:rPr lang="en-US" b="1" dirty="0">
                <a:solidFill>
                  <a:srgbClr val="0000FF"/>
                </a:solidFill>
                <a:latin typeface="Courier New" pitchFamily="49" charset="0"/>
              </a:rPr>
              <a:t>=e-&gt;next)</a:t>
            </a:r>
          </a:p>
          <a:p>
            <a:pPr algn="l" eaLnBrk="0" hangingPunct="0">
              <a:defRPr/>
            </a:pPr>
            <a:r>
              <a:rPr lang="en-US" b="1" dirty="0" smtClean="0">
                <a:solidFill>
                  <a:srgbClr val="0000FF"/>
                </a:solidFill>
                <a:latin typeface="Courier New" pitchFamily="49" charset="0"/>
              </a:rPr>
              <a:t>      #</a:t>
            </a:r>
            <a:r>
              <a:rPr lang="en-US" b="1" dirty="0">
                <a:solidFill>
                  <a:srgbClr val="0000FF"/>
                </a:solidFill>
                <a:latin typeface="Courier New" pitchFamily="49" charset="0"/>
              </a:rPr>
              <a:t>pragma </a:t>
            </a:r>
            <a:r>
              <a:rPr lang="en-US" b="1" dirty="0" err="1">
                <a:solidFill>
                  <a:srgbClr val="0000FF"/>
                </a:solidFill>
                <a:latin typeface="Courier New" pitchFamily="49" charset="0"/>
              </a:rPr>
              <a:t>omp</a:t>
            </a:r>
            <a:r>
              <a:rPr lang="en-US" b="1" dirty="0">
                <a:solidFill>
                  <a:srgbClr val="0000FF"/>
                </a:solidFill>
                <a:latin typeface="Courier New" pitchFamily="49" charset="0"/>
              </a:rPr>
              <a:t> task</a:t>
            </a:r>
          </a:p>
          <a:p>
            <a:pPr algn="l" eaLnBrk="0" hangingPunct="0">
              <a:defRPr/>
            </a:pPr>
            <a:r>
              <a:rPr lang="en-US" b="1" dirty="0" smtClean="0">
                <a:solidFill>
                  <a:srgbClr val="0000FF"/>
                </a:solidFill>
                <a:latin typeface="Courier New" pitchFamily="49" charset="0"/>
              </a:rPr>
              <a:t>          process(e</a:t>
            </a:r>
            <a:r>
              <a:rPr lang="en-US" b="1" dirty="0">
                <a:solidFill>
                  <a:srgbClr val="0000FF"/>
                </a:solidFill>
                <a:latin typeface="Courier New" pitchFamily="49" charset="0"/>
              </a:rPr>
              <a:t>);</a:t>
            </a:r>
          </a:p>
          <a:p>
            <a:pPr algn="l" eaLnBrk="0" hangingPunct="0">
              <a:defRPr/>
            </a:pPr>
            <a:r>
              <a:rPr lang="en-US" b="1" dirty="0">
                <a:solidFill>
                  <a:srgbClr val="0000FF"/>
                </a:solidFill>
                <a:latin typeface="Courier New" pitchFamily="49" charset="0"/>
              </a:rPr>
              <a:t>}</a:t>
            </a:r>
          </a:p>
        </p:txBody>
      </p:sp>
      <p:sp>
        <p:nvSpPr>
          <p:cNvPr id="16387" name="Rectangle 3"/>
          <p:cNvSpPr>
            <a:spLocks noGrp="1" noChangeArrowheads="1"/>
          </p:cNvSpPr>
          <p:nvPr>
            <p:ph type="title"/>
          </p:nvPr>
        </p:nvSpPr>
        <p:spPr>
          <a:xfrm>
            <a:off x="531813" y="500063"/>
            <a:ext cx="8237537" cy="427037"/>
          </a:xfrm>
        </p:spPr>
        <p:txBody>
          <a:bodyPr/>
          <a:lstStyle/>
          <a:p>
            <a:pPr eaLnBrk="1" hangingPunct="1"/>
            <a:r>
              <a:rPr lang="en-US" sz="3200" dirty="0" smtClean="0"/>
              <a:t>Data Scoping with tasks: </a:t>
            </a:r>
            <a:r>
              <a:rPr lang="en-US" sz="2000" dirty="0" smtClean="0"/>
              <a:t>List Traversal example</a:t>
            </a:r>
          </a:p>
        </p:txBody>
      </p:sp>
      <p:sp>
        <p:nvSpPr>
          <p:cNvPr id="16388" name="Rectangle 4"/>
          <p:cNvSpPr>
            <a:spLocks noChangeArrowheads="1"/>
          </p:cNvSpPr>
          <p:nvPr/>
        </p:nvSpPr>
        <p:spPr bwMode="auto">
          <a:xfrm>
            <a:off x="4555721" y="1915564"/>
            <a:ext cx="3125787" cy="406400"/>
          </a:xfrm>
          <a:prstGeom prst="rect">
            <a:avLst/>
          </a:prstGeom>
          <a:solidFill>
            <a:srgbClr val="002060"/>
          </a:solidFill>
          <a:ln w="9525" algn="ctr">
            <a:solidFill>
              <a:schemeClr val="tx1"/>
            </a:solidFill>
            <a:miter lim="800000"/>
            <a:headEnd/>
            <a:tailEnd/>
          </a:ln>
        </p:spPr>
        <p:txBody>
          <a:bodyPr anchor="ctr">
            <a:spAutoFit/>
          </a:bodyPr>
          <a:lstStyle/>
          <a:p>
            <a:pPr algn="ctr" eaLnBrk="0" hangingPunct="0"/>
            <a:r>
              <a:rPr lang="en-US" sz="2000">
                <a:latin typeface="SegoeBook" pitchFamily="68" charset="0"/>
              </a:rPr>
              <a:t>What’s wrong here?</a:t>
            </a:r>
          </a:p>
        </p:txBody>
      </p:sp>
      <p:sp>
        <p:nvSpPr>
          <p:cNvPr id="581638" name="Text Box 6"/>
          <p:cNvSpPr txBox="1">
            <a:spLocks noChangeArrowheads="1"/>
          </p:cNvSpPr>
          <p:nvPr/>
        </p:nvSpPr>
        <p:spPr bwMode="auto">
          <a:xfrm>
            <a:off x="2790156" y="5019964"/>
            <a:ext cx="4949825" cy="1411287"/>
          </a:xfrm>
          <a:prstGeom prst="rect">
            <a:avLst/>
          </a:prstGeom>
          <a:solidFill>
            <a:srgbClr val="E9FFDD"/>
          </a:solidFill>
          <a:ln w="25400" algn="ctr">
            <a:solidFill>
              <a:schemeClr val="tx1"/>
            </a:solidFill>
            <a:miter lim="800000"/>
            <a:headEnd type="none" w="sm" len="sm"/>
            <a:tailEnd type="none" w="sm" len="sm"/>
          </a:ln>
          <a:effectLst/>
        </p:spPr>
        <p:txBody>
          <a:bodyPr wrap="none" anchor="ctr"/>
          <a:lstStyle/>
          <a:p>
            <a:pPr algn="ctr" eaLnBrk="0" hangingPunct="0">
              <a:spcBef>
                <a:spcPct val="50000"/>
              </a:spcBef>
              <a:defRPr/>
            </a:pPr>
            <a:r>
              <a:rPr lang="en-US" sz="2800" b="1" dirty="0">
                <a:solidFill>
                  <a:schemeClr val="bg1"/>
                </a:solidFill>
              </a:rPr>
              <a:t>Possible data race !</a:t>
            </a:r>
            <a:br>
              <a:rPr lang="en-US" sz="2800" b="1" dirty="0">
                <a:solidFill>
                  <a:schemeClr val="bg1"/>
                </a:solidFill>
              </a:rPr>
            </a:br>
            <a:r>
              <a:rPr lang="en-US" sz="2800" b="1" dirty="0">
                <a:solidFill>
                  <a:schemeClr val="bg1"/>
                </a:solidFill>
              </a:rPr>
              <a:t>Shared variable e </a:t>
            </a:r>
            <a:br>
              <a:rPr lang="en-US" sz="2800" b="1" dirty="0">
                <a:solidFill>
                  <a:schemeClr val="bg1"/>
                </a:solidFill>
              </a:rPr>
            </a:br>
            <a:r>
              <a:rPr lang="en-US" sz="2800" b="1" dirty="0">
                <a:solidFill>
                  <a:schemeClr val="bg1"/>
                </a:solidFill>
              </a:rPr>
              <a:t>updated by multiple tasks</a:t>
            </a:r>
          </a:p>
        </p:txBody>
      </p:sp>
      <p:sp>
        <p:nvSpPr>
          <p:cNvPr id="6" name="Slide Number Placeholder 3"/>
          <p:cNvSpPr>
            <a:spLocks noGrp="1"/>
          </p:cNvSpPr>
          <p:nvPr>
            <p:ph type="sldNum" sz="quarter" idx="10"/>
          </p:nvPr>
        </p:nvSpPr>
        <p:spPr>
          <a:xfrm>
            <a:off x="8134066" y="6509982"/>
            <a:ext cx="1009934" cy="348018"/>
          </a:xfrm>
        </p:spPr>
        <p:txBody>
          <a:bodyPr/>
          <a:lstStyle/>
          <a:p>
            <a:pPr>
              <a:defRPr/>
            </a:pPr>
            <a:fld id="{9645A912-1B1C-4C9D-BC46-901A61A2F332}" type="slidenum">
              <a:rPr lang="zh-CN" altLang="en-US" smtClean="0"/>
              <a:pPr>
                <a:defRPr/>
              </a:pPr>
              <a:t>75</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Text Box 2"/>
          <p:cNvSpPr txBox="1">
            <a:spLocks noChangeArrowheads="1"/>
          </p:cNvSpPr>
          <p:nvPr/>
        </p:nvSpPr>
        <p:spPr bwMode="auto">
          <a:xfrm>
            <a:off x="439409" y="1476047"/>
            <a:ext cx="7377441" cy="3416320"/>
          </a:xfrm>
          <a:prstGeom prst="rect">
            <a:avLst/>
          </a:prstGeom>
          <a:solidFill>
            <a:schemeClr val="tx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square">
            <a:spAutoFit/>
          </a:bodyPr>
          <a:lstStyle/>
          <a:p>
            <a:pPr algn="l" eaLnBrk="0" hangingPunct="0">
              <a:defRPr/>
            </a:pPr>
            <a:r>
              <a:rPr lang="en-US" b="1" dirty="0">
                <a:solidFill>
                  <a:srgbClr val="0000FF"/>
                </a:solidFill>
                <a:latin typeface="Courier New" pitchFamily="49" charset="0"/>
              </a:rPr>
              <a:t>List ml; //</a:t>
            </a:r>
            <a:r>
              <a:rPr lang="en-US" b="1" dirty="0" err="1">
                <a:solidFill>
                  <a:srgbClr val="0000FF"/>
                </a:solidFill>
                <a:latin typeface="Courier New" pitchFamily="49" charset="0"/>
              </a:rPr>
              <a:t>my_list</a:t>
            </a:r>
            <a:endParaRPr lang="en-US" b="1" dirty="0">
              <a:solidFill>
                <a:srgbClr val="0000FF"/>
              </a:solidFill>
              <a:latin typeface="Courier New" pitchFamily="49" charset="0"/>
            </a:endParaRPr>
          </a:p>
          <a:p>
            <a:pPr algn="l" eaLnBrk="0" hangingPunct="0">
              <a:defRPr/>
            </a:pPr>
            <a:r>
              <a:rPr lang="en-US" b="1" dirty="0">
                <a:solidFill>
                  <a:srgbClr val="0000FF"/>
                </a:solidFill>
                <a:latin typeface="Courier New" pitchFamily="49" charset="0"/>
              </a:rPr>
              <a:t>Element *e;</a:t>
            </a:r>
          </a:p>
          <a:p>
            <a:pPr algn="l" eaLnBrk="0" hangingPunct="0">
              <a:defRPr/>
            </a:pPr>
            <a:r>
              <a:rPr lang="en-US" b="1" dirty="0">
                <a:solidFill>
                  <a:srgbClr val="0000FF"/>
                </a:solidFill>
                <a:latin typeface="Courier New" pitchFamily="49" charset="0"/>
              </a:rPr>
              <a:t>#</a:t>
            </a:r>
            <a:r>
              <a:rPr lang="en-US" b="1" dirty="0" err="1">
                <a:solidFill>
                  <a:srgbClr val="0000FF"/>
                </a:solidFill>
                <a:latin typeface="Courier New" pitchFamily="49" charset="0"/>
              </a:rPr>
              <a:t>pragma</a:t>
            </a:r>
            <a:r>
              <a:rPr lang="en-US" b="1" dirty="0">
                <a:solidFill>
                  <a:srgbClr val="0000FF"/>
                </a:solidFill>
                <a:latin typeface="Courier New" pitchFamily="49" charset="0"/>
              </a:rPr>
              <a:t> </a:t>
            </a:r>
            <a:r>
              <a:rPr lang="en-US" b="1" dirty="0" err="1">
                <a:solidFill>
                  <a:srgbClr val="0000FF"/>
                </a:solidFill>
                <a:latin typeface="Courier New" pitchFamily="49" charset="0"/>
              </a:rPr>
              <a:t>omp</a:t>
            </a:r>
            <a:r>
              <a:rPr lang="en-US" b="1" dirty="0">
                <a:solidFill>
                  <a:srgbClr val="0000FF"/>
                </a:solidFill>
                <a:latin typeface="Courier New" pitchFamily="49" charset="0"/>
              </a:rPr>
              <a:t> parallel</a:t>
            </a:r>
          </a:p>
          <a:p>
            <a:pPr algn="l" eaLnBrk="0" hangingPunct="0">
              <a:defRPr/>
            </a:pPr>
            <a:r>
              <a:rPr lang="en-US" b="1" dirty="0">
                <a:solidFill>
                  <a:srgbClr val="0000FF"/>
                </a:solidFill>
                <a:latin typeface="Courier New" pitchFamily="49" charset="0"/>
              </a:rPr>
              <a:t>#</a:t>
            </a:r>
            <a:r>
              <a:rPr lang="en-US" b="1" dirty="0" err="1">
                <a:solidFill>
                  <a:srgbClr val="0000FF"/>
                </a:solidFill>
                <a:latin typeface="Courier New" pitchFamily="49" charset="0"/>
              </a:rPr>
              <a:t>pragma</a:t>
            </a:r>
            <a:r>
              <a:rPr lang="en-US" b="1" dirty="0">
                <a:solidFill>
                  <a:srgbClr val="0000FF"/>
                </a:solidFill>
                <a:latin typeface="Courier New" pitchFamily="49" charset="0"/>
              </a:rPr>
              <a:t> </a:t>
            </a:r>
            <a:r>
              <a:rPr lang="en-US" b="1" dirty="0" err="1">
                <a:solidFill>
                  <a:srgbClr val="0000FF"/>
                </a:solidFill>
                <a:latin typeface="Courier New" pitchFamily="49" charset="0"/>
              </a:rPr>
              <a:t>omp</a:t>
            </a:r>
            <a:r>
              <a:rPr lang="en-US" b="1" dirty="0">
                <a:solidFill>
                  <a:srgbClr val="0000FF"/>
                </a:solidFill>
                <a:latin typeface="Courier New" pitchFamily="49" charset="0"/>
              </a:rPr>
              <a:t> single</a:t>
            </a:r>
          </a:p>
          <a:p>
            <a:pPr algn="l" eaLnBrk="0" hangingPunct="0">
              <a:defRPr/>
            </a:pPr>
            <a:r>
              <a:rPr lang="en-US" b="1" dirty="0">
                <a:solidFill>
                  <a:srgbClr val="0000FF"/>
                </a:solidFill>
                <a:latin typeface="Courier New" pitchFamily="49" charset="0"/>
              </a:rPr>
              <a:t>{</a:t>
            </a:r>
          </a:p>
          <a:p>
            <a:pPr algn="l" eaLnBrk="0" hangingPunct="0">
              <a:defRPr/>
            </a:pPr>
            <a:r>
              <a:rPr lang="en-US" b="1" dirty="0">
                <a:solidFill>
                  <a:srgbClr val="0000FF"/>
                </a:solidFill>
                <a:latin typeface="Courier New" pitchFamily="49" charset="0"/>
              </a:rPr>
              <a:t>   for(e=ml-&gt;</a:t>
            </a:r>
            <a:r>
              <a:rPr lang="en-US" b="1" dirty="0" err="1">
                <a:solidFill>
                  <a:srgbClr val="0000FF"/>
                </a:solidFill>
                <a:latin typeface="Courier New" pitchFamily="49" charset="0"/>
              </a:rPr>
              <a:t>first;e;e</a:t>
            </a:r>
            <a:r>
              <a:rPr lang="en-US" b="1" dirty="0">
                <a:solidFill>
                  <a:srgbClr val="0000FF"/>
                </a:solidFill>
                <a:latin typeface="Courier New" pitchFamily="49" charset="0"/>
              </a:rPr>
              <a:t>=e-&gt;next)</a:t>
            </a:r>
          </a:p>
          <a:p>
            <a:pPr algn="l" eaLnBrk="0" hangingPunct="0">
              <a:defRPr/>
            </a:pPr>
            <a:r>
              <a:rPr lang="en-US" b="1" dirty="0" smtClean="0">
                <a:solidFill>
                  <a:srgbClr val="0000FF"/>
                </a:solidFill>
                <a:latin typeface="Courier New" pitchFamily="49" charset="0"/>
              </a:rPr>
              <a:t>      #</a:t>
            </a:r>
            <a:r>
              <a:rPr lang="en-US" b="1" dirty="0">
                <a:solidFill>
                  <a:srgbClr val="0000FF"/>
                </a:solidFill>
                <a:latin typeface="Courier New" pitchFamily="49" charset="0"/>
              </a:rPr>
              <a:t>pragma </a:t>
            </a:r>
            <a:r>
              <a:rPr lang="en-US" b="1" dirty="0" err="1">
                <a:solidFill>
                  <a:srgbClr val="0000FF"/>
                </a:solidFill>
                <a:latin typeface="Courier New" pitchFamily="49" charset="0"/>
              </a:rPr>
              <a:t>omp</a:t>
            </a:r>
            <a:r>
              <a:rPr lang="en-US" b="1" dirty="0">
                <a:solidFill>
                  <a:srgbClr val="0000FF"/>
                </a:solidFill>
                <a:latin typeface="Courier New" pitchFamily="49" charset="0"/>
              </a:rPr>
              <a:t> </a:t>
            </a:r>
            <a:r>
              <a:rPr lang="en-US" b="1" dirty="0" smtClean="0">
                <a:solidFill>
                  <a:srgbClr val="0000FF"/>
                </a:solidFill>
                <a:latin typeface="Courier New" pitchFamily="49" charset="0"/>
              </a:rPr>
              <a:t>task </a:t>
            </a:r>
            <a:r>
              <a:rPr lang="en-US" b="1" dirty="0" err="1" smtClean="0">
                <a:solidFill>
                  <a:srgbClr val="0000FF"/>
                </a:solidFill>
                <a:latin typeface="Courier New" pitchFamily="49" charset="0"/>
              </a:rPr>
              <a:t>firstprivate</a:t>
            </a:r>
            <a:r>
              <a:rPr lang="en-US" b="1" dirty="0" smtClean="0">
                <a:solidFill>
                  <a:srgbClr val="0000FF"/>
                </a:solidFill>
                <a:latin typeface="Courier New" pitchFamily="49" charset="0"/>
              </a:rPr>
              <a:t>(e)</a:t>
            </a:r>
            <a:endParaRPr lang="en-US" b="1" dirty="0">
              <a:solidFill>
                <a:srgbClr val="0000FF"/>
              </a:solidFill>
              <a:latin typeface="Courier New" pitchFamily="49" charset="0"/>
            </a:endParaRPr>
          </a:p>
          <a:p>
            <a:pPr algn="l" eaLnBrk="0" hangingPunct="0">
              <a:defRPr/>
            </a:pPr>
            <a:r>
              <a:rPr lang="en-US" b="1" dirty="0" smtClean="0">
                <a:solidFill>
                  <a:srgbClr val="0000FF"/>
                </a:solidFill>
                <a:latin typeface="Courier New" pitchFamily="49" charset="0"/>
              </a:rPr>
              <a:t>          process(e</a:t>
            </a:r>
            <a:r>
              <a:rPr lang="en-US" b="1" dirty="0">
                <a:solidFill>
                  <a:srgbClr val="0000FF"/>
                </a:solidFill>
                <a:latin typeface="Courier New" pitchFamily="49" charset="0"/>
              </a:rPr>
              <a:t>);</a:t>
            </a:r>
          </a:p>
          <a:p>
            <a:pPr algn="l" eaLnBrk="0" hangingPunct="0">
              <a:defRPr/>
            </a:pPr>
            <a:r>
              <a:rPr lang="en-US" b="1" dirty="0">
                <a:solidFill>
                  <a:srgbClr val="0000FF"/>
                </a:solidFill>
                <a:latin typeface="Courier New" pitchFamily="49" charset="0"/>
              </a:rPr>
              <a:t>}</a:t>
            </a:r>
          </a:p>
        </p:txBody>
      </p:sp>
      <p:sp>
        <p:nvSpPr>
          <p:cNvPr id="16387" name="Rectangle 3"/>
          <p:cNvSpPr>
            <a:spLocks noGrp="1" noChangeArrowheads="1"/>
          </p:cNvSpPr>
          <p:nvPr>
            <p:ph type="title"/>
          </p:nvPr>
        </p:nvSpPr>
        <p:spPr>
          <a:xfrm>
            <a:off x="531813" y="500063"/>
            <a:ext cx="8237537" cy="427037"/>
          </a:xfrm>
        </p:spPr>
        <p:txBody>
          <a:bodyPr/>
          <a:lstStyle/>
          <a:p>
            <a:pPr eaLnBrk="1" hangingPunct="1"/>
            <a:r>
              <a:rPr lang="en-US" sz="3200" dirty="0" smtClean="0"/>
              <a:t>Data Scoping with tasks: </a:t>
            </a:r>
            <a:r>
              <a:rPr lang="en-US" sz="2000" dirty="0" smtClean="0"/>
              <a:t>List Traversal example</a:t>
            </a:r>
          </a:p>
        </p:txBody>
      </p:sp>
      <p:sp>
        <p:nvSpPr>
          <p:cNvPr id="2" name="TextBox 1"/>
          <p:cNvSpPr txBox="1"/>
          <p:nvPr/>
        </p:nvSpPr>
        <p:spPr>
          <a:xfrm>
            <a:off x="3724904" y="4642776"/>
            <a:ext cx="4612646" cy="1200329"/>
          </a:xfrm>
          <a:prstGeom prst="rect">
            <a:avLst/>
          </a:prstGeom>
          <a:solidFill>
            <a:srgbClr val="002060"/>
          </a:solidFill>
          <a:ln w="31750">
            <a:solidFill>
              <a:srgbClr val="FFFF00"/>
            </a:solidFill>
          </a:ln>
        </p:spPr>
        <p:txBody>
          <a:bodyPr wrap="square" rtlCol="0">
            <a:spAutoFit/>
          </a:bodyPr>
          <a:lstStyle/>
          <a:p>
            <a:r>
              <a:rPr lang="en-US" dirty="0" smtClean="0"/>
              <a:t>Solutions: Make “e” </a:t>
            </a:r>
            <a:r>
              <a:rPr lang="en-US" dirty="0" err="1" smtClean="0"/>
              <a:t>firstprivate</a:t>
            </a:r>
            <a:r>
              <a:rPr lang="en-US" dirty="0" smtClean="0"/>
              <a:t> so each task has its own, well defined private copy of e</a:t>
            </a:r>
            <a:endParaRPr lang="en-US" dirty="0"/>
          </a:p>
        </p:txBody>
      </p:sp>
      <p:sp>
        <p:nvSpPr>
          <p:cNvPr id="5" name="Slide Number Placeholder 3"/>
          <p:cNvSpPr>
            <a:spLocks noGrp="1"/>
          </p:cNvSpPr>
          <p:nvPr>
            <p:ph type="sldNum" sz="quarter" idx="10"/>
          </p:nvPr>
        </p:nvSpPr>
        <p:spPr>
          <a:xfrm>
            <a:off x="8134066" y="6583956"/>
            <a:ext cx="1009934" cy="348018"/>
          </a:xfrm>
        </p:spPr>
        <p:txBody>
          <a:bodyPr/>
          <a:lstStyle/>
          <a:p>
            <a:pPr>
              <a:defRPr/>
            </a:pPr>
            <a:fld id="{9645A912-1B1C-4C9D-BC46-901A61A2F332}" type="slidenum">
              <a:rPr lang="zh-CN" altLang="en-US" smtClean="0"/>
              <a:pPr>
                <a:defRPr/>
              </a:pPr>
              <a:t>76</a:t>
            </a:fld>
            <a:endParaRPr lang="en-US" altLang="zh-CN" dirty="0"/>
          </a:p>
        </p:txBody>
      </p:sp>
    </p:spTree>
    <p:custDataLst>
      <p:tags r:id="rId1"/>
    </p:custDataLst>
    <p:extLst>
      <p:ext uri="{BB962C8B-B14F-4D97-AF65-F5344CB8AC3E}">
        <p14:creationId xmlns:p14="http://schemas.microsoft.com/office/powerpoint/2010/main" val="61737148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Text Box 2"/>
          <p:cNvSpPr txBox="1">
            <a:spLocks noChangeArrowheads="1"/>
          </p:cNvSpPr>
          <p:nvPr/>
        </p:nvSpPr>
        <p:spPr bwMode="auto">
          <a:xfrm>
            <a:off x="439409" y="1476047"/>
            <a:ext cx="7377441" cy="3416320"/>
          </a:xfrm>
          <a:prstGeom prst="rect">
            <a:avLst/>
          </a:prstGeom>
          <a:solidFill>
            <a:schemeClr val="tx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square">
            <a:spAutoFit/>
          </a:bodyPr>
          <a:lstStyle/>
          <a:p>
            <a:pPr algn="l" eaLnBrk="0" hangingPunct="0">
              <a:defRPr/>
            </a:pPr>
            <a:r>
              <a:rPr lang="en-US" b="1" dirty="0">
                <a:solidFill>
                  <a:srgbClr val="0000FF"/>
                </a:solidFill>
                <a:latin typeface="Courier New" pitchFamily="49" charset="0"/>
              </a:rPr>
              <a:t>List ml; //</a:t>
            </a:r>
            <a:r>
              <a:rPr lang="en-US" b="1" dirty="0" err="1">
                <a:solidFill>
                  <a:srgbClr val="0000FF"/>
                </a:solidFill>
                <a:latin typeface="Courier New" pitchFamily="49" charset="0"/>
              </a:rPr>
              <a:t>my_list</a:t>
            </a:r>
            <a:endParaRPr lang="en-US" b="1" dirty="0">
              <a:solidFill>
                <a:srgbClr val="0000FF"/>
              </a:solidFill>
              <a:latin typeface="Courier New" pitchFamily="49" charset="0"/>
            </a:endParaRPr>
          </a:p>
          <a:p>
            <a:pPr algn="l" eaLnBrk="0" hangingPunct="0">
              <a:defRPr/>
            </a:pPr>
            <a:r>
              <a:rPr lang="en-US" b="1" dirty="0">
                <a:solidFill>
                  <a:srgbClr val="0000FF"/>
                </a:solidFill>
                <a:latin typeface="Courier New" pitchFamily="49" charset="0"/>
              </a:rPr>
              <a:t>Element *e;</a:t>
            </a:r>
          </a:p>
          <a:p>
            <a:pPr algn="l" eaLnBrk="0" hangingPunct="0">
              <a:defRPr/>
            </a:pPr>
            <a:r>
              <a:rPr lang="en-US" b="1" dirty="0">
                <a:solidFill>
                  <a:srgbClr val="0000FF"/>
                </a:solidFill>
                <a:latin typeface="Courier New" pitchFamily="49" charset="0"/>
              </a:rPr>
              <a:t>#</a:t>
            </a:r>
            <a:r>
              <a:rPr lang="en-US" b="1" dirty="0" err="1">
                <a:solidFill>
                  <a:srgbClr val="0000FF"/>
                </a:solidFill>
                <a:latin typeface="Courier New" pitchFamily="49" charset="0"/>
              </a:rPr>
              <a:t>pragma</a:t>
            </a:r>
            <a:r>
              <a:rPr lang="en-US" b="1" dirty="0">
                <a:solidFill>
                  <a:srgbClr val="0000FF"/>
                </a:solidFill>
                <a:latin typeface="Courier New" pitchFamily="49" charset="0"/>
              </a:rPr>
              <a:t> </a:t>
            </a:r>
            <a:r>
              <a:rPr lang="en-US" b="1" dirty="0" err="1">
                <a:solidFill>
                  <a:srgbClr val="0000FF"/>
                </a:solidFill>
                <a:latin typeface="Courier New" pitchFamily="49" charset="0"/>
              </a:rPr>
              <a:t>omp</a:t>
            </a:r>
            <a:r>
              <a:rPr lang="en-US" b="1" dirty="0">
                <a:solidFill>
                  <a:srgbClr val="0000FF"/>
                </a:solidFill>
                <a:latin typeface="Courier New" pitchFamily="49" charset="0"/>
              </a:rPr>
              <a:t> parallel</a:t>
            </a:r>
          </a:p>
          <a:p>
            <a:pPr algn="l" eaLnBrk="0" hangingPunct="0">
              <a:defRPr/>
            </a:pPr>
            <a:r>
              <a:rPr lang="en-US" b="1" dirty="0">
                <a:solidFill>
                  <a:srgbClr val="0000FF"/>
                </a:solidFill>
                <a:latin typeface="Courier New" pitchFamily="49" charset="0"/>
              </a:rPr>
              <a:t>#pragma </a:t>
            </a:r>
            <a:r>
              <a:rPr lang="en-US" b="1" dirty="0" err="1">
                <a:solidFill>
                  <a:srgbClr val="0000FF"/>
                </a:solidFill>
                <a:latin typeface="Courier New" pitchFamily="49" charset="0"/>
              </a:rPr>
              <a:t>omp</a:t>
            </a:r>
            <a:r>
              <a:rPr lang="en-US" b="1" dirty="0">
                <a:solidFill>
                  <a:srgbClr val="0000FF"/>
                </a:solidFill>
                <a:latin typeface="Courier New" pitchFamily="49" charset="0"/>
              </a:rPr>
              <a:t> </a:t>
            </a:r>
            <a:r>
              <a:rPr lang="en-US" b="1" dirty="0" smtClean="0">
                <a:solidFill>
                  <a:srgbClr val="0000FF"/>
                </a:solidFill>
                <a:latin typeface="Courier New" pitchFamily="49" charset="0"/>
              </a:rPr>
              <a:t>single private(e)</a:t>
            </a:r>
            <a:endParaRPr lang="en-US" b="1" dirty="0">
              <a:solidFill>
                <a:srgbClr val="0000FF"/>
              </a:solidFill>
              <a:latin typeface="Courier New" pitchFamily="49" charset="0"/>
            </a:endParaRPr>
          </a:p>
          <a:p>
            <a:pPr algn="l" eaLnBrk="0" hangingPunct="0">
              <a:defRPr/>
            </a:pPr>
            <a:r>
              <a:rPr lang="en-US" b="1" dirty="0">
                <a:solidFill>
                  <a:srgbClr val="0000FF"/>
                </a:solidFill>
                <a:latin typeface="Courier New" pitchFamily="49" charset="0"/>
              </a:rPr>
              <a:t>{</a:t>
            </a:r>
          </a:p>
          <a:p>
            <a:pPr algn="l" eaLnBrk="0" hangingPunct="0">
              <a:defRPr/>
            </a:pPr>
            <a:r>
              <a:rPr lang="en-US" b="1" dirty="0">
                <a:solidFill>
                  <a:srgbClr val="0000FF"/>
                </a:solidFill>
                <a:latin typeface="Courier New" pitchFamily="49" charset="0"/>
              </a:rPr>
              <a:t>   for(e=ml-&gt;</a:t>
            </a:r>
            <a:r>
              <a:rPr lang="en-US" b="1" dirty="0" err="1">
                <a:solidFill>
                  <a:srgbClr val="0000FF"/>
                </a:solidFill>
                <a:latin typeface="Courier New" pitchFamily="49" charset="0"/>
              </a:rPr>
              <a:t>first;e;e</a:t>
            </a:r>
            <a:r>
              <a:rPr lang="en-US" b="1" dirty="0">
                <a:solidFill>
                  <a:srgbClr val="0000FF"/>
                </a:solidFill>
                <a:latin typeface="Courier New" pitchFamily="49" charset="0"/>
              </a:rPr>
              <a:t>=e-&gt;next)</a:t>
            </a:r>
          </a:p>
          <a:p>
            <a:pPr algn="l" eaLnBrk="0" hangingPunct="0">
              <a:defRPr/>
            </a:pPr>
            <a:r>
              <a:rPr lang="en-US" b="1" dirty="0" smtClean="0">
                <a:solidFill>
                  <a:srgbClr val="0000FF"/>
                </a:solidFill>
                <a:latin typeface="Courier New" pitchFamily="49" charset="0"/>
              </a:rPr>
              <a:t>      #</a:t>
            </a:r>
            <a:r>
              <a:rPr lang="en-US" b="1" dirty="0">
                <a:solidFill>
                  <a:srgbClr val="0000FF"/>
                </a:solidFill>
                <a:latin typeface="Courier New" pitchFamily="49" charset="0"/>
              </a:rPr>
              <a:t>pragma </a:t>
            </a:r>
            <a:r>
              <a:rPr lang="en-US" b="1" dirty="0" err="1">
                <a:solidFill>
                  <a:srgbClr val="0000FF"/>
                </a:solidFill>
                <a:latin typeface="Courier New" pitchFamily="49" charset="0"/>
              </a:rPr>
              <a:t>omp</a:t>
            </a:r>
            <a:r>
              <a:rPr lang="en-US" b="1" dirty="0">
                <a:solidFill>
                  <a:srgbClr val="0000FF"/>
                </a:solidFill>
                <a:latin typeface="Courier New" pitchFamily="49" charset="0"/>
              </a:rPr>
              <a:t> </a:t>
            </a:r>
            <a:r>
              <a:rPr lang="en-US" b="1" dirty="0" smtClean="0">
                <a:solidFill>
                  <a:srgbClr val="0000FF"/>
                </a:solidFill>
                <a:latin typeface="Courier New" pitchFamily="49" charset="0"/>
              </a:rPr>
              <a:t>task </a:t>
            </a:r>
          </a:p>
          <a:p>
            <a:pPr algn="l" eaLnBrk="0" hangingPunct="0">
              <a:defRPr/>
            </a:pPr>
            <a:r>
              <a:rPr lang="en-US" b="1" dirty="0" smtClean="0">
                <a:solidFill>
                  <a:srgbClr val="0000FF"/>
                </a:solidFill>
                <a:latin typeface="Courier New" pitchFamily="49" charset="0"/>
              </a:rPr>
              <a:t>          process(e);</a:t>
            </a:r>
          </a:p>
          <a:p>
            <a:pPr algn="l" eaLnBrk="0" hangingPunct="0">
              <a:defRPr/>
            </a:pPr>
            <a:r>
              <a:rPr lang="en-US" b="1" dirty="0" smtClean="0">
                <a:solidFill>
                  <a:srgbClr val="0000FF"/>
                </a:solidFill>
                <a:latin typeface="Courier New" pitchFamily="49" charset="0"/>
              </a:rPr>
              <a:t>}</a:t>
            </a:r>
            <a:endParaRPr lang="en-US" b="1" dirty="0">
              <a:solidFill>
                <a:srgbClr val="0000FF"/>
              </a:solidFill>
              <a:latin typeface="Courier New" pitchFamily="49" charset="0"/>
            </a:endParaRPr>
          </a:p>
        </p:txBody>
      </p:sp>
      <p:sp>
        <p:nvSpPr>
          <p:cNvPr id="16387" name="Rectangle 3"/>
          <p:cNvSpPr>
            <a:spLocks noGrp="1" noChangeArrowheads="1"/>
          </p:cNvSpPr>
          <p:nvPr>
            <p:ph type="title"/>
          </p:nvPr>
        </p:nvSpPr>
        <p:spPr>
          <a:xfrm>
            <a:off x="531813" y="500063"/>
            <a:ext cx="8237537" cy="427037"/>
          </a:xfrm>
        </p:spPr>
        <p:txBody>
          <a:bodyPr/>
          <a:lstStyle/>
          <a:p>
            <a:pPr eaLnBrk="1" hangingPunct="1"/>
            <a:r>
              <a:rPr lang="en-US" sz="3200" dirty="0" smtClean="0"/>
              <a:t>Data Scoping with tasks: </a:t>
            </a:r>
            <a:r>
              <a:rPr lang="en-US" sz="2000" dirty="0" smtClean="0"/>
              <a:t>List Traversal example</a:t>
            </a:r>
          </a:p>
        </p:txBody>
      </p:sp>
      <p:sp>
        <p:nvSpPr>
          <p:cNvPr id="2" name="TextBox 1"/>
          <p:cNvSpPr txBox="1"/>
          <p:nvPr/>
        </p:nvSpPr>
        <p:spPr>
          <a:xfrm>
            <a:off x="3724904" y="4642776"/>
            <a:ext cx="5419096" cy="1938992"/>
          </a:xfrm>
          <a:prstGeom prst="rect">
            <a:avLst/>
          </a:prstGeom>
          <a:solidFill>
            <a:srgbClr val="002060"/>
          </a:solidFill>
          <a:ln w="31750">
            <a:solidFill>
              <a:srgbClr val="FFFF00"/>
            </a:solidFill>
          </a:ln>
        </p:spPr>
        <p:txBody>
          <a:bodyPr wrap="square" rtlCol="0">
            <a:spAutoFit/>
          </a:bodyPr>
          <a:lstStyle/>
          <a:p>
            <a:r>
              <a:rPr lang="en-US" dirty="0" smtClean="0"/>
              <a:t>Solutions: Make “e” private on single … it will then be </a:t>
            </a:r>
            <a:r>
              <a:rPr lang="en-US" dirty="0" err="1" smtClean="0"/>
              <a:t>firstprivate</a:t>
            </a:r>
            <a:r>
              <a:rPr lang="en-US" dirty="0" smtClean="0"/>
              <a:t> by default on subsequent task constructs … hence giving each task has its own, well defined private copy of e</a:t>
            </a:r>
            <a:endParaRPr lang="en-US" dirty="0"/>
          </a:p>
        </p:txBody>
      </p:sp>
      <p:sp>
        <p:nvSpPr>
          <p:cNvPr id="5" name="Slide Number Placeholder 3"/>
          <p:cNvSpPr>
            <a:spLocks noGrp="1"/>
          </p:cNvSpPr>
          <p:nvPr>
            <p:ph type="sldNum" sz="quarter" idx="10"/>
          </p:nvPr>
        </p:nvSpPr>
        <p:spPr>
          <a:xfrm>
            <a:off x="8134066" y="6509982"/>
            <a:ext cx="1009934" cy="348018"/>
          </a:xfrm>
        </p:spPr>
        <p:txBody>
          <a:bodyPr/>
          <a:lstStyle/>
          <a:p>
            <a:pPr>
              <a:defRPr/>
            </a:pPr>
            <a:fld id="{9645A912-1B1C-4C9D-BC46-901A61A2F332}" type="slidenum">
              <a:rPr lang="zh-CN" altLang="en-US" smtClean="0"/>
              <a:pPr>
                <a:defRPr/>
              </a:pPr>
              <a:t>77</a:t>
            </a:fld>
            <a:endParaRPr lang="en-US" altLang="zh-CN" dirty="0"/>
          </a:p>
        </p:txBody>
      </p:sp>
    </p:spTree>
    <p:custDataLst>
      <p:tags r:id="rId1"/>
    </p:custDataLst>
    <p:extLst>
      <p:ext uri="{BB962C8B-B14F-4D97-AF65-F5344CB8AC3E}">
        <p14:creationId xmlns:p14="http://schemas.microsoft.com/office/powerpoint/2010/main" val="220343092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idx="4294967295"/>
          </p:nvPr>
        </p:nvSpPr>
        <p:spPr/>
        <p:txBody>
          <a:bodyPr lIns="92075" tIns="46038" rIns="92075" bIns="46038"/>
          <a:lstStyle/>
          <a:p>
            <a:pPr eaLnBrk="1" hangingPunct="1">
              <a:defRPr/>
            </a:pPr>
            <a:r>
              <a:rPr lang="en-US" dirty="0" smtClean="0">
                <a:cs typeface="+mj-cs"/>
              </a:rPr>
              <a:t>Task switching</a:t>
            </a:r>
          </a:p>
        </p:txBody>
      </p:sp>
      <p:sp>
        <p:nvSpPr>
          <p:cNvPr id="75780" name="Rectangle 3"/>
          <p:cNvSpPr>
            <a:spLocks noGrp="1" noChangeArrowheads="1"/>
          </p:cNvSpPr>
          <p:nvPr>
            <p:ph type="body" idx="4294967295"/>
          </p:nvPr>
        </p:nvSpPr>
        <p:spPr/>
        <p:txBody>
          <a:bodyPr lIns="92075" tIns="46038" rIns="92075" bIns="46038"/>
          <a:lstStyle/>
          <a:p>
            <a:pPr marL="285750" indent="-285750" eaLnBrk="1" hangingPunct="1">
              <a:defRPr/>
            </a:pPr>
            <a:r>
              <a:rPr lang="en-US" smtClean="0">
                <a:cs typeface="+mn-cs"/>
              </a:rPr>
              <a:t>Certain constructs have task scheduling points at defined locations within them</a:t>
            </a:r>
          </a:p>
          <a:p>
            <a:pPr marL="285750" indent="-285750" eaLnBrk="1" hangingPunct="1">
              <a:defRPr/>
            </a:pPr>
            <a:r>
              <a:rPr lang="en-US" smtClean="0">
                <a:cs typeface="+mn-cs"/>
              </a:rPr>
              <a:t>When a thread encounters a task scheduling point, it is allowed to suspend the current task and execute another (called </a:t>
            </a:r>
            <a:r>
              <a:rPr lang="en-US" i="1" smtClean="0">
                <a:cs typeface="+mn-cs"/>
              </a:rPr>
              <a:t>task switching</a:t>
            </a:r>
            <a:r>
              <a:rPr lang="en-US" smtClean="0">
                <a:cs typeface="+mn-cs"/>
              </a:rPr>
              <a:t>)</a:t>
            </a:r>
          </a:p>
          <a:p>
            <a:pPr marL="285750" indent="-285750" eaLnBrk="1" hangingPunct="1">
              <a:defRPr/>
            </a:pPr>
            <a:r>
              <a:rPr lang="en-US" smtClean="0">
                <a:cs typeface="+mn-cs"/>
              </a:rPr>
              <a:t>It can then return to the original task and resume </a:t>
            </a:r>
          </a:p>
          <a:p>
            <a:pPr marL="285750" indent="-285750" eaLnBrk="1" hangingPunct="1">
              <a:defRPr/>
            </a:pPr>
            <a:endParaRPr lang="en-US" smtClean="0">
              <a:cs typeface="+mn-cs"/>
            </a:endParaRPr>
          </a:p>
          <a:p>
            <a:pPr marL="285750" indent="-285750" eaLnBrk="1" hangingPunct="1">
              <a:defRPr/>
            </a:pPr>
            <a:endParaRPr lang="en-US" smtClean="0">
              <a:cs typeface="+mn-cs"/>
            </a:endParaRPr>
          </a:p>
        </p:txBody>
      </p:sp>
      <p:sp>
        <p:nvSpPr>
          <p:cNvPr id="5" name="Slide Number Placeholder 3"/>
          <p:cNvSpPr>
            <a:spLocks noGrp="1"/>
          </p:cNvSpPr>
          <p:nvPr>
            <p:ph type="sldNum" sz="quarter" idx="10"/>
          </p:nvPr>
        </p:nvSpPr>
        <p:spPr>
          <a:xfrm>
            <a:off x="8134066" y="6509982"/>
            <a:ext cx="1009934" cy="348018"/>
          </a:xfrm>
        </p:spPr>
        <p:txBody>
          <a:bodyPr/>
          <a:lstStyle/>
          <a:p>
            <a:pPr>
              <a:defRPr/>
            </a:pPr>
            <a:fld id="{9645A912-1B1C-4C9D-BC46-901A61A2F332}" type="slidenum">
              <a:rPr lang="zh-CN" altLang="en-US" smtClean="0"/>
              <a:pPr>
                <a:defRPr/>
              </a:pPr>
              <a:t>78</a:t>
            </a:fld>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ChangeArrowheads="1"/>
          </p:cNvSpPr>
          <p:nvPr/>
        </p:nvSpPr>
        <p:spPr bwMode="auto">
          <a:xfrm>
            <a:off x="811003" y="922916"/>
            <a:ext cx="5082585" cy="2393582"/>
          </a:xfrm>
          <a:prstGeom prst="rect">
            <a:avLst/>
          </a:prstGeom>
          <a:solidFill>
            <a:schemeClr val="tx1"/>
          </a:solidFill>
          <a:ln>
            <a:noFill/>
          </a:ln>
        </p:spPr>
        <p:txBody>
          <a:bodyPr/>
          <a:lstStyle/>
          <a:p>
            <a:pPr marL="285750" indent="-285750" algn="l" eaLnBrk="1" hangingPunct="1">
              <a:lnSpc>
                <a:spcPct val="80000"/>
              </a:lnSpc>
              <a:spcBef>
                <a:spcPct val="30000"/>
              </a:spcBef>
              <a:buClr>
                <a:schemeClr val="tx2"/>
              </a:buClr>
              <a:buSzPct val="75000"/>
              <a:buFont typeface="Wingdings" charset="0"/>
              <a:buNone/>
            </a:pPr>
            <a:endParaRPr lang="it-IT" sz="1600" b="0" dirty="0">
              <a:solidFill>
                <a:schemeClr val="folHlink"/>
              </a:solidFill>
              <a:latin typeface="Courier New" charset="0"/>
              <a:ea typeface="SimSun" charset="0"/>
              <a:cs typeface="SimSun" charset="0"/>
            </a:endParaRPr>
          </a:p>
          <a:p>
            <a:pPr marL="285750" indent="-285750" algn="l" eaLnBrk="1" hangingPunct="1">
              <a:lnSpc>
                <a:spcPct val="80000"/>
              </a:lnSpc>
              <a:spcBef>
                <a:spcPct val="30000"/>
              </a:spcBef>
              <a:buClr>
                <a:schemeClr val="tx2"/>
              </a:buClr>
              <a:buSzPct val="75000"/>
              <a:buFont typeface="Wingdings" charset="0"/>
              <a:buNone/>
            </a:pPr>
            <a:r>
              <a:rPr lang="it-IT" sz="2000" b="0" i="1" dirty="0">
                <a:solidFill>
                  <a:schemeClr val="bg1"/>
                </a:solidFill>
                <a:latin typeface="Courier New" charset="0"/>
                <a:ea typeface="SimSun" charset="0"/>
                <a:cs typeface="SimSun" charset="0"/>
              </a:rPr>
              <a:t> </a:t>
            </a:r>
            <a:r>
              <a:rPr lang="it-IT" sz="2000" dirty="0">
                <a:solidFill>
                  <a:schemeClr val="bg1"/>
                </a:solidFill>
                <a:latin typeface="Courier New" charset="0"/>
                <a:ea typeface="SimSun" charset="0"/>
                <a:cs typeface="SimSun" charset="0"/>
              </a:rPr>
              <a:t>#</a:t>
            </a:r>
            <a:r>
              <a:rPr lang="it-IT" sz="2000" dirty="0" err="1">
                <a:solidFill>
                  <a:schemeClr val="bg1"/>
                </a:solidFill>
                <a:latin typeface="Courier New" charset="0"/>
                <a:ea typeface="SimSun" charset="0"/>
                <a:cs typeface="SimSun" charset="0"/>
              </a:rPr>
              <a:t>pragma</a:t>
            </a:r>
            <a:r>
              <a:rPr lang="it-IT" sz="2000" dirty="0">
                <a:solidFill>
                  <a:schemeClr val="bg1"/>
                </a:solidFill>
                <a:latin typeface="Courier New" charset="0"/>
                <a:ea typeface="SimSun" charset="0"/>
                <a:cs typeface="SimSun" charset="0"/>
              </a:rPr>
              <a:t> </a:t>
            </a:r>
            <a:r>
              <a:rPr lang="it-IT" sz="2000" dirty="0" err="1">
                <a:solidFill>
                  <a:schemeClr val="bg1"/>
                </a:solidFill>
                <a:latin typeface="Courier New" charset="0"/>
                <a:ea typeface="SimSun" charset="0"/>
                <a:cs typeface="SimSun" charset="0"/>
              </a:rPr>
              <a:t>omp</a:t>
            </a:r>
            <a:r>
              <a:rPr lang="it-IT" sz="2000" dirty="0">
                <a:solidFill>
                  <a:schemeClr val="bg1"/>
                </a:solidFill>
                <a:latin typeface="Courier New" charset="0"/>
                <a:ea typeface="SimSun" charset="0"/>
                <a:cs typeface="SimSun" charset="0"/>
              </a:rPr>
              <a:t> single</a:t>
            </a:r>
          </a:p>
          <a:p>
            <a:pPr marL="285750" indent="-285750" algn="l" eaLnBrk="1" hangingPunct="1">
              <a:lnSpc>
                <a:spcPct val="80000"/>
              </a:lnSpc>
              <a:spcBef>
                <a:spcPct val="30000"/>
              </a:spcBef>
              <a:buClr>
                <a:schemeClr val="tx2"/>
              </a:buClr>
              <a:buSzPct val="75000"/>
              <a:buFont typeface="Wingdings" charset="0"/>
              <a:buNone/>
            </a:pPr>
            <a:r>
              <a:rPr lang="it-IT" sz="2000" dirty="0">
                <a:solidFill>
                  <a:schemeClr val="bg1"/>
                </a:solidFill>
                <a:latin typeface="Courier New" charset="0"/>
                <a:ea typeface="SimSun" charset="0"/>
                <a:cs typeface="SimSun" charset="0"/>
              </a:rPr>
              <a:t> {</a:t>
            </a:r>
          </a:p>
          <a:p>
            <a:pPr marL="285750" indent="-285750" algn="l" eaLnBrk="1" hangingPunct="1">
              <a:lnSpc>
                <a:spcPct val="80000"/>
              </a:lnSpc>
              <a:spcBef>
                <a:spcPct val="30000"/>
              </a:spcBef>
              <a:buClr>
                <a:schemeClr val="tx2"/>
              </a:buClr>
              <a:buSzPct val="75000"/>
              <a:buFont typeface="Wingdings" charset="0"/>
              <a:buNone/>
            </a:pPr>
            <a:r>
              <a:rPr lang="it-IT" sz="2000" dirty="0">
                <a:solidFill>
                  <a:schemeClr val="bg1"/>
                </a:solidFill>
                <a:latin typeface="Courier New" charset="0"/>
                <a:ea typeface="SimSun" charset="0"/>
                <a:cs typeface="SimSun" charset="0"/>
              </a:rPr>
              <a:t>   for (i=0; i&lt;ONEZILLION; i++)</a:t>
            </a:r>
          </a:p>
          <a:p>
            <a:pPr marL="285750" indent="-285750" algn="l" eaLnBrk="1" hangingPunct="1">
              <a:lnSpc>
                <a:spcPct val="80000"/>
              </a:lnSpc>
              <a:spcBef>
                <a:spcPct val="30000"/>
              </a:spcBef>
              <a:buClr>
                <a:schemeClr val="tx2"/>
              </a:buClr>
              <a:buSzPct val="75000"/>
              <a:buFont typeface="Wingdings" charset="0"/>
              <a:buNone/>
            </a:pPr>
            <a:r>
              <a:rPr lang="it-IT" sz="2000" dirty="0">
                <a:solidFill>
                  <a:schemeClr val="bg1"/>
                </a:solidFill>
                <a:latin typeface="Courier New" charset="0"/>
                <a:ea typeface="SimSun" charset="0"/>
                <a:cs typeface="SimSun" charset="0"/>
              </a:rPr>
              <a:t>     #</a:t>
            </a:r>
            <a:r>
              <a:rPr lang="it-IT" sz="2000" dirty="0" err="1">
                <a:solidFill>
                  <a:schemeClr val="bg1"/>
                </a:solidFill>
                <a:latin typeface="Courier New" charset="0"/>
                <a:ea typeface="SimSun" charset="0"/>
                <a:cs typeface="SimSun" charset="0"/>
              </a:rPr>
              <a:t>pragma</a:t>
            </a:r>
            <a:r>
              <a:rPr lang="it-IT" sz="2000" dirty="0">
                <a:solidFill>
                  <a:schemeClr val="bg1"/>
                </a:solidFill>
                <a:latin typeface="Courier New" charset="0"/>
                <a:ea typeface="SimSun" charset="0"/>
                <a:cs typeface="SimSun" charset="0"/>
              </a:rPr>
              <a:t> </a:t>
            </a:r>
            <a:r>
              <a:rPr lang="it-IT" sz="2000" dirty="0" err="1">
                <a:solidFill>
                  <a:schemeClr val="bg1"/>
                </a:solidFill>
                <a:latin typeface="Courier New" charset="0"/>
                <a:ea typeface="SimSun" charset="0"/>
                <a:cs typeface="SimSun" charset="0"/>
              </a:rPr>
              <a:t>omp</a:t>
            </a:r>
            <a:r>
              <a:rPr lang="it-IT" sz="2000" dirty="0">
                <a:solidFill>
                  <a:schemeClr val="bg1"/>
                </a:solidFill>
                <a:latin typeface="Courier New" charset="0"/>
                <a:ea typeface="SimSun" charset="0"/>
                <a:cs typeface="SimSun" charset="0"/>
              </a:rPr>
              <a:t> task</a:t>
            </a:r>
          </a:p>
          <a:p>
            <a:pPr marL="285750" indent="-285750" algn="l" eaLnBrk="1" hangingPunct="1">
              <a:lnSpc>
                <a:spcPct val="80000"/>
              </a:lnSpc>
              <a:spcBef>
                <a:spcPct val="30000"/>
              </a:spcBef>
              <a:buClr>
                <a:schemeClr val="tx2"/>
              </a:buClr>
              <a:buSzPct val="75000"/>
              <a:buFont typeface="Wingdings" charset="0"/>
              <a:buNone/>
            </a:pPr>
            <a:r>
              <a:rPr lang="it-IT" sz="2000" dirty="0">
                <a:solidFill>
                  <a:schemeClr val="bg1"/>
                </a:solidFill>
                <a:latin typeface="Courier New" charset="0"/>
                <a:ea typeface="SimSun" charset="0"/>
                <a:cs typeface="SimSun" charset="0"/>
              </a:rPr>
              <a:t>       </a:t>
            </a:r>
            <a:r>
              <a:rPr lang="it-IT" sz="2000" dirty="0" err="1">
                <a:solidFill>
                  <a:schemeClr val="bg1"/>
                </a:solidFill>
                <a:latin typeface="Courier New" charset="0"/>
                <a:ea typeface="SimSun" charset="0"/>
                <a:cs typeface="SimSun" charset="0"/>
              </a:rPr>
              <a:t>process</a:t>
            </a:r>
            <a:r>
              <a:rPr lang="it-IT" sz="2000" dirty="0">
                <a:solidFill>
                  <a:schemeClr val="bg1"/>
                </a:solidFill>
                <a:latin typeface="Courier New" charset="0"/>
                <a:ea typeface="SimSun" charset="0"/>
                <a:cs typeface="SimSun" charset="0"/>
              </a:rPr>
              <a:t>(item[i]);</a:t>
            </a:r>
          </a:p>
          <a:p>
            <a:pPr marL="285750" indent="-285750" algn="l" eaLnBrk="1" hangingPunct="1">
              <a:lnSpc>
                <a:spcPct val="80000"/>
              </a:lnSpc>
              <a:spcBef>
                <a:spcPct val="30000"/>
              </a:spcBef>
              <a:buClr>
                <a:schemeClr val="tx2"/>
              </a:buClr>
              <a:buSzPct val="75000"/>
              <a:buFont typeface="Wingdings" charset="0"/>
              <a:buNone/>
            </a:pPr>
            <a:r>
              <a:rPr lang="it-IT" sz="2000" dirty="0">
                <a:solidFill>
                  <a:schemeClr val="bg1"/>
                </a:solidFill>
                <a:latin typeface="Courier New" charset="0"/>
                <a:ea typeface="SimSun" charset="0"/>
                <a:cs typeface="SimSun" charset="0"/>
              </a:rPr>
              <a:t> }</a:t>
            </a:r>
          </a:p>
          <a:p>
            <a:pPr marL="285750" indent="-285750" algn="l" eaLnBrk="1" hangingPunct="1">
              <a:lnSpc>
                <a:spcPct val="80000"/>
              </a:lnSpc>
              <a:spcBef>
                <a:spcPct val="30000"/>
              </a:spcBef>
              <a:buClr>
                <a:schemeClr val="tx2"/>
              </a:buClr>
              <a:buSzPct val="75000"/>
              <a:buFont typeface="Wingdings" charset="0"/>
              <a:buNone/>
            </a:pPr>
            <a:endParaRPr lang="it-IT" sz="2000" dirty="0">
              <a:solidFill>
                <a:schemeClr val="hlink"/>
              </a:solidFill>
              <a:ea typeface="SimSun" charset="0"/>
              <a:cs typeface="SimSun" charset="0"/>
            </a:endParaRPr>
          </a:p>
          <a:p>
            <a:pPr marL="285750" indent="-285750" algn="l" eaLnBrk="1" hangingPunct="1">
              <a:lnSpc>
                <a:spcPct val="80000"/>
              </a:lnSpc>
              <a:spcBef>
                <a:spcPct val="30000"/>
              </a:spcBef>
              <a:buClr>
                <a:schemeClr val="tx2"/>
              </a:buClr>
              <a:buSzPct val="75000"/>
              <a:buFont typeface="Wingdings" charset="0"/>
              <a:buNone/>
            </a:pPr>
            <a:endParaRPr lang="it-IT" b="0" dirty="0">
              <a:solidFill>
                <a:schemeClr val="hlink"/>
              </a:solidFill>
              <a:ea typeface="SimSun" charset="0"/>
              <a:cs typeface="SimSun" charset="0"/>
            </a:endParaRPr>
          </a:p>
        </p:txBody>
      </p:sp>
      <p:sp>
        <p:nvSpPr>
          <p:cNvPr id="77830" name="Rectangle 6"/>
          <p:cNvSpPr>
            <a:spLocks noGrp="1" noChangeArrowheads="1"/>
          </p:cNvSpPr>
          <p:nvPr>
            <p:ph type="body" idx="1"/>
          </p:nvPr>
        </p:nvSpPr>
        <p:spPr>
          <a:xfrm>
            <a:off x="179388" y="3284538"/>
            <a:ext cx="8793162" cy="3116262"/>
          </a:xfrm>
        </p:spPr>
        <p:txBody>
          <a:bodyPr/>
          <a:lstStyle/>
          <a:p>
            <a:pPr eaLnBrk="1" hangingPunct="1">
              <a:defRPr/>
            </a:pPr>
            <a:r>
              <a:rPr lang="it-IT" dirty="0" err="1" smtClean="0">
                <a:solidFill>
                  <a:schemeClr val="tx1"/>
                </a:solidFill>
                <a:cs typeface="+mn-cs"/>
              </a:rPr>
              <a:t>Risk</a:t>
            </a:r>
            <a:r>
              <a:rPr lang="it-IT" dirty="0" smtClean="0">
                <a:solidFill>
                  <a:schemeClr val="tx1"/>
                </a:solidFill>
                <a:cs typeface="+mn-cs"/>
              </a:rPr>
              <a:t> of </a:t>
            </a:r>
            <a:r>
              <a:rPr lang="it-IT" dirty="0" err="1" smtClean="0">
                <a:solidFill>
                  <a:schemeClr val="tx1"/>
                </a:solidFill>
                <a:cs typeface="+mn-cs"/>
              </a:rPr>
              <a:t>generating</a:t>
            </a:r>
            <a:r>
              <a:rPr lang="it-IT" dirty="0" smtClean="0">
                <a:solidFill>
                  <a:schemeClr val="tx1"/>
                </a:solidFill>
                <a:cs typeface="+mn-cs"/>
              </a:rPr>
              <a:t> </a:t>
            </a:r>
            <a:r>
              <a:rPr lang="it-IT" dirty="0" err="1" smtClean="0">
                <a:solidFill>
                  <a:schemeClr val="tx1"/>
                </a:solidFill>
                <a:cs typeface="+mn-cs"/>
              </a:rPr>
              <a:t>too</a:t>
            </a:r>
            <a:r>
              <a:rPr lang="it-IT" dirty="0" smtClean="0">
                <a:solidFill>
                  <a:schemeClr val="tx1"/>
                </a:solidFill>
                <a:cs typeface="+mn-cs"/>
              </a:rPr>
              <a:t> </a:t>
            </a:r>
            <a:r>
              <a:rPr lang="it-IT" dirty="0" err="1" smtClean="0">
                <a:solidFill>
                  <a:schemeClr val="tx1"/>
                </a:solidFill>
                <a:cs typeface="+mn-cs"/>
              </a:rPr>
              <a:t>many</a:t>
            </a:r>
            <a:r>
              <a:rPr lang="it-IT" dirty="0" smtClean="0">
                <a:solidFill>
                  <a:schemeClr val="tx1"/>
                </a:solidFill>
                <a:cs typeface="+mn-cs"/>
              </a:rPr>
              <a:t> </a:t>
            </a:r>
            <a:r>
              <a:rPr lang="it-IT" dirty="0" err="1" smtClean="0">
                <a:solidFill>
                  <a:schemeClr val="tx1"/>
                </a:solidFill>
                <a:cs typeface="+mn-cs"/>
              </a:rPr>
              <a:t>tasks</a:t>
            </a:r>
            <a:endParaRPr lang="it-IT" dirty="0" smtClean="0">
              <a:solidFill>
                <a:schemeClr val="tx1"/>
              </a:solidFill>
              <a:cs typeface="+mn-cs"/>
            </a:endParaRPr>
          </a:p>
          <a:p>
            <a:pPr eaLnBrk="1" hangingPunct="1">
              <a:defRPr/>
            </a:pPr>
            <a:r>
              <a:rPr lang="it-IT" dirty="0" err="1" smtClean="0">
                <a:solidFill>
                  <a:schemeClr val="tx1"/>
                </a:solidFill>
                <a:cs typeface="+mn-cs"/>
              </a:rPr>
              <a:t>Generating</a:t>
            </a:r>
            <a:r>
              <a:rPr lang="it-IT" dirty="0" smtClean="0">
                <a:solidFill>
                  <a:schemeClr val="tx1"/>
                </a:solidFill>
                <a:cs typeface="+mn-cs"/>
              </a:rPr>
              <a:t> task </a:t>
            </a:r>
            <a:r>
              <a:rPr lang="it-IT" dirty="0" err="1" smtClean="0">
                <a:solidFill>
                  <a:schemeClr val="tx1"/>
                </a:solidFill>
                <a:cs typeface="+mn-cs"/>
              </a:rPr>
              <a:t>will</a:t>
            </a:r>
            <a:r>
              <a:rPr lang="it-IT" dirty="0" smtClean="0">
                <a:solidFill>
                  <a:schemeClr val="tx1"/>
                </a:solidFill>
                <a:cs typeface="+mn-cs"/>
              </a:rPr>
              <a:t> </a:t>
            </a:r>
            <a:r>
              <a:rPr lang="it-IT" dirty="0" err="1" smtClean="0">
                <a:solidFill>
                  <a:schemeClr val="tx1"/>
                </a:solidFill>
                <a:cs typeface="+mn-cs"/>
              </a:rPr>
              <a:t>have</a:t>
            </a:r>
            <a:r>
              <a:rPr lang="it-IT" dirty="0" smtClean="0">
                <a:solidFill>
                  <a:schemeClr val="tx1"/>
                </a:solidFill>
                <a:cs typeface="+mn-cs"/>
              </a:rPr>
              <a:t> to </a:t>
            </a:r>
            <a:r>
              <a:rPr lang="it-IT" dirty="0" err="1" smtClean="0">
                <a:solidFill>
                  <a:schemeClr val="tx1"/>
                </a:solidFill>
                <a:cs typeface="+mn-cs"/>
              </a:rPr>
              <a:t>suspend</a:t>
            </a:r>
            <a:r>
              <a:rPr lang="it-IT" dirty="0" smtClean="0">
                <a:solidFill>
                  <a:schemeClr val="tx1"/>
                </a:solidFill>
                <a:cs typeface="+mn-cs"/>
              </a:rPr>
              <a:t> for a </a:t>
            </a:r>
            <a:r>
              <a:rPr lang="it-IT" dirty="0" err="1" smtClean="0">
                <a:solidFill>
                  <a:schemeClr val="tx1"/>
                </a:solidFill>
                <a:cs typeface="+mn-cs"/>
              </a:rPr>
              <a:t>while</a:t>
            </a:r>
            <a:endParaRPr lang="it-IT" dirty="0" smtClean="0">
              <a:solidFill>
                <a:schemeClr val="tx1"/>
              </a:solidFill>
              <a:cs typeface="+mn-cs"/>
            </a:endParaRPr>
          </a:p>
          <a:p>
            <a:pPr eaLnBrk="1" hangingPunct="1">
              <a:defRPr/>
            </a:pPr>
            <a:r>
              <a:rPr lang="it-IT" dirty="0" smtClean="0">
                <a:solidFill>
                  <a:schemeClr val="tx1"/>
                </a:solidFill>
                <a:cs typeface="+mn-cs"/>
              </a:rPr>
              <a:t>With task </a:t>
            </a:r>
            <a:r>
              <a:rPr lang="it-IT" dirty="0" err="1" smtClean="0">
                <a:solidFill>
                  <a:schemeClr val="tx1"/>
                </a:solidFill>
                <a:cs typeface="+mn-cs"/>
              </a:rPr>
              <a:t>switching</a:t>
            </a:r>
            <a:r>
              <a:rPr lang="it-IT" dirty="0" smtClean="0">
                <a:solidFill>
                  <a:schemeClr val="tx1"/>
                </a:solidFill>
                <a:cs typeface="+mn-cs"/>
              </a:rPr>
              <a:t>, the </a:t>
            </a:r>
            <a:r>
              <a:rPr lang="it-IT" dirty="0" err="1" smtClean="0">
                <a:solidFill>
                  <a:schemeClr val="tx1"/>
                </a:solidFill>
                <a:cs typeface="+mn-cs"/>
              </a:rPr>
              <a:t>executing</a:t>
            </a:r>
            <a:r>
              <a:rPr lang="it-IT" dirty="0" smtClean="0">
                <a:solidFill>
                  <a:schemeClr val="tx1"/>
                </a:solidFill>
                <a:cs typeface="+mn-cs"/>
              </a:rPr>
              <a:t> </a:t>
            </a:r>
            <a:r>
              <a:rPr lang="it-IT" dirty="0" err="1" smtClean="0">
                <a:solidFill>
                  <a:schemeClr val="tx1"/>
                </a:solidFill>
                <a:cs typeface="+mn-cs"/>
              </a:rPr>
              <a:t>thread</a:t>
            </a:r>
            <a:r>
              <a:rPr lang="it-IT" dirty="0" smtClean="0">
                <a:solidFill>
                  <a:schemeClr val="tx1"/>
                </a:solidFill>
                <a:cs typeface="+mn-cs"/>
              </a:rPr>
              <a:t> can:</a:t>
            </a:r>
          </a:p>
          <a:p>
            <a:pPr lvl="1" eaLnBrk="1" hangingPunct="1">
              <a:defRPr/>
            </a:pPr>
            <a:r>
              <a:rPr lang="it-IT" dirty="0" err="1" smtClean="0"/>
              <a:t>execute</a:t>
            </a:r>
            <a:r>
              <a:rPr lang="it-IT" dirty="0" smtClean="0"/>
              <a:t> an </a:t>
            </a:r>
            <a:r>
              <a:rPr lang="it-IT" dirty="0" err="1" smtClean="0"/>
              <a:t>already</a:t>
            </a:r>
            <a:r>
              <a:rPr lang="it-IT" dirty="0" smtClean="0"/>
              <a:t> </a:t>
            </a:r>
            <a:r>
              <a:rPr lang="it-IT" dirty="0" err="1" smtClean="0"/>
              <a:t>generated</a:t>
            </a:r>
            <a:r>
              <a:rPr lang="it-IT" dirty="0" smtClean="0"/>
              <a:t> task (</a:t>
            </a:r>
            <a:r>
              <a:rPr lang="it-IT" dirty="0" err="1" smtClean="0"/>
              <a:t>draining</a:t>
            </a:r>
            <a:r>
              <a:rPr lang="it-IT" dirty="0" smtClean="0"/>
              <a:t> the “</a:t>
            </a:r>
            <a:r>
              <a:rPr lang="it-IT" i="1" dirty="0" smtClean="0"/>
              <a:t>task pool</a:t>
            </a:r>
            <a:r>
              <a:rPr lang="it-IT" dirty="0" smtClean="0"/>
              <a:t>”)</a:t>
            </a:r>
          </a:p>
          <a:p>
            <a:pPr lvl="1" eaLnBrk="1" hangingPunct="1">
              <a:defRPr/>
            </a:pPr>
            <a:r>
              <a:rPr lang="it-IT" dirty="0" err="1" smtClean="0"/>
              <a:t>execute</a:t>
            </a:r>
            <a:r>
              <a:rPr lang="it-IT" dirty="0" smtClean="0"/>
              <a:t> the </a:t>
            </a:r>
            <a:r>
              <a:rPr lang="it-IT" dirty="0" err="1" smtClean="0"/>
              <a:t>encountered</a:t>
            </a:r>
            <a:r>
              <a:rPr lang="it-IT" dirty="0" smtClean="0"/>
              <a:t> task</a:t>
            </a:r>
            <a:endParaRPr lang="en-GB" dirty="0" smtClean="0"/>
          </a:p>
        </p:txBody>
      </p:sp>
      <p:sp>
        <p:nvSpPr>
          <p:cNvPr id="6" name="Slide Number Placeholder 3"/>
          <p:cNvSpPr>
            <a:spLocks noGrp="1"/>
          </p:cNvSpPr>
          <p:nvPr>
            <p:ph type="sldNum" sz="quarter" idx="10"/>
          </p:nvPr>
        </p:nvSpPr>
        <p:spPr>
          <a:xfrm>
            <a:off x="8134066" y="6509982"/>
            <a:ext cx="1009934" cy="348018"/>
          </a:xfrm>
        </p:spPr>
        <p:txBody>
          <a:bodyPr/>
          <a:lstStyle/>
          <a:p>
            <a:pPr>
              <a:defRPr/>
            </a:pPr>
            <a:fld id="{9645A912-1B1C-4C9D-BC46-901A61A2F332}" type="slidenum">
              <a:rPr lang="zh-CN" altLang="en-US" smtClean="0"/>
              <a:pPr>
                <a:defRPr/>
              </a:pPr>
              <a:t>79</a:t>
            </a:fld>
            <a:endParaRPr lang="en-US" altLang="zh-CN" dirty="0"/>
          </a:p>
        </p:txBody>
      </p:sp>
      <p:sp>
        <p:nvSpPr>
          <p:cNvPr id="8" name="Rectangle 2"/>
          <p:cNvSpPr>
            <a:spLocks noGrp="1" noChangeArrowheads="1"/>
          </p:cNvSpPr>
          <p:nvPr>
            <p:ph type="title" idx="4294967295"/>
          </p:nvPr>
        </p:nvSpPr>
        <p:spPr>
          <a:xfrm>
            <a:off x="127474" y="0"/>
            <a:ext cx="8496300" cy="1143000"/>
          </a:xfrm>
        </p:spPr>
        <p:txBody>
          <a:bodyPr lIns="92075" tIns="46038" rIns="92075" bIns="46038"/>
          <a:lstStyle/>
          <a:p>
            <a:pPr eaLnBrk="1" hangingPunct="1">
              <a:defRPr/>
            </a:pPr>
            <a:r>
              <a:rPr lang="en-US" dirty="0" smtClean="0">
                <a:cs typeface="+mj-cs"/>
              </a:rPr>
              <a:t>Task switching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pPr>
              <a:defRPr/>
            </a:pPr>
            <a:fld id="{C28CFCEF-03ED-4D47-8571-FA794F40F20A}" type="slidenum">
              <a:rPr lang="zh-CN" altLang="en-US"/>
              <a:pPr>
                <a:defRPr/>
              </a:pPr>
              <a:t>8</a:t>
            </a:fld>
            <a:endParaRPr lang="en-US" altLang="zh-CN"/>
          </a:p>
        </p:txBody>
      </p:sp>
      <p:sp>
        <p:nvSpPr>
          <p:cNvPr id="14339" name="Rectangle 2"/>
          <p:cNvSpPr>
            <a:spLocks noGrp="1" noChangeArrowheads="1"/>
          </p:cNvSpPr>
          <p:nvPr>
            <p:ph type="title"/>
          </p:nvPr>
        </p:nvSpPr>
        <p:spPr>
          <a:noFill/>
        </p:spPr>
        <p:txBody>
          <a:bodyPr/>
          <a:lstStyle/>
          <a:p>
            <a:pPr eaLnBrk="1" hangingPunct="1">
              <a:lnSpc>
                <a:spcPct val="89000"/>
              </a:lnSpc>
            </a:pPr>
            <a:r>
              <a:rPr lang="en-US" altLang="zh-CN" smtClean="0">
                <a:ea typeface="SimSun" pitchFamily="2" charset="-122"/>
              </a:rPr>
              <a:t>OpenMP</a:t>
            </a:r>
            <a:r>
              <a:rPr lang="en-US" altLang="zh-CN" baseline="30000" smtClean="0">
                <a:ea typeface="SimSun" pitchFamily="2" charset="-122"/>
              </a:rPr>
              <a:t>*</a:t>
            </a:r>
            <a:r>
              <a:rPr lang="en-US" altLang="zh-CN" smtClean="0">
                <a:ea typeface="SimSun" pitchFamily="2" charset="-122"/>
              </a:rPr>
              <a:t> Overview:</a:t>
            </a:r>
            <a:endParaRPr lang="en-US" altLang="zh-CN" sz="3200" smtClean="0">
              <a:solidFill>
                <a:schemeClr val="accent1"/>
              </a:solidFill>
              <a:ea typeface="SimSun" pitchFamily="2" charset="-122"/>
            </a:endParaRPr>
          </a:p>
        </p:txBody>
      </p:sp>
      <p:sp>
        <p:nvSpPr>
          <p:cNvPr id="14340" name="Rectangle 3"/>
          <p:cNvSpPr>
            <a:spLocks noChangeArrowheads="1"/>
          </p:cNvSpPr>
          <p:nvPr/>
        </p:nvSpPr>
        <p:spPr bwMode="auto">
          <a:xfrm>
            <a:off x="5513388" y="6132513"/>
            <a:ext cx="2593975" cy="379412"/>
          </a:xfrm>
          <a:prstGeom prst="rect">
            <a:avLst/>
          </a:prstGeom>
          <a:solidFill>
            <a:srgbClr val="CCFFCC"/>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omp_set_lock(lck)</a:t>
            </a:r>
          </a:p>
        </p:txBody>
      </p:sp>
      <p:sp>
        <p:nvSpPr>
          <p:cNvPr id="14341" name="Rectangle 4"/>
          <p:cNvSpPr>
            <a:spLocks noChangeArrowheads="1"/>
          </p:cNvSpPr>
          <p:nvPr/>
        </p:nvSpPr>
        <p:spPr bwMode="auto">
          <a:xfrm>
            <a:off x="274638" y="4999038"/>
            <a:ext cx="5441950" cy="379412"/>
          </a:xfrm>
          <a:prstGeom prst="rect">
            <a:avLst/>
          </a:prstGeom>
          <a:solidFill>
            <a:srgbClr val="FFCCFF"/>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#pragma omp parallel for private(A, B)</a:t>
            </a:r>
          </a:p>
        </p:txBody>
      </p:sp>
      <p:sp>
        <p:nvSpPr>
          <p:cNvPr id="14342" name="Rectangle 5"/>
          <p:cNvSpPr>
            <a:spLocks noChangeArrowheads="1"/>
          </p:cNvSpPr>
          <p:nvPr/>
        </p:nvSpPr>
        <p:spPr bwMode="auto">
          <a:xfrm>
            <a:off x="4694238" y="1370013"/>
            <a:ext cx="3013075" cy="379412"/>
          </a:xfrm>
          <a:prstGeom prst="rect">
            <a:avLst/>
          </a:prstGeom>
          <a:solidFill>
            <a:srgbClr val="CCFFFF"/>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#pragma omp critical</a:t>
            </a:r>
          </a:p>
        </p:txBody>
      </p:sp>
      <p:sp>
        <p:nvSpPr>
          <p:cNvPr id="14343" name="Rectangle 6"/>
          <p:cNvSpPr>
            <a:spLocks noChangeArrowheads="1"/>
          </p:cNvSpPr>
          <p:nvPr/>
        </p:nvSpPr>
        <p:spPr bwMode="auto">
          <a:xfrm>
            <a:off x="112713" y="2303463"/>
            <a:ext cx="4746625" cy="379412"/>
          </a:xfrm>
          <a:prstGeom prst="rect">
            <a:avLst/>
          </a:prstGeom>
          <a:solidFill>
            <a:srgbClr val="FFFFCC"/>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C$OMP parallel do shared(a, b, c)</a:t>
            </a:r>
          </a:p>
        </p:txBody>
      </p:sp>
      <p:sp>
        <p:nvSpPr>
          <p:cNvPr id="14344" name="Rectangle 7"/>
          <p:cNvSpPr>
            <a:spLocks noChangeArrowheads="1"/>
          </p:cNvSpPr>
          <p:nvPr/>
        </p:nvSpPr>
        <p:spPr bwMode="auto">
          <a:xfrm>
            <a:off x="436563" y="4465638"/>
            <a:ext cx="5049837" cy="379412"/>
          </a:xfrm>
          <a:prstGeom prst="rect">
            <a:avLst/>
          </a:prstGeom>
          <a:solidFill>
            <a:srgbClr val="FFCCCC"/>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C$OMP PARALLEL  REDUCTION (+: A, B)</a:t>
            </a:r>
          </a:p>
        </p:txBody>
      </p:sp>
      <p:sp>
        <p:nvSpPr>
          <p:cNvPr id="14345" name="Rectangle 8"/>
          <p:cNvSpPr>
            <a:spLocks noChangeArrowheads="1"/>
          </p:cNvSpPr>
          <p:nvPr/>
        </p:nvSpPr>
        <p:spPr bwMode="auto">
          <a:xfrm>
            <a:off x="579438" y="2808288"/>
            <a:ext cx="3727450" cy="379412"/>
          </a:xfrm>
          <a:prstGeom prst="rect">
            <a:avLst/>
          </a:prstGeom>
          <a:solidFill>
            <a:srgbClr val="CCFFCC"/>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call OMP_INIT_LOCK (ilok)</a:t>
            </a:r>
          </a:p>
        </p:txBody>
      </p:sp>
      <p:sp>
        <p:nvSpPr>
          <p:cNvPr id="14346" name="Rectangle 9"/>
          <p:cNvSpPr>
            <a:spLocks noChangeArrowheads="1"/>
          </p:cNvSpPr>
          <p:nvPr/>
        </p:nvSpPr>
        <p:spPr bwMode="auto">
          <a:xfrm>
            <a:off x="5046663" y="2417763"/>
            <a:ext cx="3527425" cy="379412"/>
          </a:xfrm>
          <a:prstGeom prst="rect">
            <a:avLst/>
          </a:prstGeom>
          <a:solidFill>
            <a:srgbClr val="CCECFF"/>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call omp_test_lock(jlok) </a:t>
            </a:r>
          </a:p>
        </p:txBody>
      </p:sp>
      <p:sp>
        <p:nvSpPr>
          <p:cNvPr id="14347" name="Rectangle 10"/>
          <p:cNvSpPr>
            <a:spLocks noChangeArrowheads="1"/>
          </p:cNvSpPr>
          <p:nvPr/>
        </p:nvSpPr>
        <p:spPr bwMode="auto">
          <a:xfrm>
            <a:off x="3808413" y="3465513"/>
            <a:ext cx="4213225" cy="379412"/>
          </a:xfrm>
          <a:prstGeom prst="rect">
            <a:avLst/>
          </a:prstGeom>
          <a:solidFill>
            <a:srgbClr val="FFFFCC"/>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setenv OMP_SCHEDULE “dynamic”</a:t>
            </a:r>
          </a:p>
        </p:txBody>
      </p:sp>
      <p:sp>
        <p:nvSpPr>
          <p:cNvPr id="14348" name="Rectangle 11"/>
          <p:cNvSpPr>
            <a:spLocks noChangeArrowheads="1"/>
          </p:cNvSpPr>
          <p:nvPr/>
        </p:nvSpPr>
        <p:spPr bwMode="auto">
          <a:xfrm>
            <a:off x="4875213" y="1865313"/>
            <a:ext cx="4070350" cy="379412"/>
          </a:xfrm>
          <a:prstGeom prst="rect">
            <a:avLst/>
          </a:prstGeom>
          <a:solidFill>
            <a:srgbClr val="CCFFCC"/>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CALL OMP_SET_NUM_THREADS(10)</a:t>
            </a:r>
          </a:p>
        </p:txBody>
      </p:sp>
      <p:sp>
        <p:nvSpPr>
          <p:cNvPr id="14349" name="Rectangle 12"/>
          <p:cNvSpPr>
            <a:spLocks noChangeArrowheads="1"/>
          </p:cNvSpPr>
          <p:nvPr/>
        </p:nvSpPr>
        <p:spPr bwMode="auto">
          <a:xfrm>
            <a:off x="4818063" y="5580063"/>
            <a:ext cx="3498850" cy="379412"/>
          </a:xfrm>
          <a:prstGeom prst="rect">
            <a:avLst/>
          </a:prstGeom>
          <a:solidFill>
            <a:srgbClr val="FFCCFF"/>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C$OMP DO lastprivate(XX)</a:t>
            </a:r>
          </a:p>
        </p:txBody>
      </p:sp>
      <p:sp>
        <p:nvSpPr>
          <p:cNvPr id="14350" name="Rectangle 13"/>
          <p:cNvSpPr>
            <a:spLocks noChangeArrowheads="1"/>
          </p:cNvSpPr>
          <p:nvPr/>
        </p:nvSpPr>
        <p:spPr bwMode="auto">
          <a:xfrm>
            <a:off x="6884988" y="4046538"/>
            <a:ext cx="2070100" cy="379412"/>
          </a:xfrm>
          <a:prstGeom prst="rect">
            <a:avLst/>
          </a:prstGeom>
          <a:solidFill>
            <a:srgbClr val="FFCCCC"/>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C$OMP ORDERED</a:t>
            </a:r>
          </a:p>
        </p:txBody>
      </p:sp>
      <p:sp>
        <p:nvSpPr>
          <p:cNvPr id="14351" name="Rectangle 14"/>
          <p:cNvSpPr>
            <a:spLocks noChangeArrowheads="1"/>
          </p:cNvSpPr>
          <p:nvPr/>
        </p:nvSpPr>
        <p:spPr bwMode="auto">
          <a:xfrm>
            <a:off x="122238" y="3351213"/>
            <a:ext cx="3575050" cy="379412"/>
          </a:xfrm>
          <a:prstGeom prst="rect">
            <a:avLst/>
          </a:prstGeom>
          <a:solidFill>
            <a:srgbClr val="CCECFF"/>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C$OMP  SINGLE PRIVATE(X)</a:t>
            </a:r>
          </a:p>
        </p:txBody>
      </p:sp>
      <p:sp>
        <p:nvSpPr>
          <p:cNvPr id="14352" name="Rectangle 15"/>
          <p:cNvSpPr>
            <a:spLocks noChangeArrowheads="1"/>
          </p:cNvSpPr>
          <p:nvPr/>
        </p:nvSpPr>
        <p:spPr bwMode="auto">
          <a:xfrm>
            <a:off x="6172200" y="4572000"/>
            <a:ext cx="2108200" cy="379413"/>
          </a:xfrm>
          <a:prstGeom prst="rect">
            <a:avLst/>
          </a:prstGeom>
          <a:solidFill>
            <a:srgbClr val="FFFFCC"/>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C$OMP SECTIONS </a:t>
            </a:r>
          </a:p>
        </p:txBody>
      </p:sp>
      <p:sp>
        <p:nvSpPr>
          <p:cNvPr id="14353" name="Rectangle 16"/>
          <p:cNvSpPr>
            <a:spLocks noChangeArrowheads="1"/>
          </p:cNvSpPr>
          <p:nvPr/>
        </p:nvSpPr>
        <p:spPr bwMode="auto">
          <a:xfrm>
            <a:off x="6523038" y="2874963"/>
            <a:ext cx="1860550" cy="379412"/>
          </a:xfrm>
          <a:prstGeom prst="rect">
            <a:avLst/>
          </a:prstGeom>
          <a:solidFill>
            <a:srgbClr val="FF99CC"/>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C$OMP MASTER</a:t>
            </a:r>
          </a:p>
        </p:txBody>
      </p:sp>
      <p:sp>
        <p:nvSpPr>
          <p:cNvPr id="14354" name="Rectangle 17"/>
          <p:cNvSpPr>
            <a:spLocks noChangeArrowheads="1"/>
          </p:cNvSpPr>
          <p:nvPr/>
        </p:nvSpPr>
        <p:spPr bwMode="auto">
          <a:xfrm>
            <a:off x="4446588" y="2989263"/>
            <a:ext cx="1870075" cy="379412"/>
          </a:xfrm>
          <a:prstGeom prst="rect">
            <a:avLst/>
          </a:prstGeom>
          <a:solidFill>
            <a:srgbClr val="CCFFFF"/>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C$OMP ATOMIC</a:t>
            </a:r>
          </a:p>
        </p:txBody>
      </p:sp>
      <p:sp>
        <p:nvSpPr>
          <p:cNvPr id="14355" name="Rectangle 18"/>
          <p:cNvSpPr>
            <a:spLocks noChangeArrowheads="1"/>
          </p:cNvSpPr>
          <p:nvPr/>
        </p:nvSpPr>
        <p:spPr bwMode="auto">
          <a:xfrm>
            <a:off x="2532063" y="1350963"/>
            <a:ext cx="1736725" cy="379412"/>
          </a:xfrm>
          <a:prstGeom prst="rect">
            <a:avLst/>
          </a:prstGeom>
          <a:solidFill>
            <a:srgbClr val="FFCCFF"/>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C$OMP FLUSH</a:t>
            </a:r>
          </a:p>
        </p:txBody>
      </p:sp>
      <p:sp>
        <p:nvSpPr>
          <p:cNvPr id="14356" name="Rectangle 19"/>
          <p:cNvSpPr>
            <a:spLocks noChangeArrowheads="1"/>
          </p:cNvSpPr>
          <p:nvPr/>
        </p:nvSpPr>
        <p:spPr bwMode="auto">
          <a:xfrm>
            <a:off x="274638" y="3951288"/>
            <a:ext cx="6194425" cy="379412"/>
          </a:xfrm>
          <a:prstGeom prst="rect">
            <a:avLst/>
          </a:prstGeom>
          <a:solidFill>
            <a:srgbClr val="CCFFCC"/>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C$OMP PARALLEL DO ORDERED PRIVATE (A, B, C)</a:t>
            </a:r>
          </a:p>
        </p:txBody>
      </p:sp>
      <p:sp>
        <p:nvSpPr>
          <p:cNvPr id="14357" name="Rectangle 20"/>
          <p:cNvSpPr>
            <a:spLocks noChangeArrowheads="1"/>
          </p:cNvSpPr>
          <p:nvPr/>
        </p:nvSpPr>
        <p:spPr bwMode="auto">
          <a:xfrm>
            <a:off x="617538" y="1808163"/>
            <a:ext cx="3822700" cy="379412"/>
          </a:xfrm>
          <a:prstGeom prst="rect">
            <a:avLst/>
          </a:prstGeom>
          <a:solidFill>
            <a:srgbClr val="FFCCFF"/>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C$OMP THREADPRIVATE(/ABC/)</a:t>
            </a:r>
          </a:p>
        </p:txBody>
      </p:sp>
      <p:sp>
        <p:nvSpPr>
          <p:cNvPr id="14358" name="Rectangle 21"/>
          <p:cNvSpPr>
            <a:spLocks noChangeArrowheads="1"/>
          </p:cNvSpPr>
          <p:nvPr/>
        </p:nvSpPr>
        <p:spPr bwMode="auto">
          <a:xfrm>
            <a:off x="331788" y="5503863"/>
            <a:ext cx="4079875" cy="379412"/>
          </a:xfrm>
          <a:prstGeom prst="rect">
            <a:avLst/>
          </a:prstGeom>
          <a:solidFill>
            <a:srgbClr val="CCFFCC"/>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C$OMP PARALLEL COPYIN(/blk/)</a:t>
            </a:r>
          </a:p>
        </p:txBody>
      </p:sp>
      <p:sp>
        <p:nvSpPr>
          <p:cNvPr id="14359" name="Rectangle 22"/>
          <p:cNvSpPr>
            <a:spLocks noChangeArrowheads="1"/>
          </p:cNvSpPr>
          <p:nvPr/>
        </p:nvSpPr>
        <p:spPr bwMode="auto">
          <a:xfrm>
            <a:off x="1093788" y="6094413"/>
            <a:ext cx="4051300" cy="379412"/>
          </a:xfrm>
          <a:prstGeom prst="rect">
            <a:avLst/>
          </a:prstGeom>
          <a:solidFill>
            <a:srgbClr val="CCECFF"/>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Nthrds = OMP_GET_NUM_PROCS()</a:t>
            </a:r>
          </a:p>
        </p:txBody>
      </p:sp>
      <p:sp>
        <p:nvSpPr>
          <p:cNvPr id="14360" name="Rectangle 23"/>
          <p:cNvSpPr>
            <a:spLocks noChangeArrowheads="1"/>
          </p:cNvSpPr>
          <p:nvPr/>
        </p:nvSpPr>
        <p:spPr bwMode="auto">
          <a:xfrm>
            <a:off x="5903913" y="5103813"/>
            <a:ext cx="2232025" cy="379412"/>
          </a:xfrm>
          <a:prstGeom prst="rect">
            <a:avLst/>
          </a:prstGeom>
          <a:solidFill>
            <a:srgbClr val="FFFFCC"/>
          </a:solidFill>
          <a:ln w="12700">
            <a:solidFill>
              <a:srgbClr val="66FF33"/>
            </a:solidFill>
            <a:miter lim="800000"/>
            <a:headEnd/>
            <a:tailEnd/>
          </a:ln>
        </p:spPr>
        <p:txBody>
          <a:bodyPr lIns="92075" tIns="46038" rIns="92075" bIns="46038">
            <a:spAutoFit/>
          </a:bodyPr>
          <a:lstStyle/>
          <a:p>
            <a:pPr algn="l" eaLnBrk="0" hangingPunct="0">
              <a:spcBef>
                <a:spcPct val="50000"/>
              </a:spcBef>
            </a:pPr>
            <a:r>
              <a:rPr lang="en-US" altLang="zh-CN" sz="1800">
                <a:solidFill>
                  <a:schemeClr val="bg2"/>
                </a:solidFill>
                <a:latin typeface="Courier New" pitchFamily="49" charset="0"/>
              </a:rPr>
              <a:t>!$OMP  BARRIER</a:t>
            </a:r>
          </a:p>
        </p:txBody>
      </p:sp>
      <p:sp>
        <p:nvSpPr>
          <p:cNvPr id="880664" name="Text Box 24"/>
          <p:cNvSpPr txBox="1">
            <a:spLocks noChangeArrowheads="1"/>
          </p:cNvSpPr>
          <p:nvPr/>
        </p:nvSpPr>
        <p:spPr bwMode="auto">
          <a:xfrm>
            <a:off x="685800" y="2133600"/>
            <a:ext cx="7848600" cy="3281363"/>
          </a:xfrm>
          <a:prstGeom prst="rect">
            <a:avLst/>
          </a:prstGeom>
          <a:solidFill>
            <a:srgbClr val="001044"/>
          </a:solidFill>
          <a:ln w="12700">
            <a:noFill/>
            <a:miter lim="800000"/>
            <a:headEnd type="none" w="sm" len="sm"/>
            <a:tailEnd type="none" w="sm" len="sm"/>
          </a:ln>
        </p:spPr>
        <p:txBody>
          <a:bodyPr>
            <a:spAutoFit/>
          </a:bodyPr>
          <a:lstStyle/>
          <a:p>
            <a:pPr>
              <a:lnSpc>
                <a:spcPct val="94000"/>
              </a:lnSpc>
              <a:spcBef>
                <a:spcPct val="30000"/>
              </a:spcBef>
              <a:buClr>
                <a:schemeClr val="tx2"/>
              </a:buClr>
              <a:buSzPct val="75000"/>
              <a:buFont typeface="Wingdings" pitchFamily="2" charset="2"/>
              <a:buNone/>
            </a:pPr>
            <a:r>
              <a:rPr lang="en-US" altLang="zh-CN" sz="2800" i="1">
                <a:latin typeface="Trebuchet MS" pitchFamily="34" charset="0"/>
              </a:rPr>
              <a:t>OpenMP:  An API for Writing Multithreaded Applications</a:t>
            </a:r>
            <a:br>
              <a:rPr lang="en-US" altLang="zh-CN" sz="2800" i="1">
                <a:latin typeface="Trebuchet MS" pitchFamily="34" charset="0"/>
              </a:rPr>
            </a:br>
            <a:endParaRPr lang="en-US" altLang="zh-CN">
              <a:latin typeface="Trebuchet MS" pitchFamily="34" charset="0"/>
            </a:endParaRPr>
          </a:p>
          <a:p>
            <a:pPr lvl="2" algn="l">
              <a:lnSpc>
                <a:spcPct val="94000"/>
              </a:lnSpc>
              <a:spcBef>
                <a:spcPct val="30000"/>
              </a:spcBef>
              <a:buClr>
                <a:schemeClr val="tx2"/>
              </a:buClr>
              <a:buFont typeface="Wingdings" pitchFamily="2" charset="2"/>
              <a:buChar char="§"/>
            </a:pPr>
            <a:r>
              <a:rPr lang="en-US" altLang="zh-CN">
                <a:latin typeface="Trebuchet MS" pitchFamily="34" charset="0"/>
              </a:rPr>
              <a:t>A set of compiler directives and library routines  for parallel application programmers</a:t>
            </a:r>
          </a:p>
          <a:p>
            <a:pPr lvl="2" algn="l">
              <a:lnSpc>
                <a:spcPct val="94000"/>
              </a:lnSpc>
              <a:spcBef>
                <a:spcPct val="30000"/>
              </a:spcBef>
              <a:buClr>
                <a:schemeClr val="tx2"/>
              </a:buClr>
              <a:buFont typeface="Wingdings" pitchFamily="2" charset="2"/>
              <a:buChar char="§"/>
            </a:pPr>
            <a:r>
              <a:rPr lang="en-US" altLang="zh-CN">
                <a:latin typeface="Trebuchet MS" pitchFamily="34" charset="0"/>
              </a:rPr>
              <a:t>Greatly simplifies writing multi-threaded (MT) programs in Fortran, C and C++</a:t>
            </a:r>
          </a:p>
          <a:p>
            <a:pPr lvl="2" algn="l">
              <a:lnSpc>
                <a:spcPct val="94000"/>
              </a:lnSpc>
              <a:spcBef>
                <a:spcPct val="30000"/>
              </a:spcBef>
              <a:buClr>
                <a:schemeClr val="tx2"/>
              </a:buClr>
              <a:buFont typeface="Wingdings" pitchFamily="2" charset="2"/>
              <a:buChar char="§"/>
            </a:pPr>
            <a:r>
              <a:rPr lang="en-US" altLang="zh-CN">
                <a:latin typeface="Trebuchet MS" pitchFamily="34" charset="0"/>
              </a:rPr>
              <a:t>Standardizes last 20 years of SMP practice</a:t>
            </a:r>
            <a:endParaRPr lang="en-US" altLang="zh-CN" sz="2800">
              <a:latin typeface="Arial" charset="0"/>
            </a:endParaRPr>
          </a:p>
        </p:txBody>
      </p:sp>
      <p:sp>
        <p:nvSpPr>
          <p:cNvPr id="14362" name="Text Box 25"/>
          <p:cNvSpPr txBox="1">
            <a:spLocks noChangeArrowheads="1"/>
          </p:cNvSpPr>
          <p:nvPr/>
        </p:nvSpPr>
        <p:spPr bwMode="auto">
          <a:xfrm>
            <a:off x="152400" y="6613525"/>
            <a:ext cx="8991600" cy="244475"/>
          </a:xfrm>
          <a:prstGeom prst="rect">
            <a:avLst/>
          </a:prstGeom>
          <a:noFill/>
          <a:ln w="19050">
            <a:noFill/>
            <a:miter lim="800000"/>
            <a:headEnd/>
            <a:tailEnd/>
          </a:ln>
        </p:spPr>
        <p:txBody>
          <a:bodyPr>
            <a:spAutoFit/>
          </a:bodyPr>
          <a:lstStyle/>
          <a:p>
            <a:pPr>
              <a:spcBef>
                <a:spcPct val="50000"/>
              </a:spcBef>
            </a:pPr>
            <a:r>
              <a:rPr lang="zh-CN" altLang="en-US" sz="1000" b="0">
                <a:latin typeface="Arial" charset="0"/>
              </a:rPr>
              <a:t>* </a:t>
            </a:r>
            <a:r>
              <a:rPr lang="en-US" altLang="zh-CN" sz="1000" b="0">
                <a:latin typeface="Arial" charset="0"/>
              </a:rPr>
              <a:t>The name “OpenMP” is the property of the OpenMP Architecture Review Board.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4"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idx="4294967295"/>
          </p:nvPr>
        </p:nvSpPr>
        <p:spPr>
          <a:xfrm>
            <a:off x="189122" y="87373"/>
            <a:ext cx="8496300" cy="1143000"/>
          </a:xfrm>
        </p:spPr>
        <p:txBody>
          <a:bodyPr lIns="92075" tIns="46038" rIns="92075" bIns="46038"/>
          <a:lstStyle/>
          <a:p>
            <a:pPr eaLnBrk="1" hangingPunct="1">
              <a:defRPr/>
            </a:pPr>
            <a:r>
              <a:rPr lang="en-US" dirty="0" smtClean="0">
                <a:cs typeface="+mj-cs"/>
              </a:rPr>
              <a:t>Using tasks</a:t>
            </a:r>
          </a:p>
        </p:txBody>
      </p:sp>
      <p:sp>
        <p:nvSpPr>
          <p:cNvPr id="81924" name="Rectangle 3"/>
          <p:cNvSpPr>
            <a:spLocks noGrp="1" noChangeArrowheads="1"/>
          </p:cNvSpPr>
          <p:nvPr>
            <p:ph type="body" idx="4294967295"/>
          </p:nvPr>
        </p:nvSpPr>
        <p:spPr>
          <a:xfrm>
            <a:off x="179388" y="1023306"/>
            <a:ext cx="8793162" cy="4699632"/>
          </a:xfrm>
        </p:spPr>
        <p:txBody>
          <a:bodyPr lIns="92075" tIns="46038" rIns="92075" bIns="46038"/>
          <a:lstStyle/>
          <a:p>
            <a:pPr marL="285750" indent="-285750" eaLnBrk="1" hangingPunct="1">
              <a:lnSpc>
                <a:spcPct val="100000"/>
              </a:lnSpc>
              <a:defRPr/>
            </a:pPr>
            <a:r>
              <a:rPr lang="en-GB" dirty="0" smtClean="0">
                <a:cs typeface="+mn-cs"/>
              </a:rPr>
              <a:t>Getting the data attribute scoping right can be quite tricky</a:t>
            </a:r>
          </a:p>
          <a:p>
            <a:pPr lvl="1" eaLnBrk="1" hangingPunct="1">
              <a:defRPr/>
            </a:pPr>
            <a:r>
              <a:rPr lang="en-GB" dirty="0" smtClean="0"/>
              <a:t>default scoping rules different from other constructs</a:t>
            </a:r>
          </a:p>
          <a:p>
            <a:pPr lvl="1" eaLnBrk="1" hangingPunct="1">
              <a:defRPr/>
            </a:pPr>
            <a:r>
              <a:rPr lang="en-GB" dirty="0" smtClean="0"/>
              <a:t>as ever, using </a:t>
            </a:r>
            <a:r>
              <a:rPr lang="en-GB" dirty="0" smtClean="0">
                <a:solidFill>
                  <a:srgbClr val="FFFF00"/>
                </a:solidFill>
                <a:latin typeface="Courier New" charset="0"/>
              </a:rPr>
              <a:t>default(none)</a:t>
            </a:r>
            <a:r>
              <a:rPr lang="en-GB" dirty="0" smtClean="0"/>
              <a:t> is a good idea</a:t>
            </a:r>
            <a:endParaRPr lang="en-GB" sz="2000" dirty="0" smtClean="0">
              <a:cs typeface="+mn-cs"/>
            </a:endParaRPr>
          </a:p>
          <a:p>
            <a:pPr marL="285750" indent="-285750" eaLnBrk="1" hangingPunct="1">
              <a:lnSpc>
                <a:spcPct val="100000"/>
              </a:lnSpc>
              <a:defRPr/>
            </a:pPr>
            <a:r>
              <a:rPr lang="en-GB" dirty="0" smtClean="0">
                <a:cs typeface="+mn-cs"/>
              </a:rPr>
              <a:t>Don’t use tasks for things already well supported by </a:t>
            </a:r>
            <a:r>
              <a:rPr lang="en-GB" dirty="0" err="1" smtClean="0">
                <a:cs typeface="+mn-cs"/>
              </a:rPr>
              <a:t>OpenMP</a:t>
            </a:r>
            <a:endParaRPr lang="en-GB" dirty="0" smtClean="0">
              <a:cs typeface="+mn-cs"/>
            </a:endParaRPr>
          </a:p>
          <a:p>
            <a:pPr lvl="1" eaLnBrk="1" hangingPunct="1">
              <a:defRPr/>
            </a:pPr>
            <a:r>
              <a:rPr lang="en-GB" sz="2400" dirty="0" smtClean="0"/>
              <a:t>e.g. standard do/for loops</a:t>
            </a:r>
          </a:p>
          <a:p>
            <a:pPr lvl="1" eaLnBrk="1" hangingPunct="1">
              <a:defRPr/>
            </a:pPr>
            <a:r>
              <a:rPr lang="en-GB" sz="2400" dirty="0" smtClean="0"/>
              <a:t>the overhead of using tasks is greater</a:t>
            </a:r>
            <a:endParaRPr lang="en-GB" dirty="0" smtClean="0">
              <a:cs typeface="+mn-cs"/>
            </a:endParaRPr>
          </a:p>
          <a:p>
            <a:pPr marL="285750" indent="-285750" eaLnBrk="1" hangingPunct="1">
              <a:lnSpc>
                <a:spcPct val="100000"/>
              </a:lnSpc>
              <a:defRPr/>
            </a:pPr>
            <a:r>
              <a:rPr lang="en-GB" dirty="0" smtClean="0">
                <a:cs typeface="+mn-cs"/>
              </a:rPr>
              <a:t>Don’t expect miracles from the runtime</a:t>
            </a:r>
          </a:p>
          <a:p>
            <a:pPr lvl="1" eaLnBrk="1" hangingPunct="1">
              <a:defRPr/>
            </a:pPr>
            <a:r>
              <a:rPr lang="en-GB" sz="2400" dirty="0" smtClean="0"/>
              <a:t>best results usually obtained where the user controls the number and granularity of tasks</a:t>
            </a:r>
          </a:p>
          <a:p>
            <a:pPr lvl="1" eaLnBrk="1" hangingPunct="1">
              <a:buFontTx/>
              <a:buNone/>
              <a:defRPr/>
            </a:pPr>
            <a:endParaRPr lang="en-US" sz="2400" dirty="0" smtClean="0"/>
          </a:p>
        </p:txBody>
      </p:sp>
      <p:sp>
        <p:nvSpPr>
          <p:cNvPr id="5" name="Slide Number Placeholder 3"/>
          <p:cNvSpPr>
            <a:spLocks noGrp="1"/>
          </p:cNvSpPr>
          <p:nvPr>
            <p:ph type="sldNum" sz="quarter" idx="10"/>
          </p:nvPr>
        </p:nvSpPr>
        <p:spPr>
          <a:xfrm>
            <a:off x="8134066" y="6534640"/>
            <a:ext cx="1009934" cy="348018"/>
          </a:xfrm>
        </p:spPr>
        <p:txBody>
          <a:bodyPr/>
          <a:lstStyle/>
          <a:p>
            <a:pPr>
              <a:defRPr/>
            </a:pPr>
            <a:fld id="{9645A912-1B1C-4C9D-BC46-901A61A2F332}" type="slidenum">
              <a:rPr lang="zh-CN" altLang="en-US" smtClean="0"/>
              <a:pPr>
                <a:defRPr/>
              </a:pPr>
              <a:t>80</a:t>
            </a:fld>
            <a:endParaRPr lang="en-US" altLang="zh-C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60375" y="99702"/>
            <a:ext cx="8496300" cy="1143000"/>
          </a:xfrm>
        </p:spPr>
        <p:txBody>
          <a:bodyPr lIns="92075" tIns="46038" rIns="92075" bIns="46038"/>
          <a:lstStyle/>
          <a:p>
            <a:pPr eaLnBrk="1" hangingPunct="1">
              <a:defRPr/>
            </a:pPr>
            <a:r>
              <a:rPr lang="en-US" dirty="0" smtClean="0">
                <a:cs typeface="+mj-cs"/>
              </a:rPr>
              <a:t>Parallel </a:t>
            </a:r>
            <a:r>
              <a:rPr lang="en-US" dirty="0" smtClean="0"/>
              <a:t>list</a:t>
            </a:r>
            <a:r>
              <a:rPr lang="en-US" dirty="0" smtClean="0">
                <a:cs typeface="+mj-cs"/>
              </a:rPr>
              <a:t> traversal again</a:t>
            </a:r>
          </a:p>
        </p:txBody>
      </p:sp>
      <p:sp>
        <p:nvSpPr>
          <p:cNvPr id="41987" name="Rectangle 3"/>
          <p:cNvSpPr>
            <a:spLocks noChangeArrowheads="1"/>
          </p:cNvSpPr>
          <p:nvPr/>
        </p:nvSpPr>
        <p:spPr bwMode="auto">
          <a:xfrm>
            <a:off x="237542" y="1126202"/>
            <a:ext cx="6383497" cy="5016758"/>
          </a:xfrm>
          <a:prstGeom prst="rect">
            <a:avLst/>
          </a:prstGeom>
          <a:solidFill>
            <a:schemeClr val="tx1"/>
          </a:solidFill>
          <a:ln>
            <a:noFill/>
          </a:ln>
        </p:spPr>
        <p:txBody>
          <a:bodyPr wrap="square">
            <a:spAutoFit/>
          </a:bodyPr>
          <a:lstStyle/>
          <a:p>
            <a:pPr marL="342900" indent="-342900" algn="l" eaLnBrk="1" hangingPunct="1"/>
            <a:r>
              <a:rPr lang="en-US" sz="2000" dirty="0">
                <a:solidFill>
                  <a:schemeClr val="bg1"/>
                </a:solidFill>
                <a:latin typeface="Courier New" charset="0"/>
                <a:ea typeface="SimSun" charset="0"/>
                <a:cs typeface="SimSun" charset="0"/>
              </a:rPr>
              <a:t>#pragma </a:t>
            </a:r>
            <a:r>
              <a:rPr lang="en-US" sz="2000" dirty="0" err="1">
                <a:solidFill>
                  <a:schemeClr val="bg1"/>
                </a:solidFill>
                <a:latin typeface="Courier New" charset="0"/>
                <a:ea typeface="SimSun" charset="0"/>
                <a:cs typeface="SimSun" charset="0"/>
              </a:rPr>
              <a:t>omp</a:t>
            </a:r>
            <a:r>
              <a:rPr lang="en-US" sz="2000" dirty="0">
                <a:solidFill>
                  <a:schemeClr val="bg1"/>
                </a:solidFill>
                <a:latin typeface="Courier New" charset="0"/>
                <a:ea typeface="SimSun" charset="0"/>
                <a:cs typeface="SimSun" charset="0"/>
              </a:rPr>
              <a:t> parallel</a:t>
            </a:r>
          </a:p>
          <a:p>
            <a:pPr marL="342900" indent="-342900" algn="l" eaLnBrk="1" hangingPunct="1"/>
            <a:r>
              <a:rPr lang="en-US" sz="2000" dirty="0">
                <a:solidFill>
                  <a:schemeClr val="bg1"/>
                </a:solidFill>
                <a:latin typeface="Courier New" charset="0"/>
                <a:ea typeface="SimSun" charset="0"/>
                <a:cs typeface="SimSun" charset="0"/>
              </a:rPr>
              <a:t>{ </a:t>
            </a:r>
          </a:p>
          <a:p>
            <a:pPr marL="342900" indent="-342900" algn="l" eaLnBrk="1" hangingPunct="1"/>
            <a:r>
              <a:rPr lang="en-US" sz="2000" dirty="0">
                <a:solidFill>
                  <a:schemeClr val="bg1"/>
                </a:solidFill>
                <a:latin typeface="Courier New" charset="0"/>
                <a:ea typeface="SimSun" charset="0"/>
                <a:cs typeface="SimSun" charset="0"/>
              </a:rPr>
              <a:t>  #pragma </a:t>
            </a:r>
            <a:r>
              <a:rPr lang="en-US" sz="2000" dirty="0" err="1">
                <a:solidFill>
                  <a:schemeClr val="bg1"/>
                </a:solidFill>
                <a:latin typeface="Courier New" charset="0"/>
                <a:ea typeface="SimSun" charset="0"/>
                <a:cs typeface="SimSun" charset="0"/>
              </a:rPr>
              <a:t>omp</a:t>
            </a:r>
            <a:r>
              <a:rPr lang="en-US" sz="2000" dirty="0">
                <a:solidFill>
                  <a:schemeClr val="bg1"/>
                </a:solidFill>
                <a:latin typeface="Courier New" charset="0"/>
                <a:ea typeface="SimSun" charset="0"/>
                <a:cs typeface="SimSun" charset="0"/>
              </a:rPr>
              <a:t> single private(p)</a:t>
            </a:r>
          </a:p>
          <a:p>
            <a:pPr marL="342900" indent="-342900" algn="l" eaLnBrk="1" hangingPunct="1"/>
            <a:r>
              <a:rPr lang="en-US" sz="2000" dirty="0">
                <a:solidFill>
                  <a:schemeClr val="bg1"/>
                </a:solidFill>
                <a:latin typeface="Courier New" charset="0"/>
                <a:ea typeface="SimSun" charset="0"/>
                <a:cs typeface="SimSun" charset="0"/>
              </a:rPr>
              <a:t>   { </a:t>
            </a:r>
          </a:p>
          <a:p>
            <a:pPr marL="342900" indent="-342900" algn="l" eaLnBrk="1" hangingPunct="1"/>
            <a:r>
              <a:rPr lang="en-US" sz="2000" dirty="0">
                <a:solidFill>
                  <a:schemeClr val="bg1"/>
                </a:solidFill>
                <a:latin typeface="Courier New" charset="0"/>
                <a:ea typeface="SimSun" charset="0"/>
                <a:cs typeface="SimSun" charset="0"/>
              </a:rPr>
              <a:t>    p = </a:t>
            </a:r>
            <a:r>
              <a:rPr lang="en-US" sz="2000" dirty="0" err="1">
                <a:solidFill>
                  <a:schemeClr val="bg1"/>
                </a:solidFill>
                <a:latin typeface="Courier New" charset="0"/>
                <a:ea typeface="SimSun" charset="0"/>
                <a:cs typeface="SimSun" charset="0"/>
              </a:rPr>
              <a:t>listhead</a:t>
            </a:r>
            <a:r>
              <a:rPr lang="en-US" sz="2000" dirty="0">
                <a:solidFill>
                  <a:schemeClr val="bg1"/>
                </a:solidFill>
                <a:latin typeface="Courier New" charset="0"/>
                <a:ea typeface="SimSun" charset="0"/>
                <a:cs typeface="SimSun" charset="0"/>
              </a:rPr>
              <a:t> ;</a:t>
            </a:r>
          </a:p>
          <a:p>
            <a:pPr marL="342900" indent="-342900" algn="l" eaLnBrk="1" hangingPunct="1"/>
            <a:r>
              <a:rPr lang="en-US" sz="2000" dirty="0">
                <a:solidFill>
                  <a:schemeClr val="bg1"/>
                </a:solidFill>
                <a:latin typeface="Courier New" charset="0"/>
                <a:ea typeface="SimSun" charset="0"/>
                <a:cs typeface="SimSun" charset="0"/>
              </a:rPr>
              <a:t>    while (p) { </a:t>
            </a:r>
          </a:p>
          <a:p>
            <a:pPr marL="342900" indent="-342900" algn="l" eaLnBrk="1" hangingPunct="1"/>
            <a:r>
              <a:rPr lang="en-US" sz="2000" dirty="0">
                <a:solidFill>
                  <a:schemeClr val="bg1"/>
                </a:solidFill>
                <a:latin typeface="Courier New" charset="0"/>
                <a:ea typeface="SimSun" charset="0"/>
                <a:cs typeface="SimSun" charset="0"/>
              </a:rPr>
              <a:t>       #pragma </a:t>
            </a:r>
            <a:r>
              <a:rPr lang="en-US" sz="2000" dirty="0" err="1">
                <a:solidFill>
                  <a:schemeClr val="bg1"/>
                </a:solidFill>
                <a:latin typeface="Courier New" charset="0"/>
                <a:ea typeface="SimSun" charset="0"/>
                <a:cs typeface="SimSun" charset="0"/>
              </a:rPr>
              <a:t>omp</a:t>
            </a:r>
            <a:r>
              <a:rPr lang="en-US" sz="2000" dirty="0">
                <a:solidFill>
                  <a:schemeClr val="bg1"/>
                </a:solidFill>
                <a:latin typeface="Courier New" charset="0"/>
                <a:ea typeface="SimSun" charset="0"/>
                <a:cs typeface="SimSun" charset="0"/>
              </a:rPr>
              <a:t> task </a:t>
            </a:r>
            <a:r>
              <a:rPr lang="en-US" sz="2000" dirty="0" err="1">
                <a:solidFill>
                  <a:schemeClr val="bg1"/>
                </a:solidFill>
                <a:latin typeface="Courier New" charset="0"/>
                <a:ea typeface="SimSun" charset="0"/>
                <a:cs typeface="SimSun" charset="0"/>
              </a:rPr>
              <a:t>firstprivate</a:t>
            </a:r>
            <a:r>
              <a:rPr lang="en-US" sz="2000" dirty="0">
                <a:solidFill>
                  <a:schemeClr val="bg1"/>
                </a:solidFill>
                <a:latin typeface="Courier New" charset="0"/>
                <a:ea typeface="SimSun" charset="0"/>
                <a:cs typeface="SimSun" charset="0"/>
              </a:rPr>
              <a:t>(p)       </a:t>
            </a:r>
          </a:p>
          <a:p>
            <a:pPr marL="342900" indent="-342900" algn="l" eaLnBrk="1" hangingPunct="1"/>
            <a:r>
              <a:rPr lang="en-US" sz="2000" dirty="0">
                <a:solidFill>
                  <a:schemeClr val="bg1"/>
                </a:solidFill>
                <a:latin typeface="Courier New" charset="0"/>
                <a:ea typeface="SimSun" charset="0"/>
                <a:cs typeface="SimSun" charset="0"/>
              </a:rPr>
              <a:t>             {         </a:t>
            </a:r>
          </a:p>
          <a:p>
            <a:pPr marL="342900" indent="-342900" algn="l" eaLnBrk="1" hangingPunct="1"/>
            <a:r>
              <a:rPr lang="en-US" sz="2000" dirty="0">
                <a:solidFill>
                  <a:schemeClr val="bg1"/>
                </a:solidFill>
                <a:latin typeface="Courier New" charset="0"/>
                <a:ea typeface="SimSun" charset="0"/>
                <a:cs typeface="SimSun" charset="0"/>
              </a:rPr>
              <a:t>               process (</a:t>
            </a:r>
            <a:r>
              <a:rPr lang="en-US" sz="2000" dirty="0" err="1">
                <a:solidFill>
                  <a:schemeClr val="bg1"/>
                </a:solidFill>
                <a:latin typeface="Courier New" charset="0"/>
                <a:ea typeface="SimSun" charset="0"/>
                <a:cs typeface="SimSun" charset="0"/>
              </a:rPr>
              <a:t>p,nitems</a:t>
            </a:r>
            <a:r>
              <a:rPr lang="en-US" sz="2000" dirty="0">
                <a:solidFill>
                  <a:schemeClr val="bg1"/>
                </a:solidFill>
                <a:latin typeface="Courier New" charset="0"/>
                <a:ea typeface="SimSun" charset="0"/>
                <a:cs typeface="SimSun" charset="0"/>
              </a:rPr>
              <a:t>);</a:t>
            </a:r>
          </a:p>
          <a:p>
            <a:pPr marL="342900" indent="-342900" algn="l" eaLnBrk="1" hangingPunct="1"/>
            <a:r>
              <a:rPr lang="en-US" sz="2000" dirty="0">
                <a:solidFill>
                  <a:schemeClr val="bg1"/>
                </a:solidFill>
                <a:latin typeface="Courier New" charset="0"/>
                <a:ea typeface="SimSun" charset="0"/>
                <a:cs typeface="SimSun" charset="0"/>
              </a:rPr>
              <a:t>             }</a:t>
            </a:r>
          </a:p>
          <a:p>
            <a:pPr marL="342900" indent="-342900" algn="l" eaLnBrk="1" hangingPunct="1"/>
            <a:r>
              <a:rPr lang="en-US" sz="2000" dirty="0">
                <a:solidFill>
                  <a:schemeClr val="bg1"/>
                </a:solidFill>
                <a:latin typeface="Courier New" charset="0"/>
                <a:ea typeface="SimSun" charset="0"/>
                <a:cs typeface="SimSun" charset="0"/>
              </a:rPr>
              <a:t>        for (</a:t>
            </a:r>
            <a:r>
              <a:rPr lang="en-US" sz="2000" dirty="0" err="1">
                <a:solidFill>
                  <a:schemeClr val="bg1"/>
                </a:solidFill>
                <a:latin typeface="Courier New" charset="0"/>
                <a:ea typeface="SimSun" charset="0"/>
                <a:cs typeface="SimSun" charset="0"/>
              </a:rPr>
              <a:t>i</a:t>
            </a:r>
            <a:r>
              <a:rPr lang="en-US" sz="2000" dirty="0">
                <a:solidFill>
                  <a:schemeClr val="bg1"/>
                </a:solidFill>
                <a:latin typeface="Courier New" charset="0"/>
                <a:ea typeface="SimSun" charset="0"/>
                <a:cs typeface="SimSun" charset="0"/>
              </a:rPr>
              <a:t>=0; </a:t>
            </a:r>
            <a:r>
              <a:rPr lang="en-US" sz="2000" dirty="0" smtClean="0">
                <a:solidFill>
                  <a:schemeClr val="bg1"/>
                </a:solidFill>
                <a:latin typeface="Courier New" charset="0"/>
                <a:ea typeface="SimSun" charset="0"/>
                <a:cs typeface="SimSun" charset="0"/>
              </a:rPr>
              <a:t>(</a:t>
            </a:r>
            <a:r>
              <a:rPr lang="en-US" sz="2000" dirty="0" err="1" smtClean="0">
                <a:solidFill>
                  <a:schemeClr val="bg1"/>
                </a:solidFill>
                <a:latin typeface="Courier New" charset="0"/>
                <a:ea typeface="SimSun" charset="0"/>
                <a:cs typeface="SimSun" charset="0"/>
              </a:rPr>
              <a:t>i</a:t>
            </a:r>
            <a:r>
              <a:rPr lang="en-US" sz="2000" dirty="0">
                <a:solidFill>
                  <a:schemeClr val="bg1"/>
                </a:solidFill>
                <a:latin typeface="Courier New" charset="0"/>
                <a:ea typeface="SimSun" charset="0"/>
                <a:cs typeface="SimSun" charset="0"/>
              </a:rPr>
              <a:t>&lt;</a:t>
            </a:r>
            <a:r>
              <a:rPr lang="en-US" sz="2000" dirty="0" err="1" smtClean="0">
                <a:solidFill>
                  <a:schemeClr val="bg1"/>
                </a:solidFill>
                <a:latin typeface="Courier New" charset="0"/>
                <a:ea typeface="SimSun" charset="0"/>
                <a:cs typeface="SimSun" charset="0"/>
              </a:rPr>
              <a:t>nitems</a:t>
            </a:r>
            <a:r>
              <a:rPr lang="en-US" sz="2000" dirty="0" smtClean="0">
                <a:solidFill>
                  <a:schemeClr val="bg1"/>
                </a:solidFill>
                <a:latin typeface="Courier New" charset="0"/>
                <a:ea typeface="SimSun" charset="0"/>
                <a:cs typeface="SimSun" charset="0"/>
              </a:rPr>
              <a:t>)&amp;</a:t>
            </a:r>
            <a:r>
              <a:rPr lang="en-US" sz="2000" dirty="0">
                <a:solidFill>
                  <a:schemeClr val="bg1"/>
                </a:solidFill>
                <a:latin typeface="Courier New" charset="0"/>
                <a:ea typeface="SimSun" charset="0"/>
                <a:cs typeface="SimSun" charset="0"/>
              </a:rPr>
              <a:t>&amp;p; </a:t>
            </a:r>
            <a:r>
              <a:rPr lang="en-US" sz="2000" dirty="0" err="1">
                <a:solidFill>
                  <a:schemeClr val="bg1"/>
                </a:solidFill>
                <a:latin typeface="Courier New" charset="0"/>
                <a:ea typeface="SimSun" charset="0"/>
                <a:cs typeface="SimSun" charset="0"/>
              </a:rPr>
              <a:t>i</a:t>
            </a:r>
            <a:r>
              <a:rPr lang="en-US" sz="2000" dirty="0">
                <a:solidFill>
                  <a:schemeClr val="bg1"/>
                </a:solidFill>
                <a:latin typeface="Courier New" charset="0"/>
                <a:ea typeface="SimSun" charset="0"/>
                <a:cs typeface="SimSun" charset="0"/>
              </a:rPr>
              <a:t>++){</a:t>
            </a:r>
          </a:p>
          <a:p>
            <a:pPr marL="342900" indent="-342900" algn="l" eaLnBrk="1" hangingPunct="1"/>
            <a:r>
              <a:rPr lang="en-US" sz="2000" dirty="0">
                <a:solidFill>
                  <a:schemeClr val="bg1"/>
                </a:solidFill>
                <a:latin typeface="Courier New" charset="0"/>
                <a:ea typeface="SimSun" charset="0"/>
                <a:cs typeface="SimSun" charset="0"/>
              </a:rPr>
              <a:t>           p=next (p) ;</a:t>
            </a:r>
          </a:p>
          <a:p>
            <a:pPr marL="342900" indent="-342900" algn="l" eaLnBrk="1" hangingPunct="1"/>
            <a:r>
              <a:rPr lang="en-US" sz="2000" dirty="0">
                <a:solidFill>
                  <a:schemeClr val="bg1"/>
                </a:solidFill>
                <a:latin typeface="Courier New" charset="0"/>
                <a:ea typeface="SimSun" charset="0"/>
                <a:cs typeface="SimSun" charset="0"/>
              </a:rPr>
              <a:t>        }</a:t>
            </a:r>
          </a:p>
          <a:p>
            <a:pPr marL="342900" indent="-342900" algn="l" eaLnBrk="1" hangingPunct="1"/>
            <a:r>
              <a:rPr lang="en-US" sz="2000" dirty="0">
                <a:solidFill>
                  <a:schemeClr val="bg1"/>
                </a:solidFill>
                <a:latin typeface="Courier New" charset="0"/>
                <a:ea typeface="SimSun" charset="0"/>
                <a:cs typeface="SimSun" charset="0"/>
              </a:rPr>
              <a:t>     } </a:t>
            </a:r>
          </a:p>
          <a:p>
            <a:pPr marL="342900" indent="-342900" algn="l" eaLnBrk="1" hangingPunct="1"/>
            <a:r>
              <a:rPr lang="en-US" sz="2000" dirty="0">
                <a:solidFill>
                  <a:schemeClr val="bg1"/>
                </a:solidFill>
                <a:latin typeface="Courier New" charset="0"/>
                <a:ea typeface="SimSun" charset="0"/>
                <a:cs typeface="SimSun" charset="0"/>
              </a:rPr>
              <a:t>   } </a:t>
            </a:r>
          </a:p>
          <a:p>
            <a:pPr marL="342900" indent="-342900" algn="l" eaLnBrk="1" hangingPunct="1"/>
            <a:r>
              <a:rPr lang="en-US" sz="2000" dirty="0">
                <a:solidFill>
                  <a:schemeClr val="bg1"/>
                </a:solidFill>
                <a:latin typeface="Courier New" charset="0"/>
                <a:ea typeface="SimSun" charset="0"/>
                <a:cs typeface="SimSun" charset="0"/>
              </a:rPr>
              <a:t>}</a:t>
            </a:r>
          </a:p>
        </p:txBody>
      </p:sp>
      <p:sp>
        <p:nvSpPr>
          <p:cNvPr id="3619844" name="Text Box 4"/>
          <p:cNvSpPr txBox="1">
            <a:spLocks noChangeArrowheads="1"/>
          </p:cNvSpPr>
          <p:nvPr/>
        </p:nvSpPr>
        <p:spPr bwMode="auto">
          <a:xfrm>
            <a:off x="7559675" y="3429000"/>
            <a:ext cx="1584325" cy="1016000"/>
          </a:xfrm>
          <a:prstGeom prst="rect">
            <a:avLst/>
          </a:prstGeom>
          <a:solidFill>
            <a:schemeClr val="tx1"/>
          </a:solidFill>
          <a:ln w="9525">
            <a:solidFill>
              <a:schemeClr val="bg2"/>
            </a:solidFill>
            <a:miter lim="800000"/>
            <a:headEnd/>
            <a:tailEnd/>
          </a:ln>
        </p:spPr>
        <p:txBody>
          <a:bodyPr>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algn="l" eaLnBrk="1" hangingPunct="1"/>
            <a:r>
              <a:rPr lang="en-US" sz="2000" b="0" dirty="0">
                <a:solidFill>
                  <a:srgbClr val="00279F"/>
                </a:solidFill>
                <a:ea typeface="SimSun" charset="0"/>
                <a:cs typeface="SimSun" charset="0"/>
              </a:rPr>
              <a:t>process </a:t>
            </a:r>
            <a:r>
              <a:rPr lang="en-US" sz="2000" dirty="0" err="1">
                <a:solidFill>
                  <a:srgbClr val="00279F"/>
                </a:solidFill>
                <a:latin typeface="Courier New" charset="0"/>
                <a:ea typeface="SimSun" charset="0"/>
                <a:cs typeface="SimSun" charset="0"/>
              </a:rPr>
              <a:t>nitems</a:t>
            </a:r>
            <a:r>
              <a:rPr lang="en-US" sz="2000" b="0" dirty="0">
                <a:solidFill>
                  <a:srgbClr val="00279F"/>
                </a:solidFill>
                <a:ea typeface="SimSun" charset="0"/>
                <a:cs typeface="SimSun" charset="0"/>
              </a:rPr>
              <a:t> at</a:t>
            </a:r>
          </a:p>
          <a:p>
            <a:pPr algn="l" eaLnBrk="1" hangingPunct="1"/>
            <a:r>
              <a:rPr lang="en-US" sz="2000" b="0" dirty="0">
                <a:solidFill>
                  <a:srgbClr val="00279F"/>
                </a:solidFill>
                <a:ea typeface="SimSun" charset="0"/>
                <a:cs typeface="SimSun" charset="0"/>
              </a:rPr>
              <a:t>a time</a:t>
            </a:r>
          </a:p>
        </p:txBody>
      </p:sp>
      <p:sp>
        <p:nvSpPr>
          <p:cNvPr id="3619845" name="Line 5"/>
          <p:cNvSpPr>
            <a:spLocks noChangeShapeType="1"/>
          </p:cNvSpPr>
          <p:nvPr/>
        </p:nvSpPr>
        <p:spPr bwMode="auto">
          <a:xfrm flipH="1" flipV="1">
            <a:off x="5622334" y="3846644"/>
            <a:ext cx="1973853" cy="15861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a:p>
        </p:txBody>
      </p:sp>
      <p:sp>
        <p:nvSpPr>
          <p:cNvPr id="9" name="Text Box 4"/>
          <p:cNvSpPr txBox="1">
            <a:spLocks noChangeArrowheads="1"/>
          </p:cNvSpPr>
          <p:nvPr/>
        </p:nvSpPr>
        <p:spPr bwMode="auto">
          <a:xfrm>
            <a:off x="6300788" y="5805488"/>
            <a:ext cx="2670175" cy="708025"/>
          </a:xfrm>
          <a:prstGeom prst="rect">
            <a:avLst/>
          </a:prstGeom>
          <a:solidFill>
            <a:schemeClr val="tx1"/>
          </a:solidFill>
          <a:ln w="9525">
            <a:solidFill>
              <a:schemeClr val="bg2"/>
            </a:solidFill>
            <a:miter lim="800000"/>
            <a:headEnd/>
            <a:tailEnd/>
          </a:ln>
        </p:spPr>
        <p:txBody>
          <a:bodyPr>
            <a:spAutoFit/>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b="1">
                <a:solidFill>
                  <a:schemeClr val="tx1"/>
                </a:solidFill>
                <a:latin typeface="Arial" charset="0"/>
                <a:ea typeface="ＭＳ Ｐゴシック" charset="0"/>
              </a:defRPr>
            </a:lvl9pPr>
          </a:lstStyle>
          <a:p>
            <a:pPr algn="l" eaLnBrk="1" hangingPunct="1"/>
            <a:r>
              <a:rPr lang="en-US" sz="2000" b="0" dirty="0">
                <a:solidFill>
                  <a:srgbClr val="00279F"/>
                </a:solidFill>
                <a:ea typeface="SimSun" charset="0"/>
                <a:cs typeface="SimSun" charset="0"/>
              </a:rPr>
              <a:t>skip  </a:t>
            </a:r>
            <a:r>
              <a:rPr lang="en-US" sz="2000" dirty="0" err="1">
                <a:solidFill>
                  <a:srgbClr val="00279F"/>
                </a:solidFill>
                <a:latin typeface="Courier New" charset="0"/>
                <a:ea typeface="SimSun" charset="0"/>
                <a:cs typeface="SimSun" charset="0"/>
              </a:rPr>
              <a:t>nitems</a:t>
            </a:r>
            <a:r>
              <a:rPr lang="en-US" sz="2000" b="0" dirty="0">
                <a:solidFill>
                  <a:srgbClr val="00279F"/>
                </a:solidFill>
                <a:ea typeface="SimSun" charset="0"/>
                <a:cs typeface="SimSun" charset="0"/>
              </a:rPr>
              <a:t> ahead in the list</a:t>
            </a:r>
          </a:p>
        </p:txBody>
      </p:sp>
      <p:sp>
        <p:nvSpPr>
          <p:cNvPr id="11" name="Line 5"/>
          <p:cNvSpPr>
            <a:spLocks noChangeShapeType="1"/>
          </p:cNvSpPr>
          <p:nvPr/>
        </p:nvSpPr>
        <p:spPr bwMode="auto">
          <a:xfrm flipH="1" flipV="1">
            <a:off x="4993520" y="4722003"/>
            <a:ext cx="2664485" cy="105026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a:p>
        </p:txBody>
      </p:sp>
      <p:sp>
        <p:nvSpPr>
          <p:cNvPr id="12" name="Slide Number Placeholder 3"/>
          <p:cNvSpPr>
            <a:spLocks noGrp="1"/>
          </p:cNvSpPr>
          <p:nvPr>
            <p:ph type="sldNum" sz="quarter" idx="10"/>
          </p:nvPr>
        </p:nvSpPr>
        <p:spPr>
          <a:xfrm>
            <a:off x="8134066" y="6509982"/>
            <a:ext cx="1009934" cy="348018"/>
          </a:xfrm>
        </p:spPr>
        <p:txBody>
          <a:bodyPr/>
          <a:lstStyle/>
          <a:p>
            <a:pPr>
              <a:defRPr/>
            </a:pPr>
            <a:fld id="{9645A912-1B1C-4C9D-BC46-901A61A2F332}" type="slidenum">
              <a:rPr lang="zh-CN" altLang="en-US" smtClean="0"/>
              <a:pPr>
                <a:defRPr/>
              </a:pPr>
              <a:t>81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1984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61984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9"/>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9844" grpId="0" animBg="1" autoUpdateAnimBg="0"/>
      <p:bldP spid="3619845" grpId="0" animBg="1"/>
      <p:bldP spid="9" grpId="0" animBg="1" autoUpdateAnimBg="0"/>
      <p:bldP spid="1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7956" y="110961"/>
            <a:ext cx="8496300" cy="1143000"/>
          </a:xfrm>
        </p:spPr>
        <p:txBody>
          <a:bodyPr/>
          <a:lstStyle/>
          <a:p>
            <a:pPr>
              <a:defRPr/>
            </a:pPr>
            <a:r>
              <a:rPr lang="en-US" dirty="0" smtClean="0"/>
              <a:t>Controlling tasks</a:t>
            </a:r>
            <a:endParaRPr lang="en-US" dirty="0"/>
          </a:p>
        </p:txBody>
      </p:sp>
      <p:sp>
        <p:nvSpPr>
          <p:cNvPr id="6" name="Content Placeholder 5"/>
          <p:cNvSpPr>
            <a:spLocks noGrp="1"/>
          </p:cNvSpPr>
          <p:nvPr>
            <p:ph idx="1"/>
          </p:nvPr>
        </p:nvSpPr>
        <p:spPr>
          <a:xfrm>
            <a:off x="114513" y="1257557"/>
            <a:ext cx="8793163" cy="5392895"/>
          </a:xfrm>
        </p:spPr>
        <p:txBody>
          <a:bodyPr/>
          <a:lstStyle/>
          <a:p>
            <a:pPr>
              <a:defRPr/>
            </a:pPr>
            <a:r>
              <a:rPr lang="en-US" sz="2400" dirty="0" smtClean="0"/>
              <a:t>Task can be </a:t>
            </a:r>
            <a:r>
              <a:rPr lang="en-US" sz="2400" i="1" dirty="0" smtClean="0"/>
              <a:t>included</a:t>
            </a:r>
            <a:r>
              <a:rPr lang="en-US" sz="2400" dirty="0" smtClean="0"/>
              <a:t> (executed now by the thread that encounters them) or </a:t>
            </a:r>
            <a:r>
              <a:rPr lang="en-US" sz="2400" i="1" dirty="0" smtClean="0"/>
              <a:t>deferred</a:t>
            </a:r>
            <a:r>
              <a:rPr lang="en-US" sz="2400" dirty="0" smtClean="0"/>
              <a:t> (executed later by some thread in the team).</a:t>
            </a:r>
          </a:p>
          <a:p>
            <a:pPr>
              <a:defRPr/>
            </a:pPr>
            <a:r>
              <a:rPr lang="en-US" sz="2400" dirty="0" smtClean="0"/>
              <a:t>The task construct can take an </a:t>
            </a:r>
            <a:r>
              <a:rPr lang="en-US" sz="2400" b="1" dirty="0" smtClean="0">
                <a:solidFill>
                  <a:srgbClr val="FFFF00"/>
                </a:solidFill>
                <a:latin typeface="Courier New"/>
                <a:cs typeface="Courier New"/>
              </a:rPr>
              <a:t>if(</a:t>
            </a:r>
            <a:r>
              <a:rPr lang="en-US" sz="2400" b="1" i="1" dirty="0" err="1" smtClean="0">
                <a:solidFill>
                  <a:srgbClr val="FFFF00"/>
                </a:solidFill>
                <a:latin typeface="Courier New"/>
                <a:cs typeface="Courier New"/>
              </a:rPr>
              <a:t>expr</a:t>
            </a:r>
            <a:r>
              <a:rPr lang="en-US" sz="2400" b="1" dirty="0" smtClean="0">
                <a:solidFill>
                  <a:srgbClr val="FFFF00"/>
                </a:solidFill>
                <a:latin typeface="Courier New"/>
                <a:cs typeface="Courier New"/>
              </a:rPr>
              <a:t>)</a:t>
            </a:r>
            <a:r>
              <a:rPr lang="en-US" sz="2400" dirty="0" smtClean="0"/>
              <a:t>clause, which if the expression evaluates to false, means the task will be included. </a:t>
            </a:r>
          </a:p>
          <a:p>
            <a:pPr>
              <a:defRPr/>
            </a:pPr>
            <a:r>
              <a:rPr lang="en-US" sz="2400" dirty="0" smtClean="0"/>
              <a:t>The task construct can take a </a:t>
            </a:r>
            <a:r>
              <a:rPr lang="en-US" sz="2400" b="1" dirty="0" smtClean="0">
                <a:solidFill>
                  <a:srgbClr val="FFFF00"/>
                </a:solidFill>
                <a:latin typeface="Courier New"/>
                <a:cs typeface="Courier New"/>
              </a:rPr>
              <a:t>final(</a:t>
            </a:r>
            <a:r>
              <a:rPr lang="en-US" sz="2400" b="1" i="1" dirty="0" err="1" smtClean="0">
                <a:solidFill>
                  <a:srgbClr val="FFFF00"/>
                </a:solidFill>
                <a:latin typeface="Courier New"/>
                <a:cs typeface="Courier New"/>
              </a:rPr>
              <a:t>expr</a:t>
            </a:r>
            <a:r>
              <a:rPr lang="en-US" sz="2400" b="1" dirty="0" smtClean="0">
                <a:solidFill>
                  <a:srgbClr val="FFFF00"/>
                </a:solidFill>
                <a:latin typeface="Courier New"/>
                <a:cs typeface="Courier New"/>
              </a:rPr>
              <a:t>)</a:t>
            </a:r>
            <a:r>
              <a:rPr lang="en-US" sz="2400" dirty="0" smtClean="0"/>
              <a:t>clause, which if the expression evaluates to true, means any tasks generated inside this task will be included. </a:t>
            </a:r>
          </a:p>
          <a:p>
            <a:pPr>
              <a:defRPr/>
            </a:pPr>
            <a:r>
              <a:rPr lang="en-US" sz="2400" dirty="0" smtClean="0"/>
              <a:t>The task construct can take a </a:t>
            </a:r>
            <a:r>
              <a:rPr lang="en-US" sz="2400" b="1" dirty="0" err="1" smtClean="0">
                <a:solidFill>
                  <a:srgbClr val="FFFF00"/>
                </a:solidFill>
                <a:latin typeface="Courier New"/>
                <a:cs typeface="Courier New"/>
              </a:rPr>
              <a:t>mergeable</a:t>
            </a:r>
            <a:r>
              <a:rPr lang="en-US" sz="2400" b="1" dirty="0" smtClean="0">
                <a:solidFill>
                  <a:srgbClr val="FFFF00"/>
                </a:solidFill>
                <a:latin typeface="Courier New"/>
                <a:cs typeface="Courier New"/>
              </a:rPr>
              <a:t> </a:t>
            </a:r>
            <a:r>
              <a:rPr lang="en-US" sz="2400" dirty="0" smtClean="0"/>
              <a:t>clause, which indicate it can be safely executed by reusing its parent data environment. Most useful if used in conjunction with </a:t>
            </a:r>
            <a:r>
              <a:rPr lang="en-US" sz="2400" b="1" dirty="0" smtClean="0">
                <a:solidFill>
                  <a:srgbClr val="FFFF00"/>
                </a:solidFill>
                <a:latin typeface="Courier New"/>
                <a:cs typeface="Courier New"/>
              </a:rPr>
              <a:t>final</a:t>
            </a:r>
          </a:p>
          <a:p>
            <a:pPr>
              <a:defRPr/>
            </a:pPr>
            <a:endParaRPr lang="en-US" sz="3200" dirty="0"/>
          </a:p>
        </p:txBody>
      </p:sp>
      <p:sp>
        <p:nvSpPr>
          <p:cNvPr id="2" name="Slide Number Placeholder 1"/>
          <p:cNvSpPr>
            <a:spLocks noGrp="1"/>
          </p:cNvSpPr>
          <p:nvPr>
            <p:ph type="sldNum" sz="quarter" idx="4294967295"/>
          </p:nvPr>
        </p:nvSpPr>
        <p:spPr>
          <a:xfrm>
            <a:off x="8260886" y="6400800"/>
            <a:ext cx="883113" cy="457200"/>
          </a:xfrm>
          <a:prstGeom prst="rect">
            <a:avLst/>
          </a:prstGeom>
        </p:spPr>
        <p:txBody>
          <a:bodyPr/>
          <a:lstStyle/>
          <a:p>
            <a:pPr>
              <a:defRPr/>
            </a:pPr>
            <a:fld id="{CADF31A7-6464-7A40-97F0-C6E33D49B9C2}" type="slidenum">
              <a:rPr lang="en-US" sz="1400" smtClean="0">
                <a:latin typeface="SimSun-ExtB"/>
                <a:ea typeface="SimSun-ExtB"/>
                <a:cs typeface="SimSun-ExtB"/>
              </a:rPr>
              <a:pPr>
                <a:defRPr/>
              </a:pPr>
              <a:t>82</a:t>
            </a:fld>
            <a:endParaRPr lang="en-US" sz="1400" dirty="0">
              <a:latin typeface="SimSun-ExtB"/>
              <a:ea typeface="SimSun-ExtB"/>
              <a:cs typeface="SimSun-ExtB"/>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D28AFD2-2AA3-45B5-9C79-528A153D691A}" type="slidenum">
              <a:rPr lang="zh-CN" altLang="en-US"/>
              <a:pPr>
                <a:defRPr/>
              </a:pPr>
              <a:t>83</a:t>
            </a:fld>
            <a:endParaRPr lang="en-US" altLang="zh-CN" dirty="0"/>
          </a:p>
        </p:txBody>
      </p:sp>
      <p:sp>
        <p:nvSpPr>
          <p:cNvPr id="101379" name="Rectangle 2"/>
          <p:cNvSpPr>
            <a:spLocks noGrp="1" noChangeArrowheads="1"/>
          </p:cNvSpPr>
          <p:nvPr>
            <p:ph type="title"/>
          </p:nvPr>
        </p:nvSpPr>
        <p:spPr/>
        <p:txBody>
          <a:bodyPr/>
          <a:lstStyle/>
          <a:p>
            <a:pPr eaLnBrk="1" hangingPunct="1"/>
            <a:r>
              <a:rPr lang="en-US" sz="3200" dirty="0" smtClean="0"/>
              <a:t>Exercise 6: Pi with tasks</a:t>
            </a:r>
          </a:p>
        </p:txBody>
      </p:sp>
      <p:sp>
        <p:nvSpPr>
          <p:cNvPr id="101380" name="Rectangle 3"/>
          <p:cNvSpPr>
            <a:spLocks noGrp="1" noChangeArrowheads="1"/>
          </p:cNvSpPr>
          <p:nvPr>
            <p:ph type="body" idx="1"/>
          </p:nvPr>
        </p:nvSpPr>
        <p:spPr>
          <a:xfrm>
            <a:off x="402340" y="1367748"/>
            <a:ext cx="8515350" cy="4819650"/>
          </a:xfrm>
        </p:spPr>
        <p:txBody>
          <a:bodyPr/>
          <a:lstStyle/>
          <a:p>
            <a:pPr eaLnBrk="1" hangingPunct="1"/>
            <a:r>
              <a:rPr lang="en-US" dirty="0" smtClean="0"/>
              <a:t>Consider the program </a:t>
            </a:r>
            <a:r>
              <a:rPr lang="en-US" dirty="0" err="1"/>
              <a:t>P</a:t>
            </a:r>
            <a:r>
              <a:rPr lang="en-US" dirty="0" err="1" smtClean="0"/>
              <a:t>i_recur.c</a:t>
            </a:r>
            <a:r>
              <a:rPr lang="en-US" dirty="0" smtClean="0"/>
              <a:t>.  This program implements a recursive algorithm version of the program for computing pi.</a:t>
            </a:r>
          </a:p>
          <a:p>
            <a:pPr lvl="1" eaLnBrk="1" hangingPunct="1"/>
            <a:r>
              <a:rPr lang="en-US" dirty="0" smtClean="0"/>
              <a:t>Parallelize this program using OpenMP tasks.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0F3DF1BD-2D17-4766-86FD-5827149ED3EA}" type="slidenum">
              <a:rPr lang="zh-CN" altLang="en-US"/>
              <a:pPr>
                <a:defRPr/>
              </a:pPr>
              <a:t>84</a:t>
            </a:fld>
            <a:endParaRPr lang="en-US" altLang="zh-CN"/>
          </a:p>
        </p:txBody>
      </p:sp>
      <p:sp>
        <p:nvSpPr>
          <p:cNvPr id="109571" name="Rectangle 2"/>
          <p:cNvSpPr>
            <a:spLocks noGrp="1" noChangeArrowheads="1"/>
          </p:cNvSpPr>
          <p:nvPr>
            <p:ph type="title"/>
          </p:nvPr>
        </p:nvSpPr>
        <p:spPr>
          <a:xfrm>
            <a:off x="460375" y="150375"/>
            <a:ext cx="8496300" cy="1143000"/>
          </a:xfrm>
        </p:spPr>
        <p:txBody>
          <a:bodyPr/>
          <a:lstStyle/>
          <a:p>
            <a:pPr eaLnBrk="1" hangingPunct="1"/>
            <a:r>
              <a:rPr lang="en-US" dirty="0" smtClean="0"/>
              <a:t>Outline</a:t>
            </a:r>
          </a:p>
        </p:txBody>
      </p:sp>
      <p:sp>
        <p:nvSpPr>
          <p:cNvPr id="109572" name="Rectangle 3"/>
          <p:cNvSpPr>
            <a:spLocks noGrp="1" noChangeArrowheads="1"/>
          </p:cNvSpPr>
          <p:nvPr>
            <p:ph type="body" idx="1"/>
          </p:nvPr>
        </p:nvSpPr>
        <p:spPr>
          <a:xfrm>
            <a:off x="866775" y="1148005"/>
            <a:ext cx="8035925" cy="5340350"/>
          </a:xfrm>
        </p:spPr>
        <p:txBody>
          <a:bodyPr/>
          <a:lstStyle/>
          <a:p>
            <a:pPr eaLnBrk="1" hangingPunct="1"/>
            <a:r>
              <a:rPr lang="en-US" dirty="0" smtClean="0"/>
              <a:t>Introduction to OpenMP</a:t>
            </a:r>
          </a:p>
          <a:p>
            <a:pPr eaLnBrk="1" hangingPunct="1"/>
            <a:r>
              <a:rPr lang="en-US" dirty="0" smtClean="0"/>
              <a:t>Creating Threads</a:t>
            </a:r>
          </a:p>
          <a:p>
            <a:pPr eaLnBrk="1" hangingPunct="1"/>
            <a:r>
              <a:rPr lang="en-US" dirty="0" smtClean="0"/>
              <a:t>Synchronization</a:t>
            </a:r>
          </a:p>
          <a:p>
            <a:pPr eaLnBrk="1" hangingPunct="1"/>
            <a:r>
              <a:rPr lang="en-US" dirty="0" smtClean="0"/>
              <a:t>Parallel Loops</a:t>
            </a:r>
          </a:p>
          <a:p>
            <a:pPr eaLnBrk="1" hangingPunct="1"/>
            <a:r>
              <a:rPr lang="en-US" dirty="0" smtClean="0"/>
              <a:t>Synchronize single masters and stuff</a:t>
            </a:r>
          </a:p>
          <a:p>
            <a:pPr eaLnBrk="1" hangingPunct="1"/>
            <a:r>
              <a:rPr lang="en-US" dirty="0" smtClean="0"/>
              <a:t>Data environment</a:t>
            </a:r>
          </a:p>
          <a:p>
            <a:pPr eaLnBrk="1" hangingPunct="1"/>
            <a:r>
              <a:rPr lang="en-US" dirty="0" smtClean="0"/>
              <a:t>Tasks</a:t>
            </a:r>
          </a:p>
          <a:p>
            <a:pPr eaLnBrk="1" hangingPunct="1"/>
            <a:r>
              <a:rPr lang="en-US" dirty="0" smtClean="0"/>
              <a:t>Memory model</a:t>
            </a:r>
          </a:p>
          <a:p>
            <a:pPr eaLnBrk="1" hangingPunct="1"/>
            <a:r>
              <a:rPr lang="en-US" dirty="0" err="1" smtClean="0"/>
              <a:t>Threadprivate</a:t>
            </a:r>
            <a:r>
              <a:rPr lang="en-US" dirty="0" smtClean="0"/>
              <a:t> Data</a:t>
            </a:r>
          </a:p>
          <a:p>
            <a:pPr eaLnBrk="1" hangingPunct="1"/>
            <a:r>
              <a:rPr lang="en-US" dirty="0" smtClean="0"/>
              <a:t>Challenge Problems</a:t>
            </a:r>
          </a:p>
        </p:txBody>
      </p:sp>
      <p:sp>
        <p:nvSpPr>
          <p:cNvPr id="109573" name="AutoShape 4"/>
          <p:cNvSpPr>
            <a:spLocks noChangeArrowheads="1"/>
          </p:cNvSpPr>
          <p:nvPr/>
        </p:nvSpPr>
        <p:spPr bwMode="auto">
          <a:xfrm>
            <a:off x="276225" y="4899818"/>
            <a:ext cx="457200" cy="3048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p:spPr>
        <p:txBody>
          <a:bodyPr wrap="none" anchor="ctr"/>
          <a:lstStyle/>
          <a:p>
            <a:endParaRPr lang="en-GB" sz="2800">
              <a:latin typeface="Arial Unicode MS" pitchFamily="34" charset="-128"/>
            </a:endParaRPr>
          </a:p>
        </p:txBody>
      </p:sp>
    </p:spTree>
    <p:extLst>
      <p:ext uri="{BB962C8B-B14F-4D97-AF65-F5344CB8AC3E}">
        <p14:creationId xmlns:p14="http://schemas.microsoft.com/office/powerpoint/2010/main" val="7574232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p:cNvSpPr>
            <a:spLocks noGrp="1"/>
          </p:cNvSpPr>
          <p:nvPr>
            <p:ph type="sldNum" sz="quarter" idx="10"/>
          </p:nvPr>
        </p:nvSpPr>
        <p:spPr/>
        <p:txBody>
          <a:bodyPr/>
          <a:lstStyle/>
          <a:p>
            <a:pPr>
              <a:defRPr/>
            </a:pPr>
            <a:fld id="{72AA6BCD-BD42-4510-9143-739AF01BCB1A}" type="slidenum">
              <a:rPr lang="zh-CN" altLang="en-US" smtClean="0"/>
              <a:pPr>
                <a:defRPr/>
              </a:pPr>
              <a:t>85</a:t>
            </a:fld>
            <a:endParaRPr lang="en-US" altLang="zh-CN" smtClean="0"/>
          </a:p>
        </p:txBody>
      </p:sp>
      <p:sp>
        <p:nvSpPr>
          <p:cNvPr id="104451" name="Rectangle 3"/>
          <p:cNvSpPr>
            <a:spLocks noGrp="1" noChangeArrowheads="1"/>
          </p:cNvSpPr>
          <p:nvPr>
            <p:ph type="title"/>
          </p:nvPr>
        </p:nvSpPr>
        <p:spPr/>
        <p:txBody>
          <a:bodyPr/>
          <a:lstStyle/>
          <a:p>
            <a:r>
              <a:rPr lang="en-US" altLang="zh-CN" smtClean="0">
                <a:ea typeface="SimSun" pitchFamily="2" charset="-122"/>
              </a:rPr>
              <a:t>OpenMP memory model</a:t>
            </a:r>
          </a:p>
        </p:txBody>
      </p:sp>
      <p:sp>
        <p:nvSpPr>
          <p:cNvPr id="104452" name="Rectangle 4"/>
          <p:cNvSpPr>
            <a:spLocks noGrp="1" noChangeArrowheads="1"/>
          </p:cNvSpPr>
          <p:nvPr>
            <p:ph type="body" idx="1"/>
          </p:nvPr>
        </p:nvSpPr>
        <p:spPr/>
        <p:txBody>
          <a:bodyPr/>
          <a:lstStyle/>
          <a:p>
            <a:pPr>
              <a:buFont typeface="Wingdings" pitchFamily="2" charset="2"/>
              <a:buNone/>
            </a:pPr>
            <a:r>
              <a:rPr lang="zh-CN" altLang="en-US" smtClean="0">
                <a:ea typeface="SimSun" pitchFamily="2" charset="-122"/>
              </a:rPr>
              <a:t> </a:t>
            </a:r>
          </a:p>
        </p:txBody>
      </p:sp>
      <p:sp>
        <p:nvSpPr>
          <p:cNvPr id="104453" name="Rectangle 28"/>
          <p:cNvSpPr>
            <a:spLocks noChangeArrowheads="1"/>
          </p:cNvSpPr>
          <p:nvPr/>
        </p:nvSpPr>
        <p:spPr bwMode="auto">
          <a:xfrm>
            <a:off x="288925" y="5589588"/>
            <a:ext cx="8515350" cy="1008062"/>
          </a:xfrm>
          <a:prstGeom prst="rect">
            <a:avLst/>
          </a:prstGeom>
          <a:noFill/>
          <a:ln w="9525">
            <a:noFill/>
            <a:miter lim="800000"/>
            <a:headEnd/>
            <a:tailEnd/>
          </a:ln>
        </p:spPr>
        <p:txBody>
          <a:bodyPr lIns="92075" tIns="46038" rIns="92075" bIns="46038"/>
          <a:lstStyle/>
          <a:p>
            <a:pPr marL="285750" indent="-285750" algn="l">
              <a:lnSpc>
                <a:spcPct val="93000"/>
              </a:lnSpc>
              <a:spcBef>
                <a:spcPct val="30000"/>
              </a:spcBef>
              <a:buClr>
                <a:schemeClr val="tx2"/>
              </a:buClr>
              <a:buSzPct val="75000"/>
              <a:buFont typeface="Wingdings" pitchFamily="2" charset="2"/>
              <a:buChar char="l"/>
            </a:pPr>
            <a:r>
              <a:rPr lang="en-US" altLang="zh-CN">
                <a:solidFill>
                  <a:srgbClr val="FFFFFF"/>
                </a:solidFill>
                <a:latin typeface="Arial" charset="0"/>
              </a:rPr>
              <a:t>Multiple copies of data may be present in various levels of cache, or in registers.</a:t>
            </a:r>
          </a:p>
        </p:txBody>
      </p:sp>
      <p:sp>
        <p:nvSpPr>
          <p:cNvPr id="104454" name="Rectangle 29"/>
          <p:cNvSpPr>
            <a:spLocks noChangeArrowheads="1"/>
          </p:cNvSpPr>
          <p:nvPr/>
        </p:nvSpPr>
        <p:spPr bwMode="auto">
          <a:xfrm>
            <a:off x="288925" y="1196975"/>
            <a:ext cx="8855075" cy="895350"/>
          </a:xfrm>
          <a:prstGeom prst="rect">
            <a:avLst/>
          </a:prstGeom>
          <a:noFill/>
          <a:ln w="9525">
            <a:noFill/>
            <a:miter lim="800000"/>
            <a:headEnd/>
            <a:tailEnd/>
          </a:ln>
        </p:spPr>
        <p:txBody>
          <a:bodyPr lIns="92075" tIns="46038" rIns="92075" bIns="46038"/>
          <a:lstStyle/>
          <a:p>
            <a:pPr marL="285750" indent="-285750" algn="l">
              <a:lnSpc>
                <a:spcPct val="93000"/>
              </a:lnSpc>
              <a:spcBef>
                <a:spcPct val="30000"/>
              </a:spcBef>
              <a:buClr>
                <a:schemeClr val="tx2"/>
              </a:buClr>
              <a:buSzPct val="75000"/>
              <a:buFont typeface="Wingdings" pitchFamily="2" charset="2"/>
              <a:buChar char="l"/>
            </a:pPr>
            <a:r>
              <a:rPr lang="en-US" altLang="zh-CN">
                <a:solidFill>
                  <a:srgbClr val="FFFFFF"/>
                </a:solidFill>
                <a:latin typeface="Arial" charset="0"/>
              </a:rPr>
              <a:t>OpenMP supports a shared memory model.</a:t>
            </a:r>
          </a:p>
          <a:p>
            <a:pPr marL="285750" indent="-285750" algn="l">
              <a:lnSpc>
                <a:spcPct val="93000"/>
              </a:lnSpc>
              <a:spcBef>
                <a:spcPct val="30000"/>
              </a:spcBef>
              <a:buClr>
                <a:schemeClr val="tx2"/>
              </a:buClr>
              <a:buSzPct val="75000"/>
              <a:buFont typeface="Wingdings" pitchFamily="2" charset="2"/>
              <a:buChar char="l"/>
            </a:pPr>
            <a:r>
              <a:rPr lang="en-US" altLang="zh-CN">
                <a:solidFill>
                  <a:srgbClr val="FFFFFF"/>
                </a:solidFill>
                <a:latin typeface="Arial" charset="0"/>
              </a:rPr>
              <a:t>All threads share an address space, but it can get complicated: </a:t>
            </a:r>
          </a:p>
        </p:txBody>
      </p:sp>
      <p:grpSp>
        <p:nvGrpSpPr>
          <p:cNvPr id="104455" name="Group 31"/>
          <p:cNvGrpSpPr>
            <a:grpSpLocks/>
          </p:cNvGrpSpPr>
          <p:nvPr/>
        </p:nvGrpSpPr>
        <p:grpSpPr bwMode="auto">
          <a:xfrm>
            <a:off x="971550" y="2420938"/>
            <a:ext cx="7061200" cy="2971800"/>
            <a:chOff x="624" y="1264"/>
            <a:chExt cx="4448" cy="1872"/>
          </a:xfrm>
        </p:grpSpPr>
        <p:sp>
          <p:nvSpPr>
            <p:cNvPr id="104456" name="Rectangle 2"/>
            <p:cNvSpPr>
              <a:spLocks noChangeArrowheads="1"/>
            </p:cNvSpPr>
            <p:nvPr/>
          </p:nvSpPr>
          <p:spPr bwMode="auto">
            <a:xfrm>
              <a:off x="624" y="1264"/>
              <a:ext cx="4448" cy="1872"/>
            </a:xfrm>
            <a:prstGeom prst="rect">
              <a:avLst/>
            </a:prstGeom>
            <a:solidFill>
              <a:srgbClr val="000C32"/>
            </a:solidFill>
            <a:ln w="12700">
              <a:solidFill>
                <a:schemeClr val="tx1"/>
              </a:solidFill>
              <a:miter lim="800000"/>
              <a:headEnd type="none" w="sm" len="sm"/>
              <a:tailEnd type="none" w="sm" len="sm"/>
            </a:ln>
          </p:spPr>
          <p:txBody>
            <a:bodyPr wrap="none" anchor="ctr"/>
            <a:lstStyle/>
            <a:p>
              <a:endParaRPr lang="en-GB"/>
            </a:p>
          </p:txBody>
        </p:sp>
        <p:sp>
          <p:nvSpPr>
            <p:cNvPr id="104457" name="Rectangle 5"/>
            <p:cNvSpPr>
              <a:spLocks noChangeArrowheads="1"/>
            </p:cNvSpPr>
            <p:nvPr/>
          </p:nvSpPr>
          <p:spPr bwMode="auto">
            <a:xfrm>
              <a:off x="1249" y="2410"/>
              <a:ext cx="649" cy="351"/>
            </a:xfrm>
            <a:prstGeom prst="rect">
              <a:avLst/>
            </a:prstGeom>
            <a:solidFill>
              <a:srgbClr val="369600"/>
            </a:solidFill>
            <a:ln w="9525">
              <a:solidFill>
                <a:schemeClr val="tx1"/>
              </a:solidFill>
              <a:miter lim="800000"/>
              <a:headEnd/>
              <a:tailEnd/>
            </a:ln>
          </p:spPr>
          <p:txBody>
            <a:bodyPr wrap="none" anchor="ctr"/>
            <a:lstStyle/>
            <a:p>
              <a:pPr eaLnBrk="0" hangingPunct="0"/>
              <a:r>
                <a:rPr lang="en-US" altLang="zh-CN" sz="2800" b="0"/>
                <a:t>proc1</a:t>
              </a:r>
              <a:endParaRPr lang="en-US" altLang="zh-CN" sz="3200" b="0"/>
            </a:p>
          </p:txBody>
        </p:sp>
        <p:sp>
          <p:nvSpPr>
            <p:cNvPr id="104458" name="Rectangle 6"/>
            <p:cNvSpPr>
              <a:spLocks noChangeArrowheads="1"/>
            </p:cNvSpPr>
            <p:nvPr/>
          </p:nvSpPr>
          <p:spPr bwMode="auto">
            <a:xfrm>
              <a:off x="2114" y="2410"/>
              <a:ext cx="649" cy="351"/>
            </a:xfrm>
            <a:prstGeom prst="rect">
              <a:avLst/>
            </a:prstGeom>
            <a:solidFill>
              <a:srgbClr val="369600"/>
            </a:solidFill>
            <a:ln w="9525">
              <a:solidFill>
                <a:schemeClr val="tx1"/>
              </a:solidFill>
              <a:miter lim="800000"/>
              <a:headEnd/>
              <a:tailEnd/>
            </a:ln>
          </p:spPr>
          <p:txBody>
            <a:bodyPr wrap="none" anchor="ctr"/>
            <a:lstStyle/>
            <a:p>
              <a:pPr eaLnBrk="0" hangingPunct="0"/>
              <a:r>
                <a:rPr lang="en-US" altLang="zh-CN" sz="2800" b="0"/>
                <a:t>proc2</a:t>
              </a:r>
              <a:endParaRPr lang="en-US" altLang="zh-CN" sz="3200" b="0"/>
            </a:p>
          </p:txBody>
        </p:sp>
        <p:sp>
          <p:nvSpPr>
            <p:cNvPr id="104459" name="Rectangle 7"/>
            <p:cNvSpPr>
              <a:spLocks noChangeArrowheads="1"/>
            </p:cNvSpPr>
            <p:nvPr/>
          </p:nvSpPr>
          <p:spPr bwMode="auto">
            <a:xfrm>
              <a:off x="2979" y="2410"/>
              <a:ext cx="648" cy="351"/>
            </a:xfrm>
            <a:prstGeom prst="rect">
              <a:avLst/>
            </a:prstGeom>
            <a:solidFill>
              <a:srgbClr val="369600"/>
            </a:solidFill>
            <a:ln w="9525">
              <a:solidFill>
                <a:schemeClr val="tx1"/>
              </a:solidFill>
              <a:miter lim="800000"/>
              <a:headEnd/>
              <a:tailEnd/>
            </a:ln>
          </p:spPr>
          <p:txBody>
            <a:bodyPr wrap="none" anchor="ctr"/>
            <a:lstStyle/>
            <a:p>
              <a:pPr eaLnBrk="0" hangingPunct="0"/>
              <a:r>
                <a:rPr lang="en-US" altLang="zh-CN" sz="2800" b="0"/>
                <a:t>proc3</a:t>
              </a:r>
              <a:endParaRPr lang="en-US" altLang="zh-CN" sz="3200" b="0"/>
            </a:p>
          </p:txBody>
        </p:sp>
        <p:sp>
          <p:nvSpPr>
            <p:cNvPr id="104460" name="Rectangle 8"/>
            <p:cNvSpPr>
              <a:spLocks noChangeArrowheads="1"/>
            </p:cNvSpPr>
            <p:nvPr/>
          </p:nvSpPr>
          <p:spPr bwMode="auto">
            <a:xfrm>
              <a:off x="4276" y="2410"/>
              <a:ext cx="649" cy="351"/>
            </a:xfrm>
            <a:prstGeom prst="rect">
              <a:avLst/>
            </a:prstGeom>
            <a:solidFill>
              <a:srgbClr val="369600"/>
            </a:solidFill>
            <a:ln w="9525">
              <a:solidFill>
                <a:schemeClr val="tx1"/>
              </a:solidFill>
              <a:miter lim="800000"/>
              <a:headEnd/>
              <a:tailEnd/>
            </a:ln>
          </p:spPr>
          <p:txBody>
            <a:bodyPr wrap="none" anchor="ctr"/>
            <a:lstStyle/>
            <a:p>
              <a:pPr eaLnBrk="0" hangingPunct="0"/>
              <a:r>
                <a:rPr lang="en-US" altLang="zh-CN" sz="2800" b="0"/>
                <a:t>procN</a:t>
              </a:r>
              <a:endParaRPr lang="en-US" altLang="zh-CN" sz="3200" b="0"/>
            </a:p>
          </p:txBody>
        </p:sp>
        <p:sp>
          <p:nvSpPr>
            <p:cNvPr id="104461" name="Rectangle 9"/>
            <p:cNvSpPr>
              <a:spLocks noChangeArrowheads="1"/>
            </p:cNvSpPr>
            <p:nvPr/>
          </p:nvSpPr>
          <p:spPr bwMode="auto">
            <a:xfrm>
              <a:off x="1249" y="1328"/>
              <a:ext cx="3719" cy="573"/>
            </a:xfrm>
            <a:prstGeom prst="rect">
              <a:avLst/>
            </a:prstGeom>
            <a:solidFill>
              <a:srgbClr val="9E0069"/>
            </a:solidFill>
            <a:ln w="9525">
              <a:solidFill>
                <a:schemeClr val="tx1"/>
              </a:solidFill>
              <a:miter lim="800000"/>
              <a:headEnd/>
              <a:tailEnd/>
            </a:ln>
          </p:spPr>
          <p:txBody>
            <a:bodyPr wrap="none" anchor="ctr"/>
            <a:lstStyle/>
            <a:p>
              <a:pPr eaLnBrk="0" hangingPunct="0"/>
              <a:r>
                <a:rPr lang="en-US" altLang="zh-CN" sz="2800" b="0"/>
                <a:t>Shared</a:t>
              </a:r>
              <a:r>
                <a:rPr lang="en-US" altLang="zh-CN" b="0"/>
                <a:t> </a:t>
              </a:r>
              <a:r>
                <a:rPr lang="en-US" altLang="zh-CN" sz="2800" b="0"/>
                <a:t>memory</a:t>
              </a:r>
              <a:endParaRPr lang="en-US" altLang="zh-CN" b="0"/>
            </a:p>
          </p:txBody>
        </p:sp>
        <p:sp>
          <p:nvSpPr>
            <p:cNvPr id="104462" name="Line 10"/>
            <p:cNvSpPr>
              <a:spLocks noChangeShapeType="1"/>
            </p:cNvSpPr>
            <p:nvPr/>
          </p:nvSpPr>
          <p:spPr bwMode="auto">
            <a:xfrm>
              <a:off x="2417" y="1901"/>
              <a:ext cx="0" cy="159"/>
            </a:xfrm>
            <a:prstGeom prst="line">
              <a:avLst/>
            </a:prstGeom>
            <a:noFill/>
            <a:ln w="9525">
              <a:solidFill>
                <a:schemeClr val="tx1"/>
              </a:solidFill>
              <a:round/>
              <a:headEnd/>
              <a:tailEnd/>
            </a:ln>
          </p:spPr>
          <p:txBody>
            <a:bodyPr wrap="none" anchor="ctr"/>
            <a:lstStyle/>
            <a:p>
              <a:endParaRPr lang="en-US"/>
            </a:p>
          </p:txBody>
        </p:sp>
        <p:sp>
          <p:nvSpPr>
            <p:cNvPr id="104463" name="Line 11"/>
            <p:cNvSpPr>
              <a:spLocks noChangeShapeType="1"/>
            </p:cNvSpPr>
            <p:nvPr/>
          </p:nvSpPr>
          <p:spPr bwMode="auto">
            <a:xfrm>
              <a:off x="3281" y="1901"/>
              <a:ext cx="0" cy="159"/>
            </a:xfrm>
            <a:prstGeom prst="line">
              <a:avLst/>
            </a:prstGeom>
            <a:noFill/>
            <a:ln w="9525">
              <a:solidFill>
                <a:schemeClr val="tx1"/>
              </a:solidFill>
              <a:round/>
              <a:headEnd/>
              <a:tailEnd/>
            </a:ln>
          </p:spPr>
          <p:txBody>
            <a:bodyPr wrap="none" anchor="ctr"/>
            <a:lstStyle/>
            <a:p>
              <a:endParaRPr lang="en-US"/>
            </a:p>
          </p:txBody>
        </p:sp>
        <p:sp>
          <p:nvSpPr>
            <p:cNvPr id="104464" name="Line 12"/>
            <p:cNvSpPr>
              <a:spLocks noChangeShapeType="1"/>
            </p:cNvSpPr>
            <p:nvPr/>
          </p:nvSpPr>
          <p:spPr bwMode="auto">
            <a:xfrm>
              <a:off x="4665" y="1901"/>
              <a:ext cx="0" cy="159"/>
            </a:xfrm>
            <a:prstGeom prst="line">
              <a:avLst/>
            </a:prstGeom>
            <a:noFill/>
            <a:ln w="9525">
              <a:solidFill>
                <a:schemeClr val="tx1"/>
              </a:solidFill>
              <a:round/>
              <a:headEnd/>
              <a:tailEnd/>
            </a:ln>
          </p:spPr>
          <p:txBody>
            <a:bodyPr wrap="none" anchor="ctr"/>
            <a:lstStyle/>
            <a:p>
              <a:endParaRPr lang="en-US"/>
            </a:p>
          </p:txBody>
        </p:sp>
        <p:sp>
          <p:nvSpPr>
            <p:cNvPr id="104465" name="Line 13"/>
            <p:cNvSpPr>
              <a:spLocks noChangeShapeType="1"/>
            </p:cNvSpPr>
            <p:nvPr/>
          </p:nvSpPr>
          <p:spPr bwMode="auto">
            <a:xfrm>
              <a:off x="1595" y="1901"/>
              <a:ext cx="0" cy="159"/>
            </a:xfrm>
            <a:prstGeom prst="line">
              <a:avLst/>
            </a:prstGeom>
            <a:noFill/>
            <a:ln w="9525">
              <a:solidFill>
                <a:schemeClr val="tx1"/>
              </a:solidFill>
              <a:round/>
              <a:headEnd/>
              <a:tailEnd/>
            </a:ln>
          </p:spPr>
          <p:txBody>
            <a:bodyPr wrap="none" anchor="ctr"/>
            <a:lstStyle/>
            <a:p>
              <a:endParaRPr lang="en-US"/>
            </a:p>
          </p:txBody>
        </p:sp>
        <p:sp>
          <p:nvSpPr>
            <p:cNvPr id="104466" name="Line 14"/>
            <p:cNvSpPr>
              <a:spLocks noChangeShapeType="1"/>
            </p:cNvSpPr>
            <p:nvPr/>
          </p:nvSpPr>
          <p:spPr bwMode="auto">
            <a:xfrm>
              <a:off x="1595" y="2251"/>
              <a:ext cx="0" cy="159"/>
            </a:xfrm>
            <a:prstGeom prst="line">
              <a:avLst/>
            </a:prstGeom>
            <a:noFill/>
            <a:ln w="9525">
              <a:solidFill>
                <a:schemeClr val="tx1"/>
              </a:solidFill>
              <a:round/>
              <a:headEnd/>
              <a:tailEnd/>
            </a:ln>
          </p:spPr>
          <p:txBody>
            <a:bodyPr wrap="none" anchor="ctr"/>
            <a:lstStyle/>
            <a:p>
              <a:endParaRPr lang="en-US"/>
            </a:p>
          </p:txBody>
        </p:sp>
        <p:sp>
          <p:nvSpPr>
            <p:cNvPr id="104467" name="Line 15"/>
            <p:cNvSpPr>
              <a:spLocks noChangeShapeType="1"/>
            </p:cNvSpPr>
            <p:nvPr/>
          </p:nvSpPr>
          <p:spPr bwMode="auto">
            <a:xfrm>
              <a:off x="2417" y="2251"/>
              <a:ext cx="0" cy="159"/>
            </a:xfrm>
            <a:prstGeom prst="line">
              <a:avLst/>
            </a:prstGeom>
            <a:noFill/>
            <a:ln w="9525">
              <a:solidFill>
                <a:schemeClr val="tx1"/>
              </a:solidFill>
              <a:round/>
              <a:headEnd/>
              <a:tailEnd/>
            </a:ln>
          </p:spPr>
          <p:txBody>
            <a:bodyPr wrap="none" anchor="ctr"/>
            <a:lstStyle/>
            <a:p>
              <a:endParaRPr lang="en-US"/>
            </a:p>
          </p:txBody>
        </p:sp>
        <p:sp>
          <p:nvSpPr>
            <p:cNvPr id="104468" name="Line 16"/>
            <p:cNvSpPr>
              <a:spLocks noChangeShapeType="1"/>
            </p:cNvSpPr>
            <p:nvPr/>
          </p:nvSpPr>
          <p:spPr bwMode="auto">
            <a:xfrm>
              <a:off x="3281" y="2251"/>
              <a:ext cx="0" cy="159"/>
            </a:xfrm>
            <a:prstGeom prst="line">
              <a:avLst/>
            </a:prstGeom>
            <a:noFill/>
            <a:ln w="9525">
              <a:solidFill>
                <a:schemeClr val="tx1"/>
              </a:solidFill>
              <a:round/>
              <a:headEnd/>
              <a:tailEnd/>
            </a:ln>
          </p:spPr>
          <p:txBody>
            <a:bodyPr wrap="none" anchor="ctr"/>
            <a:lstStyle/>
            <a:p>
              <a:endParaRPr lang="en-US"/>
            </a:p>
          </p:txBody>
        </p:sp>
        <p:sp>
          <p:nvSpPr>
            <p:cNvPr id="104469" name="Line 17"/>
            <p:cNvSpPr>
              <a:spLocks noChangeShapeType="1"/>
            </p:cNvSpPr>
            <p:nvPr/>
          </p:nvSpPr>
          <p:spPr bwMode="auto">
            <a:xfrm>
              <a:off x="4665" y="2251"/>
              <a:ext cx="0" cy="159"/>
            </a:xfrm>
            <a:prstGeom prst="line">
              <a:avLst/>
            </a:prstGeom>
            <a:noFill/>
            <a:ln w="9525">
              <a:solidFill>
                <a:schemeClr val="tx1"/>
              </a:solidFill>
              <a:round/>
              <a:headEnd/>
              <a:tailEnd/>
            </a:ln>
          </p:spPr>
          <p:txBody>
            <a:bodyPr wrap="none" anchor="ctr"/>
            <a:lstStyle/>
            <a:p>
              <a:endParaRPr lang="en-US"/>
            </a:p>
          </p:txBody>
        </p:sp>
        <p:sp>
          <p:nvSpPr>
            <p:cNvPr id="104470" name="Rectangle 18"/>
            <p:cNvSpPr>
              <a:spLocks noChangeArrowheads="1"/>
            </p:cNvSpPr>
            <p:nvPr/>
          </p:nvSpPr>
          <p:spPr bwMode="auto">
            <a:xfrm>
              <a:off x="1292" y="2060"/>
              <a:ext cx="606" cy="223"/>
            </a:xfrm>
            <a:prstGeom prst="rect">
              <a:avLst/>
            </a:prstGeom>
            <a:solidFill>
              <a:srgbClr val="9E0069"/>
            </a:solidFill>
            <a:ln w="9525">
              <a:solidFill>
                <a:schemeClr val="tx1"/>
              </a:solidFill>
              <a:miter lim="800000"/>
              <a:headEnd/>
              <a:tailEnd/>
            </a:ln>
          </p:spPr>
          <p:txBody>
            <a:bodyPr wrap="none" anchor="ctr"/>
            <a:lstStyle/>
            <a:p>
              <a:pPr eaLnBrk="0" hangingPunct="0"/>
              <a:r>
                <a:rPr lang="en-US" altLang="zh-CN" b="0"/>
                <a:t>cache1</a:t>
              </a:r>
              <a:endParaRPr lang="en-US" altLang="zh-CN" sz="3200" b="0"/>
            </a:p>
          </p:txBody>
        </p:sp>
        <p:sp>
          <p:nvSpPr>
            <p:cNvPr id="104471" name="Rectangle 19"/>
            <p:cNvSpPr>
              <a:spLocks noChangeArrowheads="1"/>
            </p:cNvSpPr>
            <p:nvPr/>
          </p:nvSpPr>
          <p:spPr bwMode="auto">
            <a:xfrm>
              <a:off x="2157" y="2060"/>
              <a:ext cx="606" cy="223"/>
            </a:xfrm>
            <a:prstGeom prst="rect">
              <a:avLst/>
            </a:prstGeom>
            <a:solidFill>
              <a:srgbClr val="9E0069"/>
            </a:solidFill>
            <a:ln w="9525">
              <a:solidFill>
                <a:schemeClr val="tx1"/>
              </a:solidFill>
              <a:miter lim="800000"/>
              <a:headEnd/>
              <a:tailEnd/>
            </a:ln>
          </p:spPr>
          <p:txBody>
            <a:bodyPr wrap="none" anchor="ctr"/>
            <a:lstStyle/>
            <a:p>
              <a:pPr eaLnBrk="0" hangingPunct="0"/>
              <a:r>
                <a:rPr lang="en-US" altLang="zh-CN" b="0"/>
                <a:t>cache2</a:t>
              </a:r>
            </a:p>
          </p:txBody>
        </p:sp>
        <p:sp>
          <p:nvSpPr>
            <p:cNvPr id="104472" name="Rectangle 20"/>
            <p:cNvSpPr>
              <a:spLocks noChangeArrowheads="1"/>
            </p:cNvSpPr>
            <p:nvPr/>
          </p:nvSpPr>
          <p:spPr bwMode="auto">
            <a:xfrm>
              <a:off x="2979" y="2060"/>
              <a:ext cx="605" cy="223"/>
            </a:xfrm>
            <a:prstGeom prst="rect">
              <a:avLst/>
            </a:prstGeom>
            <a:solidFill>
              <a:srgbClr val="9E0069"/>
            </a:solidFill>
            <a:ln w="9525">
              <a:solidFill>
                <a:schemeClr val="tx1"/>
              </a:solidFill>
              <a:miter lim="800000"/>
              <a:headEnd/>
              <a:tailEnd/>
            </a:ln>
          </p:spPr>
          <p:txBody>
            <a:bodyPr wrap="none" anchor="ctr"/>
            <a:lstStyle/>
            <a:p>
              <a:pPr eaLnBrk="0" hangingPunct="0"/>
              <a:r>
                <a:rPr lang="zh-CN" altLang="en-US" b="0"/>
                <a:t>  </a:t>
              </a:r>
              <a:r>
                <a:rPr lang="en-US" altLang="zh-CN" b="0"/>
                <a:t>cache3</a:t>
              </a:r>
            </a:p>
          </p:txBody>
        </p:sp>
        <p:sp>
          <p:nvSpPr>
            <p:cNvPr id="104473" name="Rectangle 21"/>
            <p:cNvSpPr>
              <a:spLocks noChangeArrowheads="1"/>
            </p:cNvSpPr>
            <p:nvPr/>
          </p:nvSpPr>
          <p:spPr bwMode="auto">
            <a:xfrm>
              <a:off x="4319" y="2060"/>
              <a:ext cx="606" cy="223"/>
            </a:xfrm>
            <a:prstGeom prst="rect">
              <a:avLst/>
            </a:prstGeom>
            <a:solidFill>
              <a:srgbClr val="9E0069"/>
            </a:solidFill>
            <a:ln w="9525">
              <a:solidFill>
                <a:schemeClr val="tx1"/>
              </a:solidFill>
              <a:miter lim="800000"/>
              <a:headEnd/>
              <a:tailEnd/>
            </a:ln>
          </p:spPr>
          <p:txBody>
            <a:bodyPr wrap="none" anchor="ctr"/>
            <a:lstStyle/>
            <a:p>
              <a:pPr eaLnBrk="0" hangingPunct="0"/>
              <a:r>
                <a:rPr lang="en-US" altLang="zh-CN" b="0"/>
                <a:t>cacheN</a:t>
              </a:r>
            </a:p>
          </p:txBody>
        </p:sp>
        <p:sp>
          <p:nvSpPr>
            <p:cNvPr id="104474" name="Rectangle 22"/>
            <p:cNvSpPr>
              <a:spLocks noChangeArrowheads="1"/>
            </p:cNvSpPr>
            <p:nvPr/>
          </p:nvSpPr>
          <p:spPr bwMode="auto">
            <a:xfrm>
              <a:off x="2979" y="2060"/>
              <a:ext cx="86" cy="96"/>
            </a:xfrm>
            <a:prstGeom prst="rect">
              <a:avLst/>
            </a:prstGeom>
            <a:solidFill>
              <a:schemeClr val="tx1"/>
            </a:solidFill>
            <a:ln w="9525">
              <a:solidFill>
                <a:schemeClr val="tx1"/>
              </a:solidFill>
              <a:miter lim="800000"/>
              <a:headEnd/>
              <a:tailEnd/>
            </a:ln>
          </p:spPr>
          <p:txBody>
            <a:bodyPr wrap="none" anchor="ctr"/>
            <a:lstStyle/>
            <a:p>
              <a:pPr eaLnBrk="0" hangingPunct="0"/>
              <a:endParaRPr lang="zh-CN" altLang="en-US" b="0"/>
            </a:p>
          </p:txBody>
        </p:sp>
        <p:sp>
          <p:nvSpPr>
            <p:cNvPr id="104475" name="Text Box 23"/>
            <p:cNvSpPr txBox="1">
              <a:spLocks noChangeArrowheads="1"/>
            </p:cNvSpPr>
            <p:nvPr/>
          </p:nvSpPr>
          <p:spPr bwMode="auto">
            <a:xfrm>
              <a:off x="2726" y="2814"/>
              <a:ext cx="261" cy="288"/>
            </a:xfrm>
            <a:prstGeom prst="rect">
              <a:avLst/>
            </a:prstGeom>
            <a:noFill/>
            <a:ln w="9525">
              <a:noFill/>
              <a:miter lim="800000"/>
              <a:headEnd/>
              <a:tailEnd/>
            </a:ln>
          </p:spPr>
          <p:txBody>
            <a:bodyPr>
              <a:spAutoFit/>
            </a:bodyPr>
            <a:lstStyle/>
            <a:p>
              <a:pPr algn="l" eaLnBrk="0" hangingPunct="0">
                <a:spcBef>
                  <a:spcPct val="50000"/>
                </a:spcBef>
              </a:pPr>
              <a:r>
                <a:rPr lang="en-US" altLang="zh-CN" b="0"/>
                <a:t>a</a:t>
              </a:r>
            </a:p>
          </p:txBody>
        </p:sp>
        <p:sp>
          <p:nvSpPr>
            <p:cNvPr id="104476" name="Line 24"/>
            <p:cNvSpPr>
              <a:spLocks noChangeShapeType="1"/>
            </p:cNvSpPr>
            <p:nvPr/>
          </p:nvSpPr>
          <p:spPr bwMode="auto">
            <a:xfrm flipV="1">
              <a:off x="2849" y="2180"/>
              <a:ext cx="150" cy="708"/>
            </a:xfrm>
            <a:prstGeom prst="line">
              <a:avLst/>
            </a:prstGeom>
            <a:noFill/>
            <a:ln w="9525">
              <a:solidFill>
                <a:schemeClr val="tx1"/>
              </a:solidFill>
              <a:round/>
              <a:headEnd/>
              <a:tailEnd type="triangle" w="med" len="med"/>
            </a:ln>
          </p:spPr>
          <p:txBody>
            <a:bodyPr/>
            <a:lstStyle/>
            <a:p>
              <a:endParaRPr lang="en-US"/>
            </a:p>
          </p:txBody>
        </p:sp>
        <p:sp>
          <p:nvSpPr>
            <p:cNvPr id="104477" name="Text Box 25"/>
            <p:cNvSpPr txBox="1">
              <a:spLocks noChangeArrowheads="1"/>
            </p:cNvSpPr>
            <p:nvPr/>
          </p:nvSpPr>
          <p:spPr bwMode="auto">
            <a:xfrm>
              <a:off x="697" y="1796"/>
              <a:ext cx="259" cy="288"/>
            </a:xfrm>
            <a:prstGeom prst="rect">
              <a:avLst/>
            </a:prstGeom>
            <a:noFill/>
            <a:ln w="9525">
              <a:noFill/>
              <a:miter lim="800000"/>
              <a:headEnd/>
              <a:tailEnd/>
            </a:ln>
          </p:spPr>
          <p:txBody>
            <a:bodyPr>
              <a:spAutoFit/>
            </a:bodyPr>
            <a:lstStyle/>
            <a:p>
              <a:pPr algn="l" eaLnBrk="0" hangingPunct="0">
                <a:spcBef>
                  <a:spcPct val="50000"/>
                </a:spcBef>
              </a:pPr>
              <a:r>
                <a:rPr lang="en-US" altLang="zh-CN" b="0"/>
                <a:t>a</a:t>
              </a:r>
            </a:p>
          </p:txBody>
        </p:sp>
        <p:sp>
          <p:nvSpPr>
            <p:cNvPr id="104478" name="Line 26"/>
            <p:cNvSpPr>
              <a:spLocks noChangeShapeType="1"/>
            </p:cNvSpPr>
            <p:nvPr/>
          </p:nvSpPr>
          <p:spPr bwMode="auto">
            <a:xfrm flipV="1">
              <a:off x="860" y="1646"/>
              <a:ext cx="735" cy="255"/>
            </a:xfrm>
            <a:prstGeom prst="line">
              <a:avLst/>
            </a:prstGeom>
            <a:noFill/>
            <a:ln w="12700">
              <a:solidFill>
                <a:schemeClr val="tx1"/>
              </a:solidFill>
              <a:round/>
              <a:headEnd type="none" w="sm" len="sm"/>
              <a:tailEnd type="triangle" w="sm" len="sm"/>
            </a:ln>
          </p:spPr>
          <p:txBody>
            <a:bodyPr/>
            <a:lstStyle/>
            <a:p>
              <a:endParaRPr lang="en-US"/>
            </a:p>
          </p:txBody>
        </p:sp>
        <p:sp>
          <p:nvSpPr>
            <p:cNvPr id="104479" name="Text Box 27"/>
            <p:cNvSpPr txBox="1">
              <a:spLocks noChangeArrowheads="1"/>
            </p:cNvSpPr>
            <p:nvPr/>
          </p:nvSpPr>
          <p:spPr bwMode="auto">
            <a:xfrm>
              <a:off x="3757" y="2219"/>
              <a:ext cx="520" cy="327"/>
            </a:xfrm>
            <a:prstGeom prst="rect">
              <a:avLst/>
            </a:prstGeom>
            <a:noFill/>
            <a:ln w="12700">
              <a:noFill/>
              <a:miter lim="800000"/>
              <a:headEnd type="none" w="sm" len="sm"/>
              <a:tailEnd type="none" w="sm" len="sm"/>
            </a:ln>
          </p:spPr>
          <p:txBody>
            <a:bodyPr>
              <a:spAutoFit/>
            </a:bodyPr>
            <a:lstStyle/>
            <a:p>
              <a:pPr algn="l">
                <a:spcBef>
                  <a:spcPct val="50000"/>
                </a:spcBef>
              </a:pPr>
              <a:r>
                <a:rPr lang="en-US" sz="2800">
                  <a:latin typeface="Arial Unicode MS" pitchFamily="34" charset="-128"/>
                </a:rPr>
                <a:t>. . .</a:t>
              </a:r>
            </a:p>
          </p:txBody>
        </p:sp>
        <p:sp>
          <p:nvSpPr>
            <p:cNvPr id="104480" name="Rectangle 30"/>
            <p:cNvSpPr>
              <a:spLocks noChangeArrowheads="1"/>
            </p:cNvSpPr>
            <p:nvPr/>
          </p:nvSpPr>
          <p:spPr bwMode="auto">
            <a:xfrm>
              <a:off x="1643" y="1548"/>
              <a:ext cx="86" cy="96"/>
            </a:xfrm>
            <a:prstGeom prst="rect">
              <a:avLst/>
            </a:prstGeom>
            <a:solidFill>
              <a:schemeClr val="tx1"/>
            </a:solidFill>
            <a:ln w="9525">
              <a:solidFill>
                <a:schemeClr val="tx1"/>
              </a:solidFill>
              <a:miter lim="800000"/>
              <a:headEnd/>
              <a:tailEnd/>
            </a:ln>
          </p:spPr>
          <p:txBody>
            <a:bodyPr wrap="none" anchor="ctr"/>
            <a:lstStyle/>
            <a:p>
              <a:pPr eaLnBrk="0" hangingPunct="0"/>
              <a:endParaRPr lang="zh-CN" altLang="en-US" b="0"/>
            </a:p>
          </p:txBody>
        </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D8E65CA-1E11-49AD-983E-75AAEB2F8022}" type="slidenum">
              <a:rPr lang="zh-CN" altLang="en-US" smtClean="0"/>
              <a:pPr>
                <a:defRPr/>
              </a:pPr>
              <a:t>86</a:t>
            </a:fld>
            <a:endParaRPr lang="en-US" altLang="zh-CN" smtClean="0"/>
          </a:p>
        </p:txBody>
      </p:sp>
      <p:sp>
        <p:nvSpPr>
          <p:cNvPr id="105475" name="Rectangle 2"/>
          <p:cNvSpPr>
            <a:spLocks noGrp="1" noChangeArrowheads="1"/>
          </p:cNvSpPr>
          <p:nvPr>
            <p:ph type="title"/>
          </p:nvPr>
        </p:nvSpPr>
        <p:spPr/>
        <p:txBody>
          <a:bodyPr/>
          <a:lstStyle/>
          <a:p>
            <a:r>
              <a:rPr lang="en-US" altLang="zh-CN" sz="3600" smtClean="0">
                <a:ea typeface="SimSun" pitchFamily="2" charset="-122"/>
              </a:rPr>
              <a:t>OpenMP and Relaxed Consistency</a:t>
            </a:r>
            <a:endParaRPr lang="en-US" sz="3600" smtClean="0">
              <a:ea typeface="SimSun" pitchFamily="2" charset="-122"/>
            </a:endParaRPr>
          </a:p>
        </p:txBody>
      </p:sp>
      <p:sp>
        <p:nvSpPr>
          <p:cNvPr id="105476" name="Rectangle 3"/>
          <p:cNvSpPr>
            <a:spLocks noGrp="1" noChangeArrowheads="1"/>
          </p:cNvSpPr>
          <p:nvPr>
            <p:ph type="body" idx="1"/>
          </p:nvPr>
        </p:nvSpPr>
        <p:spPr/>
        <p:txBody>
          <a:bodyPr/>
          <a:lstStyle/>
          <a:p>
            <a:r>
              <a:rPr lang="en-GB" smtClean="0"/>
              <a:t>OpenMP supports a </a:t>
            </a:r>
            <a:r>
              <a:rPr lang="en-GB" smtClean="0">
                <a:solidFill>
                  <a:srgbClr val="FFFF00"/>
                </a:solidFill>
              </a:rPr>
              <a:t>relaxed-consistency</a:t>
            </a:r>
            <a:r>
              <a:rPr lang="en-GB" smtClean="0"/>
              <a:t> shared memory model.</a:t>
            </a:r>
          </a:p>
          <a:p>
            <a:pPr lvl="1"/>
            <a:r>
              <a:rPr lang="en-GB" smtClean="0"/>
              <a:t>Threads can maintain a </a:t>
            </a:r>
            <a:r>
              <a:rPr lang="en-GB" smtClean="0">
                <a:solidFill>
                  <a:srgbClr val="FFFF00"/>
                </a:solidFill>
              </a:rPr>
              <a:t>temporary view</a:t>
            </a:r>
            <a:r>
              <a:rPr lang="en-GB" smtClean="0"/>
              <a:t> of shared memory which is not consistent with that of other threads.</a:t>
            </a:r>
          </a:p>
          <a:p>
            <a:pPr lvl="1"/>
            <a:r>
              <a:rPr lang="en-GB" smtClean="0"/>
              <a:t>These temporary views are made consistent only at certain points in the program. </a:t>
            </a:r>
          </a:p>
          <a:p>
            <a:pPr lvl="1"/>
            <a:r>
              <a:rPr lang="en-GB" smtClean="0"/>
              <a:t>The operation which enforces consistency is called the </a:t>
            </a:r>
            <a:r>
              <a:rPr lang="en-GB" smtClean="0">
                <a:solidFill>
                  <a:srgbClr val="FFFF00"/>
                </a:solidFill>
              </a:rPr>
              <a:t>flush operation</a:t>
            </a:r>
          </a:p>
          <a:p>
            <a:pPr lvl="1"/>
            <a:endParaRPr lang="en-US" smtClean="0">
              <a:solidFill>
                <a:srgbClr val="FFFF00"/>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8C98988-2A24-4B40-B60E-FFE3BB9C8827}" type="slidenum">
              <a:rPr lang="zh-CN" altLang="en-US" smtClean="0"/>
              <a:pPr>
                <a:defRPr/>
              </a:pPr>
              <a:t>87</a:t>
            </a:fld>
            <a:endParaRPr lang="en-US" altLang="zh-CN" smtClean="0"/>
          </a:p>
        </p:txBody>
      </p:sp>
      <p:sp>
        <p:nvSpPr>
          <p:cNvPr id="106499" name="Rectangle 2"/>
          <p:cNvSpPr>
            <a:spLocks noGrp="1" noChangeArrowheads="1"/>
          </p:cNvSpPr>
          <p:nvPr>
            <p:ph type="title"/>
          </p:nvPr>
        </p:nvSpPr>
        <p:spPr/>
        <p:txBody>
          <a:bodyPr/>
          <a:lstStyle/>
          <a:p>
            <a:r>
              <a:rPr lang="en-US" altLang="zh-CN" smtClean="0">
                <a:ea typeface="SimSun" pitchFamily="2" charset="-122"/>
              </a:rPr>
              <a:t>Flush operation</a:t>
            </a:r>
          </a:p>
        </p:txBody>
      </p:sp>
      <p:sp>
        <p:nvSpPr>
          <p:cNvPr id="106500" name="Rectangle 3"/>
          <p:cNvSpPr>
            <a:spLocks noGrp="1" noChangeArrowheads="1"/>
          </p:cNvSpPr>
          <p:nvPr>
            <p:ph type="body" idx="1"/>
          </p:nvPr>
        </p:nvSpPr>
        <p:spPr>
          <a:xfrm>
            <a:off x="360363" y="1108075"/>
            <a:ext cx="8515350" cy="4819650"/>
          </a:xfrm>
        </p:spPr>
        <p:txBody>
          <a:bodyPr/>
          <a:lstStyle/>
          <a:p>
            <a:endParaRPr lang="en-US" altLang="zh-CN" smtClean="0">
              <a:ea typeface="SimSun" pitchFamily="2" charset="-122"/>
            </a:endParaRPr>
          </a:p>
          <a:p>
            <a:r>
              <a:rPr lang="en-US" altLang="zh-CN" smtClean="0">
                <a:ea typeface="SimSun" pitchFamily="2" charset="-122"/>
              </a:rPr>
              <a:t>Defines a sequence point at which a thread is guaranteed to see a consistent view of memory</a:t>
            </a:r>
          </a:p>
          <a:p>
            <a:pPr lvl="1"/>
            <a:r>
              <a:rPr lang="en-GB" altLang="zh-CN" smtClean="0">
                <a:ea typeface="SimSun" pitchFamily="2" charset="-122"/>
              </a:rPr>
              <a:t>All previous read/writes by this thread have completed and are visible to other threads</a:t>
            </a:r>
          </a:p>
          <a:p>
            <a:pPr lvl="1"/>
            <a:r>
              <a:rPr lang="en-GB" altLang="zh-CN" smtClean="0">
                <a:ea typeface="SimSun" pitchFamily="2" charset="-122"/>
              </a:rPr>
              <a:t>No subsequent read/writes by this thread have occurred</a:t>
            </a:r>
          </a:p>
          <a:p>
            <a:pPr lvl="1"/>
            <a:r>
              <a:rPr lang="en-US" altLang="zh-CN" smtClean="0">
                <a:ea typeface="SimSun" pitchFamily="2" charset="-122"/>
              </a:rPr>
              <a:t>A flush operation is analogous to a </a:t>
            </a:r>
            <a:r>
              <a:rPr lang="en-US" altLang="zh-CN" smtClean="0">
                <a:solidFill>
                  <a:srgbClr val="FFFF00"/>
                </a:solidFill>
                <a:ea typeface="SimSun" pitchFamily="2" charset="-122"/>
              </a:rPr>
              <a:t>fence</a:t>
            </a:r>
            <a:r>
              <a:rPr lang="en-US" altLang="zh-CN" smtClean="0">
                <a:ea typeface="SimSun" pitchFamily="2" charset="-122"/>
              </a:rPr>
              <a:t> in other shared memory API’s</a:t>
            </a:r>
            <a:endParaRPr lang="en-GB" altLang="zh-CN" smtClean="0">
              <a:ea typeface="SimSun" pitchFamily="2" charset="-122"/>
            </a:endParaRPr>
          </a:p>
          <a:p>
            <a:pPr lvl="1"/>
            <a:endParaRPr lang="en-US" altLang="zh-CN" smtClean="0">
              <a:ea typeface="SimSun"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a:xfrm>
            <a:off x="8648700" y="6554788"/>
            <a:ext cx="495300" cy="285750"/>
          </a:xfrm>
        </p:spPr>
        <p:txBody>
          <a:bodyPr/>
          <a:lstStyle/>
          <a:p>
            <a:pPr algn="r">
              <a:defRPr/>
            </a:pPr>
            <a:fld id="{3AFCA8F0-A143-4ED4-88C9-211F8068F549}" type="slidenum">
              <a:rPr lang="zh-CN" altLang="en-US" sz="1200"/>
              <a:pPr algn="r">
                <a:defRPr/>
              </a:pPr>
              <a:t>88</a:t>
            </a:fld>
            <a:endParaRPr lang="en-US" altLang="zh-CN" sz="1200" dirty="0"/>
          </a:p>
        </p:txBody>
      </p:sp>
      <p:sp>
        <p:nvSpPr>
          <p:cNvPr id="169987" name="Rectangle 2"/>
          <p:cNvSpPr>
            <a:spLocks noGrp="1" noChangeArrowheads="1"/>
          </p:cNvSpPr>
          <p:nvPr>
            <p:ph type="title"/>
          </p:nvPr>
        </p:nvSpPr>
        <p:spPr/>
        <p:txBody>
          <a:bodyPr/>
          <a:lstStyle/>
          <a:p>
            <a:pPr eaLnBrk="1" hangingPunct="1"/>
            <a:r>
              <a:rPr lang="en-US" altLang="zh-CN" smtClean="0">
                <a:ea typeface="SimSun" pitchFamily="2" charset="-122"/>
              </a:rPr>
              <a:t>Synchronization: flush example</a:t>
            </a:r>
          </a:p>
        </p:txBody>
      </p:sp>
      <p:sp>
        <p:nvSpPr>
          <p:cNvPr id="169988" name="Rectangle 3"/>
          <p:cNvSpPr>
            <a:spLocks noChangeArrowheads="1"/>
          </p:cNvSpPr>
          <p:nvPr/>
        </p:nvSpPr>
        <p:spPr bwMode="auto">
          <a:xfrm>
            <a:off x="387350" y="1517650"/>
            <a:ext cx="8223250" cy="1225550"/>
          </a:xfrm>
          <a:prstGeom prst="rect">
            <a:avLst/>
          </a:prstGeom>
          <a:noFill/>
          <a:ln w="9525">
            <a:noFill/>
            <a:miter lim="800000"/>
            <a:headEnd/>
            <a:tailEnd/>
          </a:ln>
        </p:spPr>
        <p:txBody>
          <a:bodyPr lIns="92075" tIns="46038" rIns="92075" bIns="46038"/>
          <a:lstStyle/>
          <a:p>
            <a:pPr marL="285750" indent="-285750">
              <a:lnSpc>
                <a:spcPct val="94000"/>
              </a:lnSpc>
              <a:spcBef>
                <a:spcPct val="30000"/>
              </a:spcBef>
              <a:buClr>
                <a:srgbClr val="0860A8"/>
              </a:buClr>
              <a:buSzPct val="75000"/>
              <a:buFont typeface="Wingdings" pitchFamily="2" charset="2"/>
              <a:buChar char="l"/>
            </a:pPr>
            <a:r>
              <a:rPr lang="en-US" altLang="zh-CN" dirty="0">
                <a:latin typeface="Arial" charset="0"/>
              </a:rPr>
              <a:t>Flush forces data to be updated in memory so other threads see the most recent value</a:t>
            </a:r>
          </a:p>
        </p:txBody>
      </p:sp>
      <p:sp>
        <p:nvSpPr>
          <p:cNvPr id="169989" name="Text Box 4"/>
          <p:cNvSpPr txBox="1">
            <a:spLocks noChangeArrowheads="1"/>
          </p:cNvSpPr>
          <p:nvPr/>
        </p:nvSpPr>
        <p:spPr bwMode="auto">
          <a:xfrm>
            <a:off x="736600" y="2616200"/>
            <a:ext cx="7772400" cy="2492990"/>
          </a:xfrm>
          <a:prstGeom prst="rect">
            <a:avLst/>
          </a:prstGeom>
          <a:solidFill>
            <a:srgbClr val="ECF7F8"/>
          </a:solidFill>
          <a:ln w="12700">
            <a:noFill/>
            <a:miter lim="800000"/>
            <a:headEnd type="none" w="sm" len="sm"/>
            <a:tailEnd type="none" w="sm" len="sm"/>
          </a:ln>
        </p:spPr>
        <p:txBody>
          <a:bodyPr>
            <a:spAutoFit/>
          </a:bodyPr>
          <a:lstStyle/>
          <a:p>
            <a:pPr algn="l">
              <a:spcBef>
                <a:spcPct val="50000"/>
              </a:spcBef>
            </a:pPr>
            <a:r>
              <a:rPr lang="en-US" altLang="zh-CN" dirty="0">
                <a:solidFill>
                  <a:srgbClr val="000000"/>
                </a:solidFill>
              </a:rPr>
              <a:t>double A;</a:t>
            </a:r>
          </a:p>
          <a:p>
            <a:pPr algn="l">
              <a:spcBef>
                <a:spcPct val="50000"/>
              </a:spcBef>
            </a:pPr>
            <a:r>
              <a:rPr lang="en-US" altLang="zh-CN" dirty="0">
                <a:solidFill>
                  <a:srgbClr val="000000"/>
                </a:solidFill>
              </a:rPr>
              <a:t>A = compute();</a:t>
            </a:r>
          </a:p>
          <a:p>
            <a:pPr algn="l">
              <a:spcBef>
                <a:spcPct val="50000"/>
              </a:spcBef>
            </a:pPr>
            <a:r>
              <a:rPr lang="en-US" altLang="zh-CN" dirty="0" smtClean="0">
                <a:solidFill>
                  <a:srgbClr val="000000"/>
                </a:solidFill>
              </a:rPr>
              <a:t>#pragma </a:t>
            </a:r>
            <a:r>
              <a:rPr lang="en-US" altLang="zh-CN" dirty="0" err="1" smtClean="0">
                <a:solidFill>
                  <a:srgbClr val="000000"/>
                </a:solidFill>
              </a:rPr>
              <a:t>omp</a:t>
            </a:r>
            <a:r>
              <a:rPr lang="en-US" altLang="zh-CN" dirty="0" smtClean="0">
                <a:solidFill>
                  <a:srgbClr val="000000"/>
                </a:solidFill>
              </a:rPr>
              <a:t> flush(A)</a:t>
            </a:r>
          </a:p>
          <a:p>
            <a:pPr algn="l">
              <a:spcBef>
                <a:spcPct val="50000"/>
              </a:spcBef>
            </a:pPr>
            <a:r>
              <a:rPr lang="en-US" altLang="zh-CN" dirty="0" smtClean="0">
                <a:solidFill>
                  <a:srgbClr val="000000"/>
                </a:solidFill>
              </a:rPr>
              <a:t>   </a:t>
            </a:r>
            <a:r>
              <a:rPr lang="en-US" altLang="zh-CN" dirty="0">
                <a:solidFill>
                  <a:srgbClr val="000000"/>
                </a:solidFill>
              </a:rPr>
              <a:t>// flush to memory to make sure other</a:t>
            </a:r>
            <a:br>
              <a:rPr lang="en-US" altLang="zh-CN" dirty="0">
                <a:solidFill>
                  <a:srgbClr val="000000"/>
                </a:solidFill>
              </a:rPr>
            </a:br>
            <a:r>
              <a:rPr lang="en-US" altLang="zh-CN" dirty="0">
                <a:solidFill>
                  <a:srgbClr val="000000"/>
                </a:solidFill>
              </a:rPr>
              <a:t>                  //  threads can pick up the right value</a:t>
            </a:r>
            <a:r>
              <a:rPr lang="en-US" altLang="zh-CN" sz="1800" dirty="0">
                <a:solidFill>
                  <a:srgbClr val="000000"/>
                </a:solidFill>
              </a:rPr>
              <a:t>  </a:t>
            </a:r>
          </a:p>
        </p:txBody>
      </p:sp>
      <p:sp>
        <p:nvSpPr>
          <p:cNvPr id="3648517" name="Text Box 5"/>
          <p:cNvSpPr txBox="1">
            <a:spLocks noChangeArrowheads="1"/>
          </p:cNvSpPr>
          <p:nvPr/>
        </p:nvSpPr>
        <p:spPr bwMode="auto">
          <a:xfrm>
            <a:off x="584200" y="5721350"/>
            <a:ext cx="7696200" cy="830997"/>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defRPr/>
            </a:pPr>
            <a:r>
              <a:rPr lang="en-US" altLang="zh-CN" dirty="0">
                <a:latin typeface="Arial" charset="0"/>
              </a:rPr>
              <a:t>Note: </a:t>
            </a:r>
            <a:r>
              <a:rPr lang="en-US" altLang="zh-CN" dirty="0" err="1">
                <a:latin typeface="Arial" charset="0"/>
              </a:rPr>
              <a:t>OpenMP’s</a:t>
            </a:r>
            <a:r>
              <a:rPr lang="en-US" altLang="zh-CN" dirty="0">
                <a:latin typeface="Arial" charset="0"/>
              </a:rPr>
              <a:t> flush is analogous to a fence in other shared memory API’s.</a:t>
            </a:r>
          </a:p>
        </p:txBody>
      </p:sp>
    </p:spTree>
    <p:extLst>
      <p:ext uri="{BB962C8B-B14F-4D97-AF65-F5344CB8AC3E}">
        <p14:creationId xmlns:p14="http://schemas.microsoft.com/office/powerpoint/2010/main" val="23369169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E58F780-475D-4B5F-B878-08E0773296C6}" type="slidenum">
              <a:rPr lang="zh-CN" altLang="en-US" smtClean="0"/>
              <a:pPr>
                <a:defRPr/>
              </a:pPr>
              <a:t>89</a:t>
            </a:fld>
            <a:endParaRPr lang="en-US" altLang="zh-CN" smtClean="0"/>
          </a:p>
        </p:txBody>
      </p:sp>
      <p:sp>
        <p:nvSpPr>
          <p:cNvPr id="107523" name="Rectangle 2"/>
          <p:cNvSpPr>
            <a:spLocks noGrp="1" noChangeArrowheads="1"/>
          </p:cNvSpPr>
          <p:nvPr>
            <p:ph type="title"/>
          </p:nvPr>
        </p:nvSpPr>
        <p:spPr/>
        <p:txBody>
          <a:bodyPr/>
          <a:lstStyle/>
          <a:p>
            <a:r>
              <a:rPr lang="en-GB" smtClean="0"/>
              <a:t>Flush and synchronization</a:t>
            </a:r>
            <a:endParaRPr lang="en-US" smtClean="0"/>
          </a:p>
        </p:txBody>
      </p:sp>
      <p:sp>
        <p:nvSpPr>
          <p:cNvPr id="107524" name="Rectangle 3"/>
          <p:cNvSpPr>
            <a:spLocks noGrp="1" noChangeArrowheads="1"/>
          </p:cNvSpPr>
          <p:nvPr>
            <p:ph type="body" idx="1"/>
          </p:nvPr>
        </p:nvSpPr>
        <p:spPr/>
        <p:txBody>
          <a:bodyPr/>
          <a:lstStyle/>
          <a:p>
            <a:r>
              <a:rPr lang="en-GB" smtClean="0"/>
              <a:t>A flush operation is implied by OpenMP synchronizations, e.g.</a:t>
            </a:r>
          </a:p>
          <a:p>
            <a:pPr lvl="1"/>
            <a:r>
              <a:rPr lang="en-GB" smtClean="0"/>
              <a:t>at entry/exit of parallel regions</a:t>
            </a:r>
          </a:p>
          <a:p>
            <a:pPr lvl="1"/>
            <a:r>
              <a:rPr lang="en-GB" smtClean="0"/>
              <a:t>at implicit and explicit barriers</a:t>
            </a:r>
          </a:p>
          <a:p>
            <a:pPr lvl="1"/>
            <a:r>
              <a:rPr lang="en-GB" smtClean="0"/>
              <a:t>at entry/exit of critical regions</a:t>
            </a:r>
          </a:p>
          <a:p>
            <a:pPr lvl="1"/>
            <a:r>
              <a:rPr lang="en-GB" smtClean="0"/>
              <a:t>whenever a lock is set or unset</a:t>
            </a:r>
          </a:p>
          <a:p>
            <a:pPr lvl="1">
              <a:buFont typeface="Wingdings" pitchFamily="2" charset="2"/>
              <a:buNone/>
            </a:pPr>
            <a:r>
              <a:rPr lang="en-GB" smtClean="0"/>
              <a:t>….</a:t>
            </a:r>
          </a:p>
          <a:p>
            <a:pPr lvl="1">
              <a:buFont typeface="Wingdings" pitchFamily="2" charset="2"/>
              <a:buNone/>
            </a:pPr>
            <a:r>
              <a:rPr lang="en-GB" smtClean="0"/>
              <a:t>(but not at entry to worksharing regions or entry/exit of master regions) </a:t>
            </a: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2"/>
          <p:cNvSpPr>
            <a:spLocks noGrp="1"/>
          </p:cNvSpPr>
          <p:nvPr>
            <p:ph type="sldNum" sz="quarter" idx="10"/>
          </p:nvPr>
        </p:nvSpPr>
        <p:spPr>
          <a:xfrm>
            <a:off x="7239000" y="6537278"/>
            <a:ext cx="1905000" cy="320722"/>
          </a:xfrm>
        </p:spPr>
        <p:txBody>
          <a:bodyPr/>
          <a:lstStyle/>
          <a:p>
            <a:pPr>
              <a:defRPr/>
            </a:pPr>
            <a:fld id="{3E710E4C-6523-44CB-9289-0E148031939E}" type="slidenum">
              <a:rPr lang="zh-CN" altLang="en-US"/>
              <a:pPr>
                <a:defRPr/>
              </a:pPr>
              <a:t>9</a:t>
            </a:fld>
            <a:endParaRPr lang="en-US" altLang="zh-CN"/>
          </a:p>
        </p:txBody>
      </p:sp>
      <p:sp>
        <p:nvSpPr>
          <p:cNvPr id="15363" name="Rectangle 2"/>
          <p:cNvSpPr>
            <a:spLocks noGrp="1" noChangeArrowheads="1"/>
          </p:cNvSpPr>
          <p:nvPr>
            <p:ph type="title"/>
          </p:nvPr>
        </p:nvSpPr>
        <p:spPr>
          <a:xfrm>
            <a:off x="187325" y="0"/>
            <a:ext cx="8956675" cy="1143000"/>
          </a:xfrm>
        </p:spPr>
        <p:txBody>
          <a:bodyPr/>
          <a:lstStyle/>
          <a:p>
            <a:pPr eaLnBrk="1" hangingPunct="1"/>
            <a:r>
              <a:rPr lang="en-US" altLang="zh-CN" sz="3200" smtClean="0">
                <a:ea typeface="SimSun" pitchFamily="2" charset="-122"/>
              </a:rPr>
              <a:t>OpenMP Basic Defs: Solution Stack</a:t>
            </a:r>
          </a:p>
        </p:txBody>
      </p:sp>
      <p:grpSp>
        <p:nvGrpSpPr>
          <p:cNvPr id="2" name="Group 36"/>
          <p:cNvGrpSpPr>
            <a:grpSpLocks/>
          </p:cNvGrpSpPr>
          <p:nvPr/>
        </p:nvGrpSpPr>
        <p:grpSpPr bwMode="auto">
          <a:xfrm>
            <a:off x="44450" y="3479800"/>
            <a:ext cx="8947150" cy="1676400"/>
            <a:chOff x="28" y="2457"/>
            <a:chExt cx="5636" cy="1056"/>
          </a:xfrm>
        </p:grpSpPr>
        <p:sp>
          <p:nvSpPr>
            <p:cNvPr id="15396" name="Rectangle 3"/>
            <p:cNvSpPr>
              <a:spLocks noChangeArrowheads="1"/>
            </p:cNvSpPr>
            <p:nvPr/>
          </p:nvSpPr>
          <p:spPr bwMode="auto">
            <a:xfrm>
              <a:off x="400" y="2640"/>
              <a:ext cx="5184" cy="288"/>
            </a:xfrm>
            <a:prstGeom prst="rect">
              <a:avLst/>
            </a:prstGeom>
            <a:solidFill>
              <a:srgbClr val="660066"/>
            </a:solidFill>
            <a:ln w="12700">
              <a:solidFill>
                <a:schemeClr val="tx1"/>
              </a:solidFill>
              <a:miter lim="800000"/>
              <a:headEnd type="none" w="sm" len="sm"/>
              <a:tailEnd type="none" w="sm" len="sm"/>
            </a:ln>
          </p:spPr>
          <p:txBody>
            <a:bodyPr wrap="none" anchor="ctr"/>
            <a:lstStyle/>
            <a:p>
              <a:r>
                <a:rPr lang="en-US" altLang="zh-CN" sz="2000">
                  <a:latin typeface="Arial" charset="0"/>
                </a:rPr>
                <a:t>OpenMP Runtime library</a:t>
              </a:r>
            </a:p>
          </p:txBody>
        </p:sp>
        <p:sp>
          <p:nvSpPr>
            <p:cNvPr id="15397" name="Rectangle 4"/>
            <p:cNvSpPr>
              <a:spLocks noChangeArrowheads="1"/>
            </p:cNvSpPr>
            <p:nvPr/>
          </p:nvSpPr>
          <p:spPr bwMode="auto">
            <a:xfrm>
              <a:off x="400" y="3024"/>
              <a:ext cx="5184" cy="288"/>
            </a:xfrm>
            <a:prstGeom prst="rect">
              <a:avLst/>
            </a:prstGeom>
            <a:solidFill>
              <a:srgbClr val="660066"/>
            </a:solidFill>
            <a:ln w="12700">
              <a:solidFill>
                <a:schemeClr val="tx1"/>
              </a:solidFill>
              <a:miter lim="800000"/>
              <a:headEnd type="none" w="sm" len="sm"/>
              <a:tailEnd type="none" w="sm" len="sm"/>
            </a:ln>
          </p:spPr>
          <p:txBody>
            <a:bodyPr wrap="none" anchor="ctr"/>
            <a:lstStyle/>
            <a:p>
              <a:r>
                <a:rPr lang="en-US" altLang="zh-CN" sz="2000">
                  <a:latin typeface="Arial" charset="0"/>
                </a:rPr>
                <a:t>OS/system support for shared memory and threading</a:t>
              </a:r>
            </a:p>
          </p:txBody>
        </p:sp>
        <p:sp>
          <p:nvSpPr>
            <p:cNvPr id="15398" name="Line 11"/>
            <p:cNvSpPr>
              <a:spLocks noChangeShapeType="1"/>
            </p:cNvSpPr>
            <p:nvPr/>
          </p:nvSpPr>
          <p:spPr bwMode="auto">
            <a:xfrm>
              <a:off x="336" y="2496"/>
              <a:ext cx="5328" cy="1"/>
            </a:xfrm>
            <a:prstGeom prst="line">
              <a:avLst/>
            </a:prstGeom>
            <a:noFill/>
            <a:ln w="76200">
              <a:solidFill>
                <a:schemeClr val="tx1"/>
              </a:solidFill>
              <a:round/>
              <a:headEnd type="none" w="sm" len="sm"/>
              <a:tailEnd type="none" w="sm" len="sm"/>
            </a:ln>
          </p:spPr>
          <p:txBody>
            <a:bodyPr/>
            <a:lstStyle/>
            <a:p>
              <a:endParaRPr lang="en-US"/>
            </a:p>
          </p:txBody>
        </p:sp>
        <p:sp>
          <p:nvSpPr>
            <p:cNvPr id="15399" name="Text Box 13"/>
            <p:cNvSpPr txBox="1">
              <a:spLocks noChangeArrowheads="1"/>
            </p:cNvSpPr>
            <p:nvPr/>
          </p:nvSpPr>
          <p:spPr bwMode="auto">
            <a:xfrm rot="-5386228">
              <a:off x="-384" y="2869"/>
              <a:ext cx="1056" cy="231"/>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1800">
                  <a:latin typeface="Arial" charset="0"/>
                </a:rPr>
                <a:t>System layer</a:t>
              </a:r>
            </a:p>
          </p:txBody>
        </p:sp>
      </p:grpSp>
      <p:grpSp>
        <p:nvGrpSpPr>
          <p:cNvPr id="3" name="Group 38"/>
          <p:cNvGrpSpPr>
            <a:grpSpLocks/>
          </p:cNvGrpSpPr>
          <p:nvPr/>
        </p:nvGrpSpPr>
        <p:grpSpPr bwMode="auto">
          <a:xfrm>
            <a:off x="0" y="2474913"/>
            <a:ext cx="8991600" cy="873125"/>
            <a:chOff x="0" y="1824"/>
            <a:chExt cx="5664" cy="550"/>
          </a:xfrm>
        </p:grpSpPr>
        <p:sp>
          <p:nvSpPr>
            <p:cNvPr id="15391" name="Rectangle 5"/>
            <p:cNvSpPr>
              <a:spLocks noChangeArrowheads="1"/>
            </p:cNvSpPr>
            <p:nvPr/>
          </p:nvSpPr>
          <p:spPr bwMode="auto">
            <a:xfrm>
              <a:off x="400" y="1920"/>
              <a:ext cx="1520" cy="432"/>
            </a:xfrm>
            <a:prstGeom prst="rect">
              <a:avLst/>
            </a:prstGeom>
            <a:solidFill>
              <a:srgbClr val="001B72"/>
            </a:solidFill>
            <a:ln w="12700">
              <a:solidFill>
                <a:schemeClr val="tx1"/>
              </a:solidFill>
              <a:miter lim="800000"/>
              <a:headEnd type="none" w="sm" len="sm"/>
              <a:tailEnd type="none" w="sm" len="sm"/>
            </a:ln>
          </p:spPr>
          <p:txBody>
            <a:bodyPr wrap="none" anchor="ctr"/>
            <a:lstStyle/>
            <a:p>
              <a:r>
                <a:rPr lang="en-US" altLang="zh-CN" sz="2000">
                  <a:latin typeface="Arial" charset="0"/>
                </a:rPr>
                <a:t>Directives,</a:t>
              </a:r>
            </a:p>
            <a:p>
              <a:r>
                <a:rPr lang="en-US" altLang="zh-CN" sz="2000">
                  <a:latin typeface="Arial" charset="0"/>
                </a:rPr>
                <a:t>Compiler</a:t>
              </a:r>
            </a:p>
          </p:txBody>
        </p:sp>
        <p:sp>
          <p:nvSpPr>
            <p:cNvPr id="15392" name="Rectangle 6"/>
            <p:cNvSpPr>
              <a:spLocks noChangeArrowheads="1"/>
            </p:cNvSpPr>
            <p:nvPr/>
          </p:nvSpPr>
          <p:spPr bwMode="auto">
            <a:xfrm>
              <a:off x="2064" y="1920"/>
              <a:ext cx="1920" cy="384"/>
            </a:xfrm>
            <a:prstGeom prst="rect">
              <a:avLst/>
            </a:prstGeom>
            <a:solidFill>
              <a:srgbClr val="001B72"/>
            </a:solidFill>
            <a:ln w="12700">
              <a:solidFill>
                <a:schemeClr val="tx1"/>
              </a:solidFill>
              <a:miter lim="800000"/>
              <a:headEnd type="none" w="sm" len="sm"/>
              <a:tailEnd type="none" w="sm" len="sm"/>
            </a:ln>
          </p:spPr>
          <p:txBody>
            <a:bodyPr wrap="none" anchor="ctr"/>
            <a:lstStyle/>
            <a:p>
              <a:r>
                <a:rPr lang="en-US" altLang="zh-CN" sz="2000">
                  <a:latin typeface="Arial" charset="0"/>
                </a:rPr>
                <a:t>OpenMP library</a:t>
              </a:r>
            </a:p>
          </p:txBody>
        </p:sp>
        <p:sp>
          <p:nvSpPr>
            <p:cNvPr id="15393" name="Rectangle 7"/>
            <p:cNvSpPr>
              <a:spLocks noChangeArrowheads="1"/>
            </p:cNvSpPr>
            <p:nvPr/>
          </p:nvSpPr>
          <p:spPr bwMode="auto">
            <a:xfrm>
              <a:off x="4128" y="1920"/>
              <a:ext cx="1456" cy="384"/>
            </a:xfrm>
            <a:prstGeom prst="rect">
              <a:avLst/>
            </a:prstGeom>
            <a:solidFill>
              <a:srgbClr val="001B72"/>
            </a:solidFill>
            <a:ln w="12700">
              <a:solidFill>
                <a:schemeClr val="tx1"/>
              </a:solidFill>
              <a:miter lim="800000"/>
              <a:headEnd type="none" w="sm" len="sm"/>
              <a:tailEnd type="none" w="sm" len="sm"/>
            </a:ln>
          </p:spPr>
          <p:txBody>
            <a:bodyPr wrap="none" anchor="ctr"/>
            <a:lstStyle/>
            <a:p>
              <a:r>
                <a:rPr lang="en-US" altLang="zh-CN" sz="2000">
                  <a:latin typeface="Arial" charset="0"/>
                </a:rPr>
                <a:t>Environment </a:t>
              </a:r>
              <a:br>
                <a:rPr lang="en-US" altLang="zh-CN" sz="2000">
                  <a:latin typeface="Arial" charset="0"/>
                </a:rPr>
              </a:br>
              <a:r>
                <a:rPr lang="en-US" altLang="zh-CN" sz="2000">
                  <a:latin typeface="Arial" charset="0"/>
                </a:rPr>
                <a:t>variables</a:t>
              </a:r>
            </a:p>
          </p:txBody>
        </p:sp>
        <p:sp>
          <p:nvSpPr>
            <p:cNvPr id="15394" name="Line 12"/>
            <p:cNvSpPr>
              <a:spLocks noChangeShapeType="1"/>
            </p:cNvSpPr>
            <p:nvPr/>
          </p:nvSpPr>
          <p:spPr bwMode="auto">
            <a:xfrm>
              <a:off x="336" y="1824"/>
              <a:ext cx="5328" cy="0"/>
            </a:xfrm>
            <a:prstGeom prst="line">
              <a:avLst/>
            </a:prstGeom>
            <a:noFill/>
            <a:ln w="76200">
              <a:solidFill>
                <a:schemeClr val="tx1"/>
              </a:solidFill>
              <a:round/>
              <a:headEnd type="none" w="sm" len="sm"/>
              <a:tailEnd type="none" w="sm" len="sm"/>
            </a:ln>
          </p:spPr>
          <p:txBody>
            <a:bodyPr/>
            <a:lstStyle/>
            <a:p>
              <a:endParaRPr lang="en-US"/>
            </a:p>
          </p:txBody>
        </p:sp>
        <p:sp>
          <p:nvSpPr>
            <p:cNvPr id="15395" name="Text Box 14"/>
            <p:cNvSpPr txBox="1">
              <a:spLocks noChangeArrowheads="1"/>
            </p:cNvSpPr>
            <p:nvPr/>
          </p:nvSpPr>
          <p:spPr bwMode="auto">
            <a:xfrm rot="-5386228">
              <a:off x="-68" y="1940"/>
              <a:ext cx="502" cy="366"/>
            </a:xfrm>
            <a:prstGeom prst="rect">
              <a:avLst/>
            </a:prstGeom>
            <a:noFill/>
            <a:ln w="12700">
              <a:noFill/>
              <a:miter lim="800000"/>
              <a:headEnd type="none" w="sm" len="sm"/>
              <a:tailEnd type="none" w="sm" len="sm"/>
            </a:ln>
          </p:spPr>
          <p:txBody>
            <a:bodyPr>
              <a:spAutoFit/>
            </a:bodyPr>
            <a:lstStyle/>
            <a:p>
              <a:pPr>
                <a:spcBef>
                  <a:spcPct val="50000"/>
                </a:spcBef>
              </a:pPr>
              <a:r>
                <a:rPr lang="en-US" altLang="zh-CN" sz="1600">
                  <a:latin typeface="Arial" charset="0"/>
                </a:rPr>
                <a:t>Prog. Layer</a:t>
              </a:r>
              <a:endParaRPr lang="en-US" altLang="zh-CN" sz="1800">
                <a:latin typeface="Arial" charset="0"/>
              </a:endParaRPr>
            </a:p>
          </p:txBody>
        </p:sp>
      </p:grpSp>
      <p:grpSp>
        <p:nvGrpSpPr>
          <p:cNvPr id="4" name="Group 39"/>
          <p:cNvGrpSpPr>
            <a:grpSpLocks/>
          </p:cNvGrpSpPr>
          <p:nvPr/>
        </p:nvGrpSpPr>
        <p:grpSpPr bwMode="auto">
          <a:xfrm>
            <a:off x="60325" y="885825"/>
            <a:ext cx="8778875" cy="1360488"/>
            <a:chOff x="38" y="823"/>
            <a:chExt cx="5530" cy="857"/>
          </a:xfrm>
        </p:grpSpPr>
        <p:grpSp>
          <p:nvGrpSpPr>
            <p:cNvPr id="15384" name="Group 33"/>
            <p:cNvGrpSpPr>
              <a:grpSpLocks/>
            </p:cNvGrpSpPr>
            <p:nvPr/>
          </p:nvGrpSpPr>
          <p:grpSpPr bwMode="auto">
            <a:xfrm>
              <a:off x="384" y="912"/>
              <a:ext cx="5184" cy="768"/>
              <a:chOff x="384" y="912"/>
              <a:chExt cx="5184" cy="768"/>
            </a:xfrm>
          </p:grpSpPr>
          <p:sp>
            <p:nvSpPr>
              <p:cNvPr id="15388" name="Rectangle 30"/>
              <p:cNvSpPr>
                <a:spLocks noChangeArrowheads="1"/>
              </p:cNvSpPr>
              <p:nvPr/>
            </p:nvSpPr>
            <p:spPr bwMode="auto">
              <a:xfrm>
                <a:off x="384" y="912"/>
                <a:ext cx="5184" cy="3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
            <p:nvSpPr>
              <p:cNvPr id="15389" name="Rectangle 31"/>
              <p:cNvSpPr>
                <a:spLocks noChangeArrowheads="1"/>
              </p:cNvSpPr>
              <p:nvPr/>
            </p:nvSpPr>
            <p:spPr bwMode="auto">
              <a:xfrm>
                <a:off x="4854" y="1008"/>
                <a:ext cx="714" cy="67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
            <p:nvSpPr>
              <p:cNvPr id="15390" name="Rectangle 32"/>
              <p:cNvSpPr>
                <a:spLocks noChangeArrowheads="1"/>
              </p:cNvSpPr>
              <p:nvPr/>
            </p:nvSpPr>
            <p:spPr bwMode="auto">
              <a:xfrm>
                <a:off x="4704" y="960"/>
                <a:ext cx="861" cy="330"/>
              </a:xfrm>
              <a:prstGeom prst="rect">
                <a:avLst/>
              </a:prstGeom>
              <a:solidFill>
                <a:schemeClr val="accent1"/>
              </a:solidFill>
              <a:ln w="12700">
                <a:noFill/>
                <a:miter lim="800000"/>
                <a:headEnd type="none" w="sm" len="sm"/>
                <a:tailEnd type="none" w="sm" len="sm"/>
              </a:ln>
            </p:spPr>
            <p:txBody>
              <a:bodyPr wrap="none" anchor="ctr"/>
              <a:lstStyle/>
              <a:p>
                <a:endParaRPr lang="en-GB"/>
              </a:p>
            </p:txBody>
          </p:sp>
        </p:grpSp>
        <p:sp>
          <p:nvSpPr>
            <p:cNvPr id="15385" name="Rectangle 8"/>
            <p:cNvSpPr>
              <a:spLocks noChangeArrowheads="1"/>
            </p:cNvSpPr>
            <p:nvPr/>
          </p:nvSpPr>
          <p:spPr bwMode="auto">
            <a:xfrm>
              <a:off x="384" y="1392"/>
              <a:ext cx="4368" cy="288"/>
            </a:xfrm>
            <a:prstGeom prst="rect">
              <a:avLst/>
            </a:prstGeom>
            <a:solidFill>
              <a:schemeClr val="accent1"/>
            </a:solidFill>
            <a:ln w="12700">
              <a:solidFill>
                <a:schemeClr val="tx1"/>
              </a:solidFill>
              <a:miter lim="800000"/>
              <a:headEnd type="none" w="sm" len="sm"/>
              <a:tailEnd type="none" w="sm" len="sm"/>
            </a:ln>
          </p:spPr>
          <p:txBody>
            <a:bodyPr wrap="none" anchor="ctr"/>
            <a:lstStyle/>
            <a:p>
              <a:r>
                <a:rPr lang="en-US" altLang="zh-CN" sz="2000">
                  <a:solidFill>
                    <a:schemeClr val="bg2"/>
                  </a:solidFill>
                  <a:latin typeface="Arial" charset="0"/>
                </a:rPr>
                <a:t>Application</a:t>
              </a:r>
            </a:p>
          </p:txBody>
        </p:sp>
        <p:sp>
          <p:nvSpPr>
            <p:cNvPr id="15386" name="Text Box 10"/>
            <p:cNvSpPr txBox="1">
              <a:spLocks noChangeArrowheads="1"/>
            </p:cNvSpPr>
            <p:nvPr/>
          </p:nvSpPr>
          <p:spPr bwMode="auto">
            <a:xfrm>
              <a:off x="1488" y="960"/>
              <a:ext cx="2784" cy="250"/>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a:solidFill>
                    <a:schemeClr val="bg2"/>
                  </a:solidFill>
                  <a:latin typeface="Arial" charset="0"/>
                </a:rPr>
                <a:t>End User</a:t>
              </a:r>
            </a:p>
          </p:txBody>
        </p:sp>
        <p:sp>
          <p:nvSpPr>
            <p:cNvPr id="15387" name="Text Box 15"/>
            <p:cNvSpPr txBox="1">
              <a:spLocks noChangeArrowheads="1"/>
            </p:cNvSpPr>
            <p:nvPr/>
          </p:nvSpPr>
          <p:spPr bwMode="auto">
            <a:xfrm rot="-5386228">
              <a:off x="-256" y="1117"/>
              <a:ext cx="799" cy="212"/>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1600">
                  <a:latin typeface="Arial" charset="0"/>
                </a:rPr>
                <a:t>User layer</a:t>
              </a:r>
            </a:p>
          </p:txBody>
        </p:sp>
      </p:grpSp>
      <p:grpSp>
        <p:nvGrpSpPr>
          <p:cNvPr id="6" name="Group 37"/>
          <p:cNvGrpSpPr>
            <a:grpSpLocks/>
          </p:cNvGrpSpPr>
          <p:nvPr/>
        </p:nvGrpSpPr>
        <p:grpSpPr bwMode="auto">
          <a:xfrm>
            <a:off x="44450" y="5054600"/>
            <a:ext cx="8916988" cy="1209675"/>
            <a:chOff x="28" y="3449"/>
            <a:chExt cx="5617" cy="762"/>
          </a:xfrm>
        </p:grpSpPr>
        <p:sp>
          <p:nvSpPr>
            <p:cNvPr id="15368" name="Line 29"/>
            <p:cNvSpPr>
              <a:spLocks noChangeShapeType="1"/>
            </p:cNvSpPr>
            <p:nvPr/>
          </p:nvSpPr>
          <p:spPr bwMode="auto">
            <a:xfrm>
              <a:off x="317" y="3449"/>
              <a:ext cx="5328" cy="1"/>
            </a:xfrm>
            <a:prstGeom prst="line">
              <a:avLst/>
            </a:prstGeom>
            <a:noFill/>
            <a:ln w="76200">
              <a:solidFill>
                <a:schemeClr val="tx1"/>
              </a:solidFill>
              <a:round/>
              <a:headEnd type="none" w="sm" len="sm"/>
              <a:tailEnd type="none" w="sm" len="sm"/>
            </a:ln>
          </p:spPr>
          <p:txBody>
            <a:bodyPr/>
            <a:lstStyle/>
            <a:p>
              <a:endParaRPr lang="en-US"/>
            </a:p>
          </p:txBody>
        </p:sp>
        <p:grpSp>
          <p:nvGrpSpPr>
            <p:cNvPr id="15369" name="Group 35"/>
            <p:cNvGrpSpPr>
              <a:grpSpLocks/>
            </p:cNvGrpSpPr>
            <p:nvPr/>
          </p:nvGrpSpPr>
          <p:grpSpPr bwMode="auto">
            <a:xfrm>
              <a:off x="28" y="3552"/>
              <a:ext cx="5156" cy="659"/>
              <a:chOff x="28" y="3552"/>
              <a:chExt cx="5156" cy="659"/>
            </a:xfrm>
          </p:grpSpPr>
          <p:grpSp>
            <p:nvGrpSpPr>
              <p:cNvPr id="15370" name="Group 16"/>
              <p:cNvGrpSpPr>
                <a:grpSpLocks/>
              </p:cNvGrpSpPr>
              <p:nvPr/>
            </p:nvGrpSpPr>
            <p:grpSpPr bwMode="auto">
              <a:xfrm>
                <a:off x="624" y="3552"/>
                <a:ext cx="4560" cy="659"/>
                <a:chOff x="576" y="2737"/>
                <a:chExt cx="4800" cy="1132"/>
              </a:xfrm>
            </p:grpSpPr>
            <p:sp>
              <p:nvSpPr>
                <p:cNvPr id="15372" name="Text Box 17"/>
                <p:cNvSpPr txBox="1">
                  <a:spLocks noChangeArrowheads="1"/>
                </p:cNvSpPr>
                <p:nvPr/>
              </p:nvSpPr>
              <p:spPr bwMode="auto">
                <a:xfrm>
                  <a:off x="576" y="3361"/>
                  <a:ext cx="4800" cy="508"/>
                </a:xfrm>
                <a:prstGeom prst="rect">
                  <a:avLst/>
                </a:prstGeom>
                <a:solidFill>
                  <a:schemeClr val="tx1"/>
                </a:solidFill>
                <a:ln w="12700">
                  <a:solidFill>
                    <a:schemeClr val="bg2"/>
                  </a:solidFill>
                  <a:miter lim="800000"/>
                  <a:headEnd type="none" w="sm" len="sm"/>
                  <a:tailEnd type="none" w="sm" len="sm"/>
                </a:ln>
              </p:spPr>
              <p:txBody>
                <a:bodyPr>
                  <a:spAutoFit/>
                </a:bodyPr>
                <a:lstStyle/>
                <a:p>
                  <a:pPr>
                    <a:spcBef>
                      <a:spcPct val="50000"/>
                    </a:spcBef>
                  </a:pPr>
                  <a:r>
                    <a:rPr lang="en-US" altLang="zh-CN">
                      <a:solidFill>
                        <a:schemeClr val="bg2"/>
                      </a:solidFill>
                      <a:latin typeface="Arial" charset="0"/>
                    </a:rPr>
                    <a:t>Shared Address Space</a:t>
                  </a:r>
                </a:p>
              </p:txBody>
            </p:sp>
            <p:sp>
              <p:nvSpPr>
                <p:cNvPr id="15373" name="Text Box 18"/>
                <p:cNvSpPr txBox="1">
                  <a:spLocks noChangeArrowheads="1"/>
                </p:cNvSpPr>
                <p:nvPr/>
              </p:nvSpPr>
              <p:spPr bwMode="auto">
                <a:xfrm>
                  <a:off x="2448" y="2737"/>
                  <a:ext cx="720" cy="443"/>
                </a:xfrm>
                <a:prstGeom prst="rect">
                  <a:avLst/>
                </a:prstGeom>
                <a:solidFill>
                  <a:schemeClr val="tx1"/>
                </a:solidFill>
                <a:ln w="12700">
                  <a:solidFill>
                    <a:schemeClr val="bg2"/>
                  </a:solidFill>
                  <a:miter lim="800000"/>
                  <a:headEnd type="none" w="sm" len="sm"/>
                  <a:tailEnd type="none" w="sm" len="sm"/>
                </a:ln>
              </p:spPr>
              <p:txBody>
                <a:bodyPr>
                  <a:spAutoFit/>
                </a:bodyPr>
                <a:lstStyle/>
                <a:p>
                  <a:pPr algn="l">
                    <a:spcBef>
                      <a:spcPct val="50000"/>
                    </a:spcBef>
                  </a:pPr>
                  <a:r>
                    <a:rPr lang="en-US" altLang="zh-CN" sz="2000">
                      <a:solidFill>
                        <a:schemeClr val="bg2"/>
                      </a:solidFill>
                      <a:latin typeface="Arial" charset="0"/>
                    </a:rPr>
                    <a:t>Proc</a:t>
                  </a:r>
                  <a:r>
                    <a:rPr lang="en-US" altLang="zh-CN" sz="2000" baseline="-25000">
                      <a:solidFill>
                        <a:schemeClr val="bg2"/>
                      </a:solidFill>
                      <a:latin typeface="Arial" charset="0"/>
                    </a:rPr>
                    <a:t>3</a:t>
                  </a:r>
                </a:p>
              </p:txBody>
            </p:sp>
            <p:sp>
              <p:nvSpPr>
                <p:cNvPr id="15374" name="Text Box 19"/>
                <p:cNvSpPr txBox="1">
                  <a:spLocks noChangeArrowheads="1"/>
                </p:cNvSpPr>
                <p:nvPr/>
              </p:nvSpPr>
              <p:spPr bwMode="auto">
                <a:xfrm>
                  <a:off x="1488" y="2737"/>
                  <a:ext cx="720" cy="443"/>
                </a:xfrm>
                <a:prstGeom prst="rect">
                  <a:avLst/>
                </a:prstGeom>
                <a:solidFill>
                  <a:schemeClr val="tx1"/>
                </a:solidFill>
                <a:ln w="12700">
                  <a:solidFill>
                    <a:schemeClr val="bg2"/>
                  </a:solidFill>
                  <a:miter lim="800000"/>
                  <a:headEnd type="none" w="sm" len="sm"/>
                  <a:tailEnd type="none" w="sm" len="sm"/>
                </a:ln>
              </p:spPr>
              <p:txBody>
                <a:bodyPr>
                  <a:spAutoFit/>
                </a:bodyPr>
                <a:lstStyle/>
                <a:p>
                  <a:pPr algn="l">
                    <a:spcBef>
                      <a:spcPct val="50000"/>
                    </a:spcBef>
                  </a:pPr>
                  <a:r>
                    <a:rPr lang="en-US" altLang="zh-CN" sz="2000">
                      <a:solidFill>
                        <a:schemeClr val="bg2"/>
                      </a:solidFill>
                      <a:latin typeface="Arial" charset="0"/>
                    </a:rPr>
                    <a:t>Proc</a:t>
                  </a:r>
                  <a:r>
                    <a:rPr lang="en-US" altLang="zh-CN" sz="2000" baseline="-25000">
                      <a:solidFill>
                        <a:schemeClr val="bg2"/>
                      </a:solidFill>
                      <a:latin typeface="Arial" charset="0"/>
                    </a:rPr>
                    <a:t>2</a:t>
                  </a:r>
                </a:p>
              </p:txBody>
            </p:sp>
            <p:sp>
              <p:nvSpPr>
                <p:cNvPr id="15375" name="Text Box 20"/>
                <p:cNvSpPr txBox="1">
                  <a:spLocks noChangeArrowheads="1"/>
                </p:cNvSpPr>
                <p:nvPr/>
              </p:nvSpPr>
              <p:spPr bwMode="auto">
                <a:xfrm>
                  <a:off x="576" y="2737"/>
                  <a:ext cx="720" cy="443"/>
                </a:xfrm>
                <a:prstGeom prst="rect">
                  <a:avLst/>
                </a:prstGeom>
                <a:solidFill>
                  <a:schemeClr val="tx1"/>
                </a:solidFill>
                <a:ln w="12700">
                  <a:solidFill>
                    <a:schemeClr val="bg2"/>
                  </a:solidFill>
                  <a:miter lim="800000"/>
                  <a:headEnd type="none" w="sm" len="sm"/>
                  <a:tailEnd type="none" w="sm" len="sm"/>
                </a:ln>
              </p:spPr>
              <p:txBody>
                <a:bodyPr>
                  <a:spAutoFit/>
                </a:bodyPr>
                <a:lstStyle/>
                <a:p>
                  <a:pPr algn="l">
                    <a:spcBef>
                      <a:spcPct val="50000"/>
                    </a:spcBef>
                  </a:pPr>
                  <a:r>
                    <a:rPr lang="en-US" altLang="zh-CN" sz="2000">
                      <a:solidFill>
                        <a:schemeClr val="bg2"/>
                      </a:solidFill>
                      <a:latin typeface="Arial" charset="0"/>
                    </a:rPr>
                    <a:t>Proc1</a:t>
                  </a:r>
                </a:p>
              </p:txBody>
            </p:sp>
            <p:sp>
              <p:nvSpPr>
                <p:cNvPr id="15376" name="Text Box 21"/>
                <p:cNvSpPr txBox="1">
                  <a:spLocks noChangeArrowheads="1"/>
                </p:cNvSpPr>
                <p:nvPr/>
              </p:nvSpPr>
              <p:spPr bwMode="auto">
                <a:xfrm>
                  <a:off x="4368" y="2737"/>
                  <a:ext cx="768" cy="443"/>
                </a:xfrm>
                <a:prstGeom prst="rect">
                  <a:avLst/>
                </a:prstGeom>
                <a:solidFill>
                  <a:schemeClr val="tx1"/>
                </a:solidFill>
                <a:ln w="12700">
                  <a:solidFill>
                    <a:schemeClr val="bg2"/>
                  </a:solidFill>
                  <a:miter lim="800000"/>
                  <a:headEnd type="none" w="sm" len="sm"/>
                  <a:tailEnd type="none" w="sm" len="sm"/>
                </a:ln>
              </p:spPr>
              <p:txBody>
                <a:bodyPr>
                  <a:spAutoFit/>
                </a:bodyPr>
                <a:lstStyle/>
                <a:p>
                  <a:pPr algn="l">
                    <a:spcBef>
                      <a:spcPct val="50000"/>
                    </a:spcBef>
                  </a:pPr>
                  <a:r>
                    <a:rPr lang="en-US" altLang="zh-CN" sz="2000">
                      <a:solidFill>
                        <a:schemeClr val="bg2"/>
                      </a:solidFill>
                      <a:latin typeface="Arial" charset="0"/>
                    </a:rPr>
                    <a:t>ProcN</a:t>
                  </a:r>
                </a:p>
              </p:txBody>
            </p:sp>
            <p:sp>
              <p:nvSpPr>
                <p:cNvPr id="15377" name="Line 22"/>
                <p:cNvSpPr>
                  <a:spLocks noChangeShapeType="1"/>
                </p:cNvSpPr>
                <p:nvPr/>
              </p:nvSpPr>
              <p:spPr bwMode="auto">
                <a:xfrm>
                  <a:off x="912" y="3072"/>
                  <a:ext cx="0" cy="336"/>
                </a:xfrm>
                <a:prstGeom prst="line">
                  <a:avLst/>
                </a:prstGeom>
                <a:noFill/>
                <a:ln w="38100">
                  <a:solidFill>
                    <a:schemeClr val="tx1"/>
                  </a:solidFill>
                  <a:round/>
                  <a:headEnd type="none" w="sm" len="sm"/>
                  <a:tailEnd type="none" w="sm" len="sm"/>
                </a:ln>
              </p:spPr>
              <p:txBody>
                <a:bodyPr/>
                <a:lstStyle/>
                <a:p>
                  <a:endParaRPr lang="en-US"/>
                </a:p>
              </p:txBody>
            </p:sp>
            <p:sp>
              <p:nvSpPr>
                <p:cNvPr id="15378" name="Line 23"/>
                <p:cNvSpPr>
                  <a:spLocks noChangeShapeType="1"/>
                </p:cNvSpPr>
                <p:nvPr/>
              </p:nvSpPr>
              <p:spPr bwMode="auto">
                <a:xfrm>
                  <a:off x="1824" y="3072"/>
                  <a:ext cx="0" cy="336"/>
                </a:xfrm>
                <a:prstGeom prst="line">
                  <a:avLst/>
                </a:prstGeom>
                <a:noFill/>
                <a:ln w="38100">
                  <a:solidFill>
                    <a:schemeClr val="tx1"/>
                  </a:solidFill>
                  <a:round/>
                  <a:headEnd type="none" w="sm" len="sm"/>
                  <a:tailEnd type="none" w="sm" len="sm"/>
                </a:ln>
              </p:spPr>
              <p:txBody>
                <a:bodyPr/>
                <a:lstStyle/>
                <a:p>
                  <a:endParaRPr lang="en-US"/>
                </a:p>
              </p:txBody>
            </p:sp>
            <p:sp>
              <p:nvSpPr>
                <p:cNvPr id="15379" name="Line 24"/>
                <p:cNvSpPr>
                  <a:spLocks noChangeShapeType="1"/>
                </p:cNvSpPr>
                <p:nvPr/>
              </p:nvSpPr>
              <p:spPr bwMode="auto">
                <a:xfrm>
                  <a:off x="2784" y="3072"/>
                  <a:ext cx="0" cy="336"/>
                </a:xfrm>
                <a:prstGeom prst="line">
                  <a:avLst/>
                </a:prstGeom>
                <a:noFill/>
                <a:ln w="38100">
                  <a:solidFill>
                    <a:schemeClr val="tx1"/>
                  </a:solidFill>
                  <a:round/>
                  <a:headEnd type="none" w="sm" len="sm"/>
                  <a:tailEnd type="none" w="sm" len="sm"/>
                </a:ln>
              </p:spPr>
              <p:txBody>
                <a:bodyPr/>
                <a:lstStyle/>
                <a:p>
                  <a:endParaRPr lang="en-US"/>
                </a:p>
              </p:txBody>
            </p:sp>
            <p:sp>
              <p:nvSpPr>
                <p:cNvPr id="15380" name="Line 25"/>
                <p:cNvSpPr>
                  <a:spLocks noChangeShapeType="1"/>
                </p:cNvSpPr>
                <p:nvPr/>
              </p:nvSpPr>
              <p:spPr bwMode="auto">
                <a:xfrm>
                  <a:off x="4704" y="3072"/>
                  <a:ext cx="0" cy="336"/>
                </a:xfrm>
                <a:prstGeom prst="line">
                  <a:avLst/>
                </a:prstGeom>
                <a:noFill/>
                <a:ln w="38100">
                  <a:solidFill>
                    <a:schemeClr val="tx1"/>
                  </a:solidFill>
                  <a:round/>
                  <a:headEnd type="none" w="sm" len="sm"/>
                  <a:tailEnd type="none" w="sm" len="sm"/>
                </a:ln>
              </p:spPr>
              <p:txBody>
                <a:bodyPr/>
                <a:lstStyle/>
                <a:p>
                  <a:endParaRPr lang="en-US"/>
                </a:p>
              </p:txBody>
            </p:sp>
            <p:sp>
              <p:nvSpPr>
                <p:cNvPr id="15381" name="Oval 26"/>
                <p:cNvSpPr>
                  <a:spLocks noChangeArrowheads="1"/>
                </p:cNvSpPr>
                <p:nvPr/>
              </p:nvSpPr>
              <p:spPr bwMode="auto">
                <a:xfrm>
                  <a:off x="3504" y="2880"/>
                  <a:ext cx="96" cy="96"/>
                </a:xfrm>
                <a:prstGeom prst="ellipse">
                  <a:avLst/>
                </a:prstGeom>
                <a:solidFill>
                  <a:schemeClr val="tx1"/>
                </a:solidFill>
                <a:ln w="12700">
                  <a:solidFill>
                    <a:schemeClr val="tx1"/>
                  </a:solidFill>
                  <a:round/>
                  <a:headEnd type="none" w="sm" len="sm"/>
                  <a:tailEnd type="none" w="sm" len="sm"/>
                </a:ln>
              </p:spPr>
              <p:txBody>
                <a:bodyPr wrap="none" anchor="ctr"/>
                <a:lstStyle/>
                <a:p>
                  <a:endParaRPr lang="en-GB"/>
                </a:p>
              </p:txBody>
            </p:sp>
            <p:sp>
              <p:nvSpPr>
                <p:cNvPr id="15382" name="Oval 27"/>
                <p:cNvSpPr>
                  <a:spLocks noChangeArrowheads="1"/>
                </p:cNvSpPr>
                <p:nvPr/>
              </p:nvSpPr>
              <p:spPr bwMode="auto">
                <a:xfrm>
                  <a:off x="3744" y="2880"/>
                  <a:ext cx="96" cy="96"/>
                </a:xfrm>
                <a:prstGeom prst="ellipse">
                  <a:avLst/>
                </a:prstGeom>
                <a:solidFill>
                  <a:schemeClr val="tx1"/>
                </a:solidFill>
                <a:ln w="12700">
                  <a:solidFill>
                    <a:schemeClr val="tx1"/>
                  </a:solidFill>
                  <a:round/>
                  <a:headEnd type="none" w="sm" len="sm"/>
                  <a:tailEnd type="none" w="sm" len="sm"/>
                </a:ln>
              </p:spPr>
              <p:txBody>
                <a:bodyPr wrap="none" anchor="ctr"/>
                <a:lstStyle/>
                <a:p>
                  <a:endParaRPr lang="en-GB"/>
                </a:p>
              </p:txBody>
            </p:sp>
            <p:sp>
              <p:nvSpPr>
                <p:cNvPr id="15383" name="Oval 28"/>
                <p:cNvSpPr>
                  <a:spLocks noChangeArrowheads="1"/>
                </p:cNvSpPr>
                <p:nvPr/>
              </p:nvSpPr>
              <p:spPr bwMode="auto">
                <a:xfrm>
                  <a:off x="3984" y="2880"/>
                  <a:ext cx="96" cy="96"/>
                </a:xfrm>
                <a:prstGeom prst="ellipse">
                  <a:avLst/>
                </a:prstGeom>
                <a:solidFill>
                  <a:schemeClr val="tx1"/>
                </a:solidFill>
                <a:ln w="12700">
                  <a:solidFill>
                    <a:schemeClr val="tx1"/>
                  </a:solidFill>
                  <a:round/>
                  <a:headEnd type="none" w="sm" len="sm"/>
                  <a:tailEnd type="none" w="sm" len="sm"/>
                </a:ln>
              </p:spPr>
              <p:txBody>
                <a:bodyPr wrap="none" anchor="ctr"/>
                <a:lstStyle/>
                <a:p>
                  <a:endParaRPr lang="en-GB"/>
                </a:p>
              </p:txBody>
            </p:sp>
          </p:grpSp>
          <p:sp>
            <p:nvSpPr>
              <p:cNvPr id="15371" name="Text Box 34"/>
              <p:cNvSpPr txBox="1">
                <a:spLocks noChangeArrowheads="1"/>
              </p:cNvSpPr>
              <p:nvPr/>
            </p:nvSpPr>
            <p:spPr bwMode="auto">
              <a:xfrm rot="-5386228">
                <a:off x="-75" y="3742"/>
                <a:ext cx="438" cy="231"/>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1800">
                    <a:latin typeface="Arial" charset="0"/>
                  </a:rPr>
                  <a:t>HW</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13476D8F-D4DE-4D2A-B4FD-31960045A91F}" type="slidenum">
              <a:rPr lang="zh-CN" altLang="en-US"/>
              <a:pPr>
                <a:defRPr/>
              </a:pPr>
              <a:t>90</a:t>
            </a:fld>
            <a:endParaRPr lang="en-US" altLang="zh-CN" dirty="0"/>
          </a:p>
        </p:txBody>
      </p:sp>
      <p:sp>
        <p:nvSpPr>
          <p:cNvPr id="171011" name="Rectangle 2"/>
          <p:cNvSpPr>
            <a:spLocks noGrp="1" noChangeArrowheads="1"/>
          </p:cNvSpPr>
          <p:nvPr>
            <p:ph type="title"/>
          </p:nvPr>
        </p:nvSpPr>
        <p:spPr>
          <a:noFill/>
        </p:spPr>
        <p:txBody>
          <a:bodyPr/>
          <a:lstStyle/>
          <a:p>
            <a:pPr eaLnBrk="1" hangingPunct="1">
              <a:lnSpc>
                <a:spcPct val="89000"/>
              </a:lnSpc>
            </a:pPr>
            <a:r>
              <a:rPr lang="en-US" altLang="zh-CN" sz="3600" smtClean="0">
                <a:ea typeface="SimSun" pitchFamily="2" charset="-122"/>
              </a:rPr>
              <a:t>What is the Big Deal with Flush?</a:t>
            </a:r>
            <a:br>
              <a:rPr lang="en-US" altLang="zh-CN" sz="3600" smtClean="0">
                <a:ea typeface="SimSun" pitchFamily="2" charset="-122"/>
              </a:rPr>
            </a:br>
            <a:endParaRPr lang="en-US" altLang="zh-CN" sz="3600" smtClean="0">
              <a:ea typeface="SimSun" pitchFamily="2" charset="-122"/>
            </a:endParaRPr>
          </a:p>
        </p:txBody>
      </p:sp>
      <p:sp>
        <p:nvSpPr>
          <p:cNvPr id="171012" name="Rectangle 3"/>
          <p:cNvSpPr>
            <a:spLocks noGrp="1" noChangeArrowheads="1"/>
          </p:cNvSpPr>
          <p:nvPr>
            <p:ph type="body" idx="1"/>
          </p:nvPr>
        </p:nvSpPr>
        <p:spPr>
          <a:xfrm>
            <a:off x="373063" y="1127125"/>
            <a:ext cx="8515350" cy="4819650"/>
          </a:xfrm>
          <a:noFill/>
        </p:spPr>
        <p:txBody>
          <a:bodyPr/>
          <a:lstStyle/>
          <a:p>
            <a:pPr eaLnBrk="1" hangingPunct="1">
              <a:lnSpc>
                <a:spcPct val="94000"/>
              </a:lnSpc>
            </a:pPr>
            <a:r>
              <a:rPr lang="en-US" altLang="zh-CN" sz="2400" dirty="0" smtClean="0">
                <a:ea typeface="SimSun" pitchFamily="2" charset="-122"/>
              </a:rPr>
              <a:t>Compilers routinely reorder instructions implementing a program</a:t>
            </a:r>
          </a:p>
          <a:p>
            <a:pPr lvl="1" eaLnBrk="1" hangingPunct="1">
              <a:lnSpc>
                <a:spcPct val="94000"/>
              </a:lnSpc>
            </a:pPr>
            <a:r>
              <a:rPr lang="en-US" altLang="zh-CN" sz="2000" dirty="0" smtClean="0">
                <a:ea typeface="SimSun" pitchFamily="2" charset="-122"/>
              </a:rPr>
              <a:t>This helps better exploit the functional units, keep machine busy, hide memory latencies, etc.</a:t>
            </a:r>
          </a:p>
          <a:p>
            <a:pPr eaLnBrk="1" hangingPunct="1">
              <a:lnSpc>
                <a:spcPct val="94000"/>
              </a:lnSpc>
            </a:pPr>
            <a:r>
              <a:rPr lang="en-US" altLang="zh-CN" sz="2400" dirty="0" smtClean="0">
                <a:ea typeface="SimSun" pitchFamily="2" charset="-122"/>
              </a:rPr>
              <a:t>Compiler generally cannot move instructions:</a:t>
            </a:r>
          </a:p>
          <a:p>
            <a:pPr lvl="1" eaLnBrk="1" hangingPunct="1">
              <a:lnSpc>
                <a:spcPct val="94000"/>
              </a:lnSpc>
            </a:pPr>
            <a:r>
              <a:rPr lang="en-US" altLang="zh-CN" sz="2000" dirty="0" smtClean="0">
                <a:ea typeface="SimSun" pitchFamily="2" charset="-122"/>
              </a:rPr>
              <a:t>past a barrier</a:t>
            </a:r>
          </a:p>
          <a:p>
            <a:pPr lvl="1" eaLnBrk="1" hangingPunct="1">
              <a:lnSpc>
                <a:spcPct val="94000"/>
              </a:lnSpc>
            </a:pPr>
            <a:r>
              <a:rPr lang="en-US" altLang="zh-CN" sz="2000" dirty="0" smtClean="0">
                <a:ea typeface="SimSun" pitchFamily="2" charset="-122"/>
              </a:rPr>
              <a:t>past a flush on all variables</a:t>
            </a:r>
          </a:p>
          <a:p>
            <a:pPr eaLnBrk="1" hangingPunct="1">
              <a:lnSpc>
                <a:spcPct val="94000"/>
              </a:lnSpc>
            </a:pPr>
            <a:r>
              <a:rPr lang="en-US" altLang="zh-CN" sz="2400" dirty="0" smtClean="0">
                <a:ea typeface="SimSun" pitchFamily="2" charset="-122"/>
              </a:rPr>
              <a:t>But it can move them past a flush with a list of variables so long as those variables are not accessed</a:t>
            </a:r>
          </a:p>
          <a:p>
            <a:pPr eaLnBrk="1" hangingPunct="1">
              <a:lnSpc>
                <a:spcPct val="94000"/>
              </a:lnSpc>
            </a:pPr>
            <a:r>
              <a:rPr lang="en-US" altLang="zh-CN" sz="2400" dirty="0" smtClean="0">
                <a:ea typeface="SimSun" pitchFamily="2" charset="-122"/>
              </a:rPr>
              <a:t>Keeping track of consistency when flushes are used can be confusing … especially if “flush(list)” is used.</a:t>
            </a:r>
          </a:p>
        </p:txBody>
      </p:sp>
      <p:sp>
        <p:nvSpPr>
          <p:cNvPr id="171013" name="Text Box 4"/>
          <p:cNvSpPr txBox="1">
            <a:spLocks noChangeArrowheads="1"/>
          </p:cNvSpPr>
          <p:nvPr/>
        </p:nvSpPr>
        <p:spPr bwMode="auto">
          <a:xfrm>
            <a:off x="571500" y="5570538"/>
            <a:ext cx="7554913" cy="1019175"/>
          </a:xfrm>
          <a:prstGeom prst="rect">
            <a:avLst/>
          </a:prstGeom>
          <a:solidFill>
            <a:schemeClr val="tx1"/>
          </a:solidFill>
          <a:ln w="12700">
            <a:solidFill>
              <a:schemeClr val="bg1">
                <a:lumMod val="95000"/>
              </a:schemeClr>
            </a:solidFill>
            <a:miter lim="800000"/>
            <a:headEnd type="none" w="sm" len="sm"/>
            <a:tailEnd type="none" w="sm" len="sm"/>
          </a:ln>
        </p:spPr>
        <p:txBody>
          <a:bodyPr>
            <a:spAutoFit/>
          </a:bodyPr>
          <a:lstStyle/>
          <a:p>
            <a:pPr>
              <a:spcBef>
                <a:spcPct val="50000"/>
              </a:spcBef>
            </a:pPr>
            <a:r>
              <a:rPr lang="en-US" altLang="zh-CN" sz="2000" b="1" dirty="0">
                <a:solidFill>
                  <a:srgbClr val="C00000"/>
                </a:solidFill>
                <a:latin typeface="Arial Unicode MS" pitchFamily="34" charset="-128"/>
              </a:rPr>
              <a:t>Note: the flush operation does not actually synchronize different threads. It just ensures that a thread</a:t>
            </a:r>
            <a:r>
              <a:rPr lang="en-US" altLang="zh-CN" sz="2000" b="1" dirty="0">
                <a:solidFill>
                  <a:srgbClr val="C00000"/>
                </a:solidFill>
                <a:latin typeface="Arial" charset="0"/>
              </a:rPr>
              <a:t>’</a:t>
            </a:r>
            <a:r>
              <a:rPr lang="en-US" altLang="zh-CN" sz="2000" b="1" dirty="0">
                <a:solidFill>
                  <a:srgbClr val="C00000"/>
                </a:solidFill>
                <a:latin typeface="Arial Unicode MS" pitchFamily="34" charset="-128"/>
              </a:rPr>
              <a:t>s values are made consistent with main memory.</a:t>
            </a:r>
            <a:r>
              <a:rPr lang="en-US" altLang="zh-CN" sz="1800" b="1" dirty="0">
                <a:solidFill>
                  <a:srgbClr val="C00000"/>
                </a:solidFill>
                <a:latin typeface="Arial Unicode MS" pitchFamily="34" charset="-128"/>
              </a:rPr>
              <a:t> </a:t>
            </a:r>
          </a:p>
        </p:txBody>
      </p:sp>
    </p:spTree>
    <p:extLst>
      <p:ext uri="{BB962C8B-B14F-4D97-AF65-F5344CB8AC3E}">
        <p14:creationId xmlns:p14="http://schemas.microsoft.com/office/powerpoint/2010/main" val="2098250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4F6589F7-041B-4AD2-8301-EABF4A993983}" type="slidenum">
              <a:rPr lang="zh-CN" altLang="en-US"/>
              <a:pPr>
                <a:defRPr/>
              </a:pPr>
              <a:t>91</a:t>
            </a:fld>
            <a:endParaRPr lang="en-US" altLang="zh-CN" dirty="0"/>
          </a:p>
        </p:txBody>
      </p:sp>
      <p:sp>
        <p:nvSpPr>
          <p:cNvPr id="174083" name="Rectangle 2"/>
          <p:cNvSpPr>
            <a:spLocks noGrp="1" noChangeArrowheads="1"/>
          </p:cNvSpPr>
          <p:nvPr>
            <p:ph type="title"/>
          </p:nvPr>
        </p:nvSpPr>
        <p:spPr>
          <a:xfrm>
            <a:off x="460375" y="247650"/>
            <a:ext cx="8496300" cy="573089"/>
          </a:xfrm>
        </p:spPr>
        <p:txBody>
          <a:bodyPr/>
          <a:lstStyle/>
          <a:p>
            <a:pPr eaLnBrk="1" hangingPunct="1"/>
            <a:r>
              <a:rPr lang="en-US" dirty="0" smtClean="0"/>
              <a:t>Example: </a:t>
            </a:r>
            <a:r>
              <a:rPr lang="en-US" dirty="0" err="1" smtClean="0"/>
              <a:t>prod_cons.c</a:t>
            </a:r>
            <a:endParaRPr lang="en-US" dirty="0" smtClean="0"/>
          </a:p>
        </p:txBody>
      </p:sp>
      <p:sp>
        <p:nvSpPr>
          <p:cNvPr id="174084" name="Rectangle 3"/>
          <p:cNvSpPr>
            <a:spLocks noGrp="1" noChangeArrowheads="1"/>
          </p:cNvSpPr>
          <p:nvPr>
            <p:ph type="body" idx="1"/>
          </p:nvPr>
        </p:nvSpPr>
        <p:spPr>
          <a:xfrm>
            <a:off x="133350" y="1676400"/>
            <a:ext cx="6362700" cy="4333083"/>
          </a:xfrm>
          <a:solidFill>
            <a:srgbClr val="FCF3FF"/>
          </a:solidFill>
          <a:ln w="22225">
            <a:solidFill>
              <a:srgbClr val="C00000"/>
            </a:solidFill>
          </a:ln>
        </p:spPr>
        <p:txBody>
          <a:bodyPr/>
          <a:lstStyle/>
          <a:p>
            <a:pPr eaLnBrk="1" hangingPunct="1">
              <a:lnSpc>
                <a:spcPct val="73000"/>
              </a:lnSpc>
              <a:buFont typeface="Wingdings" pitchFamily="2" charset="2"/>
              <a:buNone/>
            </a:pPr>
            <a:r>
              <a:rPr lang="en-US" sz="1800" dirty="0" smtClean="0">
                <a:solidFill>
                  <a:schemeClr val="bg1"/>
                </a:solidFill>
              </a:rPr>
              <a:t> </a:t>
            </a:r>
            <a:r>
              <a:rPr lang="en-US" sz="1800" dirty="0" err="1" smtClean="0">
                <a:solidFill>
                  <a:schemeClr val="bg1"/>
                </a:solidFill>
              </a:rPr>
              <a:t>int</a:t>
            </a:r>
            <a:r>
              <a:rPr lang="en-US" sz="1800" dirty="0" smtClean="0">
                <a:solidFill>
                  <a:schemeClr val="bg1"/>
                </a:solidFill>
              </a:rPr>
              <a:t> main()</a:t>
            </a:r>
          </a:p>
          <a:p>
            <a:pPr eaLnBrk="1" hangingPunct="1">
              <a:lnSpc>
                <a:spcPct val="73000"/>
              </a:lnSpc>
              <a:buFont typeface="Wingdings" pitchFamily="2" charset="2"/>
              <a:buNone/>
            </a:pPr>
            <a:r>
              <a:rPr lang="en-US" sz="1800" dirty="0" smtClean="0">
                <a:solidFill>
                  <a:schemeClr val="bg1"/>
                </a:solidFill>
              </a:rPr>
              <a:t> {</a:t>
            </a:r>
          </a:p>
          <a:p>
            <a:pPr eaLnBrk="1" hangingPunct="1">
              <a:lnSpc>
                <a:spcPct val="73000"/>
              </a:lnSpc>
              <a:buFont typeface="Wingdings" pitchFamily="2" charset="2"/>
              <a:buNone/>
            </a:pPr>
            <a:r>
              <a:rPr lang="en-US" sz="1800" dirty="0" smtClean="0">
                <a:solidFill>
                  <a:schemeClr val="bg1"/>
                </a:solidFill>
              </a:rPr>
              <a:t>   double *A, sum, runtime;     </a:t>
            </a:r>
            <a:r>
              <a:rPr lang="en-US" sz="1800" dirty="0" err="1" smtClean="0">
                <a:solidFill>
                  <a:schemeClr val="bg1"/>
                </a:solidFill>
              </a:rPr>
              <a:t>int</a:t>
            </a:r>
            <a:r>
              <a:rPr lang="en-US" sz="1800" dirty="0" smtClean="0">
                <a:solidFill>
                  <a:schemeClr val="bg1"/>
                </a:solidFill>
              </a:rPr>
              <a:t> flag = 0;</a:t>
            </a:r>
          </a:p>
          <a:p>
            <a:pPr eaLnBrk="1" hangingPunct="1">
              <a:lnSpc>
                <a:spcPct val="73000"/>
              </a:lnSpc>
              <a:buFont typeface="Wingdings" pitchFamily="2" charset="2"/>
              <a:buNone/>
            </a:pPr>
            <a:endParaRPr lang="en-US" sz="1800" dirty="0" smtClean="0">
              <a:solidFill>
                <a:schemeClr val="bg1"/>
              </a:solidFill>
            </a:endParaRPr>
          </a:p>
          <a:p>
            <a:pPr eaLnBrk="1" hangingPunct="1">
              <a:lnSpc>
                <a:spcPct val="73000"/>
              </a:lnSpc>
              <a:buFont typeface="Wingdings" pitchFamily="2" charset="2"/>
              <a:buNone/>
            </a:pPr>
            <a:r>
              <a:rPr lang="en-US" sz="1800" dirty="0" smtClean="0">
                <a:solidFill>
                  <a:schemeClr val="bg1"/>
                </a:solidFill>
              </a:rPr>
              <a:t>   A = (double *)</a:t>
            </a:r>
            <a:r>
              <a:rPr lang="en-US" sz="1800" dirty="0" err="1" smtClean="0">
                <a:solidFill>
                  <a:schemeClr val="bg1"/>
                </a:solidFill>
              </a:rPr>
              <a:t>malloc</a:t>
            </a:r>
            <a:r>
              <a:rPr lang="en-US" sz="1800" dirty="0" smtClean="0">
                <a:solidFill>
                  <a:schemeClr val="bg1"/>
                </a:solidFill>
              </a:rPr>
              <a:t>(N*</a:t>
            </a:r>
            <a:r>
              <a:rPr lang="en-US" sz="1800" dirty="0" err="1" smtClean="0">
                <a:solidFill>
                  <a:schemeClr val="bg1"/>
                </a:solidFill>
              </a:rPr>
              <a:t>sizeof</a:t>
            </a:r>
            <a:r>
              <a:rPr lang="en-US" sz="1800" dirty="0" smtClean="0">
                <a:solidFill>
                  <a:schemeClr val="bg1"/>
                </a:solidFill>
              </a:rPr>
              <a:t>(double));</a:t>
            </a:r>
          </a:p>
          <a:p>
            <a:pPr eaLnBrk="1" hangingPunct="1">
              <a:lnSpc>
                <a:spcPct val="73000"/>
              </a:lnSpc>
              <a:buFont typeface="Wingdings" pitchFamily="2" charset="2"/>
              <a:buNone/>
            </a:pPr>
            <a:endParaRPr lang="en-US" sz="1800" dirty="0" smtClean="0">
              <a:solidFill>
                <a:schemeClr val="bg1"/>
              </a:solidFill>
            </a:endParaRPr>
          </a:p>
          <a:p>
            <a:pPr eaLnBrk="1" hangingPunct="1">
              <a:lnSpc>
                <a:spcPct val="73000"/>
              </a:lnSpc>
              <a:buFont typeface="Wingdings" pitchFamily="2" charset="2"/>
              <a:buNone/>
            </a:pPr>
            <a:r>
              <a:rPr lang="en-US" sz="1800" dirty="0" smtClean="0">
                <a:solidFill>
                  <a:schemeClr val="bg1"/>
                </a:solidFill>
              </a:rPr>
              <a:t>   runtime = </a:t>
            </a:r>
            <a:r>
              <a:rPr lang="en-US" sz="1800" dirty="0" err="1" smtClean="0">
                <a:solidFill>
                  <a:schemeClr val="bg1"/>
                </a:solidFill>
              </a:rPr>
              <a:t>omp_get_wtime</a:t>
            </a:r>
            <a:r>
              <a:rPr lang="en-US" sz="1800" dirty="0" smtClean="0">
                <a:solidFill>
                  <a:schemeClr val="bg1"/>
                </a:solidFill>
              </a:rPr>
              <a:t>();</a:t>
            </a:r>
          </a:p>
          <a:p>
            <a:pPr eaLnBrk="1" hangingPunct="1">
              <a:lnSpc>
                <a:spcPct val="73000"/>
              </a:lnSpc>
              <a:buFont typeface="Wingdings" pitchFamily="2" charset="2"/>
              <a:buNone/>
            </a:pPr>
            <a:endParaRPr lang="en-US" sz="1800" dirty="0" smtClean="0">
              <a:solidFill>
                <a:schemeClr val="bg1"/>
              </a:solidFill>
            </a:endParaRPr>
          </a:p>
          <a:p>
            <a:pPr eaLnBrk="1" hangingPunct="1">
              <a:lnSpc>
                <a:spcPct val="73000"/>
              </a:lnSpc>
              <a:buFont typeface="Wingdings" pitchFamily="2" charset="2"/>
              <a:buNone/>
            </a:pPr>
            <a:r>
              <a:rPr lang="en-US" sz="1800" dirty="0" smtClean="0">
                <a:solidFill>
                  <a:schemeClr val="bg1"/>
                </a:solidFill>
              </a:rPr>
              <a:t>   </a:t>
            </a:r>
            <a:r>
              <a:rPr lang="en-US" sz="1800" dirty="0" err="1" smtClean="0">
                <a:solidFill>
                  <a:schemeClr val="bg1"/>
                </a:solidFill>
              </a:rPr>
              <a:t>fill_rand</a:t>
            </a:r>
            <a:r>
              <a:rPr lang="en-US" sz="1800" dirty="0" smtClean="0">
                <a:solidFill>
                  <a:schemeClr val="bg1"/>
                </a:solidFill>
              </a:rPr>
              <a:t>(N, A);        // Producer: fill an array of data</a:t>
            </a:r>
          </a:p>
          <a:p>
            <a:pPr eaLnBrk="1" hangingPunct="1">
              <a:lnSpc>
                <a:spcPct val="73000"/>
              </a:lnSpc>
              <a:buFont typeface="Wingdings" pitchFamily="2" charset="2"/>
              <a:buNone/>
            </a:pPr>
            <a:endParaRPr lang="en-US" sz="1800" dirty="0" smtClean="0">
              <a:solidFill>
                <a:schemeClr val="bg1"/>
              </a:solidFill>
            </a:endParaRPr>
          </a:p>
          <a:p>
            <a:pPr eaLnBrk="1" hangingPunct="1">
              <a:lnSpc>
                <a:spcPct val="73000"/>
              </a:lnSpc>
              <a:buFont typeface="Wingdings" pitchFamily="2" charset="2"/>
              <a:buNone/>
            </a:pPr>
            <a:r>
              <a:rPr lang="en-US" sz="1800" dirty="0" smtClean="0">
                <a:solidFill>
                  <a:schemeClr val="bg1"/>
                </a:solidFill>
              </a:rPr>
              <a:t>   sum = </a:t>
            </a:r>
            <a:r>
              <a:rPr lang="en-US" sz="1800" dirty="0" err="1" smtClean="0">
                <a:solidFill>
                  <a:schemeClr val="bg1"/>
                </a:solidFill>
              </a:rPr>
              <a:t>Sum_array</a:t>
            </a:r>
            <a:r>
              <a:rPr lang="en-US" sz="1800" dirty="0" smtClean="0">
                <a:solidFill>
                  <a:schemeClr val="bg1"/>
                </a:solidFill>
              </a:rPr>
              <a:t>(N, A);  // Consumer: sum the array</a:t>
            </a:r>
          </a:p>
          <a:p>
            <a:pPr eaLnBrk="1" hangingPunct="1">
              <a:lnSpc>
                <a:spcPct val="73000"/>
              </a:lnSpc>
              <a:buFont typeface="Wingdings" pitchFamily="2" charset="2"/>
              <a:buNone/>
            </a:pPr>
            <a:r>
              <a:rPr lang="en-US" sz="1800" dirty="0" smtClean="0">
                <a:solidFill>
                  <a:schemeClr val="bg1"/>
                </a:solidFill>
              </a:rPr>
              <a:t>   </a:t>
            </a:r>
          </a:p>
          <a:p>
            <a:pPr eaLnBrk="1" hangingPunct="1">
              <a:lnSpc>
                <a:spcPct val="73000"/>
              </a:lnSpc>
              <a:buFont typeface="Wingdings" pitchFamily="2" charset="2"/>
              <a:buNone/>
            </a:pPr>
            <a:r>
              <a:rPr lang="en-US" sz="1800" dirty="0" smtClean="0">
                <a:solidFill>
                  <a:schemeClr val="bg1"/>
                </a:solidFill>
              </a:rPr>
              <a:t>   runtime = </a:t>
            </a:r>
            <a:r>
              <a:rPr lang="en-US" sz="1800" dirty="0" err="1" smtClean="0">
                <a:solidFill>
                  <a:schemeClr val="bg1"/>
                </a:solidFill>
              </a:rPr>
              <a:t>omp_get_wtime</a:t>
            </a:r>
            <a:r>
              <a:rPr lang="en-US" sz="1800" dirty="0" smtClean="0">
                <a:solidFill>
                  <a:schemeClr val="bg1"/>
                </a:solidFill>
              </a:rPr>
              <a:t>() - runtime;</a:t>
            </a:r>
          </a:p>
          <a:p>
            <a:pPr eaLnBrk="1" hangingPunct="1">
              <a:lnSpc>
                <a:spcPct val="73000"/>
              </a:lnSpc>
              <a:buFont typeface="Wingdings" pitchFamily="2" charset="2"/>
              <a:buNone/>
            </a:pPr>
            <a:endParaRPr lang="en-US" sz="1800" dirty="0" smtClean="0">
              <a:solidFill>
                <a:schemeClr val="bg1"/>
              </a:solidFill>
            </a:endParaRPr>
          </a:p>
          <a:p>
            <a:pPr eaLnBrk="1" hangingPunct="1">
              <a:lnSpc>
                <a:spcPct val="73000"/>
              </a:lnSpc>
              <a:buFont typeface="Wingdings" pitchFamily="2" charset="2"/>
              <a:buNone/>
            </a:pPr>
            <a:r>
              <a:rPr lang="en-US" sz="1800" dirty="0" smtClean="0">
                <a:solidFill>
                  <a:schemeClr val="bg1"/>
                </a:solidFill>
              </a:rPr>
              <a:t>   </a:t>
            </a:r>
            <a:r>
              <a:rPr lang="en-US" sz="1800" dirty="0" err="1" smtClean="0">
                <a:solidFill>
                  <a:schemeClr val="bg1"/>
                </a:solidFill>
              </a:rPr>
              <a:t>printf</a:t>
            </a:r>
            <a:r>
              <a:rPr lang="en-US" sz="1800" dirty="0" smtClean="0">
                <a:solidFill>
                  <a:schemeClr val="bg1"/>
                </a:solidFill>
              </a:rPr>
              <a:t>(" In %lf </a:t>
            </a:r>
            <a:r>
              <a:rPr lang="en-US" sz="1800" dirty="0" err="1" smtClean="0">
                <a:solidFill>
                  <a:schemeClr val="bg1"/>
                </a:solidFill>
              </a:rPr>
              <a:t>secs</a:t>
            </a:r>
            <a:r>
              <a:rPr lang="en-US" sz="1800" dirty="0" smtClean="0">
                <a:solidFill>
                  <a:schemeClr val="bg1"/>
                </a:solidFill>
              </a:rPr>
              <a:t>, The sum is %lf \n",</a:t>
            </a:r>
            <a:r>
              <a:rPr lang="en-US" sz="1800" dirty="0" err="1" smtClean="0">
                <a:solidFill>
                  <a:schemeClr val="bg1"/>
                </a:solidFill>
              </a:rPr>
              <a:t>runtime,sum</a:t>
            </a:r>
            <a:r>
              <a:rPr lang="en-US" sz="1800" dirty="0" smtClean="0">
                <a:solidFill>
                  <a:schemeClr val="bg1"/>
                </a:solidFill>
              </a:rPr>
              <a:t>);</a:t>
            </a:r>
          </a:p>
          <a:p>
            <a:pPr eaLnBrk="1" hangingPunct="1">
              <a:lnSpc>
                <a:spcPct val="73000"/>
              </a:lnSpc>
              <a:buFont typeface="Wingdings" pitchFamily="2" charset="2"/>
              <a:buNone/>
            </a:pPr>
            <a:r>
              <a:rPr lang="en-US" sz="1800" dirty="0" smtClean="0">
                <a:solidFill>
                  <a:schemeClr val="bg1"/>
                </a:solidFill>
              </a:rPr>
              <a:t> }</a:t>
            </a:r>
          </a:p>
        </p:txBody>
      </p:sp>
      <p:sp>
        <p:nvSpPr>
          <p:cNvPr id="6" name="Rectangle 3"/>
          <p:cNvSpPr txBox="1">
            <a:spLocks noChangeArrowheads="1"/>
          </p:cNvSpPr>
          <p:nvPr/>
        </p:nvSpPr>
        <p:spPr bwMode="auto">
          <a:xfrm>
            <a:off x="455612" y="820739"/>
            <a:ext cx="8237537" cy="8556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eaLnBrk="1" hangingPunct="1"/>
            <a:r>
              <a:rPr lang="en-US" dirty="0" smtClean="0"/>
              <a:t>Parallelize a producer consumer program</a:t>
            </a:r>
          </a:p>
          <a:p>
            <a:pPr lvl="1" eaLnBrk="1" hangingPunct="1"/>
            <a:r>
              <a:rPr lang="en-US" dirty="0" smtClean="0"/>
              <a:t>One thread produces values that another thread consumes.</a:t>
            </a:r>
          </a:p>
        </p:txBody>
      </p:sp>
      <p:sp>
        <p:nvSpPr>
          <p:cNvPr id="7" name="Rectangle 3"/>
          <p:cNvSpPr txBox="1">
            <a:spLocks noChangeArrowheads="1"/>
          </p:cNvSpPr>
          <p:nvPr/>
        </p:nvSpPr>
        <p:spPr bwMode="auto">
          <a:xfrm>
            <a:off x="6305549" y="3629821"/>
            <a:ext cx="2538906" cy="23796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lvl="1" eaLnBrk="1" hangingPunct="1"/>
            <a:r>
              <a:rPr lang="en-US" dirty="0" smtClean="0"/>
              <a:t>The key is to implement pairwise synchronization between threads.</a:t>
            </a:r>
          </a:p>
        </p:txBody>
      </p:sp>
      <p:sp>
        <p:nvSpPr>
          <p:cNvPr id="8" name="Rectangle 3"/>
          <p:cNvSpPr txBox="1">
            <a:spLocks noChangeArrowheads="1"/>
          </p:cNvSpPr>
          <p:nvPr/>
        </p:nvSpPr>
        <p:spPr bwMode="auto">
          <a:xfrm>
            <a:off x="6305549" y="1676399"/>
            <a:ext cx="2690018" cy="15898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lvl="1" eaLnBrk="1" hangingPunct="1"/>
            <a:r>
              <a:rPr lang="en-US" dirty="0" smtClean="0"/>
              <a:t>Often used with a stream of produced values to implement “pipeline parallelism”</a:t>
            </a:r>
          </a:p>
        </p:txBody>
      </p:sp>
    </p:spTree>
    <p:extLst>
      <p:ext uri="{BB962C8B-B14F-4D97-AF65-F5344CB8AC3E}">
        <p14:creationId xmlns:p14="http://schemas.microsoft.com/office/powerpoint/2010/main" val="4263816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2096EE7-4644-4EA7-AF77-6E5FBBAC14B5}" type="slidenum">
              <a:rPr lang="zh-CN" altLang="en-US"/>
              <a:pPr>
                <a:defRPr/>
              </a:pPr>
              <a:t>92</a:t>
            </a:fld>
            <a:endParaRPr lang="en-US" altLang="zh-CN" dirty="0"/>
          </a:p>
        </p:txBody>
      </p:sp>
      <p:sp>
        <p:nvSpPr>
          <p:cNvPr id="175107" name="Rectangle 2"/>
          <p:cNvSpPr>
            <a:spLocks noGrp="1" noChangeArrowheads="1"/>
          </p:cNvSpPr>
          <p:nvPr>
            <p:ph type="title"/>
          </p:nvPr>
        </p:nvSpPr>
        <p:spPr/>
        <p:txBody>
          <a:bodyPr/>
          <a:lstStyle/>
          <a:p>
            <a:pPr eaLnBrk="1" hangingPunct="1"/>
            <a:r>
              <a:rPr lang="en-US" sz="3600" smtClean="0"/>
              <a:t>Pair wise synchronizaion in OpenMP</a:t>
            </a:r>
          </a:p>
        </p:txBody>
      </p:sp>
      <p:sp>
        <p:nvSpPr>
          <p:cNvPr id="175108" name="Rectangle 3"/>
          <p:cNvSpPr>
            <a:spLocks noGrp="1" noChangeArrowheads="1"/>
          </p:cNvSpPr>
          <p:nvPr>
            <p:ph type="body" idx="1"/>
          </p:nvPr>
        </p:nvSpPr>
        <p:spPr/>
        <p:txBody>
          <a:bodyPr/>
          <a:lstStyle/>
          <a:p>
            <a:pPr eaLnBrk="1" hangingPunct="1"/>
            <a:r>
              <a:rPr lang="en-US" smtClean="0"/>
              <a:t>OpenMP lacks synchronization constructs that work between pairs of threads.</a:t>
            </a:r>
          </a:p>
          <a:p>
            <a:pPr eaLnBrk="1" hangingPunct="1"/>
            <a:r>
              <a:rPr lang="en-US" smtClean="0"/>
              <a:t>When this is needed you have to build it yourself.</a:t>
            </a:r>
          </a:p>
          <a:p>
            <a:pPr eaLnBrk="1" hangingPunct="1"/>
            <a:r>
              <a:rPr lang="en-US" smtClean="0"/>
              <a:t>Pair wise synchronization</a:t>
            </a:r>
          </a:p>
          <a:p>
            <a:pPr lvl="1" eaLnBrk="1" hangingPunct="1"/>
            <a:r>
              <a:rPr lang="en-US" smtClean="0"/>
              <a:t>Use a shared flag variable</a:t>
            </a:r>
          </a:p>
          <a:p>
            <a:pPr lvl="1" eaLnBrk="1" hangingPunct="1"/>
            <a:r>
              <a:rPr lang="en-US" smtClean="0"/>
              <a:t>Reader spins waiting for the new flag value</a:t>
            </a:r>
          </a:p>
          <a:p>
            <a:pPr lvl="1" eaLnBrk="1" hangingPunct="1"/>
            <a:r>
              <a:rPr lang="en-US" smtClean="0"/>
              <a:t>Use flushes to force updates to and from memory</a:t>
            </a:r>
          </a:p>
        </p:txBody>
      </p:sp>
    </p:spTree>
    <p:extLst>
      <p:ext uri="{BB962C8B-B14F-4D97-AF65-F5344CB8AC3E}">
        <p14:creationId xmlns:p14="http://schemas.microsoft.com/office/powerpoint/2010/main" val="3616717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a:defRPr/>
            </a:pPr>
            <a:fld id="{AE264984-BC26-4BAF-B202-85B5DAC6F018}" type="slidenum">
              <a:rPr lang="zh-CN" altLang="en-US">
                <a:solidFill>
                  <a:srgbClr val="000000"/>
                </a:solidFill>
              </a:rPr>
              <a:pPr>
                <a:defRPr/>
              </a:pPr>
              <a:t>93</a:t>
            </a:fld>
            <a:endParaRPr lang="en-US" altLang="zh-CN">
              <a:solidFill>
                <a:srgbClr val="000000"/>
              </a:solidFill>
            </a:endParaRPr>
          </a:p>
        </p:txBody>
      </p:sp>
      <p:sp>
        <p:nvSpPr>
          <p:cNvPr id="176131" name="Rectangle 2"/>
          <p:cNvSpPr>
            <a:spLocks noGrp="1" noChangeArrowheads="1"/>
          </p:cNvSpPr>
          <p:nvPr>
            <p:ph type="title"/>
          </p:nvPr>
        </p:nvSpPr>
        <p:spPr>
          <a:xfrm>
            <a:off x="368300" y="0"/>
            <a:ext cx="8496300" cy="583324"/>
          </a:xfrm>
        </p:spPr>
        <p:txBody>
          <a:bodyPr/>
          <a:lstStyle/>
          <a:p>
            <a:pPr eaLnBrk="1" hangingPunct="1"/>
            <a:r>
              <a:rPr lang="en-US" sz="3600" dirty="0" smtClean="0"/>
              <a:t>Example: producer consumer</a:t>
            </a:r>
          </a:p>
        </p:txBody>
      </p:sp>
      <p:sp>
        <p:nvSpPr>
          <p:cNvPr id="176132" name="Rectangle 3"/>
          <p:cNvSpPr>
            <a:spLocks noGrp="1" noChangeArrowheads="1"/>
          </p:cNvSpPr>
          <p:nvPr>
            <p:ph type="body" idx="1"/>
          </p:nvPr>
        </p:nvSpPr>
        <p:spPr>
          <a:xfrm>
            <a:off x="215900" y="591590"/>
            <a:ext cx="5586411" cy="6108755"/>
          </a:xfrm>
          <a:solidFill>
            <a:srgbClr val="ECF7F8"/>
          </a:solidFill>
        </p:spPr>
        <p:txBody>
          <a:bodyPr/>
          <a:lstStyle/>
          <a:p>
            <a:pPr eaLnBrk="1" hangingPunct="1">
              <a:lnSpc>
                <a:spcPct val="73000"/>
              </a:lnSpc>
              <a:buFont typeface="Wingdings" pitchFamily="2" charset="2"/>
              <a:buNone/>
            </a:pPr>
            <a:r>
              <a:rPr lang="en-US" sz="1600" noProof="1" smtClean="0">
                <a:solidFill>
                  <a:schemeClr val="bg2"/>
                </a:solidFill>
              </a:rPr>
              <a:t>int main()</a:t>
            </a:r>
          </a:p>
          <a:p>
            <a:pPr eaLnBrk="1" hangingPunct="1">
              <a:lnSpc>
                <a:spcPct val="73000"/>
              </a:lnSpc>
              <a:buFont typeface="Wingdings" pitchFamily="2" charset="2"/>
              <a:buNone/>
            </a:pPr>
            <a:r>
              <a:rPr lang="en-US" sz="1600" noProof="1" smtClean="0">
                <a:solidFill>
                  <a:schemeClr val="bg2"/>
                </a:solidFill>
              </a:rPr>
              <a:t>{</a:t>
            </a:r>
          </a:p>
          <a:p>
            <a:pPr eaLnBrk="1" hangingPunct="1">
              <a:lnSpc>
                <a:spcPct val="73000"/>
              </a:lnSpc>
              <a:buFont typeface="Wingdings" pitchFamily="2" charset="2"/>
              <a:buNone/>
            </a:pPr>
            <a:r>
              <a:rPr lang="en-US" sz="1600" dirty="0" smtClean="0">
                <a:solidFill>
                  <a:schemeClr val="bg2"/>
                </a:solidFill>
              </a:rPr>
              <a:t>  </a:t>
            </a:r>
            <a:r>
              <a:rPr lang="en-US" sz="1600" noProof="1" smtClean="0">
                <a:solidFill>
                  <a:schemeClr val="bg2"/>
                </a:solidFill>
              </a:rPr>
              <a:t>  double *A, sum, runtime;</a:t>
            </a:r>
            <a:r>
              <a:rPr lang="en-US" sz="1600" dirty="0" smtClean="0">
                <a:solidFill>
                  <a:schemeClr val="bg2"/>
                </a:solidFill>
              </a:rPr>
              <a:t>   </a:t>
            </a:r>
            <a:r>
              <a:rPr lang="en-US" sz="1600" noProof="1" smtClean="0">
                <a:solidFill>
                  <a:schemeClr val="bg2"/>
                </a:solidFill>
              </a:rPr>
              <a:t>  int numthreads, flag = 0;</a:t>
            </a:r>
          </a:p>
          <a:p>
            <a:pPr eaLnBrk="1" hangingPunct="1">
              <a:lnSpc>
                <a:spcPct val="73000"/>
              </a:lnSpc>
              <a:buFont typeface="Wingdings" pitchFamily="2" charset="2"/>
              <a:buNone/>
            </a:pPr>
            <a:r>
              <a:rPr lang="en-US" sz="1600" dirty="0" smtClean="0">
                <a:solidFill>
                  <a:schemeClr val="bg2"/>
                </a:solidFill>
              </a:rPr>
              <a:t>  </a:t>
            </a:r>
            <a:r>
              <a:rPr lang="en-US" sz="1600" noProof="1" smtClean="0">
                <a:solidFill>
                  <a:schemeClr val="bg2"/>
                </a:solidFill>
              </a:rPr>
              <a:t>  A = (double *)malloc(N*sizeof(double));</a:t>
            </a:r>
          </a:p>
          <a:p>
            <a:pPr eaLnBrk="1" hangingPunct="1">
              <a:lnSpc>
                <a:spcPct val="73000"/>
              </a:lnSpc>
              <a:buFont typeface="Wingdings" pitchFamily="2" charset="2"/>
              <a:buNone/>
            </a:pPr>
            <a:r>
              <a:rPr lang="en-US" sz="1600" b="1" noProof="1" smtClean="0">
                <a:solidFill>
                  <a:srgbClr val="740000"/>
                </a:solidFill>
              </a:rPr>
              <a:t>  </a:t>
            </a:r>
            <a:r>
              <a:rPr lang="en-US" sz="1600" b="1" dirty="0" smtClean="0">
                <a:solidFill>
                  <a:srgbClr val="740000"/>
                </a:solidFill>
              </a:rPr>
              <a:t>  </a:t>
            </a:r>
            <a:r>
              <a:rPr lang="en-US" sz="1600" b="1" noProof="1" smtClean="0">
                <a:solidFill>
                  <a:srgbClr val="740000"/>
                </a:solidFill>
              </a:rPr>
              <a:t>#pragma omp parallel</a:t>
            </a:r>
            <a:r>
              <a:rPr lang="en-US" sz="1600" b="1" dirty="0" smtClean="0">
                <a:solidFill>
                  <a:srgbClr val="740000"/>
                </a:solidFill>
              </a:rPr>
              <a:t> sections</a:t>
            </a:r>
            <a:endParaRPr lang="en-US" sz="1600" b="1" noProof="1" smtClean="0">
              <a:solidFill>
                <a:srgbClr val="740000"/>
              </a:solidFill>
            </a:endParaRPr>
          </a:p>
          <a:p>
            <a:pPr eaLnBrk="1" hangingPunct="1">
              <a:lnSpc>
                <a:spcPct val="73000"/>
              </a:lnSpc>
              <a:buFont typeface="Wingdings" pitchFamily="2" charset="2"/>
              <a:buNone/>
            </a:pPr>
            <a:r>
              <a:rPr lang="en-US" sz="1600" noProof="1" smtClean="0">
                <a:solidFill>
                  <a:schemeClr val="bg2"/>
                </a:solidFill>
              </a:rPr>
              <a:t> </a:t>
            </a:r>
            <a:r>
              <a:rPr lang="en-US" sz="1600" dirty="0" smtClean="0">
                <a:solidFill>
                  <a:schemeClr val="bg2"/>
                </a:solidFill>
              </a:rPr>
              <a:t>  </a:t>
            </a:r>
            <a:r>
              <a:rPr lang="en-US" sz="1600" noProof="1" smtClean="0">
                <a:solidFill>
                  <a:schemeClr val="bg2"/>
                </a:solidFill>
              </a:rPr>
              <a:t> {</a:t>
            </a:r>
          </a:p>
          <a:p>
            <a:pPr eaLnBrk="1" hangingPunct="1">
              <a:lnSpc>
                <a:spcPct val="73000"/>
              </a:lnSpc>
              <a:buFont typeface="Wingdings" pitchFamily="2" charset="2"/>
              <a:buNone/>
            </a:pPr>
            <a:r>
              <a:rPr lang="en-US" sz="1600" b="1" dirty="0" smtClean="0">
                <a:solidFill>
                  <a:srgbClr val="740000"/>
                </a:solidFill>
              </a:rPr>
              <a:t>       </a:t>
            </a:r>
            <a:r>
              <a:rPr lang="en-US" sz="1600" b="1" noProof="1" smtClean="0">
                <a:solidFill>
                  <a:srgbClr val="740000"/>
                </a:solidFill>
              </a:rPr>
              <a:t>#pragma omp section</a:t>
            </a:r>
          </a:p>
          <a:p>
            <a:pPr eaLnBrk="1" hangingPunct="1">
              <a:lnSpc>
                <a:spcPct val="73000"/>
              </a:lnSpc>
              <a:buFont typeface="Wingdings" pitchFamily="2" charset="2"/>
              <a:buNone/>
            </a:pPr>
            <a:r>
              <a:rPr lang="en-US" sz="1600" noProof="1" smtClean="0">
                <a:solidFill>
                  <a:schemeClr val="bg2"/>
                </a:solidFill>
              </a:rPr>
              <a:t>        {</a:t>
            </a:r>
          </a:p>
          <a:p>
            <a:pPr eaLnBrk="1" hangingPunct="1">
              <a:lnSpc>
                <a:spcPct val="73000"/>
              </a:lnSpc>
              <a:buFont typeface="Wingdings" pitchFamily="2" charset="2"/>
              <a:buNone/>
            </a:pPr>
            <a:r>
              <a:rPr lang="en-US" sz="1600" noProof="1" smtClean="0">
                <a:solidFill>
                  <a:schemeClr val="bg2"/>
                </a:solidFill>
              </a:rPr>
              <a:t>           fill_rand(N, A);</a:t>
            </a:r>
          </a:p>
          <a:p>
            <a:pPr eaLnBrk="1" hangingPunct="1">
              <a:lnSpc>
                <a:spcPct val="73000"/>
              </a:lnSpc>
              <a:buFont typeface="Wingdings" pitchFamily="2" charset="2"/>
              <a:buNone/>
            </a:pPr>
            <a:r>
              <a:rPr lang="en-US" sz="1600" noProof="1" smtClean="0"/>
              <a:t>           </a:t>
            </a:r>
            <a:r>
              <a:rPr lang="en-US" sz="1600" b="1" noProof="1" smtClean="0">
                <a:solidFill>
                  <a:srgbClr val="740000"/>
                </a:solidFill>
              </a:rPr>
              <a:t>#pragma omp flush</a:t>
            </a:r>
          </a:p>
          <a:p>
            <a:pPr eaLnBrk="1" hangingPunct="1">
              <a:lnSpc>
                <a:spcPct val="73000"/>
              </a:lnSpc>
              <a:buFont typeface="Wingdings" pitchFamily="2" charset="2"/>
              <a:buNone/>
            </a:pPr>
            <a:r>
              <a:rPr lang="en-US" sz="1600" noProof="1" smtClean="0">
                <a:solidFill>
                  <a:schemeClr val="bg2"/>
                </a:solidFill>
              </a:rPr>
              <a:t>           flag = 1;</a:t>
            </a:r>
          </a:p>
          <a:p>
            <a:pPr eaLnBrk="1" hangingPunct="1">
              <a:lnSpc>
                <a:spcPct val="73000"/>
              </a:lnSpc>
              <a:buFont typeface="Wingdings" pitchFamily="2" charset="2"/>
              <a:buNone/>
            </a:pPr>
            <a:r>
              <a:rPr lang="en-US" sz="1600" b="1" noProof="1" smtClean="0">
                <a:solidFill>
                  <a:srgbClr val="740000"/>
                </a:solidFill>
              </a:rPr>
              <a:t>           #pragma omp flush (flag)</a:t>
            </a:r>
          </a:p>
          <a:p>
            <a:pPr eaLnBrk="1" hangingPunct="1">
              <a:lnSpc>
                <a:spcPct val="73000"/>
              </a:lnSpc>
              <a:buFont typeface="Wingdings" pitchFamily="2" charset="2"/>
              <a:buNone/>
            </a:pPr>
            <a:r>
              <a:rPr lang="en-US" sz="1600" noProof="1" smtClean="0">
                <a:solidFill>
                  <a:schemeClr val="bg2"/>
                </a:solidFill>
              </a:rPr>
              <a:t>        }</a:t>
            </a:r>
          </a:p>
          <a:p>
            <a:pPr eaLnBrk="1" hangingPunct="1">
              <a:lnSpc>
                <a:spcPct val="73000"/>
              </a:lnSpc>
              <a:buFont typeface="Wingdings" pitchFamily="2" charset="2"/>
              <a:buNone/>
            </a:pPr>
            <a:r>
              <a:rPr lang="en-US" sz="1600" b="1" noProof="1" smtClean="0">
                <a:solidFill>
                  <a:srgbClr val="740000"/>
                </a:solidFill>
              </a:rPr>
              <a:t>        #pragma omp section</a:t>
            </a:r>
          </a:p>
          <a:p>
            <a:pPr eaLnBrk="1" hangingPunct="1">
              <a:lnSpc>
                <a:spcPct val="73000"/>
              </a:lnSpc>
              <a:buFont typeface="Wingdings" pitchFamily="2" charset="2"/>
              <a:buNone/>
            </a:pPr>
            <a:r>
              <a:rPr lang="en-US" sz="1600" noProof="1" smtClean="0">
                <a:solidFill>
                  <a:schemeClr val="bg2"/>
                </a:solidFill>
              </a:rPr>
              <a:t>        {</a:t>
            </a:r>
          </a:p>
          <a:p>
            <a:pPr eaLnBrk="1" hangingPunct="1">
              <a:lnSpc>
                <a:spcPct val="73000"/>
              </a:lnSpc>
              <a:buFont typeface="Wingdings" pitchFamily="2" charset="2"/>
              <a:buNone/>
            </a:pPr>
            <a:r>
              <a:rPr lang="en-US" sz="1600" b="1" noProof="1" smtClean="0">
                <a:solidFill>
                  <a:srgbClr val="740000"/>
                </a:solidFill>
              </a:rPr>
              <a:t>           #pragma omp flush (flag)</a:t>
            </a:r>
          </a:p>
          <a:p>
            <a:pPr eaLnBrk="1" hangingPunct="1">
              <a:lnSpc>
                <a:spcPct val="73000"/>
              </a:lnSpc>
              <a:buFont typeface="Wingdings" pitchFamily="2" charset="2"/>
              <a:buNone/>
            </a:pPr>
            <a:r>
              <a:rPr lang="en-US" sz="1600" noProof="1" smtClean="0">
                <a:solidFill>
                  <a:schemeClr val="bg2"/>
                </a:solidFill>
              </a:rPr>
              <a:t>           while (flag == 0){</a:t>
            </a:r>
          </a:p>
          <a:p>
            <a:pPr eaLnBrk="1" hangingPunct="1">
              <a:lnSpc>
                <a:spcPct val="73000"/>
              </a:lnSpc>
              <a:buFont typeface="Wingdings" pitchFamily="2" charset="2"/>
              <a:buNone/>
            </a:pPr>
            <a:r>
              <a:rPr lang="en-US" sz="1600" b="1" noProof="1" smtClean="0">
                <a:solidFill>
                  <a:srgbClr val="740000"/>
                </a:solidFill>
              </a:rPr>
              <a:t>          </a:t>
            </a:r>
            <a:r>
              <a:rPr lang="en-US" sz="1600" b="1" dirty="0" smtClean="0">
                <a:solidFill>
                  <a:srgbClr val="740000"/>
                </a:solidFill>
              </a:rPr>
              <a:t>     </a:t>
            </a:r>
            <a:r>
              <a:rPr lang="en-US" sz="1600" b="1" noProof="1" smtClean="0">
                <a:solidFill>
                  <a:srgbClr val="740000"/>
                </a:solidFill>
              </a:rPr>
              <a:t> #pragma omp flush (flag)</a:t>
            </a:r>
          </a:p>
          <a:p>
            <a:pPr eaLnBrk="1" hangingPunct="1">
              <a:lnSpc>
                <a:spcPct val="73000"/>
              </a:lnSpc>
              <a:buFont typeface="Wingdings" pitchFamily="2" charset="2"/>
              <a:buNone/>
            </a:pPr>
            <a:r>
              <a:rPr lang="en-US" sz="1600" noProof="1" smtClean="0">
                <a:solidFill>
                  <a:schemeClr val="bg2"/>
                </a:solidFill>
              </a:rPr>
              <a:t>         </a:t>
            </a:r>
            <a:r>
              <a:rPr lang="en-US" sz="1600" dirty="0" smtClean="0">
                <a:solidFill>
                  <a:schemeClr val="bg2"/>
                </a:solidFill>
              </a:rPr>
              <a:t>  </a:t>
            </a:r>
            <a:r>
              <a:rPr lang="en-US" sz="1600" noProof="1" smtClean="0">
                <a:solidFill>
                  <a:schemeClr val="bg2"/>
                </a:solidFill>
              </a:rPr>
              <a:t>}</a:t>
            </a:r>
          </a:p>
          <a:p>
            <a:pPr eaLnBrk="1" hangingPunct="1">
              <a:lnSpc>
                <a:spcPct val="73000"/>
              </a:lnSpc>
              <a:buFont typeface="Wingdings" pitchFamily="2" charset="2"/>
              <a:buNone/>
            </a:pPr>
            <a:r>
              <a:rPr lang="en-US" sz="1600" noProof="1" smtClean="0"/>
              <a:t>           </a:t>
            </a:r>
            <a:r>
              <a:rPr lang="en-US" sz="1600" b="1" noProof="1" smtClean="0">
                <a:solidFill>
                  <a:srgbClr val="740000"/>
                </a:solidFill>
              </a:rPr>
              <a:t>#pragma omp flush </a:t>
            </a:r>
          </a:p>
          <a:p>
            <a:pPr eaLnBrk="1" hangingPunct="1">
              <a:lnSpc>
                <a:spcPct val="73000"/>
              </a:lnSpc>
              <a:buFont typeface="Wingdings" pitchFamily="2" charset="2"/>
              <a:buNone/>
            </a:pPr>
            <a:r>
              <a:rPr lang="en-US" sz="1600" noProof="1" smtClean="0">
                <a:solidFill>
                  <a:schemeClr val="bg2"/>
                </a:solidFill>
              </a:rPr>
              <a:t>           sum = Sum_array(N, A);</a:t>
            </a:r>
          </a:p>
          <a:p>
            <a:pPr eaLnBrk="1" hangingPunct="1">
              <a:lnSpc>
                <a:spcPct val="73000"/>
              </a:lnSpc>
              <a:buFont typeface="Wingdings" pitchFamily="2" charset="2"/>
              <a:buNone/>
            </a:pPr>
            <a:r>
              <a:rPr lang="en-US" sz="1600" noProof="1" smtClean="0">
                <a:solidFill>
                  <a:schemeClr val="bg2"/>
                </a:solidFill>
              </a:rPr>
              <a:t>        }</a:t>
            </a:r>
          </a:p>
          <a:p>
            <a:pPr eaLnBrk="1" hangingPunct="1">
              <a:lnSpc>
                <a:spcPct val="73000"/>
              </a:lnSpc>
              <a:buFont typeface="Wingdings" pitchFamily="2" charset="2"/>
              <a:buNone/>
            </a:pPr>
            <a:r>
              <a:rPr lang="en-US" sz="1600" noProof="1" smtClean="0">
                <a:solidFill>
                  <a:schemeClr val="bg2"/>
                </a:solidFill>
              </a:rPr>
              <a:t>      }</a:t>
            </a:r>
            <a:endParaRPr lang="en-US" sz="1600" dirty="0" smtClean="0">
              <a:solidFill>
                <a:schemeClr val="bg2"/>
              </a:solidFill>
            </a:endParaRPr>
          </a:p>
          <a:p>
            <a:pPr eaLnBrk="1" hangingPunct="1">
              <a:lnSpc>
                <a:spcPct val="73000"/>
              </a:lnSpc>
              <a:buFont typeface="Wingdings" pitchFamily="2" charset="2"/>
              <a:buNone/>
            </a:pPr>
            <a:r>
              <a:rPr lang="en-US" sz="1600" dirty="0" smtClean="0">
                <a:solidFill>
                  <a:schemeClr val="bg2"/>
                </a:solidFill>
              </a:rPr>
              <a:t>}</a:t>
            </a:r>
          </a:p>
        </p:txBody>
      </p:sp>
      <p:sp>
        <p:nvSpPr>
          <p:cNvPr id="176133" name="Text Box 4"/>
          <p:cNvSpPr txBox="1">
            <a:spLocks noChangeArrowheads="1"/>
          </p:cNvSpPr>
          <p:nvPr/>
        </p:nvSpPr>
        <p:spPr bwMode="auto">
          <a:xfrm>
            <a:off x="4343400" y="1927225"/>
            <a:ext cx="3937000" cy="654050"/>
          </a:xfrm>
          <a:prstGeom prst="rect">
            <a:avLst/>
          </a:prstGeom>
          <a:solidFill>
            <a:srgbClr val="FCF3FF"/>
          </a:solidFill>
          <a:ln w="12700">
            <a:solidFill>
              <a:srgbClr val="C00000"/>
            </a:solidFill>
            <a:miter lim="800000"/>
            <a:headEnd type="none" w="sm" len="sm"/>
            <a:tailEnd type="none" w="sm" len="sm"/>
          </a:ln>
          <a:effectLst>
            <a:outerShdw blurRad="50800" dist="50800" dir="5400000" algn="ctr" rotWithShape="0">
              <a:schemeClr val="bg1">
                <a:lumMod val="50000"/>
              </a:schemeClr>
            </a:outerShdw>
          </a:effectLst>
        </p:spPr>
        <p:txBody>
          <a:bodyPr>
            <a:spAutoFit/>
          </a:bodyPr>
          <a:lstStyle/>
          <a:p>
            <a:pPr>
              <a:spcBef>
                <a:spcPct val="50000"/>
              </a:spcBef>
            </a:pPr>
            <a:r>
              <a:rPr lang="en-US" sz="1800">
                <a:solidFill>
                  <a:schemeClr val="bg1"/>
                </a:solidFill>
                <a:latin typeface="Arial Unicode MS" pitchFamily="34" charset="-128"/>
              </a:rPr>
              <a:t>Use flag to Signal when the “produced” value is ready</a:t>
            </a:r>
          </a:p>
        </p:txBody>
      </p:sp>
      <p:sp>
        <p:nvSpPr>
          <p:cNvPr id="176134" name="Text Box 5"/>
          <p:cNvSpPr txBox="1">
            <a:spLocks noChangeArrowheads="1"/>
          </p:cNvSpPr>
          <p:nvPr/>
        </p:nvSpPr>
        <p:spPr bwMode="auto">
          <a:xfrm>
            <a:off x="4343400" y="3048000"/>
            <a:ext cx="3937000" cy="928688"/>
          </a:xfrm>
          <a:prstGeom prst="rect">
            <a:avLst/>
          </a:prstGeom>
          <a:solidFill>
            <a:srgbClr val="FCF3FF"/>
          </a:solidFill>
          <a:ln w="12700">
            <a:solidFill>
              <a:srgbClr val="C00000"/>
            </a:solidFill>
            <a:miter lim="800000"/>
            <a:headEnd type="none" w="sm" len="sm"/>
            <a:tailEnd type="none" w="sm" len="sm"/>
          </a:ln>
          <a:effectLst>
            <a:outerShdw blurRad="50800" dist="50800" dir="5400000" algn="ctr" rotWithShape="0">
              <a:schemeClr val="bg1">
                <a:lumMod val="50000"/>
              </a:schemeClr>
            </a:outerShdw>
          </a:effectLst>
        </p:spPr>
        <p:txBody>
          <a:bodyPr>
            <a:spAutoFit/>
          </a:bodyPr>
          <a:lstStyle/>
          <a:p>
            <a:pPr>
              <a:spcBef>
                <a:spcPct val="50000"/>
              </a:spcBef>
            </a:pPr>
            <a:r>
              <a:rPr lang="en-US" sz="1800">
                <a:solidFill>
                  <a:schemeClr val="bg1"/>
                </a:solidFill>
                <a:latin typeface="Arial Unicode MS" pitchFamily="34" charset="-128"/>
              </a:rPr>
              <a:t>Flush forces refresh to memory.  Guarantees that the other thread sees the new value of A</a:t>
            </a:r>
          </a:p>
        </p:txBody>
      </p:sp>
      <p:sp>
        <p:nvSpPr>
          <p:cNvPr id="176135" name="Text Box 6"/>
          <p:cNvSpPr txBox="1">
            <a:spLocks noChangeArrowheads="1"/>
          </p:cNvSpPr>
          <p:nvPr/>
        </p:nvSpPr>
        <p:spPr bwMode="auto">
          <a:xfrm>
            <a:off x="4514850" y="5130800"/>
            <a:ext cx="4349750" cy="923330"/>
          </a:xfrm>
          <a:prstGeom prst="rect">
            <a:avLst/>
          </a:prstGeom>
          <a:solidFill>
            <a:srgbClr val="FCF3FF"/>
          </a:solidFill>
          <a:ln w="12700">
            <a:solidFill>
              <a:srgbClr val="C00000"/>
            </a:solidFill>
            <a:miter lim="800000"/>
            <a:headEnd type="none" w="sm" len="sm"/>
            <a:tailEnd type="none" w="sm" len="sm"/>
          </a:ln>
          <a:effectLst>
            <a:outerShdw blurRad="50800" dist="50800" dir="5400000" algn="ctr" rotWithShape="0">
              <a:schemeClr val="bg1">
                <a:lumMod val="50000"/>
              </a:schemeClr>
            </a:outerShdw>
          </a:effectLst>
        </p:spPr>
        <p:txBody>
          <a:bodyPr wrap="square">
            <a:spAutoFit/>
          </a:bodyPr>
          <a:lstStyle/>
          <a:p>
            <a:pPr>
              <a:spcBef>
                <a:spcPct val="50000"/>
              </a:spcBef>
            </a:pPr>
            <a:r>
              <a:rPr lang="en-US" sz="1800" dirty="0">
                <a:solidFill>
                  <a:schemeClr val="bg1"/>
                </a:solidFill>
                <a:latin typeface="Arial Unicode MS" pitchFamily="34" charset="-128"/>
              </a:rPr>
              <a:t>Notice you must put the flush inside the while loop to make sure the updated flag variable is seen</a:t>
            </a:r>
          </a:p>
        </p:txBody>
      </p:sp>
      <p:sp>
        <p:nvSpPr>
          <p:cNvPr id="176136" name="Text Box 7"/>
          <p:cNvSpPr txBox="1">
            <a:spLocks noChangeArrowheads="1"/>
          </p:cNvSpPr>
          <p:nvPr/>
        </p:nvSpPr>
        <p:spPr bwMode="auto">
          <a:xfrm>
            <a:off x="3759200" y="4279900"/>
            <a:ext cx="4914900" cy="654050"/>
          </a:xfrm>
          <a:prstGeom prst="rect">
            <a:avLst/>
          </a:prstGeom>
          <a:solidFill>
            <a:srgbClr val="FCF3FF"/>
          </a:solidFill>
          <a:ln w="12700">
            <a:solidFill>
              <a:srgbClr val="C00000"/>
            </a:solidFill>
            <a:miter lim="800000"/>
            <a:headEnd type="none" w="sm" len="sm"/>
            <a:tailEnd type="none" w="sm" len="sm"/>
          </a:ln>
          <a:effectLst>
            <a:outerShdw blurRad="50800" dist="50800" dir="5400000" algn="ctr" rotWithShape="0">
              <a:schemeClr val="bg1">
                <a:lumMod val="50000"/>
              </a:schemeClr>
            </a:outerShdw>
          </a:effectLst>
        </p:spPr>
        <p:txBody>
          <a:bodyPr>
            <a:spAutoFit/>
          </a:bodyPr>
          <a:lstStyle/>
          <a:p>
            <a:pPr>
              <a:spcBef>
                <a:spcPct val="50000"/>
              </a:spcBef>
            </a:pPr>
            <a:r>
              <a:rPr lang="en-US" sz="1800" dirty="0">
                <a:solidFill>
                  <a:schemeClr val="bg1"/>
                </a:solidFill>
                <a:latin typeface="Arial Unicode MS" pitchFamily="34" charset="-128"/>
              </a:rPr>
              <a:t>Flush needed on both “reader” and “writer” sides of the communication</a:t>
            </a:r>
          </a:p>
        </p:txBody>
      </p:sp>
      <p:sp>
        <p:nvSpPr>
          <p:cNvPr id="2" name="TextBox 1"/>
          <p:cNvSpPr txBox="1"/>
          <p:nvPr/>
        </p:nvSpPr>
        <p:spPr>
          <a:xfrm>
            <a:off x="4375150" y="6172021"/>
            <a:ext cx="4629150" cy="646331"/>
          </a:xfrm>
          <a:prstGeom prst="rect">
            <a:avLst/>
          </a:prstGeom>
          <a:solidFill>
            <a:schemeClr val="tx1"/>
          </a:solidFill>
          <a:ln>
            <a:solidFill>
              <a:schemeClr val="bg2"/>
            </a:solidFill>
          </a:ln>
        </p:spPr>
        <p:txBody>
          <a:bodyPr wrap="square" rtlCol="0">
            <a:spAutoFit/>
          </a:bodyPr>
          <a:lstStyle/>
          <a:p>
            <a:r>
              <a:rPr lang="en-US" sz="1800" dirty="0" smtClean="0">
                <a:solidFill>
                  <a:schemeClr val="bg2"/>
                </a:solidFill>
              </a:rPr>
              <a:t>The problem is this program technically has a race … on the store and later load of flag.  </a:t>
            </a:r>
            <a:endParaRPr lang="en-US" sz="1800" dirty="0"/>
          </a:p>
        </p:txBody>
      </p:sp>
    </p:spTree>
    <p:extLst>
      <p:ext uri="{BB962C8B-B14F-4D97-AF65-F5344CB8AC3E}">
        <p14:creationId xmlns:p14="http://schemas.microsoft.com/office/powerpoint/2010/main" val="3590769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2" y="0"/>
            <a:ext cx="8496300" cy="961697"/>
          </a:xfrm>
        </p:spPr>
        <p:txBody>
          <a:bodyPr/>
          <a:lstStyle/>
          <a:p>
            <a:r>
              <a:rPr lang="en-US" sz="2800" dirty="0" smtClean="0"/>
              <a:t>The </a:t>
            </a:r>
            <a:r>
              <a:rPr lang="en-US" sz="2800" dirty="0" err="1" smtClean="0"/>
              <a:t>OpenMP</a:t>
            </a:r>
            <a:r>
              <a:rPr lang="en-US" sz="2800" dirty="0" smtClean="0"/>
              <a:t> 3.1 atomics (1 of 2)</a:t>
            </a:r>
            <a:endParaRPr lang="en-US" sz="2800" dirty="0"/>
          </a:p>
        </p:txBody>
      </p:sp>
      <p:sp>
        <p:nvSpPr>
          <p:cNvPr id="3" name="Content Placeholder 2"/>
          <p:cNvSpPr>
            <a:spLocks noGrp="1"/>
          </p:cNvSpPr>
          <p:nvPr>
            <p:ph idx="1"/>
          </p:nvPr>
        </p:nvSpPr>
        <p:spPr>
          <a:xfrm>
            <a:off x="227013" y="935039"/>
            <a:ext cx="8237537" cy="1255712"/>
          </a:xfrm>
        </p:spPr>
        <p:txBody>
          <a:bodyPr/>
          <a:lstStyle/>
          <a:p>
            <a:r>
              <a:rPr lang="en-US" sz="2000" dirty="0" smtClean="0"/>
              <a:t>Atomic was expanded to cover the full range of common scenarios where you need to protect a memory operation so it occurs atomically:</a:t>
            </a:r>
          </a:p>
          <a:p>
            <a:pPr marL="339725" lvl="1" indent="0">
              <a:buNone/>
            </a:pPr>
            <a:r>
              <a:rPr lang="en-US" b="1" dirty="0" smtClean="0">
                <a:solidFill>
                  <a:srgbClr val="740000"/>
                </a:solidFill>
              </a:rPr>
              <a:t>	</a:t>
            </a:r>
            <a:r>
              <a:rPr lang="en-US" sz="2000" b="1" dirty="0" smtClean="0">
                <a:solidFill>
                  <a:srgbClr val="F3FE86"/>
                </a:solidFill>
              </a:rPr>
              <a:t># pragma </a:t>
            </a:r>
            <a:r>
              <a:rPr lang="en-US" sz="2000" b="1" dirty="0" err="1" smtClean="0">
                <a:solidFill>
                  <a:srgbClr val="F3FE86"/>
                </a:solidFill>
              </a:rPr>
              <a:t>omp</a:t>
            </a:r>
            <a:r>
              <a:rPr lang="en-US" sz="2000" b="1" dirty="0" smtClean="0">
                <a:solidFill>
                  <a:srgbClr val="F3FE86"/>
                </a:solidFill>
              </a:rPr>
              <a:t> atomic [read | write | update | capture]</a:t>
            </a:r>
            <a:endParaRPr lang="en-US" sz="2000" b="1" dirty="0">
              <a:solidFill>
                <a:srgbClr val="F3FE86"/>
              </a:solidFill>
            </a:endParaRP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latin typeface="Tahoma" pitchFamily="34" charset="0"/>
                <a:ea typeface="+mn-ea"/>
                <a:cs typeface="Arial" pitchFamily="34" charset="0"/>
              </a:rPr>
              <a:pPr>
                <a:defRPr/>
              </a:pPr>
              <a:t>94</a:t>
            </a:fld>
            <a:endParaRPr lang="en-US" dirty="0">
              <a:latin typeface="Tahoma" pitchFamily="34" charset="0"/>
              <a:ea typeface="+mn-ea"/>
              <a:cs typeface="Arial" pitchFamily="34" charset="0"/>
            </a:endParaRPr>
          </a:p>
        </p:txBody>
      </p:sp>
      <p:sp>
        <p:nvSpPr>
          <p:cNvPr id="5" name="Content Placeholder 2"/>
          <p:cNvSpPr txBox="1">
            <a:spLocks/>
          </p:cNvSpPr>
          <p:nvPr/>
        </p:nvSpPr>
        <p:spPr bwMode="auto">
          <a:xfrm>
            <a:off x="227013" y="2362202"/>
            <a:ext cx="4573587" cy="12557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dirty="0" smtClean="0"/>
              <a:t>Atomic can protect loads</a:t>
            </a:r>
          </a:p>
          <a:p>
            <a:pPr marL="339725" lvl="1" indent="0">
              <a:buFont typeface="Verdana" pitchFamily="34" charset="0"/>
              <a:buNone/>
            </a:pPr>
            <a:r>
              <a:rPr lang="en-US" b="1" dirty="0" smtClean="0">
                <a:solidFill>
                  <a:srgbClr val="740000"/>
                </a:solidFill>
              </a:rPr>
              <a:t>	</a:t>
            </a:r>
            <a:r>
              <a:rPr lang="en-US" dirty="0">
                <a:solidFill>
                  <a:srgbClr val="F3FE86"/>
                </a:solidFill>
                <a:latin typeface="+mn-lt"/>
              </a:rPr>
              <a:t># pragma </a:t>
            </a:r>
            <a:r>
              <a:rPr lang="en-US" dirty="0" err="1">
                <a:solidFill>
                  <a:srgbClr val="F3FE86"/>
                </a:solidFill>
                <a:latin typeface="+mn-lt"/>
              </a:rPr>
              <a:t>omp</a:t>
            </a:r>
            <a:r>
              <a:rPr lang="en-US" dirty="0">
                <a:solidFill>
                  <a:srgbClr val="F3FE86"/>
                </a:solidFill>
                <a:latin typeface="+mn-lt"/>
              </a:rPr>
              <a:t> atomic read</a:t>
            </a:r>
          </a:p>
          <a:p>
            <a:pPr marL="339725" lvl="1" indent="0">
              <a:buFont typeface="Verdana" pitchFamily="34" charset="0"/>
              <a:buNone/>
            </a:pPr>
            <a:r>
              <a:rPr lang="en-US" dirty="0">
                <a:solidFill>
                  <a:srgbClr val="F3FE86"/>
                </a:solidFill>
                <a:latin typeface="+mn-lt"/>
              </a:rPr>
              <a:t>		v = x; </a:t>
            </a:r>
          </a:p>
        </p:txBody>
      </p:sp>
      <p:sp>
        <p:nvSpPr>
          <p:cNvPr id="6" name="Content Placeholder 2"/>
          <p:cNvSpPr txBox="1">
            <a:spLocks/>
          </p:cNvSpPr>
          <p:nvPr/>
        </p:nvSpPr>
        <p:spPr bwMode="auto">
          <a:xfrm>
            <a:off x="4570412" y="2362202"/>
            <a:ext cx="4573588" cy="12557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dirty="0" smtClean="0"/>
              <a:t>Atomic can protect stores</a:t>
            </a:r>
          </a:p>
          <a:p>
            <a:pPr marL="339725" lvl="1" indent="0">
              <a:buNone/>
            </a:pPr>
            <a:r>
              <a:rPr lang="en-US" b="1" dirty="0" smtClean="0">
                <a:solidFill>
                  <a:srgbClr val="740000"/>
                </a:solidFill>
              </a:rPr>
              <a:t>	</a:t>
            </a:r>
            <a:r>
              <a:rPr lang="en-US" dirty="0">
                <a:solidFill>
                  <a:srgbClr val="F3FE86"/>
                </a:solidFill>
                <a:latin typeface="+mn-lt"/>
              </a:rPr>
              <a:t># pragma </a:t>
            </a:r>
            <a:r>
              <a:rPr lang="en-US" dirty="0" err="1">
                <a:solidFill>
                  <a:srgbClr val="F3FE86"/>
                </a:solidFill>
                <a:latin typeface="+mn-lt"/>
              </a:rPr>
              <a:t>omp</a:t>
            </a:r>
            <a:r>
              <a:rPr lang="en-US" dirty="0">
                <a:solidFill>
                  <a:srgbClr val="F3FE86"/>
                </a:solidFill>
                <a:latin typeface="+mn-lt"/>
              </a:rPr>
              <a:t> atomic write</a:t>
            </a:r>
          </a:p>
          <a:p>
            <a:pPr marL="339725" lvl="1" indent="0">
              <a:buNone/>
            </a:pPr>
            <a:r>
              <a:rPr lang="en-US" dirty="0">
                <a:solidFill>
                  <a:srgbClr val="F3FE86"/>
                </a:solidFill>
                <a:latin typeface="+mn-lt"/>
              </a:rPr>
              <a:t>		x = </a:t>
            </a:r>
            <a:r>
              <a:rPr lang="en-US" dirty="0" err="1">
                <a:solidFill>
                  <a:srgbClr val="F3FE86"/>
                </a:solidFill>
                <a:latin typeface="+mn-lt"/>
              </a:rPr>
              <a:t>expr</a:t>
            </a:r>
            <a:r>
              <a:rPr lang="en-US" dirty="0">
                <a:solidFill>
                  <a:srgbClr val="F3FE86"/>
                </a:solidFill>
                <a:latin typeface="+mn-lt"/>
              </a:rPr>
              <a:t>; </a:t>
            </a:r>
          </a:p>
        </p:txBody>
      </p:sp>
      <p:sp>
        <p:nvSpPr>
          <p:cNvPr id="7" name="Content Placeholder 2"/>
          <p:cNvSpPr txBox="1">
            <a:spLocks/>
          </p:cNvSpPr>
          <p:nvPr/>
        </p:nvSpPr>
        <p:spPr bwMode="auto">
          <a:xfrm>
            <a:off x="379413" y="3808416"/>
            <a:ext cx="8364537" cy="1868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dirty="0" smtClean="0"/>
              <a:t>Atomic can protect updates to a storage location (this is the default behavior … i.e. when you don’t provide a clause)</a:t>
            </a:r>
          </a:p>
          <a:p>
            <a:pPr marL="339725" lvl="1" indent="0">
              <a:buNone/>
            </a:pPr>
            <a:r>
              <a:rPr lang="en-US" b="1" dirty="0" smtClean="0">
                <a:solidFill>
                  <a:srgbClr val="740000"/>
                </a:solidFill>
              </a:rPr>
              <a:t>	</a:t>
            </a:r>
            <a:r>
              <a:rPr lang="en-US" dirty="0">
                <a:solidFill>
                  <a:srgbClr val="F3FE86"/>
                </a:solidFill>
                <a:latin typeface="+mn-lt"/>
              </a:rPr>
              <a:t># pragma </a:t>
            </a:r>
            <a:r>
              <a:rPr lang="en-US" dirty="0" err="1">
                <a:solidFill>
                  <a:srgbClr val="F3FE86"/>
                </a:solidFill>
                <a:latin typeface="+mn-lt"/>
              </a:rPr>
              <a:t>omp</a:t>
            </a:r>
            <a:r>
              <a:rPr lang="en-US" dirty="0">
                <a:solidFill>
                  <a:srgbClr val="F3FE86"/>
                </a:solidFill>
                <a:latin typeface="+mn-lt"/>
              </a:rPr>
              <a:t> atomic update</a:t>
            </a:r>
          </a:p>
          <a:p>
            <a:pPr marL="339725" lvl="1" indent="0">
              <a:buNone/>
            </a:pPr>
            <a:r>
              <a:rPr lang="en-US" dirty="0">
                <a:solidFill>
                  <a:srgbClr val="F3FE86"/>
                </a:solidFill>
                <a:latin typeface="+mn-lt"/>
              </a:rPr>
              <a:t>		x++;  or ++x;  or x--;  or –x;  or </a:t>
            </a:r>
          </a:p>
          <a:p>
            <a:pPr marL="339725" lvl="1" indent="0">
              <a:buNone/>
            </a:pPr>
            <a:r>
              <a:rPr lang="en-US" dirty="0">
                <a:solidFill>
                  <a:srgbClr val="F3FE86"/>
                </a:solidFill>
                <a:latin typeface="+mn-lt"/>
              </a:rPr>
              <a:t>		x </a:t>
            </a:r>
            <a:r>
              <a:rPr lang="en-US" dirty="0" err="1">
                <a:solidFill>
                  <a:srgbClr val="F3FE86"/>
                </a:solidFill>
                <a:latin typeface="+mn-lt"/>
              </a:rPr>
              <a:t>binop</a:t>
            </a:r>
            <a:r>
              <a:rPr lang="en-US" dirty="0">
                <a:solidFill>
                  <a:srgbClr val="F3FE86"/>
                </a:solidFill>
                <a:latin typeface="+mn-lt"/>
              </a:rPr>
              <a:t>= </a:t>
            </a:r>
            <a:r>
              <a:rPr lang="en-US" dirty="0" err="1">
                <a:solidFill>
                  <a:srgbClr val="F3FE86"/>
                </a:solidFill>
                <a:latin typeface="+mn-lt"/>
              </a:rPr>
              <a:t>expr</a:t>
            </a:r>
            <a:r>
              <a:rPr lang="en-US" dirty="0">
                <a:solidFill>
                  <a:srgbClr val="F3FE86"/>
                </a:solidFill>
                <a:latin typeface="+mn-lt"/>
              </a:rPr>
              <a:t>; or x = x </a:t>
            </a:r>
            <a:r>
              <a:rPr lang="en-US" dirty="0" err="1">
                <a:solidFill>
                  <a:srgbClr val="F3FE86"/>
                </a:solidFill>
                <a:latin typeface="+mn-lt"/>
              </a:rPr>
              <a:t>binop</a:t>
            </a:r>
            <a:r>
              <a:rPr lang="en-US" dirty="0">
                <a:solidFill>
                  <a:srgbClr val="F3FE86"/>
                </a:solidFill>
                <a:latin typeface="+mn-lt"/>
              </a:rPr>
              <a:t> </a:t>
            </a:r>
            <a:r>
              <a:rPr lang="en-US" dirty="0" err="1">
                <a:solidFill>
                  <a:srgbClr val="F3FE86"/>
                </a:solidFill>
                <a:latin typeface="+mn-lt"/>
              </a:rPr>
              <a:t>expr</a:t>
            </a:r>
            <a:r>
              <a:rPr lang="en-US" dirty="0">
                <a:solidFill>
                  <a:srgbClr val="F3FE86"/>
                </a:solidFill>
                <a:latin typeface="+mn-lt"/>
              </a:rPr>
              <a:t>;</a:t>
            </a:r>
          </a:p>
        </p:txBody>
      </p:sp>
      <p:sp>
        <p:nvSpPr>
          <p:cNvPr id="8" name="TextBox 7"/>
          <p:cNvSpPr txBox="1"/>
          <p:nvPr/>
        </p:nvSpPr>
        <p:spPr>
          <a:xfrm>
            <a:off x="6857206" y="4419600"/>
            <a:ext cx="1886744" cy="923330"/>
          </a:xfrm>
          <a:prstGeom prst="rect">
            <a:avLst/>
          </a:prstGeom>
          <a:solidFill>
            <a:srgbClr val="FFFFC5"/>
          </a:solidFill>
          <a:ln w="34925">
            <a:solidFill>
              <a:srgbClr val="7030A0"/>
            </a:solidFill>
          </a:ln>
        </p:spPr>
        <p:txBody>
          <a:bodyPr wrap="square" rtlCol="0">
            <a:spAutoFit/>
          </a:bodyPr>
          <a:lstStyle/>
          <a:p>
            <a:pPr algn="ctr"/>
            <a:r>
              <a:rPr lang="en-US" sz="1800" dirty="0" smtClean="0">
                <a:solidFill>
                  <a:schemeClr val="bg2"/>
                </a:solidFill>
              </a:rPr>
              <a:t>This is the original </a:t>
            </a:r>
            <a:r>
              <a:rPr lang="en-US" sz="1800" dirty="0" err="1" smtClean="0">
                <a:solidFill>
                  <a:schemeClr val="bg2"/>
                </a:solidFill>
              </a:rPr>
              <a:t>OpenMP</a:t>
            </a:r>
            <a:r>
              <a:rPr lang="en-US" sz="1800" dirty="0" smtClean="0">
                <a:solidFill>
                  <a:schemeClr val="bg2"/>
                </a:solidFill>
              </a:rPr>
              <a:t> atomic</a:t>
            </a:r>
            <a:endParaRPr lang="en-US" sz="1800" dirty="0">
              <a:solidFill>
                <a:schemeClr val="bg2"/>
              </a:solidFill>
            </a:endParaRPr>
          </a:p>
        </p:txBody>
      </p:sp>
    </p:spTree>
    <p:extLst>
      <p:ext uri="{BB962C8B-B14F-4D97-AF65-F5344CB8AC3E}">
        <p14:creationId xmlns:p14="http://schemas.microsoft.com/office/powerpoint/2010/main" val="1863227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47650"/>
            <a:ext cx="8496300" cy="714047"/>
          </a:xfrm>
        </p:spPr>
        <p:txBody>
          <a:bodyPr/>
          <a:lstStyle/>
          <a:p>
            <a:r>
              <a:rPr lang="en-US" sz="3600" dirty="0" smtClean="0"/>
              <a:t>The </a:t>
            </a:r>
            <a:r>
              <a:rPr lang="en-US" sz="3600" dirty="0" err="1" smtClean="0"/>
              <a:t>OpenMP</a:t>
            </a:r>
            <a:r>
              <a:rPr lang="en-US" sz="3600" dirty="0" smtClean="0"/>
              <a:t> 3.1 atomics (2 of 2)</a:t>
            </a:r>
            <a:endParaRPr lang="en-US" sz="3600" dirty="0"/>
          </a:p>
        </p:txBody>
      </p:sp>
      <p:sp>
        <p:nvSpPr>
          <p:cNvPr id="3" name="Content Placeholder 2"/>
          <p:cNvSpPr>
            <a:spLocks noGrp="1"/>
          </p:cNvSpPr>
          <p:nvPr>
            <p:ph idx="1"/>
          </p:nvPr>
        </p:nvSpPr>
        <p:spPr>
          <a:xfrm>
            <a:off x="227013" y="877888"/>
            <a:ext cx="8237537" cy="1427163"/>
          </a:xfrm>
        </p:spPr>
        <p:txBody>
          <a:bodyPr/>
          <a:lstStyle/>
          <a:p>
            <a:r>
              <a:rPr lang="en-US" sz="2000" dirty="0" smtClean="0"/>
              <a:t>Atomic can protect the assignment of a value (its capture) AND an associated update operation:</a:t>
            </a:r>
          </a:p>
          <a:p>
            <a:pPr marL="339725" lvl="1" indent="0">
              <a:spcBef>
                <a:spcPct val="20000"/>
              </a:spcBef>
              <a:buNone/>
            </a:pPr>
            <a:r>
              <a:rPr lang="en-US" b="1" dirty="0" smtClean="0">
                <a:solidFill>
                  <a:srgbClr val="740000"/>
                </a:solidFill>
              </a:rPr>
              <a:t>	</a:t>
            </a:r>
            <a:r>
              <a:rPr lang="en-US" sz="2000" kern="1200" dirty="0">
                <a:solidFill>
                  <a:srgbClr val="F3FE86"/>
                </a:solidFill>
                <a:ea typeface="SimSun" pitchFamily="2" charset="-122"/>
                <a:cs typeface="+mn-cs"/>
              </a:rPr>
              <a:t># pragma </a:t>
            </a:r>
            <a:r>
              <a:rPr lang="en-US" sz="2000" kern="1200" dirty="0" err="1">
                <a:solidFill>
                  <a:srgbClr val="F3FE86"/>
                </a:solidFill>
                <a:ea typeface="SimSun" pitchFamily="2" charset="-122"/>
                <a:cs typeface="+mn-cs"/>
              </a:rPr>
              <a:t>omp</a:t>
            </a:r>
            <a:r>
              <a:rPr lang="en-US" sz="2000" kern="1200" dirty="0">
                <a:solidFill>
                  <a:srgbClr val="F3FE86"/>
                </a:solidFill>
                <a:ea typeface="SimSun" pitchFamily="2" charset="-122"/>
                <a:cs typeface="+mn-cs"/>
              </a:rPr>
              <a:t> atomic capture</a:t>
            </a:r>
          </a:p>
          <a:p>
            <a:pPr marL="339725" lvl="1" indent="0">
              <a:spcBef>
                <a:spcPct val="20000"/>
              </a:spcBef>
              <a:buNone/>
            </a:pPr>
            <a:r>
              <a:rPr lang="en-US" sz="2000" kern="1200" dirty="0">
                <a:solidFill>
                  <a:srgbClr val="F3FE86"/>
                </a:solidFill>
                <a:ea typeface="SimSun" pitchFamily="2" charset="-122"/>
                <a:cs typeface="+mn-cs"/>
              </a:rPr>
              <a:t>		statement or structured block</a:t>
            </a:r>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latin typeface="Tahoma" pitchFamily="34" charset="0"/>
                <a:ea typeface="+mn-ea"/>
                <a:cs typeface="Arial" pitchFamily="34" charset="0"/>
              </a:rPr>
              <a:pPr>
                <a:defRPr/>
              </a:pPr>
              <a:t>95</a:t>
            </a:fld>
            <a:endParaRPr lang="en-US" dirty="0">
              <a:latin typeface="Tahoma" pitchFamily="34" charset="0"/>
              <a:ea typeface="+mn-ea"/>
              <a:cs typeface="Arial" pitchFamily="34" charset="0"/>
            </a:endParaRPr>
          </a:p>
        </p:txBody>
      </p:sp>
      <p:sp>
        <p:nvSpPr>
          <p:cNvPr id="7" name="Content Placeholder 2"/>
          <p:cNvSpPr txBox="1">
            <a:spLocks/>
          </p:cNvSpPr>
          <p:nvPr/>
        </p:nvSpPr>
        <p:spPr bwMode="auto">
          <a:xfrm>
            <a:off x="207963" y="2341566"/>
            <a:ext cx="8650287" cy="8016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dirty="0" smtClean="0"/>
              <a:t>Where the statement is one of the following forms:</a:t>
            </a:r>
          </a:p>
          <a:p>
            <a:pPr marL="350838" lvl="1" indent="-11113">
              <a:buFont typeface="Verdana" pitchFamily="34" charset="0"/>
              <a:buNone/>
            </a:pPr>
            <a:r>
              <a:rPr lang="en-US" b="1" dirty="0">
                <a:solidFill>
                  <a:srgbClr val="740000"/>
                </a:solidFill>
              </a:rPr>
              <a:t>	</a:t>
            </a:r>
            <a:r>
              <a:rPr lang="en-US" b="1" dirty="0" smtClean="0">
                <a:solidFill>
                  <a:srgbClr val="740000"/>
                </a:solidFill>
              </a:rPr>
              <a:t>	</a:t>
            </a:r>
            <a:r>
              <a:rPr lang="en-US" b="1" dirty="0" smtClean="0">
                <a:solidFill>
                  <a:srgbClr val="FFFF00"/>
                </a:solidFill>
              </a:rPr>
              <a:t>v = x++;       v = ++x;        v = x--;       v =  –x;       v = x </a:t>
            </a:r>
            <a:r>
              <a:rPr lang="en-US" b="1" dirty="0" err="1" smtClean="0">
                <a:solidFill>
                  <a:srgbClr val="FFFF00"/>
                </a:solidFill>
              </a:rPr>
              <a:t>binop</a:t>
            </a:r>
            <a:r>
              <a:rPr lang="en-US" b="1" dirty="0" smtClean="0">
                <a:solidFill>
                  <a:srgbClr val="FFFF00"/>
                </a:solidFill>
              </a:rPr>
              <a:t> </a:t>
            </a:r>
            <a:r>
              <a:rPr lang="en-US" b="1" dirty="0" err="1" smtClean="0">
                <a:solidFill>
                  <a:srgbClr val="FFFF00"/>
                </a:solidFill>
              </a:rPr>
              <a:t>expr</a:t>
            </a:r>
            <a:r>
              <a:rPr lang="en-US" b="1" dirty="0" smtClean="0">
                <a:solidFill>
                  <a:srgbClr val="FFFF00"/>
                </a:solidFill>
              </a:rPr>
              <a:t>;</a:t>
            </a:r>
          </a:p>
        </p:txBody>
      </p:sp>
      <p:sp>
        <p:nvSpPr>
          <p:cNvPr id="9" name="Content Placeholder 2"/>
          <p:cNvSpPr txBox="1">
            <a:spLocks/>
          </p:cNvSpPr>
          <p:nvPr/>
        </p:nvSpPr>
        <p:spPr bwMode="auto">
          <a:xfrm>
            <a:off x="207963" y="3200400"/>
            <a:ext cx="8364537" cy="5143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r>
              <a:rPr lang="en-US" sz="2000" dirty="0" smtClean="0"/>
              <a:t>Where the structured block is one of the following forms:</a:t>
            </a:r>
          </a:p>
          <a:p>
            <a:pPr marL="350838" lvl="1" indent="-11113">
              <a:buFont typeface="Verdana" pitchFamily="34" charset="0"/>
              <a:buNone/>
            </a:pPr>
            <a:r>
              <a:rPr lang="en-US" b="1" dirty="0">
                <a:solidFill>
                  <a:srgbClr val="740000"/>
                </a:solidFill>
              </a:rPr>
              <a:t>	</a:t>
            </a:r>
            <a:r>
              <a:rPr lang="en-US" b="1" dirty="0" smtClean="0">
                <a:solidFill>
                  <a:srgbClr val="740000"/>
                </a:solidFill>
              </a:rPr>
              <a:t>	</a:t>
            </a:r>
          </a:p>
        </p:txBody>
      </p:sp>
      <p:graphicFrame>
        <p:nvGraphicFramePr>
          <p:cNvPr id="10" name="Table 9"/>
          <p:cNvGraphicFramePr>
            <a:graphicFrameLocks noGrp="1"/>
          </p:cNvGraphicFramePr>
          <p:nvPr>
            <p:extLst>
              <p:ext uri="{D42A27DB-BD31-4B8C-83A1-F6EECF244321}">
                <p14:modId xmlns:p14="http://schemas.microsoft.com/office/powerpoint/2010/main" val="4052063354"/>
              </p:ext>
            </p:extLst>
          </p:nvPr>
        </p:nvGraphicFramePr>
        <p:xfrm>
          <a:off x="709447" y="3714750"/>
          <a:ext cx="7598980" cy="2225040"/>
        </p:xfrm>
        <a:graphic>
          <a:graphicData uri="http://schemas.openxmlformats.org/drawingml/2006/table">
            <a:tbl>
              <a:tblPr firstRow="1" bandRow="1">
                <a:tableStyleId>{2D5ABB26-0587-4C30-8999-92F81FD0307C}</a:tableStyleId>
              </a:tblPr>
              <a:tblGrid>
                <a:gridCol w="3799490"/>
                <a:gridCol w="3799490"/>
              </a:tblGrid>
              <a:tr h="370840">
                <a:tc>
                  <a:txBody>
                    <a:bodyPr/>
                    <a:lstStyle/>
                    <a:p>
                      <a:pPr marL="339725" marR="0" lvl="1" indent="0" algn="l" defTabSz="914400" rtl="0" eaLnBrk="0" fontAlgn="base" latinLnBrk="0" hangingPunct="0">
                        <a:lnSpc>
                          <a:spcPct val="93000"/>
                        </a:lnSpc>
                        <a:spcBef>
                          <a:spcPct val="20000"/>
                        </a:spcBef>
                        <a:spcAft>
                          <a:spcPct val="0"/>
                        </a:spcAft>
                        <a:buClr>
                          <a:schemeClr val="tx2"/>
                        </a:buClr>
                        <a:buSzPct val="75000"/>
                        <a:buFont typeface="Wingdings" pitchFamily="2" charset="2"/>
                        <a:buNone/>
                        <a:tabLst/>
                        <a:defRPr/>
                      </a:pPr>
                      <a:r>
                        <a:rPr lang="en-US" sz="1800" b="1" kern="1200" dirty="0" smtClean="0">
                          <a:solidFill>
                            <a:srgbClr val="F3FE86"/>
                          </a:solidFill>
                          <a:latin typeface="+mn-lt"/>
                          <a:ea typeface="SimSun" pitchFamily="2" charset="-122"/>
                          <a:cs typeface="+mn-cs"/>
                        </a:rPr>
                        <a:t>{v = x;  x </a:t>
                      </a:r>
                      <a:r>
                        <a:rPr lang="en-US" sz="1800" b="1" kern="1200" dirty="0" err="1" smtClean="0">
                          <a:solidFill>
                            <a:srgbClr val="F3FE86"/>
                          </a:solidFill>
                          <a:latin typeface="+mn-lt"/>
                          <a:ea typeface="SimSun" pitchFamily="2" charset="-122"/>
                          <a:cs typeface="+mn-cs"/>
                        </a:rPr>
                        <a:t>binop</a:t>
                      </a:r>
                      <a:r>
                        <a:rPr lang="en-US" sz="1800" b="1" kern="1200" dirty="0" smtClean="0">
                          <a:solidFill>
                            <a:srgbClr val="F3FE86"/>
                          </a:solidFill>
                          <a:latin typeface="+mn-lt"/>
                          <a:ea typeface="SimSun" pitchFamily="2" charset="-122"/>
                          <a:cs typeface="+mn-cs"/>
                        </a:rPr>
                        <a:t> = </a:t>
                      </a:r>
                      <a:r>
                        <a:rPr lang="en-US" sz="1800" b="1" kern="1200" dirty="0" err="1" smtClean="0">
                          <a:solidFill>
                            <a:srgbClr val="F3FE86"/>
                          </a:solidFill>
                          <a:latin typeface="+mn-lt"/>
                          <a:ea typeface="SimSun" pitchFamily="2" charset="-122"/>
                          <a:cs typeface="+mn-cs"/>
                        </a:rPr>
                        <a:t>expr</a:t>
                      </a:r>
                      <a:r>
                        <a:rPr lang="en-US" sz="1800" b="1" kern="1200" dirty="0" smtClean="0">
                          <a:solidFill>
                            <a:srgbClr val="F3FE86"/>
                          </a:solidFill>
                          <a:latin typeface="+mn-lt"/>
                          <a:ea typeface="SimSun" pitchFamily="2" charset="-122"/>
                          <a:cs typeface="+mn-cs"/>
                        </a:rPr>
                        <a:t>;}</a:t>
                      </a:r>
                    </a:p>
                  </a:txBody>
                  <a:tcPr/>
                </a:tc>
                <a:tc>
                  <a:txBody>
                    <a:bodyPr/>
                    <a:lstStyle/>
                    <a:p>
                      <a:pPr marL="339725" lvl="1" indent="0" algn="l" rtl="0" eaLnBrk="0" fontAlgn="base" hangingPunct="0">
                        <a:lnSpc>
                          <a:spcPct val="93000"/>
                        </a:lnSpc>
                        <a:spcBef>
                          <a:spcPct val="20000"/>
                        </a:spcBef>
                        <a:spcAft>
                          <a:spcPct val="0"/>
                        </a:spcAft>
                        <a:buClr>
                          <a:schemeClr val="tx2"/>
                        </a:buClr>
                        <a:buSzPct val="75000"/>
                        <a:buFont typeface="Wingdings" pitchFamily="2" charset="2"/>
                        <a:buNone/>
                      </a:pPr>
                      <a:r>
                        <a:rPr lang="en-US" sz="1800" b="1" kern="1200" dirty="0" smtClean="0">
                          <a:solidFill>
                            <a:srgbClr val="F3FE86"/>
                          </a:solidFill>
                          <a:latin typeface="+mn-lt"/>
                          <a:ea typeface="SimSun" pitchFamily="2" charset="-122"/>
                          <a:cs typeface="+mn-cs"/>
                        </a:rPr>
                        <a:t>{x  </a:t>
                      </a:r>
                      <a:r>
                        <a:rPr lang="en-US" sz="1800" b="1" kern="1200" dirty="0" err="1" smtClean="0">
                          <a:solidFill>
                            <a:srgbClr val="F3FE86"/>
                          </a:solidFill>
                          <a:latin typeface="+mn-lt"/>
                          <a:ea typeface="SimSun" pitchFamily="2" charset="-122"/>
                          <a:cs typeface="+mn-cs"/>
                        </a:rPr>
                        <a:t>binop</a:t>
                      </a:r>
                      <a:r>
                        <a:rPr lang="en-US" sz="1800" b="1" kern="1200" dirty="0" smtClean="0">
                          <a:solidFill>
                            <a:srgbClr val="F3FE86"/>
                          </a:solidFill>
                          <a:latin typeface="+mn-lt"/>
                          <a:ea typeface="SimSun" pitchFamily="2" charset="-122"/>
                          <a:cs typeface="+mn-cs"/>
                        </a:rPr>
                        <a:t> = </a:t>
                      </a:r>
                      <a:r>
                        <a:rPr lang="en-US" sz="1800" b="1" kern="1200" dirty="0" err="1" smtClean="0">
                          <a:solidFill>
                            <a:srgbClr val="F3FE86"/>
                          </a:solidFill>
                          <a:latin typeface="+mn-lt"/>
                          <a:ea typeface="SimSun" pitchFamily="2" charset="-122"/>
                          <a:cs typeface="+mn-cs"/>
                        </a:rPr>
                        <a:t>expr</a:t>
                      </a:r>
                      <a:r>
                        <a:rPr lang="en-US" sz="1800" b="1" kern="1200" dirty="0" smtClean="0">
                          <a:solidFill>
                            <a:srgbClr val="F3FE86"/>
                          </a:solidFill>
                          <a:latin typeface="+mn-lt"/>
                          <a:ea typeface="SimSun" pitchFamily="2" charset="-122"/>
                          <a:cs typeface="+mn-cs"/>
                        </a:rPr>
                        <a:t>;     v = x;}</a:t>
                      </a:r>
                      <a:endParaRPr lang="en-US" sz="1800" b="1" kern="1200" dirty="0">
                        <a:solidFill>
                          <a:srgbClr val="F3FE86"/>
                        </a:solidFill>
                        <a:latin typeface="+mn-lt"/>
                        <a:ea typeface="SimSun" pitchFamily="2" charset="-122"/>
                        <a:cs typeface="+mn-cs"/>
                      </a:endParaRPr>
                    </a:p>
                  </a:txBody>
                  <a:tcPr/>
                </a:tc>
              </a:tr>
              <a:tr h="370840">
                <a:tc>
                  <a:txBody>
                    <a:bodyPr/>
                    <a:lstStyle/>
                    <a:p>
                      <a:pPr marL="339725" marR="0" lvl="1" indent="0" algn="l" defTabSz="914400" rtl="0" eaLnBrk="0" fontAlgn="base" latinLnBrk="0" hangingPunct="0">
                        <a:lnSpc>
                          <a:spcPct val="93000"/>
                        </a:lnSpc>
                        <a:spcBef>
                          <a:spcPct val="20000"/>
                        </a:spcBef>
                        <a:spcAft>
                          <a:spcPct val="0"/>
                        </a:spcAft>
                        <a:buClr>
                          <a:schemeClr val="tx2"/>
                        </a:buClr>
                        <a:buSzPct val="75000"/>
                        <a:buFont typeface="Wingdings" pitchFamily="2" charset="2"/>
                        <a:buNone/>
                        <a:tabLst/>
                        <a:defRPr/>
                      </a:pPr>
                      <a:r>
                        <a:rPr lang="en-US" sz="1800" b="1" kern="1200" dirty="0" smtClean="0">
                          <a:solidFill>
                            <a:srgbClr val="F3FE86"/>
                          </a:solidFill>
                          <a:latin typeface="+mn-lt"/>
                          <a:ea typeface="SimSun" pitchFamily="2" charset="-122"/>
                          <a:cs typeface="+mn-cs"/>
                        </a:rPr>
                        <a:t>{v=x;    x=x </a:t>
                      </a:r>
                      <a:r>
                        <a:rPr lang="en-US" sz="1800" b="1" kern="1200" dirty="0" err="1" smtClean="0">
                          <a:solidFill>
                            <a:srgbClr val="F3FE86"/>
                          </a:solidFill>
                          <a:latin typeface="+mn-lt"/>
                          <a:ea typeface="SimSun" pitchFamily="2" charset="-122"/>
                          <a:cs typeface="+mn-cs"/>
                        </a:rPr>
                        <a:t>binop</a:t>
                      </a:r>
                      <a:r>
                        <a:rPr lang="en-US" sz="1800" b="1" kern="1200" dirty="0" smtClean="0">
                          <a:solidFill>
                            <a:srgbClr val="F3FE86"/>
                          </a:solidFill>
                          <a:latin typeface="+mn-lt"/>
                          <a:ea typeface="SimSun" pitchFamily="2" charset="-122"/>
                          <a:cs typeface="+mn-cs"/>
                        </a:rPr>
                        <a:t> </a:t>
                      </a:r>
                      <a:r>
                        <a:rPr lang="en-US" sz="1800" b="1" kern="1200" dirty="0" err="1" smtClean="0">
                          <a:solidFill>
                            <a:srgbClr val="F3FE86"/>
                          </a:solidFill>
                          <a:latin typeface="+mn-lt"/>
                          <a:ea typeface="SimSun" pitchFamily="2" charset="-122"/>
                          <a:cs typeface="+mn-cs"/>
                        </a:rPr>
                        <a:t>expr</a:t>
                      </a:r>
                      <a:r>
                        <a:rPr lang="en-US" sz="1800" b="1" kern="1200" dirty="0" smtClean="0">
                          <a:solidFill>
                            <a:srgbClr val="F3FE86"/>
                          </a:solidFill>
                          <a:latin typeface="+mn-lt"/>
                          <a:ea typeface="SimSun" pitchFamily="2" charset="-122"/>
                          <a:cs typeface="+mn-cs"/>
                        </a:rPr>
                        <a:t>;}</a:t>
                      </a:r>
                    </a:p>
                  </a:txBody>
                  <a:tcPr/>
                </a:tc>
                <a:tc>
                  <a:txBody>
                    <a:bodyPr/>
                    <a:lstStyle/>
                    <a:p>
                      <a:pPr marL="339725" lvl="1" indent="0" algn="l" rtl="0" eaLnBrk="0" fontAlgn="base" hangingPunct="0">
                        <a:lnSpc>
                          <a:spcPct val="93000"/>
                        </a:lnSpc>
                        <a:spcBef>
                          <a:spcPct val="20000"/>
                        </a:spcBef>
                        <a:spcAft>
                          <a:spcPct val="0"/>
                        </a:spcAft>
                        <a:buClr>
                          <a:schemeClr val="tx2"/>
                        </a:buClr>
                        <a:buSzPct val="75000"/>
                        <a:buFont typeface="Wingdings" pitchFamily="2" charset="2"/>
                        <a:buNone/>
                      </a:pPr>
                      <a:r>
                        <a:rPr lang="en-US" sz="1800" b="1" kern="1200" dirty="0" smtClean="0">
                          <a:solidFill>
                            <a:srgbClr val="F3FE86"/>
                          </a:solidFill>
                          <a:latin typeface="+mn-lt"/>
                          <a:ea typeface="SimSun" pitchFamily="2" charset="-122"/>
                          <a:cs typeface="+mn-cs"/>
                        </a:rPr>
                        <a:t>{X = x </a:t>
                      </a:r>
                      <a:r>
                        <a:rPr lang="en-US" sz="1800" b="1" kern="1200" dirty="0" err="1" smtClean="0">
                          <a:solidFill>
                            <a:srgbClr val="F3FE86"/>
                          </a:solidFill>
                          <a:latin typeface="+mn-lt"/>
                          <a:ea typeface="SimSun" pitchFamily="2" charset="-122"/>
                          <a:cs typeface="+mn-cs"/>
                        </a:rPr>
                        <a:t>binop</a:t>
                      </a:r>
                      <a:r>
                        <a:rPr lang="en-US" sz="1800" b="1" kern="1200" dirty="0" smtClean="0">
                          <a:solidFill>
                            <a:srgbClr val="F3FE86"/>
                          </a:solidFill>
                          <a:latin typeface="+mn-lt"/>
                          <a:ea typeface="SimSun" pitchFamily="2" charset="-122"/>
                          <a:cs typeface="+mn-cs"/>
                        </a:rPr>
                        <a:t> </a:t>
                      </a:r>
                      <a:r>
                        <a:rPr lang="en-US" sz="1800" b="1" kern="1200" dirty="0" err="1" smtClean="0">
                          <a:solidFill>
                            <a:srgbClr val="F3FE86"/>
                          </a:solidFill>
                          <a:latin typeface="+mn-lt"/>
                          <a:ea typeface="SimSun" pitchFamily="2" charset="-122"/>
                          <a:cs typeface="+mn-cs"/>
                        </a:rPr>
                        <a:t>expr</a:t>
                      </a:r>
                      <a:r>
                        <a:rPr lang="en-US" sz="1800" b="1" kern="1200" dirty="0" smtClean="0">
                          <a:solidFill>
                            <a:srgbClr val="F3FE86"/>
                          </a:solidFill>
                          <a:latin typeface="+mn-lt"/>
                          <a:ea typeface="SimSun" pitchFamily="2" charset="-122"/>
                          <a:cs typeface="+mn-cs"/>
                        </a:rPr>
                        <a:t>;   v = x;}</a:t>
                      </a:r>
                      <a:endParaRPr lang="en-US" sz="1800" b="1" kern="1200" dirty="0">
                        <a:solidFill>
                          <a:srgbClr val="F3FE86"/>
                        </a:solidFill>
                        <a:latin typeface="+mn-lt"/>
                        <a:ea typeface="SimSun" pitchFamily="2" charset="-122"/>
                        <a:cs typeface="+mn-cs"/>
                      </a:endParaRPr>
                    </a:p>
                  </a:txBody>
                  <a:tcPr/>
                </a:tc>
              </a:tr>
              <a:tr h="370840">
                <a:tc>
                  <a:txBody>
                    <a:bodyPr/>
                    <a:lstStyle/>
                    <a:p>
                      <a:pPr marL="339725" lvl="1" indent="0" algn="l" rtl="0" eaLnBrk="0" fontAlgn="base" hangingPunct="0">
                        <a:lnSpc>
                          <a:spcPct val="93000"/>
                        </a:lnSpc>
                        <a:spcBef>
                          <a:spcPct val="20000"/>
                        </a:spcBef>
                        <a:spcAft>
                          <a:spcPct val="0"/>
                        </a:spcAft>
                        <a:buClr>
                          <a:schemeClr val="tx2"/>
                        </a:buClr>
                        <a:buSzPct val="75000"/>
                        <a:buFont typeface="Wingdings" pitchFamily="2" charset="2"/>
                        <a:buNone/>
                      </a:pPr>
                      <a:r>
                        <a:rPr lang="en-US" sz="1800" b="1" kern="1200" dirty="0" smtClean="0">
                          <a:solidFill>
                            <a:srgbClr val="F3FE86"/>
                          </a:solidFill>
                          <a:latin typeface="+mn-lt"/>
                          <a:ea typeface="SimSun" pitchFamily="2" charset="-122"/>
                          <a:cs typeface="+mn-cs"/>
                        </a:rPr>
                        <a:t>{v = x;   x++;}</a:t>
                      </a:r>
                      <a:endParaRPr lang="en-US" sz="1800" b="1" kern="1200" dirty="0">
                        <a:solidFill>
                          <a:srgbClr val="F3FE86"/>
                        </a:solidFill>
                        <a:latin typeface="+mn-lt"/>
                        <a:ea typeface="SimSun" pitchFamily="2" charset="-122"/>
                        <a:cs typeface="+mn-cs"/>
                      </a:endParaRPr>
                    </a:p>
                  </a:txBody>
                  <a:tcPr/>
                </a:tc>
                <a:tc>
                  <a:txBody>
                    <a:bodyPr/>
                    <a:lstStyle/>
                    <a:p>
                      <a:pPr marL="339725" lvl="1" indent="0" algn="l" rtl="0" eaLnBrk="0" fontAlgn="base" hangingPunct="0">
                        <a:lnSpc>
                          <a:spcPct val="93000"/>
                        </a:lnSpc>
                        <a:spcBef>
                          <a:spcPct val="20000"/>
                        </a:spcBef>
                        <a:spcAft>
                          <a:spcPct val="0"/>
                        </a:spcAft>
                        <a:buClr>
                          <a:schemeClr val="tx2"/>
                        </a:buClr>
                        <a:buSzPct val="75000"/>
                        <a:buFont typeface="Wingdings" pitchFamily="2" charset="2"/>
                        <a:buNone/>
                      </a:pPr>
                      <a:r>
                        <a:rPr lang="en-US" sz="1800" b="1" kern="1200" dirty="0" smtClean="0">
                          <a:solidFill>
                            <a:srgbClr val="F3FE86"/>
                          </a:solidFill>
                          <a:latin typeface="+mn-lt"/>
                          <a:ea typeface="SimSun" pitchFamily="2" charset="-122"/>
                          <a:cs typeface="+mn-cs"/>
                        </a:rPr>
                        <a:t>{v=x;     ++x:}</a:t>
                      </a:r>
                      <a:endParaRPr lang="en-US" sz="1800" b="1" kern="1200" dirty="0">
                        <a:solidFill>
                          <a:srgbClr val="F3FE86"/>
                        </a:solidFill>
                        <a:latin typeface="+mn-lt"/>
                        <a:ea typeface="SimSun" pitchFamily="2" charset="-122"/>
                        <a:cs typeface="+mn-cs"/>
                      </a:endParaRPr>
                    </a:p>
                  </a:txBody>
                  <a:tcPr/>
                </a:tc>
              </a:tr>
              <a:tr h="370840">
                <a:tc>
                  <a:txBody>
                    <a:bodyPr/>
                    <a:lstStyle/>
                    <a:p>
                      <a:pPr marL="339725" lvl="1" indent="0" algn="l" rtl="0" eaLnBrk="0" fontAlgn="base" hangingPunct="0">
                        <a:lnSpc>
                          <a:spcPct val="93000"/>
                        </a:lnSpc>
                        <a:spcBef>
                          <a:spcPct val="20000"/>
                        </a:spcBef>
                        <a:spcAft>
                          <a:spcPct val="0"/>
                        </a:spcAft>
                        <a:buClr>
                          <a:schemeClr val="tx2"/>
                        </a:buClr>
                        <a:buSzPct val="75000"/>
                        <a:buFont typeface="Wingdings" pitchFamily="2" charset="2"/>
                        <a:buNone/>
                      </a:pPr>
                      <a:r>
                        <a:rPr lang="en-US" sz="1800" b="1" kern="1200" dirty="0" smtClean="0">
                          <a:solidFill>
                            <a:srgbClr val="F3FE86"/>
                          </a:solidFill>
                          <a:latin typeface="+mn-lt"/>
                          <a:ea typeface="SimSun" pitchFamily="2" charset="-122"/>
                          <a:cs typeface="+mn-cs"/>
                        </a:rPr>
                        <a:t>{++x;     v=x:}</a:t>
                      </a:r>
                      <a:endParaRPr lang="en-US" sz="1800" b="1" kern="1200" dirty="0">
                        <a:solidFill>
                          <a:srgbClr val="F3FE86"/>
                        </a:solidFill>
                        <a:latin typeface="+mn-lt"/>
                        <a:ea typeface="SimSun" pitchFamily="2" charset="-122"/>
                        <a:cs typeface="+mn-cs"/>
                      </a:endParaRPr>
                    </a:p>
                  </a:txBody>
                  <a:tcPr/>
                </a:tc>
                <a:tc>
                  <a:txBody>
                    <a:bodyPr/>
                    <a:lstStyle/>
                    <a:p>
                      <a:pPr marL="339725" lvl="1" indent="0" algn="l" rtl="0" eaLnBrk="0" fontAlgn="base" hangingPunct="0">
                        <a:lnSpc>
                          <a:spcPct val="93000"/>
                        </a:lnSpc>
                        <a:spcBef>
                          <a:spcPct val="20000"/>
                        </a:spcBef>
                        <a:spcAft>
                          <a:spcPct val="0"/>
                        </a:spcAft>
                        <a:buClr>
                          <a:schemeClr val="tx2"/>
                        </a:buClr>
                        <a:buSzPct val="75000"/>
                        <a:buFont typeface="Wingdings" pitchFamily="2" charset="2"/>
                        <a:buNone/>
                      </a:pPr>
                      <a:r>
                        <a:rPr lang="en-US" sz="1800" b="1" kern="1200" dirty="0" smtClean="0">
                          <a:solidFill>
                            <a:srgbClr val="F3FE86"/>
                          </a:solidFill>
                          <a:latin typeface="+mn-lt"/>
                          <a:ea typeface="SimSun" pitchFamily="2" charset="-122"/>
                          <a:cs typeface="+mn-cs"/>
                        </a:rPr>
                        <a:t>{x++;      v = x;}</a:t>
                      </a:r>
                      <a:endParaRPr lang="en-US" sz="1800" b="1" kern="1200" dirty="0">
                        <a:solidFill>
                          <a:srgbClr val="F3FE86"/>
                        </a:solidFill>
                        <a:latin typeface="+mn-lt"/>
                        <a:ea typeface="SimSun" pitchFamily="2" charset="-122"/>
                        <a:cs typeface="+mn-cs"/>
                      </a:endParaRPr>
                    </a:p>
                  </a:txBody>
                  <a:tcPr/>
                </a:tc>
              </a:tr>
              <a:tr h="370840">
                <a:tc>
                  <a:txBody>
                    <a:bodyPr/>
                    <a:lstStyle/>
                    <a:p>
                      <a:pPr marL="339725" lvl="1" indent="0" algn="l" rtl="0" eaLnBrk="0" fontAlgn="base" hangingPunct="0">
                        <a:lnSpc>
                          <a:spcPct val="93000"/>
                        </a:lnSpc>
                        <a:spcBef>
                          <a:spcPct val="20000"/>
                        </a:spcBef>
                        <a:spcAft>
                          <a:spcPct val="0"/>
                        </a:spcAft>
                        <a:buClr>
                          <a:schemeClr val="tx2"/>
                        </a:buClr>
                        <a:buSzPct val="75000"/>
                        <a:buFont typeface="Wingdings" pitchFamily="2" charset="2"/>
                        <a:buNone/>
                      </a:pPr>
                      <a:r>
                        <a:rPr lang="en-US" sz="1800" b="1" kern="1200" dirty="0" smtClean="0">
                          <a:solidFill>
                            <a:srgbClr val="F3FE86"/>
                          </a:solidFill>
                          <a:latin typeface="+mn-lt"/>
                          <a:ea typeface="SimSun" pitchFamily="2" charset="-122"/>
                          <a:cs typeface="+mn-cs"/>
                        </a:rPr>
                        <a:t>{v = x;    x--;}</a:t>
                      </a:r>
                      <a:endParaRPr lang="en-US" sz="1800" b="1" kern="1200" dirty="0">
                        <a:solidFill>
                          <a:srgbClr val="F3FE86"/>
                        </a:solidFill>
                        <a:latin typeface="+mn-lt"/>
                        <a:ea typeface="SimSun" pitchFamily="2" charset="-122"/>
                        <a:cs typeface="+mn-cs"/>
                      </a:endParaRPr>
                    </a:p>
                  </a:txBody>
                  <a:tcPr/>
                </a:tc>
                <a:tc>
                  <a:txBody>
                    <a:bodyPr/>
                    <a:lstStyle/>
                    <a:p>
                      <a:pPr marL="339725" lvl="1" indent="0" algn="l" rtl="0" eaLnBrk="0" fontAlgn="base" hangingPunct="0">
                        <a:lnSpc>
                          <a:spcPct val="93000"/>
                        </a:lnSpc>
                        <a:spcBef>
                          <a:spcPct val="20000"/>
                        </a:spcBef>
                        <a:spcAft>
                          <a:spcPct val="0"/>
                        </a:spcAft>
                        <a:buClr>
                          <a:schemeClr val="tx2"/>
                        </a:buClr>
                        <a:buSzPct val="75000"/>
                        <a:buFont typeface="Wingdings" pitchFamily="2" charset="2"/>
                        <a:buNone/>
                      </a:pPr>
                      <a:r>
                        <a:rPr lang="en-US" sz="1800" b="1" kern="1200" dirty="0" smtClean="0">
                          <a:solidFill>
                            <a:srgbClr val="F3FE86"/>
                          </a:solidFill>
                          <a:latin typeface="+mn-lt"/>
                          <a:ea typeface="SimSun" pitchFamily="2" charset="-122"/>
                          <a:cs typeface="+mn-cs"/>
                        </a:rPr>
                        <a:t>{v= x;     --x;}</a:t>
                      </a:r>
                      <a:endParaRPr lang="en-US" sz="1800" b="1" kern="1200" dirty="0">
                        <a:solidFill>
                          <a:srgbClr val="F3FE86"/>
                        </a:solidFill>
                        <a:latin typeface="+mn-lt"/>
                        <a:ea typeface="SimSun" pitchFamily="2" charset="-122"/>
                        <a:cs typeface="+mn-cs"/>
                      </a:endParaRPr>
                    </a:p>
                  </a:txBody>
                  <a:tcPr/>
                </a:tc>
              </a:tr>
              <a:tr h="370840">
                <a:tc>
                  <a:txBody>
                    <a:bodyPr/>
                    <a:lstStyle/>
                    <a:p>
                      <a:pPr marL="339725" lvl="1" indent="0" algn="l" rtl="0" eaLnBrk="0" fontAlgn="base" hangingPunct="0">
                        <a:lnSpc>
                          <a:spcPct val="93000"/>
                        </a:lnSpc>
                        <a:spcBef>
                          <a:spcPct val="20000"/>
                        </a:spcBef>
                        <a:spcAft>
                          <a:spcPct val="0"/>
                        </a:spcAft>
                        <a:buClr>
                          <a:schemeClr val="tx2"/>
                        </a:buClr>
                        <a:buSzPct val="75000"/>
                        <a:buFont typeface="Wingdings" pitchFamily="2" charset="2"/>
                        <a:buNone/>
                      </a:pPr>
                      <a:r>
                        <a:rPr lang="en-US" sz="1800" b="1" kern="1200" dirty="0" smtClean="0">
                          <a:solidFill>
                            <a:srgbClr val="F3FE86"/>
                          </a:solidFill>
                          <a:latin typeface="+mn-lt"/>
                          <a:ea typeface="SimSun" pitchFamily="2" charset="-122"/>
                          <a:cs typeface="+mn-cs"/>
                        </a:rPr>
                        <a:t>{--x;        v = x;}</a:t>
                      </a:r>
                      <a:endParaRPr lang="en-US" sz="1800" b="1" kern="1200" dirty="0">
                        <a:solidFill>
                          <a:srgbClr val="F3FE86"/>
                        </a:solidFill>
                        <a:latin typeface="+mn-lt"/>
                        <a:ea typeface="SimSun" pitchFamily="2" charset="-122"/>
                        <a:cs typeface="+mn-cs"/>
                      </a:endParaRPr>
                    </a:p>
                  </a:txBody>
                  <a:tcPr/>
                </a:tc>
                <a:tc>
                  <a:txBody>
                    <a:bodyPr/>
                    <a:lstStyle/>
                    <a:p>
                      <a:pPr marL="339725" lvl="1" indent="0" algn="l" rtl="0" eaLnBrk="0" fontAlgn="base" hangingPunct="0">
                        <a:lnSpc>
                          <a:spcPct val="93000"/>
                        </a:lnSpc>
                        <a:spcBef>
                          <a:spcPct val="20000"/>
                        </a:spcBef>
                        <a:spcAft>
                          <a:spcPct val="0"/>
                        </a:spcAft>
                        <a:buClr>
                          <a:schemeClr val="tx2"/>
                        </a:buClr>
                        <a:buSzPct val="75000"/>
                        <a:buFont typeface="Wingdings" pitchFamily="2" charset="2"/>
                        <a:buNone/>
                      </a:pPr>
                      <a:r>
                        <a:rPr lang="en-US" sz="1800" b="1" kern="1200" dirty="0" smtClean="0">
                          <a:solidFill>
                            <a:srgbClr val="F3FE86"/>
                          </a:solidFill>
                          <a:latin typeface="+mn-lt"/>
                          <a:ea typeface="SimSun" pitchFamily="2" charset="-122"/>
                          <a:cs typeface="+mn-cs"/>
                        </a:rPr>
                        <a:t>{x--;        v = x;}</a:t>
                      </a:r>
                      <a:endParaRPr lang="en-US" sz="1800" b="1" kern="1200" dirty="0">
                        <a:solidFill>
                          <a:srgbClr val="F3FE86"/>
                        </a:solidFill>
                        <a:latin typeface="+mn-lt"/>
                        <a:ea typeface="SimSun" pitchFamily="2" charset="-122"/>
                        <a:cs typeface="+mn-cs"/>
                      </a:endParaRPr>
                    </a:p>
                  </a:txBody>
                  <a:tcPr/>
                </a:tc>
              </a:tr>
            </a:tbl>
          </a:graphicData>
        </a:graphic>
      </p:graphicFrame>
      <p:sp>
        <p:nvSpPr>
          <p:cNvPr id="11" name="TextBox 10"/>
          <p:cNvSpPr txBox="1"/>
          <p:nvPr/>
        </p:nvSpPr>
        <p:spPr>
          <a:xfrm>
            <a:off x="370681" y="6000749"/>
            <a:ext cx="8039100" cy="646331"/>
          </a:xfrm>
          <a:prstGeom prst="rect">
            <a:avLst/>
          </a:prstGeom>
          <a:solidFill>
            <a:srgbClr val="FFFFC5"/>
          </a:solidFill>
          <a:ln>
            <a:solidFill>
              <a:srgbClr val="7030A0"/>
            </a:solidFill>
          </a:ln>
        </p:spPr>
        <p:txBody>
          <a:bodyPr wrap="square" rtlCol="0">
            <a:spAutoFit/>
          </a:bodyPr>
          <a:lstStyle/>
          <a:p>
            <a:r>
              <a:rPr lang="en-US" sz="1800" dirty="0" smtClean="0">
                <a:solidFill>
                  <a:schemeClr val="bg2"/>
                </a:solidFill>
              </a:rPr>
              <a:t>The capture semantics in atomic were added to map onto common hardware supported atomic ops and to support modern lock free algorithms.</a:t>
            </a:r>
            <a:endParaRPr lang="en-US" sz="1800" dirty="0">
              <a:solidFill>
                <a:schemeClr val="bg2"/>
              </a:solidFill>
            </a:endParaRPr>
          </a:p>
        </p:txBody>
      </p:sp>
    </p:spTree>
    <p:extLst>
      <p:ext uri="{BB962C8B-B14F-4D97-AF65-F5344CB8AC3E}">
        <p14:creationId xmlns:p14="http://schemas.microsoft.com/office/powerpoint/2010/main" val="2635129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8" y="0"/>
            <a:ext cx="8237537" cy="889000"/>
          </a:xfrm>
        </p:spPr>
        <p:txBody>
          <a:bodyPr/>
          <a:lstStyle/>
          <a:p>
            <a:r>
              <a:rPr lang="en-US" dirty="0" smtClean="0"/>
              <a:t>Atomics and synchronization flags</a:t>
            </a:r>
            <a:endParaRPr lang="en-US" dirty="0"/>
          </a:p>
        </p:txBody>
      </p:sp>
      <p:sp>
        <p:nvSpPr>
          <p:cNvPr id="4" name="Slide Number Placeholder 3"/>
          <p:cNvSpPr>
            <a:spLocks noGrp="1"/>
          </p:cNvSpPr>
          <p:nvPr>
            <p:ph type="sldNum" sz="quarter" idx="10"/>
          </p:nvPr>
        </p:nvSpPr>
        <p:spPr/>
        <p:txBody>
          <a:bodyPr/>
          <a:lstStyle/>
          <a:p>
            <a:pPr>
              <a:defRPr/>
            </a:pPr>
            <a:fld id="{0C933AAA-F64E-4748-8A99-DCC60F15C72A}" type="slidenum">
              <a:rPr lang="en-US" smtClean="0">
                <a:solidFill>
                  <a:srgbClr val="000000"/>
                </a:solidFill>
                <a:latin typeface="Tahoma" pitchFamily="34" charset="0"/>
                <a:cs typeface="Arial" pitchFamily="34" charset="0"/>
              </a:rPr>
              <a:pPr>
                <a:defRPr/>
              </a:pPr>
              <a:t>96</a:t>
            </a:fld>
            <a:endParaRPr lang="en-US" dirty="0">
              <a:solidFill>
                <a:srgbClr val="000000"/>
              </a:solidFill>
              <a:latin typeface="Tahoma" pitchFamily="34" charset="0"/>
              <a:cs typeface="Arial" pitchFamily="34" charset="0"/>
            </a:endParaRPr>
          </a:p>
        </p:txBody>
      </p:sp>
      <p:sp>
        <p:nvSpPr>
          <p:cNvPr id="5" name="Rectangle 3"/>
          <p:cNvSpPr txBox="1">
            <a:spLocks noChangeArrowheads="1"/>
          </p:cNvSpPr>
          <p:nvPr/>
        </p:nvSpPr>
        <p:spPr bwMode="auto">
          <a:xfrm>
            <a:off x="52388" y="533401"/>
            <a:ext cx="5586411" cy="6172199"/>
          </a:xfrm>
          <a:prstGeom prst="rect">
            <a:avLst/>
          </a:prstGeom>
          <a:solidFill>
            <a:srgbClr val="ECF7F8"/>
          </a:solid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Arial" pitchFamily="34" charset="0"/>
                <a:ea typeface="+mn-ea"/>
                <a:cs typeface="+mn-cs"/>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Arial" pitchFamily="34" charset="0"/>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Arial" pitchFamily="34" charset="0"/>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Arial" pitchFamily="34" charset="0"/>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Arial" pitchFamily="34" charset="0"/>
              </a:defRPr>
            </a:lvl5pPr>
            <a:lvl6pPr marL="2117725" indent="-234950" algn="l" rtl="0" eaLnBrk="1" fontAlgn="base" hangingPunct="1">
              <a:spcBef>
                <a:spcPct val="20000"/>
              </a:spcBef>
              <a:spcAft>
                <a:spcPct val="0"/>
              </a:spcAft>
              <a:buFont typeface="Verdana" pitchFamily="96"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96"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96"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96" charset="0"/>
              <a:buChar char="–"/>
              <a:defRPr sz="1400">
                <a:solidFill>
                  <a:schemeClr val="tx1"/>
                </a:solidFill>
                <a:latin typeface="+mn-lt"/>
              </a:defRPr>
            </a:lvl9pPr>
          </a:lstStyle>
          <a:p>
            <a:pPr eaLnBrk="1" hangingPunct="1">
              <a:lnSpc>
                <a:spcPct val="73000"/>
              </a:lnSpc>
              <a:buFont typeface="Wingdings" pitchFamily="2" charset="2"/>
              <a:buNone/>
            </a:pPr>
            <a:r>
              <a:rPr lang="en-US" sz="1800" noProof="1" smtClean="0">
                <a:solidFill>
                  <a:srgbClr val="000000"/>
                </a:solidFill>
              </a:rPr>
              <a:t>int main()</a:t>
            </a:r>
          </a:p>
          <a:p>
            <a:pPr eaLnBrk="1" hangingPunct="1">
              <a:lnSpc>
                <a:spcPct val="73000"/>
              </a:lnSpc>
              <a:buFont typeface="Wingdings" pitchFamily="2" charset="2"/>
              <a:buNone/>
            </a:pPr>
            <a:r>
              <a:rPr lang="en-US" sz="1800" noProof="1" smtClean="0">
                <a:solidFill>
                  <a:srgbClr val="000000"/>
                </a:solidFill>
              </a:rPr>
              <a:t>{</a:t>
            </a:r>
            <a:r>
              <a:rPr lang="en-US" sz="1800" dirty="0" smtClean="0">
                <a:solidFill>
                  <a:srgbClr val="000000"/>
                </a:solidFill>
              </a:rPr>
              <a:t>  </a:t>
            </a:r>
            <a:r>
              <a:rPr lang="en-US" sz="1800" noProof="1" smtClean="0">
                <a:solidFill>
                  <a:srgbClr val="000000"/>
                </a:solidFill>
              </a:rPr>
              <a:t> double *A, sum, runtime;</a:t>
            </a:r>
            <a:r>
              <a:rPr lang="en-US" sz="1800" dirty="0" smtClean="0">
                <a:solidFill>
                  <a:srgbClr val="000000"/>
                </a:solidFill>
              </a:rPr>
              <a:t>   </a:t>
            </a:r>
            <a:r>
              <a:rPr lang="en-US" sz="1800" noProof="1" smtClean="0">
                <a:solidFill>
                  <a:srgbClr val="000000"/>
                </a:solidFill>
              </a:rPr>
              <a:t> </a:t>
            </a:r>
          </a:p>
          <a:p>
            <a:pPr eaLnBrk="1" hangingPunct="1">
              <a:lnSpc>
                <a:spcPct val="73000"/>
              </a:lnSpc>
              <a:buFont typeface="Wingdings" pitchFamily="2" charset="2"/>
              <a:buNone/>
            </a:pPr>
            <a:r>
              <a:rPr lang="en-US" sz="1800" noProof="1">
                <a:solidFill>
                  <a:srgbClr val="000000"/>
                </a:solidFill>
              </a:rPr>
              <a:t> </a:t>
            </a:r>
            <a:r>
              <a:rPr lang="en-US" sz="1800" noProof="1" smtClean="0">
                <a:solidFill>
                  <a:srgbClr val="000000"/>
                </a:solidFill>
              </a:rPr>
              <a:t>   int numthreads, flag = 0, flg_tmp;</a:t>
            </a:r>
          </a:p>
          <a:p>
            <a:pPr eaLnBrk="1" hangingPunct="1">
              <a:lnSpc>
                <a:spcPct val="73000"/>
              </a:lnSpc>
              <a:buFont typeface="Wingdings" pitchFamily="2" charset="2"/>
              <a:buNone/>
            </a:pPr>
            <a:r>
              <a:rPr lang="en-US" sz="1800" dirty="0" smtClean="0">
                <a:solidFill>
                  <a:srgbClr val="000000"/>
                </a:solidFill>
              </a:rPr>
              <a:t>  </a:t>
            </a:r>
            <a:r>
              <a:rPr lang="en-US" sz="1800" noProof="1" smtClean="0">
                <a:solidFill>
                  <a:srgbClr val="000000"/>
                </a:solidFill>
              </a:rPr>
              <a:t>  A = (double *)malloc(N*sizeof(double));</a:t>
            </a:r>
          </a:p>
          <a:p>
            <a:pPr eaLnBrk="1" hangingPunct="1">
              <a:lnSpc>
                <a:spcPct val="73000"/>
              </a:lnSpc>
              <a:buFont typeface="Wingdings" pitchFamily="2" charset="2"/>
              <a:buNone/>
            </a:pPr>
            <a:r>
              <a:rPr lang="en-US" sz="1800" b="1" noProof="1" smtClean="0">
                <a:solidFill>
                  <a:srgbClr val="740000"/>
                </a:solidFill>
              </a:rPr>
              <a:t>  </a:t>
            </a:r>
            <a:r>
              <a:rPr lang="en-US" sz="1800" b="1" dirty="0" smtClean="0">
                <a:solidFill>
                  <a:srgbClr val="740000"/>
                </a:solidFill>
              </a:rPr>
              <a:t>  </a:t>
            </a:r>
            <a:r>
              <a:rPr lang="en-US" sz="1800" b="1" noProof="1" smtClean="0">
                <a:solidFill>
                  <a:srgbClr val="740000"/>
                </a:solidFill>
              </a:rPr>
              <a:t>#pragma omp parallel</a:t>
            </a:r>
            <a:r>
              <a:rPr lang="en-US" sz="1800" b="1" dirty="0" smtClean="0">
                <a:solidFill>
                  <a:srgbClr val="740000"/>
                </a:solidFill>
              </a:rPr>
              <a:t> sections</a:t>
            </a:r>
            <a:endParaRPr lang="en-US" sz="1800" b="1" noProof="1" smtClean="0">
              <a:solidFill>
                <a:srgbClr val="740000"/>
              </a:solidFill>
            </a:endParaRPr>
          </a:p>
          <a:p>
            <a:pPr eaLnBrk="1" hangingPunct="1">
              <a:lnSpc>
                <a:spcPct val="73000"/>
              </a:lnSpc>
              <a:buFont typeface="Wingdings" pitchFamily="2" charset="2"/>
              <a:buNone/>
            </a:pPr>
            <a:r>
              <a:rPr lang="en-US" sz="1800" noProof="1" smtClean="0">
                <a:solidFill>
                  <a:srgbClr val="000000"/>
                </a:solidFill>
              </a:rPr>
              <a:t> </a:t>
            </a:r>
            <a:r>
              <a:rPr lang="en-US" sz="1800" dirty="0" smtClean="0">
                <a:solidFill>
                  <a:srgbClr val="000000"/>
                </a:solidFill>
              </a:rPr>
              <a:t>  </a:t>
            </a:r>
            <a:r>
              <a:rPr lang="en-US" sz="1800" noProof="1" smtClean="0">
                <a:solidFill>
                  <a:srgbClr val="000000"/>
                </a:solidFill>
              </a:rPr>
              <a:t> {</a:t>
            </a:r>
          </a:p>
          <a:p>
            <a:pPr eaLnBrk="1" hangingPunct="1">
              <a:lnSpc>
                <a:spcPct val="73000"/>
              </a:lnSpc>
              <a:buFont typeface="Wingdings" pitchFamily="2" charset="2"/>
              <a:buNone/>
            </a:pPr>
            <a:r>
              <a:rPr lang="en-US" sz="1800" b="1" dirty="0" smtClean="0">
                <a:solidFill>
                  <a:srgbClr val="740000"/>
                </a:solidFill>
              </a:rPr>
              <a:t>       </a:t>
            </a:r>
            <a:r>
              <a:rPr lang="en-US" sz="1800" b="1" noProof="1" smtClean="0">
                <a:solidFill>
                  <a:srgbClr val="740000"/>
                </a:solidFill>
              </a:rPr>
              <a:t>#pragma omp section</a:t>
            </a:r>
          </a:p>
          <a:p>
            <a:pPr eaLnBrk="1" hangingPunct="1">
              <a:lnSpc>
                <a:spcPct val="73000"/>
              </a:lnSpc>
              <a:buFont typeface="Wingdings" pitchFamily="2" charset="2"/>
              <a:buNone/>
            </a:pPr>
            <a:r>
              <a:rPr lang="en-US" sz="1800" noProof="1" smtClean="0">
                <a:solidFill>
                  <a:srgbClr val="000000"/>
                </a:solidFill>
              </a:rPr>
              <a:t>        {  fill_rand(N, A);</a:t>
            </a:r>
          </a:p>
          <a:p>
            <a:pPr eaLnBrk="1" hangingPunct="1">
              <a:lnSpc>
                <a:spcPct val="73000"/>
              </a:lnSpc>
              <a:buFont typeface="Wingdings" pitchFamily="2" charset="2"/>
              <a:buNone/>
            </a:pPr>
            <a:r>
              <a:rPr lang="en-US" sz="1800" noProof="1" smtClean="0">
                <a:solidFill>
                  <a:srgbClr val="000000"/>
                </a:solidFill>
              </a:rPr>
              <a:t>           </a:t>
            </a:r>
            <a:r>
              <a:rPr lang="en-US" sz="1800" b="1" noProof="1" smtClean="0">
                <a:solidFill>
                  <a:srgbClr val="740000"/>
                </a:solidFill>
              </a:rPr>
              <a:t>#pragma omp flush</a:t>
            </a:r>
          </a:p>
          <a:p>
            <a:pPr eaLnBrk="1" hangingPunct="1">
              <a:lnSpc>
                <a:spcPct val="73000"/>
              </a:lnSpc>
              <a:buFont typeface="Wingdings" pitchFamily="2" charset="2"/>
              <a:buNone/>
            </a:pPr>
            <a:r>
              <a:rPr lang="en-US" sz="1800" b="1" noProof="1">
                <a:solidFill>
                  <a:srgbClr val="740000"/>
                </a:solidFill>
              </a:rPr>
              <a:t> </a:t>
            </a:r>
            <a:r>
              <a:rPr lang="en-US" sz="1800" b="1" noProof="1" smtClean="0">
                <a:solidFill>
                  <a:srgbClr val="740000"/>
                </a:solidFill>
              </a:rPr>
              <a:t>          #pragma atomic write</a:t>
            </a:r>
          </a:p>
          <a:p>
            <a:pPr eaLnBrk="1" hangingPunct="1">
              <a:lnSpc>
                <a:spcPct val="73000"/>
              </a:lnSpc>
              <a:buFont typeface="Wingdings" pitchFamily="2" charset="2"/>
              <a:buNone/>
            </a:pPr>
            <a:r>
              <a:rPr lang="en-US" sz="1800" noProof="1" smtClean="0">
                <a:solidFill>
                  <a:srgbClr val="000000"/>
                </a:solidFill>
              </a:rPr>
              <a:t>                    flag = 1;</a:t>
            </a:r>
          </a:p>
          <a:p>
            <a:pPr eaLnBrk="1" hangingPunct="1">
              <a:lnSpc>
                <a:spcPct val="73000"/>
              </a:lnSpc>
              <a:buFont typeface="Wingdings" pitchFamily="2" charset="2"/>
              <a:buNone/>
            </a:pPr>
            <a:r>
              <a:rPr lang="en-US" sz="1800" b="1" noProof="1" smtClean="0">
                <a:solidFill>
                  <a:srgbClr val="740000"/>
                </a:solidFill>
              </a:rPr>
              <a:t>           #pragma omp flush (flag)</a:t>
            </a:r>
          </a:p>
          <a:p>
            <a:pPr eaLnBrk="1" hangingPunct="1">
              <a:lnSpc>
                <a:spcPct val="73000"/>
              </a:lnSpc>
              <a:buFont typeface="Wingdings" pitchFamily="2" charset="2"/>
              <a:buNone/>
            </a:pPr>
            <a:r>
              <a:rPr lang="en-US" sz="1800" noProof="1" smtClean="0">
                <a:solidFill>
                  <a:srgbClr val="000000"/>
                </a:solidFill>
              </a:rPr>
              <a:t>        }</a:t>
            </a:r>
          </a:p>
          <a:p>
            <a:pPr eaLnBrk="1" hangingPunct="1">
              <a:lnSpc>
                <a:spcPct val="73000"/>
              </a:lnSpc>
              <a:buFont typeface="Wingdings" pitchFamily="2" charset="2"/>
              <a:buNone/>
            </a:pPr>
            <a:r>
              <a:rPr lang="en-US" sz="1800" b="1" noProof="1" smtClean="0">
                <a:solidFill>
                  <a:srgbClr val="740000"/>
                </a:solidFill>
              </a:rPr>
              <a:t>        #pragma omp section</a:t>
            </a:r>
          </a:p>
          <a:p>
            <a:pPr eaLnBrk="1" hangingPunct="1">
              <a:lnSpc>
                <a:spcPct val="73000"/>
              </a:lnSpc>
              <a:buFont typeface="Wingdings" pitchFamily="2" charset="2"/>
              <a:buNone/>
            </a:pPr>
            <a:r>
              <a:rPr lang="en-US" sz="1800" noProof="1" smtClean="0">
                <a:solidFill>
                  <a:srgbClr val="000000"/>
                </a:solidFill>
              </a:rPr>
              <a:t>        {  while (1){</a:t>
            </a:r>
          </a:p>
          <a:p>
            <a:pPr eaLnBrk="1" hangingPunct="1">
              <a:lnSpc>
                <a:spcPct val="73000"/>
              </a:lnSpc>
              <a:buFont typeface="Wingdings" pitchFamily="2" charset="2"/>
              <a:buNone/>
            </a:pPr>
            <a:r>
              <a:rPr lang="en-US" sz="1800" b="1" noProof="1" smtClean="0">
                <a:solidFill>
                  <a:srgbClr val="740000"/>
                </a:solidFill>
              </a:rPr>
              <a:t>          </a:t>
            </a:r>
            <a:r>
              <a:rPr lang="en-US" sz="1800" b="1" dirty="0" smtClean="0">
                <a:solidFill>
                  <a:srgbClr val="740000"/>
                </a:solidFill>
              </a:rPr>
              <a:t>     #pragma </a:t>
            </a:r>
            <a:r>
              <a:rPr lang="en-US" sz="1800" b="1" dirty="0" err="1" smtClean="0">
                <a:solidFill>
                  <a:srgbClr val="740000"/>
                </a:solidFill>
              </a:rPr>
              <a:t>omp</a:t>
            </a:r>
            <a:r>
              <a:rPr lang="en-US" sz="1800" b="1" dirty="0" smtClean="0">
                <a:solidFill>
                  <a:srgbClr val="740000"/>
                </a:solidFill>
              </a:rPr>
              <a:t> flush(flag) </a:t>
            </a:r>
          </a:p>
          <a:p>
            <a:pPr eaLnBrk="1" hangingPunct="1">
              <a:lnSpc>
                <a:spcPct val="73000"/>
              </a:lnSpc>
              <a:buFont typeface="Wingdings" pitchFamily="2" charset="2"/>
              <a:buNone/>
            </a:pPr>
            <a:r>
              <a:rPr lang="en-US" sz="1800" b="1" noProof="1">
                <a:solidFill>
                  <a:srgbClr val="740000"/>
                </a:solidFill>
              </a:rPr>
              <a:t> </a:t>
            </a:r>
            <a:r>
              <a:rPr lang="en-US" sz="1800" b="1" noProof="1" smtClean="0">
                <a:solidFill>
                  <a:srgbClr val="740000"/>
                </a:solidFill>
              </a:rPr>
              <a:t>              #pragma omp atomic read</a:t>
            </a:r>
          </a:p>
          <a:p>
            <a:pPr eaLnBrk="1" hangingPunct="1">
              <a:lnSpc>
                <a:spcPct val="73000"/>
              </a:lnSpc>
              <a:buFont typeface="Wingdings" pitchFamily="2" charset="2"/>
              <a:buNone/>
            </a:pPr>
            <a:r>
              <a:rPr lang="en-US" sz="1800" noProof="1">
                <a:solidFill>
                  <a:srgbClr val="000000"/>
                </a:solidFill>
              </a:rPr>
              <a:t>                      flg_tmp= flag; </a:t>
            </a:r>
            <a:endParaRPr lang="en-US" sz="1800" noProof="1" smtClean="0">
              <a:solidFill>
                <a:srgbClr val="000000"/>
              </a:solidFill>
            </a:endParaRPr>
          </a:p>
          <a:p>
            <a:pPr eaLnBrk="1" hangingPunct="1">
              <a:lnSpc>
                <a:spcPct val="73000"/>
              </a:lnSpc>
              <a:buFont typeface="Wingdings" pitchFamily="2" charset="2"/>
              <a:buNone/>
            </a:pPr>
            <a:r>
              <a:rPr lang="en-US" sz="1800" noProof="1">
                <a:solidFill>
                  <a:srgbClr val="000000"/>
                </a:solidFill>
              </a:rPr>
              <a:t> </a:t>
            </a:r>
            <a:r>
              <a:rPr lang="en-US" sz="1800" noProof="1" smtClean="0">
                <a:solidFill>
                  <a:srgbClr val="000000"/>
                </a:solidFill>
              </a:rPr>
              <a:t>               if (flg_tmp==1) break;</a:t>
            </a:r>
          </a:p>
          <a:p>
            <a:pPr eaLnBrk="1" hangingPunct="1">
              <a:lnSpc>
                <a:spcPct val="73000"/>
              </a:lnSpc>
              <a:buFont typeface="Wingdings" pitchFamily="2" charset="2"/>
              <a:buNone/>
            </a:pPr>
            <a:r>
              <a:rPr lang="en-US" sz="1800" noProof="1">
                <a:solidFill>
                  <a:srgbClr val="000000"/>
                </a:solidFill>
              </a:rPr>
              <a:t> </a:t>
            </a:r>
            <a:r>
              <a:rPr lang="en-US" sz="1800" noProof="1" smtClean="0">
                <a:solidFill>
                  <a:srgbClr val="000000"/>
                </a:solidFill>
              </a:rPr>
              <a:t>           }</a:t>
            </a:r>
          </a:p>
          <a:p>
            <a:pPr eaLnBrk="1" hangingPunct="1">
              <a:lnSpc>
                <a:spcPct val="73000"/>
              </a:lnSpc>
              <a:buNone/>
            </a:pPr>
            <a:r>
              <a:rPr lang="en-US" sz="1800" b="1" noProof="1">
                <a:solidFill>
                  <a:srgbClr val="740000"/>
                </a:solidFill>
              </a:rPr>
              <a:t>            #pragma omp flush</a:t>
            </a:r>
          </a:p>
          <a:p>
            <a:pPr eaLnBrk="1" hangingPunct="1">
              <a:lnSpc>
                <a:spcPct val="73000"/>
              </a:lnSpc>
              <a:buFont typeface="Wingdings" pitchFamily="2" charset="2"/>
              <a:buNone/>
            </a:pPr>
            <a:r>
              <a:rPr lang="en-US" sz="1800" noProof="1" smtClean="0">
                <a:solidFill>
                  <a:srgbClr val="000000"/>
                </a:solidFill>
              </a:rPr>
              <a:t>            sum = Sum_array(N, A);</a:t>
            </a:r>
          </a:p>
          <a:p>
            <a:pPr eaLnBrk="1" hangingPunct="1">
              <a:lnSpc>
                <a:spcPct val="73000"/>
              </a:lnSpc>
              <a:buFont typeface="Wingdings" pitchFamily="2" charset="2"/>
              <a:buNone/>
            </a:pPr>
            <a:r>
              <a:rPr lang="en-US" sz="1800" noProof="1" smtClean="0">
                <a:solidFill>
                  <a:srgbClr val="000000"/>
                </a:solidFill>
              </a:rPr>
              <a:t>        }</a:t>
            </a:r>
          </a:p>
          <a:p>
            <a:pPr eaLnBrk="1" hangingPunct="1">
              <a:lnSpc>
                <a:spcPct val="73000"/>
              </a:lnSpc>
              <a:buFont typeface="Wingdings" pitchFamily="2" charset="2"/>
              <a:buNone/>
            </a:pPr>
            <a:r>
              <a:rPr lang="en-US" sz="1800" noProof="1" smtClean="0">
                <a:solidFill>
                  <a:srgbClr val="000000"/>
                </a:solidFill>
              </a:rPr>
              <a:t>      }</a:t>
            </a:r>
            <a:endParaRPr lang="en-US" sz="1800" dirty="0" smtClean="0">
              <a:solidFill>
                <a:srgbClr val="000000"/>
              </a:solidFill>
            </a:endParaRPr>
          </a:p>
          <a:p>
            <a:pPr eaLnBrk="1" hangingPunct="1">
              <a:lnSpc>
                <a:spcPct val="73000"/>
              </a:lnSpc>
              <a:buFont typeface="Wingdings" pitchFamily="2" charset="2"/>
              <a:buNone/>
            </a:pPr>
            <a:r>
              <a:rPr lang="en-US" sz="1800" dirty="0" smtClean="0">
                <a:solidFill>
                  <a:srgbClr val="000000"/>
                </a:solidFill>
              </a:rPr>
              <a:t>}</a:t>
            </a:r>
          </a:p>
        </p:txBody>
      </p:sp>
      <p:sp>
        <p:nvSpPr>
          <p:cNvPr id="7" name="TextBox 6"/>
          <p:cNvSpPr txBox="1"/>
          <p:nvPr/>
        </p:nvSpPr>
        <p:spPr>
          <a:xfrm>
            <a:off x="4857748" y="2465338"/>
            <a:ext cx="3314699" cy="2308324"/>
          </a:xfrm>
          <a:prstGeom prst="rect">
            <a:avLst/>
          </a:prstGeom>
          <a:solidFill>
            <a:srgbClr val="FFFFC5"/>
          </a:solidFill>
          <a:ln>
            <a:solidFill>
              <a:srgbClr val="7030A0"/>
            </a:solidFill>
          </a:ln>
        </p:spPr>
        <p:txBody>
          <a:bodyPr wrap="square" rtlCol="0">
            <a:spAutoFit/>
          </a:bodyPr>
          <a:lstStyle/>
          <a:p>
            <a:r>
              <a:rPr lang="en-US" b="1" dirty="0" smtClean="0">
                <a:solidFill>
                  <a:srgbClr val="000000"/>
                </a:solidFill>
              </a:rPr>
              <a:t>This program is truly race free … the reads and writes of flag are protected so the two threads can not conflict. </a:t>
            </a:r>
            <a:endParaRPr lang="en-US" b="1" dirty="0">
              <a:solidFill>
                <a:srgbClr val="000000"/>
              </a:solidFill>
            </a:endParaRPr>
          </a:p>
        </p:txBody>
      </p:sp>
      <p:cxnSp>
        <p:nvCxnSpPr>
          <p:cNvPr id="6" name="Straight Arrow Connector 5"/>
          <p:cNvCxnSpPr>
            <a:stCxn id="7" idx="1"/>
          </p:cNvCxnSpPr>
          <p:nvPr/>
        </p:nvCxnSpPr>
        <p:spPr bwMode="auto">
          <a:xfrm flipH="1" flipV="1">
            <a:off x="3314700" y="2952750"/>
            <a:ext cx="1543048" cy="666750"/>
          </a:xfrm>
          <a:prstGeom prst="straightConnector1">
            <a:avLst/>
          </a:prstGeom>
          <a:noFill/>
          <a:ln w="31750" cap="flat" cmpd="sng" algn="ctr">
            <a:solidFill>
              <a:srgbClr val="7030A0"/>
            </a:solidFill>
            <a:prstDash val="solid"/>
            <a:round/>
            <a:headEnd type="none" w="med" len="med"/>
            <a:tailEnd type="arrow"/>
          </a:ln>
          <a:effectLst/>
        </p:spPr>
      </p:cxnSp>
      <p:cxnSp>
        <p:nvCxnSpPr>
          <p:cNvPr id="8" name="Straight Arrow Connector 7"/>
          <p:cNvCxnSpPr>
            <a:stCxn id="7" idx="1"/>
          </p:cNvCxnSpPr>
          <p:nvPr/>
        </p:nvCxnSpPr>
        <p:spPr bwMode="auto">
          <a:xfrm flipH="1">
            <a:off x="4086224" y="3619500"/>
            <a:ext cx="771524" cy="914400"/>
          </a:xfrm>
          <a:prstGeom prst="straightConnector1">
            <a:avLst/>
          </a:prstGeom>
          <a:noFill/>
          <a:ln w="31750" cap="flat" cmpd="sng" algn="ctr">
            <a:solidFill>
              <a:srgbClr val="7030A0"/>
            </a:solidFill>
            <a:prstDash val="solid"/>
            <a:round/>
            <a:headEnd type="none" w="med" len="med"/>
            <a:tailEnd type="arrow"/>
          </a:ln>
          <a:effectLst/>
        </p:spPr>
      </p:cxnSp>
    </p:spTree>
    <p:extLst>
      <p:ext uri="{BB962C8B-B14F-4D97-AF65-F5344CB8AC3E}">
        <p14:creationId xmlns:p14="http://schemas.microsoft.com/office/powerpoint/2010/main" val="2403075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0F3DF1BD-2D17-4766-86FD-5827149ED3EA}" type="slidenum">
              <a:rPr lang="zh-CN" altLang="en-US"/>
              <a:pPr>
                <a:defRPr/>
              </a:pPr>
              <a:t>97</a:t>
            </a:fld>
            <a:endParaRPr lang="en-US" altLang="zh-CN"/>
          </a:p>
        </p:txBody>
      </p:sp>
      <p:sp>
        <p:nvSpPr>
          <p:cNvPr id="109571" name="Rectangle 2"/>
          <p:cNvSpPr>
            <a:spLocks noGrp="1" noChangeArrowheads="1"/>
          </p:cNvSpPr>
          <p:nvPr>
            <p:ph type="title"/>
          </p:nvPr>
        </p:nvSpPr>
        <p:spPr>
          <a:xfrm>
            <a:off x="460375" y="150375"/>
            <a:ext cx="8496300" cy="1143000"/>
          </a:xfrm>
        </p:spPr>
        <p:txBody>
          <a:bodyPr/>
          <a:lstStyle/>
          <a:p>
            <a:pPr eaLnBrk="1" hangingPunct="1"/>
            <a:r>
              <a:rPr lang="en-US" dirty="0" smtClean="0"/>
              <a:t>Outline</a:t>
            </a:r>
          </a:p>
        </p:txBody>
      </p:sp>
      <p:sp>
        <p:nvSpPr>
          <p:cNvPr id="109572" name="Rectangle 3"/>
          <p:cNvSpPr>
            <a:spLocks noGrp="1" noChangeArrowheads="1"/>
          </p:cNvSpPr>
          <p:nvPr>
            <p:ph type="body" idx="1"/>
          </p:nvPr>
        </p:nvSpPr>
        <p:spPr>
          <a:xfrm>
            <a:off x="866775" y="1148005"/>
            <a:ext cx="8035925" cy="5340350"/>
          </a:xfrm>
        </p:spPr>
        <p:txBody>
          <a:bodyPr/>
          <a:lstStyle/>
          <a:p>
            <a:pPr eaLnBrk="1" hangingPunct="1"/>
            <a:r>
              <a:rPr lang="en-US" dirty="0" smtClean="0"/>
              <a:t>Introduction to OpenMP</a:t>
            </a:r>
          </a:p>
          <a:p>
            <a:pPr eaLnBrk="1" hangingPunct="1"/>
            <a:r>
              <a:rPr lang="en-US" dirty="0" smtClean="0"/>
              <a:t>Creating Threads</a:t>
            </a:r>
          </a:p>
          <a:p>
            <a:pPr eaLnBrk="1" hangingPunct="1"/>
            <a:r>
              <a:rPr lang="en-US" dirty="0" smtClean="0"/>
              <a:t>Synchronization</a:t>
            </a:r>
          </a:p>
          <a:p>
            <a:pPr eaLnBrk="1" hangingPunct="1"/>
            <a:r>
              <a:rPr lang="en-US" dirty="0" smtClean="0"/>
              <a:t>Parallel Loops</a:t>
            </a:r>
          </a:p>
          <a:p>
            <a:pPr eaLnBrk="1" hangingPunct="1"/>
            <a:r>
              <a:rPr lang="en-US" dirty="0" smtClean="0"/>
              <a:t>Synchronize single masters and stuff</a:t>
            </a:r>
          </a:p>
          <a:p>
            <a:pPr eaLnBrk="1" hangingPunct="1"/>
            <a:r>
              <a:rPr lang="en-US" dirty="0" smtClean="0"/>
              <a:t>Data environment</a:t>
            </a:r>
          </a:p>
          <a:p>
            <a:pPr eaLnBrk="1" hangingPunct="1"/>
            <a:r>
              <a:rPr lang="en-US" dirty="0" smtClean="0"/>
              <a:t>Tasks</a:t>
            </a:r>
          </a:p>
          <a:p>
            <a:pPr eaLnBrk="1" hangingPunct="1"/>
            <a:r>
              <a:rPr lang="en-US" dirty="0" smtClean="0"/>
              <a:t>Memory model</a:t>
            </a:r>
          </a:p>
          <a:p>
            <a:pPr eaLnBrk="1" hangingPunct="1"/>
            <a:r>
              <a:rPr lang="en-US" dirty="0" err="1" smtClean="0"/>
              <a:t>Threadprivate</a:t>
            </a:r>
            <a:r>
              <a:rPr lang="en-US" dirty="0" smtClean="0"/>
              <a:t> Data</a:t>
            </a:r>
          </a:p>
          <a:p>
            <a:pPr eaLnBrk="1" hangingPunct="1"/>
            <a:r>
              <a:rPr lang="en-US" dirty="0" smtClean="0"/>
              <a:t>Challenge Problems</a:t>
            </a:r>
          </a:p>
        </p:txBody>
      </p:sp>
      <p:sp>
        <p:nvSpPr>
          <p:cNvPr id="109573" name="AutoShape 4"/>
          <p:cNvSpPr>
            <a:spLocks noChangeArrowheads="1"/>
          </p:cNvSpPr>
          <p:nvPr/>
        </p:nvSpPr>
        <p:spPr bwMode="auto">
          <a:xfrm>
            <a:off x="276225" y="5483468"/>
            <a:ext cx="457200" cy="3048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p:spPr>
        <p:txBody>
          <a:bodyPr wrap="none" anchor="ctr"/>
          <a:lstStyle/>
          <a:p>
            <a:endParaRPr lang="en-GB" sz="2800">
              <a:latin typeface="Arial Unicode MS" pitchFamily="34" charset="-128"/>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7239000" y="6555178"/>
            <a:ext cx="1905000" cy="302821"/>
          </a:xfrm>
        </p:spPr>
        <p:txBody>
          <a:bodyPr/>
          <a:lstStyle/>
          <a:p>
            <a:pPr>
              <a:defRPr/>
            </a:pPr>
            <a:fld id="{E64B173D-1257-4502-9A8F-3CC0CBD29198}" type="slidenum">
              <a:rPr lang="zh-CN" altLang="en-US"/>
              <a:pPr>
                <a:defRPr/>
              </a:pPr>
              <a:t>98</a:t>
            </a:fld>
            <a:endParaRPr lang="en-US" altLang="zh-CN" dirty="0"/>
          </a:p>
        </p:txBody>
      </p:sp>
      <p:sp>
        <p:nvSpPr>
          <p:cNvPr id="110595" name="Rectangle 2"/>
          <p:cNvSpPr>
            <a:spLocks noGrp="1" noChangeArrowheads="1"/>
          </p:cNvSpPr>
          <p:nvPr>
            <p:ph type="title"/>
          </p:nvPr>
        </p:nvSpPr>
        <p:spPr>
          <a:noFill/>
        </p:spPr>
        <p:txBody>
          <a:bodyPr lIns="90488" tIns="44450" rIns="90488" bIns="44450" anchor="b"/>
          <a:lstStyle/>
          <a:p>
            <a:pPr eaLnBrk="1" hangingPunct="1">
              <a:lnSpc>
                <a:spcPct val="89000"/>
              </a:lnSpc>
            </a:pPr>
            <a:r>
              <a:rPr lang="en-US" altLang="zh-CN" smtClean="0">
                <a:ea typeface="SimSun" pitchFamily="2" charset="-122"/>
              </a:rPr>
              <a:t>Data sharing: Threadprivate</a:t>
            </a:r>
          </a:p>
        </p:txBody>
      </p:sp>
      <p:sp>
        <p:nvSpPr>
          <p:cNvPr id="110596" name="Rectangle 3"/>
          <p:cNvSpPr>
            <a:spLocks noChangeArrowheads="1"/>
          </p:cNvSpPr>
          <p:nvPr/>
        </p:nvSpPr>
        <p:spPr bwMode="auto">
          <a:xfrm>
            <a:off x="4419600" y="2057400"/>
            <a:ext cx="3967163" cy="4284663"/>
          </a:xfrm>
          <a:prstGeom prst="rect">
            <a:avLst/>
          </a:prstGeom>
          <a:noFill/>
          <a:ln w="9525">
            <a:noFill/>
            <a:miter lim="800000"/>
            <a:headEnd/>
            <a:tailEnd/>
          </a:ln>
        </p:spPr>
        <p:txBody>
          <a:bodyPr lIns="90488" tIns="44450" rIns="90488" bIns="44450"/>
          <a:lstStyle/>
          <a:p>
            <a:pPr marL="342900" indent="-342900" algn="l">
              <a:lnSpc>
                <a:spcPct val="80000"/>
              </a:lnSpc>
              <a:spcBef>
                <a:spcPct val="20000"/>
              </a:spcBef>
            </a:pPr>
            <a:endParaRPr lang="zh-CN" altLang="en-US" b="0">
              <a:latin typeface="Arial" charset="0"/>
            </a:endParaRPr>
          </a:p>
        </p:txBody>
      </p:sp>
      <p:sp>
        <p:nvSpPr>
          <p:cNvPr id="110597" name="Rectangle 4"/>
          <p:cNvSpPr>
            <a:spLocks noGrp="1" noChangeArrowheads="1"/>
          </p:cNvSpPr>
          <p:nvPr>
            <p:ph type="body" sz="half" idx="1"/>
          </p:nvPr>
        </p:nvSpPr>
        <p:spPr>
          <a:xfrm>
            <a:off x="606425" y="1874838"/>
            <a:ext cx="8037513" cy="4062412"/>
          </a:xfrm>
          <a:noFill/>
        </p:spPr>
        <p:txBody>
          <a:bodyPr lIns="90488" tIns="44450" rIns="90488" bIns="44450"/>
          <a:lstStyle/>
          <a:p>
            <a:pPr eaLnBrk="1" hangingPunct="1">
              <a:lnSpc>
                <a:spcPct val="94000"/>
              </a:lnSpc>
            </a:pPr>
            <a:r>
              <a:rPr lang="en-US" altLang="zh-CN" sz="2400" dirty="0" smtClean="0">
                <a:ea typeface="SimSun" pitchFamily="2" charset="-122"/>
              </a:rPr>
              <a:t>Makes global data private to a thread</a:t>
            </a:r>
          </a:p>
          <a:p>
            <a:pPr lvl="1" eaLnBrk="1" hangingPunct="1">
              <a:lnSpc>
                <a:spcPct val="94000"/>
              </a:lnSpc>
            </a:pPr>
            <a:r>
              <a:rPr lang="en-US" altLang="zh-CN" sz="2000" dirty="0" smtClean="0">
                <a:ea typeface="SimSun" pitchFamily="2" charset="-122"/>
              </a:rPr>
              <a:t>Fortran: </a:t>
            </a:r>
            <a:r>
              <a:rPr lang="en-US" altLang="zh-CN" sz="2000" dirty="0" smtClean="0">
                <a:solidFill>
                  <a:srgbClr val="FFFF00"/>
                </a:solidFill>
                <a:latin typeface="Times New Roman" pitchFamily="18" charset="0"/>
                <a:ea typeface="SimSun" pitchFamily="2" charset="-122"/>
              </a:rPr>
              <a:t>COMMON</a:t>
            </a:r>
            <a:r>
              <a:rPr lang="en-US" altLang="zh-CN" sz="2000" dirty="0" smtClean="0">
                <a:ea typeface="SimSun" pitchFamily="2" charset="-122"/>
              </a:rPr>
              <a:t>  blocks</a:t>
            </a:r>
          </a:p>
          <a:p>
            <a:pPr lvl="1" eaLnBrk="1" hangingPunct="1">
              <a:lnSpc>
                <a:spcPct val="94000"/>
              </a:lnSpc>
            </a:pPr>
            <a:r>
              <a:rPr lang="en-US" altLang="zh-CN" sz="2000" dirty="0" smtClean="0">
                <a:ea typeface="SimSun" pitchFamily="2" charset="-122"/>
              </a:rPr>
              <a:t>C: File scope and static variables, static class members</a:t>
            </a:r>
          </a:p>
          <a:p>
            <a:pPr eaLnBrk="1" hangingPunct="1">
              <a:lnSpc>
                <a:spcPct val="94000"/>
              </a:lnSpc>
            </a:pPr>
            <a:r>
              <a:rPr lang="en-US" altLang="zh-CN" sz="2400" dirty="0" smtClean="0">
                <a:ea typeface="SimSun" pitchFamily="2" charset="-122"/>
              </a:rPr>
              <a:t>Different from making them </a:t>
            </a:r>
            <a:r>
              <a:rPr lang="en-US" altLang="zh-CN" sz="2000" dirty="0" smtClean="0">
                <a:solidFill>
                  <a:srgbClr val="FFFF00"/>
                </a:solidFill>
                <a:latin typeface="Times New Roman" pitchFamily="18" charset="0"/>
                <a:ea typeface="SimSun" pitchFamily="2" charset="-122"/>
              </a:rPr>
              <a:t>PRIVATE</a:t>
            </a:r>
            <a:endParaRPr lang="en-US" altLang="zh-CN" sz="2400" dirty="0" smtClean="0">
              <a:ea typeface="SimSun" pitchFamily="2" charset="-122"/>
            </a:endParaRPr>
          </a:p>
          <a:p>
            <a:pPr lvl="1" eaLnBrk="1" hangingPunct="1">
              <a:lnSpc>
                <a:spcPct val="94000"/>
              </a:lnSpc>
            </a:pPr>
            <a:r>
              <a:rPr lang="en-US" altLang="zh-CN" sz="2000" dirty="0" smtClean="0">
                <a:ea typeface="SimSun" pitchFamily="2" charset="-122"/>
              </a:rPr>
              <a:t>with </a:t>
            </a:r>
            <a:r>
              <a:rPr lang="en-US" altLang="zh-CN" sz="2000" dirty="0" smtClean="0">
                <a:solidFill>
                  <a:srgbClr val="FFFF00"/>
                </a:solidFill>
                <a:latin typeface="Times New Roman" pitchFamily="18" charset="0"/>
                <a:ea typeface="SimSun" pitchFamily="2" charset="-122"/>
              </a:rPr>
              <a:t>PRIVATE</a:t>
            </a:r>
            <a:r>
              <a:rPr lang="en-US" altLang="zh-CN" sz="2000" dirty="0" smtClean="0">
                <a:ea typeface="SimSun" pitchFamily="2" charset="-122"/>
              </a:rPr>
              <a:t> global variables are masked. </a:t>
            </a:r>
          </a:p>
          <a:p>
            <a:pPr lvl="1" eaLnBrk="1" hangingPunct="1">
              <a:lnSpc>
                <a:spcPct val="94000"/>
              </a:lnSpc>
            </a:pPr>
            <a:r>
              <a:rPr lang="en-US" altLang="zh-CN" sz="2000" dirty="0" smtClean="0">
                <a:solidFill>
                  <a:srgbClr val="FFFF00"/>
                </a:solidFill>
                <a:latin typeface="Times New Roman" pitchFamily="18" charset="0"/>
                <a:ea typeface="SimSun" pitchFamily="2" charset="-122"/>
              </a:rPr>
              <a:t>THREADPRIVATE</a:t>
            </a:r>
            <a:r>
              <a:rPr lang="en-US" altLang="zh-CN" sz="2000" dirty="0" smtClean="0">
                <a:ea typeface="SimSun" pitchFamily="2" charset="-122"/>
              </a:rPr>
              <a:t> preserves global scope within each thread</a:t>
            </a:r>
          </a:p>
          <a:p>
            <a:pPr eaLnBrk="1" hangingPunct="1">
              <a:lnSpc>
                <a:spcPct val="94000"/>
              </a:lnSpc>
            </a:pPr>
            <a:r>
              <a:rPr lang="en-US" altLang="zh-CN" sz="2400" dirty="0" err="1" smtClean="0">
                <a:ea typeface="SimSun" pitchFamily="2" charset="-122"/>
              </a:rPr>
              <a:t>Threadprivate</a:t>
            </a:r>
            <a:r>
              <a:rPr lang="en-US" altLang="zh-CN" sz="2400" dirty="0" smtClean="0">
                <a:ea typeface="SimSun" pitchFamily="2" charset="-122"/>
              </a:rPr>
              <a:t> variables can be initialized using</a:t>
            </a:r>
            <a:r>
              <a:rPr lang="en-US" altLang="zh-CN" sz="2000" dirty="0" smtClean="0">
                <a:latin typeface="Courier" pitchFamily="49" charset="0"/>
                <a:ea typeface="SimSun" pitchFamily="2" charset="-122"/>
              </a:rPr>
              <a:t> </a:t>
            </a:r>
            <a:r>
              <a:rPr lang="en-US" altLang="zh-CN" sz="2000" dirty="0" smtClean="0">
                <a:solidFill>
                  <a:srgbClr val="FFFF00"/>
                </a:solidFill>
                <a:latin typeface="Times New Roman" pitchFamily="18" charset="0"/>
                <a:ea typeface="SimSun" pitchFamily="2" charset="-122"/>
              </a:rPr>
              <a:t>COPYIN </a:t>
            </a:r>
            <a:r>
              <a:rPr lang="en-US" altLang="zh-CN" sz="2400" dirty="0" smtClean="0">
                <a:ea typeface="SimSun" pitchFamily="2" charset="-122"/>
              </a:rPr>
              <a:t>or at time of definition (using language-defined initialization capabilities).</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7239000" y="6507678"/>
            <a:ext cx="1905000" cy="350322"/>
          </a:xfrm>
        </p:spPr>
        <p:txBody>
          <a:bodyPr/>
          <a:lstStyle/>
          <a:p>
            <a:pPr>
              <a:defRPr/>
            </a:pPr>
            <a:fld id="{A2596595-14EA-4434-9C01-4047873B5235}" type="slidenum">
              <a:rPr lang="zh-CN" altLang="en-US"/>
              <a:pPr>
                <a:defRPr/>
              </a:pPr>
              <a:t>99</a:t>
            </a:fld>
            <a:endParaRPr lang="en-US" altLang="zh-CN"/>
          </a:p>
        </p:txBody>
      </p:sp>
      <p:sp>
        <p:nvSpPr>
          <p:cNvPr id="111619" name="Rectangle 2"/>
          <p:cNvSpPr>
            <a:spLocks noGrp="1" noChangeArrowheads="1"/>
          </p:cNvSpPr>
          <p:nvPr>
            <p:ph type="title"/>
          </p:nvPr>
        </p:nvSpPr>
        <p:spPr/>
        <p:txBody>
          <a:bodyPr/>
          <a:lstStyle/>
          <a:p>
            <a:pPr eaLnBrk="1" hangingPunct="1"/>
            <a:r>
              <a:rPr lang="en-US" altLang="zh-CN" smtClean="0">
                <a:ea typeface="SimSun" pitchFamily="2" charset="-122"/>
              </a:rPr>
              <a:t>A threadprivate example (C)</a:t>
            </a:r>
          </a:p>
        </p:txBody>
      </p:sp>
      <p:sp>
        <p:nvSpPr>
          <p:cNvPr id="3188739" name="Rectangle 3"/>
          <p:cNvSpPr>
            <a:spLocks noChangeArrowheads="1"/>
          </p:cNvSpPr>
          <p:nvPr/>
        </p:nvSpPr>
        <p:spPr bwMode="auto">
          <a:xfrm>
            <a:off x="1476375" y="2271713"/>
            <a:ext cx="6197600" cy="2711450"/>
          </a:xfrm>
          <a:prstGeom prst="rect">
            <a:avLst/>
          </a:prstGeom>
          <a:solidFill>
            <a:srgbClr val="001B72"/>
          </a:solidFill>
          <a:ln w="12700">
            <a:noFill/>
            <a:miter lim="800000"/>
            <a:headEnd/>
            <a:tailEnd/>
          </a:ln>
          <a:effectLst>
            <a:outerShdw dist="107763" dir="2700000" algn="ctr" rotWithShape="0">
              <a:schemeClr val="bg2"/>
            </a:outerShdw>
          </a:effectLst>
        </p:spPr>
        <p:txBody>
          <a:bodyPr anchor="ctr">
            <a:spAutoFit/>
          </a:bodyPr>
          <a:lstStyle/>
          <a:p>
            <a:pPr algn="l" eaLnBrk="0" hangingPunct="0">
              <a:lnSpc>
                <a:spcPct val="90000"/>
              </a:lnSpc>
              <a:spcBef>
                <a:spcPct val="20000"/>
              </a:spcBef>
              <a:defRPr/>
            </a:pPr>
            <a:r>
              <a:rPr lang="en-US" altLang="zh-CN" sz="2000">
                <a:latin typeface="Arial" charset="0"/>
              </a:rPr>
              <a:t>int counter = 0;</a:t>
            </a:r>
          </a:p>
          <a:p>
            <a:pPr algn="l" eaLnBrk="0" hangingPunct="0">
              <a:lnSpc>
                <a:spcPct val="90000"/>
              </a:lnSpc>
              <a:spcBef>
                <a:spcPct val="20000"/>
              </a:spcBef>
              <a:defRPr/>
            </a:pPr>
            <a:r>
              <a:rPr lang="en-US" altLang="zh-CN" sz="2000">
                <a:latin typeface="Arial" charset="0"/>
              </a:rPr>
              <a:t>#pragma omp threadprivate(counter)</a:t>
            </a:r>
          </a:p>
          <a:p>
            <a:pPr algn="l" eaLnBrk="0" hangingPunct="0">
              <a:lnSpc>
                <a:spcPct val="90000"/>
              </a:lnSpc>
              <a:spcBef>
                <a:spcPct val="20000"/>
              </a:spcBef>
              <a:defRPr/>
            </a:pPr>
            <a:endParaRPr lang="en-US" altLang="zh-CN" sz="2000">
              <a:latin typeface="Arial" charset="0"/>
            </a:endParaRPr>
          </a:p>
          <a:p>
            <a:pPr algn="l" eaLnBrk="0" hangingPunct="0">
              <a:lnSpc>
                <a:spcPct val="90000"/>
              </a:lnSpc>
              <a:spcBef>
                <a:spcPct val="20000"/>
              </a:spcBef>
              <a:defRPr/>
            </a:pPr>
            <a:r>
              <a:rPr lang="en-US" altLang="zh-CN" sz="2000">
                <a:latin typeface="Arial" charset="0"/>
              </a:rPr>
              <a:t>int increment_counter()</a:t>
            </a:r>
          </a:p>
          <a:p>
            <a:pPr algn="l" eaLnBrk="0" hangingPunct="0">
              <a:lnSpc>
                <a:spcPct val="90000"/>
              </a:lnSpc>
              <a:spcBef>
                <a:spcPct val="20000"/>
              </a:spcBef>
              <a:defRPr/>
            </a:pPr>
            <a:r>
              <a:rPr lang="en-US" altLang="zh-CN" sz="2000">
                <a:latin typeface="Arial" charset="0"/>
              </a:rPr>
              <a:t>{</a:t>
            </a:r>
          </a:p>
          <a:p>
            <a:pPr algn="l" eaLnBrk="0" hangingPunct="0">
              <a:lnSpc>
                <a:spcPct val="90000"/>
              </a:lnSpc>
              <a:spcBef>
                <a:spcPct val="20000"/>
              </a:spcBef>
              <a:defRPr/>
            </a:pPr>
            <a:r>
              <a:rPr lang="en-US" altLang="zh-CN" sz="2000">
                <a:latin typeface="Arial" charset="0"/>
              </a:rPr>
              <a:t>    counter++;</a:t>
            </a:r>
          </a:p>
          <a:p>
            <a:pPr algn="l" eaLnBrk="0" hangingPunct="0">
              <a:lnSpc>
                <a:spcPct val="90000"/>
              </a:lnSpc>
              <a:spcBef>
                <a:spcPct val="20000"/>
              </a:spcBef>
              <a:defRPr/>
            </a:pPr>
            <a:r>
              <a:rPr lang="en-US" altLang="zh-CN" sz="2000">
                <a:latin typeface="Arial" charset="0"/>
              </a:rPr>
              <a:t>    return (counter);</a:t>
            </a:r>
          </a:p>
          <a:p>
            <a:pPr algn="l" eaLnBrk="0" hangingPunct="0">
              <a:lnSpc>
                <a:spcPct val="90000"/>
              </a:lnSpc>
              <a:spcBef>
                <a:spcPct val="20000"/>
              </a:spcBef>
              <a:defRPr/>
            </a:pPr>
            <a:r>
              <a:rPr lang="en-US" altLang="zh-CN" sz="2000">
                <a:latin typeface="Arial" charset="0"/>
              </a:rPr>
              <a:t>}</a:t>
            </a:r>
            <a:endParaRPr lang="en-US" altLang="zh-CN" sz="2000">
              <a:latin typeface="Courier" pitchFamily="49" charset="0"/>
            </a:endParaRPr>
          </a:p>
        </p:txBody>
      </p:sp>
      <p:sp>
        <p:nvSpPr>
          <p:cNvPr id="111621" name="Text Box 4"/>
          <p:cNvSpPr txBox="1">
            <a:spLocks noChangeArrowheads="1"/>
          </p:cNvSpPr>
          <p:nvPr/>
        </p:nvSpPr>
        <p:spPr bwMode="auto">
          <a:xfrm>
            <a:off x="381000" y="1143000"/>
            <a:ext cx="8610600" cy="946150"/>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2800">
                <a:latin typeface="Arial" charset="0"/>
              </a:rPr>
              <a:t>Use threadprivate to create a counter for each thread.</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UTODATETIMEENABLED" val="1"/>
  <p:tag name="AUTODATETIMEFORMAT" val=" $HH:$MM:$SS $AMPM"/>
  <p:tag name="AUTODATETIMEFLAGS" val="432"/>
</p:tagLst>
</file>

<file path=ppt/tags/tag10.xml><?xml version="1.0" encoding="utf-8"?>
<p:tagLst xmlns:a="http://schemas.openxmlformats.org/drawingml/2006/main" xmlns:r="http://schemas.openxmlformats.org/officeDocument/2006/relationships" xmlns:p="http://schemas.openxmlformats.org/presentationml/2006/main">
  <p:tag name="PPSNARRATION" val="72,-928365327,C:\BobC\_Mission\__Intel Software College\Courses\__SVN2\ProgrammingFundamentals_PF\ProgrammingWithOpenMP_PS\ProgrammingWithOpenMP.ppc"/>
</p:tagLst>
</file>

<file path=ppt/tags/tag11.xml><?xml version="1.0" encoding="utf-8"?>
<p:tagLst xmlns:a="http://schemas.openxmlformats.org/drawingml/2006/main" xmlns:r="http://schemas.openxmlformats.org/officeDocument/2006/relationships" xmlns:p="http://schemas.openxmlformats.org/presentationml/2006/main">
  <p:tag name="PPSNARRATION" val="72,-928365327,C:\BobC\_Mission\__Intel Software College\Courses\__SVN2\ProgrammingFundamentals_PF\ProgrammingWithOpenMP_PS\ProgrammingWithOpenMP.ppc"/>
</p:tagLst>
</file>

<file path=ppt/tags/tag12.xml><?xml version="1.0" encoding="utf-8"?>
<p:tagLst xmlns:a="http://schemas.openxmlformats.org/drawingml/2006/main" xmlns:r="http://schemas.openxmlformats.org/officeDocument/2006/relationships" xmlns:p="http://schemas.openxmlformats.org/presentationml/2006/main">
  <p:tag name="PPSNARRATION" val="72,-928365327,C:\BobC\_Mission\__Intel Software College\Courses\__SVN2\ProgrammingFundamentals_PF\ProgrammingWithOpenMP_PS\ProgrammingWithOpenMP.ppc"/>
</p:tagLst>
</file>

<file path=ppt/tags/tag2.xml><?xml version="1.0" encoding="utf-8"?>
<p:tagLst xmlns:a="http://schemas.openxmlformats.org/drawingml/2006/main" xmlns:r="http://schemas.openxmlformats.org/officeDocument/2006/relationships" xmlns:p="http://schemas.openxmlformats.org/presentationml/2006/main">
  <p:tag name="PPSNARRATION" val="107,-928365327,C:\BobC\_Mission\__Intel Software College\Courses\__SVN2\ProgrammingFundamentals_PF\ProgrammingWithOpenMP_PS\ProgrammingWithOpenMP.ppc"/>
</p:tagLst>
</file>

<file path=ppt/tags/tag3.xml><?xml version="1.0" encoding="utf-8"?>
<p:tagLst xmlns:a="http://schemas.openxmlformats.org/drawingml/2006/main" xmlns:r="http://schemas.openxmlformats.org/officeDocument/2006/relationships" xmlns:p="http://schemas.openxmlformats.org/presentationml/2006/main">
  <p:tag name="PPSNARRATION" val="108,-928365327,C:\BobC\_Mission\__Intel Software College\Courses\__SVN2\ProgrammingFundamentals_PF\ProgrammingWithOpenMP_PS\ProgrammingWithOpenMP.ppc"/>
</p:tagLst>
</file>

<file path=ppt/tags/tag4.xml><?xml version="1.0" encoding="utf-8"?>
<p:tagLst xmlns:a="http://schemas.openxmlformats.org/drawingml/2006/main" xmlns:r="http://schemas.openxmlformats.org/officeDocument/2006/relationships" xmlns:p="http://schemas.openxmlformats.org/presentationml/2006/main">
  <p:tag name="PPSNARRATION" val="59,-928365327,C:\BobC\_Mission\__Intel Software College\Courses\__SVN2\ProgrammingFundamentals_PF\ProgrammingWithOpenMP_PS\ProgrammingWithOpenMP.ppc"/>
</p:tagLst>
</file>

<file path=ppt/tags/tag5.xml><?xml version="1.0" encoding="utf-8"?>
<p:tagLst xmlns:a="http://schemas.openxmlformats.org/drawingml/2006/main" xmlns:r="http://schemas.openxmlformats.org/officeDocument/2006/relationships" xmlns:p="http://schemas.openxmlformats.org/presentationml/2006/main">
  <p:tag name="PPSNARRATION" val="61,-928365327,C:\BobC\_Mission\__Intel Software College\Courses\__SVN2\ProgrammingFundamentals_PF\ProgrammingWithOpenMP_PS\ProgrammingWithOpenMP.ppc"/>
</p:tagLst>
</file>

<file path=ppt/tags/tag6.xml><?xml version="1.0" encoding="utf-8"?>
<p:tagLst xmlns:a="http://schemas.openxmlformats.org/drawingml/2006/main" xmlns:r="http://schemas.openxmlformats.org/officeDocument/2006/relationships" xmlns:p="http://schemas.openxmlformats.org/presentationml/2006/main">
  <p:tag name="PPSNARRATION" val="62,-928365327,C:\BobC\_Mission\__Intel Software College\Courses\__SVN2\ProgrammingFundamentals_PF\ProgrammingWithOpenMP_PS\ProgrammingWithOpenMP.ppc"/>
</p:tagLst>
</file>

<file path=ppt/tags/tag7.xml><?xml version="1.0" encoding="utf-8"?>
<p:tagLst xmlns:a="http://schemas.openxmlformats.org/drawingml/2006/main" xmlns:r="http://schemas.openxmlformats.org/officeDocument/2006/relationships" xmlns:p="http://schemas.openxmlformats.org/presentationml/2006/main">
  <p:tag name="PPSNARRATION" val="65,-928365327,C:\BobC\_Mission\__Intel Software College\Courses\__SVN2\ProgrammingFundamentals_PF\ProgrammingWithOpenMP_PS\ProgrammingWithOpenMP.ppc"/>
</p:tagLst>
</file>

<file path=ppt/tags/tag8.xml><?xml version="1.0" encoding="utf-8"?>
<p:tagLst xmlns:a="http://schemas.openxmlformats.org/drawingml/2006/main" xmlns:r="http://schemas.openxmlformats.org/officeDocument/2006/relationships" xmlns:p="http://schemas.openxmlformats.org/presentationml/2006/main">
  <p:tag name="PPSNARRATION" val="70,-928365327,C:\BobC\_Mission\__Intel Software College\Courses\__SVN2\ProgrammingFundamentals_PF\ProgrammingWithOpenMP_PS\ProgrammingWithOpenMP.ppc"/>
</p:tagLst>
</file>

<file path=ppt/tags/tag9.xml><?xml version="1.0" encoding="utf-8"?>
<p:tagLst xmlns:a="http://schemas.openxmlformats.org/drawingml/2006/main" xmlns:r="http://schemas.openxmlformats.org/officeDocument/2006/relationships" xmlns:p="http://schemas.openxmlformats.org/presentationml/2006/main">
  <p:tag name="PPSNARRATION" val="70,-928365327,C:\BobC\_Mission\__Intel Software College\Courses\__SVN2\ProgrammingFundamentals_PF\ProgrammingWithOpenMP_PS\ProgrammingWithOpenMP.ppc"/>
</p:tagLst>
</file>

<file path=ppt/theme/theme1.xml><?xml version="1.0" encoding="utf-8"?>
<a:theme xmlns:a="http://schemas.openxmlformats.org/drawingml/2006/main" name="idf_97">
  <a:themeElements>
    <a:clrScheme name="">
      <a:dk1>
        <a:srgbClr val="000000"/>
      </a:dk1>
      <a:lt1>
        <a:srgbClr val="FFFFFF"/>
      </a:lt1>
      <a:dk2>
        <a:srgbClr val="00279F"/>
      </a:dk2>
      <a:lt2>
        <a:srgbClr val="F5C300"/>
      </a:lt2>
      <a:accent1>
        <a:srgbClr val="51DC00"/>
      </a:accent1>
      <a:accent2>
        <a:srgbClr val="00B7A5"/>
      </a:accent2>
      <a:accent3>
        <a:srgbClr val="AAACCD"/>
      </a:accent3>
      <a:accent4>
        <a:srgbClr val="DADADA"/>
      </a:accent4>
      <a:accent5>
        <a:srgbClr val="B3EBAA"/>
      </a:accent5>
      <a:accent6>
        <a:srgbClr val="00A695"/>
      </a:accent6>
      <a:hlink>
        <a:srgbClr val="618FFD"/>
      </a:hlink>
      <a:folHlink>
        <a:srgbClr val="CF0E30"/>
      </a:folHlink>
    </a:clrScheme>
    <a:fontScheme name="idf_9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2075" tIns="46038" rIns="92075" bIns="46038"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2075" tIns="46038" rIns="92075" bIns="46038"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SimSun" pitchFamily="2" charset="-122"/>
          </a:defRPr>
        </a:defPPr>
      </a:lstStyle>
    </a:lnDef>
  </a:objectDefaults>
  <a:extraClrSchemeLst>
    <a:extraClrScheme>
      <a:clrScheme name="idf_97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f_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df_97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f_97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f_97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f_97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df_97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df_97">
  <a:themeElements>
    <a:clrScheme name="">
      <a:dk1>
        <a:srgbClr val="000000"/>
      </a:dk1>
      <a:lt1>
        <a:srgbClr val="FFFFFF"/>
      </a:lt1>
      <a:dk2>
        <a:srgbClr val="00279F"/>
      </a:dk2>
      <a:lt2>
        <a:srgbClr val="F5C300"/>
      </a:lt2>
      <a:accent1>
        <a:srgbClr val="51DC00"/>
      </a:accent1>
      <a:accent2>
        <a:srgbClr val="00B7A5"/>
      </a:accent2>
      <a:accent3>
        <a:srgbClr val="AAACCD"/>
      </a:accent3>
      <a:accent4>
        <a:srgbClr val="DADADA"/>
      </a:accent4>
      <a:accent5>
        <a:srgbClr val="B3EBAA"/>
      </a:accent5>
      <a:accent6>
        <a:srgbClr val="00A695"/>
      </a:accent6>
      <a:hlink>
        <a:srgbClr val="618FFD"/>
      </a:hlink>
      <a:folHlink>
        <a:srgbClr val="CF0E30"/>
      </a:folHlink>
    </a:clrScheme>
    <a:fontScheme name="idf_9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2075" tIns="46038" rIns="92075" bIns="46038"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2075" tIns="46038" rIns="92075" bIns="46038"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SimSun" pitchFamily="2" charset="-122"/>
          </a:defRPr>
        </a:defPPr>
      </a:lstStyle>
    </a:lnDef>
  </a:objectDefaults>
  <a:extraClrSchemeLst>
    <a:extraClrScheme>
      <a:clrScheme name="idf_97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f_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df_97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f_97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f_97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f_97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df_97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D:\TGM\IDF-spring99\idf_97.pot</Template>
  <TotalTime>16882</TotalTime>
  <Pages>20</Pages>
  <Words>21078</Words>
  <Application>Microsoft Office PowerPoint</Application>
  <PresentationFormat>On-screen Show (4:3)</PresentationFormat>
  <Paragraphs>3403</Paragraphs>
  <Slides>213</Slides>
  <Notes>179</Notes>
  <HiddenSlides>2</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213</vt:i4>
      </vt:variant>
    </vt:vector>
  </HeadingPairs>
  <TitlesOfParts>
    <vt:vector size="216" baseType="lpstr">
      <vt:lpstr>idf_97</vt:lpstr>
      <vt:lpstr>1_idf_97</vt:lpstr>
      <vt:lpstr>Chart</vt:lpstr>
      <vt:lpstr>A “Hands-on” Introduction to OpenMP*</vt:lpstr>
      <vt:lpstr>Preliminaries: part 0 (Linux and Mac)</vt:lpstr>
      <vt:lpstr>Preliminaries: part 0 (Windows)</vt:lpstr>
      <vt:lpstr>Preliminaries: part 1</vt:lpstr>
      <vt:lpstr>Preliminaries: Part 2</vt:lpstr>
      <vt:lpstr>Our Plan for the day</vt:lpstr>
      <vt:lpstr>Outline</vt:lpstr>
      <vt:lpstr>OpenMP* Overview:</vt:lpstr>
      <vt:lpstr>OpenMP Basic Defs: Solution Stack</vt:lpstr>
      <vt:lpstr>OpenMP core syntax</vt:lpstr>
      <vt:lpstr>Exercise 1, Part A: Hello world Verify that your environment works</vt:lpstr>
      <vt:lpstr>Exercise 1, Part B: Hello world Verify that your OpenMP environment works</vt:lpstr>
      <vt:lpstr>Exercise 1: Solution A multi-threaded “Hello world” program</vt:lpstr>
      <vt:lpstr>OpenMP Overview: How do threads interact?</vt:lpstr>
      <vt:lpstr>Outline</vt:lpstr>
      <vt:lpstr>OpenMP Programming Model: </vt:lpstr>
      <vt:lpstr>Thread Creation: Parallel Regions</vt:lpstr>
      <vt:lpstr>Thread Creation: Parallel Regions</vt:lpstr>
      <vt:lpstr>Thread Creation: Parallel Regions example</vt:lpstr>
      <vt:lpstr>Exercises 2 to 4:   Numerical Integration</vt:lpstr>
      <vt:lpstr>Exercises 2 to 4: Serial PI Program</vt:lpstr>
      <vt:lpstr>Exercise 2</vt:lpstr>
      <vt:lpstr>Exercise 2 (hints)</vt:lpstr>
      <vt:lpstr>Outline</vt:lpstr>
      <vt:lpstr>Synchronization</vt:lpstr>
      <vt:lpstr>Synchronization: critical  </vt:lpstr>
      <vt:lpstr>Synchronization: Atomic</vt:lpstr>
      <vt:lpstr>Exercise 3</vt:lpstr>
      <vt:lpstr>Outline</vt:lpstr>
      <vt:lpstr>SPMD vs. worksharing</vt:lpstr>
      <vt:lpstr>The loop worksharing Constructs</vt:lpstr>
      <vt:lpstr>Loop worksharing Constructs A motivating example</vt:lpstr>
      <vt:lpstr>loop worksharing constructs: The schedule clause</vt:lpstr>
      <vt:lpstr>PowerPoint Presentation</vt:lpstr>
      <vt:lpstr>Combined parallel/worksharing construct</vt:lpstr>
      <vt:lpstr>Working with loops</vt:lpstr>
      <vt:lpstr>Nested loops</vt:lpstr>
      <vt:lpstr>Reduction</vt:lpstr>
      <vt:lpstr>Reduction</vt:lpstr>
      <vt:lpstr>OpenMP: Reduction operands/initial-values</vt:lpstr>
      <vt:lpstr>Exercise 4: Pi with loops</vt:lpstr>
      <vt:lpstr>Outline</vt:lpstr>
      <vt:lpstr>Synchronization: Barrier</vt:lpstr>
      <vt:lpstr>Master Construct</vt:lpstr>
      <vt:lpstr>Single worksharing Construct</vt:lpstr>
      <vt:lpstr>Sections worksharing Construct</vt:lpstr>
      <vt:lpstr>Synchronization: Lock routines</vt:lpstr>
      <vt:lpstr>Synchronization: Simple Locks</vt:lpstr>
      <vt:lpstr>Runtime Library routines</vt:lpstr>
      <vt:lpstr>Runtime Library routines</vt:lpstr>
      <vt:lpstr>Environment Variables</vt:lpstr>
      <vt:lpstr>Outline</vt:lpstr>
      <vt:lpstr>Data environment: Default storage attributes</vt:lpstr>
      <vt:lpstr>Data sharing: Examples</vt:lpstr>
      <vt:lpstr>Data sharing: Changing storage attributes</vt:lpstr>
      <vt:lpstr>Data Sharing: Private Clause</vt:lpstr>
      <vt:lpstr>Data Sharing: Private Clause When is the original variable valid?</vt:lpstr>
      <vt:lpstr>Firstprivate Clause</vt:lpstr>
      <vt:lpstr>Lastprivate Clause</vt:lpstr>
      <vt:lpstr>Data Sharing:  A data environment test</vt:lpstr>
      <vt:lpstr>Data Sharing: Default Clause</vt:lpstr>
      <vt:lpstr>Data Sharing: Default Clause Example</vt:lpstr>
      <vt:lpstr>Exercise 5: Mandelbrot set area</vt:lpstr>
      <vt:lpstr>Outline</vt:lpstr>
      <vt:lpstr>What are tasks?</vt:lpstr>
      <vt:lpstr>How tasks work</vt:lpstr>
      <vt:lpstr>Task Construct – Explicit Task View</vt:lpstr>
      <vt:lpstr>Why are tasks useful?</vt:lpstr>
      <vt:lpstr>When are tasks guaranteed to complete</vt:lpstr>
      <vt:lpstr>Task Completion Example</vt:lpstr>
      <vt:lpstr>Data Scoping with tasks: Fibonacci example. </vt:lpstr>
      <vt:lpstr>Data Scoping with tasks: Fibonacci example. </vt:lpstr>
      <vt:lpstr>Data scoping with tasks</vt:lpstr>
      <vt:lpstr>Data scoping with tasks</vt:lpstr>
      <vt:lpstr>Data Scoping with tasks: List Traversal example</vt:lpstr>
      <vt:lpstr>Data Scoping with tasks: List Traversal example</vt:lpstr>
      <vt:lpstr>Data Scoping with tasks: List Traversal example</vt:lpstr>
      <vt:lpstr>Task switching</vt:lpstr>
      <vt:lpstr>Task switching</vt:lpstr>
      <vt:lpstr>Using tasks</vt:lpstr>
      <vt:lpstr>Parallel list traversal again</vt:lpstr>
      <vt:lpstr>Controlling tasks</vt:lpstr>
      <vt:lpstr>Exercise 6: Pi with tasks</vt:lpstr>
      <vt:lpstr>Outline</vt:lpstr>
      <vt:lpstr>OpenMP memory model</vt:lpstr>
      <vt:lpstr>OpenMP and Relaxed Consistency</vt:lpstr>
      <vt:lpstr>Flush operation</vt:lpstr>
      <vt:lpstr>Synchronization: flush example</vt:lpstr>
      <vt:lpstr>Flush and synchronization</vt:lpstr>
      <vt:lpstr>What is the Big Deal with Flush? </vt:lpstr>
      <vt:lpstr>Example: prod_cons.c</vt:lpstr>
      <vt:lpstr>Pair wise synchronizaion in OpenMP</vt:lpstr>
      <vt:lpstr>Example: producer consumer</vt:lpstr>
      <vt:lpstr>The OpenMP 3.1 atomics (1 of 2)</vt:lpstr>
      <vt:lpstr>The OpenMP 3.1 atomics (2 of 2)</vt:lpstr>
      <vt:lpstr>Atomics and synchronization flags</vt:lpstr>
      <vt:lpstr>Outline</vt:lpstr>
      <vt:lpstr>Data sharing: Threadprivate</vt:lpstr>
      <vt:lpstr>A threadprivate example (C)</vt:lpstr>
      <vt:lpstr>Data Copying: Copyin</vt:lpstr>
      <vt:lpstr>Data Copying: Copyprivate</vt:lpstr>
      <vt:lpstr>Outline</vt:lpstr>
      <vt:lpstr>Challenge Problems</vt:lpstr>
      <vt:lpstr>Challenge 1: Molecular dynamics</vt:lpstr>
      <vt:lpstr>Challenge 1: MD (cont.)</vt:lpstr>
      <vt:lpstr>Challenge 1 MD: (cont.)</vt:lpstr>
      <vt:lpstr>Challenge 2: Monte Carlo Calculations  Using Random numbers to solve tough problems</vt:lpstr>
      <vt:lpstr>Challenge 2: Monte Carlo pi (cont)</vt:lpstr>
      <vt:lpstr>Challenge 3: Matrix Multiplication</vt:lpstr>
      <vt:lpstr>Challenge 4: traversing linked lists  </vt:lpstr>
      <vt:lpstr>Challenge 5: Recursive matrix multiplication</vt:lpstr>
      <vt:lpstr>Challenge 5: Recursive matrix multiplication</vt:lpstr>
      <vt:lpstr>Challenge 5: Recursive matrix multiplication  How to multiply submatrices?</vt:lpstr>
      <vt:lpstr>Challenge 5: Recursive matrix multiplication   Recursively multiply submatrices</vt:lpstr>
      <vt:lpstr>Conclusion</vt:lpstr>
      <vt:lpstr>We need your feedback</vt:lpstr>
      <vt:lpstr>Appendices</vt:lpstr>
      <vt:lpstr>OpenMP Organizations</vt:lpstr>
      <vt:lpstr>Books about OpenMP</vt:lpstr>
      <vt:lpstr>Background references </vt:lpstr>
      <vt:lpstr>OpenMP Papers</vt:lpstr>
      <vt:lpstr>OpenMP Papers (continued)</vt:lpstr>
      <vt:lpstr>OpenMP Papers (continued)</vt:lpstr>
      <vt:lpstr>Appendices</vt:lpstr>
      <vt:lpstr>OpenMP pre-history</vt:lpstr>
      <vt:lpstr>History of OpenMP</vt:lpstr>
      <vt:lpstr>OpenMP Release History</vt:lpstr>
      <vt:lpstr>Appendices</vt:lpstr>
      <vt:lpstr>Appendices</vt:lpstr>
      <vt:lpstr>Exercise 1: Solution A multi-threaded “Hello world” program</vt:lpstr>
      <vt:lpstr>Appendices</vt:lpstr>
      <vt:lpstr>The SPMD pattern</vt:lpstr>
      <vt:lpstr>Exercise 2: A simple SPMD pi program  </vt:lpstr>
      <vt:lpstr>Appendices</vt:lpstr>
      <vt:lpstr>False sharing</vt:lpstr>
      <vt:lpstr>Exercise 3: SPMD Pi without false sharing </vt:lpstr>
      <vt:lpstr>Appendices</vt:lpstr>
      <vt:lpstr>Exercise 4: solution  </vt:lpstr>
      <vt:lpstr>Exercise 4: solution  </vt:lpstr>
      <vt:lpstr>Appendices</vt:lpstr>
      <vt:lpstr>Exercise 5: The Mandelbrot Area program</vt:lpstr>
      <vt:lpstr>Exercise 5: Area of a Mandelbrot set</vt:lpstr>
      <vt:lpstr>Debugging parallel programs</vt:lpstr>
      <vt:lpstr>Exercise 5: The Mandelbrot Area program</vt:lpstr>
      <vt:lpstr>Appendices</vt:lpstr>
      <vt:lpstr>Divide and Conquer Pattern</vt:lpstr>
      <vt:lpstr>Divide and conquer</vt:lpstr>
      <vt:lpstr>Program: OpenMP tasks (divide and conquer pattern)</vt:lpstr>
      <vt:lpstr>Results*: pi with tasks</vt:lpstr>
      <vt:lpstr>Appendices</vt:lpstr>
      <vt:lpstr>Appendices</vt:lpstr>
      <vt:lpstr>Challenge 1:  solution </vt:lpstr>
      <vt:lpstr>Challenge 1: solution (cont.) </vt:lpstr>
      <vt:lpstr>Challenge 1: with orphaning </vt:lpstr>
      <vt:lpstr>Challenge 1: with array reduction</vt:lpstr>
      <vt:lpstr>Challenge 1: with array reduction</vt:lpstr>
      <vt:lpstr>Appendices</vt:lpstr>
      <vt:lpstr>Computers and random numbers</vt:lpstr>
      <vt:lpstr>Monte Carlo Calculations:  Using Random numbers to solve tough problems</vt:lpstr>
      <vt:lpstr>Parallel Programmers love Monte Carlo algorithms</vt:lpstr>
      <vt:lpstr>Linear Congruential Generator (LCG)</vt:lpstr>
      <vt:lpstr>LCG code</vt:lpstr>
      <vt:lpstr>Running the PI_MC program with LCG generator</vt:lpstr>
      <vt:lpstr>LCG code: threadsafe version</vt:lpstr>
      <vt:lpstr>Thread safe random number generators</vt:lpstr>
      <vt:lpstr>Pseudo Random Sequences</vt:lpstr>
      <vt:lpstr>Parallel random number generators</vt:lpstr>
      <vt:lpstr>MKL Random number generators (RNG)</vt:lpstr>
      <vt:lpstr>Wichmann-Hill generators (WH)</vt:lpstr>
      <vt:lpstr>Independent Generator for each thread</vt:lpstr>
      <vt:lpstr>Leap Frog method</vt:lpstr>
      <vt:lpstr>Same sequence with many threads.</vt:lpstr>
      <vt:lpstr>Appendices</vt:lpstr>
      <vt:lpstr>Challenge 3: Matrix Multiplication</vt:lpstr>
      <vt:lpstr>Matrix multiplication</vt:lpstr>
      <vt:lpstr>Appendices</vt:lpstr>
      <vt:lpstr>Challenge 4: traversing linked lists  </vt:lpstr>
      <vt:lpstr>Linked lists with tasks (OpenMP 3)</vt:lpstr>
      <vt:lpstr>Challenge 4: traversing linked lists  </vt:lpstr>
      <vt:lpstr>Linked lists without tasks</vt:lpstr>
      <vt:lpstr>Linked lists without tasks: C++ STL</vt:lpstr>
      <vt:lpstr>Appendices</vt:lpstr>
      <vt:lpstr>Recursive matrix multiplication</vt:lpstr>
      <vt:lpstr>Appendices</vt:lpstr>
      <vt:lpstr>OpenMP memory model</vt:lpstr>
      <vt:lpstr>PowerPoint Presentation</vt:lpstr>
      <vt:lpstr>Consistency: Memory Access Re-ordering</vt:lpstr>
      <vt:lpstr>Consistency</vt:lpstr>
      <vt:lpstr>OpenMP and Relaxed Consistency</vt:lpstr>
      <vt:lpstr>Flush</vt:lpstr>
      <vt:lpstr>Synchronization: flush example</vt:lpstr>
      <vt:lpstr>What is the Big Deal with Flush? </vt:lpstr>
      <vt:lpstr>Pair wise synchronizaion in OpenMP</vt:lpstr>
      <vt:lpstr>Appendices</vt:lpstr>
      <vt:lpstr>Fortran and OpenMP</vt:lpstr>
      <vt:lpstr>OpenMP: Some syntax details for Fortran programmers</vt:lpstr>
      <vt:lpstr>OpenMP: Structured blocks (Fortran)</vt:lpstr>
      <vt:lpstr>OpenMP: Structured Block Boundaries</vt:lpstr>
      <vt:lpstr>Runtime library routines</vt:lpstr>
      <vt:lpstr>Appendices</vt:lpstr>
      <vt:lpstr>How do people mix MPI and OpenMP? </vt:lpstr>
      <vt:lpstr>Pi program with MPI and OpenMP</vt:lpstr>
      <vt:lpstr>Key issues when mixing OpenMP and MPI</vt:lpstr>
      <vt:lpstr>Dangerous Mixing of MPI and OpenMP</vt:lpstr>
      <vt:lpstr>Messages and threads</vt:lpstr>
      <vt:lpstr>Safe Mixing of MPI and OpenMP Put MPI in sequential regions</vt:lpstr>
      <vt:lpstr>Safe Mixing of MPI and OpenMP Protect MPI calls inside a parallel region</vt:lpstr>
      <vt:lpstr>Hybrid OpenMP/MPI works, but is it worth it?</vt:lpstr>
      <vt:lpstr>Appendices</vt:lpstr>
      <vt:lpstr>Compiler notes: Intel on Windows</vt:lpstr>
      <vt:lpstr>Compiler notes: Visual Studio</vt:lpstr>
      <vt:lpstr>Compiler notes: Other</vt:lpstr>
      <vt:lpstr>OpenMP constructs</vt:lpstr>
    </vt:vector>
  </TitlesOfParts>
  <Company>Intel Parallel Algorithms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 An Industry Initiative in Support of Portable SMP Application Software</dc:title>
  <dc:creator>Tim Mattson</dc:creator>
  <cp:lastModifiedBy>Mattson, Timothy G</cp:lastModifiedBy>
  <cp:revision>645</cp:revision>
  <cp:lastPrinted>1999-01-19T23:09:03Z</cp:lastPrinted>
  <dcterms:created xsi:type="dcterms:W3CDTF">1999-01-19T17:13:39Z</dcterms:created>
  <dcterms:modified xsi:type="dcterms:W3CDTF">2013-11-18T00:05:00Z</dcterms:modified>
</cp:coreProperties>
</file>