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77" r:id="rId6"/>
    <p:sldId id="261" r:id="rId7"/>
    <p:sldId id="262" r:id="rId8"/>
    <p:sldId id="289" r:id="rId9"/>
    <p:sldId id="264" r:id="rId10"/>
    <p:sldId id="258" r:id="rId11"/>
    <p:sldId id="290"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421F22-6BD4-48A6-8016-5F5F799C7CA1}" v="146" dt="2023-12-12T21:23:10.078"/>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18" autoAdjust="0"/>
    <p:restoredTop sz="95033" autoAdjust="0"/>
  </p:normalViewPr>
  <p:slideViewPr>
    <p:cSldViewPr snapToGrid="0">
      <p:cViewPr varScale="1">
        <p:scale>
          <a:sx n="82" d="100"/>
          <a:sy n="82" d="100"/>
        </p:scale>
        <p:origin x="960" y="77"/>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12/13/2023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12/13/2023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title"/>
          </p:nvPr>
        </p:nvSpPr>
        <p:spPr>
          <a:xfrm>
            <a:off x="5841776" y="2787808"/>
            <a:ext cx="5111750" cy="1204912"/>
          </a:xfrm>
        </p:spPr>
        <p:txBody>
          <a:bodyPr anchor="b">
            <a:normAutofit/>
          </a:bodyPr>
          <a:lstStyle/>
          <a:p>
            <a:r>
              <a:rPr lang="en-US" sz="2600"/>
              <a:t>Decision for Affordable/Social Housing (DASH) System</a:t>
            </a:r>
          </a:p>
        </p:txBody>
      </p:sp>
      <p:sp>
        <p:nvSpPr>
          <p:cNvPr id="12" name="Slide Number Placeholder 5">
            <a:extLst>
              <a:ext uri="{FF2B5EF4-FFF2-40B4-BE49-F238E27FC236}">
                <a16:creationId xmlns:a16="http://schemas.microsoft.com/office/drawing/2014/main" id="{31798C3F-B078-2580-5C51-41FE810A079F}"/>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1</a:t>
            </a:fld>
            <a:endParaRPr lang="en-US"/>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ctrTitle"/>
          </p:nvPr>
        </p:nvSpPr>
        <p:spPr>
          <a:xfrm>
            <a:off x="4267200" y="1615736"/>
            <a:ext cx="4179570" cy="1524735"/>
          </a:xfrm>
        </p:spPr>
        <p:txBody>
          <a:bodyPr anchor="b">
            <a:normAutofit/>
          </a:bodyPr>
          <a:lstStyle/>
          <a:p>
            <a:r>
              <a:rPr lang="en-US"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type="subTitle" idx="1"/>
          </p:nvPr>
        </p:nvSpPr>
        <p:spPr>
          <a:xfrm>
            <a:off x="4267200" y="3238103"/>
            <a:ext cx="4179570" cy="2004161"/>
          </a:xfrm>
        </p:spPr>
        <p:txBody>
          <a:bodyPr vert="horz" lIns="91440" tIns="45720" rIns="91440" bIns="45720" rtlCol="0">
            <a:normAutofit/>
          </a:bodyPr>
          <a:lstStyle/>
          <a:p>
            <a:pPr>
              <a:lnSpc>
                <a:spcPct val="140000"/>
              </a:lnSpc>
            </a:pPr>
            <a:r>
              <a:rPr lang="en-US" sz="1100"/>
              <a:t>The project is about a prototype system called Decisions for Affordable/Social Housing (DASH). DASH is an innovative effort to address informational gaps in social housing databases. DASH aims to give stakeholders with actionable insights into housing patterns, prevent homelessness, and forecast future demand for social/affordable housing by developing a data-driven open system. </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9579428" y="6356350"/>
            <a:ext cx="1774371" cy="365125"/>
          </a:xfrm>
        </p:spPr>
        <p:txBody>
          <a:bodyPr anchor="ctr">
            <a:normAutofit/>
          </a:bodyPr>
          <a:lstStyle/>
          <a:p>
            <a:pPr>
              <a:spcAft>
                <a:spcPts val="600"/>
              </a:spcAft>
            </a:pPr>
            <a:fld id="{19B51A1E-902D-48AF-9020-955120F399B6}" type="slidenum">
              <a:rPr lang="en-US" smtClean="0"/>
              <a:pPr>
                <a:spcAft>
                  <a:spcPts val="600"/>
                </a:spcAft>
              </a:pPr>
              <a:t>2</a:t>
            </a:fld>
            <a:endParaRPr lang="en-US"/>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5367271" y="443728"/>
            <a:ext cx="1452707" cy="585788"/>
          </a:xfrm>
        </p:spPr>
        <p:txBody>
          <a:bodyPr/>
          <a:lstStyle/>
          <a:p>
            <a:r>
              <a:rPr lang="en-US" dirty="0">
                <a:solidFill>
                  <a:srgbClr val="000000"/>
                </a:solidFill>
              </a:rPr>
              <a:t>GOALS</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pPr algn="ctr"/>
            <a:r>
              <a:rPr lang="en-US" dirty="0"/>
              <a:t>Database constraints</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45267" y="2598652"/>
            <a:ext cx="2141764" cy="514350"/>
          </a:xfrm>
        </p:spPr>
        <p:txBody>
          <a:bodyPr/>
          <a:lstStyle/>
          <a:p>
            <a:pPr algn="ctr"/>
            <a:r>
              <a:rPr lang="en-US" dirty="0"/>
              <a:t>Data Synthesis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pPr algn="ctr"/>
            <a:r>
              <a:rPr lang="en-US" dirty="0"/>
              <a:t>Dashboard generation</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pPr algn="ctr"/>
            <a:r>
              <a:rPr lang="en-US" dirty="0"/>
              <a:t>Predictive analytics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603077" cy="1010842"/>
          </a:xfrm>
        </p:spPr>
        <p:txBody>
          <a:bodyPr/>
          <a:lstStyle/>
          <a:p>
            <a:r>
              <a:rPr lang="en-US" dirty="0"/>
              <a:t>To create meaningful data, database constraints must be added.</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603077" cy="1010842"/>
          </a:xfrm>
        </p:spPr>
        <p:txBody>
          <a:bodyPr/>
          <a:lstStyle/>
          <a:p>
            <a:r>
              <a:rPr lang="en-US" dirty="0"/>
              <a:t>Using </a:t>
            </a:r>
            <a:r>
              <a:rPr lang="en-US" dirty="0" err="1"/>
              <a:t>dbForge</a:t>
            </a:r>
            <a:r>
              <a:rPr lang="en-US" dirty="0"/>
              <a:t> data generator tool to generate and insert synthetic data into Azure SQL Database.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Visualizing relevant features of the generated data to gain insights.</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Using Azure ML Studio to estimate future trends based on the generated data.</a:t>
            </a:r>
          </a:p>
          <a:p>
            <a:endParaRPr lang="en-US" dirty="0"/>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864735" y="450984"/>
            <a:ext cx="4569854" cy="531366"/>
          </a:xfrm>
        </p:spPr>
        <p:txBody>
          <a:bodyPr anchor="t">
            <a:normAutofit/>
          </a:bodyPr>
          <a:lstStyle/>
          <a:p>
            <a:r>
              <a:rPr lang="en-US" dirty="0">
                <a:solidFill>
                  <a:schemeClr val="bg1"/>
                </a:solidFill>
              </a:rPr>
              <a:t>Database constraint</a:t>
            </a:r>
          </a:p>
        </p:txBody>
      </p:sp>
      <p:sp>
        <p:nvSpPr>
          <p:cNvPr id="43" name="Date Placeholder 6">
            <a:extLst>
              <a:ext uri="{FF2B5EF4-FFF2-40B4-BE49-F238E27FC236}">
                <a16:creationId xmlns:a16="http://schemas.microsoft.com/office/drawing/2014/main" id="{398C6176-F401-FA50-A1E0-B79EE2974E51}"/>
              </a:ext>
            </a:extLst>
          </p:cNvPr>
          <p:cNvSpPr>
            <a:spLocks noGrp="1"/>
          </p:cNvSpPr>
          <p:nvPr>
            <p:ph type="dt" sz="half" idx="10"/>
          </p:nvPr>
        </p:nvSpPr>
        <p:spPr>
          <a:xfrm>
            <a:off x="838200" y="6356350"/>
            <a:ext cx="2743200" cy="365125"/>
          </a:xfrm>
        </p:spPr>
        <p:txBody>
          <a:bodyPr anchor="ctr">
            <a:normAutofit/>
          </a:bodyPr>
          <a:lstStyle/>
          <a:p>
            <a:pPr>
              <a:spcAft>
                <a:spcPts val="600"/>
              </a:spcAft>
            </a:pPr>
            <a:r>
              <a:rPr lang="en-US"/>
              <a:t>20XX</a:t>
            </a:r>
          </a:p>
        </p:txBody>
      </p:sp>
      <p:sp>
        <p:nvSpPr>
          <p:cNvPr id="47" name="Slide Number Placeholder 8">
            <a:extLst>
              <a:ext uri="{FF2B5EF4-FFF2-40B4-BE49-F238E27FC236}">
                <a16:creationId xmlns:a16="http://schemas.microsoft.com/office/drawing/2014/main" id="{41257505-A305-2B4F-45E3-342002D151E7}"/>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pic>
        <p:nvPicPr>
          <p:cNvPr id="34" name="Picture 33" descr="A screenshot of a computer&#10;&#10;Description automatically generated">
            <a:extLst>
              <a:ext uri="{FF2B5EF4-FFF2-40B4-BE49-F238E27FC236}">
                <a16:creationId xmlns:a16="http://schemas.microsoft.com/office/drawing/2014/main" id="{597CA127-816F-5FEC-C363-603B2A50DECD}"/>
              </a:ext>
            </a:extLst>
          </p:cNvPr>
          <p:cNvPicPr>
            <a:picLocks noChangeAspect="1"/>
          </p:cNvPicPr>
          <p:nvPr/>
        </p:nvPicPr>
        <p:blipFill rotWithShape="1">
          <a:blip r:embed="rId2"/>
          <a:srcRect l="55" r="19827" b="10154"/>
          <a:stretch/>
        </p:blipFill>
        <p:spPr>
          <a:xfrm>
            <a:off x="891862" y="1799862"/>
            <a:ext cx="5162550" cy="3256531"/>
          </a:xfrm>
          <a:prstGeom prst="rect">
            <a:avLst/>
          </a:prstGeom>
          <a:noFill/>
          <a:ln>
            <a:noFill/>
          </a:ln>
          <a:effectLst>
            <a:reflection blurRad="12700" stA="38000" endPos="28000" dist="5000" dir="5400000" sy="-100000" algn="bl" rotWithShape="0"/>
          </a:effectLst>
        </p:spPr>
      </p:pic>
      <p:pic>
        <p:nvPicPr>
          <p:cNvPr id="32" name="Picture 31" descr="A screenshot of a computer&#10;&#10;Description automatically generated">
            <a:extLst>
              <a:ext uri="{FF2B5EF4-FFF2-40B4-BE49-F238E27FC236}">
                <a16:creationId xmlns:a16="http://schemas.microsoft.com/office/drawing/2014/main" id="{D09BC3AB-C4F9-5942-B21A-5409898A0247}"/>
              </a:ext>
            </a:extLst>
          </p:cNvPr>
          <p:cNvPicPr>
            <a:picLocks noChangeAspect="1"/>
          </p:cNvPicPr>
          <p:nvPr/>
        </p:nvPicPr>
        <p:blipFill rotWithShape="1">
          <a:blip r:embed="rId3"/>
          <a:srcRect t="309" r="5102" b="9568"/>
          <a:stretch/>
        </p:blipFill>
        <p:spPr>
          <a:xfrm>
            <a:off x="6191250" y="1802375"/>
            <a:ext cx="5162550" cy="3251506"/>
          </a:xfrm>
          <a:prstGeom prst="rect">
            <a:avLst/>
          </a:prstGeom>
          <a:no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2202823" y="397965"/>
            <a:ext cx="3171825" cy="627958"/>
          </a:xfrm>
        </p:spPr>
        <p:txBody>
          <a:bodyPr anchor="b">
            <a:normAutofit/>
          </a:bodyPr>
          <a:lstStyle/>
          <a:p>
            <a:r>
              <a:rPr lang="en-US" dirty="0"/>
              <a:t>Data Synthesis</a:t>
            </a:r>
          </a:p>
        </p:txBody>
      </p:sp>
      <p:pic>
        <p:nvPicPr>
          <p:cNvPr id="12" name="Picture 11">
            <a:extLst>
              <a:ext uri="{FF2B5EF4-FFF2-40B4-BE49-F238E27FC236}">
                <a16:creationId xmlns:a16="http://schemas.microsoft.com/office/drawing/2014/main" id="{A47EF46C-4984-728D-93C3-9C331D531AB0}"/>
              </a:ext>
            </a:extLst>
          </p:cNvPr>
          <p:cNvPicPr>
            <a:picLocks noChangeAspect="1"/>
          </p:cNvPicPr>
          <p:nvPr/>
        </p:nvPicPr>
        <p:blipFill rotWithShape="1">
          <a:blip r:embed="rId2"/>
          <a:srcRect b="5666"/>
          <a:stretch/>
        </p:blipFill>
        <p:spPr>
          <a:xfrm>
            <a:off x="603696" y="1582216"/>
            <a:ext cx="6380809" cy="3915396"/>
          </a:xfrm>
          <a:prstGeom prst="rect">
            <a:avLst/>
          </a:prstGeom>
          <a:noFill/>
          <a:ln>
            <a:noFill/>
          </a:ln>
          <a:effectLst>
            <a:reflection blurRad="12700" stA="38000" endPos="28000" dist="5000" dir="5400000" sy="-100000" algn="bl" rotWithShape="0"/>
          </a:effectLst>
        </p:spPr>
      </p:pic>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12"/>
          </p:nvPr>
        </p:nvSpPr>
        <p:spPr>
          <a:xfrm>
            <a:off x="5536305" y="6356350"/>
            <a:ext cx="987552" cy="365125"/>
          </a:xfrm>
        </p:spPr>
        <p:txBody>
          <a:bodyPr anchor="ctr">
            <a:normAutofit/>
          </a:bodyPr>
          <a:lstStyle/>
          <a:p>
            <a:pPr>
              <a:spcAft>
                <a:spcPts val="600"/>
              </a:spcAft>
            </a:pPr>
            <a:fld id="{B5CEABB6-07DC-46E8-9B57-56EC44A396E5}" type="slidenum">
              <a:rPr lang="en-US" smtClean="0"/>
              <a:pPr>
                <a:spcAft>
                  <a:spcPts val="600"/>
                </a:spcAft>
              </a:pPr>
              <a:t>5</a:t>
            </a:fld>
            <a:endParaRPr lang="en-US"/>
          </a:p>
        </p:txBody>
      </p:sp>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3854003" y="590505"/>
            <a:ext cx="4677178" cy="509901"/>
          </a:xfrm>
        </p:spPr>
        <p:txBody>
          <a:bodyPr anchor="t">
            <a:normAutofit/>
          </a:bodyPr>
          <a:lstStyle/>
          <a:p>
            <a:r>
              <a:rPr lang="en-US" dirty="0">
                <a:solidFill>
                  <a:schemeClr val="bg1"/>
                </a:solidFill>
              </a:rPr>
              <a:t>Dashboard generation</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B5CEABB6-07DC-46E8-9B57-56EC44A396E5}" type="slidenum">
              <a:rPr lang="en-US" smtClean="0"/>
              <a:pPr>
                <a:spcAft>
                  <a:spcPts val="600"/>
                </a:spcAft>
              </a:pPr>
              <a:t>6</a:t>
            </a:fld>
            <a:endParaRPr lang="en-US"/>
          </a:p>
        </p:txBody>
      </p:sp>
      <p:pic>
        <p:nvPicPr>
          <p:cNvPr id="8" name="Picture 7" descr="A screenshot of a computer&#10;&#10;Description automatically generated">
            <a:extLst>
              <a:ext uri="{FF2B5EF4-FFF2-40B4-BE49-F238E27FC236}">
                <a16:creationId xmlns:a16="http://schemas.microsoft.com/office/drawing/2014/main" id="{A75EB605-0935-2F14-0DBF-2A44BF3E2908}"/>
              </a:ext>
            </a:extLst>
          </p:cNvPr>
          <p:cNvPicPr>
            <a:picLocks noChangeAspect="1"/>
          </p:cNvPicPr>
          <p:nvPr/>
        </p:nvPicPr>
        <p:blipFill rotWithShape="1">
          <a:blip r:embed="rId2"/>
          <a:srcRect b="6292"/>
          <a:stretch/>
        </p:blipFill>
        <p:spPr>
          <a:xfrm>
            <a:off x="140593" y="1804444"/>
            <a:ext cx="5956747" cy="34832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 name="Picture 9" descr="A screenshot of a computer&#10;&#10;Description automatically generated">
            <a:extLst>
              <a:ext uri="{FF2B5EF4-FFF2-40B4-BE49-F238E27FC236}">
                <a16:creationId xmlns:a16="http://schemas.microsoft.com/office/drawing/2014/main" id="{2CC1ED9E-F066-1C20-77A2-9BC8A11CAB39}"/>
              </a:ext>
            </a:extLst>
          </p:cNvPr>
          <p:cNvPicPr>
            <a:picLocks noChangeAspect="1"/>
          </p:cNvPicPr>
          <p:nvPr/>
        </p:nvPicPr>
        <p:blipFill rotWithShape="1">
          <a:blip r:embed="rId3"/>
          <a:srcRect b="6292"/>
          <a:stretch/>
        </p:blipFill>
        <p:spPr>
          <a:xfrm>
            <a:off x="6287842" y="1804443"/>
            <a:ext cx="5763564" cy="34832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title"/>
          </p:nvPr>
        </p:nvSpPr>
        <p:spPr/>
        <p:txBody>
          <a:bodyPr>
            <a:normAutofit/>
          </a:bodyPr>
          <a:lstStyle/>
          <a:p>
            <a:r>
              <a:rPr lang="en-US" sz="3600" dirty="0"/>
              <a:t>Predictive analytics</a:t>
            </a:r>
          </a:p>
        </p:txBody>
      </p:sp>
      <p:pic>
        <p:nvPicPr>
          <p:cNvPr id="8" name="Picture 7">
            <a:extLst>
              <a:ext uri="{FF2B5EF4-FFF2-40B4-BE49-F238E27FC236}">
                <a16:creationId xmlns:a16="http://schemas.microsoft.com/office/drawing/2014/main" id="{9DE0A576-51AB-B3B4-6352-B0578B47189A}"/>
              </a:ext>
            </a:extLst>
          </p:cNvPr>
          <p:cNvPicPr>
            <a:picLocks noChangeAspect="1"/>
          </p:cNvPicPr>
          <p:nvPr/>
        </p:nvPicPr>
        <p:blipFill rotWithShape="1">
          <a:blip r:embed="rId2"/>
          <a:srcRect r="-1286" b="367"/>
          <a:stretch/>
        </p:blipFill>
        <p:spPr>
          <a:xfrm>
            <a:off x="303365" y="2513753"/>
            <a:ext cx="6284037" cy="34520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8B2313FC-E478-3E6F-2645-24D267D08F3A}"/>
              </a:ext>
            </a:extLst>
          </p:cNvPr>
          <p:cNvPicPr>
            <a:picLocks noChangeAspect="1"/>
          </p:cNvPicPr>
          <p:nvPr/>
        </p:nvPicPr>
        <p:blipFill>
          <a:blip r:embed="rId3"/>
          <a:stretch>
            <a:fillRect/>
          </a:stretch>
        </p:blipFill>
        <p:spPr>
          <a:xfrm>
            <a:off x="7032171" y="2905864"/>
            <a:ext cx="4856464" cy="26678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275521" y="142361"/>
            <a:ext cx="5396753" cy="1480252"/>
          </a:xfrm>
        </p:spPr>
        <p:txBody>
          <a:bodyPr/>
          <a:lstStyle/>
          <a:p>
            <a:r>
              <a:rPr lang="en-US" dirty="0"/>
              <a:t>Predictive analytics</a:t>
            </a:r>
          </a:p>
        </p:txBody>
      </p:sp>
      <p:pic>
        <p:nvPicPr>
          <p:cNvPr id="6" name="Picture 5">
            <a:extLst>
              <a:ext uri="{FF2B5EF4-FFF2-40B4-BE49-F238E27FC236}">
                <a16:creationId xmlns:a16="http://schemas.microsoft.com/office/drawing/2014/main" id="{FAAE5D8D-DB6E-E2C3-3943-14E4C89B9077}"/>
              </a:ext>
            </a:extLst>
          </p:cNvPr>
          <p:cNvPicPr>
            <a:picLocks noChangeAspect="1"/>
          </p:cNvPicPr>
          <p:nvPr/>
        </p:nvPicPr>
        <p:blipFill>
          <a:blip r:embed="rId2"/>
          <a:stretch>
            <a:fillRect/>
          </a:stretch>
        </p:blipFill>
        <p:spPr>
          <a:xfrm>
            <a:off x="6275521" y="2545977"/>
            <a:ext cx="5583979" cy="35901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5562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211651" y="3129003"/>
            <a:ext cx="2548247" cy="601750"/>
          </a:xfrm>
        </p:spPr>
        <p:txBody>
          <a:bodyPr/>
          <a:lstStyle/>
          <a:p>
            <a:r>
              <a:rPr lang="en-US" dirty="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3.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189</TotalTime>
  <Words>154</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Monoline</vt:lpstr>
      <vt:lpstr>Decision for Affordable/Social Housing (DASH) System</vt:lpstr>
      <vt:lpstr>Introduction</vt:lpstr>
      <vt:lpstr>GOALS</vt:lpstr>
      <vt:lpstr>Database constraint</vt:lpstr>
      <vt:lpstr>Data Synthesis</vt:lpstr>
      <vt:lpstr>Dashboard generation</vt:lpstr>
      <vt:lpstr>Predictive analytics</vt:lpstr>
      <vt:lpstr>Predictive analytics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for Social AND AFFORDABLE HOUSING</dc:title>
  <dc:creator>yashraj motwani</dc:creator>
  <cp:lastModifiedBy>yashraj motwani</cp:lastModifiedBy>
  <cp:revision>114</cp:revision>
  <dcterms:created xsi:type="dcterms:W3CDTF">2023-12-12T18:46:20Z</dcterms:created>
  <dcterms:modified xsi:type="dcterms:W3CDTF">2023-12-13T16:45:54Z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