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9"/>
  </p:notes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BDF4C-62AC-745F-6296-71D4E306228F}" v="2332" dt="2024-12-19T03:25:49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837FAF-1CE0-470F-A1B2-F6ED06A0BC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E76A69-A735-4B45-BF89-D857D7DA8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Evolving scope of the project</a:t>
          </a:r>
        </a:p>
      </dgm:t>
    </dgm:pt>
    <dgm:pt modelId="{EB0F4B07-107A-43DF-AB3B-C4FACAE3E4C2}" type="parTrans" cxnId="{D3BBA8F3-F6E3-4B40-AEE5-9C106DEA9B91}">
      <dgm:prSet/>
      <dgm:spPr/>
      <dgm:t>
        <a:bodyPr/>
        <a:lstStyle/>
        <a:p>
          <a:endParaRPr lang="en-US"/>
        </a:p>
      </dgm:t>
    </dgm:pt>
    <dgm:pt modelId="{6806338D-16B3-45D3-85B0-A1EC211AA0AC}" type="sibTrans" cxnId="{D3BBA8F3-F6E3-4B40-AEE5-9C106DEA9B91}">
      <dgm:prSet/>
      <dgm:spPr/>
      <dgm:t>
        <a:bodyPr/>
        <a:lstStyle/>
        <a:p>
          <a:endParaRPr lang="en-US"/>
        </a:p>
      </dgm:t>
    </dgm:pt>
    <dgm:pt modelId="{1706D5EB-EE76-47BE-A916-3739564D1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challenges in NVivo Tool: </a:t>
          </a:r>
        </a:p>
      </dgm:t>
    </dgm:pt>
    <dgm:pt modelId="{64812943-4F58-47AB-BC52-83DD3C09D9E7}" type="parTrans" cxnId="{C8FC47D5-7D5D-4E9C-84EF-480A8D1099A3}">
      <dgm:prSet/>
      <dgm:spPr/>
      <dgm:t>
        <a:bodyPr/>
        <a:lstStyle/>
        <a:p>
          <a:endParaRPr lang="en-US"/>
        </a:p>
      </dgm:t>
    </dgm:pt>
    <dgm:pt modelId="{1DF90149-0D2D-4404-BE71-78CDA6FA4132}" type="sibTrans" cxnId="{C8FC47D5-7D5D-4E9C-84EF-480A8D1099A3}">
      <dgm:prSet/>
      <dgm:spPr/>
      <dgm:t>
        <a:bodyPr/>
        <a:lstStyle/>
        <a:p>
          <a:endParaRPr lang="en-US"/>
        </a:p>
      </dgm:t>
    </dgm:pt>
    <dgm:pt modelId="{E683DEB4-A0A8-4DDD-BF10-4D0471AF8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deletions, inconsistent updates to the cloud, inconsistent performance of the tool, no query results etc.</a:t>
          </a:r>
        </a:p>
      </dgm:t>
    </dgm:pt>
    <dgm:pt modelId="{2D0E4199-8ED2-40DA-9C02-AC3C734B8D3C}" type="parTrans" cxnId="{05C52613-D49E-44FD-89C5-688AA7C790BD}">
      <dgm:prSet/>
      <dgm:spPr/>
      <dgm:t>
        <a:bodyPr/>
        <a:lstStyle/>
        <a:p>
          <a:endParaRPr lang="en-US"/>
        </a:p>
      </dgm:t>
    </dgm:pt>
    <dgm:pt modelId="{A9728D99-FAD7-4178-90FE-3009C1BC6C6E}" type="sibTrans" cxnId="{05C52613-D49E-44FD-89C5-688AA7C790BD}">
      <dgm:prSet/>
      <dgm:spPr/>
      <dgm:t>
        <a:bodyPr/>
        <a:lstStyle/>
        <a:p>
          <a:endParaRPr lang="en-US"/>
        </a:p>
      </dgm:t>
    </dgm:pt>
    <dgm:pt modelId="{A50DE309-2603-4BED-9179-DDB1D1FE7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limited to Windows environments (PowerBI, SSMS, DBForge)</a:t>
          </a:r>
        </a:p>
      </dgm:t>
    </dgm:pt>
    <dgm:pt modelId="{9312E977-0FBB-42F5-9369-C773FA062A63}" type="parTrans" cxnId="{A63C0365-49E8-4B2D-9619-7D7E7429BA91}">
      <dgm:prSet/>
      <dgm:spPr/>
      <dgm:t>
        <a:bodyPr/>
        <a:lstStyle/>
        <a:p>
          <a:endParaRPr lang="en-US"/>
        </a:p>
      </dgm:t>
    </dgm:pt>
    <dgm:pt modelId="{26577394-E7C0-40FE-9500-DB803EB29B89}" type="sibTrans" cxnId="{A63C0365-49E8-4B2D-9619-7D7E7429BA91}">
      <dgm:prSet/>
      <dgm:spPr/>
      <dgm:t>
        <a:bodyPr/>
        <a:lstStyle/>
        <a:p>
          <a:endParaRPr lang="en-US"/>
        </a:p>
      </dgm:t>
    </dgm:pt>
    <dgm:pt modelId="{0C2CAF50-7EDE-4567-8AF1-7375BADABF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knowledge in new tools and time taken to transfer knowledge/ self-learn</a:t>
          </a:r>
        </a:p>
      </dgm:t>
    </dgm:pt>
    <dgm:pt modelId="{28596590-2CFF-40BE-BBEF-F7DC2ED54CB2}" type="parTrans" cxnId="{FF1D3427-9F83-4FB4-BD05-CC2665A7892F}">
      <dgm:prSet/>
      <dgm:spPr/>
      <dgm:t>
        <a:bodyPr/>
        <a:lstStyle/>
        <a:p>
          <a:endParaRPr lang="en-US"/>
        </a:p>
      </dgm:t>
    </dgm:pt>
    <dgm:pt modelId="{02A06F4B-B165-43EB-881C-0D1E2A32A6EA}" type="sibTrans" cxnId="{FF1D3427-9F83-4FB4-BD05-CC2665A7892F}">
      <dgm:prSet/>
      <dgm:spPr/>
      <dgm:t>
        <a:bodyPr/>
        <a:lstStyle/>
        <a:p>
          <a:endParaRPr lang="en-US"/>
        </a:p>
      </dgm:t>
    </dgm:pt>
    <dgm:pt modelId="{30F29968-9E3B-4EF8-8415-7A43E4FE74B4}" type="pres">
      <dgm:prSet presAssocID="{08837FAF-1CE0-470F-A1B2-F6ED06A0BC05}" presName="root" presStyleCnt="0">
        <dgm:presLayoutVars>
          <dgm:dir/>
          <dgm:resizeHandles val="exact"/>
        </dgm:presLayoutVars>
      </dgm:prSet>
      <dgm:spPr/>
    </dgm:pt>
    <dgm:pt modelId="{32C5309F-BFA1-4B2E-84A6-CDF29CC0FA35}" type="pres">
      <dgm:prSet presAssocID="{76E76A69-A735-4B45-BF89-D857D7DA85A0}" presName="compNode" presStyleCnt="0"/>
      <dgm:spPr/>
    </dgm:pt>
    <dgm:pt modelId="{CBA89F60-E154-4D31-A4D0-056D351F1BDA}" type="pres">
      <dgm:prSet presAssocID="{76E76A69-A735-4B45-BF89-D857D7DA85A0}" presName="bgRect" presStyleLbl="bgShp" presStyleIdx="0" presStyleCnt="4"/>
      <dgm:spPr/>
    </dgm:pt>
    <dgm:pt modelId="{81DB5594-BCD0-4293-9847-0F2C2604F0A6}" type="pres">
      <dgm:prSet presAssocID="{76E76A69-A735-4B45-BF89-D857D7DA85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75FE2C2-4BA3-412D-AC0C-9C3BE549B806}" type="pres">
      <dgm:prSet presAssocID="{76E76A69-A735-4B45-BF89-D857D7DA85A0}" presName="spaceRect" presStyleCnt="0"/>
      <dgm:spPr/>
    </dgm:pt>
    <dgm:pt modelId="{18FDC38E-0EC0-4652-B223-223DCA7790DA}" type="pres">
      <dgm:prSet presAssocID="{76E76A69-A735-4B45-BF89-D857D7DA85A0}" presName="parTx" presStyleLbl="revTx" presStyleIdx="0" presStyleCnt="5">
        <dgm:presLayoutVars>
          <dgm:chMax val="0"/>
          <dgm:chPref val="0"/>
        </dgm:presLayoutVars>
      </dgm:prSet>
      <dgm:spPr/>
    </dgm:pt>
    <dgm:pt modelId="{E2F67BEB-E68B-49A0-AF03-4FEA0123C071}" type="pres">
      <dgm:prSet presAssocID="{6806338D-16B3-45D3-85B0-A1EC211AA0AC}" presName="sibTrans" presStyleCnt="0"/>
      <dgm:spPr/>
    </dgm:pt>
    <dgm:pt modelId="{0E7112A4-469F-4E17-B0B8-82C989D02F0A}" type="pres">
      <dgm:prSet presAssocID="{1706D5EB-EE76-47BE-A916-3739564D1CEB}" presName="compNode" presStyleCnt="0"/>
      <dgm:spPr/>
    </dgm:pt>
    <dgm:pt modelId="{0202987D-8E3A-4F26-A12E-244967F93877}" type="pres">
      <dgm:prSet presAssocID="{1706D5EB-EE76-47BE-A916-3739564D1CEB}" presName="bgRect" presStyleLbl="bgShp" presStyleIdx="1" presStyleCnt="4"/>
      <dgm:spPr/>
    </dgm:pt>
    <dgm:pt modelId="{B373D111-5766-4DEE-9AD5-9ED04AF47081}" type="pres">
      <dgm:prSet presAssocID="{1706D5EB-EE76-47BE-A916-3739564D1C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3B3737-45FB-406D-AAE4-B90315F45BD0}" type="pres">
      <dgm:prSet presAssocID="{1706D5EB-EE76-47BE-A916-3739564D1CEB}" presName="spaceRect" presStyleCnt="0"/>
      <dgm:spPr/>
    </dgm:pt>
    <dgm:pt modelId="{597FD935-47FE-4A87-A1EB-372512CB16FB}" type="pres">
      <dgm:prSet presAssocID="{1706D5EB-EE76-47BE-A916-3739564D1CEB}" presName="parTx" presStyleLbl="revTx" presStyleIdx="1" presStyleCnt="5">
        <dgm:presLayoutVars>
          <dgm:chMax val="0"/>
          <dgm:chPref val="0"/>
        </dgm:presLayoutVars>
      </dgm:prSet>
      <dgm:spPr/>
    </dgm:pt>
    <dgm:pt modelId="{2CE97EDC-7E02-441A-9251-9E1BF46FCA26}" type="pres">
      <dgm:prSet presAssocID="{1706D5EB-EE76-47BE-A916-3739564D1CEB}" presName="desTx" presStyleLbl="revTx" presStyleIdx="2" presStyleCnt="5">
        <dgm:presLayoutVars/>
      </dgm:prSet>
      <dgm:spPr/>
    </dgm:pt>
    <dgm:pt modelId="{13595236-98D1-46A9-83DD-B8D90E8B7421}" type="pres">
      <dgm:prSet presAssocID="{1DF90149-0D2D-4404-BE71-78CDA6FA4132}" presName="sibTrans" presStyleCnt="0"/>
      <dgm:spPr/>
    </dgm:pt>
    <dgm:pt modelId="{38102998-BE6D-48BD-A4AB-0B44982BD1A2}" type="pres">
      <dgm:prSet presAssocID="{A50DE309-2603-4BED-9179-DDB1D1FE7283}" presName="compNode" presStyleCnt="0"/>
      <dgm:spPr/>
    </dgm:pt>
    <dgm:pt modelId="{B1A07A38-8219-4097-9690-14ECFD5C3E8A}" type="pres">
      <dgm:prSet presAssocID="{A50DE309-2603-4BED-9179-DDB1D1FE7283}" presName="bgRect" presStyleLbl="bgShp" presStyleIdx="2" presStyleCnt="4"/>
      <dgm:spPr/>
    </dgm:pt>
    <dgm:pt modelId="{FAB3B149-BC44-41AA-8302-6A3F2E420752}" type="pres">
      <dgm:prSet presAssocID="{A50DE309-2603-4BED-9179-DDB1D1FE72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52F0F41-0BB1-47BF-8E25-F78AD25AA542}" type="pres">
      <dgm:prSet presAssocID="{A50DE309-2603-4BED-9179-DDB1D1FE7283}" presName="spaceRect" presStyleCnt="0"/>
      <dgm:spPr/>
    </dgm:pt>
    <dgm:pt modelId="{FE7CE72D-7E04-4776-AF2A-85028CE59E7E}" type="pres">
      <dgm:prSet presAssocID="{A50DE309-2603-4BED-9179-DDB1D1FE7283}" presName="parTx" presStyleLbl="revTx" presStyleIdx="3" presStyleCnt="5">
        <dgm:presLayoutVars>
          <dgm:chMax val="0"/>
          <dgm:chPref val="0"/>
        </dgm:presLayoutVars>
      </dgm:prSet>
      <dgm:spPr/>
    </dgm:pt>
    <dgm:pt modelId="{5D585B7B-184C-42E9-80B2-A01760E392BC}" type="pres">
      <dgm:prSet presAssocID="{26577394-E7C0-40FE-9500-DB803EB29B89}" presName="sibTrans" presStyleCnt="0"/>
      <dgm:spPr/>
    </dgm:pt>
    <dgm:pt modelId="{162AFB53-701C-49C0-B138-06DC33B30F08}" type="pres">
      <dgm:prSet presAssocID="{0C2CAF50-7EDE-4567-8AF1-7375BADABF7A}" presName="compNode" presStyleCnt="0"/>
      <dgm:spPr/>
    </dgm:pt>
    <dgm:pt modelId="{883E0BE0-9E6B-4658-A5DF-04B6D65B8ABE}" type="pres">
      <dgm:prSet presAssocID="{0C2CAF50-7EDE-4567-8AF1-7375BADABF7A}" presName="bgRect" presStyleLbl="bgShp" presStyleIdx="3" presStyleCnt="4"/>
      <dgm:spPr/>
    </dgm:pt>
    <dgm:pt modelId="{8CD794CF-9015-4AFE-8536-B6388432619A}" type="pres">
      <dgm:prSet presAssocID="{0C2CAF50-7EDE-4567-8AF1-7375BADABF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0739D9-28C2-425D-9197-B136054FD5EA}" type="pres">
      <dgm:prSet presAssocID="{0C2CAF50-7EDE-4567-8AF1-7375BADABF7A}" presName="spaceRect" presStyleCnt="0"/>
      <dgm:spPr/>
    </dgm:pt>
    <dgm:pt modelId="{31B6632B-EBF5-4824-A4E0-AB4B9FA604A3}" type="pres">
      <dgm:prSet presAssocID="{0C2CAF50-7EDE-4567-8AF1-7375BADABF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C52613-D49E-44FD-89C5-688AA7C790BD}" srcId="{1706D5EB-EE76-47BE-A916-3739564D1CEB}" destId="{E683DEB4-A0A8-4DDD-BF10-4D0471AF85C7}" srcOrd="0" destOrd="0" parTransId="{2D0E4199-8ED2-40DA-9C02-AC3C734B8D3C}" sibTransId="{A9728D99-FAD7-4178-90FE-3009C1BC6C6E}"/>
    <dgm:cxn modelId="{FF1D3427-9F83-4FB4-BD05-CC2665A7892F}" srcId="{08837FAF-1CE0-470F-A1B2-F6ED06A0BC05}" destId="{0C2CAF50-7EDE-4567-8AF1-7375BADABF7A}" srcOrd="3" destOrd="0" parTransId="{28596590-2CFF-40BE-BBEF-F7DC2ED54CB2}" sibTransId="{02A06F4B-B165-43EB-881C-0D1E2A32A6EA}"/>
    <dgm:cxn modelId="{A11FFB2C-20CF-4F91-9711-1D208494033D}" type="presOf" srcId="{08837FAF-1CE0-470F-A1B2-F6ED06A0BC05}" destId="{30F29968-9E3B-4EF8-8415-7A43E4FE74B4}" srcOrd="0" destOrd="0" presId="urn:microsoft.com/office/officeart/2018/2/layout/IconVerticalSolidList"/>
    <dgm:cxn modelId="{8611FD36-6CFC-47A5-838B-93C5297FA344}" type="presOf" srcId="{1706D5EB-EE76-47BE-A916-3739564D1CEB}" destId="{597FD935-47FE-4A87-A1EB-372512CB16FB}" srcOrd="0" destOrd="0" presId="urn:microsoft.com/office/officeart/2018/2/layout/IconVerticalSolidList"/>
    <dgm:cxn modelId="{A63C0365-49E8-4B2D-9619-7D7E7429BA91}" srcId="{08837FAF-1CE0-470F-A1B2-F6ED06A0BC05}" destId="{A50DE309-2603-4BED-9179-DDB1D1FE7283}" srcOrd="2" destOrd="0" parTransId="{9312E977-0FBB-42F5-9369-C773FA062A63}" sibTransId="{26577394-E7C0-40FE-9500-DB803EB29B89}"/>
    <dgm:cxn modelId="{11D5A376-4E60-4FBA-8811-C46056855C62}" type="presOf" srcId="{0C2CAF50-7EDE-4567-8AF1-7375BADABF7A}" destId="{31B6632B-EBF5-4824-A4E0-AB4B9FA604A3}" srcOrd="0" destOrd="0" presId="urn:microsoft.com/office/officeart/2018/2/layout/IconVerticalSolidList"/>
    <dgm:cxn modelId="{D45BD8BD-5316-4B9B-83AC-A7825F2317CF}" type="presOf" srcId="{76E76A69-A735-4B45-BF89-D857D7DA85A0}" destId="{18FDC38E-0EC0-4652-B223-223DCA7790DA}" srcOrd="0" destOrd="0" presId="urn:microsoft.com/office/officeart/2018/2/layout/IconVerticalSolidList"/>
    <dgm:cxn modelId="{053503CD-2C74-4485-A3FA-27A854ED4BC6}" type="presOf" srcId="{A50DE309-2603-4BED-9179-DDB1D1FE7283}" destId="{FE7CE72D-7E04-4776-AF2A-85028CE59E7E}" srcOrd="0" destOrd="0" presId="urn:microsoft.com/office/officeart/2018/2/layout/IconVerticalSolidList"/>
    <dgm:cxn modelId="{5850BACF-C32C-4510-920D-ACACFC24443B}" type="presOf" srcId="{E683DEB4-A0A8-4DDD-BF10-4D0471AF85C7}" destId="{2CE97EDC-7E02-441A-9251-9E1BF46FCA26}" srcOrd="0" destOrd="0" presId="urn:microsoft.com/office/officeart/2018/2/layout/IconVerticalSolidList"/>
    <dgm:cxn modelId="{C8FC47D5-7D5D-4E9C-84EF-480A8D1099A3}" srcId="{08837FAF-1CE0-470F-A1B2-F6ED06A0BC05}" destId="{1706D5EB-EE76-47BE-A916-3739564D1CEB}" srcOrd="1" destOrd="0" parTransId="{64812943-4F58-47AB-BC52-83DD3C09D9E7}" sibTransId="{1DF90149-0D2D-4404-BE71-78CDA6FA4132}"/>
    <dgm:cxn modelId="{D3BBA8F3-F6E3-4B40-AEE5-9C106DEA9B91}" srcId="{08837FAF-1CE0-470F-A1B2-F6ED06A0BC05}" destId="{76E76A69-A735-4B45-BF89-D857D7DA85A0}" srcOrd="0" destOrd="0" parTransId="{EB0F4B07-107A-43DF-AB3B-C4FACAE3E4C2}" sibTransId="{6806338D-16B3-45D3-85B0-A1EC211AA0AC}"/>
    <dgm:cxn modelId="{9A97AF3C-EA38-4581-AE56-C1593635F71C}" type="presParOf" srcId="{30F29968-9E3B-4EF8-8415-7A43E4FE74B4}" destId="{32C5309F-BFA1-4B2E-84A6-CDF29CC0FA35}" srcOrd="0" destOrd="0" presId="urn:microsoft.com/office/officeart/2018/2/layout/IconVerticalSolidList"/>
    <dgm:cxn modelId="{EF74E705-E960-4273-B328-0E99E919DAA4}" type="presParOf" srcId="{32C5309F-BFA1-4B2E-84A6-CDF29CC0FA35}" destId="{CBA89F60-E154-4D31-A4D0-056D351F1BDA}" srcOrd="0" destOrd="0" presId="urn:microsoft.com/office/officeart/2018/2/layout/IconVerticalSolidList"/>
    <dgm:cxn modelId="{FEDE1DE9-8368-4230-8BA9-B77CFF87A1AE}" type="presParOf" srcId="{32C5309F-BFA1-4B2E-84A6-CDF29CC0FA35}" destId="{81DB5594-BCD0-4293-9847-0F2C2604F0A6}" srcOrd="1" destOrd="0" presId="urn:microsoft.com/office/officeart/2018/2/layout/IconVerticalSolidList"/>
    <dgm:cxn modelId="{4F4F9855-FB73-4C3F-B9BD-1E2A23CFA94A}" type="presParOf" srcId="{32C5309F-BFA1-4B2E-84A6-CDF29CC0FA35}" destId="{675FE2C2-4BA3-412D-AC0C-9C3BE549B806}" srcOrd="2" destOrd="0" presId="urn:microsoft.com/office/officeart/2018/2/layout/IconVerticalSolidList"/>
    <dgm:cxn modelId="{1255307C-CD0B-4B26-8BF6-311EC53BD6DF}" type="presParOf" srcId="{32C5309F-BFA1-4B2E-84A6-CDF29CC0FA35}" destId="{18FDC38E-0EC0-4652-B223-223DCA7790DA}" srcOrd="3" destOrd="0" presId="urn:microsoft.com/office/officeart/2018/2/layout/IconVerticalSolidList"/>
    <dgm:cxn modelId="{1B55E6B7-1248-4096-B241-9DE7CA9ABCBE}" type="presParOf" srcId="{30F29968-9E3B-4EF8-8415-7A43E4FE74B4}" destId="{E2F67BEB-E68B-49A0-AF03-4FEA0123C071}" srcOrd="1" destOrd="0" presId="urn:microsoft.com/office/officeart/2018/2/layout/IconVerticalSolidList"/>
    <dgm:cxn modelId="{51753082-F18C-41BE-9245-DC20A0079F43}" type="presParOf" srcId="{30F29968-9E3B-4EF8-8415-7A43E4FE74B4}" destId="{0E7112A4-469F-4E17-B0B8-82C989D02F0A}" srcOrd="2" destOrd="0" presId="urn:microsoft.com/office/officeart/2018/2/layout/IconVerticalSolidList"/>
    <dgm:cxn modelId="{FBB3177E-12AE-448F-8448-1C564C7B339C}" type="presParOf" srcId="{0E7112A4-469F-4E17-B0B8-82C989D02F0A}" destId="{0202987D-8E3A-4F26-A12E-244967F93877}" srcOrd="0" destOrd="0" presId="urn:microsoft.com/office/officeart/2018/2/layout/IconVerticalSolidList"/>
    <dgm:cxn modelId="{3B9B6C26-0A96-48A0-BF77-9B905AE42199}" type="presParOf" srcId="{0E7112A4-469F-4E17-B0B8-82C989D02F0A}" destId="{B373D111-5766-4DEE-9AD5-9ED04AF47081}" srcOrd="1" destOrd="0" presId="urn:microsoft.com/office/officeart/2018/2/layout/IconVerticalSolidList"/>
    <dgm:cxn modelId="{57D99EA7-470A-47E6-B02F-25D43C6543DD}" type="presParOf" srcId="{0E7112A4-469F-4E17-B0B8-82C989D02F0A}" destId="{F83B3737-45FB-406D-AAE4-B90315F45BD0}" srcOrd="2" destOrd="0" presId="urn:microsoft.com/office/officeart/2018/2/layout/IconVerticalSolidList"/>
    <dgm:cxn modelId="{80664494-4042-4879-9C76-5BA0611136D7}" type="presParOf" srcId="{0E7112A4-469F-4E17-B0B8-82C989D02F0A}" destId="{597FD935-47FE-4A87-A1EB-372512CB16FB}" srcOrd="3" destOrd="0" presId="urn:microsoft.com/office/officeart/2018/2/layout/IconVerticalSolidList"/>
    <dgm:cxn modelId="{3D1D678A-AC4B-4BD7-9E28-9FB176172B69}" type="presParOf" srcId="{0E7112A4-469F-4E17-B0B8-82C989D02F0A}" destId="{2CE97EDC-7E02-441A-9251-9E1BF46FCA26}" srcOrd="4" destOrd="0" presId="urn:microsoft.com/office/officeart/2018/2/layout/IconVerticalSolidList"/>
    <dgm:cxn modelId="{7B5A0017-A809-4C29-9DEF-FCC26913D9B3}" type="presParOf" srcId="{30F29968-9E3B-4EF8-8415-7A43E4FE74B4}" destId="{13595236-98D1-46A9-83DD-B8D90E8B7421}" srcOrd="3" destOrd="0" presId="urn:microsoft.com/office/officeart/2018/2/layout/IconVerticalSolidList"/>
    <dgm:cxn modelId="{24F467FD-EA7A-48A1-90DE-D6739B606E3B}" type="presParOf" srcId="{30F29968-9E3B-4EF8-8415-7A43E4FE74B4}" destId="{38102998-BE6D-48BD-A4AB-0B44982BD1A2}" srcOrd="4" destOrd="0" presId="urn:microsoft.com/office/officeart/2018/2/layout/IconVerticalSolidList"/>
    <dgm:cxn modelId="{53B0D9D0-3A90-4803-AC9B-F8ED3EACBF6E}" type="presParOf" srcId="{38102998-BE6D-48BD-A4AB-0B44982BD1A2}" destId="{B1A07A38-8219-4097-9690-14ECFD5C3E8A}" srcOrd="0" destOrd="0" presId="urn:microsoft.com/office/officeart/2018/2/layout/IconVerticalSolidList"/>
    <dgm:cxn modelId="{3EEB6C4B-A7C0-43D2-8DC6-06CC26EAB7D2}" type="presParOf" srcId="{38102998-BE6D-48BD-A4AB-0B44982BD1A2}" destId="{FAB3B149-BC44-41AA-8302-6A3F2E420752}" srcOrd="1" destOrd="0" presId="urn:microsoft.com/office/officeart/2018/2/layout/IconVerticalSolidList"/>
    <dgm:cxn modelId="{78A762DC-772F-42DE-B3A0-4E4B9780B55C}" type="presParOf" srcId="{38102998-BE6D-48BD-A4AB-0B44982BD1A2}" destId="{352F0F41-0BB1-47BF-8E25-F78AD25AA542}" srcOrd="2" destOrd="0" presId="urn:microsoft.com/office/officeart/2018/2/layout/IconVerticalSolidList"/>
    <dgm:cxn modelId="{332F420E-43A4-4083-9307-BF640BCC26B2}" type="presParOf" srcId="{38102998-BE6D-48BD-A4AB-0B44982BD1A2}" destId="{FE7CE72D-7E04-4776-AF2A-85028CE59E7E}" srcOrd="3" destOrd="0" presId="urn:microsoft.com/office/officeart/2018/2/layout/IconVerticalSolidList"/>
    <dgm:cxn modelId="{F7E918EE-D841-40A4-A737-5B0D7F892DBA}" type="presParOf" srcId="{30F29968-9E3B-4EF8-8415-7A43E4FE74B4}" destId="{5D585B7B-184C-42E9-80B2-A01760E392BC}" srcOrd="5" destOrd="0" presId="urn:microsoft.com/office/officeart/2018/2/layout/IconVerticalSolidList"/>
    <dgm:cxn modelId="{121F7687-EDEA-4447-9268-7D3B8C00BA49}" type="presParOf" srcId="{30F29968-9E3B-4EF8-8415-7A43E4FE74B4}" destId="{162AFB53-701C-49C0-B138-06DC33B30F08}" srcOrd="6" destOrd="0" presId="urn:microsoft.com/office/officeart/2018/2/layout/IconVerticalSolidList"/>
    <dgm:cxn modelId="{5C8D4966-A6EC-45AA-A253-0595A48685C4}" type="presParOf" srcId="{162AFB53-701C-49C0-B138-06DC33B30F08}" destId="{883E0BE0-9E6B-4658-A5DF-04B6D65B8ABE}" srcOrd="0" destOrd="0" presId="urn:microsoft.com/office/officeart/2018/2/layout/IconVerticalSolidList"/>
    <dgm:cxn modelId="{F29BDC86-EE8F-42E8-B924-2F6DC1C99B09}" type="presParOf" srcId="{162AFB53-701C-49C0-B138-06DC33B30F08}" destId="{8CD794CF-9015-4AFE-8536-B6388432619A}" srcOrd="1" destOrd="0" presId="urn:microsoft.com/office/officeart/2018/2/layout/IconVerticalSolidList"/>
    <dgm:cxn modelId="{D28A606D-4B6F-4D99-81F1-0B25FC3A2099}" type="presParOf" srcId="{162AFB53-701C-49C0-B138-06DC33B30F08}" destId="{210739D9-28C2-425D-9197-B136054FD5EA}" srcOrd="2" destOrd="0" presId="urn:microsoft.com/office/officeart/2018/2/layout/IconVerticalSolidList"/>
    <dgm:cxn modelId="{BA223542-D87E-49C4-87CC-BD4ECBFF1B9F}" type="presParOf" srcId="{162AFB53-701C-49C0-B138-06DC33B30F08}" destId="{31B6632B-EBF5-4824-A4E0-AB4B9FA604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89F60-E154-4D31-A4D0-056D351F1BDA}">
      <dsp:nvSpPr>
        <dsp:cNvPr id="0" name=""/>
        <dsp:cNvSpPr/>
      </dsp:nvSpPr>
      <dsp:spPr>
        <a:xfrm>
          <a:off x="0" y="1644"/>
          <a:ext cx="10691265" cy="833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B5594-BCD0-4293-9847-0F2C2604F0A6}">
      <dsp:nvSpPr>
        <dsp:cNvPr id="0" name=""/>
        <dsp:cNvSpPr/>
      </dsp:nvSpPr>
      <dsp:spPr>
        <a:xfrm>
          <a:off x="252186" y="189221"/>
          <a:ext cx="458520" cy="458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DC38E-0EC0-4652-B223-223DCA7790DA}">
      <dsp:nvSpPr>
        <dsp:cNvPr id="0" name=""/>
        <dsp:cNvSpPr/>
      </dsp:nvSpPr>
      <dsp:spPr>
        <a:xfrm>
          <a:off x="962893" y="1644"/>
          <a:ext cx="9728371" cy="83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0" tIns="88230" rIns="88230" bIns="882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Evolving scope of the project</a:t>
          </a:r>
        </a:p>
      </dsp:txBody>
      <dsp:txXfrm>
        <a:off x="962893" y="1644"/>
        <a:ext cx="9728371" cy="833673"/>
      </dsp:txXfrm>
    </dsp:sp>
    <dsp:sp modelId="{0202987D-8E3A-4F26-A12E-244967F93877}">
      <dsp:nvSpPr>
        <dsp:cNvPr id="0" name=""/>
        <dsp:cNvSpPr/>
      </dsp:nvSpPr>
      <dsp:spPr>
        <a:xfrm>
          <a:off x="0" y="1043737"/>
          <a:ext cx="10691265" cy="833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3D111-5766-4DEE-9AD5-9ED04AF47081}">
      <dsp:nvSpPr>
        <dsp:cNvPr id="0" name=""/>
        <dsp:cNvSpPr/>
      </dsp:nvSpPr>
      <dsp:spPr>
        <a:xfrm>
          <a:off x="252186" y="1231313"/>
          <a:ext cx="458520" cy="458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FD935-47FE-4A87-A1EB-372512CB16FB}">
      <dsp:nvSpPr>
        <dsp:cNvPr id="0" name=""/>
        <dsp:cNvSpPr/>
      </dsp:nvSpPr>
      <dsp:spPr>
        <a:xfrm>
          <a:off x="962893" y="1043737"/>
          <a:ext cx="4811069" cy="83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0" tIns="88230" rIns="88230" bIns="882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challenges in NVivo Tool: </a:t>
          </a:r>
        </a:p>
      </dsp:txBody>
      <dsp:txXfrm>
        <a:off x="962893" y="1043737"/>
        <a:ext cx="4811069" cy="833673"/>
      </dsp:txXfrm>
    </dsp:sp>
    <dsp:sp modelId="{2CE97EDC-7E02-441A-9251-9E1BF46FCA26}">
      <dsp:nvSpPr>
        <dsp:cNvPr id="0" name=""/>
        <dsp:cNvSpPr/>
      </dsp:nvSpPr>
      <dsp:spPr>
        <a:xfrm>
          <a:off x="5773962" y="1043737"/>
          <a:ext cx="4917302" cy="83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0" tIns="88230" rIns="88230" bIns="882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deletions, inconsistent updates to the cloud, inconsistent performance of the tool, no query results etc.</a:t>
          </a:r>
        </a:p>
      </dsp:txBody>
      <dsp:txXfrm>
        <a:off x="5773962" y="1043737"/>
        <a:ext cx="4917302" cy="833673"/>
      </dsp:txXfrm>
    </dsp:sp>
    <dsp:sp modelId="{B1A07A38-8219-4097-9690-14ECFD5C3E8A}">
      <dsp:nvSpPr>
        <dsp:cNvPr id="0" name=""/>
        <dsp:cNvSpPr/>
      </dsp:nvSpPr>
      <dsp:spPr>
        <a:xfrm>
          <a:off x="0" y="2085829"/>
          <a:ext cx="10691265" cy="833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3B149-BC44-41AA-8302-6A3F2E420752}">
      <dsp:nvSpPr>
        <dsp:cNvPr id="0" name=""/>
        <dsp:cNvSpPr/>
      </dsp:nvSpPr>
      <dsp:spPr>
        <a:xfrm>
          <a:off x="252186" y="2273406"/>
          <a:ext cx="458520" cy="458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CE72D-7E04-4776-AF2A-85028CE59E7E}">
      <dsp:nvSpPr>
        <dsp:cNvPr id="0" name=""/>
        <dsp:cNvSpPr/>
      </dsp:nvSpPr>
      <dsp:spPr>
        <a:xfrm>
          <a:off x="962893" y="2085829"/>
          <a:ext cx="9728371" cy="83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0" tIns="88230" rIns="88230" bIns="882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 limited to Windows environments (PowerBI, SSMS, DBForge)</a:t>
          </a:r>
        </a:p>
      </dsp:txBody>
      <dsp:txXfrm>
        <a:off x="962893" y="2085829"/>
        <a:ext cx="9728371" cy="833673"/>
      </dsp:txXfrm>
    </dsp:sp>
    <dsp:sp modelId="{883E0BE0-9E6B-4658-A5DF-04B6D65B8ABE}">
      <dsp:nvSpPr>
        <dsp:cNvPr id="0" name=""/>
        <dsp:cNvSpPr/>
      </dsp:nvSpPr>
      <dsp:spPr>
        <a:xfrm>
          <a:off x="0" y="3127922"/>
          <a:ext cx="10691265" cy="833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794CF-9015-4AFE-8536-B6388432619A}">
      <dsp:nvSpPr>
        <dsp:cNvPr id="0" name=""/>
        <dsp:cNvSpPr/>
      </dsp:nvSpPr>
      <dsp:spPr>
        <a:xfrm>
          <a:off x="252186" y="3315498"/>
          <a:ext cx="458520" cy="458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6632B-EBF5-4824-A4E0-AB4B9FA604A3}">
      <dsp:nvSpPr>
        <dsp:cNvPr id="0" name=""/>
        <dsp:cNvSpPr/>
      </dsp:nvSpPr>
      <dsp:spPr>
        <a:xfrm>
          <a:off x="962893" y="3127922"/>
          <a:ext cx="9728371" cy="833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30" tIns="88230" rIns="88230" bIns="8823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Lack of knowledge in new tools and time taken to transfer knowledge/ self-learn</a:t>
          </a:r>
        </a:p>
      </dsp:txBody>
      <dsp:txXfrm>
        <a:off x="962893" y="3127922"/>
        <a:ext cx="9728371" cy="833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BC48-C109-41B1-B3A6-3DB2CC01FE65}" type="datetimeFigureOut"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97C7-2B3D-4AFC-8558-73288DF28F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Lack of decision makers in interviews to extract requirements</a:t>
            </a:r>
          </a:p>
          <a:p>
            <a:r>
              <a:rPr lang="en-US">
                <a:ea typeface="Calibri"/>
                <a:cs typeface="Calibri"/>
              </a:rPr>
              <a:t>Some requirements are out of scope – programs/ services etc?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Orgs do not collect all the data that users want to see in graphs – disability and health information</a:t>
            </a:r>
          </a:p>
          <a:p>
            <a:r>
              <a:rPr lang="en-US">
                <a:ea typeface="Calibri"/>
                <a:cs typeface="Calibri"/>
              </a:rPr>
              <a:t>Concerns about if and why they should collect information – vulnerable groups / eviction reasons etc 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 number of assumptions when elaborating requirements – such as data stored in each variable/ using standards might be different to actual/ diff orgs have diff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D97C7-2B3D-4AFC-8558-73288DF28FD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1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6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59" r:id="rId6"/>
    <p:sldLayoutId id="2147483755" r:id="rId7"/>
    <p:sldLayoutId id="2147483756" r:id="rId8"/>
    <p:sldLayoutId id="2147483757" r:id="rId9"/>
    <p:sldLayoutId id="2147483758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ttawa-Social-Housing-Dash/DASH-Proto/wiki/User-Stories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UOttawa-Social-Housing-Dash/DASH-Proto/wiki/User-Persona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UOttawa-Social-Housing-Dash/DASH-Proto/wiki/Solution-Require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UOttawa-Social-Housing-Dash/DASH-Proto/wiki/Data-Framework" TargetMode="External"/><Relationship Id="rId4" Type="http://schemas.openxmlformats.org/officeDocument/2006/relationships/hyperlink" Target="https://github.com/UOttawa-Social-Housing-Dash/DASH-Proto/wiki/Databas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A3428F-6DA0-20C8-7F78-283169E6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65" t="31820" r="2620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984334"/>
            <a:ext cx="7983070" cy="689328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/>
              <a:t>(Summer &amp; Fall 2024 update)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7059" y="5846386"/>
            <a:ext cx="5275774" cy="984930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Lakshika Paiva</a:t>
            </a:r>
          </a:p>
          <a:p>
            <a:pPr algn="r"/>
            <a:r>
              <a:rPr lang="en-US" sz="1800" dirty="0"/>
              <a:t>Master of Digital Transformation and Innovation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7B8860CB-F617-C24E-5C13-F9FFFA460F3A}"/>
              </a:ext>
            </a:extLst>
          </p:cNvPr>
          <p:cNvSpPr txBox="1">
            <a:spLocks/>
          </p:cNvSpPr>
          <p:nvPr/>
        </p:nvSpPr>
        <p:spPr>
          <a:xfrm>
            <a:off x="5161039" y="1329425"/>
            <a:ext cx="6524760" cy="36453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rgbClr val="000000"/>
                </a:solidFill>
              </a:rPr>
              <a:t>DASHBOARDS for Affordable and social Housing </a:t>
            </a:r>
            <a:endParaRPr lang="en-US" sz="6000" b="1" dirty="0">
              <a:solidFill>
                <a:srgbClr val="FFFFFF"/>
              </a:solidFill>
            </a:endParaRPr>
          </a:p>
          <a:p>
            <a:pPr algn="ctr"/>
            <a:r>
              <a:rPr lang="en-US" sz="6000" b="1">
                <a:solidFill>
                  <a:srgbClr val="000000"/>
                </a:solidFill>
              </a:rPr>
              <a:t>V2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ople at the meeting desk">
            <a:extLst>
              <a:ext uri="{FF2B5EF4-FFF2-40B4-BE49-F238E27FC236}">
                <a16:creationId xmlns:a16="http://schemas.microsoft.com/office/drawing/2014/main" id="{E9AEC898-12A6-551F-D5EF-825709C2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6" r="30718" b="-2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9185B-7F78-C4AE-E857-C527DF8E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D9D81C-F413-6D93-FFE0-6F06BB33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Key Objective</a:t>
            </a:r>
          </a:p>
          <a:p>
            <a:r>
              <a:rPr lang="en-US"/>
              <a:t>Requirements Analysis</a:t>
            </a:r>
          </a:p>
          <a:p>
            <a:r>
              <a:rPr lang="en-US"/>
              <a:t>Design &amp; Development</a:t>
            </a:r>
          </a:p>
          <a:p>
            <a:r>
              <a:rPr lang="en-US"/>
              <a:t>DASH demonstration</a:t>
            </a:r>
          </a:p>
          <a:p>
            <a:r>
              <a:rPr lang="en-US"/>
              <a:t>Challenges</a:t>
            </a:r>
          </a:p>
          <a:p>
            <a:r>
              <a:rPr lang="en-US"/>
              <a:t>Lessons Learnt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B9DC6-CFA1-8BF5-5D47-4904AD69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KEY Objective </a:t>
            </a:r>
            <a:endParaRPr lang="en-US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2C00C5D0-FB40-CACA-C90C-AF3EC43C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Analyze Case 1 interviews and release a </a:t>
            </a:r>
            <a:r>
              <a:rPr lang="en-US" sz="2200"/>
              <a:t>new iteration of the DASH prototype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9DC6-CFA1-8BF5-5D47-4904AD69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7D67-4B2B-71E2-6A58-0E2A40F8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4774"/>
            <a:ext cx="7008587" cy="47177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Case 1 (Ottawa) interviews were analyzed – using NVivo</a:t>
            </a:r>
            <a:endParaRPr lang="en-US" dirty="0"/>
          </a:p>
          <a:p>
            <a:r>
              <a:rPr lang="en-US"/>
              <a:t>Qualitative coding process </a:t>
            </a:r>
            <a:r>
              <a:rPr lang="en-US" sz="2100"/>
              <a:t>– Analysis Framework</a:t>
            </a:r>
            <a:endParaRPr lang="en-US" sz="2100" b="1" i="1"/>
          </a:p>
          <a:p>
            <a:r>
              <a:rPr lang="en-US" dirty="0"/>
              <a:t>Extracted 3 recurring user personas: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100"/>
              <a:t>Bernadette, the City Councilor (1)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100"/>
              <a:t>Penny, the Housing Case Manager (4)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100"/>
              <a:t>Raj, the Data Analyst (2)</a:t>
            </a:r>
          </a:p>
          <a:p>
            <a:r>
              <a:rPr lang="en-US"/>
              <a:t>Extracted users' goals, needs, pain points and </a:t>
            </a:r>
            <a:r>
              <a:rPr lang="en-US" dirty="0"/>
              <a:t>responsibilities</a:t>
            </a:r>
          </a:p>
          <a:p>
            <a:r>
              <a:rPr lang="en-US" dirty="0"/>
              <a:t>Extracted Solution Requirements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Functional and Non-Functional Requirements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://github.com/UOttawa-Social-Housing-Dash/DASH-Proto/wiki/User-Personas</a:t>
            </a: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https://github.com/UOttawa-Social-Housing-Dash/DASH-Proto/wiki/User-Stories</a:t>
            </a:r>
            <a:endParaRPr lang="en-US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https://github.com/UOttawa-Social-Housing-Dash/DASH-Proto/wiki/Solution-Requirements</a:t>
            </a:r>
            <a:endParaRPr lang="en-US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48B2EE-A005-92A9-162D-6AA3D3A7D4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6342" b="230"/>
          <a:stretch/>
        </p:blipFill>
        <p:spPr>
          <a:xfrm>
            <a:off x="7795202" y="3428975"/>
            <a:ext cx="2665316" cy="19709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746AD5A1-181D-5FE9-DFC6-F11AD808683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4682" b="306"/>
          <a:stretch/>
        </p:blipFill>
        <p:spPr>
          <a:xfrm>
            <a:off x="9406246" y="4416911"/>
            <a:ext cx="2506649" cy="1972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90B43C-9194-C175-9E51-D6B6BD0CA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3304" y="916978"/>
            <a:ext cx="4646544" cy="22864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886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10DAAF-F4CE-4D7A-A88A-7580CA50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E286E-3A8E-45A7-A6A7-99FB466D0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38200" y="723900"/>
            <a:ext cx="6732" cy="3019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BA08731-B184-0A5E-A337-6A750E673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906" b="191"/>
          <a:stretch/>
        </p:blipFill>
        <p:spPr>
          <a:xfrm>
            <a:off x="188331" y="2235173"/>
            <a:ext cx="3911430" cy="432610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8A5B15-1354-C9B4-B4EA-8CDD0EDF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36" y="4798907"/>
            <a:ext cx="3249583" cy="9423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B9DC6-CFA1-8BF5-5D47-4904AD69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61" y="604923"/>
            <a:ext cx="3502933" cy="3170101"/>
          </a:xfrm>
        </p:spPr>
        <p:txBody>
          <a:bodyPr>
            <a:normAutofit/>
          </a:bodyPr>
          <a:lstStyle/>
          <a:p>
            <a:r>
              <a:rPr lang="en-US"/>
              <a:t>Design &amp;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7D67-4B2B-71E2-6A58-0E2A40F8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323" y="606726"/>
            <a:ext cx="7324582" cy="362983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/>
              <a:t>Migrated the existing database to a new SQL Server in a new Azure account, dedicated to DASH.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/>
              <a:t>Enhanced the existing database to add </a:t>
            </a:r>
            <a:r>
              <a:rPr lang="en-US" i="1"/>
              <a:t>2 </a:t>
            </a:r>
            <a:r>
              <a:rPr lang="en-US" b="1" i="1"/>
              <a:t>new tables and new columns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b="1"/>
              <a:t>Tables: </a:t>
            </a:r>
            <a:r>
              <a:rPr lang="en-US"/>
              <a:t>HousingAmenity Table, HousingDeparture Table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b="1"/>
              <a:t>Columns: </a:t>
            </a:r>
            <a:r>
              <a:rPr lang="en-US"/>
              <a:t>Individual, HousingUnit, Occupation, IndividualDisability, HousingRegistry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/>
              <a:t>Generated data into new tables and columns using </a:t>
            </a:r>
            <a:r>
              <a:rPr lang="en-US" b="1"/>
              <a:t>DBForge</a:t>
            </a:r>
            <a:r>
              <a:rPr lang="en-US"/>
              <a:t> Data Generator.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Links - </a:t>
            </a:r>
            <a:r>
              <a:rPr lang="en-US" sz="1600" dirty="0">
                <a:ea typeface="+mn-lt"/>
                <a:cs typeface="+mn-lt"/>
                <a:hlinkClick r:id="rId4"/>
              </a:rPr>
              <a:t>https://github.com/UOttawa-Social-Housing-Dash/DASH-Proto/wiki/Database</a:t>
            </a:r>
            <a:r>
              <a:rPr lang="en-US" sz="1600">
                <a:ea typeface="+mn-lt"/>
                <a:cs typeface="+mn-lt"/>
              </a:rPr>
              <a:t>  |  </a:t>
            </a:r>
            <a:r>
              <a:rPr lang="en-US" sz="1600" dirty="0">
                <a:ea typeface="+mn-lt"/>
                <a:cs typeface="+mn-lt"/>
                <a:hlinkClick r:id="rId5"/>
              </a:rPr>
              <a:t>https://github.com/UOttawa-Social-Housing-Dash/DASH-Proto/wiki/Data-Framework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567334-1018-ADDB-9323-95E1C3785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652" y="4076089"/>
            <a:ext cx="4061278" cy="24792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4324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 Tips for Software Demos - Visitor Queue">
            <a:extLst>
              <a:ext uri="{FF2B5EF4-FFF2-40B4-BE49-F238E27FC236}">
                <a16:creationId xmlns:a16="http://schemas.microsoft.com/office/drawing/2014/main" id="{B03A1E10-ACBC-A87F-376D-FBEF3DC1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587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B9DC6-CFA1-8BF5-5D47-4904AD69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7D67-4B2B-71E2-6A58-0E2A40F8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DASHBOARD DEMONSTRATION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7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0554-F2CC-ADFB-CE0E-54A3E9A1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E663C7E-57D0-1EA7-CD75-74A72DF10D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1998647"/>
          <a:ext cx="10691265" cy="3963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380802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7F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397</Words>
  <Application>Microsoft Macintosh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Courier New</vt:lpstr>
      <vt:lpstr>Univers Condensed</vt:lpstr>
      <vt:lpstr>ChronicleVTI</vt:lpstr>
      <vt:lpstr>(Summer &amp; Fall 2024 update)</vt:lpstr>
      <vt:lpstr>AGENDA</vt:lpstr>
      <vt:lpstr>KEY Objective </vt:lpstr>
      <vt:lpstr>REquirements analysis</vt:lpstr>
      <vt:lpstr>Design &amp; Development</vt:lpstr>
      <vt:lpstr>Implementation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Lakshika Josephine Paiva</cp:lastModifiedBy>
  <cp:revision>556</cp:revision>
  <dcterms:created xsi:type="dcterms:W3CDTF">2024-12-18T18:30:54Z</dcterms:created>
  <dcterms:modified xsi:type="dcterms:W3CDTF">2025-01-12T19:06:01Z</dcterms:modified>
</cp:coreProperties>
</file>