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Lst>
  <p:sldSz cy="5143500" cx="9144000"/>
  <p:notesSz cx="6858000" cy="9144000"/>
  <p:embeddedFontLst>
    <p:embeddedFont>
      <p:font typeface="Montserrat"/>
      <p:regular r:id="rId14"/>
      <p:bold r:id="rId15"/>
      <p:italic r:id="rId16"/>
      <p:boldItalic r:id="rId17"/>
    </p:embeddedFont>
    <p:embeddedFont>
      <p:font typeface="Montserrat Medium"/>
      <p:regular r:id="rId18"/>
      <p:bold r:id="rId19"/>
      <p:italic r:id="rId20"/>
      <p:boldItalic r:id="rId21"/>
    </p:embeddedFont>
    <p:embeddedFont>
      <p:font typeface="Montserrat ExtraBold"/>
      <p:bold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0673F85-8CC2-4A1D-95C9-E5D776366EF1}">
  <a:tblStyle styleId="{B0673F85-8CC2-4A1D-95C9-E5D776366EF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Medium-italic.fntdata"/><Relationship Id="rId11" Type="http://schemas.openxmlformats.org/officeDocument/2006/relationships/slide" Target="slides/slide5.xml"/><Relationship Id="rId22" Type="http://schemas.openxmlformats.org/officeDocument/2006/relationships/font" Target="fonts/MontserratExtraBold-bold.fntdata"/><Relationship Id="rId10" Type="http://schemas.openxmlformats.org/officeDocument/2006/relationships/slide" Target="slides/slide4.xml"/><Relationship Id="rId21" Type="http://schemas.openxmlformats.org/officeDocument/2006/relationships/font" Target="fonts/MontserratMedium-boldItalic.fntdata"/><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font" Target="fonts/MontserratExtraBold-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slideMaster" Target="slideMasters/slideMaster1.xml"/><Relationship Id="rId19" Type="http://schemas.openxmlformats.org/officeDocument/2006/relationships/font" Target="fonts/MontserratMedium-bold.fntdata"/><Relationship Id="rId6" Type="http://schemas.openxmlformats.org/officeDocument/2006/relationships/notesMaster" Target="notesMasters/notesMaster1.xml"/><Relationship Id="rId18" Type="http://schemas.openxmlformats.org/officeDocument/2006/relationships/font" Target="fonts/MontserratMedium-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25613d65db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25613d65d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25613d65d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25613d65d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2c05921d55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2c05921d55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25613d65d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25613d65d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2c05921d55_1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2c05921d55_1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2c05921d55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2c05921d55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2c05921d55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2c05921d55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hyperlink" Target="https://drive.google.com/drive/folders/16EnJyoCVTl4ofuyKWP7bG40wZXGXX1n-?usp=sharing" TargetMode="External"/><Relationship Id="rId5" Type="http://schemas.openxmlformats.org/officeDocument/2006/relationships/hyperlink" Target="https://drive.google.com/drive/folders/16EnJyoCVTl4ofuyKWP7bG40wZXGXX1n-?usp=sharing"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hyperlink" Target="https://visor.ph/bikes/makati-impounds-dozens-of-bicycles-for-unruly-parking/#:~:text=The%20bikes%20were%20apparently%20removed,a%20flawed%20mindset%20with%20thi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blip>
          <a:srcRect b="0" l="0" r="0" t="0"/>
          <a:stretch/>
        </p:blipFill>
        <p:spPr>
          <a:xfrm>
            <a:off x="0" y="0"/>
            <a:ext cx="9143990" cy="5143500"/>
          </a:xfrm>
          <a:prstGeom prst="rect">
            <a:avLst/>
          </a:prstGeom>
          <a:noFill/>
          <a:ln>
            <a:noFill/>
          </a:ln>
        </p:spPr>
      </p:pic>
      <p:sp>
        <p:nvSpPr>
          <p:cNvPr id="55" name="Google Shape;55;p13"/>
          <p:cNvSpPr txBox="1"/>
          <p:nvPr/>
        </p:nvSpPr>
        <p:spPr>
          <a:xfrm>
            <a:off x="2137200" y="2086050"/>
            <a:ext cx="4869600" cy="971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4500">
                <a:solidFill>
                  <a:schemeClr val="lt1"/>
                </a:solidFill>
                <a:latin typeface="Montserrat ExtraBold"/>
                <a:ea typeface="Montserrat ExtraBold"/>
                <a:cs typeface="Montserrat ExtraBold"/>
                <a:sym typeface="Montserrat ExtraBold"/>
              </a:rPr>
              <a:t>Hack-A-Street </a:t>
            </a:r>
            <a:endParaRPr sz="4500">
              <a:solidFill>
                <a:schemeClr val="lt1"/>
              </a:solidFill>
              <a:latin typeface="Montserrat ExtraBold"/>
              <a:ea typeface="Montserrat ExtraBold"/>
              <a:cs typeface="Montserrat ExtraBold"/>
              <a:sym typeface="Montserrat ExtraBold"/>
            </a:endParaRPr>
          </a:p>
          <a:p>
            <a:pPr indent="0" lvl="0" marL="0" rtl="0" algn="ctr">
              <a:spcBef>
                <a:spcPts val="0"/>
              </a:spcBef>
              <a:spcAft>
                <a:spcPts val="0"/>
              </a:spcAft>
              <a:buNone/>
            </a:pPr>
            <a:r>
              <a:rPr lang="en">
                <a:solidFill>
                  <a:schemeClr val="lt1"/>
                </a:solidFill>
                <a:latin typeface="Montserrat Medium"/>
                <a:ea typeface="Montserrat Medium"/>
                <a:cs typeface="Montserrat Medium"/>
                <a:sym typeface="Montserrat Medium"/>
              </a:rPr>
              <a:t>Pre-Work Kit</a:t>
            </a:r>
            <a:endParaRPr>
              <a:solidFill>
                <a:schemeClr val="lt1"/>
              </a:solidFill>
              <a:latin typeface="Montserrat Medium"/>
              <a:ea typeface="Montserrat Medium"/>
              <a:cs typeface="Montserrat Medium"/>
              <a:sym typeface="Montserrat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rotWithShape="1">
          <a:blip r:embed="rId3">
            <a:alphaModFix/>
          </a:blip>
          <a:srcRect b="0" l="0" r="0" t="0"/>
          <a:stretch/>
        </p:blipFill>
        <p:spPr>
          <a:xfrm>
            <a:off x="0" y="0"/>
            <a:ext cx="9143990" cy="5143500"/>
          </a:xfrm>
          <a:prstGeom prst="rect">
            <a:avLst/>
          </a:prstGeom>
          <a:noFill/>
          <a:ln>
            <a:noFill/>
          </a:ln>
        </p:spPr>
      </p:pic>
      <p:sp>
        <p:nvSpPr>
          <p:cNvPr id="61" name="Google Shape;61;p14"/>
          <p:cNvSpPr txBox="1"/>
          <p:nvPr/>
        </p:nvSpPr>
        <p:spPr>
          <a:xfrm>
            <a:off x="340800" y="1805100"/>
            <a:ext cx="8462400" cy="153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115C5C"/>
                </a:solidFill>
                <a:latin typeface="Montserrat ExtraBold"/>
                <a:ea typeface="Montserrat ExtraBold"/>
                <a:cs typeface="Montserrat ExtraBold"/>
                <a:sym typeface="Montserrat ExtraBold"/>
              </a:rPr>
              <a:t>Objectives of the Pre-Work Kit:</a:t>
            </a:r>
            <a:endParaRPr sz="3000">
              <a:solidFill>
                <a:srgbClr val="115C5C"/>
              </a:solidFill>
              <a:latin typeface="Montserrat ExtraBold"/>
              <a:ea typeface="Montserrat ExtraBold"/>
              <a:cs typeface="Montserrat ExtraBold"/>
              <a:sym typeface="Montserrat ExtraBold"/>
            </a:endParaRPr>
          </a:p>
          <a:p>
            <a:pPr indent="-317500" lvl="0" marL="457200" rtl="0" algn="l">
              <a:lnSpc>
                <a:spcPct val="115000"/>
              </a:lnSpc>
              <a:spcBef>
                <a:spcPts val="1000"/>
              </a:spcBef>
              <a:spcAft>
                <a:spcPts val="0"/>
              </a:spcAft>
              <a:buClr>
                <a:srgbClr val="003C42"/>
              </a:buClr>
              <a:buSzPts val="1400"/>
              <a:buFont typeface="Montserrat"/>
              <a:buChar char="❏"/>
            </a:pPr>
            <a:r>
              <a:rPr lang="en">
                <a:solidFill>
                  <a:srgbClr val="003C42"/>
                </a:solidFill>
                <a:latin typeface="Montserrat"/>
                <a:ea typeface="Montserrat"/>
                <a:cs typeface="Montserrat"/>
                <a:sym typeface="Montserrat"/>
              </a:rPr>
              <a:t>Help you organize your ideas</a:t>
            </a:r>
            <a:endParaRPr>
              <a:solidFill>
                <a:srgbClr val="003C42"/>
              </a:solidFill>
              <a:latin typeface="Montserrat"/>
              <a:ea typeface="Montserrat"/>
              <a:cs typeface="Montserrat"/>
              <a:sym typeface="Montserrat"/>
            </a:endParaRPr>
          </a:p>
          <a:p>
            <a:pPr indent="-317500" lvl="0" marL="457200" rtl="0" algn="l">
              <a:lnSpc>
                <a:spcPct val="115000"/>
              </a:lnSpc>
              <a:spcBef>
                <a:spcPts val="0"/>
              </a:spcBef>
              <a:spcAft>
                <a:spcPts val="0"/>
              </a:spcAft>
              <a:buClr>
                <a:srgbClr val="003C42"/>
              </a:buClr>
              <a:buSzPts val="1400"/>
              <a:buFont typeface="Montserrat"/>
              <a:buChar char="❏"/>
            </a:pPr>
            <a:r>
              <a:rPr lang="en">
                <a:solidFill>
                  <a:srgbClr val="003C42"/>
                </a:solidFill>
                <a:latin typeface="Montserrat"/>
                <a:ea typeface="Montserrat"/>
                <a:cs typeface="Montserrat"/>
                <a:sym typeface="Montserrat"/>
              </a:rPr>
              <a:t>Prepare a strong foundation for your presentation</a:t>
            </a:r>
            <a:endParaRPr>
              <a:solidFill>
                <a:srgbClr val="003C42"/>
              </a:solidFill>
              <a:latin typeface="Montserrat"/>
              <a:ea typeface="Montserrat"/>
              <a:cs typeface="Montserrat"/>
              <a:sym typeface="Montserrat"/>
            </a:endParaRPr>
          </a:p>
          <a:p>
            <a:pPr indent="-317500" lvl="0" marL="457200" rtl="0" algn="l">
              <a:lnSpc>
                <a:spcPct val="115000"/>
              </a:lnSpc>
              <a:spcBef>
                <a:spcPts val="0"/>
              </a:spcBef>
              <a:spcAft>
                <a:spcPts val="0"/>
              </a:spcAft>
              <a:buClr>
                <a:srgbClr val="003C42"/>
              </a:buClr>
              <a:buSzPts val="1400"/>
              <a:buFont typeface="Montserrat"/>
              <a:buChar char="❏"/>
            </a:pPr>
            <a:r>
              <a:rPr lang="en">
                <a:solidFill>
                  <a:srgbClr val="003C42"/>
                </a:solidFill>
                <a:latin typeface="Montserrat"/>
                <a:ea typeface="Montserrat"/>
                <a:cs typeface="Montserrat"/>
                <a:sym typeface="Montserrat"/>
              </a:rPr>
              <a:t>Align your goals with the judging criteria</a:t>
            </a:r>
            <a:endParaRPr>
              <a:solidFill>
                <a:srgbClr val="003C42"/>
              </a:solidFill>
              <a:latin typeface="Montserrat"/>
              <a:ea typeface="Montserrat"/>
              <a:cs typeface="Montserrat"/>
              <a:sym typeface="Montserrat"/>
            </a:endParaRPr>
          </a:p>
          <a:p>
            <a:pPr indent="-317500" lvl="0" marL="457200" rtl="0" algn="l">
              <a:lnSpc>
                <a:spcPct val="115000"/>
              </a:lnSpc>
              <a:spcBef>
                <a:spcPts val="0"/>
              </a:spcBef>
              <a:spcAft>
                <a:spcPts val="0"/>
              </a:spcAft>
              <a:buClr>
                <a:srgbClr val="003C42"/>
              </a:buClr>
              <a:buSzPts val="1400"/>
              <a:buFont typeface="Montserrat"/>
              <a:buChar char="❏"/>
            </a:pPr>
            <a:r>
              <a:rPr lang="en">
                <a:solidFill>
                  <a:srgbClr val="003C42"/>
                </a:solidFill>
                <a:latin typeface="Montserrat"/>
                <a:ea typeface="Montserrat"/>
                <a:cs typeface="Montserrat"/>
                <a:sym typeface="Montserrat"/>
              </a:rPr>
              <a:t>This pre-work kit will serve as the basis for your presentation</a:t>
            </a:r>
            <a:endParaRPr>
              <a:solidFill>
                <a:srgbClr val="003C42"/>
              </a:solidFill>
              <a:latin typeface="Montserrat"/>
              <a:ea typeface="Montserrat"/>
              <a:cs typeface="Montserrat"/>
              <a:sym typeface="Montserrat"/>
            </a:endParaRPr>
          </a:p>
          <a:p>
            <a:pPr indent="0" lvl="0" marL="0" rtl="0" algn="ctr">
              <a:spcBef>
                <a:spcPts val="0"/>
              </a:spcBef>
              <a:spcAft>
                <a:spcPts val="0"/>
              </a:spcAft>
              <a:buNone/>
            </a:pPr>
            <a:r>
              <a:t/>
            </a:r>
            <a:endParaRPr sz="1600">
              <a:solidFill>
                <a:srgbClr val="115C5C"/>
              </a:solidFill>
              <a:latin typeface="Montserrat Medium"/>
              <a:ea typeface="Montserrat Medium"/>
              <a:cs typeface="Montserrat Medium"/>
              <a:sym typeface="Montserrat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pic>
        <p:nvPicPr>
          <p:cNvPr id="66" name="Google Shape;66;p15"/>
          <p:cNvPicPr preferRelativeResize="0"/>
          <p:nvPr/>
        </p:nvPicPr>
        <p:blipFill rotWithShape="1">
          <a:blip r:embed="rId3">
            <a:alphaModFix/>
          </a:blip>
          <a:srcRect b="0" l="0" r="0" t="0"/>
          <a:stretch/>
        </p:blipFill>
        <p:spPr>
          <a:xfrm>
            <a:off x="0" y="0"/>
            <a:ext cx="9143990" cy="5143500"/>
          </a:xfrm>
          <a:prstGeom prst="rect">
            <a:avLst/>
          </a:prstGeom>
          <a:noFill/>
          <a:ln>
            <a:noFill/>
          </a:ln>
        </p:spPr>
      </p:pic>
      <p:sp>
        <p:nvSpPr>
          <p:cNvPr id="67" name="Google Shape;67;p15"/>
          <p:cNvSpPr txBox="1"/>
          <p:nvPr/>
        </p:nvSpPr>
        <p:spPr>
          <a:xfrm>
            <a:off x="340800" y="1308000"/>
            <a:ext cx="8462400" cy="1635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115C5C"/>
                </a:solidFill>
                <a:latin typeface="Montserrat ExtraBold"/>
                <a:ea typeface="Montserrat ExtraBold"/>
                <a:cs typeface="Montserrat ExtraBold"/>
                <a:sym typeface="Montserrat ExtraBold"/>
              </a:rPr>
              <a:t>Instructions</a:t>
            </a:r>
            <a:endParaRPr sz="3000">
              <a:solidFill>
                <a:srgbClr val="115C5C"/>
              </a:solidFill>
              <a:latin typeface="Montserrat ExtraBold"/>
              <a:ea typeface="Montserrat ExtraBold"/>
              <a:cs typeface="Montserrat ExtraBold"/>
              <a:sym typeface="Montserrat ExtraBold"/>
            </a:endParaRPr>
          </a:p>
          <a:p>
            <a:pPr indent="-317500" lvl="0" marL="457200" rtl="0" algn="l">
              <a:lnSpc>
                <a:spcPct val="115000"/>
              </a:lnSpc>
              <a:spcBef>
                <a:spcPts val="1000"/>
              </a:spcBef>
              <a:spcAft>
                <a:spcPts val="0"/>
              </a:spcAft>
              <a:buClr>
                <a:srgbClr val="003C42"/>
              </a:buClr>
              <a:buSzPts val="1400"/>
              <a:buFont typeface="Montserrat"/>
              <a:buChar char="❏"/>
            </a:pPr>
            <a:r>
              <a:rPr lang="en">
                <a:solidFill>
                  <a:srgbClr val="003C42"/>
                </a:solidFill>
                <a:latin typeface="Montserrat"/>
                <a:ea typeface="Montserrat"/>
                <a:cs typeface="Montserrat"/>
                <a:sym typeface="Montserrat"/>
              </a:rPr>
              <a:t>Make a copy of this Google Slide.</a:t>
            </a:r>
            <a:endParaRPr>
              <a:solidFill>
                <a:srgbClr val="003C42"/>
              </a:solidFill>
              <a:latin typeface="Montserrat"/>
              <a:ea typeface="Montserrat"/>
              <a:cs typeface="Montserrat"/>
              <a:sym typeface="Montserrat"/>
            </a:endParaRPr>
          </a:p>
          <a:p>
            <a:pPr indent="-317500" lvl="0" marL="457200" rtl="0" algn="l">
              <a:lnSpc>
                <a:spcPct val="115000"/>
              </a:lnSpc>
              <a:spcBef>
                <a:spcPts val="0"/>
              </a:spcBef>
              <a:spcAft>
                <a:spcPts val="0"/>
              </a:spcAft>
              <a:buClr>
                <a:srgbClr val="003C42"/>
              </a:buClr>
              <a:buSzPts val="1400"/>
              <a:buFont typeface="Montserrat"/>
              <a:buChar char="❏"/>
            </a:pPr>
            <a:r>
              <a:rPr lang="en">
                <a:solidFill>
                  <a:srgbClr val="003C42"/>
                </a:solidFill>
                <a:latin typeface="Montserrat"/>
                <a:ea typeface="Montserrat"/>
                <a:cs typeface="Montserrat"/>
                <a:sym typeface="Montserrat"/>
              </a:rPr>
              <a:t>Fill out each slide with your team’s information, insights, solutions, and references. </a:t>
            </a:r>
            <a:endParaRPr>
              <a:solidFill>
                <a:srgbClr val="003C42"/>
              </a:solidFill>
              <a:latin typeface="Montserrat"/>
              <a:ea typeface="Montserrat"/>
              <a:cs typeface="Montserrat"/>
              <a:sym typeface="Montserrat"/>
            </a:endParaRPr>
          </a:p>
          <a:p>
            <a:pPr indent="-317500" lvl="0" marL="457200" rtl="0" algn="l">
              <a:lnSpc>
                <a:spcPct val="115000"/>
              </a:lnSpc>
              <a:spcBef>
                <a:spcPts val="0"/>
              </a:spcBef>
              <a:spcAft>
                <a:spcPts val="0"/>
              </a:spcAft>
              <a:buClr>
                <a:srgbClr val="003C42"/>
              </a:buClr>
              <a:buSzPts val="1400"/>
              <a:buFont typeface="Montserrat"/>
              <a:buChar char="❏"/>
            </a:pPr>
            <a:r>
              <a:rPr lang="en">
                <a:solidFill>
                  <a:srgbClr val="003C42"/>
                </a:solidFill>
                <a:latin typeface="Montserrat"/>
                <a:ea typeface="Montserrat"/>
                <a:cs typeface="Montserrat"/>
                <a:sym typeface="Montserrat"/>
              </a:rPr>
              <a:t>This deck will serve as the basis for your presentation.</a:t>
            </a:r>
            <a:endParaRPr>
              <a:solidFill>
                <a:srgbClr val="003C42"/>
              </a:solidFill>
              <a:latin typeface="Montserrat"/>
              <a:ea typeface="Montserrat"/>
              <a:cs typeface="Montserrat"/>
              <a:sym typeface="Montserrat"/>
            </a:endParaRPr>
          </a:p>
          <a:p>
            <a:pPr indent="-317500" lvl="0" marL="457200" rtl="0" algn="l">
              <a:lnSpc>
                <a:spcPct val="115000"/>
              </a:lnSpc>
              <a:spcBef>
                <a:spcPts val="0"/>
              </a:spcBef>
              <a:spcAft>
                <a:spcPts val="0"/>
              </a:spcAft>
              <a:buClr>
                <a:srgbClr val="003C42"/>
              </a:buClr>
              <a:buSzPts val="1400"/>
              <a:buFont typeface="Montserrat"/>
              <a:buChar char="❏"/>
            </a:pPr>
            <a:r>
              <a:rPr lang="en">
                <a:solidFill>
                  <a:srgbClr val="003C42"/>
                </a:solidFill>
                <a:latin typeface="Montserrat"/>
                <a:ea typeface="Montserrat"/>
                <a:cs typeface="Montserrat"/>
                <a:sym typeface="Montserrat"/>
              </a:rPr>
              <a:t>Upload your completed Pre-Work Kit deck in this </a:t>
            </a:r>
            <a:r>
              <a:rPr b="1" lang="en" u="sng">
                <a:solidFill>
                  <a:schemeClr val="hlink"/>
                </a:solidFill>
                <a:latin typeface="Montserrat"/>
                <a:ea typeface="Montserrat"/>
                <a:cs typeface="Montserrat"/>
                <a:sym typeface="Montserrat"/>
                <a:hlinkClick r:id="rId4"/>
              </a:rPr>
              <a:t>Google </a:t>
            </a:r>
            <a:r>
              <a:rPr b="1" lang="en" u="sng">
                <a:solidFill>
                  <a:schemeClr val="hlink"/>
                </a:solidFill>
                <a:latin typeface="Montserrat"/>
                <a:ea typeface="Montserrat"/>
                <a:cs typeface="Montserrat"/>
                <a:sym typeface="Montserrat"/>
                <a:hlinkClick r:id="rId5"/>
              </a:rPr>
              <a:t>Folder</a:t>
            </a:r>
            <a:r>
              <a:rPr lang="en">
                <a:solidFill>
                  <a:srgbClr val="003C42"/>
                </a:solidFill>
                <a:latin typeface="Montserrat"/>
                <a:ea typeface="Montserrat"/>
                <a:cs typeface="Montserrat"/>
                <a:sym typeface="Montserrat"/>
              </a:rPr>
              <a:t> by </a:t>
            </a:r>
            <a:r>
              <a:rPr b="1" lang="en">
                <a:solidFill>
                  <a:srgbClr val="003C42"/>
                </a:solidFill>
                <a:highlight>
                  <a:srgbClr val="A9DDDD"/>
                </a:highlight>
                <a:latin typeface="Montserrat"/>
                <a:ea typeface="Montserrat"/>
                <a:cs typeface="Montserrat"/>
                <a:sym typeface="Montserrat"/>
              </a:rPr>
              <a:t>Jan. 18, 1:30 PM</a:t>
            </a:r>
            <a:r>
              <a:rPr b="1" lang="en">
                <a:solidFill>
                  <a:srgbClr val="003C42"/>
                </a:solidFill>
                <a:highlight>
                  <a:srgbClr val="FFFFFF"/>
                </a:highlight>
                <a:latin typeface="Montserrat"/>
                <a:ea typeface="Montserrat"/>
                <a:cs typeface="Montserrat"/>
                <a:sym typeface="Montserrat"/>
              </a:rPr>
              <a:t>.</a:t>
            </a:r>
            <a:r>
              <a:rPr b="1" lang="en">
                <a:solidFill>
                  <a:srgbClr val="003C42"/>
                </a:solidFill>
                <a:highlight>
                  <a:srgbClr val="A9DDDD"/>
                </a:highlight>
                <a:latin typeface="Montserrat"/>
                <a:ea typeface="Montserrat"/>
                <a:cs typeface="Montserrat"/>
                <a:sym typeface="Montserrat"/>
              </a:rPr>
              <a:t> </a:t>
            </a:r>
            <a:endParaRPr b="1">
              <a:solidFill>
                <a:srgbClr val="003C42"/>
              </a:solidFill>
              <a:highlight>
                <a:srgbClr val="A9DDDD"/>
              </a:highlight>
              <a:latin typeface="Montserrat"/>
              <a:ea typeface="Montserrat"/>
              <a:cs typeface="Montserrat"/>
              <a:sym typeface="Montserrat"/>
            </a:endParaRPr>
          </a:p>
          <a:p>
            <a:pPr indent="0" lvl="0" marL="0" rtl="0" algn="l">
              <a:lnSpc>
                <a:spcPct val="115000"/>
              </a:lnSpc>
              <a:spcBef>
                <a:spcPts val="0"/>
              </a:spcBef>
              <a:spcAft>
                <a:spcPts val="0"/>
              </a:spcAft>
              <a:buNone/>
            </a:pPr>
            <a:r>
              <a:t/>
            </a:r>
            <a:endParaRPr>
              <a:solidFill>
                <a:srgbClr val="003C42"/>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lang="en">
                <a:solidFill>
                  <a:srgbClr val="003C42"/>
                </a:solidFill>
                <a:latin typeface="Montserrat"/>
                <a:ea typeface="Montserrat"/>
                <a:cs typeface="Montserrat"/>
                <a:sym typeface="Montserrat"/>
              </a:rPr>
              <a:t>.</a:t>
            </a:r>
            <a:endParaRPr>
              <a:solidFill>
                <a:srgbClr val="003C42"/>
              </a:solidFill>
              <a:latin typeface="Montserrat"/>
              <a:ea typeface="Montserrat"/>
              <a:cs typeface="Montserrat"/>
              <a:sym typeface="Montserrat"/>
            </a:endParaRPr>
          </a:p>
          <a:p>
            <a:pPr indent="0" lvl="0" marL="0" rtl="0" algn="ctr">
              <a:spcBef>
                <a:spcPts val="0"/>
              </a:spcBef>
              <a:spcAft>
                <a:spcPts val="0"/>
              </a:spcAft>
              <a:buNone/>
            </a:pPr>
            <a:r>
              <a:t/>
            </a:r>
            <a:endParaRPr sz="1600">
              <a:solidFill>
                <a:srgbClr val="115C5C"/>
              </a:solidFill>
              <a:latin typeface="Montserrat Medium"/>
              <a:ea typeface="Montserrat Medium"/>
              <a:cs typeface="Montserrat Medium"/>
              <a:sym typeface="Montserrat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pic>
        <p:nvPicPr>
          <p:cNvPr id="72" name="Google Shape;72;p16"/>
          <p:cNvPicPr preferRelativeResize="0"/>
          <p:nvPr/>
        </p:nvPicPr>
        <p:blipFill rotWithShape="1">
          <a:blip r:embed="rId3">
            <a:alphaModFix/>
          </a:blip>
          <a:srcRect b="0" l="0" r="0" t="0"/>
          <a:stretch/>
        </p:blipFill>
        <p:spPr>
          <a:xfrm>
            <a:off x="0" y="0"/>
            <a:ext cx="9143990" cy="5143500"/>
          </a:xfrm>
          <a:prstGeom prst="rect">
            <a:avLst/>
          </a:prstGeom>
          <a:noFill/>
          <a:ln>
            <a:noFill/>
          </a:ln>
        </p:spPr>
      </p:pic>
      <p:graphicFrame>
        <p:nvGraphicFramePr>
          <p:cNvPr id="73" name="Google Shape;73;p16"/>
          <p:cNvGraphicFramePr/>
          <p:nvPr/>
        </p:nvGraphicFramePr>
        <p:xfrm>
          <a:off x="1556575" y="1535525"/>
          <a:ext cx="3000000" cy="3000000"/>
        </p:xfrm>
        <a:graphic>
          <a:graphicData uri="http://schemas.openxmlformats.org/drawingml/2006/table">
            <a:tbl>
              <a:tblPr>
                <a:noFill/>
                <a:tableStyleId>{B0673F85-8CC2-4A1D-95C9-E5D776366EF1}</a:tableStyleId>
              </a:tblPr>
              <a:tblGrid>
                <a:gridCol w="6030850"/>
              </a:tblGrid>
              <a:tr h="363900">
                <a:tc>
                  <a:txBody>
                    <a:bodyPr/>
                    <a:lstStyle/>
                    <a:p>
                      <a:pPr indent="0" lvl="0" marL="0" rtl="0" algn="ctr">
                        <a:spcBef>
                          <a:spcPts val="0"/>
                        </a:spcBef>
                        <a:spcAft>
                          <a:spcPts val="0"/>
                        </a:spcAft>
                        <a:buNone/>
                      </a:pPr>
                      <a:r>
                        <a:rPr b="1" lang="en">
                          <a:solidFill>
                            <a:schemeClr val="lt1"/>
                          </a:solidFill>
                          <a:latin typeface="Montserrat"/>
                          <a:ea typeface="Montserrat"/>
                          <a:cs typeface="Montserrat"/>
                          <a:sym typeface="Montserrat"/>
                        </a:rPr>
                        <a:t>IAI</a:t>
                      </a:r>
                      <a:endParaRPr b="1">
                        <a:solidFill>
                          <a:schemeClr val="lt1"/>
                        </a:solidFill>
                        <a:highlight>
                          <a:srgbClr val="0E5D5E"/>
                        </a:highlight>
                        <a:latin typeface="Montserrat"/>
                        <a:ea typeface="Montserrat"/>
                        <a:cs typeface="Montserrat"/>
                        <a:sym typeface="Montserrat"/>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13AA90"/>
                    </a:solidFill>
                  </a:tcPr>
                </a:tc>
              </a:tr>
              <a:tr h="307900">
                <a:tc>
                  <a:txBody>
                    <a:bodyPr/>
                    <a:lstStyle/>
                    <a:p>
                      <a:pPr indent="0" lvl="0" marL="0" rtl="0" algn="ctr">
                        <a:spcBef>
                          <a:spcPts val="1000"/>
                        </a:spcBef>
                        <a:spcAft>
                          <a:spcPts val="0"/>
                        </a:spcAft>
                        <a:buNone/>
                      </a:pPr>
                      <a:r>
                        <a:rPr lang="en" sz="1000">
                          <a:solidFill>
                            <a:srgbClr val="003C42"/>
                          </a:solidFill>
                          <a:latin typeface="Montserrat"/>
                          <a:ea typeface="Montserrat"/>
                          <a:cs typeface="Montserrat"/>
                          <a:sym typeface="Montserrat"/>
                        </a:rPr>
                        <a:t>Marc Jerrone Castro</a:t>
                      </a:r>
                      <a:endParaRPr sz="1000">
                        <a:solidFill>
                          <a:srgbClr val="003C42"/>
                        </a:solidFill>
                        <a:latin typeface="Montserrat"/>
                        <a:ea typeface="Montserrat"/>
                        <a:cs typeface="Montserrat"/>
                        <a:sym typeface="Montserrat"/>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07900">
                <a:tc>
                  <a:txBody>
                    <a:bodyPr/>
                    <a:lstStyle/>
                    <a:p>
                      <a:pPr indent="0" lvl="0" marL="0" rtl="0" algn="ctr">
                        <a:spcBef>
                          <a:spcPts val="1000"/>
                        </a:spcBef>
                        <a:spcAft>
                          <a:spcPts val="0"/>
                        </a:spcAft>
                        <a:buNone/>
                      </a:pPr>
                      <a:r>
                        <a:rPr lang="en" sz="1000">
                          <a:solidFill>
                            <a:srgbClr val="003C42"/>
                          </a:solidFill>
                          <a:latin typeface="Montserrat"/>
                          <a:ea typeface="Montserrat"/>
                          <a:cs typeface="Montserrat"/>
                          <a:sym typeface="Montserrat"/>
                        </a:rPr>
                        <a:t>Nicole Maira Barrion</a:t>
                      </a:r>
                      <a:endParaRPr sz="1000">
                        <a:solidFill>
                          <a:srgbClr val="003C42"/>
                        </a:solidFill>
                        <a:latin typeface="Montserrat"/>
                        <a:ea typeface="Montserrat"/>
                        <a:cs typeface="Montserrat"/>
                        <a:sym typeface="Montserrat"/>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07900">
                <a:tc>
                  <a:txBody>
                    <a:bodyPr/>
                    <a:lstStyle/>
                    <a:p>
                      <a:pPr indent="0" lvl="0" marL="0" rtl="0" algn="ctr">
                        <a:spcBef>
                          <a:spcPts val="1000"/>
                        </a:spcBef>
                        <a:spcAft>
                          <a:spcPts val="0"/>
                        </a:spcAft>
                        <a:buNone/>
                      </a:pPr>
                      <a:r>
                        <a:rPr lang="en" sz="1000">
                          <a:solidFill>
                            <a:srgbClr val="003C42"/>
                          </a:solidFill>
                          <a:latin typeface="Montserrat"/>
                          <a:ea typeface="Montserrat"/>
                          <a:cs typeface="Montserrat"/>
                          <a:sym typeface="Montserrat"/>
                        </a:rPr>
                        <a:t>Maria Camille Rivera</a:t>
                      </a:r>
                      <a:endParaRPr sz="1000">
                        <a:solidFill>
                          <a:srgbClr val="003C42"/>
                        </a:solidFill>
                        <a:latin typeface="Montserrat"/>
                        <a:ea typeface="Montserrat"/>
                        <a:cs typeface="Montserrat"/>
                        <a:sym typeface="Montserrat"/>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07900">
                <a:tc>
                  <a:txBody>
                    <a:bodyPr/>
                    <a:lstStyle/>
                    <a:p>
                      <a:pPr indent="0" lvl="0" marL="0" rtl="0" algn="ctr">
                        <a:spcBef>
                          <a:spcPts val="1000"/>
                        </a:spcBef>
                        <a:spcAft>
                          <a:spcPts val="0"/>
                        </a:spcAft>
                        <a:buNone/>
                      </a:pPr>
                      <a:r>
                        <a:rPr lang="en" sz="1000">
                          <a:solidFill>
                            <a:srgbClr val="003C42"/>
                          </a:solidFill>
                          <a:latin typeface="Montserrat"/>
                          <a:ea typeface="Montserrat"/>
                          <a:cs typeface="Montserrat"/>
                          <a:sym typeface="Montserrat"/>
                        </a:rPr>
                        <a:t>Japhet Vance Pamonag</a:t>
                      </a:r>
                      <a:endParaRPr sz="1000">
                        <a:solidFill>
                          <a:srgbClr val="003C42"/>
                        </a:solidFill>
                        <a:latin typeface="Montserrat"/>
                        <a:ea typeface="Montserrat"/>
                        <a:cs typeface="Montserrat"/>
                        <a:sym typeface="Montserrat"/>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07900">
                <a:tc>
                  <a:txBody>
                    <a:bodyPr/>
                    <a:lstStyle/>
                    <a:p>
                      <a:pPr indent="0" lvl="0" marL="0" rtl="0" algn="ctr">
                        <a:spcBef>
                          <a:spcPts val="1000"/>
                        </a:spcBef>
                        <a:spcAft>
                          <a:spcPts val="0"/>
                        </a:spcAft>
                        <a:buNone/>
                      </a:pPr>
                      <a:r>
                        <a:rPr lang="en" sz="1000">
                          <a:solidFill>
                            <a:srgbClr val="003C42"/>
                          </a:solidFill>
                          <a:latin typeface="Montserrat"/>
                          <a:ea typeface="Montserrat"/>
                          <a:cs typeface="Montserrat"/>
                          <a:sym typeface="Montserrat"/>
                        </a:rPr>
                        <a:t>Alfredo Campos III</a:t>
                      </a:r>
                      <a:endParaRPr sz="1000">
                        <a:solidFill>
                          <a:srgbClr val="003C42"/>
                        </a:solidFill>
                        <a:latin typeface="Montserrat"/>
                        <a:ea typeface="Montserrat"/>
                        <a:cs typeface="Montserrat"/>
                        <a:sym typeface="Montserrat"/>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pic>
        <p:nvPicPr>
          <p:cNvPr id="78" name="Google Shape;78;p17"/>
          <p:cNvPicPr preferRelativeResize="0"/>
          <p:nvPr/>
        </p:nvPicPr>
        <p:blipFill rotWithShape="1">
          <a:blip r:embed="rId3">
            <a:alphaModFix/>
          </a:blip>
          <a:srcRect b="0" l="0" r="0" t="0"/>
          <a:stretch/>
        </p:blipFill>
        <p:spPr>
          <a:xfrm>
            <a:off x="0" y="0"/>
            <a:ext cx="9143990" cy="5143500"/>
          </a:xfrm>
          <a:prstGeom prst="rect">
            <a:avLst/>
          </a:prstGeom>
          <a:noFill/>
          <a:ln>
            <a:noFill/>
          </a:ln>
        </p:spPr>
      </p:pic>
      <p:graphicFrame>
        <p:nvGraphicFramePr>
          <p:cNvPr id="79" name="Google Shape;79;p17"/>
          <p:cNvGraphicFramePr/>
          <p:nvPr/>
        </p:nvGraphicFramePr>
        <p:xfrm>
          <a:off x="956775" y="864988"/>
          <a:ext cx="3000000" cy="3000000"/>
        </p:xfrm>
        <a:graphic>
          <a:graphicData uri="http://schemas.openxmlformats.org/drawingml/2006/table">
            <a:tbl>
              <a:tblPr>
                <a:noFill/>
                <a:tableStyleId>{B0673F85-8CC2-4A1D-95C9-E5D776366EF1}</a:tableStyleId>
              </a:tblPr>
              <a:tblGrid>
                <a:gridCol w="2106775"/>
                <a:gridCol w="5123675"/>
              </a:tblGrid>
              <a:tr h="363900">
                <a:tc gridSpan="2">
                  <a:txBody>
                    <a:bodyPr/>
                    <a:lstStyle/>
                    <a:p>
                      <a:pPr indent="0" lvl="0" marL="0" rtl="0" algn="ctr">
                        <a:spcBef>
                          <a:spcPts val="0"/>
                        </a:spcBef>
                        <a:spcAft>
                          <a:spcPts val="0"/>
                        </a:spcAft>
                        <a:buNone/>
                      </a:pPr>
                      <a:r>
                        <a:rPr b="1" lang="en">
                          <a:solidFill>
                            <a:srgbClr val="FFFFFF"/>
                          </a:solidFill>
                          <a:latin typeface="Montserrat"/>
                          <a:ea typeface="Montserrat"/>
                          <a:cs typeface="Montserrat"/>
                          <a:sym typeface="Montserrat"/>
                        </a:rPr>
                        <a:t>Challenge Insights &amp; Proposed Solution</a:t>
                      </a:r>
                      <a:endParaRPr b="1">
                        <a:solidFill>
                          <a:srgbClr val="FFFFFF"/>
                        </a:solidFill>
                        <a:latin typeface="Montserrat"/>
                        <a:ea typeface="Montserrat"/>
                        <a:cs typeface="Montserrat"/>
                        <a:sym typeface="Montserrat"/>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13AA90"/>
                    </a:solidFill>
                  </a:tcPr>
                </a:tc>
                <a:tc hMerge="1"/>
              </a:tr>
              <a:tr h="307900">
                <a:tc>
                  <a:txBody>
                    <a:bodyPr/>
                    <a:lstStyle/>
                    <a:p>
                      <a:pPr indent="0" lvl="0" marL="0" rtl="0" algn="l">
                        <a:spcBef>
                          <a:spcPts val="1000"/>
                        </a:spcBef>
                        <a:spcAft>
                          <a:spcPts val="0"/>
                        </a:spcAft>
                        <a:buNone/>
                      </a:pPr>
                      <a:r>
                        <a:rPr b="1" lang="en" sz="1000">
                          <a:solidFill>
                            <a:srgbClr val="003C42"/>
                          </a:solidFill>
                          <a:latin typeface="Montserrat"/>
                          <a:ea typeface="Montserrat"/>
                          <a:cs typeface="Montserrat"/>
                          <a:sym typeface="Montserrat"/>
                        </a:rPr>
                        <a:t>Understanding the Problem</a:t>
                      </a:r>
                      <a:endParaRPr b="1" sz="1000">
                        <a:solidFill>
                          <a:srgbClr val="003C42"/>
                        </a:solidFill>
                        <a:latin typeface="Montserrat"/>
                        <a:ea typeface="Montserrat"/>
                        <a:cs typeface="Montserrat"/>
                        <a:sym typeface="Montserrat"/>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just">
                        <a:spcBef>
                          <a:spcPts val="1000"/>
                        </a:spcBef>
                        <a:spcAft>
                          <a:spcPts val="0"/>
                        </a:spcAft>
                        <a:buNone/>
                      </a:pPr>
                      <a:r>
                        <a:rPr i="1" lang="en" sz="900">
                          <a:solidFill>
                            <a:srgbClr val="003C42"/>
                          </a:solidFill>
                          <a:latin typeface="Montserrat"/>
                          <a:ea typeface="Montserrat"/>
                          <a:cs typeface="Montserrat"/>
                          <a:sym typeface="Montserrat"/>
                        </a:rPr>
                        <a:t>How might we transform Metro Manila's streets into safe, accessible spaces by creating a data-driven bicycle parking ecosystem that empowers cyclists to find secure parking while enabling cities to make evidence-based infrastructure decisions?</a:t>
                      </a:r>
                      <a:endParaRPr i="1" sz="900">
                        <a:solidFill>
                          <a:srgbClr val="003C42"/>
                        </a:solidFill>
                        <a:latin typeface="Montserrat"/>
                        <a:ea typeface="Montserrat"/>
                        <a:cs typeface="Montserrat"/>
                        <a:sym typeface="Montserrat"/>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07900">
                <a:tc>
                  <a:txBody>
                    <a:bodyPr/>
                    <a:lstStyle/>
                    <a:p>
                      <a:pPr indent="0" lvl="0" marL="0" rtl="0" algn="l">
                        <a:spcBef>
                          <a:spcPts val="1000"/>
                        </a:spcBef>
                        <a:spcAft>
                          <a:spcPts val="0"/>
                        </a:spcAft>
                        <a:buNone/>
                      </a:pPr>
                      <a:r>
                        <a:rPr b="1" lang="en" sz="1000">
                          <a:solidFill>
                            <a:srgbClr val="003C42"/>
                          </a:solidFill>
                          <a:latin typeface="Montserrat"/>
                          <a:ea typeface="Montserrat"/>
                          <a:cs typeface="Montserrat"/>
                          <a:sym typeface="Montserrat"/>
                        </a:rPr>
                        <a:t>Proposed Solution</a:t>
                      </a:r>
                      <a:endParaRPr b="1" sz="1000">
                        <a:solidFill>
                          <a:srgbClr val="003C42"/>
                        </a:solidFill>
                        <a:latin typeface="Montserrat"/>
                        <a:ea typeface="Montserrat"/>
                        <a:cs typeface="Montserrat"/>
                        <a:sym typeface="Montserrat"/>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just">
                        <a:spcBef>
                          <a:spcPts val="1000"/>
                        </a:spcBef>
                        <a:spcAft>
                          <a:spcPts val="0"/>
                        </a:spcAft>
                        <a:buClr>
                          <a:schemeClr val="dk1"/>
                        </a:buClr>
                        <a:buSzPts val="1100"/>
                        <a:buFont typeface="Arial"/>
                        <a:buNone/>
                      </a:pPr>
                      <a:r>
                        <a:rPr i="1" lang="en" sz="900">
                          <a:solidFill>
                            <a:srgbClr val="003C42"/>
                          </a:solidFill>
                          <a:latin typeface="Montserrat"/>
                          <a:ea typeface="Montserrat"/>
                          <a:cs typeface="Montserrat"/>
                          <a:sym typeface="Montserrat"/>
                        </a:rPr>
                        <a:t>TLDR: </a:t>
                      </a:r>
                      <a:r>
                        <a:rPr b="1" i="1" lang="en" sz="900">
                          <a:solidFill>
                            <a:schemeClr val="accent5"/>
                          </a:solidFill>
                          <a:latin typeface="Montserrat"/>
                          <a:ea typeface="Montserrat"/>
                          <a:cs typeface="Montserrat"/>
                          <a:sym typeface="Montserrat"/>
                        </a:rPr>
                        <a:t>Gabaike</a:t>
                      </a:r>
                      <a:r>
                        <a:rPr i="1" lang="en" sz="900">
                          <a:solidFill>
                            <a:srgbClr val="003C42"/>
                          </a:solidFill>
                          <a:latin typeface="Montserrat"/>
                          <a:ea typeface="Montserrat"/>
                          <a:cs typeface="Montserrat"/>
                          <a:sym typeface="Montserrat"/>
                        </a:rPr>
                        <a:t> is a data-driven platform that transforms bike parking data into infrastructure intelligence. It combines a gravity model algorithm with community-driven usage data to optimize rack placement while giving cyclists instant access to available parking spaces.</a:t>
                      </a:r>
                      <a:endParaRPr i="1" sz="900">
                        <a:solidFill>
                          <a:srgbClr val="003C42"/>
                        </a:solidFill>
                        <a:latin typeface="Montserrat"/>
                        <a:ea typeface="Montserrat"/>
                        <a:cs typeface="Montserrat"/>
                        <a:sym typeface="Montserrat"/>
                      </a:endParaRPr>
                    </a:p>
                    <a:p>
                      <a:pPr indent="0" lvl="0" marL="0" rtl="0" algn="just">
                        <a:spcBef>
                          <a:spcPts val="1000"/>
                        </a:spcBef>
                        <a:spcAft>
                          <a:spcPts val="0"/>
                        </a:spcAft>
                        <a:buNone/>
                      </a:pPr>
                      <a:r>
                        <a:rPr i="1" lang="en" sz="900">
                          <a:solidFill>
                            <a:srgbClr val="003C42"/>
                          </a:solidFill>
                          <a:latin typeface="Montserrat"/>
                          <a:ea typeface="Montserrat"/>
                          <a:cs typeface="Montserrat"/>
                          <a:sym typeface="Montserrat"/>
                        </a:rPr>
                        <a:t>Key Innovation: While others’ map show where bike racks are, we predict where they should be - creating a continuous feedback loop between user behavior and urban planning that improves with every ride.</a:t>
                      </a:r>
                      <a:endParaRPr i="1" sz="900">
                        <a:solidFill>
                          <a:srgbClr val="003C42"/>
                        </a:solidFill>
                        <a:latin typeface="Montserrat"/>
                        <a:ea typeface="Montserrat"/>
                        <a:cs typeface="Montserrat"/>
                        <a:sym typeface="Montserrat"/>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r h="307900">
                <a:tc>
                  <a:txBody>
                    <a:bodyPr/>
                    <a:lstStyle/>
                    <a:p>
                      <a:pPr indent="0" lvl="0" marL="0" rtl="0" algn="l">
                        <a:spcBef>
                          <a:spcPts val="1000"/>
                        </a:spcBef>
                        <a:spcAft>
                          <a:spcPts val="0"/>
                        </a:spcAft>
                        <a:buNone/>
                      </a:pPr>
                      <a:r>
                        <a:rPr b="1" lang="en" sz="1000">
                          <a:solidFill>
                            <a:srgbClr val="003C42"/>
                          </a:solidFill>
                          <a:latin typeface="Montserrat"/>
                          <a:ea typeface="Montserrat"/>
                          <a:cs typeface="Montserrat"/>
                          <a:sym typeface="Montserrat"/>
                        </a:rPr>
                        <a:t>Key Impact Areas</a:t>
                      </a:r>
                      <a:endParaRPr b="1" sz="1000">
                        <a:solidFill>
                          <a:srgbClr val="003C42"/>
                        </a:solidFill>
                        <a:latin typeface="Montserrat"/>
                        <a:ea typeface="Montserrat"/>
                        <a:cs typeface="Montserrat"/>
                        <a:sym typeface="Montserrat"/>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c>
                  <a:txBody>
                    <a:bodyPr/>
                    <a:lstStyle/>
                    <a:p>
                      <a:pPr indent="0" lvl="0" marL="0" rtl="0" algn="l">
                        <a:lnSpc>
                          <a:spcPct val="115000"/>
                        </a:lnSpc>
                        <a:spcBef>
                          <a:spcPts val="1200"/>
                        </a:spcBef>
                        <a:spcAft>
                          <a:spcPts val="0"/>
                        </a:spcAft>
                        <a:buClr>
                          <a:schemeClr val="dk1"/>
                        </a:buClr>
                        <a:buSzPts val="1100"/>
                        <a:buFont typeface="Arial"/>
                        <a:buNone/>
                      </a:pPr>
                      <a:r>
                        <a:rPr i="1" lang="en" sz="900">
                          <a:solidFill>
                            <a:srgbClr val="003C42"/>
                          </a:solidFill>
                          <a:latin typeface="Montserrat"/>
                          <a:ea typeface="Montserrat"/>
                          <a:cs typeface="Montserrat"/>
                          <a:sym typeface="Montserrat"/>
                        </a:rPr>
                        <a:t>Economic Impact : 40% increase in business district foot traffic through Smart rack placement using community-driven cycling data</a:t>
                      </a:r>
                      <a:endParaRPr i="1" sz="900">
                        <a:solidFill>
                          <a:srgbClr val="003C42"/>
                        </a:solidFill>
                        <a:latin typeface="Montserrat"/>
                        <a:ea typeface="Montserrat"/>
                        <a:cs typeface="Montserrat"/>
                        <a:sym typeface="Montserrat"/>
                      </a:endParaRPr>
                    </a:p>
                    <a:p>
                      <a:pPr indent="0" lvl="0" marL="0" rtl="0" algn="l">
                        <a:lnSpc>
                          <a:spcPct val="115000"/>
                        </a:lnSpc>
                        <a:spcBef>
                          <a:spcPts val="1200"/>
                        </a:spcBef>
                        <a:spcAft>
                          <a:spcPts val="0"/>
                        </a:spcAft>
                        <a:buClr>
                          <a:schemeClr val="dk1"/>
                        </a:buClr>
                        <a:buSzPts val="1100"/>
                        <a:buFont typeface="Arial"/>
                        <a:buNone/>
                      </a:pPr>
                      <a:r>
                        <a:rPr i="1" lang="en" sz="900">
                          <a:solidFill>
                            <a:srgbClr val="003C42"/>
                          </a:solidFill>
                          <a:latin typeface="Montserrat"/>
                          <a:ea typeface="Montserrat"/>
                          <a:cs typeface="Montserrat"/>
                          <a:sym typeface="Montserrat"/>
                        </a:rPr>
                        <a:t>Time Efficiency : 600,000 hours saved in parking searches monthly through AI-powered navigation to available spaces</a:t>
                      </a:r>
                      <a:endParaRPr i="1" sz="900">
                        <a:solidFill>
                          <a:srgbClr val="003C42"/>
                        </a:solidFill>
                        <a:latin typeface="Montserrat"/>
                        <a:ea typeface="Montserrat"/>
                        <a:cs typeface="Montserrat"/>
                        <a:sym typeface="Montserrat"/>
                      </a:endParaRPr>
                    </a:p>
                    <a:p>
                      <a:pPr indent="0" lvl="0" marL="0" rtl="0" algn="l">
                        <a:lnSpc>
                          <a:spcPct val="115000"/>
                        </a:lnSpc>
                        <a:spcBef>
                          <a:spcPts val="1200"/>
                        </a:spcBef>
                        <a:spcAft>
                          <a:spcPts val="1200"/>
                        </a:spcAft>
                        <a:buNone/>
                      </a:pPr>
                      <a:r>
                        <a:rPr i="1" lang="en" sz="900">
                          <a:solidFill>
                            <a:srgbClr val="003C42"/>
                          </a:solidFill>
                          <a:latin typeface="Montserrat"/>
                          <a:ea typeface="Montserrat"/>
                          <a:cs typeface="Montserrat"/>
                          <a:sym typeface="Montserrat"/>
                        </a:rPr>
                        <a:t>Urban Safety : 50% reduction in sidewalk obstruction through Gravity model optimization for strategic infrastructure</a:t>
                      </a:r>
                      <a:endParaRPr i="1" sz="900">
                        <a:solidFill>
                          <a:srgbClr val="003C42"/>
                        </a:solidFill>
                        <a:latin typeface="Montserrat"/>
                        <a:ea typeface="Montserrat"/>
                        <a:cs typeface="Montserrat"/>
                        <a:sym typeface="Montserrat"/>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8"/>
          <p:cNvPicPr preferRelativeResize="0"/>
          <p:nvPr/>
        </p:nvPicPr>
        <p:blipFill rotWithShape="1">
          <a:blip r:embed="rId3">
            <a:alphaModFix/>
          </a:blip>
          <a:srcRect b="0" l="0" r="0" t="0"/>
          <a:stretch/>
        </p:blipFill>
        <p:spPr>
          <a:xfrm>
            <a:off x="0" y="0"/>
            <a:ext cx="9143990" cy="5143500"/>
          </a:xfrm>
          <a:prstGeom prst="rect">
            <a:avLst/>
          </a:prstGeom>
          <a:noFill/>
          <a:ln>
            <a:noFill/>
          </a:ln>
        </p:spPr>
      </p:pic>
      <p:sp>
        <p:nvSpPr>
          <p:cNvPr id="85" name="Google Shape;85;p18"/>
          <p:cNvSpPr txBox="1"/>
          <p:nvPr/>
        </p:nvSpPr>
        <p:spPr>
          <a:xfrm>
            <a:off x="340800" y="644850"/>
            <a:ext cx="8462400" cy="385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000">
                <a:solidFill>
                  <a:srgbClr val="115C5C"/>
                </a:solidFill>
                <a:latin typeface="Montserrat ExtraBold"/>
                <a:ea typeface="Montserrat ExtraBold"/>
                <a:cs typeface="Montserrat ExtraBold"/>
                <a:sym typeface="Montserrat ExtraBold"/>
              </a:rPr>
              <a:t>References Used</a:t>
            </a:r>
            <a:endParaRPr sz="3000">
              <a:solidFill>
                <a:srgbClr val="115C5C"/>
              </a:solidFill>
              <a:latin typeface="Montserrat ExtraBold"/>
              <a:ea typeface="Montserrat ExtraBold"/>
              <a:cs typeface="Montserrat ExtraBold"/>
              <a:sym typeface="Montserrat ExtraBold"/>
            </a:endParaRPr>
          </a:p>
          <a:p>
            <a:pPr indent="-304800" lvl="0" marL="457200" rtl="0" algn="l">
              <a:lnSpc>
                <a:spcPct val="115000"/>
              </a:lnSpc>
              <a:spcBef>
                <a:spcPts val="0"/>
              </a:spcBef>
              <a:spcAft>
                <a:spcPts val="0"/>
              </a:spcAft>
              <a:buClr>
                <a:srgbClr val="003C42"/>
              </a:buClr>
              <a:buSzPts val="1200"/>
              <a:buChar char="❏"/>
            </a:pPr>
            <a:r>
              <a:rPr lang="en" sz="1200">
                <a:solidFill>
                  <a:srgbClr val="003C42"/>
                </a:solidFill>
              </a:rPr>
              <a:t>Gaspay, S. M., Tolentino, N. J., Tiglao, N. C., Ng, A. C., &amp; Tacderas, M. A. (2022). Towards better understanding of Metro Manila’s cyclists: Insights from two cycling surveys in Metro Manila. In Proceedings of the 28th Annual Conference of the Transportation Science Society of the Philippines. Transportation Science Society of the Philippines.</a:t>
            </a:r>
            <a:endParaRPr sz="1200">
              <a:solidFill>
                <a:srgbClr val="003C42"/>
              </a:solidFill>
            </a:endParaRPr>
          </a:p>
          <a:p>
            <a:pPr indent="-304800" lvl="0" marL="457200" rtl="0" algn="l">
              <a:lnSpc>
                <a:spcPct val="115000"/>
              </a:lnSpc>
              <a:spcBef>
                <a:spcPts val="0"/>
              </a:spcBef>
              <a:spcAft>
                <a:spcPts val="0"/>
              </a:spcAft>
              <a:buClr>
                <a:srgbClr val="003C42"/>
              </a:buClr>
              <a:buSzPts val="1200"/>
              <a:buChar char="❏"/>
            </a:pPr>
            <a:r>
              <a:rPr lang="en" sz="1200">
                <a:solidFill>
                  <a:srgbClr val="003C42"/>
                </a:solidFill>
              </a:rPr>
              <a:t>Aiza A. Fernandez,Victor Conrad B. Alinio, Ratnakar D Bala. (2024). Modernized</a:t>
            </a:r>
            <a:endParaRPr sz="1200">
              <a:solidFill>
                <a:srgbClr val="003C42"/>
              </a:solidFill>
            </a:endParaRPr>
          </a:p>
          <a:p>
            <a:pPr indent="0" lvl="0" marL="457200" rtl="0" algn="l">
              <a:lnSpc>
                <a:spcPct val="115000"/>
              </a:lnSpc>
              <a:spcBef>
                <a:spcPts val="0"/>
              </a:spcBef>
              <a:spcAft>
                <a:spcPts val="0"/>
              </a:spcAft>
              <a:buNone/>
            </a:pPr>
            <a:r>
              <a:rPr lang="en" sz="1200">
                <a:solidFill>
                  <a:srgbClr val="003C42"/>
                </a:solidFill>
              </a:rPr>
              <a:t>Tuba: A 15-Minutes City Approach Towards A Sustainable And Modernized Community Of Tuba, Benguet. Library Progress International, 44(3), 12574-12585.</a:t>
            </a:r>
            <a:endParaRPr sz="1200">
              <a:solidFill>
                <a:srgbClr val="003C42"/>
              </a:solidFill>
            </a:endParaRPr>
          </a:p>
          <a:p>
            <a:pPr indent="-304800" lvl="0" marL="457200" rtl="0" algn="l">
              <a:lnSpc>
                <a:spcPct val="115000"/>
              </a:lnSpc>
              <a:spcBef>
                <a:spcPts val="0"/>
              </a:spcBef>
              <a:spcAft>
                <a:spcPts val="0"/>
              </a:spcAft>
              <a:buClr>
                <a:srgbClr val="003C42"/>
              </a:buClr>
              <a:buSzPts val="1200"/>
              <a:buChar char="❏"/>
            </a:pPr>
            <a:r>
              <a:rPr lang="en" sz="1200">
                <a:solidFill>
                  <a:srgbClr val="003C42"/>
                </a:solidFill>
              </a:rPr>
              <a:t>Schuengel, F. (2023). </a:t>
            </a:r>
            <a:r>
              <a:rPr i="1" lang="en" sz="1200">
                <a:solidFill>
                  <a:srgbClr val="003C42"/>
                </a:solidFill>
              </a:rPr>
              <a:t>Makati impounds dozens of bicycles for ‘unruly’ parking</a:t>
            </a:r>
            <a:r>
              <a:rPr lang="en" sz="1200">
                <a:solidFill>
                  <a:srgbClr val="003C42"/>
                </a:solidFill>
              </a:rPr>
              <a:t>. </a:t>
            </a:r>
            <a:r>
              <a:rPr lang="en" sz="1200" u="sng">
                <a:solidFill>
                  <a:schemeClr val="hlink"/>
                </a:solidFill>
                <a:hlinkClick r:id="rId4"/>
              </a:rPr>
              <a:t>https://visor.ph/bikes/makati-impounds-dozens-of-bicycles-for-unruly-parking/#:~:text=The%20bikes%20were%20apparently%20removed,a%20flawed%20mindset%20with%20this</a:t>
            </a:r>
            <a:r>
              <a:rPr lang="en" sz="1200">
                <a:solidFill>
                  <a:srgbClr val="003C42"/>
                </a:solidFill>
              </a:rPr>
              <a:t>.</a:t>
            </a:r>
            <a:endParaRPr sz="1200">
              <a:solidFill>
                <a:srgbClr val="003C42"/>
              </a:solidFill>
            </a:endParaRPr>
          </a:p>
          <a:p>
            <a:pPr indent="-304800" lvl="0" marL="457200" rtl="0" algn="l">
              <a:lnSpc>
                <a:spcPct val="115000"/>
              </a:lnSpc>
              <a:spcBef>
                <a:spcPts val="0"/>
              </a:spcBef>
              <a:spcAft>
                <a:spcPts val="0"/>
              </a:spcAft>
              <a:buClr>
                <a:srgbClr val="003C42"/>
              </a:buClr>
              <a:buSzPts val="1200"/>
              <a:buChar char="❏"/>
            </a:pPr>
            <a:r>
              <a:rPr lang="en" sz="1200">
                <a:solidFill>
                  <a:srgbClr val="003C42"/>
                </a:solidFill>
              </a:rPr>
              <a:t>Banerjee, S., Kabir, M. M., Khadem, N. K., &amp; Chavis, C. (2020). Optimal locations for bikeshare stations: A new GIS based spatial approach. Transportation Research Interdisciplinary Perspectives, 4, 100101.</a:t>
            </a:r>
            <a:endParaRPr sz="1200">
              <a:solidFill>
                <a:srgbClr val="003C42"/>
              </a:solidFill>
            </a:endParaRPr>
          </a:p>
          <a:p>
            <a:pPr indent="-317500" lvl="0" marL="457200" rtl="0" algn="l">
              <a:lnSpc>
                <a:spcPct val="115000"/>
              </a:lnSpc>
              <a:spcBef>
                <a:spcPts val="0"/>
              </a:spcBef>
              <a:spcAft>
                <a:spcPts val="0"/>
              </a:spcAft>
              <a:buClr>
                <a:srgbClr val="003C42"/>
              </a:buClr>
              <a:buSzPts val="1400"/>
              <a:buChar char="❏"/>
            </a:pPr>
            <a:r>
              <a:rPr lang="en" sz="1200">
                <a:solidFill>
                  <a:srgbClr val="003C42"/>
                </a:solidFill>
              </a:rPr>
              <a:t>Sha, K., &amp; Chen, W. (2024, October). Study on the Planning of Shared Bicycle Parking Spots Based on Public Participation. In Proceedings of the 2024 2nd International Conference on Management Innovation and Economy Development (MIED 2024) (p. 164). Springer Nature</a:t>
            </a:r>
            <a:r>
              <a:rPr lang="en">
                <a:solidFill>
                  <a:srgbClr val="003C42"/>
                </a:solidFill>
              </a:rPr>
              <a:t>.</a:t>
            </a:r>
            <a:endParaRPr>
              <a:solidFill>
                <a:srgbClr val="003C42"/>
              </a:solidFill>
            </a:endParaRPr>
          </a:p>
          <a:p>
            <a:pPr indent="0" lvl="0" marL="0" rtl="0" algn="l">
              <a:lnSpc>
                <a:spcPct val="115000"/>
              </a:lnSpc>
              <a:spcBef>
                <a:spcPts val="0"/>
              </a:spcBef>
              <a:spcAft>
                <a:spcPts val="0"/>
              </a:spcAft>
              <a:buNone/>
            </a:pPr>
            <a:r>
              <a:t/>
            </a:r>
            <a:endParaRPr>
              <a:solidFill>
                <a:srgbClr val="003C42"/>
              </a:solidFill>
              <a:latin typeface="Montserrat"/>
              <a:ea typeface="Montserrat"/>
              <a:cs typeface="Montserrat"/>
              <a:sym typeface="Montserrat"/>
            </a:endParaRPr>
          </a:p>
          <a:p>
            <a:pPr indent="0" lvl="0" marL="0" rtl="0" algn="ctr">
              <a:spcBef>
                <a:spcPts val="0"/>
              </a:spcBef>
              <a:spcAft>
                <a:spcPts val="0"/>
              </a:spcAft>
              <a:buNone/>
            </a:pPr>
            <a:r>
              <a:t/>
            </a:r>
            <a:endParaRPr sz="1600">
              <a:solidFill>
                <a:srgbClr val="115C5C"/>
              </a:solidFill>
              <a:latin typeface="Montserrat Medium"/>
              <a:ea typeface="Montserrat Medium"/>
              <a:cs typeface="Montserrat Medium"/>
              <a:sym typeface="Montserrat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19"/>
          <p:cNvPicPr preferRelativeResize="0"/>
          <p:nvPr/>
        </p:nvPicPr>
        <p:blipFill rotWithShape="1">
          <a:blip r:embed="rId3">
            <a:alphaModFix/>
          </a:blip>
          <a:srcRect b="0" l="0" r="0" t="0"/>
          <a:stretch/>
        </p:blipFill>
        <p:spPr>
          <a:xfrm>
            <a:off x="0" y="0"/>
            <a:ext cx="9143990" cy="5143500"/>
          </a:xfrm>
          <a:prstGeom prst="rect">
            <a:avLst/>
          </a:prstGeom>
          <a:noFill/>
          <a:ln>
            <a:noFill/>
          </a:ln>
        </p:spPr>
      </p:pic>
      <p:sp>
        <p:nvSpPr>
          <p:cNvPr id="91" name="Google Shape;91;p19"/>
          <p:cNvSpPr txBox="1"/>
          <p:nvPr/>
        </p:nvSpPr>
        <p:spPr>
          <a:xfrm>
            <a:off x="340800" y="1693800"/>
            <a:ext cx="8462400" cy="175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115C5C"/>
                </a:solidFill>
                <a:latin typeface="Montserrat ExtraBold"/>
                <a:ea typeface="Montserrat ExtraBold"/>
                <a:cs typeface="Montserrat ExtraBold"/>
                <a:sym typeface="Montserrat ExtraBold"/>
              </a:rPr>
              <a:t>Thank you for answering the Pre-Work Kit! </a:t>
            </a:r>
            <a:endParaRPr sz="2500">
              <a:solidFill>
                <a:srgbClr val="115C5C"/>
              </a:solidFill>
              <a:latin typeface="Montserrat ExtraBold"/>
              <a:ea typeface="Montserrat ExtraBold"/>
              <a:cs typeface="Montserrat ExtraBold"/>
              <a:sym typeface="Montserrat ExtraBold"/>
            </a:endParaRPr>
          </a:p>
          <a:p>
            <a:pPr indent="0" lvl="0" marL="0" rtl="0" algn="l">
              <a:lnSpc>
                <a:spcPct val="115000"/>
              </a:lnSpc>
              <a:spcBef>
                <a:spcPts val="0"/>
              </a:spcBef>
              <a:spcAft>
                <a:spcPts val="0"/>
              </a:spcAft>
              <a:buNone/>
            </a:pPr>
            <a:r>
              <a:t/>
            </a:r>
            <a:endParaRPr>
              <a:solidFill>
                <a:srgbClr val="003C42"/>
              </a:solidFill>
              <a:latin typeface="Montserrat"/>
              <a:ea typeface="Montserrat"/>
              <a:cs typeface="Montserrat"/>
              <a:sym typeface="Montserrat"/>
            </a:endParaRPr>
          </a:p>
          <a:p>
            <a:pPr indent="0" lvl="0" marL="0" rtl="0" algn="l">
              <a:lnSpc>
                <a:spcPct val="115000"/>
              </a:lnSpc>
              <a:spcBef>
                <a:spcPts val="0"/>
              </a:spcBef>
              <a:spcAft>
                <a:spcPts val="0"/>
              </a:spcAft>
              <a:buNone/>
            </a:pPr>
            <a:r>
              <a:rPr lang="en">
                <a:solidFill>
                  <a:srgbClr val="003C42"/>
                </a:solidFill>
                <a:latin typeface="Montserrat"/>
                <a:ea typeface="Montserrat"/>
                <a:cs typeface="Montserrat"/>
                <a:sym typeface="Montserrat"/>
              </a:rPr>
              <a:t>You will have </a:t>
            </a:r>
            <a:r>
              <a:rPr b="1" lang="en">
                <a:solidFill>
                  <a:srgbClr val="003C42"/>
                </a:solidFill>
                <a:highlight>
                  <a:srgbClr val="A9DDDD"/>
                </a:highlight>
                <a:latin typeface="Montserrat"/>
                <a:ea typeface="Montserrat"/>
                <a:cs typeface="Montserrat"/>
                <a:sym typeface="Montserrat"/>
              </a:rPr>
              <a:t>5 minutes</a:t>
            </a:r>
            <a:r>
              <a:rPr lang="en">
                <a:solidFill>
                  <a:srgbClr val="003C42"/>
                </a:solidFill>
                <a:highlight>
                  <a:srgbClr val="A9DDDD"/>
                </a:highlight>
                <a:latin typeface="Montserrat"/>
                <a:ea typeface="Montserrat"/>
                <a:cs typeface="Montserrat"/>
                <a:sym typeface="Montserrat"/>
              </a:rPr>
              <a:t> </a:t>
            </a:r>
            <a:r>
              <a:rPr lang="en">
                <a:solidFill>
                  <a:srgbClr val="003C42"/>
                </a:solidFill>
                <a:latin typeface="Montserrat"/>
                <a:ea typeface="Montserrat"/>
                <a:cs typeface="Montserrat"/>
                <a:sym typeface="Montserrat"/>
              </a:rPr>
              <a:t>to present your work.</a:t>
            </a:r>
            <a:endParaRPr>
              <a:solidFill>
                <a:srgbClr val="003C42"/>
              </a:solidFill>
              <a:latin typeface="Montserrat"/>
              <a:ea typeface="Montserrat"/>
              <a:cs typeface="Montserrat"/>
              <a:sym typeface="Montserrat"/>
            </a:endParaRPr>
          </a:p>
          <a:p>
            <a:pPr indent="0" lvl="0" marL="0" rtl="0" algn="l">
              <a:lnSpc>
                <a:spcPct val="115000"/>
              </a:lnSpc>
              <a:spcBef>
                <a:spcPts val="0"/>
              </a:spcBef>
              <a:spcAft>
                <a:spcPts val="0"/>
              </a:spcAft>
              <a:buNone/>
            </a:pPr>
            <a:r>
              <a:t/>
            </a:r>
            <a:endParaRPr>
              <a:solidFill>
                <a:srgbClr val="003C42"/>
              </a:solidFill>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lang="en">
                <a:solidFill>
                  <a:srgbClr val="003C42"/>
                </a:solidFill>
                <a:highlight>
                  <a:srgbClr val="FFFFFF"/>
                </a:highlight>
                <a:latin typeface="Montserrat"/>
                <a:ea typeface="Montserrat"/>
                <a:cs typeface="Montserrat"/>
                <a:sym typeface="Montserrat"/>
              </a:rPr>
              <a:t>We’re excited to see your brilliant ideas. Best of luck!</a:t>
            </a:r>
            <a:endParaRPr>
              <a:solidFill>
                <a:srgbClr val="003C42"/>
              </a:solidFill>
              <a:highlight>
                <a:srgbClr val="FFFFFF"/>
              </a:highlight>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t/>
            </a:r>
            <a:endParaRPr>
              <a:solidFill>
                <a:srgbClr val="003C42"/>
              </a:solidFill>
              <a:highlight>
                <a:srgbClr val="A9DDDD"/>
              </a:highlight>
              <a:latin typeface="Montserrat"/>
              <a:ea typeface="Montserrat"/>
              <a:cs typeface="Montserrat"/>
              <a:sym typeface="Montserrat"/>
            </a:endParaRPr>
          </a:p>
          <a:p>
            <a:pPr indent="0" lvl="0" marL="0" rtl="0" algn="l">
              <a:lnSpc>
                <a:spcPct val="115000"/>
              </a:lnSpc>
              <a:spcBef>
                <a:spcPts val="0"/>
              </a:spcBef>
              <a:spcAft>
                <a:spcPts val="0"/>
              </a:spcAft>
              <a:buNone/>
            </a:pPr>
            <a:r>
              <a:t/>
            </a:r>
            <a:endParaRPr>
              <a:solidFill>
                <a:srgbClr val="003C42"/>
              </a:solidFill>
              <a:highlight>
                <a:srgbClr val="A9DDDD"/>
              </a:highlight>
              <a:latin typeface="Montserrat"/>
              <a:ea typeface="Montserrat"/>
              <a:cs typeface="Montserrat"/>
              <a:sym typeface="Montserrat"/>
            </a:endParaRPr>
          </a:p>
          <a:p>
            <a:pPr indent="0" lvl="0" marL="0" rtl="0" algn="l">
              <a:lnSpc>
                <a:spcPct val="115000"/>
              </a:lnSpc>
              <a:spcBef>
                <a:spcPts val="0"/>
              </a:spcBef>
              <a:spcAft>
                <a:spcPts val="0"/>
              </a:spcAft>
              <a:buClr>
                <a:schemeClr val="dk1"/>
              </a:buClr>
              <a:buSzPts val="1100"/>
              <a:buFont typeface="Arial"/>
              <a:buNone/>
            </a:pPr>
            <a:r>
              <a:rPr lang="en">
                <a:solidFill>
                  <a:srgbClr val="003C42"/>
                </a:solidFill>
                <a:latin typeface="Montserrat"/>
                <a:ea typeface="Montserrat"/>
                <a:cs typeface="Montserrat"/>
                <a:sym typeface="Montserrat"/>
              </a:rPr>
              <a:t>.</a:t>
            </a:r>
            <a:endParaRPr>
              <a:solidFill>
                <a:srgbClr val="003C42"/>
              </a:solidFill>
              <a:latin typeface="Montserrat"/>
              <a:ea typeface="Montserrat"/>
              <a:cs typeface="Montserrat"/>
              <a:sym typeface="Montserrat"/>
            </a:endParaRPr>
          </a:p>
          <a:p>
            <a:pPr indent="0" lvl="0" marL="0" rtl="0" algn="ctr">
              <a:spcBef>
                <a:spcPts val="0"/>
              </a:spcBef>
              <a:spcAft>
                <a:spcPts val="0"/>
              </a:spcAft>
              <a:buNone/>
            </a:pPr>
            <a:r>
              <a:t/>
            </a:r>
            <a:endParaRPr sz="1600">
              <a:solidFill>
                <a:srgbClr val="115C5C"/>
              </a:solidFill>
              <a:latin typeface="Montserrat Medium"/>
              <a:ea typeface="Montserrat Medium"/>
              <a:cs typeface="Montserrat Medium"/>
              <a:sym typeface="Montserrat Medium"/>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