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53ca2f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53ca2f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895369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895369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91577b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91577b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453ca2bf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453ca2bf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5895369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5895369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453ca2bf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453ca2bf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79afd3b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79afd3b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805292ea43045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805292ea43045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91577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91577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591577b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591577b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453ca2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453ca2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jpmorganchase.com/news-stories/could-blockchain-have-great-impact-as-internet" TargetMode="External"/><Relationship Id="rId4" Type="http://schemas.openxmlformats.org/officeDocument/2006/relationships/hyperlink" Target="https://ieeexplore.ieee.org/stamp/stamp.jsp?tp=&amp;arnumber=8494045" TargetMode="External"/><Relationship Id="rId5" Type="http://schemas.openxmlformats.org/officeDocument/2006/relationships/hyperlink" Target="https://www.ibm.com/topics/smart-contra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mcafee.com/enterprise/en-us/products/technologies/filevault-bitlocker-managemen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Blockchain-Oriented Software Engineering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333333"/>
                </a:solidFill>
                <a:latin typeface="Arial"/>
                <a:ea typeface="Arial"/>
                <a:cs typeface="Arial"/>
                <a:sym typeface="Arial"/>
              </a:rPr>
              <a:t>Blockchain technology and applications from a financial perspective", </a:t>
            </a:r>
            <a:r>
              <a:rPr i="1" lang="en-GB" sz="1000">
                <a:solidFill>
                  <a:srgbClr val="333333"/>
                </a:solidFill>
                <a:latin typeface="Arial"/>
                <a:ea typeface="Arial"/>
                <a:cs typeface="Arial"/>
                <a:sym typeface="Arial"/>
              </a:rPr>
              <a:t>Unicredit</a:t>
            </a:r>
            <a:r>
              <a:rPr lang="en-GB" sz="1000">
                <a:solidFill>
                  <a:srgbClr val="333333"/>
                </a:solidFill>
                <a:latin typeface="Arial"/>
                <a:ea typeface="Arial"/>
                <a:cs typeface="Arial"/>
                <a:sym typeface="Arial"/>
              </a:rPr>
              <a:t>, 2016.</a:t>
            </a:r>
            <a:endParaRPr sz="1000">
              <a:solidFill>
                <a:srgbClr val="333333"/>
              </a:solidFill>
              <a:latin typeface="Arial"/>
              <a:ea typeface="Arial"/>
              <a:cs typeface="Arial"/>
              <a:sym typeface="Arial"/>
            </a:endParaRPr>
          </a:p>
          <a:p>
            <a:pPr indent="0" lvl="0" marL="0" rtl="0" algn="l">
              <a:spcBef>
                <a:spcPts val="1200"/>
              </a:spcBef>
              <a:spcAft>
                <a:spcPts val="0"/>
              </a:spcAft>
              <a:buNone/>
            </a:pPr>
            <a:r>
              <a:rPr lang="en-GB" sz="1000">
                <a:solidFill>
                  <a:srgbClr val="333333"/>
                </a:solidFill>
                <a:latin typeface="Arial"/>
                <a:ea typeface="Arial"/>
                <a:cs typeface="Arial"/>
                <a:sym typeface="Arial"/>
              </a:rPr>
              <a:t>Porru, S., Pinna, A., Marchesi, M. &amp; Tonelli, R. (2017) Blockchain-Oriented Software Engineering: Challenges and New Directions. IEEE/ACM 39th International Conference on Software Engineering Companion ICSE-C 169-171.</a:t>
            </a:r>
            <a:endParaRPr sz="1000">
              <a:solidFill>
                <a:srgbClr val="333333"/>
              </a:solidFill>
              <a:latin typeface="Arial"/>
              <a:ea typeface="Arial"/>
              <a:cs typeface="Arial"/>
              <a:sym typeface="Arial"/>
            </a:endParaRPr>
          </a:p>
          <a:p>
            <a:pPr indent="0" lvl="0" marL="0" rtl="0" algn="l">
              <a:spcBef>
                <a:spcPts val="1200"/>
              </a:spcBef>
              <a:spcAft>
                <a:spcPts val="0"/>
              </a:spcAft>
              <a:buNone/>
            </a:pPr>
            <a:r>
              <a:rPr lang="en-GB" sz="1000">
                <a:solidFill>
                  <a:srgbClr val="333333"/>
                </a:solidFill>
                <a:latin typeface="Arial"/>
                <a:ea typeface="Arial"/>
                <a:cs typeface="Arial"/>
                <a:sym typeface="Arial"/>
              </a:rPr>
              <a:t>institute.jpmorganchase.com. (n.d.). Could Blockchain Have as Great an Impact as the Internet? [online] Available at: </a:t>
            </a:r>
            <a:r>
              <a:rPr lang="en-GB" sz="1000" u="sng">
                <a:solidFill>
                  <a:schemeClr val="hlink"/>
                </a:solidFill>
                <a:latin typeface="Arial"/>
                <a:ea typeface="Arial"/>
                <a:cs typeface="Arial"/>
                <a:sym typeface="Arial"/>
                <a:hlinkClick r:id="rId3"/>
              </a:rPr>
              <a:t>https://www.jpmorganchase.com/news-stories/could-blockchain-have-great-impact-as-internet</a:t>
            </a:r>
            <a:r>
              <a:rPr lang="en-GB" sz="1000">
                <a:solidFill>
                  <a:srgbClr val="333333"/>
                </a:solidFill>
                <a:latin typeface="Arial"/>
                <a:ea typeface="Arial"/>
                <a:cs typeface="Arial"/>
                <a:sym typeface="Arial"/>
              </a:rPr>
              <a:t>.</a:t>
            </a:r>
            <a:endParaRPr sz="1000">
              <a:solidFill>
                <a:srgbClr val="333333"/>
              </a:solidFill>
              <a:latin typeface="Arial"/>
              <a:ea typeface="Arial"/>
              <a:cs typeface="Arial"/>
              <a:sym typeface="Arial"/>
            </a:endParaRPr>
          </a:p>
          <a:p>
            <a:pPr indent="0" lvl="0" marL="0" rtl="0" algn="l">
              <a:spcBef>
                <a:spcPts val="1200"/>
              </a:spcBef>
              <a:spcAft>
                <a:spcPts val="0"/>
              </a:spcAft>
              <a:buNone/>
            </a:pPr>
            <a:r>
              <a:rPr lang="en-GB" sz="1000">
                <a:solidFill>
                  <a:srgbClr val="333333"/>
                </a:solidFill>
                <a:latin typeface="Arial"/>
                <a:ea typeface="Arial"/>
                <a:cs typeface="Arial"/>
                <a:sym typeface="Arial"/>
              </a:rPr>
              <a:t>Szabo, N. (1994). Smart Contracts. [online] www.fon.hum.uva.nl. Available at: https://www.fon.hum.uva.nl/rob/Courses/InformationInSpeech/CDROM/Literature/LOTwinterschool2006/szabo.best.vwh.net/smart.contracts.html.</a:t>
            </a:r>
            <a:endParaRPr sz="1000">
              <a:solidFill>
                <a:srgbClr val="333333"/>
              </a:solidFill>
              <a:latin typeface="Arial"/>
              <a:ea typeface="Arial"/>
              <a:cs typeface="Arial"/>
              <a:sym typeface="Arial"/>
            </a:endParaRPr>
          </a:p>
          <a:p>
            <a:pPr indent="0" lvl="0" marL="0" rtl="0" algn="l">
              <a:spcBef>
                <a:spcPts val="1200"/>
              </a:spcBef>
              <a:spcAft>
                <a:spcPts val="0"/>
              </a:spcAft>
              <a:buNone/>
            </a:pPr>
            <a:r>
              <a:rPr lang="en-GB" sz="1000">
                <a:solidFill>
                  <a:srgbClr val="333333"/>
                </a:solidFill>
                <a:latin typeface="Arial"/>
                <a:ea typeface="Arial"/>
                <a:cs typeface="Arial"/>
                <a:sym typeface="Arial"/>
              </a:rPr>
              <a:t>Mohanta, B.K., Panda, S.S. and Jena, D. (2018). An Overview of Smart Contract and Use Cases in Blockchain Technology. 2018 9th International Conference on Computing, Communication and Networking Technologies (ICCCNT). [online] Available at: </a:t>
            </a:r>
            <a:r>
              <a:rPr lang="en-GB" sz="1000" u="sng">
                <a:solidFill>
                  <a:schemeClr val="hlink"/>
                </a:solidFill>
                <a:latin typeface="Arial"/>
                <a:ea typeface="Arial"/>
                <a:cs typeface="Arial"/>
                <a:sym typeface="Arial"/>
                <a:hlinkClick r:id="rId4"/>
              </a:rPr>
              <a:t>https://ieeexplore.ieee.org/stamp/stamp.jsp?tp=&amp;arnumber=8494045</a:t>
            </a:r>
            <a:r>
              <a:rPr lang="en-GB" sz="1000">
                <a:solidFill>
                  <a:srgbClr val="333333"/>
                </a:solidFill>
                <a:latin typeface="Arial"/>
                <a:ea typeface="Arial"/>
                <a:cs typeface="Arial"/>
                <a:sym typeface="Arial"/>
              </a:rPr>
              <a:t>.</a:t>
            </a:r>
            <a:endParaRPr sz="1000">
              <a:solidFill>
                <a:srgbClr val="333333"/>
              </a:solidFill>
              <a:latin typeface="Arial"/>
              <a:ea typeface="Arial"/>
              <a:cs typeface="Arial"/>
              <a:sym typeface="Arial"/>
            </a:endParaRPr>
          </a:p>
          <a:p>
            <a:pPr indent="0" lvl="0" marL="0" rtl="0" algn="l">
              <a:lnSpc>
                <a:spcPct val="150000"/>
              </a:lnSpc>
              <a:spcBef>
                <a:spcPts val="1200"/>
              </a:spcBef>
              <a:spcAft>
                <a:spcPts val="0"/>
              </a:spcAft>
              <a:buNone/>
            </a:pPr>
            <a:r>
              <a:rPr lang="en-GB" sz="1000">
                <a:solidFill>
                  <a:srgbClr val="000000"/>
                </a:solidFill>
                <a:highlight>
                  <a:srgbClr val="FFFFFF"/>
                </a:highlight>
                <a:latin typeface="Arial"/>
                <a:ea typeface="Arial"/>
                <a:cs typeface="Arial"/>
                <a:sym typeface="Arial"/>
              </a:rPr>
              <a:t>IBM (n.d.). </a:t>
            </a:r>
            <a:r>
              <a:rPr i="1" lang="en-GB" sz="1000">
                <a:solidFill>
                  <a:srgbClr val="000000"/>
                </a:solidFill>
                <a:highlight>
                  <a:srgbClr val="FFFFFF"/>
                </a:highlight>
                <a:latin typeface="Arial"/>
                <a:ea typeface="Arial"/>
                <a:cs typeface="Arial"/>
                <a:sym typeface="Arial"/>
              </a:rPr>
              <a:t>What are smart contracts on blockchain?</a:t>
            </a:r>
            <a:r>
              <a:rPr lang="en-GB" sz="1000">
                <a:solidFill>
                  <a:srgbClr val="000000"/>
                </a:solidFill>
                <a:highlight>
                  <a:srgbClr val="FFFFFF"/>
                </a:highlight>
                <a:latin typeface="Arial"/>
                <a:ea typeface="Arial"/>
                <a:cs typeface="Arial"/>
                <a:sym typeface="Arial"/>
              </a:rPr>
              <a:t> [online] www.ibm.com. Available at: </a:t>
            </a:r>
            <a:r>
              <a:rPr lang="en-GB" sz="1000" u="sng">
                <a:solidFill>
                  <a:schemeClr val="hlink"/>
                </a:solidFill>
                <a:highlight>
                  <a:srgbClr val="FFFFFF"/>
                </a:highlight>
                <a:latin typeface="Arial"/>
                <a:ea typeface="Arial"/>
                <a:cs typeface="Arial"/>
                <a:sym typeface="Arial"/>
                <a:hlinkClick r:id="rId5"/>
              </a:rPr>
              <a:t>https://www.ibm.com/topics/smart-contracts</a:t>
            </a:r>
            <a:r>
              <a:rPr lang="en-GB" sz="1000">
                <a:solidFill>
                  <a:srgbClr val="000000"/>
                </a:solidFill>
                <a:highlight>
                  <a:srgbClr val="FFFFFF"/>
                </a:highlight>
                <a:latin typeface="Arial"/>
                <a:ea typeface="Arial"/>
                <a:cs typeface="Arial"/>
                <a:sym typeface="Arial"/>
              </a:rPr>
              <a:t>.</a:t>
            </a:r>
            <a:endParaRPr sz="10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GB" sz="1000">
                <a:solidFill>
                  <a:srgbClr val="000000"/>
                </a:solidFill>
                <a:highlight>
                  <a:srgbClr val="FFFFFF"/>
                </a:highlight>
                <a:latin typeface="Arial"/>
                <a:ea typeface="Arial"/>
                <a:cs typeface="Arial"/>
                <a:sym typeface="Arial"/>
              </a:rPr>
              <a:t>‌</a:t>
            </a:r>
            <a:endParaRPr sz="10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00">
              <a:solidFill>
                <a:srgbClr val="333333"/>
              </a:solidFill>
              <a:latin typeface="Arial"/>
              <a:ea typeface="Arial"/>
              <a:cs typeface="Arial"/>
              <a:sym typeface="Arial"/>
            </a:endParaRPr>
          </a:p>
          <a:p>
            <a:pPr indent="0" lvl="0" marL="0" rtl="0" algn="l">
              <a:spcBef>
                <a:spcPts val="1200"/>
              </a:spcBef>
              <a:spcAft>
                <a:spcPts val="0"/>
              </a:spcAft>
              <a:buNone/>
            </a:pPr>
            <a:r>
              <a:t/>
            </a:r>
            <a:endParaRPr sz="1000">
              <a:solidFill>
                <a:srgbClr val="333333"/>
              </a:solidFill>
              <a:latin typeface="Arial"/>
              <a:ea typeface="Arial"/>
              <a:cs typeface="Arial"/>
              <a:sym typeface="Arial"/>
            </a:endParaRPr>
          </a:p>
          <a:p>
            <a:pPr indent="0" lvl="0" marL="0" rtl="0" algn="l">
              <a:spcBef>
                <a:spcPts val="1200"/>
              </a:spcBef>
              <a:spcAft>
                <a:spcPts val="0"/>
              </a:spcAft>
              <a:buNone/>
            </a:pPr>
            <a:r>
              <a:rPr lang="en-GB" sz="1000">
                <a:solidFill>
                  <a:srgbClr val="333333"/>
                </a:solidFill>
                <a:latin typeface="Arial"/>
                <a:ea typeface="Arial"/>
                <a:cs typeface="Arial"/>
                <a:sym typeface="Arial"/>
              </a:rPr>
              <a:t>‌</a:t>
            </a:r>
            <a:endParaRPr sz="1000">
              <a:solidFill>
                <a:srgbClr val="333333"/>
              </a:solidFill>
              <a:latin typeface="Arial"/>
              <a:ea typeface="Arial"/>
              <a:cs typeface="Arial"/>
              <a:sym typeface="Arial"/>
            </a:endParaRPr>
          </a:p>
          <a:p>
            <a:pPr indent="0" lvl="0" marL="0" rtl="0" algn="l">
              <a:spcBef>
                <a:spcPts val="1200"/>
              </a:spcBef>
              <a:spcAft>
                <a:spcPts val="0"/>
              </a:spcAft>
              <a:buNone/>
            </a:pPr>
            <a:r>
              <a:t/>
            </a:r>
            <a:endParaRPr sz="1000">
              <a:solidFill>
                <a:srgbClr val="333333"/>
              </a:solidFill>
              <a:latin typeface="Arial"/>
              <a:ea typeface="Arial"/>
              <a:cs typeface="Arial"/>
              <a:sym typeface="Arial"/>
            </a:endParaRPr>
          </a:p>
          <a:p>
            <a:pPr indent="0" lvl="0" marL="0" rtl="0" algn="l">
              <a:spcBef>
                <a:spcPts val="1200"/>
              </a:spcBef>
              <a:spcAft>
                <a:spcPts val="1200"/>
              </a:spcAft>
              <a:buNone/>
            </a:pPr>
            <a:r>
              <a:t/>
            </a:r>
            <a:endParaRPr sz="1000">
              <a:solidFill>
                <a:srgbClr val="33333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30" name="Google Shape;130;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800">
                <a:solidFill>
                  <a:srgbClr val="000000"/>
                </a:solidFill>
                <a:latin typeface="Arial"/>
                <a:ea typeface="Arial"/>
                <a:cs typeface="Arial"/>
                <a:sym typeface="Arial"/>
              </a:rPr>
              <a:t>Aste, T., Tasca, P. and Di Matteo, T. (2017) ‘Blockchain Technologies: The Foreseeable Impact on Society and Industry’, </a:t>
            </a:r>
            <a:r>
              <a:rPr i="1" lang="en-GB" sz="800">
                <a:solidFill>
                  <a:srgbClr val="000000"/>
                </a:solidFill>
                <a:latin typeface="Arial"/>
                <a:ea typeface="Arial"/>
                <a:cs typeface="Arial"/>
                <a:sym typeface="Arial"/>
              </a:rPr>
              <a:t>Computer</a:t>
            </a:r>
            <a:r>
              <a:rPr lang="en-GB" sz="800">
                <a:solidFill>
                  <a:srgbClr val="000000"/>
                </a:solidFill>
                <a:latin typeface="Arial"/>
                <a:ea typeface="Arial"/>
                <a:cs typeface="Arial"/>
                <a:sym typeface="Arial"/>
              </a:rPr>
              <a:t>, 50(9), pp. 18–28. doi: 10.1109/MC.2017.3571064.</a:t>
            </a:r>
            <a:endParaRPr sz="800">
              <a:solidFill>
                <a:srgbClr val="000000"/>
              </a:solidFill>
              <a:latin typeface="Arial"/>
              <a:ea typeface="Arial"/>
              <a:cs typeface="Arial"/>
              <a:sym typeface="Arial"/>
            </a:endParaRPr>
          </a:p>
          <a:p>
            <a:pPr indent="0" lvl="0" marL="0" rtl="0" algn="l">
              <a:spcBef>
                <a:spcPts val="1200"/>
              </a:spcBef>
              <a:spcAft>
                <a:spcPts val="0"/>
              </a:spcAft>
              <a:buNone/>
            </a:pPr>
            <a:r>
              <a:rPr lang="en-GB" sz="800">
                <a:solidFill>
                  <a:srgbClr val="000000"/>
                </a:solidFill>
                <a:latin typeface="Arial"/>
                <a:ea typeface="Arial"/>
                <a:cs typeface="Arial"/>
                <a:sym typeface="Arial"/>
              </a:rPr>
              <a:t>Kamath, R. (2018) ‘Food Traceability on Blockchain: Walmart’s Pork and Mango Pilots with IBM’, </a:t>
            </a:r>
            <a:r>
              <a:rPr i="1" lang="en-GB" sz="800">
                <a:solidFill>
                  <a:srgbClr val="000000"/>
                </a:solidFill>
                <a:latin typeface="Arial"/>
                <a:ea typeface="Arial"/>
                <a:cs typeface="Arial"/>
                <a:sym typeface="Arial"/>
              </a:rPr>
              <a:t>The Journal of the British Blockchain Association</a:t>
            </a:r>
            <a:r>
              <a:rPr lang="en-GB" sz="800">
                <a:solidFill>
                  <a:srgbClr val="000000"/>
                </a:solidFill>
                <a:latin typeface="Arial"/>
                <a:ea typeface="Arial"/>
                <a:cs typeface="Arial"/>
                <a:sym typeface="Arial"/>
              </a:rPr>
              <a:t>, 1(1), pp. 1–12. doi: 10.31585/jbba-1-1-(10)2018.</a:t>
            </a:r>
            <a:endParaRPr sz="800">
              <a:solidFill>
                <a:srgbClr val="000000"/>
              </a:solidFill>
              <a:latin typeface="Arial"/>
              <a:ea typeface="Arial"/>
              <a:cs typeface="Arial"/>
              <a:sym typeface="Arial"/>
            </a:endParaRPr>
          </a:p>
          <a:p>
            <a:pPr indent="0" lvl="0" marL="0" rtl="0" algn="l">
              <a:spcBef>
                <a:spcPts val="1200"/>
              </a:spcBef>
              <a:spcAft>
                <a:spcPts val="0"/>
              </a:spcAft>
              <a:buNone/>
            </a:pPr>
            <a:r>
              <a:rPr lang="en-GB" sz="800">
                <a:solidFill>
                  <a:srgbClr val="000000"/>
                </a:solidFill>
                <a:latin typeface="Arial"/>
                <a:ea typeface="Arial"/>
                <a:cs typeface="Arial"/>
                <a:sym typeface="Arial"/>
              </a:rPr>
              <a:t>Lin, W. </a:t>
            </a:r>
            <a:r>
              <a:rPr i="1" lang="en-GB" sz="800">
                <a:solidFill>
                  <a:srgbClr val="000000"/>
                </a:solidFill>
                <a:latin typeface="Arial"/>
                <a:ea typeface="Arial"/>
                <a:cs typeface="Arial"/>
                <a:sym typeface="Arial"/>
              </a:rPr>
              <a:t>et al.</a:t>
            </a:r>
            <a:r>
              <a:rPr lang="en-GB" sz="800">
                <a:solidFill>
                  <a:srgbClr val="000000"/>
                </a:solidFill>
                <a:latin typeface="Arial"/>
                <a:ea typeface="Arial"/>
                <a:cs typeface="Arial"/>
                <a:sym typeface="Arial"/>
              </a:rPr>
              <a:t> (2020) ‘Blockchain Technology in Current Agricultural Systems: From Techniques to Applications’, </a:t>
            </a:r>
            <a:r>
              <a:rPr i="1" lang="en-GB" sz="800">
                <a:solidFill>
                  <a:srgbClr val="000000"/>
                </a:solidFill>
                <a:latin typeface="Arial"/>
                <a:ea typeface="Arial"/>
                <a:cs typeface="Arial"/>
                <a:sym typeface="Arial"/>
              </a:rPr>
              <a:t>IEEE Access</a:t>
            </a:r>
            <a:r>
              <a:rPr lang="en-GB" sz="800">
                <a:solidFill>
                  <a:srgbClr val="000000"/>
                </a:solidFill>
                <a:latin typeface="Arial"/>
                <a:ea typeface="Arial"/>
                <a:cs typeface="Arial"/>
                <a:sym typeface="Arial"/>
              </a:rPr>
              <a:t>, 8, pp. 143920–143937. doi: 10.1109/ACCESS.2020.3014522.</a:t>
            </a:r>
            <a:endParaRPr sz="800">
              <a:solidFill>
                <a:srgbClr val="000000"/>
              </a:solidFill>
              <a:latin typeface="Arial"/>
              <a:ea typeface="Arial"/>
              <a:cs typeface="Arial"/>
              <a:sym typeface="Arial"/>
            </a:endParaRPr>
          </a:p>
          <a:p>
            <a:pPr indent="0" lvl="0" marL="0" rtl="0" algn="l">
              <a:spcBef>
                <a:spcPts val="1200"/>
              </a:spcBef>
              <a:spcAft>
                <a:spcPts val="0"/>
              </a:spcAft>
              <a:buNone/>
            </a:pPr>
            <a:r>
              <a:rPr lang="en-GB" sz="800">
                <a:solidFill>
                  <a:srgbClr val="000000"/>
                </a:solidFill>
                <a:latin typeface="Arial"/>
                <a:ea typeface="Arial"/>
                <a:cs typeface="Arial"/>
                <a:sym typeface="Arial"/>
              </a:rPr>
              <a:t>Liu, M., Wu, K. and Xu, J. J. (2019) ‘How Will Blockchain Technology Impact Auditing and Accounting: Permissionless versus Permissioned Blockchain’, </a:t>
            </a:r>
            <a:r>
              <a:rPr i="1" lang="en-GB" sz="800">
                <a:solidFill>
                  <a:srgbClr val="000000"/>
                </a:solidFill>
                <a:latin typeface="Arial"/>
                <a:ea typeface="Arial"/>
                <a:cs typeface="Arial"/>
                <a:sym typeface="Arial"/>
              </a:rPr>
              <a:t>Current Issues in Auditing</a:t>
            </a:r>
            <a:r>
              <a:rPr lang="en-GB" sz="800">
                <a:solidFill>
                  <a:srgbClr val="000000"/>
                </a:solidFill>
                <a:latin typeface="Arial"/>
                <a:ea typeface="Arial"/>
                <a:cs typeface="Arial"/>
                <a:sym typeface="Arial"/>
              </a:rPr>
              <a:t>, 13(2), pp. A19–A29. doi: 10.2308/ciia-52540.</a:t>
            </a:r>
            <a:endParaRPr sz="800">
              <a:solidFill>
                <a:srgbClr val="000000"/>
              </a:solidFill>
              <a:latin typeface="Arial"/>
              <a:ea typeface="Arial"/>
              <a:cs typeface="Arial"/>
              <a:sym typeface="Arial"/>
            </a:endParaRPr>
          </a:p>
          <a:p>
            <a:pPr indent="0" lvl="0" marL="0" rtl="0" algn="l">
              <a:spcBef>
                <a:spcPts val="1200"/>
              </a:spcBef>
              <a:spcAft>
                <a:spcPts val="0"/>
              </a:spcAft>
              <a:buNone/>
            </a:pPr>
            <a:r>
              <a:rPr lang="en-GB" sz="800">
                <a:solidFill>
                  <a:srgbClr val="000000"/>
                </a:solidFill>
                <a:latin typeface="Arial"/>
                <a:ea typeface="Arial"/>
                <a:cs typeface="Arial"/>
                <a:sym typeface="Arial"/>
              </a:rPr>
              <a:t>McGhin, T. </a:t>
            </a:r>
            <a:r>
              <a:rPr i="1" lang="en-GB" sz="800">
                <a:solidFill>
                  <a:srgbClr val="000000"/>
                </a:solidFill>
                <a:latin typeface="Arial"/>
                <a:ea typeface="Arial"/>
                <a:cs typeface="Arial"/>
                <a:sym typeface="Arial"/>
              </a:rPr>
              <a:t>et al.</a:t>
            </a:r>
            <a:r>
              <a:rPr lang="en-GB" sz="800">
                <a:solidFill>
                  <a:srgbClr val="000000"/>
                </a:solidFill>
                <a:latin typeface="Arial"/>
                <a:ea typeface="Arial"/>
                <a:cs typeface="Arial"/>
                <a:sym typeface="Arial"/>
              </a:rPr>
              <a:t> (2019) ‘Blockchain in healthcare applications: Research challenges and opportunities’, </a:t>
            </a:r>
            <a:r>
              <a:rPr i="1" lang="en-GB" sz="800">
                <a:solidFill>
                  <a:srgbClr val="000000"/>
                </a:solidFill>
                <a:latin typeface="Arial"/>
                <a:ea typeface="Arial"/>
                <a:cs typeface="Arial"/>
                <a:sym typeface="Arial"/>
              </a:rPr>
              <a:t>Journal of Network and Computer Applications</a:t>
            </a:r>
            <a:r>
              <a:rPr lang="en-GB" sz="800">
                <a:solidFill>
                  <a:srgbClr val="000000"/>
                </a:solidFill>
                <a:latin typeface="Arial"/>
                <a:ea typeface="Arial"/>
                <a:cs typeface="Arial"/>
                <a:sym typeface="Arial"/>
              </a:rPr>
              <a:t>. Elsevier Ltd, 135(January), pp. 62–75. doi: 10.1016/j.jnca.2019.02.027.</a:t>
            </a:r>
            <a:endParaRPr sz="800">
              <a:solidFill>
                <a:srgbClr val="000000"/>
              </a:solidFill>
              <a:latin typeface="Arial"/>
              <a:ea typeface="Arial"/>
              <a:cs typeface="Arial"/>
              <a:sym typeface="Arial"/>
            </a:endParaRPr>
          </a:p>
          <a:p>
            <a:pPr indent="0" lvl="0" marL="0" rtl="0" algn="l">
              <a:spcBef>
                <a:spcPts val="1200"/>
              </a:spcBef>
              <a:spcAft>
                <a:spcPts val="0"/>
              </a:spcAft>
              <a:buNone/>
            </a:pPr>
            <a:r>
              <a:rPr lang="en-GB" sz="800">
                <a:solidFill>
                  <a:srgbClr val="000000"/>
                </a:solidFill>
                <a:latin typeface="Arial"/>
                <a:ea typeface="Arial"/>
                <a:cs typeface="Arial"/>
                <a:sym typeface="Arial"/>
              </a:rPr>
              <a:t>Morkunas, V. J., Paschen, J. and Boon, E. (2019) ‘How blockchain technologies impact your business model’, </a:t>
            </a:r>
            <a:r>
              <a:rPr i="1" lang="en-GB" sz="800">
                <a:solidFill>
                  <a:srgbClr val="000000"/>
                </a:solidFill>
                <a:latin typeface="Arial"/>
                <a:ea typeface="Arial"/>
                <a:cs typeface="Arial"/>
                <a:sym typeface="Arial"/>
              </a:rPr>
              <a:t>Business Horizons</a:t>
            </a:r>
            <a:r>
              <a:rPr lang="en-GB" sz="800">
                <a:solidFill>
                  <a:srgbClr val="000000"/>
                </a:solidFill>
                <a:latin typeface="Arial"/>
                <a:ea typeface="Arial"/>
                <a:cs typeface="Arial"/>
                <a:sym typeface="Arial"/>
              </a:rPr>
              <a:t>. ‘Kelley School of Business, Indiana University’, 62(3), pp. 295–306. doi: 10.1016/j.bushor.2019.01.009.</a:t>
            </a:r>
            <a:endParaRPr sz="800">
              <a:solidFill>
                <a:srgbClr val="000000"/>
              </a:solidFill>
              <a:latin typeface="Arial"/>
              <a:ea typeface="Arial"/>
              <a:cs typeface="Arial"/>
              <a:sym typeface="Arial"/>
            </a:endParaRPr>
          </a:p>
          <a:p>
            <a:pPr indent="0" lvl="0" marL="0" rtl="0" algn="l">
              <a:spcBef>
                <a:spcPts val="1200"/>
              </a:spcBef>
              <a:spcAft>
                <a:spcPts val="0"/>
              </a:spcAft>
              <a:buNone/>
            </a:pPr>
            <a:r>
              <a:rPr lang="en-GB" sz="800">
                <a:solidFill>
                  <a:srgbClr val="000000"/>
                </a:solidFill>
                <a:latin typeface="Arial"/>
                <a:ea typeface="Arial"/>
                <a:cs typeface="Arial"/>
                <a:sym typeface="Arial"/>
              </a:rPr>
              <a:t>Queiroz, M. M., Telles, R. and Bonilla, S. H. (2020) ‘Blockchain and supply chain management integration: a systematic review of the literature’, </a:t>
            </a:r>
            <a:r>
              <a:rPr i="1" lang="en-GB" sz="800">
                <a:solidFill>
                  <a:srgbClr val="000000"/>
                </a:solidFill>
                <a:latin typeface="Arial"/>
                <a:ea typeface="Arial"/>
                <a:cs typeface="Arial"/>
                <a:sym typeface="Arial"/>
              </a:rPr>
              <a:t>Supply Chain Management</a:t>
            </a:r>
            <a:r>
              <a:rPr lang="en-GB" sz="800">
                <a:solidFill>
                  <a:srgbClr val="000000"/>
                </a:solidFill>
                <a:latin typeface="Arial"/>
                <a:ea typeface="Arial"/>
                <a:cs typeface="Arial"/>
                <a:sym typeface="Arial"/>
              </a:rPr>
              <a:t>, 25(2), pp. 241–254. doi: 10.1108/SCM-03-2018-0143.</a:t>
            </a:r>
            <a:endParaRPr sz="800">
              <a:solidFill>
                <a:srgbClr val="000000"/>
              </a:solidFill>
              <a:latin typeface="Arial"/>
              <a:ea typeface="Arial"/>
              <a:cs typeface="Arial"/>
              <a:sym typeface="Arial"/>
            </a:endParaRPr>
          </a:p>
          <a:p>
            <a:pPr indent="0" lvl="0" marL="0" rtl="0" algn="l">
              <a:spcBef>
                <a:spcPts val="1200"/>
              </a:spcBef>
              <a:spcAft>
                <a:spcPts val="1200"/>
              </a:spcAft>
              <a:buNone/>
            </a:pPr>
            <a:r>
              <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36" name="Google Shape;136;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solidFill>
                  <a:srgbClr val="000000"/>
                </a:solidFill>
                <a:latin typeface="Arial"/>
                <a:ea typeface="Arial"/>
                <a:cs typeface="Arial"/>
                <a:sym typeface="Arial"/>
              </a:rPr>
              <a:t>Mcafee.com. 2022. </a:t>
            </a:r>
            <a:r>
              <a:rPr i="1" lang="en-GB" sz="1100">
                <a:solidFill>
                  <a:srgbClr val="000000"/>
                </a:solidFill>
                <a:latin typeface="Arial"/>
                <a:ea typeface="Arial"/>
                <a:cs typeface="Arial"/>
                <a:sym typeface="Arial"/>
              </a:rPr>
              <a:t>Apple FileVault &amp; Microsoft BitLocker Management | Data Protection Technologies</a:t>
            </a:r>
            <a:r>
              <a:rPr lang="en-GB" sz="1100">
                <a:solidFill>
                  <a:srgbClr val="000000"/>
                </a:solidFill>
                <a:latin typeface="Arial"/>
                <a:ea typeface="Arial"/>
                <a:cs typeface="Arial"/>
                <a:sym typeface="Arial"/>
              </a:rPr>
              <a:t>. [online] Available at: &lt;</a:t>
            </a:r>
            <a:r>
              <a:rPr lang="en-GB" sz="1100" u="sng">
                <a:solidFill>
                  <a:schemeClr val="hlink"/>
                </a:solidFill>
                <a:latin typeface="Arial"/>
                <a:ea typeface="Arial"/>
                <a:cs typeface="Arial"/>
                <a:sym typeface="Arial"/>
                <a:hlinkClick r:id="rId3"/>
              </a:rPr>
              <a:t>https://www.mcafee.com/enterprise/en-us/products/technologies/filevault-bitlocker-management.html</a:t>
            </a:r>
            <a:r>
              <a:rPr lang="en-GB" sz="1100">
                <a:solidFill>
                  <a:srgbClr val="000000"/>
                </a:solidFill>
                <a:latin typeface="Arial"/>
                <a:ea typeface="Arial"/>
                <a:cs typeface="Arial"/>
                <a:sym typeface="Arial"/>
              </a:rPr>
              <a:t>&gt;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Blockchain.ieee.org. 2022. </a:t>
            </a:r>
            <a:r>
              <a:rPr i="1" lang="en-GB" sz="1100">
                <a:solidFill>
                  <a:srgbClr val="000000"/>
                </a:solidFill>
                <a:latin typeface="Arial"/>
                <a:ea typeface="Arial"/>
                <a:cs typeface="Arial"/>
                <a:sym typeface="Arial"/>
              </a:rPr>
              <a:t>Blockchain Technology – Prospects, Challenges and Opportunities - IEEE Blockchain Initiative</a:t>
            </a:r>
            <a:r>
              <a:rPr lang="en-GB" sz="1100">
                <a:solidFill>
                  <a:srgbClr val="000000"/>
                </a:solidFill>
                <a:latin typeface="Arial"/>
                <a:ea typeface="Arial"/>
                <a:cs typeface="Arial"/>
                <a:sym typeface="Arial"/>
              </a:rPr>
              <a:t>. [online] Available at: &lt;https://blockchain.ieee.org/technicalbriefs/june-2019/blockchain-technology-prospects-challenges-and-opportunities&gt; [Accessed 16 February 2022].</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What is blockchain-oriented Software Engineering </a:t>
            </a:r>
            <a:endParaRPr/>
          </a:p>
        </p:txBody>
      </p:sp>
      <p:sp>
        <p:nvSpPr>
          <p:cNvPr id="74" name="Google Shape;74;p14"/>
          <p:cNvSpPr txBox="1"/>
          <p:nvPr>
            <p:ph idx="1" type="body"/>
          </p:nvPr>
        </p:nvSpPr>
        <p:spPr>
          <a:xfrm>
            <a:off x="471900" y="1687075"/>
            <a:ext cx="8222100" cy="3333000"/>
          </a:xfrm>
          <a:prstGeom prst="rect">
            <a:avLst/>
          </a:prstGeom>
          <a:noFill/>
          <a:ln>
            <a:noFill/>
          </a:ln>
        </p:spPr>
        <p:txBody>
          <a:bodyPr anchorCtr="0" anchor="t" bIns="91425" lIns="91425" spcFirstLastPara="1" rIns="91425" wrap="square" tIns="91425">
            <a:noAutofit/>
          </a:bodyPr>
          <a:lstStyle/>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BOS (blockchain-oriented Software) - all software working with an implementation of a blockchain. </a:t>
            </a:r>
            <a:endParaRPr sz="1145">
              <a:solidFill>
                <a:srgbClr val="333333"/>
              </a:solidFill>
              <a:latin typeface="Georgia"/>
              <a:ea typeface="Georgia"/>
              <a:cs typeface="Georgia"/>
              <a:sym typeface="Georgia"/>
            </a:endParaRPr>
          </a:p>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Blockchain is an encrypted digital database shared by several parties in a distributed network. Any transaction that occurs in the network is recorded, verified, and stored in a database. Transactions are broadcast to all network participants—creating an unalterable transaction log. (institute.jpmorganchase.com, n.d.)</a:t>
            </a:r>
            <a:endParaRPr sz="1145">
              <a:solidFill>
                <a:srgbClr val="333333"/>
              </a:solidFill>
              <a:latin typeface="Georgia"/>
              <a:ea typeface="Georgia"/>
              <a:cs typeface="Georgia"/>
              <a:sym typeface="Georgia"/>
            </a:endParaRPr>
          </a:p>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Decentralised- Not owned or operated by a company, but rather relies on multiple </a:t>
            </a:r>
            <a:r>
              <a:rPr lang="en-GB" sz="1145">
                <a:solidFill>
                  <a:srgbClr val="333333"/>
                </a:solidFill>
                <a:latin typeface="Georgia"/>
                <a:ea typeface="Georgia"/>
                <a:cs typeface="Georgia"/>
                <a:sym typeface="Georgia"/>
              </a:rPr>
              <a:t>independent</a:t>
            </a:r>
            <a:r>
              <a:rPr lang="en-GB" sz="1145">
                <a:solidFill>
                  <a:srgbClr val="333333"/>
                </a:solidFill>
                <a:latin typeface="Georgia"/>
                <a:ea typeface="Georgia"/>
                <a:cs typeface="Georgia"/>
                <a:sym typeface="Georgia"/>
              </a:rPr>
              <a:t> parties to validate transactions in exchange for a fee. </a:t>
            </a:r>
            <a:endParaRPr sz="1145">
              <a:solidFill>
                <a:srgbClr val="333333"/>
              </a:solidFill>
              <a:latin typeface="Georgia"/>
              <a:ea typeface="Georgia"/>
              <a:cs typeface="Georgia"/>
              <a:sym typeface="Georgia"/>
            </a:endParaRPr>
          </a:p>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Greater transparency</a:t>
            </a:r>
            <a:endParaRPr sz="1145">
              <a:solidFill>
                <a:srgbClr val="333333"/>
              </a:solidFill>
              <a:latin typeface="Georgia"/>
              <a:ea typeface="Georgia"/>
              <a:cs typeface="Georgia"/>
              <a:sym typeface="Georgia"/>
            </a:endParaRPr>
          </a:p>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Faster transactions- No “middle man” (banks and other financial institutions) to receive funds and  redistribute those funds to the intended parties, rather a direct peer to peer payment system which may be linked to smart contracts, to execute a payment once criteria are met. </a:t>
            </a:r>
            <a:endParaRPr sz="1145">
              <a:solidFill>
                <a:srgbClr val="333333"/>
              </a:solidFill>
              <a:latin typeface="Georgia"/>
              <a:ea typeface="Georgia"/>
              <a:cs typeface="Georgia"/>
              <a:sym typeface="Georgia"/>
            </a:endParaRPr>
          </a:p>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Cost savings- No “middle man” leading to </a:t>
            </a:r>
            <a:r>
              <a:rPr lang="en-GB" sz="1145">
                <a:solidFill>
                  <a:srgbClr val="333333"/>
                </a:solidFill>
                <a:latin typeface="Georgia"/>
                <a:ea typeface="Georgia"/>
                <a:cs typeface="Georgia"/>
                <a:sym typeface="Georgia"/>
              </a:rPr>
              <a:t>savings</a:t>
            </a:r>
            <a:r>
              <a:rPr lang="en-GB" sz="1145">
                <a:solidFill>
                  <a:srgbClr val="333333"/>
                </a:solidFill>
                <a:latin typeface="Georgia"/>
                <a:ea typeface="Georgia"/>
                <a:cs typeface="Georgia"/>
                <a:sym typeface="Georgia"/>
              </a:rPr>
              <a:t> for the users.</a:t>
            </a:r>
            <a:endParaRPr sz="1145">
              <a:solidFill>
                <a:srgbClr val="333333"/>
              </a:solidFill>
              <a:latin typeface="Georgia"/>
              <a:ea typeface="Georgia"/>
              <a:cs typeface="Georgia"/>
              <a:sym typeface="Georgia"/>
            </a:endParaRPr>
          </a:p>
          <a:p>
            <a:pPr indent="-301307" lvl="0" marL="457200" rtl="0" algn="l">
              <a:lnSpc>
                <a:spcPct val="140000"/>
              </a:lnSpc>
              <a:spcBef>
                <a:spcPts val="0"/>
              </a:spcBef>
              <a:spcAft>
                <a:spcPts val="0"/>
              </a:spcAft>
              <a:buClr>
                <a:srgbClr val="333333"/>
              </a:buClr>
              <a:buSzPts val="1145"/>
              <a:buFont typeface="Georgia"/>
              <a:buChar char="●"/>
            </a:pPr>
            <a:r>
              <a:rPr lang="en-GB" sz="1145">
                <a:solidFill>
                  <a:srgbClr val="333333"/>
                </a:solidFill>
                <a:latin typeface="Georgia"/>
                <a:ea typeface="Georgia"/>
                <a:cs typeface="Georgia"/>
                <a:sym typeface="Georgia"/>
              </a:rPr>
              <a:t>Enhanced</a:t>
            </a:r>
            <a:r>
              <a:rPr lang="en-GB" sz="1145">
                <a:solidFill>
                  <a:srgbClr val="333333"/>
                </a:solidFill>
                <a:latin typeface="Georgia"/>
                <a:ea typeface="Georgia"/>
                <a:cs typeface="Georgia"/>
                <a:sym typeface="Georgia"/>
              </a:rPr>
              <a:t> Security- Due to the tamper proof nature of blockchain technology, transactions are recorded  and cannot be altered (Aste, Tasca and Di Matteo, 2017).</a:t>
            </a:r>
            <a:endParaRPr sz="1145">
              <a:solidFill>
                <a:srgbClr val="333333"/>
              </a:solidFill>
              <a:latin typeface="Georgia"/>
              <a:ea typeface="Georgia"/>
              <a:cs typeface="Georgia"/>
              <a:sym typeface="Georgia"/>
            </a:endParaRPr>
          </a:p>
          <a:p>
            <a:pPr indent="0" lvl="0" marL="914400" rtl="0" algn="l">
              <a:lnSpc>
                <a:spcPct val="105000"/>
              </a:lnSpc>
              <a:spcBef>
                <a:spcPts val="1200"/>
              </a:spcBef>
              <a:spcAft>
                <a:spcPts val="1200"/>
              </a:spcAft>
              <a:buSzPts val="770"/>
              <a:buNone/>
            </a:pPr>
            <a:r>
              <a:t/>
            </a:r>
            <a:endParaRPr sz="1145">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Uses of Blockchain Technology</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The practical applications of blockchain technology are inherently limitless. </a:t>
            </a:r>
            <a:endParaRPr sz="1100"/>
          </a:p>
          <a:p>
            <a:pPr indent="0" lvl="0" marL="0" rtl="0" algn="l">
              <a:spcBef>
                <a:spcPts val="1200"/>
              </a:spcBef>
              <a:spcAft>
                <a:spcPts val="0"/>
              </a:spcAft>
              <a:buNone/>
            </a:pPr>
            <a:r>
              <a:rPr lang="en-GB" sz="1100"/>
              <a:t>Notable sector developments include:</a:t>
            </a:r>
            <a:endParaRPr sz="1100"/>
          </a:p>
          <a:p>
            <a:pPr indent="-298450" lvl="0" marL="457200" rtl="0" algn="l">
              <a:spcBef>
                <a:spcPts val="1200"/>
              </a:spcBef>
              <a:spcAft>
                <a:spcPts val="0"/>
              </a:spcAft>
              <a:buClr>
                <a:srgbClr val="000000"/>
              </a:buClr>
              <a:buSzPts val="1100"/>
              <a:buChar char="●"/>
            </a:pPr>
            <a:r>
              <a:rPr lang="en-GB" sz="1100">
                <a:solidFill>
                  <a:srgbClr val="000000"/>
                </a:solidFill>
                <a:latin typeface="Arial"/>
                <a:ea typeface="Arial"/>
                <a:cs typeface="Arial"/>
                <a:sym typeface="Arial"/>
              </a:rPr>
              <a:t>Healthcare- Improved data sharing and security, as well as offering patients faster sharing and more control as to their personal healthcare records </a:t>
            </a:r>
            <a:r>
              <a:rPr lang="en-GB" sz="1100">
                <a:solidFill>
                  <a:srgbClr val="000000"/>
                </a:solidFill>
                <a:latin typeface="Arial"/>
                <a:ea typeface="Arial"/>
                <a:cs typeface="Arial"/>
                <a:sym typeface="Arial"/>
              </a:rPr>
              <a:t>(McGhin </a:t>
            </a:r>
            <a:r>
              <a:rPr i="1" lang="en-GB" sz="1100">
                <a:solidFill>
                  <a:srgbClr val="000000"/>
                </a:solidFill>
                <a:latin typeface="Arial"/>
                <a:ea typeface="Arial"/>
                <a:cs typeface="Arial"/>
                <a:sym typeface="Arial"/>
              </a:rPr>
              <a:t>et al.</a:t>
            </a:r>
            <a:r>
              <a:rPr lang="en-GB" sz="1100">
                <a:solidFill>
                  <a:srgbClr val="000000"/>
                </a:solidFill>
                <a:latin typeface="Arial"/>
                <a:ea typeface="Arial"/>
                <a:cs typeface="Arial"/>
                <a:sym typeface="Arial"/>
              </a:rPr>
              <a:t>, 2019)</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Accounting- </a:t>
            </a:r>
            <a:r>
              <a:rPr lang="en-GB" sz="1100">
                <a:solidFill>
                  <a:srgbClr val="000000"/>
                </a:solidFill>
                <a:latin typeface="Arial"/>
                <a:ea typeface="Arial"/>
                <a:cs typeface="Arial"/>
                <a:sym typeface="Arial"/>
              </a:rPr>
              <a:t>Improved audit ability, which may lead to a decrease in fraud (Liu, Wu and Xu, 2019).</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Supply chain management- improved responsiveness, decrease in lead-time and cost reduction (Queiroz, Telles and Bonilla, 2020).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Char char="●"/>
            </a:pPr>
            <a:r>
              <a:rPr lang="en-GB" sz="1100">
                <a:solidFill>
                  <a:srgbClr val="000000"/>
                </a:solidFill>
                <a:latin typeface="Arial"/>
                <a:ea typeface="Arial"/>
                <a:cs typeface="Arial"/>
                <a:sym typeface="Arial"/>
              </a:rPr>
              <a:t>Agricultural- Improved food </a:t>
            </a:r>
            <a:r>
              <a:rPr lang="en-GB" sz="1100">
                <a:solidFill>
                  <a:srgbClr val="000000"/>
                </a:solidFill>
                <a:latin typeface="Arial"/>
                <a:ea typeface="Arial"/>
                <a:cs typeface="Arial"/>
                <a:sym typeface="Arial"/>
              </a:rPr>
              <a:t>traceability</a:t>
            </a:r>
            <a:r>
              <a:rPr lang="en-GB" sz="1100">
                <a:solidFill>
                  <a:srgbClr val="000000"/>
                </a:solidFill>
                <a:latin typeface="Arial"/>
                <a:ea typeface="Arial"/>
                <a:cs typeface="Arial"/>
                <a:sym typeface="Arial"/>
              </a:rPr>
              <a:t>, security and quality control </a:t>
            </a:r>
            <a:r>
              <a:rPr lang="en-GB" sz="1100">
                <a:solidFill>
                  <a:srgbClr val="000000"/>
                </a:solidFill>
                <a:latin typeface="Arial"/>
                <a:ea typeface="Arial"/>
                <a:cs typeface="Arial"/>
                <a:sym typeface="Arial"/>
              </a:rPr>
              <a:t>(Lin </a:t>
            </a:r>
            <a:r>
              <a:rPr i="1" lang="en-GB" sz="1100">
                <a:solidFill>
                  <a:srgbClr val="000000"/>
                </a:solidFill>
                <a:latin typeface="Arial"/>
                <a:ea typeface="Arial"/>
                <a:cs typeface="Arial"/>
                <a:sym typeface="Arial"/>
              </a:rPr>
              <a:t>et al.</a:t>
            </a:r>
            <a:r>
              <a:rPr lang="en-GB" sz="1100">
                <a:solidFill>
                  <a:srgbClr val="000000"/>
                </a:solidFill>
                <a:latin typeface="Arial"/>
                <a:ea typeface="Arial"/>
                <a:cs typeface="Arial"/>
                <a:sym typeface="Arial"/>
              </a:rPr>
              <a:t>, 2020)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We will continue to see more development and advancement of blockchain into other sectors, with an estimated $10 billion dollars in revenue expected to come from software sales and services from blockchain projects in 2023 (Morkunas, Paschen and Boon, 2019).</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p>
          <a:p>
            <a:pPr indent="0" lvl="0" marL="457200" rtl="0" algn="l">
              <a:spcBef>
                <a:spcPts val="1200"/>
              </a:spcBef>
              <a:spcAft>
                <a:spcPts val="1200"/>
              </a:spcAft>
              <a:buNone/>
            </a:pPr>
            <a:r>
              <a:rPr lang="en-GB" sz="1100"/>
              <a:t>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a smart contract?</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a:t>
            </a:r>
            <a:r>
              <a:rPr lang="en-GB"/>
              <a:t>he term "Smart Contract" was introduced in 1994 by Nick Szabo. It is a computer algorithm designed to conclude and maintain self-executing contracts (currently implemented in the blockchain environment).</a:t>
            </a:r>
            <a:endParaRPr/>
          </a:p>
          <a:p>
            <a:pPr indent="0" lvl="0" marL="0" rtl="0" algn="l">
              <a:spcBef>
                <a:spcPts val="1200"/>
              </a:spcBef>
              <a:spcAft>
                <a:spcPts val="1200"/>
              </a:spcAft>
              <a:buNone/>
            </a:pPr>
            <a:r>
              <a:rPr lang="en-GB"/>
              <a:t>Such contracts are recorded as code that exists in a distributed ledger - a blockchain, which is maintained and managed by a network of computers. In short, smart contracts allow assets to be exchanged without the use of external intermediaries in the form of banks or government agencies. Transactions are traceable, transparent and irreversible.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do </a:t>
            </a:r>
            <a:r>
              <a:rPr lang="en-GB"/>
              <a:t>smart contracts work?</a:t>
            </a:r>
            <a:endParaRPr/>
          </a:p>
        </p:txBody>
      </p:sp>
      <p:sp>
        <p:nvSpPr>
          <p:cNvPr id="92" name="Google Shape;92;p17"/>
          <p:cNvSpPr txBox="1"/>
          <p:nvPr>
            <p:ph idx="1" type="body"/>
          </p:nvPr>
        </p:nvSpPr>
        <p:spPr>
          <a:xfrm>
            <a:off x="471900" y="1919075"/>
            <a:ext cx="8222100" cy="30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600"/>
              <a:t>When certain conditions of a smart contract are met, a specific action is taken - the code related to the contract is executed on the network of computers belonging to the blockchain.  </a:t>
            </a:r>
            <a:endParaRPr sz="1600"/>
          </a:p>
        </p:txBody>
      </p:sp>
      <p:pic>
        <p:nvPicPr>
          <p:cNvPr id="93" name="Google Shape;93;p17"/>
          <p:cNvPicPr preferRelativeResize="0"/>
          <p:nvPr/>
        </p:nvPicPr>
        <p:blipFill>
          <a:blip r:embed="rId3">
            <a:alphaModFix/>
          </a:blip>
          <a:stretch>
            <a:fillRect/>
          </a:stretch>
        </p:blipFill>
        <p:spPr>
          <a:xfrm>
            <a:off x="581598" y="2839873"/>
            <a:ext cx="3306675" cy="1848975"/>
          </a:xfrm>
          <a:prstGeom prst="rect">
            <a:avLst/>
          </a:prstGeom>
          <a:noFill/>
          <a:ln>
            <a:noFill/>
          </a:ln>
        </p:spPr>
      </p:pic>
      <p:sp>
        <p:nvSpPr>
          <p:cNvPr id="94" name="Google Shape;94;p17"/>
          <p:cNvSpPr txBox="1"/>
          <p:nvPr/>
        </p:nvSpPr>
        <p:spPr>
          <a:xfrm>
            <a:off x="4022175" y="2778950"/>
            <a:ext cx="45708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a:solidFill>
                  <a:schemeClr val="lt2"/>
                </a:solidFill>
                <a:latin typeface="Roboto"/>
                <a:ea typeface="Roboto"/>
                <a:cs typeface="Roboto"/>
                <a:sym typeface="Roboto"/>
              </a:rPr>
              <a:t>The developer has created a smart contract that accepts offers to sell certain items. The seller used this smart contract to advertise the sale of the item. Then the buyer "contacts" the smart contract (1), the smart contract checks the terms of the contract (3) and when the buyer transfers the required payment (4), the smart contract transfers the ownership of the property from the seller to the buyer (5). </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Uses of smart contract</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Smart contracts can be useful in:</a:t>
            </a:r>
            <a:endParaRPr/>
          </a:p>
          <a:p>
            <a:pPr indent="-342900" lvl="0" marL="457200" rtl="0" algn="l">
              <a:spcBef>
                <a:spcPts val="1200"/>
              </a:spcBef>
              <a:spcAft>
                <a:spcPts val="0"/>
              </a:spcAft>
              <a:buSzPts val="1800"/>
              <a:buChar char="●"/>
            </a:pPr>
            <a:r>
              <a:rPr lang="en-GB"/>
              <a:t>Voting systems</a:t>
            </a:r>
            <a:endParaRPr/>
          </a:p>
          <a:p>
            <a:pPr indent="-342900" lvl="0" marL="457200" rtl="0" algn="l">
              <a:spcBef>
                <a:spcPts val="0"/>
              </a:spcBef>
              <a:spcAft>
                <a:spcPts val="0"/>
              </a:spcAft>
              <a:buSzPts val="1800"/>
              <a:buChar char="●"/>
            </a:pPr>
            <a:r>
              <a:rPr lang="en-GB"/>
              <a:t>Management</a:t>
            </a:r>
            <a:endParaRPr/>
          </a:p>
          <a:p>
            <a:pPr indent="-342900" lvl="0" marL="457200" rtl="0" algn="l">
              <a:spcBef>
                <a:spcPts val="0"/>
              </a:spcBef>
              <a:spcAft>
                <a:spcPts val="0"/>
              </a:spcAft>
              <a:buSzPts val="1800"/>
              <a:buChar char="●"/>
            </a:pPr>
            <a:r>
              <a:rPr lang="en-GB"/>
              <a:t>Supply chain</a:t>
            </a:r>
            <a:endParaRPr/>
          </a:p>
          <a:p>
            <a:pPr indent="-342900" lvl="0" marL="457200" rtl="0" algn="l">
              <a:spcBef>
                <a:spcPts val="0"/>
              </a:spcBef>
              <a:spcAft>
                <a:spcPts val="0"/>
              </a:spcAft>
              <a:buSzPts val="1800"/>
              <a:buChar char="●"/>
            </a:pPr>
            <a:r>
              <a:rPr lang="en-GB"/>
              <a:t>Combating counterfeiting and trafficking in stolen goods</a:t>
            </a:r>
            <a:endParaRPr/>
          </a:p>
          <a:p>
            <a:pPr indent="-342900" lvl="0" marL="457200" rtl="0" algn="l">
              <a:spcBef>
                <a:spcPts val="0"/>
              </a:spcBef>
              <a:spcAft>
                <a:spcPts val="0"/>
              </a:spcAft>
              <a:buSzPts val="1800"/>
              <a:buChar char="●"/>
            </a:pPr>
            <a:r>
              <a:rPr lang="en-GB"/>
              <a:t>Real estate</a:t>
            </a:r>
            <a:endParaRPr/>
          </a:p>
          <a:p>
            <a:pPr indent="-342900" lvl="0" marL="457200" rtl="0" algn="l">
              <a:spcBef>
                <a:spcPts val="0"/>
              </a:spcBef>
              <a:spcAft>
                <a:spcPts val="0"/>
              </a:spcAft>
              <a:buSzPts val="1800"/>
              <a:buChar char="●"/>
            </a:pPr>
            <a:r>
              <a:rPr lang="en-GB"/>
              <a:t>Health protection </a:t>
            </a:r>
            <a:endParaRPr/>
          </a:p>
          <a:p>
            <a:pPr indent="-342900" lvl="0" marL="457200" rtl="0" algn="l">
              <a:spcBef>
                <a:spcPts val="0"/>
              </a:spcBef>
              <a:spcAft>
                <a:spcPts val="0"/>
              </a:spcAft>
              <a:buSzPts val="1800"/>
              <a:buChar char="●"/>
            </a:pPr>
            <a:r>
              <a:rPr lang="en-GB"/>
              <a:t>Automotive </a:t>
            </a:r>
            <a:endParaRPr/>
          </a:p>
          <a:p>
            <a:pPr indent="-342900" lvl="0" marL="457200" rtl="0" algn="l">
              <a:spcBef>
                <a:spcPts val="0"/>
              </a:spcBef>
              <a:spcAft>
                <a:spcPts val="0"/>
              </a:spcAft>
              <a:buSzPts val="1800"/>
              <a:buChar char="●"/>
            </a:pPr>
            <a:r>
              <a:rPr lang="en-GB"/>
              <a:t>Sectors of the economy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Future of blockchain innovation</a:t>
            </a:r>
            <a:endParaRPr/>
          </a:p>
        </p:txBody>
      </p:sp>
      <p:sp>
        <p:nvSpPr>
          <p:cNvPr id="106" name="Google Shape;106;p19"/>
          <p:cNvSpPr txBox="1"/>
          <p:nvPr>
            <p:ph idx="1" type="body"/>
          </p:nvPr>
        </p:nvSpPr>
        <p:spPr>
          <a:xfrm>
            <a:off x="471900" y="1919075"/>
            <a:ext cx="8222100" cy="2896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By far the most compelling and well-established applications of blockchain remain cryptocurrencies and financial industry solutions.</a:t>
            </a:r>
            <a:endParaRPr/>
          </a:p>
          <a:p>
            <a:pPr indent="-334327" lvl="0" marL="457200" rtl="0" algn="l">
              <a:spcBef>
                <a:spcPts val="0"/>
              </a:spcBef>
              <a:spcAft>
                <a:spcPts val="0"/>
              </a:spcAft>
              <a:buSzPct val="100000"/>
              <a:buChar char="●"/>
            </a:pPr>
            <a:r>
              <a:rPr lang="en-GB"/>
              <a:t>The rise of NFTs is notable in any industry that values trust in the authenticity of digital and non-digital assets.</a:t>
            </a:r>
            <a:endParaRPr/>
          </a:p>
          <a:p>
            <a:pPr indent="-334327" lvl="0" marL="457200" rtl="0" algn="l">
              <a:spcBef>
                <a:spcPts val="0"/>
              </a:spcBef>
              <a:spcAft>
                <a:spcPts val="0"/>
              </a:spcAft>
              <a:buSzPct val="100000"/>
              <a:buChar char="●"/>
            </a:pPr>
            <a:r>
              <a:rPr lang="en-GB"/>
              <a:t>Decentralized Finance, or DeFi, is a new set of financial products and services powered by programmable blockchains and smart contracts. It is global and available 24 hours a day, seven days a week.Transactions are quick and error-free.</a:t>
            </a:r>
            <a:endParaRPr/>
          </a:p>
          <a:p>
            <a:pPr indent="-334327" lvl="0" marL="457200" rtl="0" algn="l">
              <a:spcBef>
                <a:spcPts val="0"/>
              </a:spcBef>
              <a:spcAft>
                <a:spcPts val="0"/>
              </a:spcAft>
              <a:buSzPct val="100000"/>
              <a:buChar char="●"/>
            </a:pPr>
            <a:r>
              <a:rPr lang="en-GB"/>
              <a:t>Large corporations such as Microsoft, Hyperledger Fabric, IBM Blockchain, and Kaleido are providing full-service Blockchain-as-a-Service to enterprises in order to facilitate the rapid development of blockchain solutions.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Challenges to be solved</a:t>
            </a:r>
            <a:endParaRPr/>
          </a:p>
        </p:txBody>
      </p:sp>
      <p:sp>
        <p:nvSpPr>
          <p:cNvPr id="112" name="Google Shape;112;p20"/>
          <p:cNvSpPr txBox="1"/>
          <p:nvPr>
            <p:ph idx="1" type="body"/>
          </p:nvPr>
        </p:nvSpPr>
        <p:spPr>
          <a:xfrm>
            <a:off x="471900" y="1919075"/>
            <a:ext cx="8222100" cy="289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Qualified talent is in short supply. - Integrating the technology into an existing environment still carries a high level of complexity and risk.</a:t>
            </a:r>
            <a:endParaRPr/>
          </a:p>
          <a:p>
            <a:pPr indent="-342900" lvl="0" marL="457200" rtl="0" algn="l">
              <a:spcBef>
                <a:spcPts val="0"/>
              </a:spcBef>
              <a:spcAft>
                <a:spcPts val="0"/>
              </a:spcAft>
              <a:buSzPts val="1800"/>
              <a:buChar char="●"/>
            </a:pPr>
            <a:r>
              <a:rPr lang="en-GB"/>
              <a:t>Privacy challenges and risks in terms of both technology maturity and cybersecurity vulnerabilities.</a:t>
            </a:r>
            <a:endParaRPr/>
          </a:p>
          <a:p>
            <a:pPr indent="-342900" lvl="0" marL="457200" rtl="0" algn="l">
              <a:spcBef>
                <a:spcPts val="0"/>
              </a:spcBef>
              <a:spcAft>
                <a:spcPts val="0"/>
              </a:spcAft>
              <a:buSzPts val="1800"/>
              <a:buChar char="●"/>
            </a:pPr>
            <a:r>
              <a:rPr lang="en-GB"/>
              <a:t>An impediment to widespread blockchain adoption because not all businesses are willing to commit to investment and take some calculated risks with the technology.</a:t>
            </a:r>
            <a:endParaRPr/>
          </a:p>
          <a:p>
            <a:pPr indent="0" lvl="0" marL="9144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380"/>
              <a:t>Why the trend you chose is the MOST influential one and will have the most influence on the field of software engineering project management in the next ten years?</a:t>
            </a:r>
            <a:endParaRPr sz="2380"/>
          </a:p>
        </p:txBody>
      </p:sp>
      <p:sp>
        <p:nvSpPr>
          <p:cNvPr id="118" name="Google Shape;118;p21"/>
          <p:cNvSpPr txBox="1"/>
          <p:nvPr>
            <p:ph idx="1" type="body"/>
          </p:nvPr>
        </p:nvSpPr>
        <p:spPr>
          <a:xfrm>
            <a:off x="471900" y="1919075"/>
            <a:ext cx="8222100" cy="2710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333333"/>
                </a:solidFill>
                <a:latin typeface="Georgia"/>
                <a:ea typeface="Georgia"/>
                <a:cs typeface="Georgia"/>
                <a:sym typeface="Georgia"/>
              </a:rPr>
              <a:t>In the long-run, blockchain may enable a transformation of operating models across industries. Just as the internet upended how we share information, blockchain has the potential to revolutionize how we exchange value, transfer ownership and verify transactions. </a:t>
            </a:r>
            <a:endParaRPr sz="1100">
              <a:solidFill>
                <a:srgbClr val="333333"/>
              </a:solidFill>
              <a:latin typeface="Georgia"/>
              <a:ea typeface="Georgia"/>
              <a:cs typeface="Georgia"/>
              <a:sym typeface="Georgia"/>
            </a:endParaRPr>
          </a:p>
          <a:p>
            <a:pPr indent="0" lvl="0" marL="0" rtl="0" algn="l">
              <a:spcBef>
                <a:spcPts val="1200"/>
              </a:spcBef>
              <a:spcAft>
                <a:spcPts val="0"/>
              </a:spcAft>
              <a:buNone/>
            </a:pPr>
            <a:r>
              <a:t/>
            </a:r>
            <a:endParaRPr sz="1100">
              <a:solidFill>
                <a:srgbClr val="333333"/>
              </a:solidFill>
              <a:latin typeface="Georgia"/>
              <a:ea typeface="Georgia"/>
              <a:cs typeface="Georgia"/>
              <a:sym typeface="Georgia"/>
            </a:endParaRPr>
          </a:p>
          <a:p>
            <a:pPr indent="0" lvl="0" marL="0" rtl="0" algn="l">
              <a:spcBef>
                <a:spcPts val="1200"/>
              </a:spcBef>
              <a:spcAft>
                <a:spcPts val="0"/>
              </a:spcAft>
              <a:buNone/>
            </a:pPr>
            <a:r>
              <a:t/>
            </a:r>
            <a:endParaRPr sz="1100">
              <a:solidFill>
                <a:srgbClr val="333333"/>
              </a:solidFill>
              <a:latin typeface="Georgia"/>
              <a:ea typeface="Georgia"/>
              <a:cs typeface="Georgia"/>
              <a:sym typeface="Georgia"/>
            </a:endParaRPr>
          </a:p>
          <a:p>
            <a:pPr indent="0" lvl="0" marL="0" rtl="0" algn="l">
              <a:spcBef>
                <a:spcPts val="1200"/>
              </a:spcBef>
              <a:spcAft>
                <a:spcPts val="0"/>
              </a:spcAft>
              <a:buNone/>
            </a:pPr>
            <a:r>
              <a:t/>
            </a:r>
            <a:endParaRPr sz="1100">
              <a:solidFill>
                <a:srgbClr val="333333"/>
              </a:solidFill>
              <a:latin typeface="Georgia"/>
              <a:ea typeface="Georgia"/>
              <a:cs typeface="Georgia"/>
              <a:sym typeface="Georgia"/>
            </a:endParaRPr>
          </a:p>
          <a:p>
            <a:pPr indent="0" lvl="0" marL="0" rtl="0" algn="l">
              <a:spcBef>
                <a:spcPts val="1200"/>
              </a:spcBef>
              <a:spcAft>
                <a:spcPts val="0"/>
              </a:spcAft>
              <a:buNone/>
            </a:pPr>
            <a:r>
              <a:t/>
            </a:r>
            <a:endParaRPr sz="1100">
              <a:solidFill>
                <a:srgbClr val="333333"/>
              </a:solidFill>
              <a:latin typeface="Georgia"/>
              <a:ea typeface="Georgia"/>
              <a:cs typeface="Georgia"/>
              <a:sym typeface="Georgia"/>
            </a:endParaRPr>
          </a:p>
          <a:p>
            <a:pPr indent="0" lvl="0" marL="0" rtl="0" algn="l">
              <a:spcBef>
                <a:spcPts val="1200"/>
              </a:spcBef>
              <a:spcAft>
                <a:spcPts val="0"/>
              </a:spcAft>
              <a:buNone/>
            </a:pPr>
            <a:r>
              <a:t/>
            </a:r>
            <a:endParaRPr sz="1100">
              <a:solidFill>
                <a:srgbClr val="333333"/>
              </a:solidFill>
              <a:latin typeface="Georgia"/>
              <a:ea typeface="Georgia"/>
              <a:cs typeface="Georgia"/>
              <a:sym typeface="Georgia"/>
            </a:endParaRPr>
          </a:p>
          <a:p>
            <a:pPr indent="0" lvl="0" marL="0" rtl="0" algn="l">
              <a:spcBef>
                <a:spcPts val="1200"/>
              </a:spcBef>
              <a:spcAft>
                <a:spcPts val="1200"/>
              </a:spcAft>
              <a:buNone/>
            </a:pPr>
            <a:r>
              <a:rPr lang="en-GB" sz="1100">
                <a:solidFill>
                  <a:srgbClr val="333333"/>
                </a:solidFill>
                <a:latin typeface="Georgia"/>
                <a:ea typeface="Georgia"/>
                <a:cs typeface="Georgia"/>
                <a:sym typeface="Georgia"/>
              </a:rPr>
              <a:t>Some observers are even talking of the dawn of a new era </a:t>
            </a:r>
            <a:r>
              <a:rPr lang="en-GB" sz="1100">
                <a:solidFill>
                  <a:srgbClr val="006699"/>
                </a:solidFill>
                <a:latin typeface="Georgia"/>
                <a:ea typeface="Georgia"/>
                <a:cs typeface="Georgia"/>
                <a:sym typeface="Georgia"/>
              </a:rPr>
              <a:t>[1]</a:t>
            </a:r>
            <a:r>
              <a:rPr lang="en-GB" sz="1100">
                <a:solidFill>
                  <a:srgbClr val="333333"/>
                </a:solidFill>
                <a:latin typeface="Georgia"/>
                <a:ea typeface="Georgia"/>
                <a:cs typeface="Georgia"/>
                <a:sym typeface="Georgia"/>
              </a:rPr>
              <a:t> and about the potential of reshaping the current financial services technical infrastructure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