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6" r:id="rId3"/>
    <p:sldId id="257" r:id="rId4"/>
    <p:sldId id="258" r:id="rId5"/>
    <p:sldId id="260" r:id="rId6"/>
    <p:sldId id="261" r:id="rId7"/>
    <p:sldId id="259" r:id="rId8"/>
    <p:sldId id="266" r:id="rId9"/>
    <p:sldId id="267" r:id="rId10"/>
    <p:sldId id="270" r:id="rId11"/>
    <p:sldId id="268" r:id="rId12"/>
    <p:sldId id="269" r:id="rId13"/>
    <p:sldId id="271" r:id="rId14"/>
    <p:sldId id="272" r:id="rId15"/>
    <p:sldId id="273" r:id="rId16"/>
    <p:sldId id="276"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1944"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19607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100517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311456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94354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164211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11386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396743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383801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298485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382012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B4C9A-BA85-4415-9910-79CE03CD0EC4}" type="datetimeFigureOut">
              <a:rPr lang="en-GB" smtClean="0"/>
              <a:t>13/03/2018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C79692C-252C-4570-81D4-5F73D318CC9D}" type="slidenum">
              <a:rPr lang="en-GB" smtClean="0"/>
              <a:t>‹#›</a:t>
            </a:fld>
            <a:endParaRPr lang="en-GB" dirty="0"/>
          </a:p>
        </p:txBody>
      </p:sp>
    </p:spTree>
    <p:extLst>
      <p:ext uri="{BB962C8B-B14F-4D97-AF65-F5344CB8AC3E}">
        <p14:creationId xmlns:p14="http://schemas.microsoft.com/office/powerpoint/2010/main" val="236957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B4C9A-BA85-4415-9910-79CE03CD0EC4}" type="datetimeFigureOut">
              <a:rPr lang="en-GB" smtClean="0"/>
              <a:t>13/03/2018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9692C-252C-4570-81D4-5F73D318CC9D}" type="slidenum">
              <a:rPr lang="en-GB" smtClean="0"/>
              <a:t>‹#›</a:t>
            </a:fld>
            <a:endParaRPr lang="en-GB" dirty="0"/>
          </a:p>
        </p:txBody>
      </p:sp>
    </p:spTree>
    <p:extLst>
      <p:ext uri="{BB962C8B-B14F-4D97-AF65-F5344CB8AC3E}">
        <p14:creationId xmlns:p14="http://schemas.microsoft.com/office/powerpoint/2010/main" val="349188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Scrubflix</a:t>
            </a:r>
            <a:r>
              <a:rPr lang="en-GB" dirty="0"/>
              <a:t> </a:t>
            </a:r>
            <a:r>
              <a:rPr lang="en-GB" dirty="0" smtClean="0"/>
              <a:t>- Development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Integrated Development Environments</a:t>
            </a:r>
          </a:p>
          <a:p>
            <a:pPr lvl="1"/>
            <a:r>
              <a:rPr lang="en-GB" dirty="0" smtClean="0"/>
              <a:t>    Microsoft Visual Studio 2015</a:t>
            </a:r>
          </a:p>
          <a:p>
            <a:pPr lvl="1"/>
            <a:r>
              <a:rPr lang="en-GB" dirty="0" smtClean="0"/>
              <a:t>    MySQL Workbench 6.3 CE</a:t>
            </a:r>
          </a:p>
          <a:p>
            <a:r>
              <a:rPr lang="en-GB" dirty="0" smtClean="0"/>
              <a:t>Programming Languages</a:t>
            </a:r>
          </a:p>
          <a:p>
            <a:pPr lvl="1"/>
            <a:r>
              <a:rPr lang="en-GB" dirty="0" smtClean="0"/>
              <a:t>MySQL</a:t>
            </a:r>
          </a:p>
          <a:p>
            <a:pPr lvl="1"/>
            <a:r>
              <a:rPr lang="en-GB" dirty="0" smtClean="0"/>
              <a:t>ASP.NET</a:t>
            </a:r>
          </a:p>
          <a:p>
            <a:pPr lvl="1"/>
            <a:r>
              <a:rPr lang="en-GB" dirty="0" smtClean="0"/>
              <a:t>HTML 5</a:t>
            </a:r>
          </a:p>
          <a:p>
            <a:pPr lvl="1"/>
            <a:r>
              <a:rPr lang="en-GB" dirty="0" smtClean="0"/>
              <a:t>CSS 3</a:t>
            </a:r>
          </a:p>
          <a:p>
            <a:pPr lvl="1"/>
            <a:r>
              <a:rPr lang="en-GB" dirty="0" smtClean="0"/>
              <a:t>C#.NET</a:t>
            </a:r>
          </a:p>
          <a:p>
            <a:pPr lvl="1"/>
            <a:r>
              <a:rPr lang="en-GB" dirty="0" smtClean="0"/>
              <a:t>Bootstrap</a:t>
            </a:r>
          </a:p>
          <a:p>
            <a:r>
              <a:rPr lang="en-GB" dirty="0" smtClean="0"/>
              <a:t>Frameworks</a:t>
            </a:r>
          </a:p>
          <a:p>
            <a:pPr lvl="1"/>
            <a:r>
              <a:rPr lang="en-GB" dirty="0" smtClean="0"/>
              <a:t>IIS Express</a:t>
            </a:r>
          </a:p>
          <a:p>
            <a:pPr lvl="1"/>
            <a:r>
              <a:rPr lang="en-GB" dirty="0" smtClean="0"/>
              <a:t>.NET 4.5.2</a:t>
            </a:r>
          </a:p>
          <a:p>
            <a:pPr lvl="1"/>
            <a:r>
              <a:rPr lang="en-GB" dirty="0" smtClean="0"/>
              <a:t>MySQL 5.7</a:t>
            </a:r>
            <a:endParaRPr lang="en-GB" dirty="0"/>
          </a:p>
        </p:txBody>
      </p:sp>
    </p:spTree>
    <p:extLst>
      <p:ext uri="{BB962C8B-B14F-4D97-AF65-F5344CB8AC3E}">
        <p14:creationId xmlns:p14="http://schemas.microsoft.com/office/powerpoint/2010/main" val="269492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 – HTML Comparison</a:t>
            </a:r>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344" y="836712"/>
            <a:ext cx="7344000" cy="127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4044" y="2196153"/>
            <a:ext cx="8640000" cy="584775"/>
          </a:xfrm>
          <a:prstGeom prst="rect">
            <a:avLst/>
          </a:prstGeom>
          <a:noFill/>
        </p:spPr>
        <p:txBody>
          <a:bodyPr wrap="square" rtlCol="0">
            <a:spAutoFit/>
          </a:bodyPr>
          <a:lstStyle/>
          <a:p>
            <a:r>
              <a:rPr lang="en-GB" sz="1600" b="1" dirty="0" smtClean="0"/>
              <a:t>Above the inline C# code and below the resulting runtime dynamic HTML web page code created from the C# code file and Stored Procedure call to get the information from the database.</a:t>
            </a:r>
            <a:endParaRPr lang="en-GB" sz="1600" b="1"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44" y="2875869"/>
            <a:ext cx="8640000" cy="370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31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 – Output Result</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800929"/>
            <a:ext cx="6084000" cy="542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9552" y="6337609"/>
            <a:ext cx="8064896" cy="338554"/>
          </a:xfrm>
          <a:prstGeom prst="rect">
            <a:avLst/>
          </a:prstGeom>
          <a:noFill/>
        </p:spPr>
        <p:txBody>
          <a:bodyPr wrap="square" rtlCol="0">
            <a:spAutoFit/>
          </a:bodyPr>
          <a:lstStyle/>
          <a:p>
            <a:r>
              <a:rPr lang="en-GB" sz="1600" dirty="0" smtClean="0"/>
              <a:t>Dynamically created web page output from database using C# code file and Stored Procedure.</a:t>
            </a:r>
            <a:endParaRPr lang="en-GB" sz="1600" dirty="0"/>
          </a:p>
        </p:txBody>
      </p:sp>
      <p:sp>
        <p:nvSpPr>
          <p:cNvPr id="6" name="Left Brace 5"/>
          <p:cNvSpPr/>
          <p:nvPr/>
        </p:nvSpPr>
        <p:spPr>
          <a:xfrm>
            <a:off x="941503" y="3747976"/>
            <a:ext cx="504056" cy="2476561"/>
          </a:xfrm>
          <a:prstGeom prst="leftBrace">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Left Brace 13"/>
          <p:cNvSpPr/>
          <p:nvPr/>
        </p:nvSpPr>
        <p:spPr>
          <a:xfrm flipH="1">
            <a:off x="7559656" y="3747975"/>
            <a:ext cx="504056" cy="2476561"/>
          </a:xfrm>
          <a:prstGeom prst="leftBrace">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322863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 – User Interaction</a:t>
            </a:r>
            <a:endParaRPr lang="en-GB"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45400"/>
            <a:ext cx="6048470" cy="53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3275856" y="5157192"/>
            <a:ext cx="3600400" cy="12315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771800" y="6237312"/>
            <a:ext cx="1656083" cy="30284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9552" y="6309320"/>
            <a:ext cx="8064896" cy="461665"/>
          </a:xfrm>
          <a:prstGeom prst="rect">
            <a:avLst/>
          </a:prstGeom>
          <a:noFill/>
        </p:spPr>
        <p:txBody>
          <a:bodyPr wrap="square" rtlCol="0">
            <a:spAutoFit/>
          </a:bodyPr>
          <a:lstStyle/>
          <a:p>
            <a:r>
              <a:rPr lang="en-GB" sz="1200" dirty="0" smtClean="0"/>
              <a:t>Notice how the original HTML code that has been embedded in the C# code file still applies its hover effects on an image and that the link is now pointing to the details page with the MovieID being selected – </a:t>
            </a:r>
            <a:r>
              <a:rPr lang="en-GB" sz="1200" b="1" dirty="0" smtClean="0"/>
              <a:t>movie-details.aspx?MovieID=12</a:t>
            </a:r>
            <a:endParaRPr lang="en-GB" sz="1200" b="1" dirty="0"/>
          </a:p>
        </p:txBody>
      </p:sp>
    </p:spTree>
    <p:extLst>
      <p:ext uri="{BB962C8B-B14F-4D97-AF65-F5344CB8AC3E}">
        <p14:creationId xmlns:p14="http://schemas.microsoft.com/office/powerpoint/2010/main" val="3364181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7992888" cy="648072"/>
          </a:xfrm>
        </p:spPr>
        <p:txBody>
          <a:bodyPr>
            <a:normAutofit fontScale="90000"/>
          </a:bodyPr>
          <a:lstStyle/>
          <a:p>
            <a:r>
              <a:rPr lang="en-GB" dirty="0" smtClean="0"/>
              <a:t>Default.aspx – </a:t>
            </a:r>
            <a:r>
              <a:rPr lang="en-GB" dirty="0"/>
              <a:t>User </a:t>
            </a:r>
            <a:r>
              <a:rPr lang="en-GB" dirty="0" smtClean="0"/>
              <a:t>Interaction cont’d</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25352"/>
            <a:ext cx="6048470" cy="53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1331640" y="1196752"/>
            <a:ext cx="2880320" cy="53434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9552" y="6309320"/>
            <a:ext cx="8064896" cy="461665"/>
          </a:xfrm>
          <a:prstGeom prst="rect">
            <a:avLst/>
          </a:prstGeom>
          <a:noFill/>
        </p:spPr>
        <p:txBody>
          <a:bodyPr wrap="square" rtlCol="0">
            <a:spAutoFit/>
          </a:bodyPr>
          <a:lstStyle/>
          <a:p>
            <a:r>
              <a:rPr lang="en-GB" sz="1200" dirty="0" smtClean="0"/>
              <a:t>Clicking on the poster image then takes the user to the details page, which is one again dynamically created depending on which </a:t>
            </a:r>
            <a:r>
              <a:rPr lang="en-GB" sz="1200" b="1" dirty="0" smtClean="0"/>
              <a:t>MovieID</a:t>
            </a:r>
            <a:r>
              <a:rPr lang="en-GB" sz="1200" dirty="0" smtClean="0"/>
              <a:t> is passed to the page.</a:t>
            </a:r>
            <a:endParaRPr lang="en-GB" sz="1200" b="1" dirty="0"/>
          </a:p>
        </p:txBody>
      </p:sp>
    </p:spTree>
    <p:extLst>
      <p:ext uri="{BB962C8B-B14F-4D97-AF65-F5344CB8AC3E}">
        <p14:creationId xmlns:p14="http://schemas.microsoft.com/office/powerpoint/2010/main" val="81052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7992888" cy="648072"/>
          </a:xfrm>
        </p:spPr>
        <p:txBody>
          <a:bodyPr>
            <a:normAutofit fontScale="90000"/>
          </a:bodyPr>
          <a:lstStyle/>
          <a:p>
            <a:r>
              <a:rPr lang="en-GB" dirty="0"/>
              <a:t>movie-details.aspx – Inline C# Code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764704"/>
            <a:ext cx="81153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94551" y="2780928"/>
            <a:ext cx="8639175" cy="2585323"/>
          </a:xfrm>
          <a:prstGeom prst="rect">
            <a:avLst/>
          </a:prstGeom>
          <a:noFill/>
        </p:spPr>
        <p:txBody>
          <a:bodyPr wrap="square" rtlCol="0">
            <a:spAutoFit/>
          </a:bodyPr>
          <a:lstStyle/>
          <a:p>
            <a:r>
              <a:rPr lang="en-GB" dirty="0" smtClean="0"/>
              <a:t>This page uses exactly the same coding technique as described previously for default.aspx and default.aspx.cs, except this time we are using two ASP.NET C# inline expression contained within embedded code blocks.</a:t>
            </a:r>
          </a:p>
          <a:p>
            <a:endParaRPr lang="en-GB" dirty="0"/>
          </a:p>
          <a:p>
            <a:r>
              <a:rPr lang="en-GB" dirty="0" smtClean="0"/>
              <a:t>The first embedded code block is used for display an enlarged movie poster images and the second, the full details about the movie.</a:t>
            </a:r>
          </a:p>
          <a:p>
            <a:endParaRPr lang="en-GB" dirty="0"/>
          </a:p>
          <a:p>
            <a:r>
              <a:rPr lang="en-GB" dirty="0" smtClean="0"/>
              <a:t>Both blocks of code are wrapped in a Bootstrap CSS &lt;div&gt; container, with responsive image sizing to make the contents fit on differing devices.</a:t>
            </a:r>
            <a:endParaRPr lang="en-GB" dirty="0"/>
          </a:p>
        </p:txBody>
      </p:sp>
    </p:spTree>
    <p:extLst>
      <p:ext uri="{BB962C8B-B14F-4D97-AF65-F5344CB8AC3E}">
        <p14:creationId xmlns:p14="http://schemas.microsoft.com/office/powerpoint/2010/main" val="1891174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7992888" cy="648072"/>
          </a:xfrm>
        </p:spPr>
        <p:txBody>
          <a:bodyPr>
            <a:normAutofit fontScale="90000"/>
          </a:bodyPr>
          <a:lstStyle/>
          <a:p>
            <a:r>
              <a:rPr lang="en-GB" dirty="0" smtClean="0"/>
              <a:t>movie-details.aspx.cs </a:t>
            </a:r>
            <a:r>
              <a:rPr lang="en-GB" dirty="0"/>
              <a:t>– </a:t>
            </a:r>
            <a:r>
              <a:rPr lang="en-GB" dirty="0" smtClean="0"/>
              <a:t>Declarations</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908720"/>
            <a:ext cx="68770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2412" y="4699010"/>
            <a:ext cx="8639175" cy="1754326"/>
          </a:xfrm>
          <a:prstGeom prst="rect">
            <a:avLst/>
          </a:prstGeom>
          <a:noFill/>
        </p:spPr>
        <p:txBody>
          <a:bodyPr wrap="square" rtlCol="0">
            <a:spAutoFit/>
          </a:bodyPr>
          <a:lstStyle/>
          <a:p>
            <a:r>
              <a:rPr lang="en-GB" dirty="0" smtClean="0"/>
              <a:t>Within the Page_Load() function we are looking for a value passed in the URL that equals a string defined as Movie-ID. In this example </a:t>
            </a:r>
            <a:r>
              <a:rPr lang="en-GB" i="1" dirty="0" smtClean="0"/>
              <a:t>movie-details.aspx?MovieID=12</a:t>
            </a:r>
            <a:r>
              <a:rPr lang="en-GB" dirty="0" smtClean="0"/>
              <a:t> we are assigning the value 12 to the </a:t>
            </a:r>
            <a:r>
              <a:rPr lang="en-GB" i="1" dirty="0" smtClean="0"/>
              <a:t>int</a:t>
            </a:r>
            <a:r>
              <a:rPr lang="en-GB" dirty="0" smtClean="0"/>
              <a:t> MovieID, which will be used as one of the parameters passed to the </a:t>
            </a:r>
            <a:r>
              <a:rPr lang="en-GB" dirty="0"/>
              <a:t>Stored Procedure </a:t>
            </a:r>
            <a:r>
              <a:rPr lang="en-GB" i="1" dirty="0" smtClean="0"/>
              <a:t>GetDetailsByMovieID(in </a:t>
            </a:r>
            <a:r>
              <a:rPr lang="en-GB" i="1" dirty="0"/>
              <a:t>Movie_Selected int(2</a:t>
            </a:r>
            <a:r>
              <a:rPr lang="en-GB" i="1" dirty="0" smtClean="0"/>
              <a:t>))</a:t>
            </a:r>
            <a:r>
              <a:rPr lang="en-GB" dirty="0" smtClean="0"/>
              <a:t> to return the details of the movie selected when the use was on the web page Default.aspx.</a:t>
            </a:r>
            <a:endParaRPr lang="en-GB" i="1" dirty="0" smtClean="0"/>
          </a:p>
          <a:p>
            <a:endParaRPr lang="en-GB" dirty="0"/>
          </a:p>
        </p:txBody>
      </p:sp>
      <p:sp>
        <p:nvSpPr>
          <p:cNvPr id="3" name="TextBox 2"/>
          <p:cNvSpPr txBox="1"/>
          <p:nvPr/>
        </p:nvSpPr>
        <p:spPr>
          <a:xfrm>
            <a:off x="4716016" y="1967396"/>
            <a:ext cx="3857859" cy="307777"/>
          </a:xfrm>
          <a:prstGeom prst="rect">
            <a:avLst/>
          </a:prstGeom>
          <a:noFill/>
        </p:spPr>
        <p:txBody>
          <a:bodyPr wrap="square" rtlCol="0">
            <a:spAutoFit/>
          </a:bodyPr>
          <a:lstStyle/>
          <a:p>
            <a:r>
              <a:rPr lang="en-GB" sz="1400" b="1" dirty="0" smtClean="0"/>
              <a:t>Declaration of public stings for inline code output</a:t>
            </a:r>
            <a:endParaRPr lang="en-GB" sz="1400" b="1" dirty="0"/>
          </a:p>
        </p:txBody>
      </p:sp>
      <p:cxnSp>
        <p:nvCxnSpPr>
          <p:cNvPr id="8" name="Straight Arrow Connector 7"/>
          <p:cNvCxnSpPr>
            <a:stCxn id="3" idx="1"/>
          </p:cNvCxnSpPr>
          <p:nvPr/>
        </p:nvCxnSpPr>
        <p:spPr>
          <a:xfrm flipH="1">
            <a:off x="3995936" y="2121285"/>
            <a:ext cx="720080" cy="8357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16016" y="2273684"/>
            <a:ext cx="3857859" cy="307777"/>
          </a:xfrm>
          <a:prstGeom prst="rect">
            <a:avLst/>
          </a:prstGeom>
          <a:noFill/>
        </p:spPr>
        <p:txBody>
          <a:bodyPr wrap="square" rtlCol="0">
            <a:spAutoFit/>
          </a:bodyPr>
          <a:lstStyle/>
          <a:p>
            <a:r>
              <a:rPr lang="en-GB" sz="1400" b="1" dirty="0" smtClean="0"/>
              <a:t>Public integer for MovieID passed in query string</a:t>
            </a:r>
            <a:endParaRPr lang="en-GB" sz="1400" b="1" dirty="0"/>
          </a:p>
        </p:txBody>
      </p:sp>
      <p:cxnSp>
        <p:nvCxnSpPr>
          <p:cNvPr id="12" name="Straight Arrow Connector 11"/>
          <p:cNvCxnSpPr>
            <a:stCxn id="11" idx="1"/>
          </p:cNvCxnSpPr>
          <p:nvPr/>
        </p:nvCxnSpPr>
        <p:spPr>
          <a:xfrm flipH="1">
            <a:off x="3203848" y="2427573"/>
            <a:ext cx="151216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flipH="1">
            <a:off x="5580112" y="2581461"/>
            <a:ext cx="1064834" cy="11355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3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Default.aspx.cs – Data Connectors</a:t>
            </a:r>
            <a:endParaRPr lang="en-GB" dirty="0"/>
          </a:p>
        </p:txBody>
      </p:sp>
      <p:sp>
        <p:nvSpPr>
          <p:cNvPr id="26" name="TextBox 25"/>
          <p:cNvSpPr txBox="1"/>
          <p:nvPr/>
        </p:nvSpPr>
        <p:spPr>
          <a:xfrm>
            <a:off x="611559" y="3717032"/>
            <a:ext cx="7992889" cy="830997"/>
          </a:xfrm>
          <a:prstGeom prst="rect">
            <a:avLst/>
          </a:prstGeom>
          <a:noFill/>
        </p:spPr>
        <p:txBody>
          <a:bodyPr wrap="square" rtlCol="0">
            <a:spAutoFit/>
          </a:bodyPr>
          <a:lstStyle/>
          <a:p>
            <a:r>
              <a:rPr lang="en-GB" sz="1600" dirty="0" smtClean="0"/>
              <a:t>Here we are defining the Stored Procedure to call and also adding parameters to pass to the Stored Procedure. Failing to do so, will cause and error as the Stored Procedure must be passed an integer value.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32" y="895350"/>
            <a:ext cx="75247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V="1">
            <a:off x="3419872" y="1844824"/>
            <a:ext cx="1296144" cy="194421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764324" y="2636912"/>
            <a:ext cx="895908" cy="115212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434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movie-details.aspx.cs – Data Access</a:t>
            </a:r>
            <a:endParaRPr lang="en-GB" dirty="0"/>
          </a:p>
        </p:txBody>
      </p:sp>
      <p:sp>
        <p:nvSpPr>
          <p:cNvPr id="3" name="TextBox 2"/>
          <p:cNvSpPr txBox="1"/>
          <p:nvPr/>
        </p:nvSpPr>
        <p:spPr>
          <a:xfrm>
            <a:off x="395536" y="836712"/>
            <a:ext cx="8208912" cy="3000821"/>
          </a:xfrm>
          <a:prstGeom prst="rect">
            <a:avLst/>
          </a:prstGeom>
          <a:noFill/>
        </p:spPr>
        <p:txBody>
          <a:bodyPr wrap="square" rtlCol="0">
            <a:spAutoFit/>
          </a:bodyPr>
          <a:lstStyle/>
          <a:p>
            <a:r>
              <a:rPr lang="en-GB" dirty="0" smtClean="0"/>
              <a:t>This Stored Procedure will only retrieve the data set required for a unique MovieID passed to it – e.g. 12.</a:t>
            </a:r>
          </a:p>
          <a:p>
            <a:endParaRPr lang="en-GB" sz="1200" dirty="0" smtClean="0"/>
          </a:p>
          <a:p>
            <a:r>
              <a:rPr lang="en-GB" sz="1200" dirty="0"/>
              <a:t>call scrubflix.GetDetailsByMovieID(12);</a:t>
            </a:r>
            <a:endParaRPr lang="en-GB" sz="1200" dirty="0" smtClean="0"/>
          </a:p>
          <a:p>
            <a:endParaRPr lang="en-GB" sz="1200" dirty="0"/>
          </a:p>
          <a:p>
            <a:r>
              <a:rPr lang="en-GB" dirty="0" smtClean="0"/>
              <a:t>This is the actual code in Stored Procedure that is executed and the results are shown below. A counter m_Count is also returned so that the C# functions know how many data rows need to be worked on. As it is unique, it should only ever be 1. The value 0 would indicate an error or no data returned.</a:t>
            </a:r>
          </a:p>
          <a:p>
            <a:endParaRPr lang="en-GB" sz="1200" dirty="0"/>
          </a:p>
          <a:p>
            <a:r>
              <a:rPr lang="en-GB" sz="1100" dirty="0" smtClean="0"/>
              <a:t>BEGIN</a:t>
            </a:r>
          </a:p>
          <a:p>
            <a:r>
              <a:rPr lang="en-GB" sz="1100" dirty="0" smtClean="0"/>
              <a:t>    select </a:t>
            </a:r>
            <a:r>
              <a:rPr lang="en-GB" sz="1100" dirty="0"/>
              <a:t>*, (select count(*) from movies where movieID = Movie_Selected) as m_Count from movies where movieID = Movie_Selected</a:t>
            </a:r>
            <a:r>
              <a:rPr lang="en-GB" sz="1100" dirty="0" smtClean="0"/>
              <a:t>;</a:t>
            </a:r>
          </a:p>
          <a:p>
            <a:r>
              <a:rPr lang="en-GB" sz="1100" dirty="0" smtClean="0"/>
              <a:t>END</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149080"/>
            <a:ext cx="8640000" cy="6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972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92" y="754095"/>
            <a:ext cx="7272000" cy="473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359532" y="188640"/>
            <a:ext cx="8424936" cy="648072"/>
          </a:xfrm>
        </p:spPr>
        <p:txBody>
          <a:bodyPr>
            <a:normAutofit/>
          </a:bodyPr>
          <a:lstStyle/>
          <a:p>
            <a:r>
              <a:rPr lang="en-GB" sz="3600" dirty="0" smtClean="0"/>
              <a:t>movie-details.aspx.cs – Data Access cont’d</a:t>
            </a:r>
            <a:endParaRPr lang="en-GB" sz="3600" dirty="0"/>
          </a:p>
        </p:txBody>
      </p:sp>
      <p:cxnSp>
        <p:nvCxnSpPr>
          <p:cNvPr id="8" name="Straight Arrow Connector 7"/>
          <p:cNvCxnSpPr/>
          <p:nvPr/>
        </p:nvCxnSpPr>
        <p:spPr>
          <a:xfrm flipV="1">
            <a:off x="5004048" y="3429000"/>
            <a:ext cx="1800200" cy="254989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724128" y="1602378"/>
            <a:ext cx="555430" cy="4584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79558" y="1340768"/>
            <a:ext cx="1872208" cy="261610"/>
          </a:xfrm>
          <a:prstGeom prst="rect">
            <a:avLst/>
          </a:prstGeom>
          <a:noFill/>
        </p:spPr>
        <p:txBody>
          <a:bodyPr wrap="square" rtlCol="0">
            <a:spAutoFit/>
          </a:bodyPr>
          <a:lstStyle/>
          <a:p>
            <a:r>
              <a:rPr lang="en-GB" sz="1100" b="1" dirty="0" smtClean="0"/>
              <a:t>HTML dynamic data creation</a:t>
            </a:r>
            <a:endParaRPr lang="en-GB" sz="1100" b="1" dirty="0"/>
          </a:p>
        </p:txBody>
      </p:sp>
      <p:cxnSp>
        <p:nvCxnSpPr>
          <p:cNvPr id="16" name="Straight Arrow Connector 15"/>
          <p:cNvCxnSpPr/>
          <p:nvPr/>
        </p:nvCxnSpPr>
        <p:spPr>
          <a:xfrm flipH="1" flipV="1">
            <a:off x="2843808" y="2780928"/>
            <a:ext cx="864096" cy="33843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771800" y="5373216"/>
            <a:ext cx="360040" cy="792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5536" y="5517232"/>
            <a:ext cx="8352928" cy="923330"/>
          </a:xfrm>
          <a:prstGeom prst="rect">
            <a:avLst/>
          </a:prstGeom>
          <a:noFill/>
        </p:spPr>
        <p:txBody>
          <a:bodyPr wrap="square" rtlCol="0">
            <a:spAutoFit/>
          </a:bodyPr>
          <a:lstStyle/>
          <a:p>
            <a:r>
              <a:rPr lang="en-GB" dirty="0" smtClean="0"/>
              <a:t>As previously described, the techniques used here the same as in default.aspx.cs to build the dynamic HTML code and inject the row data from the database and then outputting the completed data strings to the web page.</a:t>
            </a:r>
            <a:endParaRPr lang="en-GB" dirty="0"/>
          </a:p>
        </p:txBody>
      </p:sp>
    </p:spTree>
    <p:extLst>
      <p:ext uri="{BB962C8B-B14F-4D97-AF65-F5344CB8AC3E}">
        <p14:creationId xmlns:p14="http://schemas.microsoft.com/office/powerpoint/2010/main" val="693165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a:bodyPr>
          <a:lstStyle/>
          <a:p>
            <a:r>
              <a:rPr lang="en-GB" sz="3600" dirty="0" smtClean="0"/>
              <a:t>movie-details.aspx – HTML Comparison</a:t>
            </a:r>
            <a:endParaRPr lang="en-GB" sz="3600" dirty="0"/>
          </a:p>
        </p:txBody>
      </p:sp>
      <p:sp>
        <p:nvSpPr>
          <p:cNvPr id="3" name="TextBox 2"/>
          <p:cNvSpPr txBox="1"/>
          <p:nvPr/>
        </p:nvSpPr>
        <p:spPr>
          <a:xfrm>
            <a:off x="284044" y="2636912"/>
            <a:ext cx="8640000" cy="584775"/>
          </a:xfrm>
          <a:prstGeom prst="rect">
            <a:avLst/>
          </a:prstGeom>
          <a:noFill/>
        </p:spPr>
        <p:txBody>
          <a:bodyPr wrap="square" rtlCol="0">
            <a:spAutoFit/>
          </a:bodyPr>
          <a:lstStyle/>
          <a:p>
            <a:r>
              <a:rPr lang="en-GB" sz="1600" b="1" dirty="0" smtClean="0"/>
              <a:t>Above the inline C# code and below the resulting runtime dynamic HTML web page code created from the C# code file and Stored Procedure call to get the information from the database.</a:t>
            </a:r>
            <a:endParaRPr lang="en-GB" sz="1600" b="1"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764704"/>
            <a:ext cx="81153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44" y="3284984"/>
            <a:ext cx="8172000" cy="339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25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02" y="1052736"/>
            <a:ext cx="863917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2413" y="4396872"/>
            <a:ext cx="8639175" cy="923330"/>
          </a:xfrm>
          <a:prstGeom prst="rect">
            <a:avLst/>
          </a:prstGeom>
          <a:noFill/>
        </p:spPr>
        <p:txBody>
          <a:bodyPr wrap="square" rtlCol="0">
            <a:spAutoFit/>
          </a:bodyPr>
          <a:lstStyle/>
          <a:p>
            <a:r>
              <a:rPr lang="en-GB" dirty="0" smtClean="0"/>
              <a:t>Each ASP.NET web page has to have a reference to its </a:t>
            </a:r>
            <a:r>
              <a:rPr lang="en-GB" dirty="0" err="1" smtClean="0"/>
              <a:t>CodeFile</a:t>
            </a:r>
            <a:r>
              <a:rPr lang="en-GB" dirty="0" smtClean="0"/>
              <a:t>, as this is the code that is executed before a ASP.NET web page is rendered to the screen. This allows in this instance, for the C# .cs code file to interact with a database.</a:t>
            </a:r>
            <a:endParaRPr lang="en-GB" dirty="0"/>
          </a:p>
        </p:txBody>
      </p:sp>
      <p:cxnSp>
        <p:nvCxnSpPr>
          <p:cNvPr id="6" name="Straight Arrow Connector 5"/>
          <p:cNvCxnSpPr>
            <a:stCxn id="4" idx="0"/>
          </p:cNvCxnSpPr>
          <p:nvPr/>
        </p:nvCxnSpPr>
        <p:spPr>
          <a:xfrm flipV="1">
            <a:off x="4572001" y="1372537"/>
            <a:ext cx="936103" cy="302433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611560" y="188641"/>
            <a:ext cx="7772400" cy="64807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Default.aspx</a:t>
            </a:r>
            <a:endParaRPr lang="en-GB" dirty="0"/>
          </a:p>
        </p:txBody>
      </p:sp>
    </p:spTree>
    <p:extLst>
      <p:ext uri="{BB962C8B-B14F-4D97-AF65-F5344CB8AC3E}">
        <p14:creationId xmlns:p14="http://schemas.microsoft.com/office/powerpoint/2010/main" val="444661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 – Original HTML</a:t>
            </a:r>
            <a:endParaRPr lang="en-GB" dirty="0"/>
          </a:p>
        </p:txBody>
      </p:sp>
      <p:sp>
        <p:nvSpPr>
          <p:cNvPr id="4" name="TextBox 3"/>
          <p:cNvSpPr txBox="1"/>
          <p:nvPr/>
        </p:nvSpPr>
        <p:spPr>
          <a:xfrm>
            <a:off x="194551" y="4797152"/>
            <a:ext cx="8639175" cy="1754326"/>
          </a:xfrm>
          <a:prstGeom prst="rect">
            <a:avLst/>
          </a:prstGeom>
          <a:noFill/>
        </p:spPr>
        <p:txBody>
          <a:bodyPr wrap="square" rtlCol="0">
            <a:spAutoFit/>
          </a:bodyPr>
          <a:lstStyle/>
          <a:p>
            <a:r>
              <a:rPr lang="en-GB" dirty="0" smtClean="0"/>
              <a:t>The approach that I took to render the information contained in the database, was to in part use the HTML code ( shown on above) that was produced by my team member (Lukas)and then adjust to suite.</a:t>
            </a:r>
          </a:p>
          <a:p>
            <a:endParaRPr lang="en-GB" dirty="0"/>
          </a:p>
          <a:p>
            <a:r>
              <a:rPr lang="en-GB" dirty="0" smtClean="0"/>
              <a:t>As can be seen from this HTML code extract, every reference to the film description and image, has to be manually entered into the HTML web page.</a:t>
            </a:r>
            <a:endParaRPr lang="en-GB"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19"/>
            <a:ext cx="8136904" cy="362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256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 – Inline C# Code</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79152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2627784" y="1844824"/>
            <a:ext cx="792088" cy="15841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94551" y="2780928"/>
            <a:ext cx="8639175" cy="2585323"/>
          </a:xfrm>
          <a:prstGeom prst="rect">
            <a:avLst/>
          </a:prstGeom>
          <a:noFill/>
        </p:spPr>
        <p:txBody>
          <a:bodyPr wrap="square" rtlCol="0">
            <a:spAutoFit/>
          </a:bodyPr>
          <a:lstStyle/>
          <a:p>
            <a:r>
              <a:rPr lang="en-GB" dirty="0" smtClean="0"/>
              <a:t>Using a ASP.NET C# inline expression contained within embedded code blocks, we can reference a Code File global variable and display it using</a:t>
            </a:r>
          </a:p>
          <a:p>
            <a:r>
              <a:rPr lang="en-GB" dirty="0" smtClean="0"/>
              <a:t>&lt;% c-sharp_funtion(global_variable_name); %&gt;, as can be seen above.</a:t>
            </a:r>
          </a:p>
          <a:p>
            <a:endParaRPr lang="en-GB" dirty="0"/>
          </a:p>
          <a:p>
            <a:r>
              <a:rPr lang="en-GB" dirty="0" smtClean="0"/>
              <a:t>The ASP.NET web page is now dynamic by design and the need to manually update the pages HTML code with hard data is removed.</a:t>
            </a:r>
          </a:p>
          <a:p>
            <a:endParaRPr lang="en-GB" dirty="0"/>
          </a:p>
          <a:p>
            <a:r>
              <a:rPr lang="en-GB" dirty="0" smtClean="0"/>
              <a:t>To format the outputted data, I also created a &lt;div&gt; with a flex-wrap to allow for output data screen wrapping, which is shown in a later slide.</a:t>
            </a:r>
            <a:endParaRPr lang="en-GB" dirty="0"/>
          </a:p>
        </p:txBody>
      </p:sp>
    </p:spTree>
    <p:extLst>
      <p:ext uri="{BB962C8B-B14F-4D97-AF65-F5344CB8AC3E}">
        <p14:creationId xmlns:p14="http://schemas.microsoft.com/office/powerpoint/2010/main" val="1364401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Default.aspx.cs - Declarations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478155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20072" y="1070923"/>
            <a:ext cx="3456384" cy="2308324"/>
          </a:xfrm>
          <a:prstGeom prst="rect">
            <a:avLst/>
          </a:prstGeom>
          <a:noFill/>
        </p:spPr>
        <p:txBody>
          <a:bodyPr wrap="square" rtlCol="0">
            <a:spAutoFit/>
          </a:bodyPr>
          <a:lstStyle/>
          <a:p>
            <a:r>
              <a:rPr lang="en-GB" dirty="0" smtClean="0"/>
              <a:t>This is the code file for Default.aspx. At the top of the file you will find all of the .NET libraries that are used within the code file. The red highlighted arrow point out that we have used a .NET library specific to My SQL data access.</a:t>
            </a:r>
            <a:endParaRPr lang="en-GB" dirty="0"/>
          </a:p>
        </p:txBody>
      </p:sp>
      <p:cxnSp>
        <p:nvCxnSpPr>
          <p:cNvPr id="8" name="Straight Arrow Connector 7"/>
          <p:cNvCxnSpPr>
            <a:stCxn id="3" idx="1"/>
          </p:cNvCxnSpPr>
          <p:nvPr/>
        </p:nvCxnSpPr>
        <p:spPr>
          <a:xfrm flipH="1" flipV="1">
            <a:off x="1907704" y="1628800"/>
            <a:ext cx="3312368" cy="59628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1"/>
          </p:cNvCxnSpPr>
          <p:nvPr/>
        </p:nvCxnSpPr>
        <p:spPr>
          <a:xfrm flipH="1" flipV="1">
            <a:off x="2267744" y="1988840"/>
            <a:ext cx="2952328" cy="2362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1"/>
          </p:cNvCxnSpPr>
          <p:nvPr/>
        </p:nvCxnSpPr>
        <p:spPr>
          <a:xfrm flipH="1">
            <a:off x="3131840" y="2225085"/>
            <a:ext cx="2088232" cy="267811"/>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1"/>
          </p:cNvCxnSpPr>
          <p:nvPr/>
        </p:nvCxnSpPr>
        <p:spPr>
          <a:xfrm flipH="1">
            <a:off x="2483768" y="2225085"/>
            <a:ext cx="2736304" cy="7993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52141" y="3483422"/>
            <a:ext cx="3456384" cy="3139321"/>
          </a:xfrm>
          <a:prstGeom prst="rect">
            <a:avLst/>
          </a:prstGeom>
          <a:noFill/>
        </p:spPr>
        <p:txBody>
          <a:bodyPr wrap="square" rtlCol="0">
            <a:spAutoFit/>
          </a:bodyPr>
          <a:lstStyle/>
          <a:p>
            <a:r>
              <a:rPr lang="en-GB" dirty="0" smtClean="0"/>
              <a:t>There is only one global variable defined in the code file but as you can see from the previous slide, it is identical in name. To make this variable accessible to all, it is declared as public and outside of any sub functions defined. It is of type string to allow dynamic HTML with embedded data extracts to be appended, which is described in a further slide.</a:t>
            </a:r>
            <a:endParaRPr lang="en-GB" dirty="0"/>
          </a:p>
        </p:txBody>
      </p:sp>
      <p:cxnSp>
        <p:nvCxnSpPr>
          <p:cNvPr id="12" name="Straight Arrow Connector 11"/>
          <p:cNvCxnSpPr>
            <a:stCxn id="20" idx="1"/>
          </p:cNvCxnSpPr>
          <p:nvPr/>
        </p:nvCxnSpPr>
        <p:spPr>
          <a:xfrm flipH="1" flipV="1">
            <a:off x="3275856" y="4797152"/>
            <a:ext cx="1976285" cy="25593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90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Data Connection Overview</a:t>
            </a:r>
            <a:endParaRPr lang="en-GB" dirty="0"/>
          </a:p>
        </p:txBody>
      </p:sp>
      <p:sp>
        <p:nvSpPr>
          <p:cNvPr id="3" name="TextBox 2"/>
          <p:cNvSpPr txBox="1"/>
          <p:nvPr/>
        </p:nvSpPr>
        <p:spPr>
          <a:xfrm>
            <a:off x="179512" y="836712"/>
            <a:ext cx="8784976" cy="4970591"/>
          </a:xfrm>
          <a:prstGeom prst="rect">
            <a:avLst/>
          </a:prstGeom>
          <a:noFill/>
        </p:spPr>
        <p:txBody>
          <a:bodyPr wrap="square" rtlCol="0">
            <a:spAutoFit/>
          </a:bodyPr>
          <a:lstStyle/>
          <a:p>
            <a:r>
              <a:rPr lang="en-GB" sz="1600" dirty="0" smtClean="0"/>
              <a:t>This is a brief </a:t>
            </a:r>
            <a:r>
              <a:rPr lang="en-GB" sz="1600" dirty="0" smtClean="0"/>
              <a:t>overview of how the web site is actually able to communicate with the database.</a:t>
            </a:r>
          </a:p>
          <a:p>
            <a:endParaRPr lang="en-GB" sz="1600" dirty="0"/>
          </a:p>
          <a:p>
            <a:r>
              <a:rPr lang="en-GB" sz="1600" dirty="0" smtClean="0"/>
              <a:t>An ASP.NET web site has a file called Web.config, which </a:t>
            </a:r>
            <a:r>
              <a:rPr lang="en-GB" sz="1600" dirty="0" smtClean="0"/>
              <a:t>describes </a:t>
            </a:r>
            <a:r>
              <a:rPr lang="en-GB" sz="1600" dirty="0" smtClean="0"/>
              <a:t>the framework or parameters that the web site is required to operate within. It also allows for custom configuration of web site wide variables, that every single web page has access to.</a:t>
            </a:r>
          </a:p>
          <a:p>
            <a:endParaRPr lang="en-GB" sz="1600" dirty="0"/>
          </a:p>
          <a:p>
            <a:r>
              <a:rPr lang="en-GB" sz="1600" dirty="0" smtClean="0"/>
              <a:t>In this instance I have created a connection string which holds all of the access information required to connect to the database.</a:t>
            </a:r>
            <a:endParaRPr lang="en-GB" sz="1600" dirty="0"/>
          </a:p>
          <a:p>
            <a:endParaRPr lang="en-GB" sz="1050" b="1" dirty="0" smtClean="0"/>
          </a:p>
          <a:p>
            <a:r>
              <a:rPr lang="en-GB" sz="700" b="1" dirty="0" smtClean="0">
                <a:solidFill>
                  <a:srgbClr val="0000FF"/>
                </a:solidFill>
                <a:latin typeface="Courier New"/>
              </a:rPr>
              <a:t> </a:t>
            </a:r>
            <a:r>
              <a:rPr lang="en-GB" sz="900" b="1" dirty="0" smtClean="0">
                <a:solidFill>
                  <a:srgbClr val="0000FF"/>
                </a:solidFill>
                <a:latin typeface="Courier New"/>
              </a:rPr>
              <a:t>&lt;</a:t>
            </a:r>
            <a:r>
              <a:rPr lang="en-GB" sz="900" b="1" dirty="0" smtClean="0">
                <a:solidFill>
                  <a:srgbClr val="A31515"/>
                </a:solidFill>
                <a:latin typeface="Courier New"/>
              </a:rPr>
              <a:t>connectionStrings</a:t>
            </a:r>
            <a:r>
              <a:rPr lang="en-GB" sz="900" b="1" dirty="0" smtClean="0">
                <a:solidFill>
                  <a:srgbClr val="0000FF"/>
                </a:solidFill>
                <a:latin typeface="Courier New"/>
              </a:rPr>
              <a:t>&gt;</a:t>
            </a:r>
            <a:endParaRPr lang="en-GB" sz="900" b="1" dirty="0" smtClean="0">
              <a:solidFill>
                <a:srgbClr val="000000"/>
              </a:solidFill>
              <a:latin typeface="Courier New"/>
            </a:endParaRPr>
          </a:p>
          <a:p>
            <a:r>
              <a:rPr lang="en-GB" sz="900" b="1" dirty="0" smtClean="0">
                <a:solidFill>
                  <a:srgbClr val="0000FF"/>
                </a:solidFill>
                <a:latin typeface="Courier New"/>
              </a:rPr>
              <a:t>    &lt;</a:t>
            </a:r>
            <a:r>
              <a:rPr lang="en-GB" sz="900" b="1" dirty="0" smtClean="0">
                <a:solidFill>
                  <a:srgbClr val="A31515"/>
                </a:solidFill>
                <a:latin typeface="Courier New"/>
              </a:rPr>
              <a:t>add</a:t>
            </a:r>
            <a:r>
              <a:rPr lang="en-GB" sz="900" b="1" dirty="0" smtClean="0">
                <a:solidFill>
                  <a:srgbClr val="0000FF"/>
                </a:solidFill>
                <a:latin typeface="Courier New"/>
              </a:rPr>
              <a:t> </a:t>
            </a:r>
            <a:r>
              <a:rPr lang="en-GB" sz="900" b="1" dirty="0" smtClean="0">
                <a:solidFill>
                  <a:srgbClr val="FF0000"/>
                </a:solidFill>
                <a:latin typeface="Courier New"/>
              </a:rPr>
              <a:t>name</a:t>
            </a:r>
            <a:r>
              <a:rPr lang="en-GB" sz="900" b="1" dirty="0" smtClean="0">
                <a:solidFill>
                  <a:srgbClr val="0000FF"/>
                </a:solidFill>
                <a:latin typeface="Courier New"/>
              </a:rPr>
              <a:t>=</a:t>
            </a:r>
            <a:r>
              <a:rPr lang="en-GB" sz="900" b="1" dirty="0" smtClean="0">
                <a:solidFill>
                  <a:srgbClr val="000000"/>
                </a:solidFill>
                <a:latin typeface="Courier New"/>
              </a:rPr>
              <a:t>"</a:t>
            </a:r>
            <a:r>
              <a:rPr lang="en-GB" sz="900" b="1" dirty="0" smtClean="0">
                <a:solidFill>
                  <a:srgbClr val="0000FF"/>
                </a:solidFill>
                <a:latin typeface="Courier New"/>
              </a:rPr>
              <a:t>films</a:t>
            </a:r>
            <a:r>
              <a:rPr lang="en-GB" sz="900" b="1" dirty="0" smtClean="0">
                <a:solidFill>
                  <a:srgbClr val="000000"/>
                </a:solidFill>
                <a:latin typeface="Courier New"/>
              </a:rPr>
              <a:t>"</a:t>
            </a:r>
            <a:r>
              <a:rPr lang="en-GB" sz="900" b="1" dirty="0" smtClean="0">
                <a:solidFill>
                  <a:srgbClr val="0000FF"/>
                </a:solidFill>
                <a:latin typeface="Courier New"/>
              </a:rPr>
              <a:t> </a:t>
            </a:r>
            <a:r>
              <a:rPr lang="en-GB" sz="900" b="1" dirty="0" smtClean="0">
                <a:solidFill>
                  <a:srgbClr val="FF0000"/>
                </a:solidFill>
                <a:latin typeface="Courier New"/>
              </a:rPr>
              <a:t>connectionString</a:t>
            </a:r>
            <a:r>
              <a:rPr lang="en-GB" sz="900" b="1" dirty="0" smtClean="0">
                <a:solidFill>
                  <a:srgbClr val="0000FF"/>
                </a:solidFill>
                <a:latin typeface="Courier New"/>
              </a:rPr>
              <a:t>=</a:t>
            </a:r>
            <a:r>
              <a:rPr lang="en-GB" sz="900" b="1" dirty="0" smtClean="0">
                <a:solidFill>
                  <a:srgbClr val="000000"/>
                </a:solidFill>
                <a:latin typeface="Courier New"/>
              </a:rPr>
              <a:t>"</a:t>
            </a:r>
            <a:r>
              <a:rPr lang="en-GB" sz="900" b="1" dirty="0" smtClean="0">
                <a:solidFill>
                  <a:srgbClr val="0000FF"/>
                </a:solidFill>
                <a:latin typeface="Courier New"/>
              </a:rPr>
              <a:t>server=localhost;database=scrubflix;uid=scrubfix;pwd=1qaz2wsx;</a:t>
            </a:r>
            <a:r>
              <a:rPr lang="en-GB" sz="900" b="1" dirty="0" smtClean="0">
                <a:solidFill>
                  <a:srgbClr val="000000"/>
                </a:solidFill>
                <a:latin typeface="Courier New"/>
              </a:rPr>
              <a:t>"</a:t>
            </a:r>
            <a:r>
              <a:rPr lang="en-GB" sz="900" b="1" dirty="0" smtClean="0">
                <a:solidFill>
                  <a:srgbClr val="0000FF"/>
                </a:solidFill>
                <a:latin typeface="Courier New"/>
              </a:rPr>
              <a:t> 								</a:t>
            </a:r>
            <a:r>
              <a:rPr lang="en-GB" sz="900" b="1" dirty="0" smtClean="0">
                <a:solidFill>
                  <a:srgbClr val="FF0000"/>
                </a:solidFill>
                <a:latin typeface="Courier New"/>
              </a:rPr>
              <a:t>providerName</a:t>
            </a:r>
            <a:r>
              <a:rPr lang="en-GB" sz="900" b="1" dirty="0" smtClean="0">
                <a:solidFill>
                  <a:srgbClr val="0000FF"/>
                </a:solidFill>
                <a:latin typeface="Courier New"/>
              </a:rPr>
              <a:t>=</a:t>
            </a:r>
            <a:r>
              <a:rPr lang="en-GB" sz="900" b="1" dirty="0" smtClean="0">
                <a:solidFill>
                  <a:srgbClr val="000000"/>
                </a:solidFill>
                <a:latin typeface="Courier New"/>
              </a:rPr>
              <a:t>"</a:t>
            </a:r>
            <a:r>
              <a:rPr lang="en-GB" sz="900" b="1" dirty="0" smtClean="0">
                <a:solidFill>
                  <a:srgbClr val="0000FF"/>
                </a:solidFill>
                <a:latin typeface="Courier New"/>
              </a:rPr>
              <a:t>MySql.Data.MySqlClient</a:t>
            </a:r>
            <a:r>
              <a:rPr lang="en-GB" sz="900" b="1" dirty="0" smtClean="0">
                <a:solidFill>
                  <a:srgbClr val="000000"/>
                </a:solidFill>
                <a:latin typeface="Courier New"/>
              </a:rPr>
              <a:t>"</a:t>
            </a:r>
            <a:r>
              <a:rPr lang="en-GB" sz="900" b="1" dirty="0" smtClean="0">
                <a:solidFill>
                  <a:srgbClr val="0000FF"/>
                </a:solidFill>
                <a:latin typeface="Courier New"/>
              </a:rPr>
              <a:t>/&gt;</a:t>
            </a:r>
            <a:endParaRPr lang="en-GB" sz="900" b="1" dirty="0" smtClean="0">
              <a:solidFill>
                <a:srgbClr val="000000"/>
              </a:solidFill>
              <a:latin typeface="Courier New"/>
            </a:endParaRPr>
          </a:p>
          <a:p>
            <a:r>
              <a:rPr lang="en-GB" sz="900" b="1" dirty="0" smtClean="0">
                <a:solidFill>
                  <a:srgbClr val="0000FF"/>
                </a:solidFill>
                <a:latin typeface="Courier New"/>
              </a:rPr>
              <a:t>  &lt;/</a:t>
            </a:r>
            <a:r>
              <a:rPr lang="en-GB" sz="900" b="1" dirty="0" smtClean="0">
                <a:solidFill>
                  <a:srgbClr val="A31515"/>
                </a:solidFill>
                <a:latin typeface="Courier New"/>
              </a:rPr>
              <a:t>connectionStrings</a:t>
            </a:r>
            <a:r>
              <a:rPr lang="en-GB" sz="900" b="1" dirty="0" smtClean="0">
                <a:solidFill>
                  <a:srgbClr val="0000FF"/>
                </a:solidFill>
                <a:latin typeface="Courier New"/>
              </a:rPr>
              <a:t>&gt;</a:t>
            </a:r>
            <a:endParaRPr lang="en-GB" sz="900" b="1" dirty="0"/>
          </a:p>
          <a:p>
            <a:endParaRPr lang="en-GB" sz="1050" b="1" dirty="0" smtClean="0"/>
          </a:p>
          <a:p>
            <a:r>
              <a:rPr lang="en-GB" sz="1600" dirty="0" smtClean="0"/>
              <a:t>I have used ‘films’ as my accessor name, which then holds the location and name of the database, along with an authorised user ID and the associated password. It also contains the provider name of the .NET connection framework.</a:t>
            </a:r>
          </a:p>
          <a:p>
            <a:endParaRPr lang="en-GB" dirty="0" smtClean="0"/>
          </a:p>
          <a:p>
            <a:r>
              <a:rPr lang="en-GB" sz="1600" dirty="0" smtClean="0"/>
              <a:t>Access to the connection string is via the class dbTools() using the following two lines of code.</a:t>
            </a:r>
          </a:p>
          <a:p>
            <a:r>
              <a:rPr lang="en-GB" sz="1400" dirty="0" smtClean="0"/>
              <a:t> </a:t>
            </a:r>
          </a:p>
          <a:p>
            <a:r>
              <a:rPr lang="en-GB" sz="1100" b="1" dirty="0" smtClean="0">
                <a:solidFill>
                  <a:srgbClr val="2B91AF"/>
                </a:solidFill>
                <a:latin typeface="Courier New"/>
              </a:rPr>
              <a:t>dbTools</a:t>
            </a:r>
            <a:r>
              <a:rPr lang="en-GB" sz="1100" b="1" dirty="0" smtClean="0">
                <a:solidFill>
                  <a:srgbClr val="000000"/>
                </a:solidFill>
                <a:latin typeface="Courier New"/>
              </a:rPr>
              <a:t> __dbTools = </a:t>
            </a:r>
            <a:r>
              <a:rPr lang="en-GB" sz="1100" b="1" dirty="0" smtClean="0">
                <a:solidFill>
                  <a:srgbClr val="0000FF"/>
                </a:solidFill>
                <a:latin typeface="Courier New"/>
              </a:rPr>
              <a:t>new</a:t>
            </a:r>
            <a:r>
              <a:rPr lang="en-GB" sz="1100" b="1" dirty="0" smtClean="0">
                <a:solidFill>
                  <a:srgbClr val="000000"/>
                </a:solidFill>
                <a:latin typeface="Courier New"/>
              </a:rPr>
              <a:t> </a:t>
            </a:r>
            <a:r>
              <a:rPr lang="en-GB" sz="1100" b="1" dirty="0" smtClean="0">
                <a:solidFill>
                  <a:srgbClr val="2B91AF"/>
                </a:solidFill>
                <a:latin typeface="Courier New"/>
              </a:rPr>
              <a:t>dbTools</a:t>
            </a:r>
            <a:r>
              <a:rPr lang="en-GB" sz="1100" b="1" dirty="0" smtClean="0">
                <a:solidFill>
                  <a:srgbClr val="000000"/>
                </a:solidFill>
                <a:latin typeface="Courier New"/>
              </a:rPr>
              <a:t>();</a:t>
            </a:r>
          </a:p>
          <a:p>
            <a:r>
              <a:rPr lang="en-GB" sz="1100" b="1" dirty="0" smtClean="0">
                <a:solidFill>
                  <a:srgbClr val="000000"/>
                </a:solidFill>
                <a:latin typeface="Courier New"/>
              </a:rPr>
              <a:t>__dbTools.ParseConnectionString((__dbTools.ConnectionName = </a:t>
            </a:r>
            <a:r>
              <a:rPr lang="en-GB" sz="1100" b="1" dirty="0" smtClean="0">
                <a:solidFill>
                  <a:srgbClr val="2B91AF"/>
                </a:solidFill>
                <a:latin typeface="Courier New"/>
              </a:rPr>
              <a:t>dbTools</a:t>
            </a:r>
            <a:r>
              <a:rPr lang="en-GB" sz="1100" b="1" dirty="0" smtClean="0">
                <a:solidFill>
                  <a:srgbClr val="000000"/>
                </a:solidFill>
                <a:latin typeface="Courier New"/>
              </a:rPr>
              <a:t>.</a:t>
            </a:r>
            <a:r>
              <a:rPr lang="en-GB" sz="1100" b="1" dirty="0" smtClean="0">
                <a:solidFill>
                  <a:srgbClr val="2B91AF"/>
                </a:solidFill>
                <a:latin typeface="Courier New"/>
              </a:rPr>
              <a:t>ConnectionNodes</a:t>
            </a:r>
            <a:r>
              <a:rPr lang="en-GB" sz="1100" b="1" dirty="0" smtClean="0">
                <a:solidFill>
                  <a:srgbClr val="000000"/>
                </a:solidFill>
                <a:latin typeface="Courier New"/>
              </a:rPr>
              <a:t>.dBase));</a:t>
            </a:r>
            <a:endParaRPr lang="en-GB" sz="1100" b="1" dirty="0"/>
          </a:p>
          <a:p>
            <a:endParaRPr lang="en-GB" sz="1400" dirty="0" smtClean="0"/>
          </a:p>
        </p:txBody>
      </p:sp>
    </p:spTree>
    <p:extLst>
      <p:ext uri="{BB962C8B-B14F-4D97-AF65-F5344CB8AC3E}">
        <p14:creationId xmlns:p14="http://schemas.microsoft.com/office/powerpoint/2010/main" val="2561642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Default.aspx.cs – Data Connectors</a:t>
            </a:r>
            <a:endParaRPr lang="en-GB"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92" y="836721"/>
            <a:ext cx="6804000" cy="4477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Straight Arrow Connector 31"/>
          <p:cNvCxnSpPr/>
          <p:nvPr/>
        </p:nvCxnSpPr>
        <p:spPr>
          <a:xfrm flipV="1">
            <a:off x="2843808" y="3284984"/>
            <a:ext cx="0" cy="22142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763688" y="4905165"/>
            <a:ext cx="576064" cy="11881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860032" y="4905165"/>
            <a:ext cx="192340" cy="90009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339752" y="2348880"/>
            <a:ext cx="4608512" cy="363495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3527" y="5445224"/>
            <a:ext cx="8496944" cy="1077218"/>
          </a:xfrm>
          <a:prstGeom prst="rect">
            <a:avLst/>
          </a:prstGeom>
          <a:noFill/>
        </p:spPr>
        <p:txBody>
          <a:bodyPr wrap="square" rtlCol="0">
            <a:spAutoFit/>
          </a:bodyPr>
          <a:lstStyle/>
          <a:p>
            <a:r>
              <a:rPr lang="en-GB" sz="1600" dirty="0" smtClean="0"/>
              <a:t>The C# function DisplayMoviePosters() creates a database connection to our MySQL database called ‘scrubflix’ (described later). It then calls the MySQL stored procedure ‘GetAllMoviesWithPoster’ and fills the data adapter with the results. This function is called every time the page is loaded or refreshed.</a:t>
            </a:r>
          </a:p>
        </p:txBody>
      </p:sp>
    </p:spTree>
    <p:extLst>
      <p:ext uri="{BB962C8B-B14F-4D97-AF65-F5344CB8AC3E}">
        <p14:creationId xmlns:p14="http://schemas.microsoft.com/office/powerpoint/2010/main" val="185733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Default.aspx.cs – Data Access</a:t>
            </a:r>
            <a:endParaRPr lang="en-GB" dirty="0"/>
          </a:p>
        </p:txBody>
      </p:sp>
      <p:sp>
        <p:nvSpPr>
          <p:cNvPr id="3" name="TextBox 2"/>
          <p:cNvSpPr txBox="1"/>
          <p:nvPr/>
        </p:nvSpPr>
        <p:spPr>
          <a:xfrm>
            <a:off x="395536" y="836712"/>
            <a:ext cx="8208912" cy="3000821"/>
          </a:xfrm>
          <a:prstGeom prst="rect">
            <a:avLst/>
          </a:prstGeom>
          <a:noFill/>
        </p:spPr>
        <p:txBody>
          <a:bodyPr wrap="square" rtlCol="0">
            <a:spAutoFit/>
          </a:bodyPr>
          <a:lstStyle/>
          <a:p>
            <a:r>
              <a:rPr lang="en-GB" dirty="0" smtClean="0"/>
              <a:t>As mentioned I create a Stored Procedure to retrieve the data set required for a given set of requirements. In this instance, I wanted all database entries that had an associated poster image, set in data column Movie_Image.</a:t>
            </a:r>
          </a:p>
          <a:p>
            <a:endParaRPr lang="en-GB" sz="1200" dirty="0" smtClean="0"/>
          </a:p>
          <a:p>
            <a:r>
              <a:rPr lang="en-GB" sz="1200" dirty="0" smtClean="0"/>
              <a:t>call scrubflix.GetAllMoviesWithPoster();</a:t>
            </a:r>
          </a:p>
          <a:p>
            <a:endParaRPr lang="en-GB" sz="1200" dirty="0"/>
          </a:p>
          <a:p>
            <a:r>
              <a:rPr lang="en-GB" dirty="0" smtClean="0"/>
              <a:t>This is the actual code in Stored Procedure that is executed and the results are shown below. A counter m_Count is also returned so that the C# functions know how many data rows need to be worked on, which in this case is 31.</a:t>
            </a:r>
          </a:p>
          <a:p>
            <a:endParaRPr lang="en-GB" sz="1200" dirty="0"/>
          </a:p>
          <a:p>
            <a:r>
              <a:rPr lang="en-GB" sz="1100" dirty="0" smtClean="0"/>
              <a:t>BEGIN</a:t>
            </a:r>
          </a:p>
          <a:p>
            <a:r>
              <a:rPr lang="en-GB" sz="1100" dirty="0" smtClean="0"/>
              <a:t>    select *, (select count(*) from movies where Movie_Image != "") as m_Count from movies where Movie_Image != "" order by movie_title;</a:t>
            </a:r>
          </a:p>
          <a:p>
            <a:r>
              <a:rPr lang="en-GB" sz="1100" dirty="0" smtClean="0"/>
              <a:t>END</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02657"/>
            <a:ext cx="8208000" cy="224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423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1"/>
            <a:ext cx="7772400" cy="648072"/>
          </a:xfrm>
        </p:spPr>
        <p:txBody>
          <a:bodyPr>
            <a:normAutofit fontScale="90000"/>
          </a:bodyPr>
          <a:lstStyle/>
          <a:p>
            <a:r>
              <a:rPr lang="en-GB" dirty="0" smtClean="0"/>
              <a:t>Default.aspx.cs – Data Access cont’d</a:t>
            </a:r>
            <a:endParaRPr lang="en-GB" dirty="0"/>
          </a:p>
        </p:txBody>
      </p:sp>
      <p:sp>
        <p:nvSpPr>
          <p:cNvPr id="3" name="TextBox 2"/>
          <p:cNvSpPr txBox="1"/>
          <p:nvPr/>
        </p:nvSpPr>
        <p:spPr>
          <a:xfrm>
            <a:off x="395536" y="764704"/>
            <a:ext cx="8208912" cy="923330"/>
          </a:xfrm>
          <a:prstGeom prst="rect">
            <a:avLst/>
          </a:prstGeom>
          <a:noFill/>
        </p:spPr>
        <p:txBody>
          <a:bodyPr wrap="square" rtlCol="0">
            <a:spAutoFit/>
          </a:bodyPr>
          <a:lstStyle/>
          <a:p>
            <a:r>
              <a:rPr lang="en-GB" dirty="0" smtClean="0"/>
              <a:t>We now take the information returned into the data set by the Stored Procedure and begin the process of constructing the formatted HTML string to be out put on the web page using the data from the database.</a:t>
            </a:r>
            <a:endParaRPr lang="en-GB" sz="11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62" y="1688034"/>
            <a:ext cx="6804660" cy="384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2411760" y="3356992"/>
            <a:ext cx="4464496" cy="2520281"/>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5536" y="5517232"/>
            <a:ext cx="8352928" cy="1200329"/>
          </a:xfrm>
          <a:prstGeom prst="rect">
            <a:avLst/>
          </a:prstGeom>
          <a:noFill/>
        </p:spPr>
        <p:txBody>
          <a:bodyPr wrap="square" rtlCol="0">
            <a:spAutoFit/>
          </a:bodyPr>
          <a:lstStyle/>
          <a:p>
            <a:r>
              <a:rPr lang="en-GB" dirty="0" smtClean="0"/>
              <a:t>These lines of code build up the HTML tags with the row data embed in them. As you can see the columns referenced match exactly to the columns show in the last slide. When the code has looped through all of the results returned, the appended __sbHTML string is assigned to the string inline code place holder __OutputHTML.</a:t>
            </a:r>
            <a:endParaRPr lang="en-GB" dirty="0"/>
          </a:p>
        </p:txBody>
      </p:sp>
      <p:cxnSp>
        <p:nvCxnSpPr>
          <p:cNvPr id="26" name="Straight Arrow Connector 25"/>
          <p:cNvCxnSpPr>
            <a:stCxn id="22" idx="3"/>
          </p:cNvCxnSpPr>
          <p:nvPr/>
        </p:nvCxnSpPr>
        <p:spPr>
          <a:xfrm>
            <a:off x="2195736" y="3176125"/>
            <a:ext cx="115212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3528" y="3045320"/>
            <a:ext cx="1872208" cy="261610"/>
          </a:xfrm>
          <a:prstGeom prst="rect">
            <a:avLst/>
          </a:prstGeom>
          <a:noFill/>
        </p:spPr>
        <p:txBody>
          <a:bodyPr wrap="square" rtlCol="0">
            <a:spAutoFit/>
          </a:bodyPr>
          <a:lstStyle/>
          <a:p>
            <a:r>
              <a:rPr lang="en-GB" sz="1100" b="1" dirty="0" smtClean="0"/>
              <a:t>HTML dynamic data creation</a:t>
            </a:r>
            <a:endParaRPr lang="en-GB" sz="1100" b="1" dirty="0"/>
          </a:p>
        </p:txBody>
      </p:sp>
      <p:sp>
        <p:nvSpPr>
          <p:cNvPr id="38" name="TextBox 37"/>
          <p:cNvSpPr txBox="1"/>
          <p:nvPr/>
        </p:nvSpPr>
        <p:spPr>
          <a:xfrm>
            <a:off x="6084168" y="2132856"/>
            <a:ext cx="2520280" cy="430887"/>
          </a:xfrm>
          <a:prstGeom prst="rect">
            <a:avLst/>
          </a:prstGeom>
          <a:noFill/>
        </p:spPr>
        <p:txBody>
          <a:bodyPr wrap="square" rtlCol="0">
            <a:spAutoFit/>
          </a:bodyPr>
          <a:lstStyle/>
          <a:p>
            <a:r>
              <a:rPr lang="en-GB" sz="1100" b="1" dirty="0" smtClean="0"/>
              <a:t>&lt;a&gt; tag to ASPX page passing MovieID</a:t>
            </a:r>
          </a:p>
          <a:p>
            <a:r>
              <a:rPr lang="en-GB" sz="1100" b="1" dirty="0" smtClean="0"/>
              <a:t>which will be shown in more detail later</a:t>
            </a:r>
            <a:endParaRPr lang="en-GB" sz="1100" b="1" dirty="0"/>
          </a:p>
        </p:txBody>
      </p:sp>
      <p:cxnSp>
        <p:nvCxnSpPr>
          <p:cNvPr id="39" name="Straight Arrow Connector 38"/>
          <p:cNvCxnSpPr>
            <a:stCxn id="38" idx="2"/>
          </p:cNvCxnSpPr>
          <p:nvPr/>
        </p:nvCxnSpPr>
        <p:spPr>
          <a:xfrm flipH="1">
            <a:off x="7092280" y="2563743"/>
            <a:ext cx="252028" cy="48157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832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1384</Words>
  <Application>Microsoft Office PowerPoint</Application>
  <PresentationFormat>On-screen Show (4:3)</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Scrubflix - Development</vt:lpstr>
      <vt:lpstr>PowerPoint Presentation</vt:lpstr>
      <vt:lpstr>Default.aspx – Original HTML</vt:lpstr>
      <vt:lpstr>Default.aspx – Inline C# Code</vt:lpstr>
      <vt:lpstr>Default.aspx.cs - Declarations</vt:lpstr>
      <vt:lpstr>Data Connection Overview</vt:lpstr>
      <vt:lpstr>Default.aspx.cs – Data Connectors</vt:lpstr>
      <vt:lpstr>Default.aspx.cs – Data Access</vt:lpstr>
      <vt:lpstr>Default.aspx.cs – Data Access cont’d</vt:lpstr>
      <vt:lpstr>Default.aspx – HTML Comparison</vt:lpstr>
      <vt:lpstr>Default.aspx – Output Result</vt:lpstr>
      <vt:lpstr>Default.aspx – User Interaction</vt:lpstr>
      <vt:lpstr>Default.aspx – User Interaction cont’d</vt:lpstr>
      <vt:lpstr>movie-details.aspx – Inline C# Code</vt:lpstr>
      <vt:lpstr>movie-details.aspx.cs – Declarations</vt:lpstr>
      <vt:lpstr>Default.aspx.cs – Data Connectors</vt:lpstr>
      <vt:lpstr>movie-details.aspx.cs – Data Access</vt:lpstr>
      <vt:lpstr>movie-details.aspx.cs – Data Access cont’d</vt:lpstr>
      <vt:lpstr>movie-details.aspx – HTML Comparison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Default.aspx</dc:title>
  <dc:creator>Mark Porter</dc:creator>
  <cp:lastModifiedBy>Mark Porter</cp:lastModifiedBy>
  <cp:revision>117</cp:revision>
  <dcterms:created xsi:type="dcterms:W3CDTF">2018-03-12T16:38:02Z</dcterms:created>
  <dcterms:modified xsi:type="dcterms:W3CDTF">2018-03-13T17:49:18Z</dcterms:modified>
</cp:coreProperties>
</file>