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9"/>
  </p:notesMasterIdLst>
  <p:handoutMasterIdLst>
    <p:handoutMasterId r:id="rId30"/>
  </p:handoutMasterIdLst>
  <p:sldIdLst>
    <p:sldId id="256" r:id="rId5"/>
    <p:sldId id="258" r:id="rId6"/>
    <p:sldId id="260" r:id="rId7"/>
    <p:sldId id="299" r:id="rId8"/>
    <p:sldId id="300" r:id="rId9"/>
    <p:sldId id="263" r:id="rId10"/>
    <p:sldId id="318" r:id="rId11"/>
    <p:sldId id="264" r:id="rId12"/>
    <p:sldId id="326" r:id="rId13"/>
    <p:sldId id="325" r:id="rId14"/>
    <p:sldId id="290" r:id="rId15"/>
    <p:sldId id="327" r:id="rId16"/>
    <p:sldId id="268" r:id="rId17"/>
    <p:sldId id="275" r:id="rId18"/>
    <p:sldId id="276" r:id="rId19"/>
    <p:sldId id="278" r:id="rId20"/>
    <p:sldId id="314" r:id="rId21"/>
    <p:sldId id="311" r:id="rId22"/>
    <p:sldId id="329" r:id="rId23"/>
    <p:sldId id="287" r:id="rId24"/>
    <p:sldId id="291" r:id="rId25"/>
    <p:sldId id="289" r:id="rId26"/>
    <p:sldId id="320" r:id="rId27"/>
    <p:sldId id="298"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5763" autoAdjust="0"/>
  </p:normalViewPr>
  <p:slideViewPr>
    <p:cSldViewPr snapToGrid="0">
      <p:cViewPr varScale="1">
        <p:scale>
          <a:sx n="55" d="100"/>
          <a:sy n="55" d="100"/>
        </p:scale>
        <p:origin x="1164" y="66"/>
      </p:cViewPr>
      <p:guideLst/>
    </p:cSldViewPr>
  </p:slideViewPr>
  <p:notesTextViewPr>
    <p:cViewPr>
      <p:scale>
        <a:sx n="150" d="100"/>
        <a:sy n="150" d="100"/>
      </p:scale>
      <p:origin x="0" y="0"/>
    </p:cViewPr>
  </p:notesTextViewPr>
  <p:sorterViewPr>
    <p:cViewPr>
      <p:scale>
        <a:sx n="120" d="100"/>
        <a:sy n="120" d="100"/>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7/27/2016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‹Nº›</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7/27/2016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‹Nº›</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Microsoft</a:t>
            </a:r>
            <a:r>
              <a:rPr lang="en-US" baseline="0" dirty="0"/>
              <a:t> has been working to converge its client operating system and developer platforms for a long time.</a:t>
            </a:r>
          </a:p>
          <a:p>
            <a:endParaRPr lang="en-US" baseline="0" dirty="0"/>
          </a:p>
          <a:p>
            <a:r>
              <a:rPr lang="en-US" baseline="0" dirty="0"/>
              <a:t>In Windows Phone 7, the operating system was based on Windows CE, a great operating system for small, handheld devices, but different from the OS on ‘big’ Windows. When Windows Phone 8 was launched, we swapped out Windows CE and base it on the Windows NT kernel instead, same as our PCs. We did a similar thing with Xbox One.</a:t>
            </a:r>
          </a:p>
          <a:p>
            <a:endParaRPr lang="en-US" baseline="0" dirty="0"/>
          </a:p>
          <a:p>
            <a:r>
              <a:rPr lang="en-US" baseline="0" dirty="0"/>
              <a:t>But it wasn’t until Windows 8.1/Windows Phone 8.1 that we really delivered on a converged developer platform. You can build universal 8.1 apps that share a very high percentage of code and where you program against the same APIs.</a:t>
            </a:r>
          </a:p>
          <a:p>
            <a:endParaRPr lang="en-US" baseline="0" dirty="0"/>
          </a:p>
          <a:p>
            <a:r>
              <a:rPr lang="en-US" baseline="0" dirty="0"/>
              <a:t>With Windows 10, we’ve taken that even further and for the first time allow developers to create a single app that can run across all devices running Windows 10. Windows 10 brings developers a unified core OS across all devices and a single app platform.</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2</a:t>
            </a:fld>
            <a:endParaRPr lang="en-US"/>
          </a:p>
        </p:txBody>
      </p:sp>
    </p:spTree>
    <p:extLst>
      <p:ext uri="{BB962C8B-B14F-4D97-AF65-F5344CB8AC3E}">
        <p14:creationId xmlns:p14="http://schemas.microsoft.com/office/powerpoint/2010/main" val="95477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demo notes on</a:t>
            </a:r>
            <a:r>
              <a:rPr lang="en-GB" baseline="0" dirty="0"/>
              <a:t> </a:t>
            </a:r>
            <a:r>
              <a:rPr lang="en-GB" baseline="0" dirty="0" err="1"/>
              <a:t>github</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responsive design:</a:t>
            </a:r>
          </a:p>
          <a:p>
            <a:r>
              <a:rPr lang="en-US" dirty="0"/>
              <a:t>On</a:t>
            </a:r>
            <a:r>
              <a:rPr lang="en-US" baseline="0" dirty="0"/>
              <a:t> the large screen on the right, we take full advantage of the size of the window the app is running in, we lay out the control buttons in a line, and we place the thumbnail of the people making the call off to the right.</a:t>
            </a:r>
          </a:p>
          <a:p>
            <a:r>
              <a:rPr lang="en-US" baseline="0" dirty="0"/>
              <a:t>On the small phone screen, it’s essentially the same, but the image is cropped, and the large red End Call button has been placed underneath the other buttons, while the thumbnail moves up the page to just above the call control buttons.</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57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57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1D4862-83F7-4832-B4A5-90F74D43300A}" type="datetime1">
              <a:rPr lang="en-US" smtClean="0">
                <a:solidFill>
                  <a:prstClr val="black"/>
                </a:solidFill>
              </a:rPr>
              <a:pPr/>
              <a:t>7/27/2016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68698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mn-lt"/>
                <a:ea typeface="+mn-ea"/>
                <a:cs typeface="+mn-cs"/>
              </a:rPr>
              <a:t>Adaptive controls are great, and responsive layout will get you a long way, but we know there will be cases where the app designer wants to do something more custom or more tailored than the adaptive controls will allow.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desire might be motivated by hardware differences.  For example, an app that will run on an Xbox might want to create some customizations for navigation using a game controller.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 it might be motivated by screen size and usability.  A designer might want to position a menu at the bottom of a phone screen to make it more usable with a single hand.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these cases, we enable developers to create what we call a tailored user experience.  In this case, the code is the same, but the developer creates custom XAML to deliver the desired design on the right device or in the right set of conditions.</a:t>
            </a:r>
          </a:p>
          <a:p>
            <a:endParaRPr lang="en-US" sz="1200" kern="1200" dirty="0">
              <a:solidFill>
                <a:schemeClr val="tx1"/>
              </a:solidFill>
              <a:effectLst/>
              <a:latin typeface="+mn-lt"/>
              <a:ea typeface="+mn-ea"/>
              <a:cs typeface="+mn-cs"/>
            </a:endParaRPr>
          </a:p>
          <a:p>
            <a:pPr>
              <a:spcBef>
                <a:spcPts val="0"/>
              </a:spcBef>
              <a:spcAft>
                <a:spcPts val="2400"/>
              </a:spcAft>
            </a:pPr>
            <a:r>
              <a:rPr lang="en-US" sz="1200" dirty="0">
                <a:latin typeface="+mn-lt"/>
              </a:rPr>
              <a:t>Tailored design goes beyond Adaptive UX</a:t>
            </a:r>
          </a:p>
          <a:p>
            <a:pPr>
              <a:spcBef>
                <a:spcPts val="0"/>
              </a:spcBef>
              <a:spcAft>
                <a:spcPts val="2400"/>
              </a:spcAft>
            </a:pPr>
            <a:r>
              <a:rPr lang="en-US" sz="1200" dirty="0">
                <a:latin typeface="+mn-lt"/>
              </a:rPr>
              <a:t>Developers can create custom experiences for certain devices</a:t>
            </a:r>
          </a:p>
          <a:p>
            <a:pPr>
              <a:spcBef>
                <a:spcPts val="0"/>
              </a:spcBef>
              <a:spcAft>
                <a:spcPts val="2400"/>
              </a:spcAft>
            </a:pPr>
            <a:r>
              <a:rPr lang="en-US" sz="1200" dirty="0">
                <a:latin typeface="+mn-lt"/>
              </a:rPr>
              <a:t>The code is the same, but custom XAML can deliver the experience a developer wants</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57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57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1D4862-83F7-4832-B4A5-90F74D43300A}" type="datetime1">
              <a:rPr lang="en-US" smtClean="0">
                <a:solidFill>
                  <a:prstClr val="black"/>
                </a:solidFill>
              </a:rPr>
              <a:pPr/>
              <a:t>7/27/2016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3079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users of mobile devices these days carry around two or more different computing devices. And they will want to use their </a:t>
            </a:r>
            <a:r>
              <a:rPr lang="en-GB" dirty="0" err="1"/>
              <a:t>favorite</a:t>
            </a:r>
            <a:r>
              <a:rPr lang="en-GB" dirty="0"/>
              <a:t> apps on their phone, their tablet, their convertible and their desktop machines.</a:t>
            </a:r>
          </a:p>
          <a:p>
            <a:r>
              <a:rPr lang="en-GB" dirty="0"/>
              <a:t>The apps that will get the best ratings will be those that give a great user experience on all the users’ devices!</a:t>
            </a:r>
          </a:p>
        </p:txBody>
      </p:sp>
      <p:sp>
        <p:nvSpPr>
          <p:cNvPr id="4" name="Slide Number Placeholder 3"/>
          <p:cNvSpPr>
            <a:spLocks noGrp="1"/>
          </p:cNvSpPr>
          <p:nvPr>
            <p:ph type="sldNum" sz="quarter" idx="10"/>
          </p:nvPr>
        </p:nvSpPr>
        <p:spPr/>
        <p:txBody>
          <a:bodyPr/>
          <a:lstStyle/>
          <a:p>
            <a:fld id="{3FAC0659-34C9-4BAF-A7FA-59E8DF72899F}" type="slidenum">
              <a:rPr lang="en-US" smtClean="0"/>
              <a:t>16</a:t>
            </a:fld>
            <a:endParaRPr lang="en-US"/>
          </a:p>
        </p:txBody>
      </p:sp>
    </p:spTree>
    <p:extLst>
      <p:ext uri="{BB962C8B-B14F-4D97-AF65-F5344CB8AC3E}">
        <p14:creationId xmlns:p14="http://schemas.microsoft.com/office/powerpoint/2010/main" val="157215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Universal Windows Platform (UWP) is a single app platform that is available across all Windows device families, enabling you to reach a new user base and open up new revenue opportunities. From PCs to tablets, phones, Surface Hub, and Raspberry Pi and soon to include Xbox, and HoloLens – you can reach all these devices and look great on them all using one store and one codebase.</a:t>
            </a:r>
          </a:p>
          <a:p>
            <a:endParaRPr lang="en-GB" dirty="0"/>
          </a:p>
          <a:p>
            <a:r>
              <a:rPr lang="en-GB" dirty="0"/>
              <a:t>Following the launch of Windows 10, we are also releasing four Windows Bridge toolkits that enable you to quickly bring your existing code base to the Universal Windows Platform and add capabilities such as live tiles, active notifications, and Windows Store in-app purchases. Each toolkit provides you with tools and run-time technologies that are tailored for your codebase.</a:t>
            </a:r>
          </a:p>
        </p:txBody>
      </p:sp>
      <p:sp>
        <p:nvSpPr>
          <p:cNvPr id="4" name="Slide Number Placeholder 3"/>
          <p:cNvSpPr>
            <a:spLocks noGrp="1"/>
          </p:cNvSpPr>
          <p:nvPr>
            <p:ph type="sldNum" sz="quarter" idx="10"/>
          </p:nvPr>
        </p:nvSpPr>
        <p:spPr/>
        <p:txBody>
          <a:bodyPr/>
          <a:lstStyle/>
          <a:p>
            <a:fld id="{3FAC0659-34C9-4BAF-A7FA-59E8DF72899F}" type="slidenum">
              <a:rPr lang="en-US" smtClean="0"/>
              <a:t>17</a:t>
            </a:fld>
            <a:endParaRPr lang="en-US"/>
          </a:p>
        </p:txBody>
      </p:sp>
    </p:spTree>
    <p:extLst>
      <p:ext uri="{BB962C8B-B14F-4D97-AF65-F5344CB8AC3E}">
        <p14:creationId xmlns:p14="http://schemas.microsoft.com/office/powerpoint/2010/main" val="18711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baseline="0" dirty="0"/>
              <a:t>First up is Hosted Web Apps.</a:t>
            </a:r>
          </a:p>
          <a:p>
            <a:pPr marL="0" indent="0">
              <a:buFont typeface="Arial" panose="020B0604020202020204" pitchFamily="34" charset="0"/>
              <a:buNone/>
            </a:pPr>
            <a:r>
              <a:rPr lang="en-US" baseline="0" dirty="0"/>
              <a:t>Beyond making the web run great in the browser itself, Windows 10 provides </a:t>
            </a:r>
            <a:r>
              <a:rPr lang="en-US" b="1" baseline="0" dirty="0"/>
              <a:t>a powerful new path for sites to become apps</a:t>
            </a:r>
            <a:r>
              <a:rPr lang="en-US" baseline="0" dirty="0"/>
              <a:t>.</a:t>
            </a:r>
          </a:p>
          <a:p>
            <a:pPr marL="0" indent="0">
              <a:buFont typeface="Arial" panose="020B0604020202020204" pitchFamily="34" charset="0"/>
              <a:buNone/>
            </a:pPr>
            <a:endParaRPr lang="en-US" b="0" baseline="0" dirty="0"/>
          </a:p>
          <a:p>
            <a:pPr marL="0" indent="0" defTabSz="950464">
              <a:lnSpc>
                <a:spcPct val="90000"/>
              </a:lnSpc>
              <a:spcAft>
                <a:spcPts val="346"/>
              </a:spcAft>
              <a:buFont typeface="Arial" panose="020B0604020202020204" pitchFamily="34" charset="0"/>
              <a:buNone/>
              <a:defRPr/>
            </a:pPr>
            <a:r>
              <a:rPr lang="en-US" b="0" baseline="0" dirty="0"/>
              <a:t>&lt;click&gt;</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0" baseline="0" dirty="0"/>
              <a:t>With Windows 10, you can re-use your existing web site code and </a:t>
            </a:r>
            <a:r>
              <a:rPr lang="en-US" b="1" baseline="0" dirty="0"/>
              <a:t>create an app that points directly to your URL.</a:t>
            </a:r>
          </a:p>
          <a:p>
            <a:pPr marL="0" indent="0">
              <a:buFont typeface="Arial" panose="020B0604020202020204" pitchFamily="34" charset="0"/>
              <a:buNone/>
            </a:pPr>
            <a:r>
              <a:rPr lang="en-US" baseline="0" dirty="0"/>
              <a:t>You don’t need to re-write your server code into packaged client code!</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b="0" baseline="0" dirty="0"/>
              <a:t>&lt;click&gt;</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b="0" baseline="0" dirty="0"/>
              <a:t>Y</a:t>
            </a:r>
            <a:r>
              <a:rPr lang="en-US" baseline="0" dirty="0"/>
              <a:t>ou can access </a:t>
            </a:r>
            <a:r>
              <a:rPr lang="en-US" b="0" baseline="0" dirty="0"/>
              <a:t>Universal Windows Platform APIs </a:t>
            </a:r>
            <a:r>
              <a:rPr lang="en-US" b="1" baseline="0" dirty="0"/>
              <a:t>directly from the web code that came down from your server.</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&lt;click&gt;</a:t>
            </a:r>
          </a:p>
          <a:p>
            <a:pPr marL="0" indent="0">
              <a:buFont typeface="Arial" panose="020B0604020202020204" pitchFamily="34" charset="0"/>
              <a:buNone/>
            </a:pPr>
            <a:endParaRPr lang="en-US" baseline="0" dirty="0"/>
          </a:p>
          <a:p>
            <a:pPr marL="0" indent="0" defTabSz="968523">
              <a:spcAft>
                <a:spcPts val="353"/>
              </a:spcAft>
              <a:buFont typeface="Arial" panose="020B0604020202020204" pitchFamily="34" charset="0"/>
              <a:buNone/>
              <a:defRPr/>
            </a:pPr>
            <a:r>
              <a:rPr lang="en-US" b="0" baseline="0" dirty="0"/>
              <a:t>And you can distribute the app you’ve made in the Windows Store.</a:t>
            </a:r>
          </a:p>
          <a:p>
            <a:pPr marL="0" indent="0" defTabSz="968523">
              <a:lnSpc>
                <a:spcPct val="90000"/>
              </a:lnSpc>
              <a:spcAft>
                <a:spcPts val="353"/>
              </a:spcAft>
              <a:buFont typeface="Arial" panose="020B0604020202020204" pitchFamily="34" charset="0"/>
              <a:buNone/>
              <a:defRPr/>
            </a:pPr>
            <a:endParaRPr lang="en-US" b="1" baseline="0" dirty="0"/>
          </a:p>
          <a:p>
            <a:pPr marL="0" indent="0">
              <a:buFont typeface="Arial" panose="020B0604020202020204" pitchFamily="34" charset="0"/>
              <a:buNone/>
            </a:pPr>
            <a:r>
              <a:rPr lang="en-US" b="0" baseline="0" dirty="0"/>
              <a:t>This new path is fully integrated into your existing web workflow.</a:t>
            </a:r>
          </a:p>
          <a:p>
            <a:pPr marL="0" indent="0">
              <a:buFont typeface="Arial" panose="020B0604020202020204" pitchFamily="34" charset="0"/>
              <a:buNone/>
            </a:pPr>
            <a:r>
              <a:rPr lang="en-US" b="0" baseline="0" dirty="0"/>
              <a:t>You can continue to use the same tools, libraries, and services you use today.</a:t>
            </a:r>
          </a:p>
          <a:p>
            <a:pPr marL="0" indent="0" defTabSz="968523">
              <a:lnSpc>
                <a:spcPct val="90000"/>
              </a:lnSpc>
              <a:spcAft>
                <a:spcPts val="353"/>
              </a:spcAft>
              <a:buFont typeface="Arial" panose="020B0604020202020204" pitchFamily="34" charset="0"/>
              <a:buNone/>
              <a:defRPr/>
            </a:pPr>
            <a:r>
              <a:rPr lang="en-US" b="0" baseline="0" dirty="0"/>
              <a:t>You can continue to </a:t>
            </a:r>
            <a:r>
              <a:rPr lang="en-US" b="1" baseline="0" dirty="0"/>
              <a:t>deploy to your servers to make updates</a:t>
            </a:r>
            <a:r>
              <a:rPr lang="en-US" b="0" baseline="0" dirty="0"/>
              <a:t>.</a:t>
            </a:r>
          </a:p>
          <a:p>
            <a:pPr marL="174708" indent="-174708">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950464">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582359" defTabSz="949165"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0464">
              <a:defRPr/>
            </a:pPr>
            <a:fld id="{90EC29EE-A8AD-4CE0-9C0B-116E0D4D7533}" type="datetime8">
              <a:rPr lang="en-US" smtClean="0">
                <a:solidFill>
                  <a:prstClr val="black"/>
                </a:solidFill>
                <a:latin typeface="Segoe UI" pitchFamily="34" charset="0"/>
              </a:rPr>
              <a:pPr defTabSz="950464">
                <a:defRPr/>
              </a:pPr>
              <a:t>7/27/2016 9:32 PM</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smtClean="0">
                <a:solidFill>
                  <a:prstClr val="black"/>
                </a:solidFill>
                <a:latin typeface="Segoe UI" pitchFamily="34" charset="0"/>
              </a:rPr>
              <a:pPr defTabSz="950464">
                <a:defRPr/>
              </a:pPr>
              <a:t>18</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3136304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Where can you do development?</a:t>
            </a:r>
          </a:p>
          <a:p>
            <a:r>
              <a:rPr lang="en-GB" dirty="0"/>
              <a:t>Visual</a:t>
            </a:r>
            <a:r>
              <a:rPr lang="en-GB" baseline="0" dirty="0"/>
              <a:t> Studio 2015 and the Tools for Windows 10 can run on PCs running Windows 10, on PCs running Windows 8.1 and on Windows Server 2012 R2.</a:t>
            </a:r>
          </a:p>
          <a:p>
            <a:r>
              <a:rPr lang="en-GB" baseline="0" dirty="0"/>
              <a:t>To get the best developer experience including full availability of tooling features such as the visual designer, you should use a machine running Windows 10.</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21</a:t>
            </a:fld>
            <a:endParaRPr lang="en-US"/>
          </a:p>
        </p:txBody>
      </p:sp>
    </p:spTree>
    <p:extLst>
      <p:ext uri="{BB962C8B-B14F-4D97-AF65-F5344CB8AC3E}">
        <p14:creationId xmlns:p14="http://schemas.microsoft.com/office/powerpoint/2010/main" val="1475724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Studio 2015 comes in a number of editions that serve the needs of different groups of developers.</a:t>
            </a:r>
          </a:p>
          <a:p>
            <a:endParaRPr lang="en-GB" dirty="0"/>
          </a:p>
          <a:p>
            <a:r>
              <a:rPr lang="en-GB" dirty="0"/>
              <a:t>Visual Studio Enterprise</a:t>
            </a:r>
            <a:r>
              <a:rPr lang="en-GB" baseline="0" dirty="0"/>
              <a:t> with MSDN is an Enterprise grade solution with advanced capabilities for teams working on projects of any size or complexity, including advanced testing and DevOps.</a:t>
            </a:r>
          </a:p>
          <a:p>
            <a:endParaRPr lang="en-GB" baseline="0" dirty="0"/>
          </a:p>
          <a:p>
            <a:r>
              <a:rPr lang="en-GB" baseline="0" dirty="0"/>
              <a:t>Visual Studio Professional with MSDN offers professional developer tools and services for individual developers or small teams.</a:t>
            </a:r>
          </a:p>
          <a:p>
            <a:endParaRPr lang="en-GB" baseline="0" dirty="0"/>
          </a:p>
          <a:p>
            <a:r>
              <a:rPr lang="en-GB" baseline="0" dirty="0"/>
              <a:t>Visual Studio Community is a free, full-featured and extensible tool for developers building non-enterprise applications.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358570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for any questions on</a:t>
            </a:r>
            <a:r>
              <a:rPr lang="en-GB" baseline="0" dirty="0"/>
              <a:t> how to build apps for Windows 10, and for access to the Dev Center, or to take part in the forums, go to our home on the web: dev.windows.com.</a:t>
            </a:r>
          </a:p>
          <a:p>
            <a:r>
              <a:rPr lang="en-GB" baseline="0" dirty="0"/>
              <a:t>Here you will find tutorials, samples, getting started guides and access to the full documentation.</a:t>
            </a:r>
          </a:p>
          <a:p>
            <a:endParaRPr lang="en-GB" baseline="0" dirty="0"/>
          </a:p>
          <a:p>
            <a:r>
              <a:rPr lang="en-GB" baseline="0" dirty="0"/>
              <a:t>Everything you need to help you create great UWP apps for Windows 10!</a:t>
            </a:r>
          </a:p>
          <a:p>
            <a:endParaRPr lang="en-GB" baseline="0" dirty="0"/>
          </a:p>
          <a:p>
            <a:r>
              <a:rPr lang="en-GB"/>
              <a:t>https://msdn.microsoft.com/library/windows/apps/dn894631.aspx?f=255&amp;MSPPError=-2147217396</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23</a:t>
            </a:fld>
            <a:endParaRPr lang="en-US"/>
          </a:p>
        </p:txBody>
      </p:sp>
    </p:spTree>
    <p:extLst>
      <p:ext uri="{BB962C8B-B14F-4D97-AF65-F5344CB8AC3E}">
        <p14:creationId xmlns:p14="http://schemas.microsoft.com/office/powerpoint/2010/main" val="209907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a:t>Windows 10 runs on a wide variety</a:t>
            </a:r>
            <a:r>
              <a:rPr lang="en-US" sz="800" baseline="0" dirty="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a:t>Hololens</a:t>
            </a:r>
            <a:r>
              <a:rPr lang="en-US" sz="800" baseline="0" dirty="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3</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We’ve divided this broad range of hardware into different device families – as developers you will likely build apps that target one</a:t>
            </a:r>
            <a:r>
              <a:rPr lang="en-US" sz="800" baseline="0" dirty="0"/>
              <a:t> or more device families.</a:t>
            </a:r>
          </a:p>
          <a:p>
            <a:endParaRPr lang="en-US" sz="800" baseline="0" dirty="0"/>
          </a:p>
          <a:p>
            <a:r>
              <a:rPr lang="en-US" sz="800" baseline="0" dirty="0"/>
              <a:t>&lt;click&gt;</a:t>
            </a:r>
          </a:p>
          <a:p>
            <a:endParaRPr lang="en-US" sz="800" baseline="0" dirty="0"/>
          </a:p>
          <a:p>
            <a:r>
              <a:rPr lang="en-US" sz="800" baseline="0" dirty="0"/>
              <a:t>We have small devices and </a:t>
            </a:r>
            <a:r>
              <a:rPr lang="en-US" sz="800" baseline="0" dirty="0" err="1"/>
              <a:t>IoT</a:t>
            </a:r>
            <a:r>
              <a:rPr lang="en-US" sz="800" baseline="0" dirty="0"/>
              <a:t>, phones and small tablets are in the Mobile device family, large tablets and PCs in the PC (or as we more usually call it, Desktop) family, the Xbox, Surface Hub (or ‘Team’) and finally the </a:t>
            </a:r>
            <a:r>
              <a:rPr lang="en-US" sz="800" baseline="0" dirty="0" err="1"/>
              <a:t>Hololens</a:t>
            </a:r>
            <a:endParaRPr lang="en-US" sz="800" baseline="0" dirty="0"/>
          </a:p>
          <a:p>
            <a:endParaRPr lang="en-US" sz="800" baseline="0" dirty="0"/>
          </a:p>
          <a:p>
            <a:r>
              <a:rPr lang="en-US" sz="800" baseline="0" dirty="0"/>
              <a:t>&lt;click&gt;</a:t>
            </a:r>
          </a:p>
          <a:p>
            <a:endParaRPr lang="en-US" sz="800" baseline="0" dirty="0"/>
          </a:p>
          <a:p>
            <a:r>
              <a:rPr lang="en-US" sz="800" baseline="0" dirty="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So let’s take a look at the different ways you can build</a:t>
            </a:r>
            <a:r>
              <a:rPr lang="en-US" baseline="0" dirty="0"/>
              <a:t> apps for Windows 10.</a:t>
            </a:r>
          </a:p>
          <a:p>
            <a:endParaRPr lang="en-US" baseline="0" dirty="0"/>
          </a:p>
          <a:p>
            <a:r>
              <a:rPr lang="en-US" baseline="0" dirty="0"/>
              <a:t>&lt;click&gt;</a:t>
            </a:r>
          </a:p>
          <a:p>
            <a:endParaRPr lang="en-US" baseline="0" dirty="0"/>
          </a:p>
          <a:p>
            <a:r>
              <a:rPr lang="en-US" baseline="0" dirty="0"/>
              <a:t>First of all there are the ‘traditional’ ways of building apps for Windows desktop, using tools such as WPF, MFC and full .NET. These are what we term ‘CWA’ (Classic Windows Apps) and are still a great way of building apps for Windows desktop. Although, note that we are working on some tools, called Project ‘Centennial’ that will allow CWAs to be packaged for distribution through the Windows Store – more on that later.</a:t>
            </a:r>
          </a:p>
          <a:p>
            <a:endParaRPr lang="en-US" baseline="0" dirty="0"/>
          </a:p>
          <a:p>
            <a:r>
              <a:rPr lang="en-US" baseline="0" dirty="0"/>
              <a:t>&lt;click&gt;</a:t>
            </a:r>
          </a:p>
          <a:p>
            <a:endParaRPr lang="en-US" baseline="0" dirty="0"/>
          </a:p>
          <a:p>
            <a:r>
              <a:rPr lang="en-US" baseline="0" dirty="0"/>
              <a:t>Then, we’ve got the new UWP, which is based on the Windows Runtime APIs that we used for building Windows Store apps in Windows 8.x and Windows Phone 8.1. Here you can use HTML and JavaScript to create universal Windows apps, or XAML and C#/VB or C++, or you can use DirectX and one of the many popular middleware packages to create games. And these all build upon the UWP APIs and can run across all Windows 10 devices.</a:t>
            </a:r>
          </a:p>
          <a:p>
            <a:endParaRPr lang="en-US" baseline="0" dirty="0"/>
          </a:p>
          <a:p>
            <a:r>
              <a:rPr lang="en-US" baseline="0" dirty="0"/>
              <a:t>&lt;click&gt;</a:t>
            </a:r>
          </a:p>
          <a:p>
            <a:endParaRPr lang="en-US" baseline="0" dirty="0"/>
          </a:p>
          <a:p>
            <a:r>
              <a:rPr lang="en-US" baseline="0" dirty="0"/>
              <a:t>Finally, we’ve got a number of bridging technologies. We want to enable developers to use whichever technologies they are comfortable with, and help them to create Windows apps. So we’ve got eh Windows Bridge for iOS, the Windows Bridge for Android, hosted Web Apps to help web sites to be discoverable through the Windows Store and to call UWP APIs, and a Bridge for classical Windows Apps. More on all of those soon.</a:t>
            </a:r>
            <a:endParaRPr lang="en-US" dirty="0"/>
          </a:p>
        </p:txBody>
      </p:sp>
      <p:sp>
        <p:nvSpPr>
          <p:cNvPr id="4" name="Slide Number Placeholder 3"/>
          <p:cNvSpPr>
            <a:spLocks noGrp="1"/>
          </p:cNvSpPr>
          <p:nvPr>
            <p:ph type="sldNum" sz="quarter" idx="10"/>
          </p:nvPr>
        </p:nvSpPr>
        <p:spPr/>
        <p:txBody>
          <a:bodyPr/>
          <a:lstStyle/>
          <a:p>
            <a:fld id="{30E83BD9-5195-4298-B962-E0672DF7C7D2}"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3660394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Universal</a:t>
            </a:r>
            <a:r>
              <a:rPr lang="en-GB" baseline="0" dirty="0"/>
              <a:t> Windows Platform?</a:t>
            </a:r>
          </a:p>
          <a:p>
            <a:r>
              <a:rPr lang="en-GB" baseline="0" dirty="0"/>
              <a:t>It’s a single API surface that is consistent across all Windows 10 devices. </a:t>
            </a:r>
          </a:p>
          <a:p>
            <a:r>
              <a:rPr lang="en-GB" baseline="0" dirty="0"/>
              <a:t>This guaranteed API surface is what enables developers to build a single app that can run across all devices.</a:t>
            </a:r>
          </a:p>
          <a:p>
            <a:endParaRPr lang="en-GB" baseline="0" dirty="0"/>
          </a:p>
          <a:p>
            <a:r>
              <a:rPr lang="en-GB" baseline="0" dirty="0"/>
              <a:t>What we’ve done is taken the Windows Runtime APIs that we first launched with Windows 8, massively expanded it and we’ve also componentized it, dividing it into a number of ‘contracts’.</a:t>
            </a:r>
          </a:p>
          <a:p>
            <a:r>
              <a:rPr lang="en-GB" baseline="0" dirty="0"/>
              <a:t>Why ‘contract’? – Because these components provide a contract between the platform and you, the developer, that a certain major version of a contract will offer a guaranteed API surface and </a:t>
            </a:r>
            <a:r>
              <a:rPr lang="en-GB" baseline="0" dirty="0" err="1"/>
              <a:t>behaviors</a:t>
            </a:r>
            <a:r>
              <a:rPr lang="en-GB" baseline="0" dirty="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it’s a big</a:t>
            </a:r>
            <a:r>
              <a:rPr lang="en-GB" baseline="0" dirty="0"/>
              <a:t> API!</a:t>
            </a:r>
          </a:p>
          <a:p>
            <a:endParaRPr lang="en-GB" baseline="0" dirty="0"/>
          </a:p>
          <a:p>
            <a:r>
              <a:rPr lang="en-GB" baseline="0" dirty="0"/>
              <a:t>Here’s just a sample of some of the feature areas that UWP APIs cover.</a:t>
            </a:r>
          </a:p>
          <a:p>
            <a:endParaRPr lang="en-GB" baseline="0" dirty="0"/>
          </a:p>
          <a:p>
            <a:r>
              <a:rPr lang="en-GB" baseline="0" dirty="0"/>
              <a:t>As you build apps against the UWP, you will find that the vast majority of the things you want to enable can be achieved by APIs that are in the UWP – and therefore available across all Windows 10 devices. We do have a way of calling device family-specific APIs, and we’ll come onto that shortly. But most of what you need can be found in the UWP.</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6018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is a subtle change in your thinking</a:t>
            </a:r>
            <a:r>
              <a:rPr lang="en-GB" baseline="0" dirty="0"/>
              <a:t> as an app developer: you’re not building apps against an OS – Windows 10 – you’re building apps against the Universal Windows Platform, which is serviced and is updated independently of the OS.</a:t>
            </a:r>
          </a:p>
          <a:p>
            <a:endParaRPr lang="en-GB" baseline="0"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298562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different approach for development for Windows 10 devices. A developer license is no longer required for each device that you want to use to develop, install or test your app. You just enable a device once for these tasks from the settings for the device. That's it. No more renewing your developer licenses every 30 or 90 days!</a:t>
            </a:r>
          </a:p>
          <a:p>
            <a:r>
              <a:rPr lang="en-GB" dirty="0"/>
              <a:t>You can </a:t>
            </a:r>
            <a:r>
              <a:rPr lang="en-GB" baseline="0" dirty="0"/>
              <a:t>easily developer unlock any Windows 10 PC/laptop/tablet or Phone just by going to System Settings to allow you to deploy apps to the device directly from Visual Studio and carry out on-device debugging and testing, or just for </a:t>
            </a:r>
            <a:r>
              <a:rPr lang="en-GB" baseline="0" dirty="0" err="1"/>
              <a:t>sideloading</a:t>
            </a:r>
            <a:r>
              <a:rPr lang="en-GB" baseline="0" dirty="0"/>
              <a:t> apps that have not been certified by the Windows Store.</a:t>
            </a:r>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2764103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175905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884141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0521076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1</a:t>
            </a:r>
          </a:p>
        </p:txBody>
      </p:sp>
      <p:sp>
        <p:nvSpPr>
          <p:cNvPr id="2" name="Title 1"/>
          <p:cNvSpPr>
            <a:spLocks noGrp="1"/>
          </p:cNvSpPr>
          <p:nvPr>
            <p:ph type="title"/>
          </p:nvPr>
        </p:nvSpPr>
        <p:spPr>
          <a:xfrm>
            <a:off x="201168" y="47625"/>
            <a:ext cx="10270135" cy="914400"/>
          </a:xfrm>
        </p:spPr>
        <p:txBody>
          <a:bodyPr/>
          <a:lstStyle/>
          <a:p>
            <a:r>
              <a:rPr lang="en-US" dirty="0"/>
              <a:t>Click to edit Master title style</a:t>
            </a:r>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2</a:t>
            </a:r>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12781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0690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688812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3010488"/>
            <a:ext cx="11637012" cy="837024"/>
          </a:xfrm>
          <a:prstGeom prst="rect">
            <a:avLst/>
          </a:prstGeom>
        </p:spPr>
        <p:txBody>
          <a:bodyPr anchor="ctr" anchorCtr="0">
            <a:spAutoFit/>
          </a:bodyPr>
          <a:lstStyle>
            <a:lvl1pPr algn="l">
              <a:defRPr sz="4710">
                <a:solidFill>
                  <a:schemeClr val="bg1"/>
                </a:solidFill>
              </a:defRPr>
            </a:lvl1pPr>
          </a:lstStyle>
          <a:p>
            <a:r>
              <a:rPr lang="en-US" dirty="0"/>
              <a:t>Click to edit title</a:t>
            </a:r>
          </a:p>
        </p:txBody>
      </p:sp>
    </p:spTree>
    <p:extLst>
      <p:ext uri="{BB962C8B-B14F-4D97-AF65-F5344CB8AC3E}">
        <p14:creationId xmlns:p14="http://schemas.microsoft.com/office/powerpoint/2010/main" val="8930179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05451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77202189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a:t>Click to edit Master title style</a:t>
            </a:r>
          </a:p>
        </p:txBody>
      </p:sp>
    </p:spTree>
    <p:extLst>
      <p:ext uri="{BB962C8B-B14F-4D97-AF65-F5344CB8AC3E}">
        <p14:creationId xmlns:p14="http://schemas.microsoft.com/office/powerpoint/2010/main" val="367065626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Click to edit title</a:t>
            </a:r>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62006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999102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0753782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a:solidFill>
                    <a:srgbClr val="FFFFFF"/>
                  </a:solidFill>
                  <a:latin typeface="Segoe UI" panose="020B0502040204020203" pitchFamily="34" charset="0"/>
                </a:rPr>
                <a:t>T</a:t>
              </a:r>
              <a:endParaRPr lang="en-US" altLang="en-US" sz="1765" dirty="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a:solidFill>
                    <a:srgbClr val="FFFFFF"/>
                  </a:solidFill>
                  <a:latin typeface="Segoe UI" panose="020B0502040204020203" pitchFamily="34" charset="0"/>
                </a:rPr>
                <a:t>OUR</a:t>
              </a:r>
              <a:endParaRPr lang="en-US" altLang="en-US" sz="1765" dirty="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a:t>Presentation title</a:t>
            </a:r>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a:t>Click to edit title</a:t>
            </a:r>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049235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303464152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theme" Target="../theme/theme3.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image" Target="../media/image5.png"/><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theme" Target="../theme/theme4.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4999" r:id="rId28"/>
    <p:sldLayoutId id="2147485000" r:id="rId29"/>
    <p:sldLayoutId id="2147485001" r:id="rId30"/>
    <p:sldLayoutId id="2147485061" r:id="rId31"/>
    <p:sldLayoutId id="2147485062" r:id="rId32"/>
    <p:sldLayoutId id="2147485063" r:id="rId33"/>
    <p:sldLayoutId id="2147485064" r:id="rId34"/>
    <p:sldLayoutId id="2147485065" r:id="rId35"/>
    <p:sldLayoutId id="2147485066" r:id="rId36"/>
    <p:sldLayoutId id="2147485067" r:id="rId37"/>
    <p:sldLayoutId id="2147485068" r:id="rId38"/>
    <p:sldLayoutId id="2147485069" r:id="rId39"/>
    <p:sldLayoutId id="2147485070" r:id="rId40"/>
    <p:sldLayoutId id="2147485071" r:id="rId4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85.xml"/><Relationship Id="rId4" Type="http://schemas.openxmlformats.org/officeDocument/2006/relationships/image" Target="../media/image50.jpeg"/></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85.xml"/><Relationship Id="rId6" Type="http://schemas.openxmlformats.org/officeDocument/2006/relationships/image" Target="../media/image56.jpeg"/><Relationship Id="rId5" Type="http://schemas.openxmlformats.org/officeDocument/2006/relationships/image" Target="../media/image55.png"/><Relationship Id="rId4" Type="http://schemas.openxmlformats.org/officeDocument/2006/relationships/image" Target="../media/image54.jpe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85.xml"/><Relationship Id="rId6" Type="http://schemas.openxmlformats.org/officeDocument/2006/relationships/image" Target="../media/image58.png"/><Relationship Id="rId5" Type="http://schemas.openxmlformats.org/officeDocument/2006/relationships/image" Target="../media/image55.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6.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9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18.png"/><Relationship Id="rId3" Type="http://schemas.openxmlformats.org/officeDocument/2006/relationships/image" Target="../media/image24.png"/><Relationship Id="rId21" Type="http://schemas.openxmlformats.org/officeDocument/2006/relationships/image" Target="../media/image42.png"/><Relationship Id="rId34" Type="http://schemas.openxmlformats.org/officeDocument/2006/relationships/image" Target="../media/image13.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12.png"/><Relationship Id="rId38"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21.png"/><Relationship Id="rId1" Type="http://schemas.openxmlformats.org/officeDocument/2006/relationships/slideLayout" Target="../slideLayouts/slideLayout96.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32" Type="http://schemas.openxmlformats.org/officeDocument/2006/relationships/image" Target="../media/image11.png"/><Relationship Id="rId37" Type="http://schemas.openxmlformats.org/officeDocument/2006/relationships/image" Target="../media/image16.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20.jpeg"/><Relationship Id="rId36" Type="http://schemas.openxmlformats.org/officeDocument/2006/relationships/image" Target="../media/image15.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22.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19.png"/><Relationship Id="rId30" Type="http://schemas.openxmlformats.org/officeDocument/2006/relationships/image" Target="../media/image23.png"/><Relationship Id="rId35"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7.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77.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899547"/>
            <a:ext cx="8964185" cy="1793090"/>
          </a:xfrm>
        </p:spPr>
        <p:txBody>
          <a:bodyPr/>
          <a:lstStyle/>
          <a:p>
            <a:r>
              <a:rPr lang="en-GB" dirty="0" err="1"/>
              <a:t>Introducción</a:t>
            </a:r>
            <a:r>
              <a:rPr lang="en-GB" dirty="0"/>
              <a:t> a Windows 10 Universal Windows Platform</a:t>
            </a:r>
            <a:br>
              <a:rPr lang="en-GB" dirty="0"/>
            </a:br>
            <a:r>
              <a:rPr lang="en-GB" sz="3600" dirty="0" err="1">
                <a:gradFill>
                  <a:gsLst>
                    <a:gs pos="91000">
                      <a:srgbClr val="FFFFFF"/>
                    </a:gs>
                    <a:gs pos="0">
                      <a:srgbClr val="FFFFFF"/>
                    </a:gs>
                  </a:gsLst>
                  <a:lin ang="5400000" scaled="0"/>
                </a:gradFill>
              </a:rPr>
              <a:t>Guía</a:t>
            </a:r>
            <a:r>
              <a:rPr lang="en-GB" sz="3600" dirty="0">
                <a:gradFill>
                  <a:gsLst>
                    <a:gs pos="91000">
                      <a:srgbClr val="FFFFFF"/>
                    </a:gs>
                    <a:gs pos="0">
                      <a:srgbClr val="FFFFFF"/>
                    </a:gs>
                  </a:gsLst>
                  <a:lin ang="5400000" scaled="0"/>
                </a:gradFill>
              </a:rPr>
              <a:t> para </a:t>
            </a:r>
            <a:r>
              <a:rPr lang="en-GB" sz="3600" dirty="0" err="1">
                <a:gradFill>
                  <a:gsLst>
                    <a:gs pos="91000">
                      <a:srgbClr val="FFFFFF"/>
                    </a:gs>
                    <a:gs pos="0">
                      <a:srgbClr val="FFFFFF"/>
                    </a:gs>
                  </a:gsLst>
                  <a:lin ang="5400000" scaled="0"/>
                </a:gradFill>
              </a:rPr>
              <a:t>los</a:t>
            </a:r>
            <a:r>
              <a:rPr lang="en-GB" sz="3600" dirty="0">
                <a:gradFill>
                  <a:gsLst>
                    <a:gs pos="91000">
                      <a:srgbClr val="FFFFFF"/>
                    </a:gs>
                    <a:gs pos="0">
                      <a:srgbClr val="FFFFFF"/>
                    </a:gs>
                  </a:gsLst>
                  <a:lin ang="5400000" scaled="0"/>
                </a:gradFill>
              </a:rPr>
              <a:t> </a:t>
            </a:r>
            <a:r>
              <a:rPr lang="en-GB" sz="3600" dirty="0" err="1">
                <a:gradFill>
                  <a:gsLst>
                    <a:gs pos="91000">
                      <a:srgbClr val="FFFFFF"/>
                    </a:gs>
                    <a:gs pos="0">
                      <a:srgbClr val="FFFFFF"/>
                    </a:gs>
                  </a:gsLst>
                  <a:lin ang="5400000" scaled="0"/>
                </a:gradFill>
              </a:rPr>
              <a:t>desarrolladores</a:t>
            </a:r>
            <a:r>
              <a:rPr lang="en-GB" sz="3600" dirty="0">
                <a:gradFill>
                  <a:gsLst>
                    <a:gs pos="91000">
                      <a:srgbClr val="FFFFFF"/>
                    </a:gs>
                    <a:gs pos="0">
                      <a:srgbClr val="FFFFFF"/>
                    </a:gs>
                  </a:gsLst>
                  <a:lin ang="5400000" scaled="0"/>
                </a:gradFill>
              </a:rPr>
              <a:t> de Windows 10</a:t>
            </a:r>
            <a:endParaRPr lang="en-GB" dirty="0"/>
          </a:p>
        </p:txBody>
      </p:sp>
      <p:sp>
        <p:nvSpPr>
          <p:cNvPr id="3" name="Text Placeholder 2"/>
          <p:cNvSpPr>
            <a:spLocks noGrp="1"/>
          </p:cNvSpPr>
          <p:nvPr>
            <p:ph type="body" sz="quarter" idx="12"/>
          </p:nvPr>
        </p:nvSpPr>
        <p:spPr>
          <a:xfrm>
            <a:off x="269301" y="4133551"/>
            <a:ext cx="7171337" cy="1792326"/>
          </a:xfrm>
        </p:spPr>
        <p:txBody>
          <a:bodyPr/>
          <a:lstStyle/>
          <a:p>
            <a:r>
              <a:rPr lang="en-GB" dirty="0"/>
              <a:t>Javier Escobar Espinoza</a:t>
            </a:r>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817024" y="1497383"/>
            <a:ext cx="6327896" cy="494501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68052" y="1496490"/>
            <a:ext cx="2846980" cy="4887658"/>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bwMode="auto">
          <a:xfrm>
            <a:off x="981183" y="4059138"/>
            <a:ext cx="2121179" cy="456777"/>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60" tIns="89560" rIns="33589" bIns="33589" rtlCol="0" anchor="b" anchorCtr="0"/>
          <a:lstStyle/>
          <a:p>
            <a:pPr algn="ctr" defTabSz="913193"/>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346650" y="3330144"/>
            <a:ext cx="2121179" cy="456777"/>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60" tIns="89560" rIns="33589" bIns="33589" rtlCol="0" anchor="b" anchorCtr="0"/>
          <a:lstStyle/>
          <a:p>
            <a:pPr algn="ctr" defTabSz="913193"/>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a:t> Developer unlock</a:t>
            </a:r>
          </a:p>
        </p:txBody>
      </p:sp>
    </p:spTree>
    <p:extLst>
      <p:ext uri="{BB962C8B-B14F-4D97-AF65-F5344CB8AC3E}">
        <p14:creationId xmlns:p14="http://schemas.microsoft.com/office/powerpoint/2010/main" val="1165169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Activate Hyper-V </a:t>
            </a:r>
          </a:p>
        </p:txBody>
      </p:sp>
      <p:pic>
        <p:nvPicPr>
          <p:cNvPr id="3" name="Imagen 2"/>
          <p:cNvPicPr>
            <a:picLocks noChangeAspect="1"/>
          </p:cNvPicPr>
          <p:nvPr/>
        </p:nvPicPr>
        <p:blipFill rotWithShape="1">
          <a:blip r:embed="rId3"/>
          <a:srcRect l="1256" t="636" r="1165" b="1102"/>
          <a:stretch/>
        </p:blipFill>
        <p:spPr>
          <a:xfrm>
            <a:off x="2971801" y="1609725"/>
            <a:ext cx="4876800" cy="4333876"/>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bwMode="auto">
          <a:xfrm>
            <a:off x="2909034" y="3786920"/>
            <a:ext cx="3467986" cy="70319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60" tIns="89560" rIns="33589" bIns="33589" rtlCol="0" anchor="b" anchorCtr="0"/>
          <a:lstStyle/>
          <a:p>
            <a:pPr algn="ctr" defTabSz="913193"/>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867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SLAT support</a:t>
            </a:r>
            <a:endParaRPr lang="es-PE" dirty="0"/>
          </a:p>
        </p:txBody>
      </p:sp>
      <p:pic>
        <p:nvPicPr>
          <p:cNvPr id="1026" name="Picture 2" descr="https://javiersuarezruiz.files.wordpress.com/2012/11/slat.jpg?w=600&amp;h=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457" y="1544018"/>
            <a:ext cx="8885405" cy="45019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446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Getting started</a:t>
            </a:r>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Adaptive design</a:t>
            </a:r>
          </a:p>
        </p:txBody>
      </p:sp>
      <p:sp>
        <p:nvSpPr>
          <p:cNvPr id="10" name="TextBox 9"/>
          <p:cNvSpPr txBox="1"/>
          <p:nvPr/>
        </p:nvSpPr>
        <p:spPr>
          <a:xfrm>
            <a:off x="798992" y="1736979"/>
            <a:ext cx="2394498" cy="303187"/>
          </a:xfrm>
          <a:prstGeom prst="rect">
            <a:avLst/>
          </a:prstGeom>
          <a:noFill/>
        </p:spPr>
        <p:txBody>
          <a:bodyPr wrap="square" lIns="91343" tIns="45670" rIns="91343" bIns="45670" rtlCol="0">
            <a:spAutoFit/>
          </a:bodyPr>
          <a:lstStyle/>
          <a:p>
            <a:pPr algn="ctr"/>
            <a:r>
              <a:rPr lang="en-US" sz="1371" dirty="0"/>
              <a:t>Phone (portrait)</a:t>
            </a:r>
          </a:p>
        </p:txBody>
      </p:sp>
      <p:sp>
        <p:nvSpPr>
          <p:cNvPr id="12" name="TextBox 11"/>
          <p:cNvSpPr txBox="1"/>
          <p:nvPr/>
        </p:nvSpPr>
        <p:spPr>
          <a:xfrm>
            <a:off x="4665157" y="1456233"/>
            <a:ext cx="6580520" cy="303187"/>
          </a:xfrm>
          <a:prstGeom prst="rect">
            <a:avLst/>
          </a:prstGeom>
          <a:noFill/>
        </p:spPr>
        <p:txBody>
          <a:bodyPr wrap="square" lIns="91343" tIns="45670" rIns="91343" bIns="45670" rtlCol="0">
            <a:spAutoFit/>
          </a:bodyPr>
          <a:lstStyle/>
          <a:p>
            <a:pPr algn="ctr"/>
            <a:r>
              <a:rPr lang="en-US" sz="1371" dirty="0"/>
              <a:t>Tablet (landscape) / Desktop</a:t>
            </a:r>
          </a:p>
        </p:txBody>
      </p:sp>
      <p:grpSp>
        <p:nvGrpSpPr>
          <p:cNvPr id="4" name="Group 3"/>
          <p:cNvGrpSpPr/>
          <p:nvPr/>
        </p:nvGrpSpPr>
        <p:grpSpPr>
          <a:xfrm>
            <a:off x="3476039" y="1897293"/>
            <a:ext cx="8842259" cy="4780402"/>
            <a:chOff x="3473611" y="1895875"/>
            <a:chExt cx="8850447" cy="4784828"/>
          </a:xfrm>
        </p:grpSpPr>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73611" y="1895875"/>
              <a:ext cx="8850447" cy="4784828"/>
            </a:xfrm>
            <a:prstGeom prst="rect">
              <a:avLst/>
            </a:prstGeom>
            <a:effectLst>
              <a:outerShdw blurRad="206375" dir="14220000" sy="23000" kx="1200000" algn="br" rotWithShape="0">
                <a:prstClr val="black">
                  <a:alpha val="8000"/>
                </a:prstClr>
              </a:outerShdw>
            </a:effectLst>
          </p:spPr>
        </p:pic>
        <p:pic>
          <p:nvPicPr>
            <p:cNvPr id="21" name="Picture 2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539699" y="2219494"/>
              <a:ext cx="6714975" cy="3868204"/>
            </a:xfrm>
            <a:prstGeom prst="rect">
              <a:avLst/>
            </a:prstGeom>
          </p:spPr>
        </p:pic>
      </p:grpSp>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8474" y="2210342"/>
            <a:ext cx="2197619" cy="400571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049700" y="2526322"/>
            <a:ext cx="1930374" cy="3548428"/>
          </a:xfrm>
          <a:prstGeom prst="rect">
            <a:avLst/>
          </a:prstGeom>
        </p:spPr>
      </p:pic>
    </p:spTree>
    <p:extLst>
      <p:ext uri="{BB962C8B-B14F-4D97-AF65-F5344CB8AC3E}">
        <p14:creationId xmlns:p14="http://schemas.microsoft.com/office/powerpoint/2010/main" val="324988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Tailored design</a:t>
            </a:r>
          </a:p>
        </p:txBody>
      </p:sp>
      <p:sp>
        <p:nvSpPr>
          <p:cNvPr id="10" name="TextBox 9"/>
          <p:cNvSpPr txBox="1"/>
          <p:nvPr/>
        </p:nvSpPr>
        <p:spPr>
          <a:xfrm>
            <a:off x="798992" y="1736979"/>
            <a:ext cx="2394498" cy="303187"/>
          </a:xfrm>
          <a:prstGeom prst="rect">
            <a:avLst/>
          </a:prstGeom>
          <a:noFill/>
        </p:spPr>
        <p:txBody>
          <a:bodyPr wrap="square" lIns="91343" tIns="45670" rIns="91343" bIns="45670" rtlCol="0">
            <a:spAutoFit/>
          </a:bodyPr>
          <a:lstStyle/>
          <a:p>
            <a:pPr algn="ctr"/>
            <a:r>
              <a:rPr lang="en-US" sz="1371" dirty="0"/>
              <a:t>Phone (portrait)</a:t>
            </a:r>
          </a:p>
        </p:txBody>
      </p:sp>
      <p:sp>
        <p:nvSpPr>
          <p:cNvPr id="12" name="TextBox 11"/>
          <p:cNvSpPr txBox="1"/>
          <p:nvPr/>
        </p:nvSpPr>
        <p:spPr>
          <a:xfrm>
            <a:off x="4665157" y="1456233"/>
            <a:ext cx="6580520" cy="303187"/>
          </a:xfrm>
          <a:prstGeom prst="rect">
            <a:avLst/>
          </a:prstGeom>
          <a:noFill/>
        </p:spPr>
        <p:txBody>
          <a:bodyPr wrap="square" lIns="91343" tIns="45670" rIns="91343" bIns="45670" rtlCol="0">
            <a:spAutoFit/>
          </a:bodyPr>
          <a:lstStyle/>
          <a:p>
            <a:pPr algn="ctr"/>
            <a:r>
              <a:rPr lang="en-US" sz="1371" dirty="0"/>
              <a:t>Tablet (landscape) / Desktop</a:t>
            </a:r>
          </a:p>
        </p:txBody>
      </p:sp>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76039" y="1897293"/>
            <a:ext cx="8842259" cy="4780402"/>
          </a:xfrm>
          <a:prstGeom prst="rect">
            <a:avLst/>
          </a:prstGeom>
          <a:effectLst>
            <a:outerShdw blurRad="206375" dir="14220000" sy="23000" kx="1200000" algn="br" rotWithShape="0">
              <a:prstClr val="black">
                <a:alpha val="8000"/>
              </a:prstClr>
            </a:outerShdw>
          </a:effectLst>
        </p:spPr>
      </p:pic>
      <p:pic>
        <p:nvPicPr>
          <p:cNvPr id="21" name="Picture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54547" y="2243973"/>
            <a:ext cx="6679662" cy="3755256"/>
          </a:xfrm>
          <a:prstGeom prst="rect">
            <a:avLst/>
          </a:prstGeom>
        </p:spPr>
      </p:pic>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8474" y="2210342"/>
            <a:ext cx="2197619" cy="4005714"/>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48724" y="2539141"/>
            <a:ext cx="1934452" cy="3438163"/>
          </a:xfrm>
          <a:prstGeom prst="rect">
            <a:avLst/>
          </a:prstGeom>
        </p:spPr>
      </p:pic>
    </p:spTree>
    <p:extLst>
      <p:ext uri="{BB962C8B-B14F-4D97-AF65-F5344CB8AC3E}">
        <p14:creationId xmlns:p14="http://schemas.microsoft.com/office/powerpoint/2010/main" val="3679502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684309"/>
            <a:ext cx="11637012" cy="1489382"/>
          </a:xfrm>
        </p:spPr>
        <p:txBody>
          <a:bodyPr/>
          <a:lstStyle/>
          <a:p>
            <a:r>
              <a:rPr lang="en-GB" dirty="0">
                <a:latin typeface="Segoe UI Light" panose="020B0502040204020203" pitchFamily="34" charset="0"/>
                <a:cs typeface="Segoe UI Light" panose="020B0502040204020203" pitchFamily="34" charset="0"/>
              </a:rPr>
              <a:t>Users love apps that give a great experience </a:t>
            </a:r>
            <a:br>
              <a:rPr lang="en-GB" dirty="0">
                <a:latin typeface="Segoe UI Light" panose="020B0502040204020203" pitchFamily="34" charset="0"/>
                <a:cs typeface="Segoe UI Light" panose="020B0502040204020203" pitchFamily="34" charset="0"/>
              </a:rPr>
            </a:br>
            <a:r>
              <a:rPr lang="en-GB" dirty="0">
                <a:latin typeface="Segoe UI Light" panose="020B0502040204020203" pitchFamily="34" charset="0"/>
                <a:cs typeface="Segoe UI Light" panose="020B0502040204020203" pitchFamily="34" charset="0"/>
              </a:rPr>
              <a:t>on all their devices</a:t>
            </a:r>
          </a:p>
        </p:txBody>
      </p:sp>
    </p:spTree>
    <p:extLst>
      <p:ext uri="{BB962C8B-B14F-4D97-AF65-F5344CB8AC3E}">
        <p14:creationId xmlns:p14="http://schemas.microsoft.com/office/powerpoint/2010/main" val="135690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Bridging Technologies</a:t>
            </a:r>
          </a:p>
        </p:txBody>
      </p:sp>
    </p:spTree>
    <p:extLst>
      <p:ext uri="{BB962C8B-B14F-4D97-AF65-F5344CB8AC3E}">
        <p14:creationId xmlns:p14="http://schemas.microsoft.com/office/powerpoint/2010/main" val="2709029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 y="992276"/>
            <a:ext cx="12192000" cy="586523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ea typeface="Segoe UI" pitchFamily="34" charset="0"/>
                <a:cs typeface="Segoe UI" pitchFamily="34" charset="0"/>
              </a:rPr>
              <a:t>pp</a:t>
            </a:r>
          </a:p>
        </p:txBody>
      </p:sp>
      <p:sp>
        <p:nvSpPr>
          <p:cNvPr id="41" name="Web"/>
          <p:cNvSpPr txBox="1">
            <a:spLocks/>
          </p:cNvSpPr>
          <p:nvPr/>
        </p:nvSpPr>
        <p:spPr>
          <a:xfrm>
            <a:off x="984656" y="253570"/>
            <a:ext cx="3645217" cy="588326"/>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defRPr/>
            </a:pPr>
            <a:r>
              <a:rPr lang="en-US" sz="2941" dirty="0">
                <a:solidFill>
                  <a:srgbClr val="FFFFFF"/>
                </a:solidFill>
              </a:rPr>
              <a:t>Web Apps</a:t>
            </a:r>
          </a:p>
        </p:txBody>
      </p:sp>
      <p:sp>
        <p:nvSpPr>
          <p:cNvPr id="45" name="Isosceles Triangle 44"/>
          <p:cNvSpPr/>
          <p:nvPr/>
        </p:nvSpPr>
        <p:spPr bwMode="auto">
          <a:xfrm flipV="1">
            <a:off x="1334124" y="992276"/>
            <a:ext cx="378498" cy="20131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Content Placeholder 2"/>
          <p:cNvSpPr txBox="1">
            <a:spLocks/>
          </p:cNvSpPr>
          <p:nvPr/>
        </p:nvSpPr>
        <p:spPr>
          <a:xfrm>
            <a:off x="5734050" y="1793240"/>
            <a:ext cx="6457950" cy="506730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10000"/>
              </a:lnSpc>
              <a:spcBef>
                <a:spcPts val="2400"/>
              </a:spcBef>
              <a:spcAft>
                <a:spcPts val="600"/>
              </a:spcAft>
              <a:buNone/>
              <a:defRPr/>
            </a:pPr>
            <a:r>
              <a:rPr lang="en-US" sz="2667" dirty="0">
                <a:solidFill>
                  <a:srgbClr val="0078D7"/>
                </a:solidFill>
                <a:latin typeface="Segoe UI Light"/>
              </a:rPr>
              <a:t>NEW: Hosted Web Apps</a:t>
            </a:r>
          </a:p>
          <a:p>
            <a:pPr marL="0" indent="0">
              <a:lnSpc>
                <a:spcPct val="110000"/>
              </a:lnSpc>
              <a:spcBef>
                <a:spcPts val="2400"/>
              </a:spcBef>
              <a:spcAft>
                <a:spcPts val="600"/>
              </a:spcAft>
              <a:buNone/>
              <a:defRPr/>
            </a:pPr>
            <a:r>
              <a:rPr lang="en-US" sz="2667" dirty="0">
                <a:solidFill>
                  <a:srgbClr val="0078D7"/>
                </a:solidFill>
                <a:latin typeface="Segoe UI Light"/>
              </a:rPr>
              <a:t>Bring your website experience to the Windows Store</a:t>
            </a:r>
          </a:p>
          <a:p>
            <a:pPr marL="0" indent="0">
              <a:lnSpc>
                <a:spcPct val="110000"/>
              </a:lnSpc>
              <a:spcBef>
                <a:spcPts val="2400"/>
              </a:spcBef>
              <a:spcAft>
                <a:spcPts val="600"/>
              </a:spcAft>
              <a:buNone/>
              <a:defRPr/>
            </a:pPr>
            <a:r>
              <a:rPr lang="en-US" sz="2667" dirty="0">
                <a:solidFill>
                  <a:srgbClr val="0078D7"/>
                </a:solidFill>
                <a:latin typeface="Segoe UI Light"/>
              </a:rPr>
              <a:t>Leverage your web investments and developer workflow</a:t>
            </a:r>
          </a:p>
          <a:p>
            <a:pPr marL="0" indent="0">
              <a:lnSpc>
                <a:spcPct val="110000"/>
              </a:lnSpc>
              <a:spcBef>
                <a:spcPts val="2400"/>
              </a:spcBef>
              <a:spcAft>
                <a:spcPts val="600"/>
              </a:spcAft>
              <a:buNone/>
              <a:defRPr/>
            </a:pPr>
            <a:r>
              <a:rPr lang="en-US" sz="2667" dirty="0">
                <a:solidFill>
                  <a:srgbClr val="0078D7"/>
                </a:solidFill>
                <a:latin typeface="Segoe UI Light"/>
              </a:rPr>
              <a:t>Full access to Universal APIs, including </a:t>
            </a:r>
          </a:p>
          <a:p>
            <a:pPr marL="0" indent="0">
              <a:lnSpc>
                <a:spcPct val="110000"/>
              </a:lnSpc>
              <a:spcBef>
                <a:spcPts val="0"/>
              </a:spcBef>
              <a:spcAft>
                <a:spcPts val="600"/>
              </a:spcAft>
              <a:buNone/>
              <a:defRPr/>
            </a:pPr>
            <a:r>
              <a:rPr lang="en-US" sz="1867" dirty="0">
                <a:gradFill>
                  <a:gsLst>
                    <a:gs pos="0">
                      <a:srgbClr val="737373"/>
                    </a:gs>
                    <a:gs pos="100000">
                      <a:srgbClr val="737373"/>
                    </a:gs>
                  </a:gsLst>
                  <a:lin ang="5400000" scaled="1"/>
                </a:gradFill>
                <a:latin typeface="Segoe UI"/>
              </a:rPr>
              <a:t>Tiles, Notifications, Camera, Contact List, Calendar</a:t>
            </a:r>
          </a:p>
          <a:p>
            <a:pPr lvl="1">
              <a:lnSpc>
                <a:spcPct val="85000"/>
              </a:lnSpc>
              <a:spcAft>
                <a:spcPts val="300"/>
              </a:spcAft>
              <a:defRPr/>
            </a:pPr>
            <a:endParaRPr lang="en-US" sz="900" dirty="0">
              <a:solidFill>
                <a:srgbClr val="333333"/>
              </a:solidFill>
            </a:endParaRPr>
          </a:p>
          <a:p>
            <a:pPr lvl="1">
              <a:lnSpc>
                <a:spcPct val="85000"/>
              </a:lnSpc>
              <a:spcAft>
                <a:spcPts val="300"/>
              </a:spcAft>
              <a:defRPr/>
            </a:pPr>
            <a:endParaRPr lang="en-US" sz="900" dirty="0">
              <a:solidFill>
                <a:srgbClr val="333333"/>
              </a:solidFill>
            </a:endParaRPr>
          </a:p>
        </p:txBody>
      </p:sp>
      <p:grpSp>
        <p:nvGrpSpPr>
          <p:cNvPr id="2" name="Group 1"/>
          <p:cNvGrpSpPr>
            <a:grpSpLocks noChangeAspect="1"/>
          </p:cNvGrpSpPr>
          <p:nvPr/>
        </p:nvGrpSpPr>
        <p:grpSpPr>
          <a:xfrm>
            <a:off x="214837" y="2081061"/>
            <a:ext cx="5346536" cy="3230435"/>
            <a:chOff x="2670166" y="1408840"/>
            <a:chExt cx="8910892" cy="5384059"/>
          </a:xfrm>
        </p:grpSpPr>
        <p:sp>
          <p:nvSpPr>
            <p:cNvPr id="10" name="Universal Windows Platform"/>
            <p:cNvSpPr txBox="1">
              <a:spLocks noChangeAspect="1"/>
            </p:cNvSpPr>
            <p:nvPr/>
          </p:nvSpPr>
          <p:spPr>
            <a:xfrm>
              <a:off x="2670166" y="5571472"/>
              <a:ext cx="8535324" cy="1221427"/>
            </a:xfrm>
            <a:prstGeom prst="rect">
              <a:avLst/>
            </a:prstGeom>
            <a:noFill/>
          </p:spPr>
          <p:txBody>
            <a:bodyPr wrap="none" lIns="179285" tIns="143428" rIns="179285" bIns="143428" rtlCol="0">
              <a:spAutoFit/>
            </a:bodyPr>
            <a:lstStyle/>
            <a:p>
              <a:pPr defTabSz="914367">
                <a:lnSpc>
                  <a:spcPct val="90000"/>
                </a:lnSpc>
                <a:spcAft>
                  <a:spcPts val="588"/>
                </a:spcAft>
              </a:pPr>
              <a:r>
                <a:rPr lang="en-US" sz="3200" spc="-98" dirty="0">
                  <a:gradFill>
                    <a:gsLst>
                      <a:gs pos="2917">
                        <a:srgbClr val="0078D7"/>
                      </a:gs>
                      <a:gs pos="30000">
                        <a:srgbClr val="0078D7"/>
                      </a:gs>
                    </a:gsLst>
                    <a:lin ang="5400000" scaled="0"/>
                  </a:gradFill>
                </a:rPr>
                <a:t>Universal Windows Platform</a:t>
              </a:r>
            </a:p>
          </p:txBody>
        </p:sp>
        <p:sp>
          <p:nvSpPr>
            <p:cNvPr id="11" name="Freeform 5"/>
            <p:cNvSpPr>
              <a:spLocks noChangeAspect="1" noEditPoints="1"/>
            </p:cNvSpPr>
            <p:nvPr/>
          </p:nvSpPr>
          <p:spPr bwMode="auto">
            <a:xfrm>
              <a:off x="10320483" y="2544326"/>
              <a:ext cx="1260575" cy="1502543"/>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chemeClr val="bg2"/>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2" name="Right Arrow 11"/>
            <p:cNvSpPr>
              <a:spLocks noChangeAspect="1"/>
            </p:cNvSpPr>
            <p:nvPr/>
          </p:nvSpPr>
          <p:spPr bwMode="auto">
            <a:xfrm>
              <a:off x="9496985" y="3245883"/>
              <a:ext cx="598755" cy="40777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a:grpSpLocks noChangeAspect="1"/>
            </p:cNvGrpSpPr>
            <p:nvPr/>
          </p:nvGrpSpPr>
          <p:grpSpPr>
            <a:xfrm>
              <a:off x="3015230" y="1408840"/>
              <a:ext cx="6328050" cy="3458866"/>
              <a:chOff x="3075690" y="1436593"/>
              <a:chExt cx="6454941" cy="3528223"/>
            </a:xfrm>
          </p:grpSpPr>
          <p:sp>
            <p:nvSpPr>
              <p:cNvPr id="14" name="TextBox 13"/>
              <p:cNvSpPr txBox="1"/>
              <p:nvPr/>
            </p:nvSpPr>
            <p:spPr>
              <a:xfrm>
                <a:off x="5404760" y="1436593"/>
                <a:ext cx="1626947" cy="916272"/>
              </a:xfrm>
              <a:prstGeom prst="rect">
                <a:avLst/>
              </a:prstGeom>
              <a:noFill/>
            </p:spPr>
            <p:txBody>
              <a:bodyPr wrap="none" lIns="179285" tIns="143428" rIns="179285" bIns="143428" rtlCol="0">
                <a:spAutoFit/>
              </a:bodyPr>
              <a:lstStyle/>
              <a:p>
                <a:pPr algn="ctr" defTabSz="914367">
                  <a:lnSpc>
                    <a:spcPct val="90000"/>
                  </a:lnSpc>
                  <a:spcAft>
                    <a:spcPts val="588"/>
                  </a:spcAft>
                </a:pPr>
                <a:r>
                  <a:rPr lang="en-US" b="1" dirty="0">
                    <a:gradFill>
                      <a:gsLst>
                        <a:gs pos="2917">
                          <a:srgbClr val="0078D7"/>
                        </a:gs>
                        <a:gs pos="30000">
                          <a:srgbClr val="0078D7"/>
                        </a:gs>
                      </a:gsLst>
                      <a:lin ang="5400000" scaled="0"/>
                    </a:gradFill>
                  </a:rPr>
                  <a:t>.</a:t>
                </a:r>
                <a:r>
                  <a:rPr lang="en-US" b="1" dirty="0" err="1">
                    <a:gradFill>
                      <a:gsLst>
                        <a:gs pos="2917">
                          <a:srgbClr val="0078D7"/>
                        </a:gs>
                        <a:gs pos="30000">
                          <a:srgbClr val="0078D7"/>
                        </a:gs>
                      </a:gsLst>
                      <a:lin ang="5400000" scaled="0"/>
                    </a:gradFill>
                  </a:rPr>
                  <a:t>appx</a:t>
                </a:r>
                <a:endParaRPr lang="en-US" b="1" dirty="0">
                  <a:gradFill>
                    <a:gsLst>
                      <a:gs pos="2917">
                        <a:srgbClr val="0078D7"/>
                      </a:gs>
                      <a:gs pos="30000">
                        <a:srgbClr val="0078D7"/>
                      </a:gs>
                    </a:gsLst>
                    <a:lin ang="5400000" scaled="0"/>
                  </a:gradFill>
                </a:endParaRPr>
              </a:p>
            </p:txBody>
          </p:sp>
          <p:sp>
            <p:nvSpPr>
              <p:cNvPr id="15" name="Freeform 14"/>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grpSp>
        <p:sp>
          <p:nvSpPr>
            <p:cNvPr id="16" name="Up-Down Arrow 15"/>
            <p:cNvSpPr>
              <a:spLocks noChangeAspect="1"/>
            </p:cNvSpPr>
            <p:nvPr/>
          </p:nvSpPr>
          <p:spPr bwMode="auto">
            <a:xfrm>
              <a:off x="5975368" y="4346222"/>
              <a:ext cx="407771" cy="1108750"/>
            </a:xfrm>
            <a:prstGeom prst="upDownArrow">
              <a:avLst/>
            </a:prstGeom>
            <a:solidFill>
              <a:schemeClr val="bg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a:grpSpLocks noChangeAspect="1"/>
            </p:cNvGrpSpPr>
            <p:nvPr/>
          </p:nvGrpSpPr>
          <p:grpSpPr>
            <a:xfrm>
              <a:off x="4970944" y="2265040"/>
              <a:ext cx="2483879" cy="2130987"/>
              <a:chOff x="5070621" y="2309962"/>
              <a:chExt cx="2533686" cy="2173716"/>
            </a:xfrm>
          </p:grpSpPr>
          <p:sp>
            <p:nvSpPr>
              <p:cNvPr id="19"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chemeClr val="accent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20" name="TextBox 19"/>
              <p:cNvSpPr txBox="1"/>
              <p:nvPr/>
            </p:nvSpPr>
            <p:spPr>
              <a:xfrm>
                <a:off x="5722852" y="2969160"/>
                <a:ext cx="1354093" cy="1514518"/>
              </a:xfrm>
              <a:prstGeom prst="rect">
                <a:avLst/>
              </a:prstGeom>
              <a:noFill/>
            </p:spPr>
            <p:txBody>
              <a:bodyPr wrap="none" lIns="179285" tIns="143428" rIns="179285" bIns="143428" rtlCol="0" anchor="ctr" anchorCtr="0">
                <a:spAutoFit/>
              </a:bodyPr>
              <a:lstStyle/>
              <a:p>
                <a:pPr algn="ctr" defTabSz="914367">
                  <a:lnSpc>
                    <a:spcPct val="90000"/>
                  </a:lnSpc>
                  <a:spcAft>
                    <a:spcPts val="392"/>
                  </a:spcAft>
                </a:pPr>
                <a:r>
                  <a:rPr lang="en-US" sz="1200" b="1" dirty="0">
                    <a:gradFill>
                      <a:gsLst>
                        <a:gs pos="2917">
                          <a:srgbClr val="0078D7"/>
                        </a:gs>
                        <a:gs pos="30000">
                          <a:srgbClr val="0078D7"/>
                        </a:gs>
                      </a:gsLst>
                      <a:lin ang="5400000" scaled="0"/>
                    </a:gradFill>
                  </a:rPr>
                  <a:t>HTML</a:t>
                </a:r>
              </a:p>
              <a:p>
                <a:pPr algn="ctr" defTabSz="914367">
                  <a:lnSpc>
                    <a:spcPct val="90000"/>
                  </a:lnSpc>
                  <a:spcAft>
                    <a:spcPts val="392"/>
                  </a:spcAft>
                </a:pPr>
                <a:r>
                  <a:rPr lang="en-US" sz="1200" b="1" dirty="0">
                    <a:gradFill>
                      <a:gsLst>
                        <a:gs pos="2917">
                          <a:srgbClr val="0078D7"/>
                        </a:gs>
                        <a:gs pos="30000">
                          <a:srgbClr val="0078D7"/>
                        </a:gs>
                      </a:gsLst>
                      <a:lin ang="5400000" scaled="0"/>
                    </a:gradFill>
                  </a:rPr>
                  <a:t>CSS</a:t>
                </a:r>
              </a:p>
              <a:p>
                <a:pPr algn="ctr" defTabSz="914367">
                  <a:lnSpc>
                    <a:spcPct val="90000"/>
                  </a:lnSpc>
                  <a:spcAft>
                    <a:spcPts val="392"/>
                  </a:spcAft>
                </a:pPr>
                <a:r>
                  <a:rPr lang="en-US" sz="1200" b="1" dirty="0">
                    <a:gradFill>
                      <a:gsLst>
                        <a:gs pos="2917">
                          <a:srgbClr val="0078D7"/>
                        </a:gs>
                        <a:gs pos="30000">
                          <a:srgbClr val="0078D7"/>
                        </a:gs>
                      </a:gsLst>
                      <a:lin ang="5400000" scaled="0"/>
                    </a:gradFill>
                  </a:rPr>
                  <a:t>JS</a:t>
                </a:r>
              </a:p>
            </p:txBody>
          </p:sp>
          <p:sp>
            <p:nvSpPr>
              <p:cNvPr id="21" name="Freeform 20"/>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grpSp>
      </p:grpSp>
    </p:spTree>
    <p:extLst>
      <p:ext uri="{BB962C8B-B14F-4D97-AF65-F5344CB8AC3E}">
        <p14:creationId xmlns:p14="http://schemas.microsoft.com/office/powerpoint/2010/main" val="23157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additive="base">
                                        <p:cTn id="7" dur="25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 dur="25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2" fill="hold" grpId="0" nodeType="after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 calcmode="lin" valueType="num">
                                      <p:cBhvr additive="base">
                                        <p:cTn id="12" dur="250" fill="hold"/>
                                        <p:tgtEl>
                                          <p:spTgt spid="48">
                                            <p:txEl>
                                              <p:pRg st="1" end="1"/>
                                            </p:txEl>
                                          </p:spTgt>
                                        </p:tgtEl>
                                        <p:attrNameLst>
                                          <p:attrName>ppt_x</p:attrName>
                                        </p:attrNameLst>
                                      </p:cBhvr>
                                      <p:tavLst>
                                        <p:tav tm="0">
                                          <p:val>
                                            <p:strVal val="1+#ppt_w/2"/>
                                          </p:val>
                                        </p:tav>
                                        <p:tav tm="100000">
                                          <p:val>
                                            <p:strVal val="#ppt_x"/>
                                          </p:val>
                                        </p:tav>
                                      </p:tavLst>
                                    </p:anim>
                                    <p:anim calcmode="lin" valueType="num">
                                      <p:cBhvr additive="base">
                                        <p:cTn id="13" dur="250" fill="hold"/>
                                        <p:tgtEl>
                                          <p:spTgt spid="4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 calcmode="lin" valueType="num">
                                      <p:cBhvr additive="base">
                                        <p:cTn id="17" dur="250" fill="hold"/>
                                        <p:tgtEl>
                                          <p:spTgt spid="48">
                                            <p:txEl>
                                              <p:pRg st="2" end="2"/>
                                            </p:txEl>
                                          </p:spTgt>
                                        </p:tgtEl>
                                        <p:attrNameLst>
                                          <p:attrName>ppt_x</p:attrName>
                                        </p:attrNameLst>
                                      </p:cBhvr>
                                      <p:tavLst>
                                        <p:tav tm="0">
                                          <p:val>
                                            <p:strVal val="1+#ppt_w/2"/>
                                          </p:val>
                                        </p:tav>
                                        <p:tav tm="100000">
                                          <p:val>
                                            <p:strVal val="#ppt_x"/>
                                          </p:val>
                                        </p:tav>
                                      </p:tavLst>
                                    </p:anim>
                                    <p:anim calcmode="lin" valueType="num">
                                      <p:cBhvr additive="base">
                                        <p:cTn id="18" dur="250" fill="hold"/>
                                        <p:tgtEl>
                                          <p:spTgt spid="4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2" fill="hold" grpId="0" nodeType="after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 calcmode="lin" valueType="num">
                                      <p:cBhvr additive="base">
                                        <p:cTn id="22" dur="250" fill="hold"/>
                                        <p:tgtEl>
                                          <p:spTgt spid="48">
                                            <p:txEl>
                                              <p:pRg st="3" end="3"/>
                                            </p:txEl>
                                          </p:spTgt>
                                        </p:tgtEl>
                                        <p:attrNameLst>
                                          <p:attrName>ppt_x</p:attrName>
                                        </p:attrNameLst>
                                      </p:cBhvr>
                                      <p:tavLst>
                                        <p:tav tm="0">
                                          <p:val>
                                            <p:strVal val="1+#ppt_w/2"/>
                                          </p:val>
                                        </p:tav>
                                        <p:tav tm="100000">
                                          <p:val>
                                            <p:strVal val="#ppt_x"/>
                                          </p:val>
                                        </p:tav>
                                      </p:tavLst>
                                    </p:anim>
                                    <p:anim calcmode="lin" valueType="num">
                                      <p:cBhvr additive="base">
                                        <p:cTn id="23" dur="250" fill="hold"/>
                                        <p:tgtEl>
                                          <p:spTgt spid="48">
                                            <p:txEl>
                                              <p:pRg st="3" end="3"/>
                                            </p:txEl>
                                          </p:spTgt>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48">
                                            <p:txEl>
                                              <p:pRg st="4" end="4"/>
                                            </p:txEl>
                                          </p:spTgt>
                                        </p:tgtEl>
                                        <p:attrNameLst>
                                          <p:attrName>style.visibility</p:attrName>
                                        </p:attrNameLst>
                                      </p:cBhvr>
                                      <p:to>
                                        <p:strVal val="visible"/>
                                      </p:to>
                                    </p:set>
                                    <p:anim calcmode="lin" valueType="num">
                                      <p:cBhvr additive="base">
                                        <p:cTn id="26" dur="250" fill="hold"/>
                                        <p:tgtEl>
                                          <p:spTgt spid="48">
                                            <p:txEl>
                                              <p:pRg st="4" end="4"/>
                                            </p:txEl>
                                          </p:spTgt>
                                        </p:tgtEl>
                                        <p:attrNameLst>
                                          <p:attrName>ppt_x</p:attrName>
                                        </p:attrNameLst>
                                      </p:cBhvr>
                                      <p:tavLst>
                                        <p:tav tm="0">
                                          <p:val>
                                            <p:strVal val="1+#ppt_w/2"/>
                                          </p:val>
                                        </p:tav>
                                        <p:tav tm="100000">
                                          <p:val>
                                            <p:strVal val="#ppt_x"/>
                                          </p:val>
                                        </p:tav>
                                      </p:tavLst>
                                    </p:anim>
                                    <p:anim calcmode="lin" valueType="num">
                                      <p:cBhvr additive="base">
                                        <p:cTn id="27" dur="250" fill="hold"/>
                                        <p:tgtEl>
                                          <p:spTgt spid="4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2"/>
          <p:cNvSpPr>
            <a:spLocks noGrp="1"/>
          </p:cNvSpPr>
          <p:nvPr>
            <p:ph type="title"/>
          </p:nvPr>
        </p:nvSpPr>
        <p:spPr/>
        <p:txBody>
          <a:bodyPr/>
          <a:lstStyle/>
          <a:p>
            <a:r>
              <a:rPr lang="en-US" dirty="0"/>
              <a:t>Windows Bridge for Android</a:t>
            </a:r>
          </a:p>
          <a:p>
            <a:r>
              <a:rPr lang="en-US" dirty="0"/>
              <a:t>Windows Bridge for iOS</a:t>
            </a:r>
          </a:p>
          <a:p>
            <a:r>
              <a:rPr lang="en-US" dirty="0"/>
              <a:t>Project Centennial</a:t>
            </a:r>
            <a:endParaRPr lang="es-PE" dirty="0"/>
          </a:p>
        </p:txBody>
      </p:sp>
    </p:spTree>
    <p:extLst>
      <p:ext uri="{BB962C8B-B14F-4D97-AF65-F5344CB8AC3E}">
        <p14:creationId xmlns:p14="http://schemas.microsoft.com/office/powerpoint/2010/main" val="3229741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Callout 1 (Accent Bar) 48"/>
          <p:cNvSpPr/>
          <p:nvPr/>
        </p:nvSpPr>
        <p:spPr bwMode="auto">
          <a:xfrm>
            <a:off x="10153035" y="4584753"/>
            <a:ext cx="1592066" cy="428839"/>
          </a:xfrm>
          <a:prstGeom prst="accentCallout1">
            <a:avLst>
              <a:gd name="adj1" fmla="val 45693"/>
              <a:gd name="adj2" fmla="val 102517"/>
              <a:gd name="adj3" fmla="val -186019"/>
              <a:gd name="adj4" fmla="val 117910"/>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Easy for users to get &amp; stay current</a:t>
            </a:r>
          </a:p>
        </p:txBody>
      </p:sp>
      <p:sp>
        <p:nvSpPr>
          <p:cNvPr id="47" name="Line Callout 1 (Accent Bar) 46"/>
          <p:cNvSpPr/>
          <p:nvPr/>
        </p:nvSpPr>
        <p:spPr bwMode="auto">
          <a:xfrm>
            <a:off x="10328785" y="1877804"/>
            <a:ext cx="1616578" cy="463886"/>
          </a:xfrm>
          <a:prstGeom prst="accentCallout1">
            <a:avLst>
              <a:gd name="adj1" fmla="val 54459"/>
              <a:gd name="adj2" fmla="val -3321"/>
              <a:gd name="adj3" fmla="val 199837"/>
              <a:gd name="adj4" fmla="val -22801"/>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66834">
              <a:lnSpc>
                <a:spcPct val="90000"/>
              </a:lnSpc>
              <a:spcAft>
                <a:spcPts val="400"/>
              </a:spcAft>
            </a:pPr>
            <a:r>
              <a:rPr lang="en-US" sz="1465" dirty="0">
                <a:solidFill>
                  <a:schemeClr val="tx1"/>
                </a:solidFill>
                <a:ea typeface="Segoe UI" pitchFamily="34" charset="0"/>
                <a:cs typeface="Segoe UI" pitchFamily="34" charset="0"/>
              </a:rPr>
              <a:t>Unified core </a:t>
            </a:r>
            <a:br>
              <a:rPr lang="en-US" sz="1465" dirty="0">
                <a:solidFill>
                  <a:schemeClr val="tx1"/>
                </a:solidFill>
                <a:ea typeface="Segoe UI" pitchFamily="34" charset="0"/>
                <a:cs typeface="Segoe UI" pitchFamily="34" charset="0"/>
              </a:rPr>
            </a:br>
            <a:r>
              <a:rPr lang="en-US" sz="1465" dirty="0">
                <a:solidFill>
                  <a:schemeClr val="tx1"/>
                </a:solidFill>
                <a:ea typeface="Segoe UI" pitchFamily="34" charset="0"/>
                <a:cs typeface="Segoe UI" pitchFamily="34" charset="0"/>
              </a:rPr>
              <a:t>and app platform</a:t>
            </a:r>
          </a:p>
        </p:txBody>
      </p:sp>
      <p:sp>
        <p:nvSpPr>
          <p:cNvPr id="2" name="Title 1"/>
          <p:cNvSpPr>
            <a:spLocks noGrp="1"/>
          </p:cNvSpPr>
          <p:nvPr>
            <p:ph type="title"/>
          </p:nvPr>
        </p:nvSpPr>
        <p:spPr/>
        <p:txBody>
          <a:bodyPr/>
          <a:lstStyle/>
          <a:p>
            <a:r>
              <a:rPr lang="en-US" dirty="0"/>
              <a:t>El </a:t>
            </a:r>
            <a:r>
              <a:rPr lang="en-US" dirty="0" err="1"/>
              <a:t>viaje</a:t>
            </a:r>
            <a:r>
              <a:rPr lang="en-US" dirty="0"/>
              <a:t> de la </a:t>
            </a:r>
            <a:r>
              <a:rPr lang="en-US" dirty="0" err="1"/>
              <a:t>convergencia</a:t>
            </a:r>
            <a:endParaRPr lang="en-US" dirty="0"/>
          </a:p>
        </p:txBody>
      </p:sp>
      <p:sp>
        <p:nvSpPr>
          <p:cNvPr id="3" name="Rectangle 2"/>
          <p:cNvSpPr/>
          <p:nvPr/>
        </p:nvSpPr>
        <p:spPr bwMode="auto">
          <a:xfrm>
            <a:off x="9344390" y="3415595"/>
            <a:ext cx="2841973" cy="182604"/>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21369" y="3396265"/>
            <a:ext cx="2679779" cy="210099"/>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381588" y="3396267"/>
            <a:ext cx="4960166" cy="205760"/>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50" y="1540907"/>
            <a:ext cx="1230553" cy="292239"/>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3899" y="5256314"/>
            <a:ext cx="1284917" cy="298552"/>
          </a:xfrm>
          <a:prstGeom prst="rect">
            <a:avLst/>
          </a:prstGeom>
          <a:solidFill>
            <a:schemeClr val="accent6">
              <a:lumMod val="50000"/>
            </a:schemeClr>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225331" y="3396267"/>
            <a:ext cx="2375032" cy="192503"/>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1236401" y="1685606"/>
            <a:ext cx="1226699" cy="739343"/>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672165" y="4099715"/>
            <a:ext cx="558556" cy="413814"/>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478703" y="2428434"/>
            <a:ext cx="5587977" cy="161"/>
          </a:xfrm>
          <a:prstGeom prst="line">
            <a:avLst/>
          </a:prstGeom>
          <a:ln w="20955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440690" y="4518514"/>
            <a:ext cx="4205836" cy="11334"/>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6819" y="5444086"/>
            <a:ext cx="3331867"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7.5</a:t>
            </a:r>
            <a:endParaRPr lang="en-US" sz="2398" dirty="0">
              <a:latin typeface="Segoe UI Light"/>
            </a:endParaRPr>
          </a:p>
        </p:txBody>
      </p:sp>
      <p:sp>
        <p:nvSpPr>
          <p:cNvPr id="14" name="TextBox 13"/>
          <p:cNvSpPr txBox="1"/>
          <p:nvPr/>
        </p:nvSpPr>
        <p:spPr>
          <a:xfrm>
            <a:off x="2273146" y="4613667"/>
            <a:ext cx="3359154"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8</a:t>
            </a:r>
            <a:endParaRPr lang="en-US" sz="2398" dirty="0"/>
          </a:p>
        </p:txBody>
      </p:sp>
      <p:sp>
        <p:nvSpPr>
          <p:cNvPr id="15" name="TextBox 14"/>
          <p:cNvSpPr txBox="1"/>
          <p:nvPr/>
        </p:nvSpPr>
        <p:spPr>
          <a:xfrm>
            <a:off x="7019385" y="4180347"/>
            <a:ext cx="1754362" cy="991716"/>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8.1</a:t>
            </a:r>
            <a:endParaRPr lang="en-US" sz="2398" dirty="0"/>
          </a:p>
        </p:txBody>
      </p:sp>
      <p:sp>
        <p:nvSpPr>
          <p:cNvPr id="16" name="TextBox 15"/>
          <p:cNvSpPr txBox="1"/>
          <p:nvPr/>
        </p:nvSpPr>
        <p:spPr>
          <a:xfrm>
            <a:off x="2559351" y="2937424"/>
            <a:ext cx="1898647"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8</a:t>
            </a:r>
            <a:endParaRPr lang="en-US" sz="2398" dirty="0"/>
          </a:p>
        </p:txBody>
      </p:sp>
      <p:sp>
        <p:nvSpPr>
          <p:cNvPr id="17" name="TextBox 16"/>
          <p:cNvSpPr txBox="1"/>
          <p:nvPr/>
        </p:nvSpPr>
        <p:spPr>
          <a:xfrm>
            <a:off x="2238136" y="1783320"/>
            <a:ext cx="175436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Xbox One</a:t>
            </a:r>
            <a:endParaRPr lang="en-US" sz="2398" dirty="0"/>
          </a:p>
        </p:txBody>
      </p:sp>
      <p:sp>
        <p:nvSpPr>
          <p:cNvPr id="18" name="TextBox 17"/>
          <p:cNvSpPr txBox="1"/>
          <p:nvPr/>
        </p:nvSpPr>
        <p:spPr>
          <a:xfrm>
            <a:off x="7786120" y="5456489"/>
            <a:ext cx="3369435"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on Devices</a:t>
            </a:r>
            <a:endParaRPr lang="en-US" sz="2398" dirty="0"/>
          </a:p>
        </p:txBody>
      </p:sp>
      <p:sp>
        <p:nvSpPr>
          <p:cNvPr id="19" name="TextBox 18"/>
          <p:cNvSpPr txBox="1"/>
          <p:nvPr/>
        </p:nvSpPr>
        <p:spPr>
          <a:xfrm>
            <a:off x="1094157" y="1093730"/>
            <a:ext cx="175436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Xbox 360</a:t>
            </a:r>
            <a:endParaRPr lang="en-US" sz="2398" dirty="0">
              <a:latin typeface="Segoe UI Light"/>
            </a:endParaRPr>
          </a:p>
        </p:txBody>
      </p:sp>
      <p:sp>
        <p:nvSpPr>
          <p:cNvPr id="20" name="Oval 19"/>
          <p:cNvSpPr/>
          <p:nvPr/>
        </p:nvSpPr>
        <p:spPr>
          <a:xfrm>
            <a:off x="1094157" y="1549758"/>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cxnSp>
        <p:nvCxnSpPr>
          <p:cNvPr id="21" name="Straight Connector 20"/>
          <p:cNvCxnSpPr>
            <a:endCxn id="22" idx="1"/>
          </p:cNvCxnSpPr>
          <p:nvPr/>
        </p:nvCxnSpPr>
        <p:spPr>
          <a:xfrm>
            <a:off x="8066681" y="2428432"/>
            <a:ext cx="1277709" cy="886438"/>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9344390" y="3219997"/>
            <a:ext cx="2841973" cy="189748"/>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9344388" y="3604049"/>
            <a:ext cx="2841974" cy="191830"/>
          </a:xfrm>
          <a:prstGeom prst="rect">
            <a:avLst/>
          </a:prstGeom>
          <a:solidFill>
            <a:srgbClr val="C00000"/>
          </a:solidFill>
          <a:ln>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9605061" y="3797065"/>
            <a:ext cx="2581302" cy="19183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a:endCxn id="23" idx="1"/>
          </p:cNvCxnSpPr>
          <p:nvPr/>
        </p:nvCxnSpPr>
        <p:spPr>
          <a:xfrm flipV="1">
            <a:off x="8490651" y="3699965"/>
            <a:ext cx="853735" cy="395647"/>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225330" y="4095609"/>
            <a:ext cx="1265322" cy="3421"/>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290765" y="4540039"/>
            <a:ext cx="1149925" cy="851939"/>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94157" y="5256314"/>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29" name="Rounded Rectangle 28"/>
          <p:cNvSpPr/>
          <p:nvPr/>
        </p:nvSpPr>
        <p:spPr bwMode="auto">
          <a:xfrm>
            <a:off x="2353451" y="2237831"/>
            <a:ext cx="350502" cy="2496518"/>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a:xfrm>
            <a:off x="2398225" y="230332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1" name="Oval 30"/>
          <p:cNvSpPr/>
          <p:nvPr/>
        </p:nvSpPr>
        <p:spPr>
          <a:xfrm>
            <a:off x="2398225" y="338007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2" name="Oval 31"/>
          <p:cNvSpPr/>
          <p:nvPr/>
        </p:nvSpPr>
        <p:spPr>
          <a:xfrm>
            <a:off x="2397453" y="439370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3" name="Rounded Rectangle 32"/>
          <p:cNvSpPr/>
          <p:nvPr/>
        </p:nvSpPr>
        <p:spPr bwMode="auto">
          <a:xfrm>
            <a:off x="7081105" y="3334605"/>
            <a:ext cx="350502" cy="956729"/>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a:xfrm>
            <a:off x="7125878" y="338007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5" name="Oval 34"/>
          <p:cNvSpPr/>
          <p:nvPr/>
        </p:nvSpPr>
        <p:spPr>
          <a:xfrm>
            <a:off x="7125105" y="398080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6" name="TextBox 35"/>
          <p:cNvSpPr txBox="1"/>
          <p:nvPr/>
        </p:nvSpPr>
        <p:spPr>
          <a:xfrm>
            <a:off x="6567709" y="2786214"/>
            <a:ext cx="217988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8.1</a:t>
            </a:r>
            <a:endParaRPr lang="en-US" sz="2398" dirty="0"/>
          </a:p>
        </p:txBody>
      </p:sp>
      <p:cxnSp>
        <p:nvCxnSpPr>
          <p:cNvPr id="37" name="Straight Connector 36"/>
          <p:cNvCxnSpPr/>
          <p:nvPr/>
        </p:nvCxnSpPr>
        <p:spPr>
          <a:xfrm flipV="1">
            <a:off x="7644898" y="3882366"/>
            <a:ext cx="2186519" cy="1830681"/>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0"/>
          <p:cNvGrpSpPr/>
          <p:nvPr/>
        </p:nvGrpSpPr>
        <p:grpSpPr>
          <a:xfrm>
            <a:off x="8812271" y="2797061"/>
            <a:ext cx="1806178" cy="1806178"/>
            <a:chOff x="10146065" y="3917289"/>
            <a:chExt cx="2340067" cy="2340067"/>
          </a:xfrm>
          <a:solidFill>
            <a:srgbClr val="F2F2F2"/>
          </a:solidFill>
        </p:grpSpPr>
        <p:grpSp>
          <p:nvGrpSpPr>
            <p:cNvPr id="39" name="Group 31"/>
            <p:cNvGrpSpPr/>
            <p:nvPr/>
          </p:nvGrpSpPr>
          <p:grpSpPr>
            <a:xfrm>
              <a:off x="10146065" y="3917289"/>
              <a:ext cx="2340067" cy="2340067"/>
              <a:chOff x="7206195" y="1381850"/>
              <a:chExt cx="1755050" cy="1755050"/>
            </a:xfrm>
            <a:grpFill/>
          </p:grpSpPr>
          <p:sp>
            <p:nvSpPr>
              <p:cNvPr id="41" name="Oval 33"/>
              <p:cNvSpPr/>
              <p:nvPr/>
            </p:nvSpPr>
            <p:spPr>
              <a:xfrm>
                <a:off x="7206195" y="1381850"/>
                <a:ext cx="1755050" cy="1755050"/>
              </a:xfrm>
              <a:prstGeom prst="ellipse">
                <a:avLst/>
              </a:prstGeom>
              <a:grpFill/>
              <a:ln w="88900" cmpd="thickThi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dirty="0" err="1">
                  <a:solidFill>
                    <a:srgbClr val="FFFFFF"/>
                  </a:solidFill>
                </a:endParaRPr>
              </a:p>
            </p:txBody>
          </p:sp>
          <p:sp>
            <p:nvSpPr>
              <p:cNvPr id="42" name="TextBox 35"/>
              <p:cNvSpPr txBox="1"/>
              <p:nvPr/>
            </p:nvSpPr>
            <p:spPr>
              <a:xfrm>
                <a:off x="7415653" y="2488390"/>
                <a:ext cx="1336664" cy="250965"/>
              </a:xfrm>
              <a:prstGeom prst="rect">
                <a:avLst/>
              </a:prstGeom>
              <a:grpFill/>
              <a:ln>
                <a:noFill/>
              </a:ln>
            </p:spPr>
            <p:txBody>
              <a:bodyPr wrap="square" lIns="0" tIns="0" rIns="0" bIns="0" rtlCol="0">
                <a:spAutoFit/>
              </a:bodyPr>
              <a:lstStyle/>
              <a:p>
                <a:pPr algn="ctr">
                  <a:lnSpc>
                    <a:spcPct val="90000"/>
                  </a:lnSpc>
                </a:pPr>
                <a:r>
                  <a:rPr lang="en-US" sz="1865" dirty="0">
                    <a:solidFill>
                      <a:schemeClr val="accent1"/>
                    </a:solidFill>
                    <a:latin typeface="Segoe UI Semibold" panose="020B0702040204020203" pitchFamily="34" charset="0"/>
                    <a:cs typeface="Segoe UI Semibold" panose="020B0702040204020203" pitchFamily="34" charset="0"/>
                  </a:rPr>
                  <a:t>Windows 10</a:t>
                </a:r>
              </a:p>
            </p:txBody>
          </p:sp>
        </p:grpSp>
        <p:pic>
          <p:nvPicPr>
            <p:cNvPr id="40" name="Picture 3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743498" y="4257716"/>
              <a:ext cx="1102136" cy="1043615"/>
            </a:xfrm>
            <a:prstGeom prst="rect">
              <a:avLst/>
            </a:prstGeom>
            <a:grpFill/>
            <a:ln>
              <a:noFill/>
            </a:ln>
            <a:extLst/>
          </p:spPr>
        </p:pic>
      </p:grpSp>
      <p:sp>
        <p:nvSpPr>
          <p:cNvPr id="43" name="Oval 42"/>
          <p:cNvSpPr/>
          <p:nvPr/>
        </p:nvSpPr>
        <p:spPr>
          <a:xfrm>
            <a:off x="7524614" y="5554866"/>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44" name="Line Callout 1 (Accent Bar) 43"/>
          <p:cNvSpPr/>
          <p:nvPr/>
        </p:nvSpPr>
        <p:spPr bwMode="auto">
          <a:xfrm>
            <a:off x="485334" y="2433799"/>
            <a:ext cx="1403635" cy="558853"/>
          </a:xfrm>
          <a:prstGeom prst="accentCallout1">
            <a:avLst>
              <a:gd name="adj1" fmla="val 45693"/>
              <a:gd name="adj2" fmla="val 102517"/>
              <a:gd name="adj3" fmla="val 71188"/>
              <a:gd name="adj4" fmla="val 132589"/>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Converged</a:t>
            </a:r>
          </a:p>
          <a:p>
            <a:pPr algn="r" defTabSz="1266834">
              <a:lnSpc>
                <a:spcPct val="90000"/>
              </a:lnSpc>
            </a:pPr>
            <a:r>
              <a:rPr lang="en-US" sz="1465" dirty="0">
                <a:solidFill>
                  <a:schemeClr val="tx1"/>
                </a:solidFill>
                <a:ea typeface="Segoe UI" pitchFamily="34" charset="0"/>
                <a:cs typeface="Segoe UI" pitchFamily="34" charset="0"/>
              </a:rPr>
              <a:t>OS kernel</a:t>
            </a:r>
          </a:p>
        </p:txBody>
      </p:sp>
      <p:sp>
        <p:nvSpPr>
          <p:cNvPr id="45" name="Line Callout 1 (Accent Bar) 44"/>
          <p:cNvSpPr/>
          <p:nvPr/>
        </p:nvSpPr>
        <p:spPr bwMode="auto">
          <a:xfrm>
            <a:off x="5164074" y="3776282"/>
            <a:ext cx="1403635" cy="428839"/>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Converged</a:t>
            </a:r>
          </a:p>
          <a:p>
            <a:pPr algn="r" defTabSz="1266834">
              <a:lnSpc>
                <a:spcPct val="90000"/>
              </a:lnSpc>
            </a:pPr>
            <a:r>
              <a:rPr lang="en-US" sz="1465" dirty="0">
                <a:solidFill>
                  <a:schemeClr val="tx1"/>
                </a:solidFill>
                <a:ea typeface="Segoe UI" pitchFamily="34" charset="0"/>
                <a:cs typeface="Segoe UI" pitchFamily="34" charset="0"/>
              </a:rPr>
              <a:t>app model</a:t>
            </a:r>
          </a:p>
        </p:txBody>
      </p:sp>
    </p:spTree>
    <p:extLst>
      <p:ext uri="{BB962C8B-B14F-4D97-AF65-F5344CB8AC3E}">
        <p14:creationId xmlns:p14="http://schemas.microsoft.com/office/powerpoint/2010/main" val="75749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75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8" fill="hold" grpId="0" nodeType="withEffect">
                                  <p:stCondLst>
                                    <p:cond delay="10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par>
                                <p:cTn id="39" presetID="22" presetClass="entr" presetSubtype="8" fill="hold" grpId="0" nodeType="withEffect">
                                  <p:stCondLst>
                                    <p:cond delay="10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par>
                                <p:cTn id="42" presetID="22" presetClass="entr" presetSubtype="8" fill="hold" grpId="0" nodeType="withEffect">
                                  <p:stCondLst>
                                    <p:cond delay="10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750"/>
                                        <p:tgtEl>
                                          <p:spTgt spid="5"/>
                                        </p:tgtEl>
                                      </p:cBhvr>
                                    </p:animEffect>
                                  </p:childTnLst>
                                </p:cTn>
                              </p:par>
                              <p:par>
                                <p:cTn id="64" presetID="22" presetClass="entr" presetSubtype="8" fill="hold" nodeType="with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par>
                                <p:cTn id="67" presetID="22" presetClass="entr" presetSubtype="8" fill="hold" grpId="0" nodeType="withEffect">
                                  <p:stCondLst>
                                    <p:cond delay="250"/>
                                  </p:stCondLst>
                                  <p:childTnLst>
                                    <p:set>
                                      <p:cBhvr>
                                        <p:cTn id="68" dur="1" fill="hold">
                                          <p:stCondLst>
                                            <p:cond delay="0"/>
                                          </p:stCondLst>
                                        </p:cTn>
                                        <p:tgtEl>
                                          <p:spTgt spid="34"/>
                                        </p:tgtEl>
                                        <p:attrNameLst>
                                          <p:attrName>style.visibility</p:attrName>
                                        </p:attrNameLst>
                                      </p:cBhvr>
                                      <p:to>
                                        <p:strVal val="visible"/>
                                      </p:to>
                                    </p:set>
                                    <p:animEffect transition="in" filter="wipe(left)">
                                      <p:cBhvr>
                                        <p:cTn id="69" dur="500"/>
                                        <p:tgtEl>
                                          <p:spTgt spid="34"/>
                                        </p:tgtEl>
                                      </p:cBhvr>
                                    </p:animEffect>
                                  </p:childTnLst>
                                </p:cTn>
                              </p:par>
                              <p:par>
                                <p:cTn id="70" presetID="22" presetClass="entr" presetSubtype="8" fill="hold" grpId="0" nodeType="withEffect">
                                  <p:stCondLst>
                                    <p:cond delay="25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par>
                                <p:cTn id="73" presetID="22" presetClass="entr" presetSubtype="8" fill="hold" grpId="0" nodeType="withEffect">
                                  <p:stCondLst>
                                    <p:cond delay="25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500"/>
                                        <p:tgtEl>
                                          <p:spTgt spid="35"/>
                                        </p:tgtEl>
                                      </p:cBhvr>
                                    </p:animEffect>
                                  </p:childTnLst>
                                </p:cTn>
                              </p:par>
                            </p:childTnLst>
                          </p:cTn>
                        </p:par>
                        <p:par>
                          <p:cTn id="76" fill="hold">
                            <p:stCondLst>
                              <p:cond delay="2250"/>
                            </p:stCondLst>
                            <p:childTnLst>
                              <p:par>
                                <p:cTn id="77" presetID="10" presetClass="entr" presetSubtype="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par>
                          <p:cTn id="86" fill="hold">
                            <p:stCondLst>
                              <p:cond delay="2750"/>
                            </p:stCondLst>
                            <p:childTnLst>
                              <p:par>
                                <p:cTn id="87" presetID="22" presetClass="entr" presetSubtype="8"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left)">
                                      <p:cBhvr>
                                        <p:cTn id="89" dur="400"/>
                                        <p:tgtEl>
                                          <p:spTgt spid="11"/>
                                        </p:tgtEl>
                                      </p:cBhvr>
                                    </p:animEffect>
                                  </p:childTnLst>
                                </p:cTn>
                              </p:par>
                            </p:childTnLst>
                          </p:cTn>
                        </p:par>
                        <p:par>
                          <p:cTn id="90" fill="hold">
                            <p:stCondLst>
                              <p:cond delay="3150"/>
                            </p:stCondLst>
                            <p:childTnLst>
                              <p:par>
                                <p:cTn id="91" presetID="22" presetClass="entr" presetSubtype="8" fill="hold"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500"/>
                                        <p:tgtEl>
                                          <p:spTgt spid="2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left)">
                                      <p:cBhvr>
                                        <p:cTn id="96" dur="500"/>
                                        <p:tgtEl>
                                          <p:spTgt spid="8"/>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22" presetClass="entr" presetSubtype="8" fill="hold" nodeType="with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left)">
                                      <p:cBhvr>
                                        <p:cTn id="102" dur="500"/>
                                        <p:tgtEl>
                                          <p:spTgt spid="26"/>
                                        </p:tgtEl>
                                      </p:cBhvr>
                                    </p:animEffect>
                                  </p:childTnLst>
                                </p:cTn>
                              </p:par>
                              <p:par>
                                <p:cTn id="103" presetID="22" presetClass="entr" presetSubtype="4" fill="hold" nodeType="withEffect">
                                  <p:stCondLst>
                                    <p:cond delay="250"/>
                                  </p:stCondLst>
                                  <p:childTnLst>
                                    <p:set>
                                      <p:cBhvr>
                                        <p:cTn id="104" dur="1" fill="hold">
                                          <p:stCondLst>
                                            <p:cond delay="0"/>
                                          </p:stCondLst>
                                        </p:cTn>
                                        <p:tgtEl>
                                          <p:spTgt spid="25"/>
                                        </p:tgtEl>
                                        <p:attrNameLst>
                                          <p:attrName>style.visibility</p:attrName>
                                        </p:attrNameLst>
                                      </p:cBhvr>
                                      <p:to>
                                        <p:strVal val="visible"/>
                                      </p:to>
                                    </p:set>
                                    <p:animEffect transition="in" filter="wipe(down)">
                                      <p:cBhvr>
                                        <p:cTn id="105" dur="250"/>
                                        <p:tgtEl>
                                          <p:spTgt spid="25"/>
                                        </p:tgtEl>
                                      </p:cBhvr>
                                    </p:animEffect>
                                  </p:childTnLst>
                                </p:cTn>
                              </p:par>
                            </p:childTnLst>
                          </p:cTn>
                        </p:par>
                        <p:par>
                          <p:cTn id="106" fill="hold">
                            <p:stCondLst>
                              <p:cond delay="3650"/>
                            </p:stCondLst>
                            <p:childTnLst>
                              <p:par>
                                <p:cTn id="107" presetID="22" presetClass="entr" presetSubtype="8"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wipe(left)">
                                      <p:cBhvr>
                                        <p:cTn id="109" dur="500"/>
                                        <p:tgtEl>
                                          <p:spTgt spid="22"/>
                                        </p:tgtEl>
                                      </p:cBhvr>
                                    </p:animEffect>
                                  </p:childTnLst>
                                </p:cTn>
                              </p:par>
                              <p:par>
                                <p:cTn id="110" presetID="22" presetClass="entr" presetSubtype="8" fill="hold" grpId="0" nodeType="withEffect">
                                  <p:stCondLst>
                                    <p:cond delay="250"/>
                                  </p:stCondLst>
                                  <p:childTnLst>
                                    <p:set>
                                      <p:cBhvr>
                                        <p:cTn id="111" dur="1" fill="hold">
                                          <p:stCondLst>
                                            <p:cond delay="0"/>
                                          </p:stCondLst>
                                        </p:cTn>
                                        <p:tgtEl>
                                          <p:spTgt spid="3"/>
                                        </p:tgtEl>
                                        <p:attrNameLst>
                                          <p:attrName>style.visibility</p:attrName>
                                        </p:attrNameLst>
                                      </p:cBhvr>
                                      <p:to>
                                        <p:strVal val="visible"/>
                                      </p:to>
                                    </p:set>
                                    <p:animEffect transition="in" filter="wipe(left)">
                                      <p:cBhvr>
                                        <p:cTn id="112" dur="500"/>
                                        <p:tgtEl>
                                          <p:spTgt spid="3"/>
                                        </p:tgtEl>
                                      </p:cBhvr>
                                    </p:animEffect>
                                  </p:childTnLst>
                                </p:cTn>
                              </p:par>
                              <p:par>
                                <p:cTn id="113" presetID="22" presetClass="entr" presetSubtype="8" fill="hold" grpId="0" nodeType="withEffect">
                                  <p:stCondLst>
                                    <p:cond delay="250"/>
                                  </p:stCondLst>
                                  <p:childTnLst>
                                    <p:set>
                                      <p:cBhvr>
                                        <p:cTn id="114" dur="1" fill="hold">
                                          <p:stCondLst>
                                            <p:cond delay="0"/>
                                          </p:stCondLst>
                                        </p:cTn>
                                        <p:tgtEl>
                                          <p:spTgt spid="23"/>
                                        </p:tgtEl>
                                        <p:attrNameLst>
                                          <p:attrName>style.visibility</p:attrName>
                                        </p:attrNameLst>
                                      </p:cBhvr>
                                      <p:to>
                                        <p:strVal val="visible"/>
                                      </p:to>
                                    </p:set>
                                    <p:animEffect transition="in" filter="wipe(left)">
                                      <p:cBhvr>
                                        <p:cTn id="115" dur="500"/>
                                        <p:tgtEl>
                                          <p:spTgt spid="23"/>
                                        </p:tgtEl>
                                      </p:cBhvr>
                                    </p:animEffect>
                                  </p:childTnLst>
                                </p:cTn>
                              </p:par>
                              <p:par>
                                <p:cTn id="116" presetID="22" presetClass="entr" presetSubtype="8" fill="hold" grpId="0" nodeType="withEffect">
                                  <p:stCondLst>
                                    <p:cond delay="25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par>
                                <p:cTn id="119" presetID="22" presetClass="entr" presetSubtype="8" fill="hold" grpId="0" nodeType="withEffect">
                                  <p:stCondLst>
                                    <p:cond delay="250"/>
                                  </p:stCondLst>
                                  <p:childTnLst>
                                    <p:set>
                                      <p:cBhvr>
                                        <p:cTn id="120" dur="1" fill="hold">
                                          <p:stCondLst>
                                            <p:cond delay="0"/>
                                          </p:stCondLst>
                                        </p:cTn>
                                        <p:tgtEl>
                                          <p:spTgt spid="43"/>
                                        </p:tgtEl>
                                        <p:attrNameLst>
                                          <p:attrName>style.visibility</p:attrName>
                                        </p:attrNameLst>
                                      </p:cBhvr>
                                      <p:to>
                                        <p:strVal val="visible"/>
                                      </p:to>
                                    </p:set>
                                    <p:animEffect transition="in" filter="wipe(left)">
                                      <p:cBhvr>
                                        <p:cTn id="121" dur="500"/>
                                        <p:tgtEl>
                                          <p:spTgt spid="43"/>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left)">
                                      <p:cBhvr>
                                        <p:cTn id="124" dur="500"/>
                                        <p:tgtEl>
                                          <p:spTgt spid="18"/>
                                        </p:tgtEl>
                                      </p:cBhvr>
                                    </p:animEffect>
                                  </p:childTnLst>
                                </p:cTn>
                              </p:par>
                              <p:par>
                                <p:cTn id="125" presetID="22" presetClass="entr" presetSubtype="8" fill="hold" nodeType="withEffect">
                                  <p:stCondLst>
                                    <p:cond delay="250"/>
                                  </p:stCondLst>
                                  <p:childTnLst>
                                    <p:set>
                                      <p:cBhvr>
                                        <p:cTn id="126" dur="1" fill="hold">
                                          <p:stCondLst>
                                            <p:cond delay="0"/>
                                          </p:stCondLst>
                                        </p:cTn>
                                        <p:tgtEl>
                                          <p:spTgt spid="37"/>
                                        </p:tgtEl>
                                        <p:attrNameLst>
                                          <p:attrName>style.visibility</p:attrName>
                                        </p:attrNameLst>
                                      </p:cBhvr>
                                      <p:to>
                                        <p:strVal val="visible"/>
                                      </p:to>
                                    </p:set>
                                    <p:animEffect transition="in" filter="wipe(left)">
                                      <p:cBhvr>
                                        <p:cTn id="127" dur="500"/>
                                        <p:tgtEl>
                                          <p:spTgt spid="37"/>
                                        </p:tgtEl>
                                      </p:cBhvr>
                                    </p:animEffect>
                                  </p:childTnLst>
                                </p:cTn>
                              </p:par>
                            </p:childTnLst>
                          </p:cTn>
                        </p:par>
                        <p:par>
                          <p:cTn id="128" fill="hold">
                            <p:stCondLst>
                              <p:cond delay="4400"/>
                            </p:stCondLst>
                            <p:childTnLst>
                              <p:par>
                                <p:cTn id="129" presetID="10" presetClass="entr" presetSubtype="0" fill="hold" grpId="0" nodeType="after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childTnLst>
                                </p:cTn>
                              </p:par>
                            </p:childTnLst>
                          </p:cTn>
                        </p:par>
                        <p:par>
                          <p:cTn id="132" fill="hold">
                            <p:stCondLst>
                              <p:cond delay="4900"/>
                            </p:stCondLst>
                            <p:childTnLst>
                              <p:par>
                                <p:cTn id="133" presetID="10" presetClass="entr" presetSubtype="0"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3" grpId="0" animBg="1"/>
      <p:bldP spid="4" grpId="0" animBg="1"/>
      <p:bldP spid="5" grpId="0" animBg="1"/>
      <p:bldP spid="6" grpId="0" animBg="1"/>
      <p:bldP spid="7" grpId="0" animBg="1"/>
      <p:bldP spid="8"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3" grpId="0" animBg="1"/>
      <p:bldP spid="34" grpId="0" animBg="1"/>
      <p:bldP spid="35" grpId="0" animBg="1"/>
      <p:bldP spid="36" grpId="0"/>
      <p:bldP spid="43" grpId="0" animBg="1"/>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999313"/>
          </a:xfrm>
        </p:spPr>
        <p:txBody>
          <a:bodyPr/>
          <a:lstStyle/>
          <a:p>
            <a:r>
              <a:rPr lang="en-GB" dirty="0"/>
              <a:t>Development tools</a:t>
            </a:r>
          </a:p>
        </p:txBody>
      </p:sp>
    </p:spTree>
    <p:extLst>
      <p:ext uri="{BB962C8B-B14F-4D97-AF65-F5344CB8AC3E}">
        <p14:creationId xmlns:p14="http://schemas.microsoft.com/office/powerpoint/2010/main" val="5735411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0696" y="4127326"/>
            <a:ext cx="2721391" cy="2041042"/>
          </a:xfrm>
          <a:prstGeom prst="rect">
            <a:avLst/>
          </a:prstGeom>
        </p:spPr>
      </p:pic>
      <p:sp>
        <p:nvSpPr>
          <p:cNvPr id="3" name="Title 2"/>
          <p:cNvSpPr>
            <a:spLocks noGrp="1"/>
          </p:cNvSpPr>
          <p:nvPr>
            <p:ph type="title"/>
          </p:nvPr>
        </p:nvSpPr>
        <p:spPr/>
        <p:txBody>
          <a:bodyPr/>
          <a:lstStyle/>
          <a:p>
            <a:r>
              <a:rPr lang="en-GB" dirty="0"/>
              <a:t>Where can I develop?</a:t>
            </a:r>
          </a:p>
        </p:txBody>
      </p:sp>
      <p:sp>
        <p:nvSpPr>
          <p:cNvPr id="6" name="Text Placeholder 5"/>
          <p:cNvSpPr>
            <a:spLocks noGrp="1"/>
          </p:cNvSpPr>
          <p:nvPr>
            <p:ph type="body" sz="quarter" idx="10"/>
          </p:nvPr>
        </p:nvSpPr>
        <p:spPr/>
        <p:txBody>
          <a:bodyPr/>
          <a:lstStyle/>
          <a:p>
            <a:r>
              <a:rPr lang="en-GB" dirty="0"/>
              <a:t>Windows 10</a:t>
            </a:r>
          </a:p>
          <a:p>
            <a:pPr lvl="1"/>
            <a:r>
              <a:rPr lang="en-GB" dirty="0"/>
              <a:t>Requires Visual Studio 2015  </a:t>
            </a:r>
          </a:p>
          <a:p>
            <a:r>
              <a:rPr lang="en-GB" dirty="0"/>
              <a:t>Windows 8.1 &amp; Windows Server 2012 R2</a:t>
            </a:r>
          </a:p>
          <a:p>
            <a:pPr lvl="1"/>
            <a:r>
              <a:rPr lang="en-GB" dirty="0"/>
              <a:t>The Visual Studio designer does not function</a:t>
            </a:r>
          </a:p>
          <a:p>
            <a:pPr lvl="1"/>
            <a:r>
              <a:rPr lang="en-GB" dirty="0"/>
              <a:t>Debugging requires a Windows 10 device or Remote Debugging Tools</a:t>
            </a:r>
          </a:p>
          <a:p>
            <a:endParaRPr lang="en-GB" dirty="0"/>
          </a:p>
        </p:txBody>
      </p:sp>
    </p:spTree>
    <p:extLst>
      <p:ext uri="{BB962C8B-B14F-4D97-AF65-F5344CB8AC3E}">
        <p14:creationId xmlns:p14="http://schemas.microsoft.com/office/powerpoint/2010/main" val="304931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Visual Studio 2015 Editions</a:t>
            </a:r>
          </a:p>
        </p:txBody>
      </p:sp>
      <p:sp>
        <p:nvSpPr>
          <p:cNvPr id="5" name="Text Placeholder 4"/>
          <p:cNvSpPr>
            <a:spLocks noGrp="1"/>
          </p:cNvSpPr>
          <p:nvPr>
            <p:ph type="body" sz="quarter" idx="10"/>
          </p:nvPr>
        </p:nvSpPr>
        <p:spPr>
          <a:xfrm>
            <a:off x="269239" y="1189177"/>
            <a:ext cx="11653523" cy="3714478"/>
          </a:xfrm>
        </p:spPr>
        <p:txBody>
          <a:bodyPr/>
          <a:lstStyle/>
          <a:p>
            <a:r>
              <a:rPr lang="en-GB" dirty="0"/>
              <a:t>Enterprise</a:t>
            </a:r>
          </a:p>
          <a:p>
            <a:pPr lvl="1"/>
            <a:r>
              <a:rPr lang="en-GB" dirty="0"/>
              <a:t>Architecture Modelling, Diagnostics, VSO/ALM &amp; Release Management</a:t>
            </a:r>
          </a:p>
          <a:p>
            <a:r>
              <a:rPr lang="en-GB" dirty="0"/>
              <a:t>Professional</a:t>
            </a:r>
          </a:p>
          <a:p>
            <a:pPr lvl="1"/>
            <a:r>
              <a:rPr lang="en-GB" dirty="0"/>
              <a:t>Architecture Validation, VSO/ALM &amp; Feedback Management</a:t>
            </a:r>
          </a:p>
          <a:p>
            <a:r>
              <a:rPr lang="en-GB" dirty="0"/>
              <a:t>Community Editions</a:t>
            </a:r>
          </a:p>
          <a:p>
            <a:pPr lvl="1"/>
            <a:r>
              <a:rPr lang="en-GB" dirty="0"/>
              <a:t>Visual Studio Professional Edition</a:t>
            </a:r>
          </a:p>
          <a:p>
            <a:endParaRPr lang="en-GB" dirty="0"/>
          </a:p>
        </p:txBody>
      </p:sp>
    </p:spTree>
    <p:extLst>
      <p:ext uri="{BB962C8B-B14F-4D97-AF65-F5344CB8AC3E}">
        <p14:creationId xmlns:p14="http://schemas.microsoft.com/office/powerpoint/2010/main" val="10548737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dev.windows.com</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56664" y="1189176"/>
            <a:ext cx="9880991" cy="53035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06898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Apps</a:t>
            </a: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5746" y="5013996"/>
            <a:ext cx="10822353" cy="1024853"/>
          </a:xfrm>
          <a:prstGeom prst="rect">
            <a:avLst/>
          </a:prstGeom>
          <a:solidFill>
            <a:srgbClr val="4BACC6"/>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Windows 10</a:t>
            </a: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a:ea typeface="+mn-ea"/>
                <a:cs typeface="+mn-cs"/>
              </a:rPr>
              <a:t>operating system</a:t>
            </a:r>
          </a:p>
        </p:txBody>
      </p:sp>
      <p:grpSp>
        <p:nvGrpSpPr>
          <p:cNvPr id="63" name="Group 62"/>
          <p:cNvGrpSpPr/>
          <p:nvPr/>
        </p:nvGrpSpPr>
        <p:grpSpPr>
          <a:xfrm>
            <a:off x="7157570" y="1109703"/>
            <a:ext cx="4302036" cy="2345591"/>
            <a:chOff x="7288083" y="1008403"/>
            <a:chExt cx="4317507" cy="2348279"/>
          </a:xfrm>
        </p:grpSpPr>
        <p:sp>
          <p:nvSpPr>
            <p:cNvPr id="64" name="Rectangle 63"/>
            <p:cNvSpPr/>
            <p:nvPr/>
          </p:nvSpPr>
          <p:spPr>
            <a:xfrm>
              <a:off x="7288083" y="1008403"/>
              <a:ext cx="4317507" cy="2348279"/>
            </a:xfrm>
            <a:prstGeom prst="rect">
              <a:avLst/>
            </a:prstGeom>
            <a:noFill/>
            <a:ln w="38100" cap="flat" cmpd="sng" algn="ctr">
              <a:solidFill>
                <a:srgbClr val="1F497D"/>
              </a:solidFill>
              <a:prstDash val="dash"/>
            </a:ln>
            <a:effectLst/>
          </p:spPr>
          <p:txBody>
            <a:bodyPr rot="0" spcFirstLastPara="0" vertOverflow="overflow" horzOverflow="overflow" vert="horz" wrap="square" lIns="0" tIns="82296" rIns="0" bIns="82296" numCol="1" spcCol="0" rtlCol="0" fromWordArt="0" anchor="b"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srgbClr val="1F497D"/>
                  </a:solidFill>
                  <a:effectLst/>
                  <a:uLnTx/>
                  <a:uFillTx/>
                  <a:latin typeface="Calibri"/>
                  <a:ea typeface="+mn-ea"/>
                  <a:cs typeface="+mn-cs"/>
                </a:rPr>
                <a:t>Bridging technologies</a:t>
              </a:r>
            </a:p>
          </p:txBody>
        </p:sp>
        <p:grpSp>
          <p:nvGrpSpPr>
            <p:cNvPr id="65" name="Group 64"/>
            <p:cNvGrpSpPr/>
            <p:nvPr/>
          </p:nvGrpSpPr>
          <p:grpSpPr>
            <a:xfrm>
              <a:off x="7463676" y="1206970"/>
              <a:ext cx="3966324" cy="1546366"/>
              <a:chOff x="7288084" y="1435123"/>
              <a:chExt cx="4317507" cy="1429501"/>
            </a:xfrm>
            <a:solidFill>
              <a:srgbClr val="EEECE1">
                <a:lumMod val="75000"/>
              </a:srgbClr>
            </a:solidFill>
          </p:grpSpPr>
          <p:sp>
            <p:nvSpPr>
              <p:cNvPr id="66" name="Snip Diagonal Corner Rectangle 65"/>
              <p:cNvSpPr/>
              <p:nvPr/>
            </p:nvSpPr>
            <p:spPr>
              <a:xfrm>
                <a:off x="10627325"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a:ln>
                      <a:noFill/>
                    </a:ln>
                    <a:solidFill>
                      <a:schemeClr val="bg1"/>
                    </a:solidFill>
                    <a:effectLst/>
                    <a:uLnTx/>
                    <a:uFillTx/>
                    <a:latin typeface="Calibri"/>
                    <a:ea typeface="+mn-ea"/>
                    <a:cs typeface="+mn-cs"/>
                  </a:rPr>
                  <a:t>Win32</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desktop</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sp>
            <p:nvSpPr>
              <p:cNvPr id="67" name="Snip Diagonal Corner Rectangle 66"/>
              <p:cNvSpPr/>
              <p:nvPr/>
            </p:nvSpPr>
            <p:spPr>
              <a:xfrm>
                <a:off x="9514245"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a:ln>
                      <a:noFill/>
                    </a:ln>
                    <a:solidFill>
                      <a:schemeClr val="bg1"/>
                    </a:solidFill>
                    <a:effectLst/>
                    <a:uLnTx/>
                    <a:uFillTx/>
                    <a:latin typeface="Calibri"/>
                    <a:ea typeface="+mn-ea"/>
                    <a:cs typeface="+mn-cs"/>
                  </a:rPr>
                  <a:t>Web</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hosted</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sp>
            <p:nvSpPr>
              <p:cNvPr id="68" name="Snip Diagonal Corner Rectangle 67"/>
              <p:cNvSpPr/>
              <p:nvPr/>
            </p:nvSpPr>
            <p:spPr>
              <a:xfrm>
                <a:off x="8401164"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a:ln>
                      <a:noFill/>
                    </a:ln>
                    <a:solidFill>
                      <a:schemeClr val="bg1"/>
                    </a:solidFill>
                    <a:effectLst/>
                    <a:uLnTx/>
                    <a:uFillTx/>
                    <a:latin typeface="Calibri"/>
                    <a:ea typeface="+mn-ea"/>
                    <a:cs typeface="+mn-cs"/>
                  </a:rPr>
                  <a:t>Java</a:t>
                </a: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Android</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sp>
            <p:nvSpPr>
              <p:cNvPr id="69" name="Snip Diagonal Corner Rectangle 68"/>
              <p:cNvSpPr/>
              <p:nvPr/>
            </p:nvSpPr>
            <p:spPr>
              <a:xfrm>
                <a:off x="7288084"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err="1">
                    <a:ln>
                      <a:noFill/>
                    </a:ln>
                    <a:solidFill>
                      <a:schemeClr val="bg1"/>
                    </a:solidFill>
                    <a:effectLst/>
                    <a:uLnTx/>
                    <a:uFillTx/>
                    <a:latin typeface="Calibri"/>
                    <a:ea typeface="+mn-ea"/>
                    <a:cs typeface="+mn-cs"/>
                  </a:rPr>
                  <a:t>Obj.C</a:t>
                </a:r>
                <a:endParaRPr kumimoji="0" lang="en-US" sz="1500" b="0" i="0" u="none" strike="noStrike" kern="0" cap="none" spc="0" normalizeH="0" baseline="0" noProof="0" dirty="0">
                  <a:ln>
                    <a:noFill/>
                  </a:ln>
                  <a:solidFill>
                    <a:schemeClr val="bg1"/>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iOS</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grpSp>
      </p:grpSp>
      <p:grpSp>
        <p:nvGrpSpPr>
          <p:cNvPr id="70" name="Group 69"/>
          <p:cNvGrpSpPr/>
          <p:nvPr/>
        </p:nvGrpSpPr>
        <p:grpSpPr>
          <a:xfrm>
            <a:off x="3819525" y="1085850"/>
            <a:ext cx="7640081" cy="3722194"/>
            <a:chOff x="3938035" y="1008403"/>
            <a:chExt cx="7667555" cy="3594295"/>
          </a:xfrm>
        </p:grpSpPr>
        <p:sp>
          <p:nvSpPr>
            <p:cNvPr id="71" name="Rectangle 70"/>
            <p:cNvSpPr/>
            <p:nvPr/>
          </p:nvSpPr>
          <p:spPr>
            <a:xfrm>
              <a:off x="3948842" y="3495305"/>
              <a:ext cx="7656748" cy="1107393"/>
            </a:xfrm>
            <a:prstGeom prst="rect">
              <a:avLst/>
            </a:prstGeom>
            <a:solidFill>
              <a:srgbClr val="9BBB59">
                <a:lumMod val="75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Universal Windows Platform</a:t>
              </a:r>
            </a:p>
          </p:txBody>
        </p:sp>
        <p:sp>
          <p:nvSpPr>
            <p:cNvPr id="72" name="Rectangle 71"/>
            <p:cNvSpPr/>
            <p:nvPr/>
          </p:nvSpPr>
          <p:spPr>
            <a:xfrm>
              <a:off x="6175003"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WWA</a:t>
              </a:r>
            </a:p>
          </p:txBody>
        </p:sp>
        <p:sp>
          <p:nvSpPr>
            <p:cNvPr id="73" name="Rectangle 72"/>
            <p:cNvSpPr/>
            <p:nvPr/>
          </p:nvSpPr>
          <p:spPr>
            <a:xfrm>
              <a:off x="5061923"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a:t>
              </a: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a:ea typeface="+mn-ea"/>
                  <a:cs typeface="+mn-cs"/>
                </a:rPr>
                <a:t>&amp; CX</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4" name="Rectangle 73"/>
            <p:cNvSpPr/>
            <p:nvPr/>
          </p:nvSpPr>
          <p:spPr>
            <a:xfrm>
              <a:off x="3948842"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.Net</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a:ea typeface="+mn-ea"/>
                  <a:cs typeface="+mn-cs"/>
                </a:rPr>
                <a:t>languages</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5" name="Rectangle 74"/>
            <p:cNvSpPr/>
            <p:nvPr/>
          </p:nvSpPr>
          <p:spPr>
            <a:xfrm>
              <a:off x="6175003" y="1008403"/>
              <a:ext cx="978266" cy="1106643"/>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HTML</a:t>
              </a:r>
            </a:p>
          </p:txBody>
        </p:sp>
        <p:sp>
          <p:nvSpPr>
            <p:cNvPr id="76" name="Rectangle 75"/>
            <p:cNvSpPr/>
            <p:nvPr/>
          </p:nvSpPr>
          <p:spPr>
            <a:xfrm>
              <a:off x="3938035" y="1640257"/>
              <a:ext cx="2091347" cy="474788"/>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DirectX</a:t>
              </a:r>
            </a:p>
          </p:txBody>
        </p:sp>
        <p:sp>
          <p:nvSpPr>
            <p:cNvPr id="77" name="Rectangle 76"/>
            <p:cNvSpPr/>
            <p:nvPr/>
          </p:nvSpPr>
          <p:spPr>
            <a:xfrm>
              <a:off x="3948841" y="1012199"/>
              <a:ext cx="2091347" cy="493814"/>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XAML</a:t>
              </a:r>
            </a:p>
          </p:txBody>
        </p:sp>
      </p:grpSp>
      <p:grpSp>
        <p:nvGrpSpPr>
          <p:cNvPr id="78" name="Group 77"/>
          <p:cNvGrpSpPr/>
          <p:nvPr/>
        </p:nvGrpSpPr>
        <p:grpSpPr>
          <a:xfrm>
            <a:off x="645746" y="1109703"/>
            <a:ext cx="3009585" cy="3698341"/>
            <a:chOff x="609601" y="1008403"/>
            <a:chExt cx="3204427" cy="3594295"/>
          </a:xfrm>
        </p:grpSpPr>
        <p:sp>
          <p:nvSpPr>
            <p:cNvPr id="79" name="Rectangle 78"/>
            <p:cNvSpPr/>
            <p:nvPr/>
          </p:nvSpPr>
          <p:spPr>
            <a:xfrm>
              <a:off x="2835762" y="2258567"/>
              <a:ext cx="978266" cy="2344131"/>
            </a:xfrm>
            <a:prstGeom prst="rect">
              <a:avLst/>
            </a:prstGeom>
            <a:solidFill>
              <a:srgbClr val="4F81BD">
                <a:lumMod val="75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a:t>
              </a:r>
            </a:p>
          </p:txBody>
        </p:sp>
        <p:sp>
          <p:nvSpPr>
            <p:cNvPr id="80" name="Rectangle 79"/>
            <p:cNvSpPr/>
            <p:nvPr/>
          </p:nvSpPr>
          <p:spPr>
            <a:xfrm>
              <a:off x="609601" y="2258568"/>
              <a:ext cx="2091346" cy="1098114"/>
            </a:xfrm>
            <a:prstGeom prst="rect">
              <a:avLst/>
            </a:prstGeom>
            <a:solidFill>
              <a:srgbClr val="4F81BD">
                <a:lumMod val="75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.Net</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a:ea typeface="+mn-ea"/>
                  <a:cs typeface="+mn-cs"/>
                </a:rPr>
                <a:t>languages</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1" name="Rectangle 80"/>
            <p:cNvSpPr/>
            <p:nvPr/>
          </p:nvSpPr>
          <p:spPr>
            <a:xfrm>
              <a:off x="2835762"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MFC</a:t>
              </a:r>
            </a:p>
          </p:txBody>
        </p:sp>
        <p:sp>
          <p:nvSpPr>
            <p:cNvPr id="82" name="Rectangle 81"/>
            <p:cNvSpPr/>
            <p:nvPr/>
          </p:nvSpPr>
          <p:spPr>
            <a:xfrm>
              <a:off x="1722681"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WF</a:t>
              </a:r>
            </a:p>
          </p:txBody>
        </p:sp>
        <p:sp>
          <p:nvSpPr>
            <p:cNvPr id="83" name="Rectangle 82"/>
            <p:cNvSpPr/>
            <p:nvPr/>
          </p:nvSpPr>
          <p:spPr>
            <a:xfrm>
              <a:off x="609601"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WPF</a:t>
              </a:r>
            </a:p>
          </p:txBody>
        </p:sp>
        <p:sp>
          <p:nvSpPr>
            <p:cNvPr id="84" name="Rectangle 83"/>
            <p:cNvSpPr/>
            <p:nvPr/>
          </p:nvSpPr>
          <p:spPr>
            <a:xfrm>
              <a:off x="609601" y="3500204"/>
              <a:ext cx="2091346" cy="1102494"/>
            </a:xfrm>
            <a:prstGeom prst="rect">
              <a:avLst/>
            </a:prstGeom>
            <a:solidFill>
              <a:srgbClr val="4F81BD">
                <a:lumMod val="5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.Net</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a:ea typeface="+mn-ea"/>
                  <a:cs typeface="+mn-cs"/>
                </a:rPr>
                <a:t>runtime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43717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a:xfrm>
            <a:off x="269239" y="1189177"/>
            <a:ext cx="11653523" cy="2718821"/>
          </a:xfrm>
        </p:spPr>
        <p:txBody>
          <a:bodyPr/>
          <a:lstStyle/>
          <a:p>
            <a:r>
              <a:rPr lang="en-GB" dirty="0"/>
              <a:t>Un solo </a:t>
            </a:r>
            <a:r>
              <a:rPr lang="en-GB" dirty="0" err="1"/>
              <a:t>grupo</a:t>
            </a:r>
            <a:r>
              <a:rPr lang="en-GB" dirty="0"/>
              <a:t> API </a:t>
            </a:r>
          </a:p>
          <a:p>
            <a:r>
              <a:rPr lang="en-GB" dirty="0"/>
              <a:t>APIs de </a:t>
            </a:r>
            <a:r>
              <a:rPr lang="en-GB" dirty="0" err="1"/>
              <a:t>garantía</a:t>
            </a:r>
            <a:endParaRPr lang="en-GB" dirty="0"/>
          </a:p>
          <a:p>
            <a:r>
              <a:rPr lang="en-GB" dirty="0"/>
              <a:t>¡Los </a:t>
            </a:r>
            <a:r>
              <a:rPr lang="en-GB" dirty="0" err="1"/>
              <a:t>mismo</a:t>
            </a:r>
            <a:r>
              <a:rPr lang="en-GB" dirty="0"/>
              <a:t> </a:t>
            </a:r>
            <a:r>
              <a:rPr lang="en-GB" dirty="0" err="1"/>
              <a:t>en</a:t>
            </a:r>
            <a:r>
              <a:rPr lang="en-GB" dirty="0"/>
              <a:t> </a:t>
            </a:r>
            <a:r>
              <a:rPr lang="en-GB" dirty="0" err="1"/>
              <a:t>todos</a:t>
            </a:r>
            <a:r>
              <a:rPr lang="en-GB" dirty="0"/>
              <a:t> </a:t>
            </a:r>
            <a:r>
              <a:rPr lang="en-GB" dirty="0" err="1"/>
              <a:t>los</a:t>
            </a:r>
            <a:r>
              <a:rPr lang="en-GB" dirty="0"/>
              <a:t> </a:t>
            </a:r>
            <a:r>
              <a:rPr lang="en-GB" dirty="0" err="1"/>
              <a:t>dispositivos</a:t>
            </a:r>
            <a:r>
              <a:rPr lang="en-GB" dirty="0"/>
              <a:t>!</a:t>
            </a:r>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err="1"/>
              <a:t>Muchísimas</a:t>
            </a:r>
            <a:r>
              <a:rPr lang="en-GB" dirty="0"/>
              <a:t> APIs…</a:t>
            </a:r>
          </a:p>
        </p:txBody>
      </p:sp>
      <p:sp>
        <p:nvSpPr>
          <p:cNvPr id="7" name="Slide Number Placeholder 6"/>
          <p:cNvSpPr>
            <a:spLocks noGrp="1"/>
          </p:cNvSpPr>
          <p:nvPr>
            <p:ph type="sldNum" sz="quarter" idx="4294967295"/>
          </p:nvPr>
        </p:nvSpPr>
        <p:spPr/>
        <p:txBody>
          <a:bodyPr/>
          <a:lstStyle/>
          <a:p>
            <a:r>
              <a:rPr lang="en-US" dirty="0"/>
              <a:t> </a:t>
            </a:r>
          </a:p>
        </p:txBody>
      </p:sp>
      <p:sp>
        <p:nvSpPr>
          <p:cNvPr id="10" name="Rectangle 9"/>
          <p:cNvSpPr/>
          <p:nvPr/>
        </p:nvSpPr>
        <p:spPr bwMode="auto">
          <a:xfrm>
            <a:off x="730973" y="1189494"/>
            <a:ext cx="1907813" cy="9711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961" dirty="0">
                <a:gradFill>
                  <a:gsLst>
                    <a:gs pos="0">
                      <a:srgbClr val="FFFFFF"/>
                    </a:gs>
                    <a:gs pos="100000">
                      <a:srgbClr val="FFFFFF"/>
                    </a:gs>
                  </a:gsLst>
                  <a:lin ang="5400000" scaled="0"/>
                </a:gradFill>
                <a:ea typeface="Segoe UI" pitchFamily="34" charset="0"/>
                <a:cs typeface="Segoe UI" pitchFamily="34" charset="0"/>
              </a:rPr>
              <a:t>Storage</a:t>
            </a:r>
          </a:p>
        </p:txBody>
      </p:sp>
      <p:sp>
        <p:nvSpPr>
          <p:cNvPr id="11" name="Rectangle 10"/>
          <p:cNvSpPr/>
          <p:nvPr/>
        </p:nvSpPr>
        <p:spPr bwMode="auto">
          <a:xfrm>
            <a:off x="2954899" y="1189494"/>
            <a:ext cx="1907813" cy="9711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DirectX 12</a:t>
            </a:r>
          </a:p>
        </p:txBody>
      </p:sp>
      <p:sp>
        <p:nvSpPr>
          <p:cNvPr id="12" name="Rectangle 11"/>
          <p:cNvSpPr/>
          <p:nvPr/>
        </p:nvSpPr>
        <p:spPr bwMode="auto">
          <a:xfrm>
            <a:off x="5178826" y="1189494"/>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Speech and Cortana</a:t>
            </a:r>
          </a:p>
        </p:txBody>
      </p:sp>
      <p:sp>
        <p:nvSpPr>
          <p:cNvPr id="13" name="Rectangle 12"/>
          <p:cNvSpPr/>
          <p:nvPr/>
        </p:nvSpPr>
        <p:spPr bwMode="auto">
          <a:xfrm>
            <a:off x="7402753" y="1189494"/>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14" name="Rectangle 13"/>
          <p:cNvSpPr/>
          <p:nvPr/>
        </p:nvSpPr>
        <p:spPr bwMode="auto">
          <a:xfrm>
            <a:off x="9626679" y="1189494"/>
            <a:ext cx="1907813" cy="971127"/>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NFC and Bluetooth</a:t>
            </a:r>
          </a:p>
        </p:txBody>
      </p:sp>
      <p:sp>
        <p:nvSpPr>
          <p:cNvPr id="15" name="Rectangle 14"/>
          <p:cNvSpPr/>
          <p:nvPr/>
        </p:nvSpPr>
        <p:spPr bwMode="auto">
          <a:xfrm>
            <a:off x="744071" y="2530751"/>
            <a:ext cx="1907813" cy="9711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961" dirty="0">
                <a:gradFill>
                  <a:gsLst>
                    <a:gs pos="0">
                      <a:srgbClr val="FFFFFF"/>
                    </a:gs>
                    <a:gs pos="100000">
                      <a:srgbClr val="FFFFFF"/>
                    </a:gs>
                  </a:gsLst>
                  <a:lin ang="5400000" scaled="0"/>
                </a:gradFill>
                <a:ea typeface="Segoe UI" pitchFamily="34" charset="0"/>
                <a:cs typeface="Segoe UI" pitchFamily="34" charset="0"/>
              </a:rPr>
              <a:t>Holographic</a:t>
            </a:r>
          </a:p>
        </p:txBody>
      </p:sp>
      <p:sp>
        <p:nvSpPr>
          <p:cNvPr id="16" name="Rectangle 15"/>
          <p:cNvSpPr/>
          <p:nvPr/>
        </p:nvSpPr>
        <p:spPr bwMode="auto">
          <a:xfrm>
            <a:off x="2954899" y="2530751"/>
            <a:ext cx="1907813" cy="971127"/>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Audio and Video</a:t>
            </a:r>
          </a:p>
        </p:txBody>
      </p:sp>
      <p:sp>
        <p:nvSpPr>
          <p:cNvPr id="17" name="Rectangle 16"/>
          <p:cNvSpPr/>
          <p:nvPr/>
        </p:nvSpPr>
        <p:spPr bwMode="auto">
          <a:xfrm>
            <a:off x="5206127" y="2530751"/>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Appointments/Calendar</a:t>
            </a:r>
          </a:p>
        </p:txBody>
      </p:sp>
      <p:sp>
        <p:nvSpPr>
          <p:cNvPr id="18" name="Rectangle 17"/>
          <p:cNvSpPr/>
          <p:nvPr/>
        </p:nvSpPr>
        <p:spPr bwMode="auto">
          <a:xfrm>
            <a:off x="7402753" y="2502770"/>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Authentication Broker</a:t>
            </a:r>
          </a:p>
        </p:txBody>
      </p:sp>
      <p:sp>
        <p:nvSpPr>
          <p:cNvPr id="19" name="Rectangle 18"/>
          <p:cNvSpPr/>
          <p:nvPr/>
        </p:nvSpPr>
        <p:spPr bwMode="auto">
          <a:xfrm>
            <a:off x="9657802" y="2502770"/>
            <a:ext cx="1907813" cy="971127"/>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Background Transfer</a:t>
            </a:r>
          </a:p>
        </p:txBody>
      </p:sp>
      <p:sp>
        <p:nvSpPr>
          <p:cNvPr id="22" name="Rectangle 21"/>
          <p:cNvSpPr/>
          <p:nvPr/>
        </p:nvSpPr>
        <p:spPr bwMode="auto">
          <a:xfrm>
            <a:off x="2977640" y="3872008"/>
            <a:ext cx="1907813" cy="971127"/>
          </a:xfrm>
          <a:prstGeom prst="rect">
            <a:avLst/>
          </a:prstGeom>
          <a:solidFill>
            <a:srgbClr val="F190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Sensors: Accelerometer, light, magnet …</a:t>
            </a:r>
          </a:p>
        </p:txBody>
      </p:sp>
      <p:sp>
        <p:nvSpPr>
          <p:cNvPr id="23" name="Rectangle 22"/>
          <p:cNvSpPr/>
          <p:nvPr/>
        </p:nvSpPr>
        <p:spPr bwMode="auto">
          <a:xfrm>
            <a:off x="5206227" y="3872008"/>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Tiles and Notifications</a:t>
            </a:r>
          </a:p>
        </p:txBody>
      </p:sp>
      <p:sp>
        <p:nvSpPr>
          <p:cNvPr id="24" name="Rectangle 23"/>
          <p:cNvSpPr/>
          <p:nvPr/>
        </p:nvSpPr>
        <p:spPr bwMode="auto">
          <a:xfrm>
            <a:off x="7434815" y="3872008"/>
            <a:ext cx="1907813" cy="9711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App to App and App Services</a:t>
            </a:r>
          </a:p>
        </p:txBody>
      </p:sp>
      <p:sp>
        <p:nvSpPr>
          <p:cNvPr id="25" name="Rectangle 24"/>
          <p:cNvSpPr/>
          <p:nvPr/>
        </p:nvSpPr>
        <p:spPr bwMode="auto">
          <a:xfrm>
            <a:off x="9657802" y="3872008"/>
            <a:ext cx="1907813" cy="971127"/>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Inking</a:t>
            </a:r>
          </a:p>
        </p:txBody>
      </p:sp>
      <p:sp>
        <p:nvSpPr>
          <p:cNvPr id="26" name="Rectangle 25"/>
          <p:cNvSpPr/>
          <p:nvPr/>
        </p:nvSpPr>
        <p:spPr bwMode="auto">
          <a:xfrm>
            <a:off x="744071" y="3872008"/>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Maps and Location</a:t>
            </a:r>
          </a:p>
        </p:txBody>
      </p:sp>
      <p:sp>
        <p:nvSpPr>
          <p:cNvPr id="27" name="Rectangle 26"/>
          <p:cNvSpPr/>
          <p:nvPr/>
        </p:nvSpPr>
        <p:spPr bwMode="auto">
          <a:xfrm>
            <a:off x="730972" y="5213265"/>
            <a:ext cx="1907813" cy="971127"/>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XAML</a:t>
            </a:r>
          </a:p>
        </p:txBody>
      </p:sp>
      <p:sp>
        <p:nvSpPr>
          <p:cNvPr id="28" name="Rectangle 27"/>
          <p:cNvSpPr/>
          <p:nvPr/>
        </p:nvSpPr>
        <p:spPr bwMode="auto">
          <a:xfrm>
            <a:off x="2977640" y="5213265"/>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Background Tasks</a:t>
            </a:r>
          </a:p>
        </p:txBody>
      </p:sp>
      <p:sp>
        <p:nvSpPr>
          <p:cNvPr id="29" name="Rectangle 28"/>
          <p:cNvSpPr/>
          <p:nvPr/>
        </p:nvSpPr>
        <p:spPr bwMode="auto">
          <a:xfrm>
            <a:off x="5206127" y="5196111"/>
            <a:ext cx="1907813" cy="971127"/>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Data Roaming</a:t>
            </a:r>
          </a:p>
        </p:txBody>
      </p:sp>
      <p:sp>
        <p:nvSpPr>
          <p:cNvPr id="30" name="Rectangle 29"/>
          <p:cNvSpPr/>
          <p:nvPr/>
        </p:nvSpPr>
        <p:spPr bwMode="auto">
          <a:xfrm>
            <a:off x="7457246" y="5185284"/>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Data.XML</a:t>
            </a:r>
          </a:p>
        </p:txBody>
      </p:sp>
      <p:sp>
        <p:nvSpPr>
          <p:cNvPr id="31" name="Rectangle 30"/>
          <p:cNvSpPr/>
          <p:nvPr/>
        </p:nvSpPr>
        <p:spPr bwMode="auto">
          <a:xfrm>
            <a:off x="9657802" y="5196111"/>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Media Casting</a:t>
            </a:r>
          </a:p>
        </p:txBody>
      </p:sp>
      <p:sp>
        <p:nvSpPr>
          <p:cNvPr id="2" name="TextBox 1"/>
          <p:cNvSpPr txBox="1"/>
          <p:nvPr/>
        </p:nvSpPr>
        <p:spPr>
          <a:xfrm>
            <a:off x="9365059" y="6247831"/>
            <a:ext cx="2695877" cy="544765"/>
          </a:xfrm>
          <a:prstGeom prst="rect">
            <a:avLst/>
          </a:prstGeom>
          <a:noFill/>
        </p:spPr>
        <p:txBody>
          <a:bodyPr wrap="square" lIns="182880" tIns="146304" rIns="182880" bIns="146304" rtlCol="0">
            <a:spAutoFit/>
          </a:bodyPr>
          <a:lstStyle/>
          <a:p>
            <a:pPr>
              <a:lnSpc>
                <a:spcPct val="90000"/>
              </a:lnSpc>
              <a:spcAft>
                <a:spcPts val="600"/>
              </a:spcAft>
            </a:pPr>
            <a:r>
              <a:rPr lang="en-GB" dirty="0" err="1">
                <a:gradFill>
                  <a:gsLst>
                    <a:gs pos="2917">
                      <a:schemeClr val="tx1"/>
                    </a:gs>
                    <a:gs pos="30000">
                      <a:schemeClr val="tx1"/>
                    </a:gs>
                  </a:gsLst>
                  <a:lin ang="5400000" scaled="0"/>
                </a:gradFill>
              </a:rPr>
              <a:t>Muchas</a:t>
            </a:r>
            <a:r>
              <a:rPr lang="en-GB" dirty="0">
                <a:gradFill>
                  <a:gsLst>
                    <a:gs pos="2917">
                      <a:schemeClr val="tx1"/>
                    </a:gs>
                    <a:gs pos="30000">
                      <a:schemeClr val="tx1"/>
                    </a:gs>
                  </a:gsLst>
                  <a:lin ang="5400000" scaled="0"/>
                </a:gradFill>
              </a:rPr>
              <a:t>, </a:t>
            </a:r>
            <a:r>
              <a:rPr lang="en-GB" dirty="0" err="1">
                <a:gradFill>
                  <a:gsLst>
                    <a:gs pos="2917">
                      <a:schemeClr val="tx1"/>
                    </a:gs>
                    <a:gs pos="30000">
                      <a:schemeClr val="tx1"/>
                    </a:gs>
                  </a:gsLst>
                  <a:lin ang="5400000" scaled="0"/>
                </a:gradFill>
              </a:rPr>
              <a:t>muchas</a:t>
            </a:r>
            <a:r>
              <a:rPr lang="en-GB" dirty="0">
                <a:gradFill>
                  <a:gsLst>
                    <a:gs pos="2917">
                      <a:schemeClr val="tx1"/>
                    </a:gs>
                    <a:gs pos="30000">
                      <a:schemeClr val="tx1"/>
                    </a:gs>
                  </a:gsLst>
                  <a:lin ang="5400000" scaled="0"/>
                </a:gradFill>
              </a:rPr>
              <a:t> </a:t>
            </a:r>
            <a:r>
              <a:rPr lang="en-GB" dirty="0" err="1">
                <a:gradFill>
                  <a:gsLst>
                    <a:gs pos="2917">
                      <a:schemeClr val="tx1"/>
                    </a:gs>
                    <a:gs pos="30000">
                      <a:schemeClr val="tx1"/>
                    </a:gs>
                  </a:gsLst>
                  <a:lin ang="5400000" scaled="0"/>
                </a:gradFill>
              </a:rPr>
              <a:t>más</a:t>
            </a:r>
            <a:r>
              <a:rPr lang="en-GB"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53684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fill="hold"/>
                                        <p:tgtEl>
                                          <p:spTgt spid="29"/>
                                        </p:tgtEl>
                                        <p:attrNameLst>
                                          <p:attrName>ppt_x</p:attrName>
                                        </p:attrNameLst>
                                      </p:cBhvr>
                                      <p:tavLst>
                                        <p:tav tm="0">
                                          <p:val>
                                            <p:strVal val="#ppt_x"/>
                                          </p:val>
                                        </p:tav>
                                        <p:tav tm="100000">
                                          <p:val>
                                            <p:strVal val="#ppt_x"/>
                                          </p:val>
                                        </p:tav>
                                      </p:tavLst>
                                    </p:anim>
                                    <p:anim calcmode="lin" valueType="num">
                                      <p:cBhvr additive="base">
                                        <p:cTn id="93" dur="500" fill="hold"/>
                                        <p:tgtEl>
                                          <p:spTgt spid="29"/>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ppt_x"/>
                                          </p:val>
                                        </p:tav>
                                        <p:tav tm="100000">
                                          <p:val>
                                            <p:strVal val="#ppt_x"/>
                                          </p:val>
                                        </p:tav>
                                      </p:tavLst>
                                    </p:anim>
                                    <p:anim calcmode="lin" valueType="num">
                                      <p:cBhvr additive="base">
                                        <p:cTn id="103" dur="500" fill="hold"/>
                                        <p:tgtEl>
                                          <p:spTgt spid="31"/>
                                        </p:tgtEl>
                                        <p:attrNameLst>
                                          <p:attrName>ppt_y</p:attrName>
                                        </p:attrNameLst>
                                      </p:cBhvr>
                                      <p:tavLst>
                                        <p:tav tm="0">
                                          <p:val>
                                            <p:strVal val="1+#ppt_h/2"/>
                                          </p:val>
                                        </p:tav>
                                        <p:tav tm="100000">
                                          <p:val>
                                            <p:strVal val="#ppt_y"/>
                                          </p:val>
                                        </p:tav>
                                      </p:tavLst>
                                    </p:anim>
                                  </p:childTnLst>
                                </p:cTn>
                              </p:par>
                            </p:childTnLst>
                          </p:cTn>
                        </p:par>
                        <p:par>
                          <p:cTn id="104" fill="hold">
                            <p:stCondLst>
                              <p:cond delay="10000"/>
                            </p:stCondLst>
                            <p:childTnLst>
                              <p:par>
                                <p:cTn id="105" presetID="2" presetClass="entr" presetSubtype="4" fill="hold" grpId="0" nodeType="after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additive="base">
                                        <p:cTn id="107" dur="500" fill="hold"/>
                                        <p:tgtEl>
                                          <p:spTgt spid="2"/>
                                        </p:tgtEl>
                                        <p:attrNameLst>
                                          <p:attrName>ppt_x</p:attrName>
                                        </p:attrNameLst>
                                      </p:cBhvr>
                                      <p:tavLst>
                                        <p:tav tm="0">
                                          <p:val>
                                            <p:strVal val="#ppt_x"/>
                                          </p:val>
                                        </p:tav>
                                        <p:tav tm="100000">
                                          <p:val>
                                            <p:strVal val="#ppt_x"/>
                                          </p:val>
                                        </p:tav>
                                      </p:tavLst>
                                    </p:anim>
                                    <p:anim calcmode="lin" valueType="num">
                                      <p:cBhvr additive="base">
                                        <p:cTn id="10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US" dirty="0">
                <a:latin typeface="Segoe UI Light" panose="020B0502040204020203" pitchFamily="34" charset="0"/>
                <a:cs typeface="Segoe UI Light" panose="020B0502040204020203" pitchFamily="34" charset="0"/>
              </a:rPr>
              <a:t>Apps don't target Windows 10,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apps target the UWP</a:t>
            </a:r>
          </a:p>
        </p:txBody>
      </p:sp>
    </p:spTree>
    <p:extLst>
      <p:ext uri="{BB962C8B-B14F-4D97-AF65-F5344CB8AC3E}">
        <p14:creationId xmlns:p14="http://schemas.microsoft.com/office/powerpoint/2010/main" val="26221687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16076" y="2222788"/>
            <a:ext cx="11106686" cy="1813958"/>
          </a:xfrm>
        </p:spPr>
        <p:txBody>
          <a:bodyPr/>
          <a:lstStyle/>
          <a:p>
            <a:r>
              <a:rPr lang="en-US" dirty="0"/>
              <a:t>Requirements for UWP Development</a:t>
            </a:r>
            <a:endParaRPr lang="es-PE" dirty="0"/>
          </a:p>
        </p:txBody>
      </p:sp>
    </p:spTree>
    <p:extLst>
      <p:ext uri="{BB962C8B-B14F-4D97-AF65-F5344CB8AC3E}">
        <p14:creationId xmlns:p14="http://schemas.microsoft.com/office/powerpoint/2010/main" val="2660965674"/>
      </p:ext>
    </p:extLst>
  </p:cSld>
  <p:clrMapOvr>
    <a:masterClrMapping/>
  </p:clrMapOvr>
  <p:transition>
    <p:fade/>
  </p:transition>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2831</Words>
  <Application>Microsoft Office PowerPoint</Application>
  <PresentationFormat>Panorámica</PresentationFormat>
  <Paragraphs>280</Paragraphs>
  <Slides>24</Slides>
  <Notes>18</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24</vt:i4>
      </vt:variant>
    </vt:vector>
  </HeadingPairs>
  <TitlesOfParts>
    <vt:vector size="39" baseType="lpstr">
      <vt:lpstr>ＭＳ Ｐゴシック</vt:lpstr>
      <vt:lpstr>Arial</vt:lpstr>
      <vt:lpstr>Avenir LT Pro 45 Book</vt:lpstr>
      <vt:lpstr>Calibri</vt:lpstr>
      <vt:lpstr>Consolas</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Introducción a Windows 10 Universal Windows Platform Guía para los desarrolladores de Windows 10</vt:lpstr>
      <vt:lpstr>El viaje de la convergencia</vt:lpstr>
      <vt:lpstr>Presentación de PowerPoint</vt:lpstr>
      <vt:lpstr>Presentación de PowerPoint</vt:lpstr>
      <vt:lpstr>Presentación de PowerPoint</vt:lpstr>
      <vt:lpstr>Universal Windows Platform </vt:lpstr>
      <vt:lpstr>Muchísimas APIs…</vt:lpstr>
      <vt:lpstr>Apps don't target Windows 10,  apps target the UWP</vt:lpstr>
      <vt:lpstr>Requirements for UWP Development</vt:lpstr>
      <vt:lpstr> Developer unlock</vt:lpstr>
      <vt:lpstr>Activate Hyper-V </vt:lpstr>
      <vt:lpstr>SLAT support</vt:lpstr>
      <vt:lpstr>Demo: Getting started</vt:lpstr>
      <vt:lpstr>Adaptive design</vt:lpstr>
      <vt:lpstr>Tailored design</vt:lpstr>
      <vt:lpstr>Users love apps that give a great experience  on all their devices</vt:lpstr>
      <vt:lpstr>Bridging Technologies</vt:lpstr>
      <vt:lpstr>Presentación de PowerPoint</vt:lpstr>
      <vt:lpstr>Windows Bridge for Android Windows Bridge for iOS Project Centennial</vt:lpstr>
      <vt:lpstr>Development tools</vt:lpstr>
      <vt:lpstr>Where can I develop?</vt:lpstr>
      <vt:lpstr>Visual Studio 2015 Editions</vt:lpstr>
      <vt:lpstr>dev.windows.com</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2016-07-28T02:33:17Z</dcterms:modified>
</cp:coreProperties>
</file>