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0" r:id="rId5"/>
    <p:sldId id="262" r:id="rId6"/>
    <p:sldId id="263" r:id="rId7"/>
    <p:sldId id="265" r:id="rId8"/>
    <p:sldId id="266" r:id="rId9"/>
    <p:sldId id="264" r:id="rId10"/>
    <p:sldId id="267" r:id="rId11"/>
    <p:sldId id="268" r:id="rId12"/>
    <p:sldId id="269" r:id="rId13"/>
    <p:sldId id="270" r:id="rId14"/>
  </p:sldIdLst>
  <p:sldSz cx="12192000" cy="6858000"/>
  <p:notesSz cx="6858000" cy="9144000"/>
  <p:defaultTextStyle>
    <a:lvl1pPr defTabSz="825500">
      <a:defRPr sz="4500" b="1">
        <a:solidFill>
          <a:srgbClr val="3B99D4"/>
        </a:solidFill>
        <a:latin typeface="+mn-lt"/>
        <a:ea typeface="+mn-ea"/>
        <a:cs typeface="+mn-cs"/>
        <a:sym typeface="Segoe UI"/>
      </a:defRPr>
    </a:lvl1pPr>
    <a:lvl2pPr indent="228600" defTabSz="825500">
      <a:defRPr sz="4500" b="1">
        <a:solidFill>
          <a:srgbClr val="3B99D4"/>
        </a:solidFill>
        <a:latin typeface="+mn-lt"/>
        <a:ea typeface="+mn-ea"/>
        <a:cs typeface="+mn-cs"/>
        <a:sym typeface="Segoe UI"/>
      </a:defRPr>
    </a:lvl2pPr>
    <a:lvl3pPr indent="457200" defTabSz="825500">
      <a:defRPr sz="4500" b="1">
        <a:solidFill>
          <a:srgbClr val="3B99D4"/>
        </a:solidFill>
        <a:latin typeface="+mn-lt"/>
        <a:ea typeface="+mn-ea"/>
        <a:cs typeface="+mn-cs"/>
        <a:sym typeface="Segoe UI"/>
      </a:defRPr>
    </a:lvl3pPr>
    <a:lvl4pPr indent="685800" defTabSz="825500">
      <a:defRPr sz="4500" b="1">
        <a:solidFill>
          <a:srgbClr val="3B99D4"/>
        </a:solidFill>
        <a:latin typeface="+mn-lt"/>
        <a:ea typeface="+mn-ea"/>
        <a:cs typeface="+mn-cs"/>
        <a:sym typeface="Segoe UI"/>
      </a:defRPr>
    </a:lvl4pPr>
    <a:lvl5pPr indent="914400" defTabSz="825500">
      <a:defRPr sz="4500" b="1">
        <a:solidFill>
          <a:srgbClr val="3B99D4"/>
        </a:solidFill>
        <a:latin typeface="+mn-lt"/>
        <a:ea typeface="+mn-ea"/>
        <a:cs typeface="+mn-cs"/>
        <a:sym typeface="Segoe UI"/>
      </a:defRPr>
    </a:lvl5pPr>
    <a:lvl6pPr indent="1143000" defTabSz="825500">
      <a:defRPr sz="4500" b="1">
        <a:solidFill>
          <a:srgbClr val="3B99D4"/>
        </a:solidFill>
        <a:latin typeface="+mn-lt"/>
        <a:ea typeface="+mn-ea"/>
        <a:cs typeface="+mn-cs"/>
        <a:sym typeface="Segoe UI"/>
      </a:defRPr>
    </a:lvl6pPr>
    <a:lvl7pPr indent="1371600" defTabSz="825500">
      <a:defRPr sz="4500" b="1">
        <a:solidFill>
          <a:srgbClr val="3B99D4"/>
        </a:solidFill>
        <a:latin typeface="+mn-lt"/>
        <a:ea typeface="+mn-ea"/>
        <a:cs typeface="+mn-cs"/>
        <a:sym typeface="Segoe UI"/>
      </a:defRPr>
    </a:lvl7pPr>
    <a:lvl8pPr indent="1600200" defTabSz="825500">
      <a:defRPr sz="4500" b="1">
        <a:solidFill>
          <a:srgbClr val="3B99D4"/>
        </a:solidFill>
        <a:latin typeface="+mn-lt"/>
        <a:ea typeface="+mn-ea"/>
        <a:cs typeface="+mn-cs"/>
        <a:sym typeface="Segoe UI"/>
      </a:defRPr>
    </a:lvl8pPr>
    <a:lvl9pPr indent="1828800" defTabSz="825500">
      <a:defRPr sz="4500" b="1">
        <a:solidFill>
          <a:srgbClr val="3B99D4"/>
        </a:solidFill>
        <a:latin typeface="+mn-lt"/>
        <a:ea typeface="+mn-ea"/>
        <a:cs typeface="+mn-cs"/>
        <a:sym typeface="Segoe UI"/>
      </a:defRPr>
    </a:lvl9pPr>
  </p:defaultTextStyle>
  <p:extLst>
    <p:ext uri="{521415D9-36F7-43E2-AB2F-B90AF26B5E84}">
      <p14:sectionLst xmlns:p14="http://schemas.microsoft.com/office/powerpoint/2010/main">
        <p14:section name="Introducción" id="{86AAB315-733F-492E-87A4-32B7B7361D86}">
          <p14:sldIdLst>
            <p14:sldId id="256"/>
            <p14:sldId id="257"/>
            <p14:sldId id="258"/>
          </p14:sldIdLst>
        </p14:section>
        <p14:section name="Apps nativas multiplataforma" id="{AA3635EC-993E-48C1-9314-F08A0E6D345B}">
          <p14:sldIdLst>
            <p14:sldId id="260"/>
          </p14:sldIdLst>
        </p14:section>
        <p14:section name="Sabores Xamarin" id="{0286FD1F-9AB4-424A-8308-34D73348E118}">
          <p14:sldIdLst>
            <p14:sldId id="262"/>
            <p14:sldId id="263"/>
            <p14:sldId id="265"/>
          </p14:sldIdLst>
        </p14:section>
        <p14:section name="Ventajas Xamarin" id="{E2DF6BE8-67AC-4339-99F8-60FD6A2DA822}">
          <p14:sldIdLst>
            <p14:sldId id="266"/>
            <p14:sldId id="264"/>
            <p14:sldId id="267"/>
          </p14:sldIdLst>
        </p14:section>
        <p14:section name="Web service" id="{493B007B-58A7-4787-9F1E-1E5314C071CF}">
          <p14:sldIdLst>
            <p14:sldId id="268"/>
            <p14:sldId id="269"/>
          </p14:sldIdLst>
        </p14:section>
        <p14:section name="JSON" id="{71DA5CBC-3A1B-4735-A201-599BFC171B5B}">
          <p14:sldIdLst>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222E8-7D27-44C7-AB03-4C1EB28ABA05}" type="datetimeFigureOut">
              <a:rPr lang="es-PE" smtClean="0"/>
              <a:t>20/07/2016</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61FBA-A701-40FD-8938-49721DE69B90}" type="slidenum">
              <a:rPr lang="es-PE" smtClean="0"/>
              <a:t>‹Nº›</a:t>
            </a:fld>
            <a:endParaRPr lang="es-PE"/>
          </a:p>
        </p:txBody>
      </p:sp>
    </p:spTree>
    <p:extLst>
      <p:ext uri="{BB962C8B-B14F-4D97-AF65-F5344CB8AC3E}">
        <p14:creationId xmlns:p14="http://schemas.microsoft.com/office/powerpoint/2010/main" val="1994893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native app needs a lot of things, but three important ones stick out:</a:t>
            </a:r>
          </a:p>
          <a:p>
            <a:pPr marL="228600" indent="-228600">
              <a:buFont typeface="+mj-lt"/>
              <a:buAutoNum type="arabicPeriod"/>
            </a:pPr>
            <a:r>
              <a:rPr lang="en-US" baseline="0" dirty="0"/>
              <a:t>Native User Interface: Apps need to look and act correct per platform.</a:t>
            </a:r>
          </a:p>
          <a:p>
            <a:pPr marL="228600" indent="-228600">
              <a:buFont typeface="+mj-lt"/>
              <a:buAutoNum type="arabicPeriod"/>
            </a:pPr>
            <a:r>
              <a:rPr lang="en-US" baseline="0" dirty="0"/>
              <a:t>Full SDK Access: As a developer we need to add the latest and greatest features</a:t>
            </a:r>
          </a:p>
          <a:p>
            <a:pPr marL="228600" indent="-228600">
              <a:buFont typeface="+mj-lt"/>
              <a:buAutoNum type="arabicPeriod"/>
            </a:pPr>
            <a:r>
              <a:rPr lang="en-US" baseline="0" dirty="0"/>
              <a:t>Native Performance: Needs to be fast and fluid</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7/20/2016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981157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w/o illustration Light">
    <p:bg>
      <p:bgPr>
        <a:solidFill>
          <a:srgbClr val="2B3951"/>
        </a:solidFill>
        <a:effectLst/>
      </p:bgPr>
    </p:bg>
    <p:spTree>
      <p:nvGrpSpPr>
        <p:cNvPr id="1" name=""/>
        <p:cNvGrpSpPr/>
        <p:nvPr/>
      </p:nvGrpSpPr>
      <p:grpSpPr>
        <a:xfrm>
          <a:off x="0" y="0"/>
          <a:ext cx="0" cy="0"/>
          <a:chOff x="0" y="0"/>
          <a:chExt cx="0" cy="0"/>
        </a:xfrm>
      </p:grpSpPr>
      <p:pic>
        <p:nvPicPr>
          <p:cNvPr id="2" name="Picture 1"/>
          <p:cNvPicPr>
            <a:picLocks/>
          </p:cNvPicPr>
          <p:nvPr/>
        </p:nvPicPr>
        <p:blipFill>
          <a:blip r:embed="rId2"/>
          <a:stretch>
            <a:fillRect/>
          </a:stretch>
        </p:blipFill>
        <p:spPr>
          <a:xfrm>
            <a:off x="2820924" y="2976372"/>
            <a:ext cx="6478524" cy="873252"/>
          </a:xfrm>
          <a:prstGeom prst="rect">
            <a:avLst/>
          </a:prstGeom>
        </p:spPr>
      </p:pic>
      <p:pic>
        <p:nvPicPr>
          <p:cNvPr id="5" name="Picture 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0" y="6723667"/>
            <a:ext cx="12207240" cy="137160"/>
          </a:xfrm>
          <a:prstGeom prst="rect">
            <a:avLst/>
          </a:prstGeom>
        </p:spPr>
      </p:pic>
    </p:spTree>
    <p:extLst>
      <p:ext uri="{BB962C8B-B14F-4D97-AF65-F5344CB8AC3E}">
        <p14:creationId xmlns:p14="http://schemas.microsoft.com/office/powerpoint/2010/main" val="193580306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n blanco">
    <p:bg>
      <p:bgPr>
        <a:solidFill>
          <a:srgbClr val="2B3951"/>
        </a:solidFill>
        <a:effectLst/>
      </p:bgPr>
    </p:bg>
    <p:spTree>
      <p:nvGrpSpPr>
        <p:cNvPr id="1" name=""/>
        <p:cNvGrpSpPr/>
        <p:nvPr/>
      </p:nvGrpSpPr>
      <p:grpSpPr>
        <a:xfrm>
          <a:off x="0" y="0"/>
          <a:ext cx="0" cy="0"/>
          <a:chOff x="0" y="0"/>
          <a:chExt cx="0" cy="0"/>
        </a:xfrm>
      </p:grpSpPr>
      <p:pic>
        <p:nvPicPr>
          <p:cNvPr id="3" name="Picture 2"/>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0" y="6723667"/>
            <a:ext cx="12207240" cy="137160"/>
          </a:xfrm>
          <a:prstGeom prst="rect">
            <a:avLst/>
          </a:prstGeom>
        </p:spPr>
      </p:pic>
    </p:spTree>
    <p:extLst>
      <p:ext uri="{BB962C8B-B14F-4D97-AF65-F5344CB8AC3E}">
        <p14:creationId xmlns:p14="http://schemas.microsoft.com/office/powerpoint/2010/main" val="3294614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8EC945A1-FD26-45D1-B48E-98D962642737}" type="datetimeFigureOut">
              <a:rPr lang="es-PE" smtClean="0"/>
              <a:t>20/07/2016</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4304AD2-5546-402F-B8F6-4F2709C20CE6}" type="slidenum">
              <a:rPr lang="es-PE" smtClean="0"/>
              <a:t>‹Nº›</a:t>
            </a:fld>
            <a:endParaRPr lang="es-PE"/>
          </a:p>
        </p:txBody>
      </p:sp>
    </p:spTree>
    <p:extLst>
      <p:ext uri="{BB962C8B-B14F-4D97-AF65-F5344CB8AC3E}">
        <p14:creationId xmlns:p14="http://schemas.microsoft.com/office/powerpoint/2010/main" val="354650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Speaker Intro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61452" y="2112342"/>
            <a:ext cx="7016248" cy="1783798"/>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s-ES"/>
              <a:t>Haga clic para modificar el estilo de título del patrón</a:t>
            </a:r>
            <a:endParaRPr lang="en-US" dirty="0"/>
          </a:p>
        </p:txBody>
      </p:sp>
      <p:sp>
        <p:nvSpPr>
          <p:cNvPr id="4" name="Text Placeholder 3"/>
          <p:cNvSpPr>
            <a:spLocks noGrp="1"/>
          </p:cNvSpPr>
          <p:nvPr>
            <p:ph type="body" sz="quarter" idx="10"/>
          </p:nvPr>
        </p:nvSpPr>
        <p:spPr>
          <a:xfrm>
            <a:off x="4661483" y="3421479"/>
            <a:ext cx="7016217" cy="1063625"/>
          </a:xfrm>
        </p:spPr>
        <p:txBody>
          <a:bodyPr>
            <a:noAutofit/>
          </a:bodyPr>
          <a:lstStyle>
            <a:lvl1pPr algn="l">
              <a:defRPr sz="3000" b="0" i="0">
                <a:solidFill>
                  <a:schemeClr val="bg1"/>
                </a:solidFill>
                <a:latin typeface="Segoe UI" charset="0"/>
                <a:ea typeface="Segoe UI" charset="0"/>
                <a:cs typeface="Segoe UI" charset="0"/>
              </a:defRPr>
            </a:lvl1pPr>
            <a:lvl2pPr algn="r">
              <a:defRPr sz="3000"/>
            </a:lvl2pPr>
            <a:lvl3pPr algn="r">
              <a:defRPr sz="3000"/>
            </a:lvl3pPr>
            <a:lvl4pPr algn="r">
              <a:defRPr sz="3000"/>
            </a:lvl4pPr>
            <a:lvl5pPr algn="r">
              <a:defRPr sz="3000"/>
            </a:lvl5pPr>
          </a:lstStyle>
          <a:p>
            <a:pPr lvl="0"/>
            <a:r>
              <a:rPr lang="es-ES"/>
              <a:t>Editar el estilo de texto del patrón</a:t>
            </a:r>
          </a:p>
        </p:txBody>
      </p:sp>
      <p:sp>
        <p:nvSpPr>
          <p:cNvPr id="7" name="Picture Placeholder 6"/>
          <p:cNvSpPr>
            <a:spLocks noGrp="1"/>
          </p:cNvSpPr>
          <p:nvPr>
            <p:ph type="pic" sz="quarter" idx="11" hasCustomPrompt="1"/>
          </p:nvPr>
        </p:nvSpPr>
        <p:spPr>
          <a:xfrm>
            <a:off x="0" y="-16329"/>
            <a:ext cx="4074695" cy="6739996"/>
          </a:xfrm>
        </p:spPr>
        <p:txBody>
          <a:bodyPr anchor="ctr">
            <a:normAutofit/>
          </a:bodyPr>
          <a:lstStyle>
            <a:lvl1pPr algn="ctr">
              <a:defRPr sz="2400" baseline="0">
                <a:solidFill>
                  <a:schemeClr val="bg1"/>
                </a:solidFill>
              </a:defRPr>
            </a:lvl1pPr>
          </a:lstStyle>
          <a:p>
            <a:r>
              <a:rPr lang="en-US" dirty="0"/>
              <a:t>Drag photo here. Make sure</a:t>
            </a:r>
            <a:br>
              <a:rPr lang="en-US" dirty="0"/>
            </a:br>
            <a:r>
              <a:rPr lang="en-US" dirty="0"/>
              <a:t>it fills the space provided fully.</a:t>
            </a:r>
            <a:br>
              <a:rPr lang="en-US" dirty="0"/>
            </a:br>
            <a:r>
              <a:rPr lang="en-US" dirty="0"/>
              <a:t>Click photo and navigate to  “Picture Format” tab to adjust size and placement of image. See slide 18 for instructions</a:t>
            </a:r>
            <a:br>
              <a:rPr lang="en-US" dirty="0"/>
            </a:br>
            <a:r>
              <a:rPr lang="en-US" dirty="0"/>
              <a:t>on how to resize images</a:t>
            </a:r>
          </a:p>
        </p:txBody>
      </p:sp>
      <p:pic>
        <p:nvPicPr>
          <p:cNvPr id="8" name="Picture 7"/>
          <p:cNvPicPr>
            <a:picLocks noChangeAspect="1"/>
          </p:cNvPicPr>
          <p:nvPr/>
        </p:nvPicPr>
        <p:blipFill>
          <a:blip r:embed="rId2"/>
          <a:stretch>
            <a:fillRect/>
          </a:stretch>
        </p:blipFill>
        <p:spPr>
          <a:xfrm>
            <a:off x="4661452" y="5117548"/>
            <a:ext cx="1784466" cy="240515"/>
          </a:xfrm>
          <a:prstGeom prst="rect">
            <a:avLst/>
          </a:prstGeom>
        </p:spPr>
      </p:pic>
      <p:pic>
        <p:nvPicPr>
          <p:cNvPr id="11" name="Picture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0" y="6723667"/>
            <a:ext cx="12207240" cy="137160"/>
          </a:xfrm>
          <a:prstGeom prst="rect">
            <a:avLst/>
          </a:prstGeom>
        </p:spPr>
      </p:pic>
    </p:spTree>
    <p:extLst>
      <p:ext uri="{BB962C8B-B14F-4D97-AF65-F5344CB8AC3E}">
        <p14:creationId xmlns:p14="http://schemas.microsoft.com/office/powerpoint/2010/main" val="2307331396"/>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Speaker Intro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61452" y="2112342"/>
            <a:ext cx="7016248" cy="1783798"/>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s-ES"/>
              <a:t>Haga clic para modificar el estilo de título del patrón</a:t>
            </a:r>
            <a:endParaRPr lang="en-US" dirty="0"/>
          </a:p>
        </p:txBody>
      </p:sp>
      <p:sp>
        <p:nvSpPr>
          <p:cNvPr id="4" name="Text Placeholder 3"/>
          <p:cNvSpPr>
            <a:spLocks noGrp="1"/>
          </p:cNvSpPr>
          <p:nvPr>
            <p:ph type="body" sz="quarter" idx="10"/>
          </p:nvPr>
        </p:nvSpPr>
        <p:spPr>
          <a:xfrm>
            <a:off x="4661483" y="3421479"/>
            <a:ext cx="7016217" cy="1063625"/>
          </a:xfrm>
        </p:spPr>
        <p:txBody>
          <a:bodyPr>
            <a:noAutofit/>
          </a:bodyPr>
          <a:lstStyle>
            <a:lvl1pPr algn="l">
              <a:defRPr sz="3000" b="0" i="0">
                <a:solidFill>
                  <a:schemeClr val="bg1"/>
                </a:solidFill>
                <a:latin typeface="Segoe UI" charset="0"/>
                <a:ea typeface="Segoe UI" charset="0"/>
                <a:cs typeface="Segoe UI" charset="0"/>
              </a:defRPr>
            </a:lvl1pPr>
            <a:lvl2pPr algn="r">
              <a:defRPr sz="3000"/>
            </a:lvl2pPr>
            <a:lvl3pPr algn="r">
              <a:defRPr sz="3000"/>
            </a:lvl3pPr>
            <a:lvl4pPr algn="r">
              <a:defRPr sz="3000"/>
            </a:lvl4pPr>
            <a:lvl5pPr algn="r">
              <a:defRPr sz="3000"/>
            </a:lvl5pPr>
          </a:lstStyle>
          <a:p>
            <a:pPr lvl="0"/>
            <a:r>
              <a:rPr lang="es-ES"/>
              <a:t>Editar el estilo de texto del patrón</a:t>
            </a:r>
          </a:p>
        </p:txBody>
      </p:sp>
      <p:sp>
        <p:nvSpPr>
          <p:cNvPr id="7" name="Picture Placeholder 6"/>
          <p:cNvSpPr>
            <a:spLocks noGrp="1"/>
          </p:cNvSpPr>
          <p:nvPr>
            <p:ph type="pic" sz="quarter" idx="11" hasCustomPrompt="1"/>
          </p:nvPr>
        </p:nvSpPr>
        <p:spPr>
          <a:xfrm>
            <a:off x="0" y="-16329"/>
            <a:ext cx="4074695" cy="6739996"/>
          </a:xfrm>
        </p:spPr>
        <p:txBody>
          <a:bodyPr anchor="ctr">
            <a:normAutofit/>
          </a:bodyPr>
          <a:lstStyle>
            <a:lvl1pPr algn="ctr">
              <a:defRPr sz="2400" baseline="0">
                <a:solidFill>
                  <a:schemeClr val="bg1"/>
                </a:solidFill>
              </a:defRPr>
            </a:lvl1pPr>
          </a:lstStyle>
          <a:p>
            <a:r>
              <a:rPr lang="en-US" dirty="0"/>
              <a:t>Drag photo here. Make sure</a:t>
            </a:r>
            <a:br>
              <a:rPr lang="en-US" dirty="0"/>
            </a:br>
            <a:r>
              <a:rPr lang="en-US" dirty="0"/>
              <a:t>it fills the space provided fully.</a:t>
            </a:r>
            <a:br>
              <a:rPr lang="en-US" dirty="0"/>
            </a:br>
            <a:r>
              <a:rPr lang="en-US" dirty="0"/>
              <a:t>Click photo and navigate to  “Picture Format” tab to adjust size and placement of image. See slide 18 for instructions</a:t>
            </a:r>
            <a:br>
              <a:rPr lang="en-US" dirty="0"/>
            </a:br>
            <a:r>
              <a:rPr lang="en-US" dirty="0"/>
              <a:t>on how to resize images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6704" y="4990012"/>
            <a:ext cx="1913382" cy="430530"/>
          </a:xfrm>
          <a:prstGeom prst="rect">
            <a:avLst/>
          </a:prstGeom>
        </p:spPr>
      </p:pic>
      <p:pic>
        <p:nvPicPr>
          <p:cNvPr id="11" name="Picture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0" y="6723667"/>
            <a:ext cx="12207240" cy="137160"/>
          </a:xfrm>
          <a:prstGeom prst="rect">
            <a:avLst/>
          </a:prstGeom>
        </p:spPr>
      </p:pic>
    </p:spTree>
    <p:extLst>
      <p:ext uri="{BB962C8B-B14F-4D97-AF65-F5344CB8AC3E}">
        <p14:creationId xmlns:p14="http://schemas.microsoft.com/office/powerpoint/2010/main" val="2631670550"/>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Section Heading / Quote L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9429" y="1875295"/>
            <a:ext cx="6291072" cy="2619214"/>
          </a:xfrm>
          <a:ln w="12700">
            <a:miter lim="400000"/>
          </a:ln>
        </p:spPr>
        <p:txBody>
          <a:bodyPr lIns="0" tIns="0" rIns="0" bIns="0" anchor="ctr">
            <a:normAutofit/>
          </a:bodyPr>
          <a:lstStyle>
            <a:lvl1pPr>
              <a:defRPr lang="en-US" sz="9000" b="1" i="0">
                <a:solidFill>
                  <a:srgbClr val="4FCAE6"/>
                </a:solidFill>
                <a:latin typeface="Segoe UI Semibold" charset="0"/>
                <a:ea typeface="Segoe UI Semibold" charset="0"/>
                <a:cs typeface="Segoe UI Semibold" charset="0"/>
              </a:defRPr>
            </a:lvl1pPr>
          </a:lstStyle>
          <a:p>
            <a:pPr lvl="0" algn="ctr"/>
            <a:r>
              <a:rPr lang="en-US" dirty="0"/>
              <a:t>Title Text</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0" y="6723667"/>
            <a:ext cx="12207240" cy="137160"/>
          </a:xfrm>
          <a:prstGeom prst="rect">
            <a:avLst/>
          </a:prstGeom>
        </p:spPr>
      </p:pic>
    </p:spTree>
    <p:extLst>
      <p:ext uri="{BB962C8B-B14F-4D97-AF65-F5344CB8AC3E}">
        <p14:creationId xmlns:p14="http://schemas.microsoft.com/office/powerpoint/2010/main" val="243278460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lIns="0" tIns="0" rIns="0" bIns="0" anchor="ctr">
            <a:normAutofit/>
          </a:bodyPr>
          <a:lstStyle>
            <a:lvl1pPr>
              <a:defRPr lang="en-US" sz="4000" b="1" i="0">
                <a:solidFill>
                  <a:schemeClr val="bg1"/>
                </a:solidFill>
                <a:latin typeface="Segoe UI" charset="0"/>
                <a:ea typeface="Segoe UI" charset="0"/>
                <a:cs typeface="Segoe UI" charset="0"/>
              </a:defRPr>
            </a:lvl1pPr>
          </a:lstStyle>
          <a:p>
            <a:pPr lvl="0"/>
            <a:r>
              <a:rPr lang="en-US" dirty="0"/>
              <a:t>Title text</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0" y="6723667"/>
            <a:ext cx="12207240" cy="137160"/>
          </a:xfrm>
          <a:prstGeom prst="rect">
            <a:avLst/>
          </a:prstGeom>
        </p:spPr>
      </p:pic>
    </p:spTree>
    <p:extLst>
      <p:ext uri="{BB962C8B-B14F-4D97-AF65-F5344CB8AC3E}">
        <p14:creationId xmlns:p14="http://schemas.microsoft.com/office/powerpoint/2010/main" val="150123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Only">
    <p:bg>
      <p:bgPr>
        <a:solidFill>
          <a:srgbClr val="2B395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67512" y="50292"/>
            <a:ext cx="11252250" cy="1143000"/>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Title text</a:t>
            </a:r>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0" y="6723667"/>
            <a:ext cx="12207240" cy="137160"/>
          </a:xfrm>
          <a:prstGeom prst="rect">
            <a:avLst/>
          </a:prstGeom>
        </p:spPr>
      </p:pic>
    </p:spTree>
    <p:extLst>
      <p:ext uri="{BB962C8B-B14F-4D97-AF65-F5344CB8AC3E}">
        <p14:creationId xmlns:p14="http://schemas.microsoft.com/office/powerpoint/2010/main" val="2636033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mp; Bullets Light_Lef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7512" y="50292"/>
            <a:ext cx="5428488" cy="1143000"/>
          </a:xfrm>
          <a:ln w="12700">
            <a:miter lim="400000"/>
          </a:ln>
        </p:spPr>
        <p:txBody>
          <a:bodyPr vert="horz" lIns="0" tIns="0" rIns="0" bIns="0" rtlCol="0" anchor="ctr">
            <a:normAutofit/>
          </a:bodyPr>
          <a:lstStyle>
            <a:lvl1pPr>
              <a:defRPr lang="en-US" b="1" i="0" dirty="0">
                <a:solidFill>
                  <a:schemeClr val="bg1"/>
                </a:solidFill>
                <a:latin typeface="Segoe UI" charset="0"/>
                <a:ea typeface="Segoe UI" charset="0"/>
                <a:cs typeface="Segoe UI" charset="0"/>
              </a:defRPr>
            </a:lvl1pPr>
          </a:lstStyle>
          <a:p>
            <a:pPr lvl="0"/>
            <a:r>
              <a:rPr lang="en-US" dirty="0"/>
              <a:t>Title text</a:t>
            </a:r>
          </a:p>
        </p:txBody>
      </p:sp>
      <p:sp>
        <p:nvSpPr>
          <p:cNvPr id="7" name="Content Placeholder 6"/>
          <p:cNvSpPr>
            <a:spLocks noGrp="1"/>
          </p:cNvSpPr>
          <p:nvPr>
            <p:ph sz="quarter" idx="10"/>
          </p:nvPr>
        </p:nvSpPr>
        <p:spPr>
          <a:xfrm>
            <a:off x="667544" y="1377156"/>
            <a:ext cx="5428456" cy="4716140"/>
          </a:xfrm>
          <a:ln w="12700">
            <a:miter lim="400000"/>
          </a:ln>
        </p:spPr>
        <p:txBody>
          <a:bodyPr lIns="0" tIns="0" rIns="0" bIns="0">
            <a:normAutofit/>
          </a:bodyPr>
          <a:lstStyle>
            <a:lvl1pPr>
              <a:defRPr lang="en-US" sz="2700" b="0" i="0" dirty="0" smtClean="0">
                <a:solidFill>
                  <a:schemeClr val="bg1"/>
                </a:solidFill>
                <a:latin typeface="Segoe UI" charset="0"/>
                <a:ea typeface="Segoe UI" charset="0"/>
                <a:cs typeface="Segoe UI" charset="0"/>
              </a:defRPr>
            </a:lvl1pPr>
            <a:lvl2pPr>
              <a:defRPr lang="en-US" sz="2700" b="0" i="0" dirty="0" smtClean="0">
                <a:solidFill>
                  <a:schemeClr val="bg1"/>
                </a:solidFill>
                <a:latin typeface="Segoe UI" charset="0"/>
                <a:ea typeface="Segoe UI" charset="0"/>
                <a:cs typeface="Segoe UI" charset="0"/>
              </a:defRPr>
            </a:lvl2pPr>
            <a:lvl3pPr>
              <a:defRPr lang="en-US" sz="2700" b="0" i="0" dirty="0" smtClean="0">
                <a:solidFill>
                  <a:schemeClr val="bg1"/>
                </a:solidFill>
                <a:latin typeface="Segoe UI" charset="0"/>
                <a:ea typeface="Segoe UI" charset="0"/>
                <a:cs typeface="Segoe UI" charset="0"/>
              </a:defRPr>
            </a:lvl3pPr>
            <a:lvl4pPr>
              <a:defRPr lang="en-US" sz="2700" b="0" i="0" dirty="0" smtClean="0">
                <a:solidFill>
                  <a:schemeClr val="bg1"/>
                </a:solidFill>
                <a:latin typeface="Segoe UI" charset="0"/>
                <a:ea typeface="Segoe UI" charset="0"/>
                <a:cs typeface="Segoe UI" charset="0"/>
              </a:defRPr>
            </a:lvl4pPr>
            <a:lvl5pPr>
              <a:defRPr lang="en-US" sz="2700" b="0" i="0" dirty="0">
                <a:solidFill>
                  <a:schemeClr val="bg1"/>
                </a:solidFill>
                <a:latin typeface="Segoe UI" charset="0"/>
                <a:ea typeface="Segoe UI" charset="0"/>
                <a:cs typeface="Segoe UI" charset="0"/>
              </a:defRPr>
            </a:lvl5pPr>
          </a:lstStyle>
          <a:p>
            <a:pPr lvl="0">
              <a:lnSpc>
                <a:spcPct val="100000"/>
              </a:lnSpc>
            </a:pPr>
            <a:r>
              <a:rPr lang="es-ES"/>
              <a:t>Editar el estilo de texto del patrón</a:t>
            </a:r>
          </a:p>
          <a:p>
            <a:pPr lvl="1">
              <a:lnSpc>
                <a:spcPct val="100000"/>
              </a:lnSpc>
            </a:pPr>
            <a:r>
              <a:rPr lang="es-ES"/>
              <a:t>Segundo nivel</a:t>
            </a:r>
          </a:p>
          <a:p>
            <a:pPr lvl="2">
              <a:lnSpc>
                <a:spcPct val="100000"/>
              </a:lnSpc>
            </a:pPr>
            <a:r>
              <a:rPr lang="es-ES"/>
              <a:t>Tercer nivel</a:t>
            </a:r>
          </a:p>
          <a:p>
            <a:pPr lvl="3">
              <a:lnSpc>
                <a:spcPct val="100000"/>
              </a:lnSpc>
            </a:pPr>
            <a:r>
              <a:rPr lang="es-ES"/>
              <a:t>Cuarto nivel</a:t>
            </a:r>
          </a:p>
          <a:p>
            <a:pPr lvl="4">
              <a:lnSpc>
                <a:spcPct val="100000"/>
              </a:lnSpc>
            </a:pPr>
            <a:r>
              <a:rPr lang="es-ES"/>
              <a:t>Quinto nivel</a:t>
            </a:r>
            <a:endParaRPr lang="en-US" dirty="0"/>
          </a:p>
        </p:txBody>
      </p:sp>
      <p:pic>
        <p:nvPicPr>
          <p:cNvPr id="5" name="Picture 4"/>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0" y="6723667"/>
            <a:ext cx="12207240" cy="137160"/>
          </a:xfrm>
          <a:prstGeom prst="rect">
            <a:avLst/>
          </a:prstGeom>
        </p:spPr>
      </p:pic>
    </p:spTree>
    <p:extLst>
      <p:ext uri="{BB962C8B-B14F-4D97-AF65-F5344CB8AC3E}">
        <p14:creationId xmlns:p14="http://schemas.microsoft.com/office/powerpoint/2010/main" val="643610249"/>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amp; Bullets Light_Right">
    <p:bg>
      <p:bgPr>
        <a:solidFill>
          <a:srgbClr val="2B395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31972" y="50292"/>
            <a:ext cx="5428488" cy="1143000"/>
          </a:xfrm>
          <a:ln w="12700">
            <a:miter lim="400000"/>
          </a:ln>
        </p:spPr>
        <p:txBody>
          <a:bodyPr vert="horz" lIns="0" tIns="0" rIns="0" bIns="0" rtlCol="0" anchor="ctr">
            <a:normAutofit/>
          </a:bodyPr>
          <a:lstStyle>
            <a:lvl1pPr>
              <a:defRPr lang="en-US" b="1" dirty="0">
                <a:solidFill>
                  <a:schemeClr val="bg1"/>
                </a:solidFill>
              </a:defRPr>
            </a:lvl1pPr>
          </a:lstStyle>
          <a:p>
            <a:pPr lvl="0"/>
            <a:r>
              <a:rPr lang="en-US" dirty="0"/>
              <a:t>Title text</a:t>
            </a:r>
          </a:p>
        </p:txBody>
      </p:sp>
      <p:sp>
        <p:nvSpPr>
          <p:cNvPr id="7" name="Content Placeholder 6"/>
          <p:cNvSpPr>
            <a:spLocks noGrp="1"/>
          </p:cNvSpPr>
          <p:nvPr>
            <p:ph sz="quarter" idx="10"/>
          </p:nvPr>
        </p:nvSpPr>
        <p:spPr>
          <a:xfrm>
            <a:off x="6132004" y="1377156"/>
            <a:ext cx="5428456" cy="4716140"/>
          </a:xfrm>
          <a:ln w="12700">
            <a:miter lim="400000"/>
          </a:ln>
        </p:spPr>
        <p:txBody>
          <a:bodyPr vert="horz" lIns="0" tIns="0" rIns="0" bIns="0" rtlCol="0">
            <a:normAutofit/>
          </a:bodyPr>
          <a:lstStyle>
            <a:lvl1pPr>
              <a:defRPr lang="en-US" sz="2700" b="0" i="0" dirty="0" smtClean="0">
                <a:solidFill>
                  <a:schemeClr val="bg1"/>
                </a:solidFill>
                <a:latin typeface="Segoe UI" charset="0"/>
                <a:ea typeface="Segoe UI" charset="0"/>
                <a:cs typeface="Segoe UI" charset="0"/>
              </a:defRPr>
            </a:lvl1pPr>
            <a:lvl2pPr>
              <a:defRPr lang="en-US" sz="2700" b="0" i="0" dirty="0" smtClean="0">
                <a:solidFill>
                  <a:schemeClr val="bg1"/>
                </a:solidFill>
                <a:latin typeface="Segoe UI" charset="0"/>
                <a:ea typeface="Segoe UI" charset="0"/>
                <a:cs typeface="Segoe UI" charset="0"/>
              </a:defRPr>
            </a:lvl2pPr>
            <a:lvl3pPr>
              <a:defRPr lang="en-US" sz="2700" b="0" i="0" dirty="0" smtClean="0">
                <a:solidFill>
                  <a:schemeClr val="bg1"/>
                </a:solidFill>
                <a:latin typeface="Segoe UI" charset="0"/>
                <a:ea typeface="Segoe UI" charset="0"/>
                <a:cs typeface="Segoe UI" charset="0"/>
              </a:defRPr>
            </a:lvl3pPr>
            <a:lvl4pPr>
              <a:defRPr lang="en-US" sz="2700" b="0" i="0" dirty="0" smtClean="0">
                <a:solidFill>
                  <a:schemeClr val="bg1"/>
                </a:solidFill>
                <a:latin typeface="Segoe UI" charset="0"/>
                <a:ea typeface="Segoe UI" charset="0"/>
                <a:cs typeface="Segoe UI" charset="0"/>
              </a:defRPr>
            </a:lvl4pPr>
            <a:lvl5pPr>
              <a:defRPr lang="en-US" sz="2700" b="0" i="0" dirty="0">
                <a:solidFill>
                  <a:schemeClr val="bg1"/>
                </a:solidFill>
                <a:latin typeface="Segoe UI" charset="0"/>
                <a:ea typeface="Segoe UI" charset="0"/>
                <a:cs typeface="Segoe UI" charset="0"/>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pic>
        <p:nvPicPr>
          <p:cNvPr id="6" name="Picture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0" y="6723667"/>
            <a:ext cx="12207240" cy="137160"/>
          </a:xfrm>
          <a:prstGeom prst="rect">
            <a:avLst/>
          </a:prstGeom>
        </p:spPr>
      </p:pic>
    </p:spTree>
    <p:extLst>
      <p:ext uri="{BB962C8B-B14F-4D97-AF65-F5344CB8AC3E}">
        <p14:creationId xmlns:p14="http://schemas.microsoft.com/office/powerpoint/2010/main" val="236740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de">
    <p:bg>
      <p:bgPr>
        <a:solidFill>
          <a:srgbClr val="30245B"/>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7512" y="50292"/>
            <a:ext cx="11164824" cy="1143000"/>
          </a:xfrm>
          <a:ln w="12700">
            <a:miter lim="400000"/>
          </a:ln>
        </p:spPr>
        <p:txBody>
          <a:bodyPr lIns="0" tIns="0" rIns="0" bIns="0" anchor="ctr">
            <a:normAutofit/>
          </a:bodyPr>
          <a:lstStyle>
            <a:lvl1pPr>
              <a:defRPr lang="en-US" sz="4000" b="1" i="0" dirty="0">
                <a:solidFill>
                  <a:schemeClr val="bg1"/>
                </a:solidFill>
                <a:latin typeface="Segoe UI" charset="0"/>
                <a:ea typeface="Segoe UI" charset="0"/>
                <a:cs typeface="Segoe UI" charset="0"/>
              </a:defRPr>
            </a:lvl1pPr>
          </a:lstStyle>
          <a:p>
            <a:pPr lvl="0"/>
            <a:r>
              <a:rPr lang="en-US" dirty="0"/>
              <a:t>Title text</a:t>
            </a:r>
          </a:p>
        </p:txBody>
      </p:sp>
      <p:sp>
        <p:nvSpPr>
          <p:cNvPr id="7" name="Content Placeholder 6"/>
          <p:cNvSpPr>
            <a:spLocks noGrp="1"/>
          </p:cNvSpPr>
          <p:nvPr>
            <p:ph sz="quarter" idx="10"/>
          </p:nvPr>
        </p:nvSpPr>
        <p:spPr>
          <a:xfrm>
            <a:off x="667544" y="1377156"/>
            <a:ext cx="11164792" cy="4716140"/>
          </a:xfrm>
          <a:ln w="12700">
            <a:miter lim="400000"/>
          </a:ln>
        </p:spPr>
        <p:txBody>
          <a:bodyPr lIns="0" tIns="0" rIns="0" bIns="0" anchor="ctr">
            <a:normAutofit/>
          </a:bodyPr>
          <a:lstStyle>
            <a:lvl1pPr>
              <a:defRPr lang="en-US" sz="2000" dirty="0" smtClean="0">
                <a:solidFill>
                  <a:schemeClr val="bg1"/>
                </a:solidFill>
                <a:latin typeface="Menlo" charset="0"/>
                <a:ea typeface="Menlo" charset="0"/>
                <a:cs typeface="Menlo" charset="0"/>
              </a:defRPr>
            </a:lvl1pPr>
            <a:lvl2pPr>
              <a:defRPr lang="en-US" sz="2000" dirty="0" smtClean="0">
                <a:solidFill>
                  <a:schemeClr val="bg1"/>
                </a:solidFill>
                <a:latin typeface="Menlo" charset="0"/>
                <a:ea typeface="Menlo" charset="0"/>
                <a:cs typeface="Menlo" charset="0"/>
              </a:defRPr>
            </a:lvl2pPr>
            <a:lvl3pPr>
              <a:defRPr lang="en-US" sz="2000" dirty="0" smtClean="0">
                <a:solidFill>
                  <a:schemeClr val="bg1"/>
                </a:solidFill>
                <a:latin typeface="Menlo" charset="0"/>
                <a:ea typeface="Menlo" charset="0"/>
                <a:cs typeface="Menlo" charset="0"/>
              </a:defRPr>
            </a:lvl3pPr>
            <a:lvl4pPr>
              <a:defRPr lang="en-US" sz="2000" dirty="0" smtClean="0">
                <a:solidFill>
                  <a:schemeClr val="bg1"/>
                </a:solidFill>
                <a:latin typeface="Menlo" charset="0"/>
                <a:ea typeface="Menlo" charset="0"/>
                <a:cs typeface="Menlo" charset="0"/>
              </a:defRPr>
            </a:lvl4pPr>
            <a:lvl5pPr>
              <a:defRPr lang="en-US" sz="2000" dirty="0">
                <a:solidFill>
                  <a:schemeClr val="bg1"/>
                </a:solidFill>
                <a:latin typeface="Menlo" charset="0"/>
                <a:ea typeface="Menlo" charset="0"/>
                <a:cs typeface="Menlo" charset="0"/>
              </a:defRPr>
            </a:lvl5pPr>
          </a:lstStyle>
          <a:p>
            <a:pPr lvl="0">
              <a:lnSpc>
                <a:spcPct val="100000"/>
              </a:lnSpc>
            </a:pPr>
            <a:r>
              <a:rPr lang="es-ES"/>
              <a:t>Editar el estilo de texto del patrón</a:t>
            </a:r>
          </a:p>
          <a:p>
            <a:pPr lvl="1">
              <a:lnSpc>
                <a:spcPct val="100000"/>
              </a:lnSpc>
            </a:pPr>
            <a:r>
              <a:rPr lang="es-ES"/>
              <a:t>Segundo nivel</a:t>
            </a:r>
          </a:p>
          <a:p>
            <a:pPr lvl="2">
              <a:lnSpc>
                <a:spcPct val="100000"/>
              </a:lnSpc>
            </a:pPr>
            <a:r>
              <a:rPr lang="es-ES"/>
              <a:t>Tercer nivel</a:t>
            </a:r>
          </a:p>
          <a:p>
            <a:pPr lvl="3">
              <a:lnSpc>
                <a:spcPct val="100000"/>
              </a:lnSpc>
            </a:pPr>
            <a:r>
              <a:rPr lang="es-ES"/>
              <a:t>Cuarto nivel</a:t>
            </a:r>
          </a:p>
          <a:p>
            <a:pPr lvl="4">
              <a:lnSpc>
                <a:spcPct val="100000"/>
              </a:lnSpc>
            </a:pPr>
            <a:r>
              <a:rPr lang="es-ES"/>
              <a:t>Quinto nivel</a:t>
            </a:r>
            <a:endParaRPr lang="en-US" dirty="0"/>
          </a:p>
        </p:txBody>
      </p:sp>
      <p:pic>
        <p:nvPicPr>
          <p:cNvPr id="5" name="Picture 4"/>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0" y="6723667"/>
            <a:ext cx="12207240" cy="137160"/>
          </a:xfrm>
          <a:prstGeom prst="rect">
            <a:avLst/>
          </a:prstGeom>
        </p:spPr>
      </p:pic>
    </p:spTree>
    <p:extLst>
      <p:ext uri="{BB962C8B-B14F-4D97-AF65-F5344CB8AC3E}">
        <p14:creationId xmlns:p14="http://schemas.microsoft.com/office/powerpoint/2010/main" val="3657938947"/>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668681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lnSpc>
          <a:spcPct val="90000"/>
        </a:lnSpc>
        <a:spcBef>
          <a:spcPct val="0"/>
        </a:spcBef>
        <a:buNone/>
        <a:defRPr sz="4000" b="1" i="0" kern="1200">
          <a:solidFill>
            <a:schemeClr val="tx1"/>
          </a:solidFill>
          <a:latin typeface="Segoe UI" charset="0"/>
          <a:ea typeface="Segoe UI" charset="0"/>
          <a:cs typeface="Segoe UI" charset="0"/>
        </a:defRPr>
      </a:lvl1pPr>
    </p:titleStyle>
    <p:bodyStyle>
      <a:lvl1pPr marL="0" indent="0" algn="l" defTabSz="457200" rtl="0" eaLnBrk="1" latinLnBrk="0" hangingPunct="1">
        <a:lnSpc>
          <a:spcPct val="100000"/>
        </a:lnSpc>
        <a:spcBef>
          <a:spcPts val="500"/>
        </a:spcBef>
        <a:buFont typeface="Arial"/>
        <a:buNone/>
        <a:defRPr sz="2500" b="0" i="0" kern="1200">
          <a:solidFill>
            <a:srgbClr val="32414E"/>
          </a:solidFill>
          <a:latin typeface="Segoe UI" charset="0"/>
          <a:ea typeface="Segoe UI" charset="0"/>
          <a:cs typeface="Segoe UI" charset="0"/>
        </a:defRPr>
      </a:lvl1pPr>
      <a:lvl2pPr marL="346869" indent="-346869"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2pPr>
      <a:lvl3pPr marL="694532" indent="-337344" algn="l" defTabSz="457200" rtl="0" eaLnBrk="1" latinLnBrk="0" hangingPunct="1">
        <a:lnSpc>
          <a:spcPct val="100000"/>
        </a:lnSpc>
        <a:spcBef>
          <a:spcPts val="250"/>
        </a:spcBef>
        <a:buFont typeface=".AppleSystemUIFont" charset="0"/>
        <a:buChar char="–"/>
        <a:tabLst/>
        <a:defRPr sz="2500" b="0" i="0" kern="1200">
          <a:solidFill>
            <a:srgbClr val="32414E"/>
          </a:solidFill>
          <a:latin typeface="Segoe UI" charset="0"/>
          <a:ea typeface="Segoe UI" charset="0"/>
          <a:cs typeface="Segoe UI" charset="0"/>
        </a:defRPr>
      </a:lvl3pPr>
      <a:lvl4pPr marL="1031875" indent="-327819"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4pPr>
      <a:lvl5pPr marL="1349375" indent="-317500" algn="l" defTabSz="457200" rtl="0" eaLnBrk="1" latinLnBrk="0" hangingPunct="1">
        <a:lnSpc>
          <a:spcPct val="100000"/>
        </a:lnSpc>
        <a:spcBef>
          <a:spcPts val="250"/>
        </a:spcBef>
        <a:buFont typeface="Arial"/>
        <a:buChar char="•"/>
        <a:tabLst/>
        <a:defRPr sz="2500" b="0" i="0" kern="1200">
          <a:solidFill>
            <a:srgbClr val="32414E"/>
          </a:solidFill>
          <a:latin typeface="Segoe UI" charset="0"/>
          <a:ea typeface="Segoe UI" charset="0"/>
          <a:cs typeface="Segoe UI" charset="0"/>
        </a:defRPr>
      </a:lvl5pPr>
      <a:lvl6pPr marL="12573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www.javierescobar.net/como-implementar-json-con-csharp/" TargetMode="External"/><Relationship Id="rId2" Type="http://schemas.openxmlformats.org/officeDocument/2006/relationships/hyperlink" Target="http://www.javierescobar.net/introduccion-a-json/" TargetMode="Externa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hyperlink" Target="http://www.json.org/json-es.html" TargetMode="External"/><Relationship Id="rId4" Type="http://schemas.openxmlformats.org/officeDocument/2006/relationships/hyperlink" Target="https://mva.microsoft.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dirty="0"/>
              <a:t>Xamarin: apps everywhere</a:t>
            </a:r>
            <a:endParaRPr lang="es-PE" dirty="0"/>
          </a:p>
        </p:txBody>
      </p:sp>
      <p:sp>
        <p:nvSpPr>
          <p:cNvPr id="3" name="Subtítulo 2"/>
          <p:cNvSpPr>
            <a:spLocks noGrp="1"/>
          </p:cNvSpPr>
          <p:nvPr>
            <p:ph type="subTitle" idx="1"/>
          </p:nvPr>
        </p:nvSpPr>
        <p:spPr/>
        <p:txBody>
          <a:bodyPr/>
          <a:lstStyle/>
          <a:p>
            <a:r>
              <a:rPr lang="en-US" dirty="0"/>
              <a:t>Javier Escobar Espinoza</a:t>
            </a:r>
            <a:endParaRPr lang="es-PE" dirty="0"/>
          </a:p>
        </p:txBody>
      </p:sp>
      <p:pic>
        <p:nvPicPr>
          <p:cNvPr id="1026" name="Picture 2" descr="https://scontent-mia1-1.xx.fbcdn.net/v/t1.0-9/12191931_10206184323025532_7811511068216247093_n.jpg?oh=004ea4f0469cf02669db632aa8f6a054&amp;oe=581F719F"/>
          <p:cNvPicPr>
            <a:picLocks noChangeAspect="1" noChangeArrowheads="1"/>
          </p:cNvPicPr>
          <p:nvPr/>
        </p:nvPicPr>
        <p:blipFill rotWithShape="1">
          <a:blip r:embed="rId2">
            <a:extLst>
              <a:ext uri="{28A0092B-C50C-407E-A947-70E740481C1C}">
                <a14:useLocalDpi xmlns:a14="http://schemas.microsoft.com/office/drawing/2010/main" val="0"/>
              </a:ext>
            </a:extLst>
          </a:blip>
          <a:srcRect l="6263" t="19788" r="11270" b="19208"/>
          <a:stretch/>
        </p:blipFill>
        <p:spPr bwMode="auto">
          <a:xfrm>
            <a:off x="9475304" y="5698540"/>
            <a:ext cx="2385391" cy="99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74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devproconnections.com/site-files/devproconnections.com/files/imagecache/medium_img/uploads/2013/11/microsoftxamarinpartn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957" y="1307754"/>
            <a:ext cx="7888495" cy="444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04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67511" y="50292"/>
            <a:ext cx="10676349" cy="1143000"/>
          </a:xfrm>
        </p:spPr>
        <p:txBody>
          <a:bodyPr/>
          <a:lstStyle/>
          <a:p>
            <a:r>
              <a:rPr lang="en-US" dirty="0"/>
              <a:t>¿</a:t>
            </a:r>
            <a:r>
              <a:rPr lang="en-US" dirty="0" err="1"/>
              <a:t>Cómo</a:t>
            </a:r>
            <a:r>
              <a:rPr lang="en-US" dirty="0"/>
              <a:t> se </a:t>
            </a:r>
            <a:r>
              <a:rPr lang="en-US" dirty="0" err="1"/>
              <a:t>comunica</a:t>
            </a:r>
            <a:r>
              <a:rPr lang="en-US" dirty="0"/>
              <a:t> mi app con </a:t>
            </a:r>
            <a:r>
              <a:rPr lang="en-US" dirty="0" err="1"/>
              <a:t>una</a:t>
            </a:r>
            <a:r>
              <a:rPr lang="en-US" dirty="0"/>
              <a:t> BD?</a:t>
            </a:r>
            <a:endParaRPr lang="es-PE" dirty="0"/>
          </a:p>
        </p:txBody>
      </p:sp>
      <p:pic>
        <p:nvPicPr>
          <p:cNvPr id="5124" name="Picture 4" descr="https://developer.xamarin.com/recipes/android/fundamentals/intent/launch_the_phone_dialer/Images/02-dialer-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316" y="1344518"/>
            <a:ext cx="2457623" cy="415491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azure.microsoft.com/svghandler/sql-database?width=600&amp;height=315"/>
          <p:cNvPicPr>
            <a:picLocks noChangeAspect="1" noChangeArrowheads="1"/>
          </p:cNvPicPr>
          <p:nvPr/>
        </p:nvPicPr>
        <p:blipFill rotWithShape="1">
          <a:blip r:embed="rId3">
            <a:extLst>
              <a:ext uri="{28A0092B-C50C-407E-A947-70E740481C1C}">
                <a14:useLocalDpi xmlns:a14="http://schemas.microsoft.com/office/drawing/2010/main" val="0"/>
              </a:ext>
            </a:extLst>
          </a:blip>
          <a:srcRect l="27191" r="28983"/>
          <a:stretch/>
        </p:blipFill>
        <p:spPr bwMode="auto">
          <a:xfrm>
            <a:off x="8199811" y="1990139"/>
            <a:ext cx="2066791" cy="2475844"/>
          </a:xfrm>
          <a:prstGeom prst="rect">
            <a:avLst/>
          </a:prstGeom>
          <a:noFill/>
          <a:extLst>
            <a:ext uri="{909E8E84-426E-40DD-AFC4-6F175D3DCCD1}">
              <a14:hiddenFill xmlns:a14="http://schemas.microsoft.com/office/drawing/2010/main">
                <a:solidFill>
                  <a:srgbClr val="FFFFFF"/>
                </a:solidFill>
              </a14:hiddenFill>
            </a:ext>
          </a:extLst>
        </p:spPr>
      </p:pic>
      <p:sp>
        <p:nvSpPr>
          <p:cNvPr id="14" name="Flecha derecha 13"/>
          <p:cNvSpPr/>
          <p:nvPr/>
        </p:nvSpPr>
        <p:spPr>
          <a:xfrm>
            <a:off x="4320210" y="2797365"/>
            <a:ext cx="3445564" cy="861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3200" dirty="0"/>
          </a:p>
        </p:txBody>
      </p:sp>
      <p:sp>
        <p:nvSpPr>
          <p:cNvPr id="10" name="Multiplicar 9"/>
          <p:cNvSpPr/>
          <p:nvPr/>
        </p:nvSpPr>
        <p:spPr>
          <a:xfrm>
            <a:off x="4994873" y="2247399"/>
            <a:ext cx="1775791" cy="1961322"/>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536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67511" y="50292"/>
            <a:ext cx="10676349" cy="1143000"/>
          </a:xfrm>
        </p:spPr>
        <p:txBody>
          <a:bodyPr/>
          <a:lstStyle/>
          <a:p>
            <a:r>
              <a:rPr lang="en-US" dirty="0"/>
              <a:t>¿</a:t>
            </a:r>
            <a:r>
              <a:rPr lang="en-US" dirty="0" err="1"/>
              <a:t>Cómo</a:t>
            </a:r>
            <a:r>
              <a:rPr lang="en-US" dirty="0"/>
              <a:t> se </a:t>
            </a:r>
            <a:r>
              <a:rPr lang="en-US" dirty="0" err="1"/>
              <a:t>comunica</a:t>
            </a:r>
            <a:r>
              <a:rPr lang="en-US" dirty="0"/>
              <a:t> mi app con </a:t>
            </a:r>
            <a:r>
              <a:rPr lang="en-US" dirty="0" err="1"/>
              <a:t>una</a:t>
            </a:r>
            <a:r>
              <a:rPr lang="en-US" dirty="0"/>
              <a:t> BD?</a:t>
            </a:r>
            <a:endParaRPr lang="es-PE" dirty="0"/>
          </a:p>
        </p:txBody>
      </p:sp>
      <p:pic>
        <p:nvPicPr>
          <p:cNvPr id="5124" name="Picture 4" descr="https://developer.xamarin.com/recipes/android/fundamentals/intent/launch_the_phone_dialer/Images/02-dialer-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64" y="1828472"/>
            <a:ext cx="2096333" cy="354410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azure.microsoft.com/svghandler/sql-database?width=600&amp;height=315"/>
          <p:cNvPicPr>
            <a:picLocks noChangeAspect="1" noChangeArrowheads="1"/>
          </p:cNvPicPr>
          <p:nvPr/>
        </p:nvPicPr>
        <p:blipFill rotWithShape="1">
          <a:blip r:embed="rId3">
            <a:extLst>
              <a:ext uri="{28A0092B-C50C-407E-A947-70E740481C1C}">
                <a14:useLocalDpi xmlns:a14="http://schemas.microsoft.com/office/drawing/2010/main" val="0"/>
              </a:ext>
            </a:extLst>
          </a:blip>
          <a:srcRect l="27191" r="28983"/>
          <a:stretch/>
        </p:blipFill>
        <p:spPr bwMode="auto">
          <a:xfrm>
            <a:off x="9776820" y="2531725"/>
            <a:ext cx="1567040" cy="187718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ttp://www.clickfactura.mx/images/iconos/webservic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034" y="2602050"/>
            <a:ext cx="1877184" cy="1877184"/>
          </a:xfrm>
          <a:prstGeom prst="rect">
            <a:avLst/>
          </a:prstGeom>
          <a:noFill/>
          <a:extLst>
            <a:ext uri="{909E8E84-426E-40DD-AFC4-6F175D3DCCD1}">
              <a14:hiddenFill xmlns:a14="http://schemas.microsoft.com/office/drawing/2010/main">
                <a:solidFill>
                  <a:srgbClr val="FFFFFF"/>
                </a:solidFill>
              </a14:hiddenFill>
            </a:ext>
          </a:extLst>
        </p:spPr>
      </p:pic>
      <p:sp>
        <p:nvSpPr>
          <p:cNvPr id="8" name="Flecha derecha 7"/>
          <p:cNvSpPr/>
          <p:nvPr/>
        </p:nvSpPr>
        <p:spPr>
          <a:xfrm>
            <a:off x="2464904" y="2703444"/>
            <a:ext cx="2431636" cy="704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JSON</a:t>
            </a:r>
            <a:endParaRPr lang="es-PE" sz="2800" dirty="0"/>
          </a:p>
        </p:txBody>
      </p:sp>
      <p:sp>
        <p:nvSpPr>
          <p:cNvPr id="14" name="Flecha derecha 13"/>
          <p:cNvSpPr/>
          <p:nvPr/>
        </p:nvSpPr>
        <p:spPr>
          <a:xfrm>
            <a:off x="7394712" y="2703444"/>
            <a:ext cx="2281511" cy="704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3200" dirty="0"/>
          </a:p>
        </p:txBody>
      </p:sp>
      <p:sp>
        <p:nvSpPr>
          <p:cNvPr id="9" name="Flecha izquierda 8"/>
          <p:cNvSpPr/>
          <p:nvPr/>
        </p:nvSpPr>
        <p:spPr>
          <a:xfrm>
            <a:off x="2464904" y="3600527"/>
            <a:ext cx="2431636" cy="6626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JSON</a:t>
            </a:r>
            <a:endParaRPr lang="es-PE" sz="2800" dirty="0"/>
          </a:p>
        </p:txBody>
      </p:sp>
      <p:sp>
        <p:nvSpPr>
          <p:cNvPr id="18" name="Flecha izquierda 17"/>
          <p:cNvSpPr/>
          <p:nvPr/>
        </p:nvSpPr>
        <p:spPr>
          <a:xfrm>
            <a:off x="7394712" y="3540642"/>
            <a:ext cx="2276091" cy="6626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800" dirty="0"/>
          </a:p>
        </p:txBody>
      </p:sp>
    </p:spTree>
    <p:extLst>
      <p:ext uri="{BB962C8B-B14F-4D97-AF65-F5344CB8AC3E}">
        <p14:creationId xmlns:p14="http://schemas.microsoft.com/office/powerpoint/2010/main" val="69387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JSON: </a:t>
            </a:r>
            <a:r>
              <a:rPr lang="en-US" dirty="0" err="1"/>
              <a:t>Recursos</a:t>
            </a:r>
            <a:endParaRPr lang="es-PE" dirty="0"/>
          </a:p>
        </p:txBody>
      </p:sp>
      <p:sp>
        <p:nvSpPr>
          <p:cNvPr id="3" name="Marcador de contenido 2"/>
          <p:cNvSpPr>
            <a:spLocks noGrp="1"/>
          </p:cNvSpPr>
          <p:nvPr>
            <p:ph sz="quarter" idx="10"/>
          </p:nvPr>
        </p:nvSpPr>
        <p:spPr>
          <a:xfrm>
            <a:off x="667543" y="1377156"/>
            <a:ext cx="10755831" cy="4716140"/>
          </a:xfrm>
        </p:spPr>
        <p:txBody>
          <a:bodyPr/>
          <a:lstStyle/>
          <a:p>
            <a:pPr marL="457200" indent="-457200">
              <a:buFont typeface="Calibri" panose="020F0502020204030204" pitchFamily="34" charset="0"/>
              <a:buChar char="→"/>
            </a:pPr>
            <a:r>
              <a:rPr lang="es-PE" dirty="0">
                <a:hlinkClick r:id="rId2"/>
              </a:rPr>
              <a:t>http://www.javierescobar.net/introduccion-a-json/</a:t>
            </a:r>
            <a:endParaRPr lang="es-PE" dirty="0"/>
          </a:p>
          <a:p>
            <a:pPr marL="457200" indent="-457200">
              <a:buFont typeface="Calibri" panose="020F0502020204030204" pitchFamily="34" charset="0"/>
              <a:buChar char="→"/>
            </a:pPr>
            <a:r>
              <a:rPr lang="es-PE" dirty="0">
                <a:hlinkClick r:id="rId3"/>
              </a:rPr>
              <a:t>http://www.javierescobar.net/como-implementar-json-con-csharp/</a:t>
            </a:r>
            <a:endParaRPr lang="es-PE" dirty="0"/>
          </a:p>
          <a:p>
            <a:pPr marL="457200" indent="-457200">
              <a:buFont typeface="Calibri" panose="020F0502020204030204" pitchFamily="34" charset="0"/>
              <a:buChar char="→"/>
            </a:pPr>
            <a:r>
              <a:rPr lang="es-PE" dirty="0">
                <a:hlinkClick r:id="rId4"/>
              </a:rPr>
              <a:t>https://mva.microsoft.com/</a:t>
            </a:r>
            <a:r>
              <a:rPr lang="es-PE" dirty="0"/>
              <a:t> </a:t>
            </a:r>
            <a:r>
              <a:rPr lang="en-US" dirty="0"/>
              <a:t>(Introduction to JSON with C#)</a:t>
            </a:r>
          </a:p>
          <a:p>
            <a:pPr marL="457200" indent="-457200">
              <a:buFont typeface="Calibri" panose="020F0502020204030204" pitchFamily="34" charset="0"/>
              <a:buChar char="→"/>
            </a:pPr>
            <a:r>
              <a:rPr lang="es-PE" dirty="0">
                <a:hlinkClick r:id="rId5"/>
              </a:rPr>
              <a:t>http://www.json.org/json-es.html</a:t>
            </a:r>
            <a:endParaRPr lang="es-PE" dirty="0"/>
          </a:p>
        </p:txBody>
      </p:sp>
      <p:pic>
        <p:nvPicPr>
          <p:cNvPr id="7170" name="Picture 2" descr="https://s3.amazonaws.com/media-p.slid.es/uploads/kouceylahadji-1/images/174949/json_logo-555px__1_.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9456" y="3602724"/>
            <a:ext cx="5592003" cy="267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46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667511" y="50292"/>
            <a:ext cx="10808871" cy="1143000"/>
          </a:xfrm>
        </p:spPr>
        <p:txBody>
          <a:bodyPr/>
          <a:lstStyle/>
          <a:p>
            <a:r>
              <a:rPr lang="en-US" dirty="0"/>
              <a:t>¿</a:t>
            </a:r>
            <a:r>
              <a:rPr lang="en-US" dirty="0" err="1"/>
              <a:t>Qué</a:t>
            </a:r>
            <a:r>
              <a:rPr lang="en-US" dirty="0"/>
              <a:t> </a:t>
            </a:r>
            <a:r>
              <a:rPr lang="en-US" dirty="0" err="1"/>
              <a:t>sabemos</a:t>
            </a:r>
            <a:r>
              <a:rPr lang="en-US" dirty="0"/>
              <a:t>?</a:t>
            </a:r>
            <a:endParaRPr lang="es-PE" dirty="0"/>
          </a:p>
        </p:txBody>
      </p:sp>
      <p:sp>
        <p:nvSpPr>
          <p:cNvPr id="8" name="Marcador de contenido 7"/>
          <p:cNvSpPr>
            <a:spLocks noGrp="1"/>
          </p:cNvSpPr>
          <p:nvPr>
            <p:ph sz="quarter" idx="10"/>
          </p:nvPr>
        </p:nvSpPr>
        <p:spPr>
          <a:xfrm>
            <a:off x="667545" y="1377156"/>
            <a:ext cx="5269430" cy="4716140"/>
          </a:xfrm>
        </p:spPr>
        <p:txBody>
          <a:bodyPr/>
          <a:lstStyle/>
          <a:p>
            <a:pPr marL="457200" indent="-457200">
              <a:buFont typeface="Calibri" panose="020F0502020204030204" pitchFamily="34" charset="0"/>
              <a:buChar char="→"/>
            </a:pPr>
            <a:r>
              <a:rPr lang="en-US" dirty="0"/>
              <a:t>C#</a:t>
            </a:r>
          </a:p>
          <a:p>
            <a:pPr marL="457200" indent="-457200">
              <a:buFont typeface="Calibri" panose="020F0502020204030204" pitchFamily="34" charset="0"/>
              <a:buChar char="→"/>
            </a:pPr>
            <a:r>
              <a:rPr lang="en-US" dirty="0"/>
              <a:t>Apps </a:t>
            </a:r>
            <a:r>
              <a:rPr lang="en-US" dirty="0" err="1"/>
              <a:t>nativas</a:t>
            </a:r>
            <a:endParaRPr lang="en-US" dirty="0"/>
          </a:p>
          <a:p>
            <a:pPr marL="457200" indent="-457200">
              <a:buFont typeface="Calibri" panose="020F0502020204030204" pitchFamily="34" charset="0"/>
              <a:buChar char="→"/>
            </a:pPr>
            <a:r>
              <a:rPr lang="en-US" dirty="0"/>
              <a:t>Apps </a:t>
            </a:r>
            <a:r>
              <a:rPr lang="en-US" dirty="0" err="1"/>
              <a:t>multiplataforma</a:t>
            </a:r>
            <a:endParaRPr lang="en-US" dirty="0"/>
          </a:p>
          <a:p>
            <a:pPr marL="457200" indent="-457200">
              <a:buFont typeface="Calibri" panose="020F0502020204030204" pitchFamily="34" charset="0"/>
              <a:buChar char="→"/>
            </a:pPr>
            <a:r>
              <a:rPr lang="en-US" dirty="0" err="1"/>
              <a:t>Ventajas</a:t>
            </a:r>
            <a:r>
              <a:rPr lang="en-US" dirty="0"/>
              <a:t> Xamarin</a:t>
            </a:r>
          </a:p>
          <a:p>
            <a:pPr marL="457200" indent="-457200">
              <a:buFont typeface="Calibri" panose="020F0502020204030204" pitchFamily="34" charset="0"/>
              <a:buChar char="→"/>
            </a:pPr>
            <a:r>
              <a:rPr lang="en-US" dirty="0" err="1"/>
              <a:t>Sabores</a:t>
            </a:r>
            <a:r>
              <a:rPr lang="en-US" dirty="0"/>
              <a:t> de Xamarin</a:t>
            </a:r>
          </a:p>
          <a:p>
            <a:pPr marL="457200" indent="-457200">
              <a:buFont typeface="Calibri" panose="020F0502020204030204" pitchFamily="34" charset="0"/>
              <a:buChar char="→"/>
            </a:pPr>
            <a:r>
              <a:rPr lang="en-US" dirty="0"/>
              <a:t>Web service</a:t>
            </a:r>
          </a:p>
          <a:p>
            <a:pPr marL="457200" indent="-457200">
              <a:buFont typeface="Calibri" panose="020F0502020204030204" pitchFamily="34" charset="0"/>
              <a:buChar char="→"/>
            </a:pPr>
            <a:r>
              <a:rPr lang="en-US" dirty="0"/>
              <a:t>JSON</a:t>
            </a:r>
          </a:p>
          <a:p>
            <a:pPr marL="457200" indent="-457200">
              <a:buFont typeface="Calibri" panose="020F0502020204030204" pitchFamily="34" charset="0"/>
              <a:buChar char="→"/>
            </a:pPr>
            <a:r>
              <a:rPr lang="en-US" dirty="0"/>
              <a:t>Android</a:t>
            </a:r>
          </a:p>
          <a:p>
            <a:pPr marL="457200" indent="-457200">
              <a:buFont typeface="Calibri" panose="020F0502020204030204" pitchFamily="34" charset="0"/>
              <a:buChar char="→"/>
            </a:pPr>
            <a:r>
              <a:rPr lang="en-US" dirty="0"/>
              <a:t>UWP</a:t>
            </a:r>
          </a:p>
        </p:txBody>
      </p:sp>
      <p:pic>
        <p:nvPicPr>
          <p:cNvPr id="2050" name="Picture 2" descr="http://www.coherentsolutions.com/wp-content/uploads/2015/07/xbg-img-xamarin-dev.png.pagespeed.ic.8DqZwI3QH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6975" y="1193292"/>
            <a:ext cx="5227831" cy="394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96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t>
            </a:r>
            <a:r>
              <a:rPr lang="en-US" dirty="0" err="1"/>
              <a:t>Qué</a:t>
            </a:r>
            <a:r>
              <a:rPr lang="en-US" dirty="0"/>
              <a:t> </a:t>
            </a:r>
            <a:r>
              <a:rPr lang="en-US" dirty="0" err="1"/>
              <a:t>necesitamos</a:t>
            </a:r>
            <a:r>
              <a:rPr lang="en-US" dirty="0"/>
              <a:t>?</a:t>
            </a:r>
            <a:endParaRPr lang="es-PE" dirty="0"/>
          </a:p>
        </p:txBody>
      </p:sp>
      <p:sp>
        <p:nvSpPr>
          <p:cNvPr id="3" name="Marcador de contenido 2"/>
          <p:cNvSpPr>
            <a:spLocks noGrp="1"/>
          </p:cNvSpPr>
          <p:nvPr>
            <p:ph sz="quarter" idx="10"/>
          </p:nvPr>
        </p:nvSpPr>
        <p:spPr>
          <a:xfrm>
            <a:off x="667544" y="1377156"/>
            <a:ext cx="5560978" cy="4716140"/>
          </a:xfrm>
        </p:spPr>
        <p:txBody>
          <a:bodyPr/>
          <a:lstStyle/>
          <a:p>
            <a:pPr marL="457200" indent="-457200">
              <a:buFont typeface="Calibri" panose="020F0502020204030204" pitchFamily="34" charset="0"/>
              <a:buChar char="→"/>
            </a:pPr>
            <a:r>
              <a:rPr lang="en-US" dirty="0"/>
              <a:t>Visual Studio 2015 Update 3</a:t>
            </a:r>
          </a:p>
          <a:p>
            <a:pPr marL="457200" indent="-457200">
              <a:buFont typeface="Calibri" panose="020F0502020204030204" pitchFamily="34" charset="0"/>
              <a:buChar char="→"/>
            </a:pPr>
            <a:r>
              <a:rPr lang="en-US" dirty="0"/>
              <a:t>Xamarin </a:t>
            </a:r>
            <a:r>
              <a:rPr lang="en-US" dirty="0" err="1"/>
              <a:t>última</a:t>
            </a:r>
            <a:r>
              <a:rPr lang="en-US" dirty="0"/>
              <a:t> version </a:t>
            </a:r>
          </a:p>
          <a:p>
            <a:pPr marL="457200" indent="-457200">
              <a:buFont typeface="Calibri" panose="020F0502020204030204" pitchFamily="34" charset="0"/>
              <a:buChar char="→"/>
            </a:pPr>
            <a:r>
              <a:rPr lang="en-US" dirty="0"/>
              <a:t>Android: </a:t>
            </a:r>
            <a:r>
              <a:rPr lang="en-US" dirty="0" err="1"/>
              <a:t>verificar</a:t>
            </a:r>
            <a:r>
              <a:rPr lang="en-US" dirty="0"/>
              <a:t> </a:t>
            </a:r>
            <a:r>
              <a:rPr lang="en-US" dirty="0" err="1"/>
              <a:t>actualizaciones</a:t>
            </a:r>
            <a:endParaRPr lang="en-US" dirty="0"/>
          </a:p>
          <a:p>
            <a:pPr marL="457200" indent="-457200">
              <a:buFont typeface="Calibri" panose="020F0502020204030204" pitchFamily="34" charset="0"/>
              <a:buChar char="→"/>
            </a:pPr>
            <a:r>
              <a:rPr lang="en-US" dirty="0"/>
              <a:t>Android Emulator o </a:t>
            </a:r>
            <a:r>
              <a:rPr lang="en-US" dirty="0" err="1"/>
              <a:t>dispositivo</a:t>
            </a:r>
            <a:r>
              <a:rPr lang="en-US" dirty="0"/>
              <a:t> (Android 4.1 </a:t>
            </a:r>
            <a:r>
              <a:rPr lang="en-US" dirty="0" err="1"/>
              <a:t>en</a:t>
            </a:r>
            <a:r>
              <a:rPr lang="en-US" dirty="0"/>
              <a:t> </a:t>
            </a:r>
            <a:r>
              <a:rPr lang="en-US" dirty="0" err="1"/>
              <a:t>adelante</a:t>
            </a:r>
            <a:r>
              <a:rPr lang="en-US" dirty="0"/>
              <a:t>)</a:t>
            </a:r>
          </a:p>
          <a:p>
            <a:pPr marL="457200" indent="-457200">
              <a:buFont typeface="Calibri" panose="020F0502020204030204" pitchFamily="34" charset="0"/>
              <a:buChar char="→"/>
            </a:pPr>
            <a:r>
              <a:rPr lang="en-US" dirty="0"/>
              <a:t>WP Emulator o </a:t>
            </a:r>
            <a:r>
              <a:rPr lang="en-US" dirty="0" err="1"/>
              <a:t>dispositivo</a:t>
            </a:r>
            <a:endParaRPr lang="en-US" dirty="0"/>
          </a:p>
          <a:p>
            <a:pPr marL="457200" indent="-457200">
              <a:buFont typeface="Calibri" panose="020F0502020204030204" pitchFamily="34" charset="0"/>
              <a:buChar char="→"/>
            </a:pPr>
            <a:r>
              <a:rPr lang="en-US" dirty="0" err="1"/>
              <a:t>Automotivación</a:t>
            </a:r>
            <a:endParaRPr lang="en-US" dirty="0"/>
          </a:p>
          <a:p>
            <a:pPr marL="457200" indent="-457200">
              <a:buFont typeface="Calibri" panose="020F0502020204030204" pitchFamily="34" charset="0"/>
              <a:buChar char="→"/>
            </a:pPr>
            <a:r>
              <a:rPr lang="en-US" dirty="0" err="1"/>
              <a:t>Autoaprendizaje</a:t>
            </a:r>
            <a:endParaRPr lang="en-US" dirty="0"/>
          </a:p>
          <a:p>
            <a:pPr marL="457200" indent="-457200">
              <a:buFont typeface="Calibri" panose="020F0502020204030204" pitchFamily="34" charset="0"/>
              <a:buChar char="→"/>
            </a:pPr>
            <a:endParaRPr lang="es-PE" dirty="0"/>
          </a:p>
        </p:txBody>
      </p:sp>
      <p:pic>
        <p:nvPicPr>
          <p:cNvPr id="3074" name="Picture 2" descr="http://cdn.ttgtmedia.com/ITKE/cwblogs/open-source-insider/1onk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844" y="1193292"/>
            <a:ext cx="4465982" cy="446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15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32603" y="2017642"/>
            <a:ext cx="10803917" cy="2723057"/>
            <a:chOff x="837552" y="2158999"/>
            <a:chExt cx="11022121" cy="2778055"/>
          </a:xfrm>
        </p:grpSpPr>
        <p:sp>
          <p:nvSpPr>
            <p:cNvPr id="4" name="Rectangle 3"/>
            <p:cNvSpPr/>
            <p:nvPr/>
          </p:nvSpPr>
          <p:spPr>
            <a:xfrm>
              <a:off x="837552" y="4515153"/>
              <a:ext cx="3200898" cy="415557"/>
            </a:xfrm>
            <a:prstGeom prst="rect">
              <a:avLst/>
            </a:prstGeom>
          </p:spPr>
          <p:txBody>
            <a:bodyPr wrap="square">
              <a:spAutoFit/>
            </a:bodyPr>
            <a:lstStyle/>
            <a:p>
              <a:pPr algn="ctr"/>
              <a:r>
                <a:rPr lang="en-US" sz="2059" dirty="0">
                  <a:latin typeface="+mj-lt"/>
                  <a:cs typeface="Helvetica Light"/>
                </a:rPr>
                <a:t>Native User Interfaces</a:t>
              </a:r>
            </a:p>
          </p:txBody>
        </p:sp>
        <p:sp>
          <p:nvSpPr>
            <p:cNvPr id="15" name="Rectangle 14"/>
            <p:cNvSpPr/>
            <p:nvPr/>
          </p:nvSpPr>
          <p:spPr>
            <a:xfrm>
              <a:off x="4827520" y="4521497"/>
              <a:ext cx="2781434" cy="415557"/>
            </a:xfrm>
            <a:prstGeom prst="rect">
              <a:avLst/>
            </a:prstGeom>
          </p:spPr>
          <p:txBody>
            <a:bodyPr wrap="square">
              <a:spAutoFit/>
            </a:bodyPr>
            <a:lstStyle/>
            <a:p>
              <a:pPr algn="ctr"/>
              <a:r>
                <a:rPr lang="en-US" sz="2059" dirty="0">
                  <a:latin typeface="+mj-lt"/>
                  <a:cs typeface="Helvetica Light"/>
                </a:rPr>
                <a:t>Native API Access</a:t>
              </a:r>
            </a:p>
          </p:txBody>
        </p:sp>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62801" y="2486172"/>
              <a:ext cx="3150399" cy="1603227"/>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538323" y="2158999"/>
              <a:ext cx="3359829" cy="1925026"/>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470101" y="2494561"/>
              <a:ext cx="3150399" cy="1586450"/>
            </a:xfrm>
            <a:prstGeom prst="rect">
              <a:avLst/>
            </a:prstGeom>
          </p:spPr>
        </p:pic>
        <p:sp>
          <p:nvSpPr>
            <p:cNvPr id="21" name="Rectangle 20"/>
            <p:cNvSpPr/>
            <p:nvPr/>
          </p:nvSpPr>
          <p:spPr>
            <a:xfrm>
              <a:off x="8247794" y="4521495"/>
              <a:ext cx="3611879" cy="415557"/>
            </a:xfrm>
            <a:prstGeom prst="rect">
              <a:avLst/>
            </a:prstGeom>
          </p:spPr>
          <p:txBody>
            <a:bodyPr wrap="square">
              <a:spAutoFit/>
            </a:bodyPr>
            <a:lstStyle/>
            <a:p>
              <a:pPr algn="ctr"/>
              <a:r>
                <a:rPr lang="en-US" sz="2059" dirty="0">
                  <a:latin typeface="+mj-lt"/>
                  <a:cs typeface="Helvetica Light"/>
                </a:rPr>
                <a:t>Native Performance</a:t>
              </a:r>
            </a:p>
          </p:txBody>
        </p:sp>
      </p:grpSp>
      <p:grpSp>
        <p:nvGrpSpPr>
          <p:cNvPr id="10" name="Group 9"/>
          <p:cNvGrpSpPr/>
          <p:nvPr/>
        </p:nvGrpSpPr>
        <p:grpSpPr>
          <a:xfrm>
            <a:off x="485558" y="1594392"/>
            <a:ext cx="3672331" cy="3672331"/>
            <a:chOff x="508000" y="1625600"/>
            <a:chExt cx="3746500" cy="3746500"/>
          </a:xfrm>
        </p:grpSpPr>
        <p:sp>
          <p:nvSpPr>
            <p:cNvPr id="38" name="Oval 37"/>
            <p:cNvSpPr/>
            <p:nvPr/>
          </p:nvSpPr>
          <p:spPr bwMode="auto">
            <a:xfrm>
              <a:off x="508000" y="16256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86"/>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58836" y="2006600"/>
              <a:ext cx="3029347" cy="3029347"/>
            </a:xfrm>
            <a:prstGeom prst="rect">
              <a:avLst/>
            </a:prstGeom>
          </p:spPr>
        </p:pic>
      </p:grpSp>
      <p:grpSp>
        <p:nvGrpSpPr>
          <p:cNvPr id="11" name="Group 10"/>
          <p:cNvGrpSpPr/>
          <p:nvPr/>
        </p:nvGrpSpPr>
        <p:grpSpPr>
          <a:xfrm>
            <a:off x="4207682" y="1619289"/>
            <a:ext cx="3672331" cy="3672331"/>
            <a:chOff x="4305300" y="1651000"/>
            <a:chExt cx="3746500" cy="3746500"/>
          </a:xfrm>
        </p:grpSpPr>
        <p:sp>
          <p:nvSpPr>
            <p:cNvPr id="37" name="Oval 36"/>
            <p:cNvSpPr/>
            <p:nvPr/>
          </p:nvSpPr>
          <p:spPr bwMode="auto">
            <a:xfrm>
              <a:off x="4305300" y="1651000"/>
              <a:ext cx="3746500" cy="37465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86"/>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56136" y="2006600"/>
              <a:ext cx="3029347" cy="3029347"/>
            </a:xfrm>
            <a:prstGeom prst="rect">
              <a:avLst/>
            </a:prstGeom>
          </p:spPr>
        </p:pic>
      </p:grpSp>
      <p:grpSp>
        <p:nvGrpSpPr>
          <p:cNvPr id="42" name="Group 41"/>
          <p:cNvGrpSpPr/>
          <p:nvPr/>
        </p:nvGrpSpPr>
        <p:grpSpPr>
          <a:xfrm>
            <a:off x="7929806" y="1507252"/>
            <a:ext cx="3759471" cy="3759471"/>
            <a:chOff x="8013700" y="1536700"/>
            <a:chExt cx="3835400" cy="3835400"/>
          </a:xfrm>
        </p:grpSpPr>
        <p:sp>
          <p:nvSpPr>
            <p:cNvPr id="36" name="Oval 35"/>
            <p:cNvSpPr/>
            <p:nvPr/>
          </p:nvSpPr>
          <p:spPr bwMode="auto">
            <a:xfrm>
              <a:off x="8013700" y="1536700"/>
              <a:ext cx="3835400" cy="38354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86"/>
              <a:endParaRPr lang="en-US" sz="784"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453436" y="2006600"/>
              <a:ext cx="3029347" cy="3029347"/>
            </a:xfrm>
            <a:prstGeom prst="rect">
              <a:avLst/>
            </a:prstGeom>
          </p:spPr>
        </p:pic>
      </p:grpSp>
    </p:spTree>
    <p:extLst>
      <p:ext uri="{BB962C8B-B14F-4D97-AF65-F5344CB8AC3E}">
        <p14:creationId xmlns:p14="http://schemas.microsoft.com/office/powerpoint/2010/main" val="328755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2"/>
                                        </p:tgtEl>
                                      </p:cBhvr>
                                    </p:animEffect>
                                    <p:set>
                                      <p:cBhvr>
                                        <p:cTn id="17"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8538" y="295275"/>
            <a:ext cx="11648661" cy="917575"/>
          </a:xfrm>
          <a:prstGeom prst="rect">
            <a:avLst/>
          </a:prstGeom>
        </p:spPr>
        <p:txBody>
          <a:bodyPr vert="horz" lIns="91440" tIns="45720" rIns="91440" bIns="45720" rtlCol="0" anchor="ctr">
            <a:normAutofit/>
          </a:bodyPr>
          <a:lstStyle>
            <a:lvl1pPr algn="l" defTabSz="457200" rtl="0" eaLnBrk="1" latinLnBrk="0" hangingPunct="1">
              <a:lnSpc>
                <a:spcPct val="90000"/>
              </a:lnSpc>
              <a:spcBef>
                <a:spcPct val="0"/>
              </a:spcBef>
              <a:buNone/>
              <a:defRPr sz="4000" b="1" i="0" kern="1200">
                <a:solidFill>
                  <a:schemeClr val="tx1"/>
                </a:solidFill>
                <a:latin typeface="Segoe UI" charset="0"/>
                <a:ea typeface="Segoe UI" charset="0"/>
                <a:cs typeface="Segoe UI" charset="0"/>
              </a:defRPr>
            </a:lvl1pPr>
          </a:lstStyle>
          <a:p>
            <a:pPr algn="ctr"/>
            <a:r>
              <a:rPr lang="en-US" dirty="0">
                <a:solidFill>
                  <a:schemeClr val="bg1"/>
                </a:solidFill>
              </a:rPr>
              <a:t>Antes de Xamarin</a:t>
            </a:r>
          </a:p>
        </p:txBody>
      </p:sp>
      <p:sp>
        <p:nvSpPr>
          <p:cNvPr id="6" name="Left Brace 19"/>
          <p:cNvSpPr/>
          <p:nvPr/>
        </p:nvSpPr>
        <p:spPr>
          <a:xfrm rot="5400000">
            <a:off x="6106083" y="548258"/>
            <a:ext cx="239459" cy="10042607"/>
          </a:xfrm>
          <a:prstGeom prst="leftBrace">
            <a:avLst>
              <a:gd name="adj1" fmla="val 56668"/>
              <a:gd name="adj2" fmla="val 50000"/>
            </a:avLst>
          </a:prstGeom>
          <a:ln w="19050" cap="rnd">
            <a:solidFill>
              <a:srgbClr val="3498DB"/>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85"/>
            <a:endParaRPr lang="en-US" sz="1801">
              <a:ln w="38100" cmpd="sng">
                <a:solidFill>
                  <a:srgbClr val="000000"/>
                </a:solidFill>
                <a:prstDash val="dash"/>
              </a:ln>
              <a:solidFill>
                <a:srgbClr val="404040"/>
              </a:solidFill>
            </a:endParaRPr>
          </a:p>
        </p:txBody>
      </p:sp>
      <p:grpSp>
        <p:nvGrpSpPr>
          <p:cNvPr id="18" name="Group 2"/>
          <p:cNvGrpSpPr/>
          <p:nvPr/>
        </p:nvGrpSpPr>
        <p:grpSpPr>
          <a:xfrm>
            <a:off x="3398837" y="1211262"/>
            <a:ext cx="5681348" cy="4071455"/>
            <a:chOff x="3036579" y="1254606"/>
            <a:chExt cx="6319331" cy="4528657"/>
          </a:xfrm>
        </p:grpSpPr>
        <p:pic>
          <p:nvPicPr>
            <p:cNvPr id="19" name="Picture 26"/>
            <p:cNvPicPr>
              <a:picLocks noChangeAspect="1"/>
            </p:cNvPicPr>
            <p:nvPr/>
          </p:nvPicPr>
          <p:blipFill rotWithShape="1">
            <a:blip r:embed="rId2"/>
            <a:srcRect b="85000"/>
            <a:stretch/>
          </p:blipFill>
          <p:spPr>
            <a:xfrm>
              <a:off x="3036579" y="1254606"/>
              <a:ext cx="6316835" cy="724599"/>
            </a:xfrm>
            <a:prstGeom prst="rect">
              <a:avLst/>
            </a:prstGeom>
          </p:spPr>
        </p:pic>
        <p:sp>
          <p:nvSpPr>
            <p:cNvPr id="20" name="Rectangle 35"/>
            <p:cNvSpPr/>
            <p:nvPr/>
          </p:nvSpPr>
          <p:spPr>
            <a:xfrm>
              <a:off x="3050951" y="1982171"/>
              <a:ext cx="1888972" cy="3801092"/>
            </a:xfrm>
            <a:prstGeom prst="rect">
              <a:avLst/>
            </a:prstGeom>
            <a:solidFill>
              <a:srgbClr val="927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charset="0"/>
                  <a:ea typeface="Segoe UI" charset="0"/>
                  <a:cs typeface="Segoe UI" charset="0"/>
                </a:rPr>
                <a:t>Objective-C</a:t>
              </a:r>
            </a:p>
            <a:p>
              <a:pPr algn="ctr"/>
              <a:r>
                <a:rPr lang="en-US" sz="4400" dirty="0" err="1">
                  <a:solidFill>
                    <a:srgbClr val="C4B0FF"/>
                  </a:solidFill>
                  <a:latin typeface="Segoe UI" charset="0"/>
                  <a:ea typeface="Segoe UI" charset="0"/>
                  <a:cs typeface="Segoe UI" charset="0"/>
                </a:rPr>
                <a:t>en</a:t>
              </a:r>
              <a:endParaRPr lang="en-US" sz="4400" dirty="0">
                <a:solidFill>
                  <a:srgbClr val="C4B0FF"/>
                </a:solidFill>
                <a:latin typeface="Segoe UI" charset="0"/>
                <a:ea typeface="Segoe UI" charset="0"/>
                <a:cs typeface="Segoe UI" charset="0"/>
              </a:endParaRPr>
            </a:p>
            <a:p>
              <a:pPr algn="ctr"/>
              <a:r>
                <a:rPr lang="en-US" sz="1600" dirty="0" err="1">
                  <a:latin typeface="Segoe UI" charset="0"/>
                  <a:ea typeface="Segoe UI" charset="0"/>
                  <a:cs typeface="Segoe UI" charset="0"/>
                </a:rPr>
                <a:t>Xcode</a:t>
              </a:r>
              <a:endParaRPr lang="en-US" sz="1600" dirty="0">
                <a:latin typeface="Segoe UI" charset="0"/>
                <a:ea typeface="Segoe UI" charset="0"/>
                <a:cs typeface="Segoe UI" charset="0"/>
              </a:endParaRPr>
            </a:p>
          </p:txBody>
        </p:sp>
        <p:sp>
          <p:nvSpPr>
            <p:cNvPr id="21" name="Rectangle 36"/>
            <p:cNvSpPr/>
            <p:nvPr/>
          </p:nvSpPr>
          <p:spPr>
            <a:xfrm>
              <a:off x="5300507" y="1982171"/>
              <a:ext cx="1888972" cy="3801092"/>
            </a:xfrm>
            <a:prstGeom prst="rect">
              <a:avLst/>
            </a:prstGeom>
            <a:solidFill>
              <a:srgbClr val="90C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charset="0"/>
                  <a:ea typeface="Segoe UI" charset="0"/>
                  <a:cs typeface="Segoe UI" charset="0"/>
                </a:rPr>
                <a:t>Java</a:t>
              </a:r>
            </a:p>
            <a:p>
              <a:pPr algn="ctr"/>
              <a:r>
                <a:rPr lang="en-US" dirty="0" err="1">
                  <a:solidFill>
                    <a:srgbClr val="D0FC9F"/>
                  </a:solidFill>
                  <a:latin typeface="Segoe UI" charset="0"/>
                  <a:ea typeface="Segoe UI" charset="0"/>
                  <a:cs typeface="Segoe UI" charset="0"/>
                </a:rPr>
                <a:t>en</a:t>
              </a:r>
              <a:endParaRPr lang="en-US" dirty="0">
                <a:solidFill>
                  <a:srgbClr val="D0FC9F"/>
                </a:solidFill>
                <a:latin typeface="Segoe UI" charset="0"/>
                <a:ea typeface="Segoe UI" charset="0"/>
                <a:cs typeface="Segoe UI" charset="0"/>
              </a:endParaRPr>
            </a:p>
            <a:p>
              <a:pPr algn="ctr"/>
              <a:r>
                <a:rPr lang="en-US" sz="1600" dirty="0">
                  <a:latin typeface="Segoe UI" charset="0"/>
                  <a:ea typeface="Segoe UI" charset="0"/>
                  <a:cs typeface="Segoe UI" charset="0"/>
                </a:rPr>
                <a:t>Android Studio</a:t>
              </a:r>
            </a:p>
          </p:txBody>
        </p:sp>
        <p:sp>
          <p:nvSpPr>
            <p:cNvPr id="22" name="Rectangle 37"/>
            <p:cNvSpPr/>
            <p:nvPr/>
          </p:nvSpPr>
          <p:spPr>
            <a:xfrm>
              <a:off x="7466938" y="1982171"/>
              <a:ext cx="1888972" cy="3801092"/>
            </a:xfrm>
            <a:prstGeom prst="rect">
              <a:avLst/>
            </a:prstGeom>
            <a:solidFill>
              <a:srgbClr val="1FA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charset="0"/>
                  <a:ea typeface="Segoe UI" charset="0"/>
                  <a:cs typeface="Segoe UI" charset="0"/>
                </a:rPr>
                <a:t>C#</a:t>
              </a:r>
            </a:p>
            <a:p>
              <a:pPr algn="ctr"/>
              <a:r>
                <a:rPr lang="en-US" dirty="0" err="1">
                  <a:solidFill>
                    <a:srgbClr val="99DBFF"/>
                  </a:solidFill>
                  <a:latin typeface="Segoe UI" charset="0"/>
                  <a:ea typeface="Segoe UI" charset="0"/>
                  <a:cs typeface="Segoe UI" charset="0"/>
                </a:rPr>
                <a:t>en</a:t>
              </a:r>
              <a:endParaRPr lang="en-US" dirty="0">
                <a:solidFill>
                  <a:srgbClr val="99DBFF"/>
                </a:solidFill>
                <a:latin typeface="Segoe UI" charset="0"/>
                <a:ea typeface="Segoe UI" charset="0"/>
                <a:cs typeface="Segoe UI" charset="0"/>
              </a:endParaRPr>
            </a:p>
            <a:p>
              <a:pPr algn="ctr"/>
              <a:r>
                <a:rPr lang="en-US" sz="1600" dirty="0">
                  <a:latin typeface="Segoe UI" charset="0"/>
                  <a:ea typeface="Segoe UI" charset="0"/>
                  <a:cs typeface="Segoe UI" charset="0"/>
                </a:rPr>
                <a:t>Visual Studio</a:t>
              </a:r>
            </a:p>
          </p:txBody>
        </p:sp>
      </p:grpSp>
      <p:sp>
        <p:nvSpPr>
          <p:cNvPr id="24" name="TextBox 27"/>
          <p:cNvSpPr txBox="1"/>
          <p:nvPr/>
        </p:nvSpPr>
        <p:spPr>
          <a:xfrm>
            <a:off x="427858" y="5753147"/>
            <a:ext cx="11580758" cy="664755"/>
          </a:xfrm>
          <a:prstGeom prst="rect">
            <a:avLst/>
          </a:prstGeom>
          <a:noFill/>
        </p:spPr>
        <p:txBody>
          <a:bodyPr wrap="square" lIns="182854" tIns="146283" rIns="182854" bIns="146283" rtlCol="0">
            <a:spAutoFit/>
          </a:bodyPr>
          <a:lstStyle/>
          <a:p>
            <a:pPr algn="ctr" defTabSz="932316"/>
            <a:r>
              <a:rPr lang="en-US" sz="2400" dirty="0" err="1">
                <a:solidFill>
                  <a:schemeClr val="bg1">
                    <a:lumMod val="50000"/>
                  </a:schemeClr>
                </a:solidFill>
              </a:rPr>
              <a:t>Muchos</a:t>
            </a:r>
            <a:r>
              <a:rPr lang="en-US" sz="2400" dirty="0">
                <a:solidFill>
                  <a:schemeClr val="bg1">
                    <a:lumMod val="50000"/>
                  </a:schemeClr>
                </a:solidFill>
              </a:rPr>
              <a:t> </a:t>
            </a:r>
            <a:r>
              <a:rPr lang="en-US" sz="2400" dirty="0" err="1">
                <a:solidFill>
                  <a:schemeClr val="bg1">
                    <a:lumMod val="50000"/>
                  </a:schemeClr>
                </a:solidFill>
              </a:rPr>
              <a:t>lenguajes</a:t>
            </a:r>
            <a:r>
              <a:rPr lang="en-US" sz="2400" dirty="0">
                <a:solidFill>
                  <a:schemeClr val="bg1">
                    <a:lumMod val="50000"/>
                  </a:schemeClr>
                </a:solidFill>
              </a:rPr>
              <a:t> </a:t>
            </a:r>
            <a:r>
              <a:rPr lang="en-US" sz="2400" dirty="0">
                <a:solidFill>
                  <a:srgbClr val="3498DB"/>
                </a:solidFill>
              </a:rPr>
              <a:t>•</a:t>
            </a:r>
            <a:r>
              <a:rPr lang="en-US" sz="2400" dirty="0">
                <a:solidFill>
                  <a:schemeClr val="bg1">
                    <a:lumMod val="50000"/>
                  </a:schemeClr>
                </a:solidFill>
              </a:rPr>
              <a:t> </a:t>
            </a:r>
            <a:r>
              <a:rPr lang="en-US" sz="2400" dirty="0" err="1">
                <a:solidFill>
                  <a:schemeClr val="bg1">
                    <a:lumMod val="50000"/>
                  </a:schemeClr>
                </a:solidFill>
              </a:rPr>
              <a:t>Muchos</a:t>
            </a:r>
            <a:r>
              <a:rPr lang="en-US" sz="2400" dirty="0">
                <a:solidFill>
                  <a:schemeClr val="bg1">
                    <a:lumMod val="50000"/>
                  </a:schemeClr>
                </a:solidFill>
              </a:rPr>
              <a:t> IDE </a:t>
            </a:r>
            <a:r>
              <a:rPr lang="en-US" sz="2400" dirty="0">
                <a:solidFill>
                  <a:srgbClr val="3498DB"/>
                </a:solidFill>
              </a:rPr>
              <a:t>•</a:t>
            </a:r>
            <a:r>
              <a:rPr lang="en-US" sz="2400" dirty="0">
                <a:solidFill>
                  <a:schemeClr val="bg1">
                    <a:lumMod val="50000"/>
                  </a:schemeClr>
                </a:solidFill>
              </a:rPr>
              <a:t> Mucho </a:t>
            </a:r>
            <a:r>
              <a:rPr lang="en-US" sz="2400" dirty="0" err="1">
                <a:solidFill>
                  <a:schemeClr val="bg1">
                    <a:lumMod val="50000"/>
                  </a:schemeClr>
                </a:solidFill>
              </a:rPr>
              <a:t>tiempo</a:t>
            </a:r>
            <a:endParaRPr lang="en-US" sz="2400" dirty="0">
              <a:solidFill>
                <a:schemeClr val="bg1">
                  <a:lumMod val="50000"/>
                </a:schemeClr>
              </a:solidFill>
            </a:endParaRPr>
          </a:p>
        </p:txBody>
      </p:sp>
    </p:spTree>
    <p:extLst>
      <p:ext uri="{BB962C8B-B14F-4D97-AF65-F5344CB8AC3E}">
        <p14:creationId xmlns:p14="http://schemas.microsoft.com/office/powerpoint/2010/main" val="37356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38538" y="295275"/>
            <a:ext cx="11648661" cy="917575"/>
          </a:xfrm>
          <a:prstGeom prst="rect">
            <a:avLst/>
          </a:prstGeom>
        </p:spPr>
        <p:txBody>
          <a:bodyPr vert="horz" lIns="91440" tIns="45720" rIns="91440" bIns="45720" rtlCol="0" anchor="ctr">
            <a:normAutofit/>
          </a:bodyPr>
          <a:lstStyle>
            <a:lvl1pPr algn="l" defTabSz="457200" rtl="0" eaLnBrk="1" latinLnBrk="0" hangingPunct="1">
              <a:lnSpc>
                <a:spcPct val="90000"/>
              </a:lnSpc>
              <a:spcBef>
                <a:spcPct val="0"/>
              </a:spcBef>
              <a:buNone/>
              <a:defRPr sz="4000" b="1" i="0" kern="1200">
                <a:solidFill>
                  <a:schemeClr val="tx1"/>
                </a:solidFill>
                <a:latin typeface="Segoe UI" charset="0"/>
                <a:ea typeface="Segoe UI" charset="0"/>
                <a:cs typeface="Segoe UI" charset="0"/>
              </a:defRPr>
            </a:lvl1pPr>
          </a:lstStyle>
          <a:p>
            <a:pPr algn="ctr"/>
            <a:r>
              <a:rPr lang="en-US" dirty="0">
                <a:solidFill>
                  <a:schemeClr val="bg1"/>
                </a:solidFill>
              </a:rPr>
              <a:t>Con Xamarin</a:t>
            </a:r>
          </a:p>
        </p:txBody>
      </p:sp>
      <p:sp>
        <p:nvSpPr>
          <p:cNvPr id="5" name="TextBox 13"/>
          <p:cNvSpPr txBox="1"/>
          <p:nvPr/>
        </p:nvSpPr>
        <p:spPr>
          <a:xfrm>
            <a:off x="427858" y="5753147"/>
            <a:ext cx="11580758" cy="664755"/>
          </a:xfrm>
          <a:prstGeom prst="rect">
            <a:avLst/>
          </a:prstGeom>
          <a:noFill/>
        </p:spPr>
        <p:txBody>
          <a:bodyPr wrap="square" lIns="182854" tIns="146283" rIns="182854" bIns="146283" rtlCol="0">
            <a:spAutoFit/>
          </a:bodyPr>
          <a:lstStyle/>
          <a:p>
            <a:pPr algn="ctr" defTabSz="932316"/>
            <a:r>
              <a:rPr lang="en-US" sz="2400" dirty="0">
                <a:solidFill>
                  <a:srgbClr val="8C8C8C"/>
                </a:solidFill>
              </a:rPr>
              <a:t>1 </a:t>
            </a:r>
            <a:r>
              <a:rPr lang="en-US" sz="2400" dirty="0" err="1">
                <a:solidFill>
                  <a:srgbClr val="8C8C8C"/>
                </a:solidFill>
              </a:rPr>
              <a:t>Lenguaje</a:t>
            </a:r>
            <a:r>
              <a:rPr lang="en-US" sz="2400" dirty="0">
                <a:solidFill>
                  <a:srgbClr val="8C8C8C"/>
                </a:solidFill>
              </a:rPr>
              <a:t>: C#  </a:t>
            </a:r>
            <a:r>
              <a:rPr lang="en-US" sz="2400" dirty="0">
                <a:solidFill>
                  <a:srgbClr val="3498DB"/>
                </a:solidFill>
              </a:rPr>
              <a:t>•</a:t>
            </a:r>
            <a:r>
              <a:rPr lang="en-US" sz="2400" dirty="0">
                <a:solidFill>
                  <a:srgbClr val="16ACEE"/>
                </a:solidFill>
              </a:rPr>
              <a:t>  </a:t>
            </a:r>
            <a:r>
              <a:rPr lang="en-US" sz="2400" dirty="0">
                <a:solidFill>
                  <a:srgbClr val="8C8C8C"/>
                </a:solidFill>
              </a:rPr>
              <a:t>1 IDE: Visual Studio </a:t>
            </a:r>
            <a:r>
              <a:rPr lang="en-US" sz="2400" dirty="0">
                <a:solidFill>
                  <a:srgbClr val="3498DB"/>
                </a:solidFill>
              </a:rPr>
              <a:t>•</a:t>
            </a:r>
            <a:r>
              <a:rPr lang="en-US" sz="2400" dirty="0">
                <a:solidFill>
                  <a:srgbClr val="16ACEE"/>
                </a:solidFill>
              </a:rPr>
              <a:t>  </a:t>
            </a:r>
            <a:r>
              <a:rPr lang="en-US" sz="2400" dirty="0" err="1">
                <a:solidFill>
                  <a:srgbClr val="8C8C8C"/>
                </a:solidFill>
              </a:rPr>
              <a:t>Código</a:t>
            </a:r>
            <a:r>
              <a:rPr lang="en-US" sz="2400" dirty="0">
                <a:solidFill>
                  <a:srgbClr val="8C8C8C"/>
                </a:solidFill>
              </a:rPr>
              <a:t> </a:t>
            </a:r>
            <a:r>
              <a:rPr lang="en-US" sz="2400" dirty="0" err="1">
                <a:solidFill>
                  <a:srgbClr val="8C8C8C"/>
                </a:solidFill>
              </a:rPr>
              <a:t>compartido</a:t>
            </a:r>
            <a:endParaRPr lang="en-US" sz="2400" dirty="0">
              <a:solidFill>
                <a:srgbClr val="8C8C8C"/>
              </a:solidFill>
            </a:endParaRPr>
          </a:p>
        </p:txBody>
      </p:sp>
      <p:sp>
        <p:nvSpPr>
          <p:cNvPr id="6" name="Left Brace 19"/>
          <p:cNvSpPr/>
          <p:nvPr/>
        </p:nvSpPr>
        <p:spPr>
          <a:xfrm rot="5400000">
            <a:off x="6106083" y="548258"/>
            <a:ext cx="239459" cy="10042607"/>
          </a:xfrm>
          <a:prstGeom prst="leftBrace">
            <a:avLst>
              <a:gd name="adj1" fmla="val 56668"/>
              <a:gd name="adj2" fmla="val 50000"/>
            </a:avLst>
          </a:prstGeom>
          <a:ln w="19050" cap="rnd">
            <a:solidFill>
              <a:srgbClr val="3498DB"/>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32585"/>
            <a:endParaRPr lang="en-US" sz="1801">
              <a:ln w="38100" cmpd="sng">
                <a:solidFill>
                  <a:srgbClr val="000000"/>
                </a:solidFill>
                <a:prstDash val="dash"/>
              </a:ln>
              <a:solidFill>
                <a:srgbClr val="404040"/>
              </a:solidFill>
            </a:endParaRPr>
          </a:p>
        </p:txBody>
      </p:sp>
      <p:grpSp>
        <p:nvGrpSpPr>
          <p:cNvPr id="7" name="Group 22"/>
          <p:cNvGrpSpPr/>
          <p:nvPr/>
        </p:nvGrpSpPr>
        <p:grpSpPr>
          <a:xfrm>
            <a:off x="3398837" y="1255169"/>
            <a:ext cx="5681269" cy="4070894"/>
            <a:chOff x="3004376" y="1255168"/>
            <a:chExt cx="6319331" cy="4528095"/>
          </a:xfrm>
        </p:grpSpPr>
        <p:sp>
          <p:nvSpPr>
            <p:cNvPr id="8" name="Rectangle 24"/>
            <p:cNvSpPr/>
            <p:nvPr/>
          </p:nvSpPr>
          <p:spPr>
            <a:xfrm>
              <a:off x="7434735" y="1982733"/>
              <a:ext cx="1888972" cy="1322943"/>
            </a:xfrm>
            <a:prstGeom prst="rect">
              <a:avLst/>
            </a:prstGeom>
            <a:solidFill>
              <a:srgbClr val="1FA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charset="0"/>
                  <a:ea typeface="Segoe UI" charset="0"/>
                  <a:cs typeface="Segoe UI" charset="0"/>
                </a:rPr>
                <a:t>Windows-specific C#</a:t>
              </a:r>
            </a:p>
          </p:txBody>
        </p:sp>
        <p:sp>
          <p:nvSpPr>
            <p:cNvPr id="9" name="Rectangle 25"/>
            <p:cNvSpPr/>
            <p:nvPr/>
          </p:nvSpPr>
          <p:spPr>
            <a:xfrm>
              <a:off x="5268303" y="1982733"/>
              <a:ext cx="1888972" cy="1322943"/>
            </a:xfrm>
            <a:prstGeom prst="rect">
              <a:avLst/>
            </a:prstGeom>
            <a:solidFill>
              <a:srgbClr val="90C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charset="0"/>
                  <a:ea typeface="Segoe UI" charset="0"/>
                  <a:cs typeface="Segoe UI" charset="0"/>
                </a:rPr>
                <a:t>Android-specific C#</a:t>
              </a:r>
            </a:p>
          </p:txBody>
        </p:sp>
        <p:sp>
          <p:nvSpPr>
            <p:cNvPr id="10" name="Rectangle 26"/>
            <p:cNvSpPr/>
            <p:nvPr/>
          </p:nvSpPr>
          <p:spPr>
            <a:xfrm>
              <a:off x="3018748" y="1982733"/>
              <a:ext cx="1888972" cy="1322943"/>
            </a:xfrm>
            <a:prstGeom prst="rect">
              <a:avLst/>
            </a:prstGeom>
            <a:solidFill>
              <a:srgbClr val="927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Segoe UI" charset="0"/>
                  <a:ea typeface="Segoe UI" charset="0"/>
                  <a:cs typeface="Segoe UI" charset="0"/>
                </a:rPr>
                <a:t>iOS-specific</a:t>
              </a:r>
              <a:br>
                <a:rPr lang="en-US" sz="2000" dirty="0">
                  <a:latin typeface="Segoe UI" charset="0"/>
                  <a:ea typeface="Segoe UI" charset="0"/>
                  <a:cs typeface="Segoe UI" charset="0"/>
                </a:rPr>
              </a:br>
              <a:r>
                <a:rPr lang="en-US" sz="2000" dirty="0">
                  <a:latin typeface="Segoe UI" charset="0"/>
                  <a:ea typeface="Segoe UI" charset="0"/>
                  <a:cs typeface="Segoe UI" charset="0"/>
                </a:rPr>
                <a:t>C#</a:t>
              </a:r>
            </a:p>
          </p:txBody>
        </p:sp>
        <p:sp>
          <p:nvSpPr>
            <p:cNvPr id="11" name="Rectangle 27"/>
            <p:cNvSpPr/>
            <p:nvPr/>
          </p:nvSpPr>
          <p:spPr>
            <a:xfrm>
              <a:off x="3017838" y="3349218"/>
              <a:ext cx="6304921" cy="2434045"/>
            </a:xfrm>
            <a:prstGeom prst="rect">
              <a:avLst/>
            </a:prstGeom>
            <a:solidFill>
              <a:srgbClr val="44B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Segoe UI" charset="0"/>
                  <a:ea typeface="Segoe UI" charset="0"/>
                  <a:cs typeface="Segoe UI" charset="0"/>
                </a:rPr>
                <a:t>Código</a:t>
              </a:r>
              <a:r>
                <a:rPr lang="en-US" sz="2800" dirty="0">
                  <a:latin typeface="Segoe UI" charset="0"/>
                  <a:ea typeface="Segoe UI" charset="0"/>
                  <a:cs typeface="Segoe UI" charset="0"/>
                </a:rPr>
                <a:t> </a:t>
              </a:r>
              <a:r>
                <a:rPr lang="en-US" sz="2800" dirty="0" err="1">
                  <a:latin typeface="Segoe UI" charset="0"/>
                  <a:ea typeface="Segoe UI" charset="0"/>
                  <a:cs typeface="Segoe UI" charset="0"/>
                </a:rPr>
                <a:t>compartido</a:t>
              </a:r>
              <a:r>
                <a:rPr lang="en-US" sz="2800" dirty="0">
                  <a:latin typeface="Segoe UI" charset="0"/>
                  <a:ea typeface="Segoe UI" charset="0"/>
                  <a:cs typeface="Segoe UI" charset="0"/>
                </a:rPr>
                <a:t> C#</a:t>
              </a:r>
            </a:p>
          </p:txBody>
        </p:sp>
        <p:pic>
          <p:nvPicPr>
            <p:cNvPr id="12" name="Picture 28"/>
            <p:cNvPicPr>
              <a:picLocks noChangeAspect="1"/>
            </p:cNvPicPr>
            <p:nvPr/>
          </p:nvPicPr>
          <p:blipFill rotWithShape="1">
            <a:blip r:embed="rId2"/>
            <a:srcRect b="85000"/>
            <a:stretch/>
          </p:blipFill>
          <p:spPr>
            <a:xfrm>
              <a:off x="3004376" y="1255168"/>
              <a:ext cx="6316835" cy="724599"/>
            </a:xfrm>
            <a:prstGeom prst="rect">
              <a:avLst/>
            </a:prstGeom>
          </p:spPr>
        </p:pic>
      </p:grpSp>
    </p:spTree>
    <p:extLst>
      <p:ext uri="{BB962C8B-B14F-4D97-AF65-F5344CB8AC3E}">
        <p14:creationId xmlns:p14="http://schemas.microsoft.com/office/powerpoint/2010/main" val="3253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072466" y="2024913"/>
            <a:ext cx="9917592" cy="4142664"/>
            <a:chOff x="1699693" y="2744019"/>
            <a:chExt cx="8980177" cy="3151788"/>
          </a:xfrm>
        </p:grpSpPr>
        <p:sp>
          <p:nvSpPr>
            <p:cNvPr id="5" name="Rectangle 6"/>
            <p:cNvSpPr/>
            <p:nvPr/>
          </p:nvSpPr>
          <p:spPr>
            <a:xfrm>
              <a:off x="7726532" y="3652581"/>
              <a:ext cx="2732165" cy="238288"/>
            </a:xfrm>
            <a:prstGeom prst="rect">
              <a:avLst/>
            </a:prstGeom>
            <a:solidFill>
              <a:srgbClr val="1FAECE"/>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charset="0"/>
                  <a:ea typeface="Segoe UI" charset="0"/>
                  <a:cs typeface="Segoe UI" charset="0"/>
                </a:rPr>
                <a:t>Windows-specific C#</a:t>
              </a:r>
            </a:p>
          </p:txBody>
        </p:sp>
        <p:sp>
          <p:nvSpPr>
            <p:cNvPr id="6" name="Rectangle 7"/>
            <p:cNvSpPr/>
            <p:nvPr/>
          </p:nvSpPr>
          <p:spPr>
            <a:xfrm>
              <a:off x="4856677" y="3653003"/>
              <a:ext cx="2736554" cy="238288"/>
            </a:xfrm>
            <a:prstGeom prst="rect">
              <a:avLst/>
            </a:prstGeom>
            <a:solidFill>
              <a:srgbClr val="90CA47"/>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charset="0"/>
                  <a:ea typeface="Segoe UI" charset="0"/>
                  <a:cs typeface="Segoe UI" charset="0"/>
                </a:rPr>
                <a:t>Android-specific C#</a:t>
              </a:r>
            </a:p>
          </p:txBody>
        </p:sp>
        <p:sp>
          <p:nvSpPr>
            <p:cNvPr id="7" name="Rectangle 8"/>
            <p:cNvSpPr/>
            <p:nvPr/>
          </p:nvSpPr>
          <p:spPr>
            <a:xfrm>
              <a:off x="1977540" y="3661959"/>
              <a:ext cx="2739549" cy="238288"/>
            </a:xfrm>
            <a:prstGeom prst="rect">
              <a:avLst/>
            </a:prstGeom>
            <a:solidFill>
              <a:srgbClr val="9277CE"/>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charset="0"/>
                  <a:ea typeface="Segoe UI" charset="0"/>
                  <a:cs typeface="Segoe UI" charset="0"/>
                </a:rPr>
                <a:t>iOS-specific C#</a:t>
              </a:r>
            </a:p>
          </p:txBody>
        </p:sp>
        <p:sp>
          <p:nvSpPr>
            <p:cNvPr id="8" name="Rectangle 9"/>
            <p:cNvSpPr/>
            <p:nvPr/>
          </p:nvSpPr>
          <p:spPr>
            <a:xfrm>
              <a:off x="1976826" y="4595694"/>
              <a:ext cx="8481871" cy="1300113"/>
            </a:xfrm>
            <a:prstGeom prst="rect">
              <a:avLst/>
            </a:prstGeom>
            <a:solidFill>
              <a:srgbClr val="44B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FFFF"/>
                  </a:solidFill>
                  <a:effectLst/>
                  <a:uLnTx/>
                  <a:uFillTx/>
                  <a:latin typeface="Segoe UI" charset="0"/>
                  <a:ea typeface="Segoe UI" charset="0"/>
                  <a:cs typeface="Segoe UI" charset="0"/>
                </a:rPr>
                <a:t>Código</a:t>
              </a:r>
              <a:r>
                <a:rPr kumimoji="0" lang="en-US" sz="2000" b="0" i="0" u="none" strike="noStrike" kern="1200" cap="none" spc="0" normalizeH="0" baseline="0" noProof="0" dirty="0">
                  <a:ln>
                    <a:noFill/>
                  </a:ln>
                  <a:solidFill>
                    <a:srgbClr val="FFFFFF"/>
                  </a:solidFill>
                  <a:effectLst/>
                  <a:uLnTx/>
                  <a:uFillTx/>
                  <a:latin typeface="Segoe UI" charset="0"/>
                  <a:ea typeface="Segoe UI" charset="0"/>
                  <a:cs typeface="Segoe UI" charset="0"/>
                </a:rPr>
                <a:t> </a:t>
              </a:r>
              <a:r>
                <a:rPr kumimoji="0" lang="en-US" sz="2000" b="0" i="0" u="none" strike="noStrike" kern="1200" cap="none" spc="0" normalizeH="0" baseline="0" noProof="0" dirty="0" err="1">
                  <a:ln>
                    <a:noFill/>
                  </a:ln>
                  <a:solidFill>
                    <a:srgbClr val="FFFFFF"/>
                  </a:solidFill>
                  <a:effectLst/>
                  <a:uLnTx/>
                  <a:uFillTx/>
                  <a:latin typeface="Segoe UI" charset="0"/>
                  <a:ea typeface="Segoe UI" charset="0"/>
                  <a:cs typeface="Segoe UI" charset="0"/>
                </a:rPr>
                <a:t>compartido</a:t>
              </a:r>
              <a:r>
                <a:rPr kumimoji="0" lang="en-US" sz="2000" b="0" i="0" u="none" strike="noStrike" kern="1200" cap="none" spc="0" normalizeH="0" baseline="0" noProof="0" dirty="0">
                  <a:ln>
                    <a:noFill/>
                  </a:ln>
                  <a:solidFill>
                    <a:srgbClr val="FFFFFF"/>
                  </a:solidFill>
                  <a:effectLst/>
                  <a:uLnTx/>
                  <a:uFillTx/>
                  <a:latin typeface="Segoe UI" charset="0"/>
                  <a:ea typeface="Segoe UI" charset="0"/>
                  <a:cs typeface="Segoe UI" charset="0"/>
                </a:rPr>
                <a:t> C#</a:t>
              </a:r>
            </a:p>
          </p:txBody>
        </p:sp>
        <p:pic>
          <p:nvPicPr>
            <p:cNvPr id="9" name="Picture 10"/>
            <p:cNvPicPr>
              <a:picLocks noChangeAspect="1"/>
            </p:cNvPicPr>
            <p:nvPr/>
          </p:nvPicPr>
          <p:blipFill rotWithShape="1">
            <a:blip r:embed="rId2"/>
            <a:srcRect b="85000"/>
            <a:stretch/>
          </p:blipFill>
          <p:spPr>
            <a:xfrm>
              <a:off x="1699693" y="2744019"/>
              <a:ext cx="8980177" cy="907416"/>
            </a:xfrm>
            <a:prstGeom prst="rect">
              <a:avLst/>
            </a:prstGeom>
          </p:spPr>
        </p:pic>
        <p:sp>
          <p:nvSpPr>
            <p:cNvPr id="10" name="Rectangle 11"/>
            <p:cNvSpPr/>
            <p:nvPr/>
          </p:nvSpPr>
          <p:spPr>
            <a:xfrm>
              <a:off x="1977302" y="3890870"/>
              <a:ext cx="8481871" cy="703678"/>
            </a:xfrm>
            <a:prstGeom prst="rect">
              <a:avLst/>
            </a:prstGeom>
            <a:solidFill>
              <a:srgbClr val="389F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FFFF"/>
                  </a:solidFill>
                  <a:effectLst/>
                  <a:uLnTx/>
                  <a:uFillTx/>
                  <a:latin typeface="Segoe UI" charset="0"/>
                  <a:ea typeface="Segoe UI" charset="0"/>
                  <a:cs typeface="Segoe UI" charset="0"/>
                </a:rPr>
                <a:t>Interfaz</a:t>
              </a:r>
              <a:r>
                <a:rPr kumimoji="0" lang="en-US" sz="2000" b="0" i="0" u="none" strike="noStrike" kern="1200" cap="none" spc="0" normalizeH="0" noProof="0" dirty="0">
                  <a:ln>
                    <a:noFill/>
                  </a:ln>
                  <a:solidFill>
                    <a:srgbClr val="FFFFFF"/>
                  </a:solidFill>
                  <a:effectLst/>
                  <a:uLnTx/>
                  <a:uFillTx/>
                  <a:latin typeface="Segoe UI" charset="0"/>
                  <a:ea typeface="Segoe UI" charset="0"/>
                  <a:cs typeface="Segoe UI" charset="0"/>
                </a:rPr>
                <a:t> </a:t>
              </a:r>
              <a:r>
                <a:rPr kumimoji="0" lang="en-US" sz="2000" b="0" i="0" u="none" strike="noStrike" kern="1200" cap="none" spc="0" normalizeH="0" baseline="0" noProof="0" dirty="0">
                  <a:ln>
                    <a:noFill/>
                  </a:ln>
                  <a:solidFill>
                    <a:srgbClr val="FFFFFF"/>
                  </a:solidFill>
                  <a:effectLst/>
                  <a:uLnTx/>
                  <a:uFillTx/>
                  <a:latin typeface="Segoe UI" charset="0"/>
                  <a:ea typeface="Segoe UI" charset="0"/>
                  <a:cs typeface="Segoe UI" charset="0"/>
                </a:rPr>
                <a:t>Xamarin.Forms </a:t>
              </a:r>
              <a:r>
                <a:rPr kumimoji="0" lang="en-US" sz="2000" b="0" i="0" u="none" strike="noStrike" kern="1200" cap="none" spc="0" normalizeH="0" baseline="0" noProof="0" dirty="0" err="1">
                  <a:ln>
                    <a:noFill/>
                  </a:ln>
                  <a:solidFill>
                    <a:srgbClr val="FFFFFF"/>
                  </a:solidFill>
                  <a:effectLst/>
                  <a:uLnTx/>
                  <a:uFillTx/>
                  <a:latin typeface="Segoe UI" charset="0"/>
                  <a:ea typeface="Segoe UI" charset="0"/>
                  <a:cs typeface="Segoe UI" charset="0"/>
                </a:rPr>
                <a:t>compartida</a:t>
              </a:r>
              <a:endParaRPr kumimoji="0" lang="en-US" sz="2000" b="0" i="0" u="none" strike="noStrike" kern="1200" cap="none" spc="0" normalizeH="0" baseline="0" noProof="0" dirty="0">
                <a:ln>
                  <a:noFill/>
                </a:ln>
                <a:solidFill>
                  <a:srgbClr val="FFFFFF"/>
                </a:solidFill>
                <a:effectLst/>
                <a:uLnTx/>
                <a:uFillTx/>
                <a:latin typeface="Segoe UI" charset="0"/>
                <a:ea typeface="Segoe UI" charset="0"/>
                <a:cs typeface="Segoe UI" charset="0"/>
              </a:endParaRPr>
            </a:p>
          </p:txBody>
        </p:sp>
      </p:grpSp>
      <p:sp>
        <p:nvSpPr>
          <p:cNvPr id="11" name="Title 1"/>
          <p:cNvSpPr txBox="1">
            <a:spLocks/>
          </p:cNvSpPr>
          <p:nvPr/>
        </p:nvSpPr>
        <p:spPr>
          <a:xfrm>
            <a:off x="238538" y="295275"/>
            <a:ext cx="11648661" cy="917575"/>
          </a:xfrm>
          <a:prstGeom prst="rect">
            <a:avLst/>
          </a:prstGeom>
        </p:spPr>
        <p:txBody>
          <a:bodyPr vert="horz" lIns="91440" tIns="45720" rIns="91440" bIns="45720" rtlCol="0" anchor="ctr">
            <a:normAutofit/>
          </a:bodyPr>
          <a:lstStyle>
            <a:lvl1pPr algn="l" defTabSz="457200" rtl="0" eaLnBrk="1" latinLnBrk="0" hangingPunct="1">
              <a:lnSpc>
                <a:spcPct val="90000"/>
              </a:lnSpc>
              <a:spcBef>
                <a:spcPct val="0"/>
              </a:spcBef>
              <a:buNone/>
              <a:defRPr sz="4000" b="1" i="0" kern="1200">
                <a:solidFill>
                  <a:schemeClr val="tx1"/>
                </a:solidFill>
                <a:latin typeface="Segoe UI" charset="0"/>
                <a:ea typeface="Segoe UI" charset="0"/>
                <a:cs typeface="Segoe UI" charset="0"/>
              </a:defRPr>
            </a:lvl1pPr>
          </a:lstStyle>
          <a:p>
            <a:pPr algn="ctr"/>
            <a:r>
              <a:rPr lang="en-US" dirty="0">
                <a:solidFill>
                  <a:schemeClr val="bg1"/>
                </a:solidFill>
              </a:rPr>
              <a:t>Con Xamarin.Forms</a:t>
            </a:r>
          </a:p>
        </p:txBody>
      </p:sp>
    </p:spTree>
    <p:extLst>
      <p:ext uri="{BB962C8B-B14F-4D97-AF65-F5344CB8AC3E}">
        <p14:creationId xmlns:p14="http://schemas.microsoft.com/office/powerpoint/2010/main" val="28826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a:t>
            </a:r>
            <a:r>
              <a:rPr lang="en-US" dirty="0" err="1"/>
              <a:t>Por</a:t>
            </a:r>
            <a:r>
              <a:rPr lang="en-US" dirty="0"/>
              <a:t> </a:t>
            </a:r>
            <a:r>
              <a:rPr lang="en-US" dirty="0" err="1"/>
              <a:t>qué</a:t>
            </a:r>
            <a:r>
              <a:rPr lang="en-US" dirty="0"/>
              <a:t> Xamarin?</a:t>
            </a:r>
            <a:endParaRPr lang="es-PE" dirty="0"/>
          </a:p>
        </p:txBody>
      </p:sp>
      <p:sp>
        <p:nvSpPr>
          <p:cNvPr id="3" name="Marcador de contenido 2"/>
          <p:cNvSpPr>
            <a:spLocks noGrp="1"/>
          </p:cNvSpPr>
          <p:nvPr>
            <p:ph sz="quarter" idx="10"/>
          </p:nvPr>
        </p:nvSpPr>
        <p:spPr/>
        <p:txBody>
          <a:bodyPr/>
          <a:lstStyle/>
          <a:p>
            <a:pPr marL="457200" indent="-457200">
              <a:buFont typeface="Calibri" panose="020F0502020204030204" pitchFamily="34" charset="0"/>
              <a:buChar char="→"/>
            </a:pPr>
            <a:r>
              <a:rPr lang="en-US" dirty="0" err="1"/>
              <a:t>Menos</a:t>
            </a:r>
            <a:r>
              <a:rPr lang="en-US" dirty="0"/>
              <a:t> </a:t>
            </a:r>
            <a:r>
              <a:rPr lang="en-US" dirty="0" err="1"/>
              <a:t>equipos</a:t>
            </a:r>
            <a:r>
              <a:rPr lang="en-US" dirty="0"/>
              <a:t> de </a:t>
            </a:r>
            <a:r>
              <a:rPr lang="en-US" dirty="0" err="1"/>
              <a:t>desarrollo</a:t>
            </a:r>
            <a:endParaRPr lang="en-US" dirty="0"/>
          </a:p>
          <a:p>
            <a:pPr marL="457200" indent="-457200">
              <a:buFont typeface="Calibri" panose="020F0502020204030204" pitchFamily="34" charset="0"/>
              <a:buChar char="→"/>
            </a:pPr>
            <a:r>
              <a:rPr lang="en-US" dirty="0" err="1"/>
              <a:t>Menos</a:t>
            </a:r>
            <a:r>
              <a:rPr lang="en-US" dirty="0"/>
              <a:t> </a:t>
            </a:r>
            <a:r>
              <a:rPr lang="en-US" dirty="0" err="1"/>
              <a:t>dinero</a:t>
            </a:r>
            <a:r>
              <a:rPr lang="en-US" dirty="0"/>
              <a:t> (vista </a:t>
            </a:r>
            <a:r>
              <a:rPr lang="en-US" dirty="0" err="1"/>
              <a:t>empresa</a:t>
            </a:r>
            <a:r>
              <a:rPr lang="en-US" dirty="0"/>
              <a:t>)</a:t>
            </a:r>
          </a:p>
          <a:p>
            <a:pPr marL="457200" indent="-457200">
              <a:buFont typeface="Calibri" panose="020F0502020204030204" pitchFamily="34" charset="0"/>
              <a:buChar char="→"/>
            </a:pPr>
            <a:r>
              <a:rPr lang="en-US" dirty="0" err="1"/>
              <a:t>Más</a:t>
            </a:r>
            <a:r>
              <a:rPr lang="en-US" dirty="0"/>
              <a:t> </a:t>
            </a:r>
            <a:r>
              <a:rPr lang="en-US" dirty="0" err="1"/>
              <a:t>ganancias</a:t>
            </a:r>
            <a:r>
              <a:rPr lang="en-US" dirty="0"/>
              <a:t> (vista dev)</a:t>
            </a:r>
          </a:p>
          <a:p>
            <a:pPr marL="457200" indent="-457200">
              <a:buFont typeface="Calibri" panose="020F0502020204030204" pitchFamily="34" charset="0"/>
              <a:buChar char="→"/>
            </a:pPr>
            <a:r>
              <a:rPr lang="en-US" dirty="0" err="1"/>
              <a:t>Menos</a:t>
            </a:r>
            <a:r>
              <a:rPr lang="en-US" dirty="0"/>
              <a:t> </a:t>
            </a:r>
            <a:r>
              <a:rPr lang="en-US" dirty="0" err="1"/>
              <a:t>tiempo</a:t>
            </a:r>
            <a:r>
              <a:rPr lang="en-US" dirty="0"/>
              <a:t> </a:t>
            </a:r>
            <a:r>
              <a:rPr lang="en-US" dirty="0" err="1"/>
              <a:t>desarrollo</a:t>
            </a:r>
            <a:r>
              <a:rPr lang="en-US" dirty="0"/>
              <a:t> (</a:t>
            </a:r>
            <a:r>
              <a:rPr lang="en-US" dirty="0" err="1"/>
              <a:t>código</a:t>
            </a:r>
            <a:r>
              <a:rPr lang="en-US" dirty="0"/>
              <a:t> </a:t>
            </a:r>
            <a:r>
              <a:rPr lang="en-US" dirty="0" err="1"/>
              <a:t>compartido</a:t>
            </a:r>
            <a:r>
              <a:rPr lang="en-US" dirty="0"/>
              <a:t>)</a:t>
            </a:r>
          </a:p>
          <a:p>
            <a:pPr marL="457200" indent="-457200">
              <a:buFont typeface="Calibri" panose="020F0502020204030204" pitchFamily="34" charset="0"/>
              <a:buChar char="→"/>
            </a:pPr>
            <a:r>
              <a:rPr lang="en-US" dirty="0" err="1"/>
              <a:t>Menos</a:t>
            </a:r>
            <a:r>
              <a:rPr lang="en-US" dirty="0"/>
              <a:t> </a:t>
            </a:r>
            <a:r>
              <a:rPr lang="en-US" dirty="0" err="1"/>
              <a:t>tiempo</a:t>
            </a:r>
            <a:r>
              <a:rPr lang="en-US" dirty="0"/>
              <a:t> </a:t>
            </a:r>
            <a:r>
              <a:rPr lang="en-US" dirty="0" err="1"/>
              <a:t>aprendizaje</a:t>
            </a:r>
            <a:endParaRPr lang="en-US" dirty="0"/>
          </a:p>
          <a:p>
            <a:pPr marL="457200" indent="-457200">
              <a:buFont typeface="Calibri" panose="020F0502020204030204" pitchFamily="34" charset="0"/>
              <a:buChar char="→"/>
            </a:pPr>
            <a:r>
              <a:rPr lang="en-US" dirty="0"/>
              <a:t>Un solo </a:t>
            </a:r>
            <a:r>
              <a:rPr lang="en-US" dirty="0" err="1"/>
              <a:t>lenguaje</a:t>
            </a:r>
            <a:r>
              <a:rPr lang="en-US" dirty="0"/>
              <a:t>: C#</a:t>
            </a:r>
          </a:p>
          <a:p>
            <a:pPr marL="457200" indent="-457200">
              <a:buFont typeface="Calibri" panose="020F0502020204030204" pitchFamily="34" charset="0"/>
              <a:buChar char="→"/>
            </a:pPr>
            <a:r>
              <a:rPr lang="en-US" dirty="0"/>
              <a:t>Un solo IDE: VS</a:t>
            </a:r>
          </a:p>
          <a:p>
            <a:pPr marL="457200" indent="-457200">
              <a:buFont typeface="Calibri" panose="020F0502020204030204" pitchFamily="34" charset="0"/>
              <a:buChar char="→"/>
            </a:pPr>
            <a:r>
              <a:rPr lang="en-US" dirty="0"/>
              <a:t>It’s free (al </a:t>
            </a:r>
            <a:r>
              <a:rPr lang="en-US" dirty="0" err="1"/>
              <a:t>menos</a:t>
            </a:r>
            <a:r>
              <a:rPr lang="en-US" dirty="0"/>
              <a:t> </a:t>
            </a:r>
            <a:r>
              <a:rPr lang="en-US" dirty="0" err="1"/>
              <a:t>una</a:t>
            </a:r>
            <a:r>
              <a:rPr lang="en-US" dirty="0"/>
              <a:t> parte)</a:t>
            </a:r>
          </a:p>
          <a:p>
            <a:endParaRPr lang="es-PE" dirty="0"/>
          </a:p>
        </p:txBody>
      </p:sp>
      <p:pic>
        <p:nvPicPr>
          <p:cNvPr id="4098" name="Picture 2" descr="https://www.shinobicontrols.com/wp-content/uploads/2014/02/shinobiHeartXamar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2479" y="1193292"/>
            <a:ext cx="41243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27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78214" y="419515"/>
            <a:ext cx="11887200" cy="1373188"/>
          </a:xfrm>
          <a:prstGeom prst="rect">
            <a:avLst/>
          </a:prstGeom>
        </p:spPr>
        <p:txBody>
          <a:bodyPr vert="horz" lIns="91440" tIns="45720" rIns="91440" bIns="45720" rtlCol="0" anchor="ctr">
            <a:normAutofit/>
          </a:bodyPr>
          <a:lstStyle>
            <a:lvl1pPr algn="l" defTabSz="457200" rtl="0" eaLnBrk="1" latinLnBrk="0" hangingPunct="1">
              <a:lnSpc>
                <a:spcPct val="90000"/>
              </a:lnSpc>
              <a:spcBef>
                <a:spcPct val="0"/>
              </a:spcBef>
              <a:buNone/>
              <a:defRPr sz="4000" b="1" i="0" kern="1200">
                <a:solidFill>
                  <a:schemeClr val="tx1"/>
                </a:solidFill>
                <a:latin typeface="Segoe UI" charset="0"/>
                <a:ea typeface="Segoe UI" charset="0"/>
                <a:cs typeface="Segoe UI" charset="0"/>
              </a:defRPr>
            </a:lvl1pPr>
          </a:lstStyle>
          <a:p>
            <a:pPr algn="ctr">
              <a:lnSpc>
                <a:spcPct val="100000"/>
              </a:lnSpc>
            </a:pPr>
            <a:r>
              <a:rPr lang="en-US" sz="3600" dirty="0" err="1">
                <a:solidFill>
                  <a:schemeClr val="bg1"/>
                </a:solidFill>
              </a:rPr>
              <a:t>Todo</a:t>
            </a:r>
            <a:r>
              <a:rPr lang="en-US" sz="3600" dirty="0">
                <a:solidFill>
                  <a:schemeClr val="bg1"/>
                </a:solidFill>
              </a:rPr>
              <a:t> lo que </a:t>
            </a:r>
            <a:r>
              <a:rPr lang="en-US" sz="3600" dirty="0" err="1">
                <a:solidFill>
                  <a:schemeClr val="bg1"/>
                </a:solidFill>
              </a:rPr>
              <a:t>puedes</a:t>
            </a:r>
            <a:r>
              <a:rPr lang="en-US" sz="3600" dirty="0">
                <a:solidFill>
                  <a:schemeClr val="bg1"/>
                </a:solidFill>
              </a:rPr>
              <a:t> </a:t>
            </a:r>
            <a:r>
              <a:rPr lang="en-US" sz="3600" dirty="0" err="1">
                <a:solidFill>
                  <a:schemeClr val="bg1"/>
                </a:solidFill>
              </a:rPr>
              <a:t>hacer</a:t>
            </a:r>
            <a:r>
              <a:rPr lang="en-US" sz="3600" dirty="0">
                <a:solidFill>
                  <a:schemeClr val="bg1"/>
                </a:solidFill>
              </a:rPr>
              <a:t> con Objective-C o Java, </a:t>
            </a:r>
            <a:r>
              <a:rPr lang="en-US" sz="3600" dirty="0" err="1">
                <a:solidFill>
                  <a:schemeClr val="bg1"/>
                </a:solidFill>
              </a:rPr>
              <a:t>puedes</a:t>
            </a:r>
            <a:r>
              <a:rPr lang="en-US" sz="3600" dirty="0">
                <a:solidFill>
                  <a:schemeClr val="bg1"/>
                </a:solidFill>
              </a:rPr>
              <a:t> </a:t>
            </a:r>
            <a:r>
              <a:rPr lang="en-US" sz="3600" dirty="0" err="1">
                <a:solidFill>
                  <a:schemeClr val="bg1"/>
                </a:solidFill>
              </a:rPr>
              <a:t>hacerlo</a:t>
            </a:r>
            <a:r>
              <a:rPr lang="en-US" sz="3600" dirty="0">
                <a:solidFill>
                  <a:schemeClr val="bg1"/>
                </a:solidFill>
              </a:rPr>
              <a:t> </a:t>
            </a:r>
            <a:r>
              <a:rPr lang="en-US" sz="3600" dirty="0" err="1">
                <a:solidFill>
                  <a:schemeClr val="bg1"/>
                </a:solidFill>
                <a:latin typeface="+mn-lt"/>
              </a:rPr>
              <a:t>en</a:t>
            </a:r>
            <a:r>
              <a:rPr lang="en-US" sz="3600" dirty="0">
                <a:solidFill>
                  <a:schemeClr val="bg1"/>
                </a:solidFill>
                <a:latin typeface="+mn-lt"/>
              </a:rPr>
              <a:t> C# y Visual Studio con Xamarin</a:t>
            </a:r>
            <a:r>
              <a:rPr lang="en-US" sz="3600" dirty="0">
                <a:solidFill>
                  <a:schemeClr val="bg1"/>
                </a:solidFill>
              </a:rPr>
              <a:t>.</a:t>
            </a:r>
          </a:p>
        </p:txBody>
      </p:sp>
      <p:grpSp>
        <p:nvGrpSpPr>
          <p:cNvPr id="5" name="Group 6"/>
          <p:cNvGrpSpPr/>
          <p:nvPr/>
        </p:nvGrpSpPr>
        <p:grpSpPr>
          <a:xfrm>
            <a:off x="2208083" y="2108953"/>
            <a:ext cx="8172952" cy="4537977"/>
            <a:chOff x="2961799" y="2095500"/>
            <a:chExt cx="8174111" cy="4538621"/>
          </a:xfrm>
        </p:grpSpPr>
        <p:pic>
          <p:nvPicPr>
            <p:cNvPr id="6" name="Picture 8" descr="T-shirt Store A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799" y="2095500"/>
              <a:ext cx="6512877" cy="4070548"/>
            </a:xfrm>
            <a:prstGeom prst="rect">
              <a:avLst/>
            </a:prstGeom>
          </p:spPr>
        </p:pic>
        <p:pic>
          <p:nvPicPr>
            <p:cNvPr id="7"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3158244"/>
              <a:ext cx="4544610" cy="3475877"/>
            </a:xfrm>
            <a:prstGeom prst="rect">
              <a:avLst/>
            </a:prstGeom>
          </p:spPr>
        </p:pic>
      </p:grpSp>
    </p:spTree>
    <p:extLst>
      <p:ext uri="{BB962C8B-B14F-4D97-AF65-F5344CB8AC3E}">
        <p14:creationId xmlns:p14="http://schemas.microsoft.com/office/powerpoint/2010/main" val="148215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XamarinTheme">
  <a:themeElements>
    <a:clrScheme name="Custom 1">
      <a:dk1>
        <a:srgbClr val="2B3951"/>
      </a:dk1>
      <a:lt1>
        <a:sysClr val="window" lastClr="FFFFFF"/>
      </a:lt1>
      <a:dk2>
        <a:srgbClr val="2F255A"/>
      </a:dk2>
      <a:lt2>
        <a:srgbClr val="FFFFFF"/>
      </a:lt2>
      <a:accent1>
        <a:srgbClr val="4FCAE7"/>
      </a:accent1>
      <a:accent2>
        <a:srgbClr val="9378CC"/>
      </a:accent2>
      <a:accent3>
        <a:srgbClr val="7AD5C9"/>
      </a:accent3>
      <a:accent4>
        <a:srgbClr val="F56D50"/>
      </a:accent4>
      <a:accent5>
        <a:srgbClr val="B8E67B"/>
      </a:accent5>
      <a:accent6>
        <a:srgbClr val="76828A"/>
      </a:accent6>
      <a:hlink>
        <a:srgbClr val="FFFFFF"/>
      </a:hlink>
      <a:folHlink>
        <a:srgbClr val="4FCAE7"/>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XamarinTheme" id="{96575330-5E94-45D5-B1E6-9F4485F1A761}" vid="{A05117AA-2694-40F9-867E-548327686AB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XamarinTheme</Template>
  <TotalTime>68</TotalTime>
  <Words>427</Words>
  <Application>Microsoft Office PowerPoint</Application>
  <PresentationFormat>Panorámica</PresentationFormat>
  <Paragraphs>72</Paragraphs>
  <Slides>13</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vt:i4>
      </vt:variant>
    </vt:vector>
  </HeadingPairs>
  <TitlesOfParts>
    <vt:vector size="22" baseType="lpstr">
      <vt:lpstr>.AppleSystemUIFont</vt:lpstr>
      <vt:lpstr>Arial</vt:lpstr>
      <vt:lpstr>Calibri</vt:lpstr>
      <vt:lpstr>Calibri Light</vt:lpstr>
      <vt:lpstr>Helvetica Light</vt:lpstr>
      <vt:lpstr>Menlo</vt:lpstr>
      <vt:lpstr>Segoe UI</vt:lpstr>
      <vt:lpstr>Segoe UI Semibold</vt:lpstr>
      <vt:lpstr>XamarinTheme</vt:lpstr>
      <vt:lpstr>Xamarin: apps everywhere</vt:lpstr>
      <vt:lpstr>¿Qué sabemos?</vt:lpstr>
      <vt:lpstr>¿Qué necesitamos?</vt:lpstr>
      <vt:lpstr>Presentación de PowerPoint</vt:lpstr>
      <vt:lpstr>Presentación de PowerPoint</vt:lpstr>
      <vt:lpstr>Presentación de PowerPoint</vt:lpstr>
      <vt:lpstr>Presentación de PowerPoint</vt:lpstr>
      <vt:lpstr>¿Por qué Xamarin?</vt:lpstr>
      <vt:lpstr>Presentación de PowerPoint</vt:lpstr>
      <vt:lpstr>Presentación de PowerPoint</vt:lpstr>
      <vt:lpstr>¿Cómo se comunica mi app con una BD?</vt:lpstr>
      <vt:lpstr>¿Cómo se comunica mi app con una BD?</vt:lpstr>
      <vt:lpstr>JSON: Recursos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apps everywhere</dc:title>
  <dc:creator>Javier Escobar Espinoza</dc:creator>
  <cp:lastModifiedBy>Javier Escobar Espinoza</cp:lastModifiedBy>
  <cp:revision>9</cp:revision>
  <dcterms:created xsi:type="dcterms:W3CDTF">2016-07-20T21:48:00Z</dcterms:created>
  <dcterms:modified xsi:type="dcterms:W3CDTF">2016-07-20T22:56:28Z</dcterms:modified>
</cp:coreProperties>
</file>