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8" r:id="rId2"/>
  </p:sldMasterIdLst>
  <p:notesMasterIdLst>
    <p:notesMasterId r:id="rId29"/>
  </p:notesMasterIdLst>
  <p:sldIdLst>
    <p:sldId id="304" r:id="rId3"/>
    <p:sldId id="259" r:id="rId4"/>
    <p:sldId id="294" r:id="rId5"/>
    <p:sldId id="295" r:id="rId6"/>
    <p:sldId id="296" r:id="rId7"/>
    <p:sldId id="262" r:id="rId8"/>
    <p:sldId id="287" r:id="rId9"/>
    <p:sldId id="263" r:id="rId10"/>
    <p:sldId id="297" r:id="rId11"/>
    <p:sldId id="266" r:id="rId12"/>
    <p:sldId id="302" r:id="rId13"/>
    <p:sldId id="292" r:id="rId14"/>
    <p:sldId id="293" r:id="rId15"/>
    <p:sldId id="267" r:id="rId16"/>
    <p:sldId id="268" r:id="rId17"/>
    <p:sldId id="300" r:id="rId18"/>
    <p:sldId id="301" r:id="rId19"/>
    <p:sldId id="275" r:id="rId20"/>
    <p:sldId id="276" r:id="rId21"/>
    <p:sldId id="277" r:id="rId22"/>
    <p:sldId id="274" r:id="rId23"/>
    <p:sldId id="270" r:id="rId24"/>
    <p:sldId id="271" r:id="rId25"/>
    <p:sldId id="273" r:id="rId26"/>
    <p:sldId id="286" r:id="rId27"/>
    <p:sldId id="264" r:id="rId28"/>
  </p:sldIdLst>
  <p:sldSz cx="12192000" cy="6858000"/>
  <p:notesSz cx="6858000" cy="9144000"/>
  <p:embeddedFontLst>
    <p:embeddedFont>
      <p:font typeface="Segoe UI" panose="020B0502040204020203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Segoe UI Light" panose="020B0502040204020203" pitchFamily="34" charset="0"/>
      <p:regular r:id="rId36"/>
      <p:italic r:id="rId37"/>
    </p:embeddedFont>
    <p:embeddedFont>
      <p:font typeface="Righteous" panose="020B060402020202020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Segoe UI Semibold" panose="020B0702040204020203" pitchFamily="34" charset="0"/>
      <p:bold r:id="rId43"/>
      <p:boldItalic r:id="rId44"/>
    </p:embeddedFont>
    <p:embeddedFont>
      <p:font typeface="Segoe UI Semilight" panose="020B0402040204020203" pitchFamily="34" charset="0"/>
      <p:regular r:id="rId45"/>
      <p: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304"/>
            <p14:sldId id="259"/>
            <p14:sldId id="294"/>
            <p14:sldId id="295"/>
            <p14:sldId id="296"/>
            <p14:sldId id="262"/>
            <p14:sldId id="287"/>
            <p14:sldId id="263"/>
            <p14:sldId id="297"/>
            <p14:sldId id="266"/>
            <p14:sldId id="302"/>
            <p14:sldId id="292"/>
            <p14:sldId id="293"/>
          </p14:sldIdLst>
        </p14:section>
        <p14:section name="Cut" id="{B338C101-421D-4DF6-A159-7402443A42BD}">
          <p14:sldIdLst>
            <p14:sldId id="267"/>
            <p14:sldId id="268"/>
            <p14:sldId id="300"/>
            <p14:sldId id="301"/>
            <p14:sldId id="275"/>
            <p14:sldId id="276"/>
            <p14:sldId id="277"/>
            <p14:sldId id="274"/>
            <p14:sldId id="270"/>
            <p14:sldId id="271"/>
            <p14:sldId id="273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7775" autoAdjust="0"/>
  </p:normalViewPr>
  <p:slideViewPr>
    <p:cSldViewPr snapToGrid="0">
      <p:cViewPr varScale="1">
        <p:scale>
          <a:sx n="87" d="100"/>
          <a:sy n="87" d="100"/>
        </p:scale>
        <p:origin x="291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19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9/19/2017 8:29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9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9/19/2017 8:29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8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7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9/19/2017 8:29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19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181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6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9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7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08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3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9/19/2017 8:29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4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var </a:t>
            </a:r>
            <a:r>
              <a:rPr lang="en-US" dirty="0" err="1"/>
              <a:t>dataContext</a:t>
            </a:r>
            <a:r>
              <a:rPr lang="en-US" dirty="0"/>
              <a:t> = new </a:t>
            </a:r>
            <a:r>
              <a:rPr lang="en-US" dirty="0" err="1"/>
              <a:t>DataContext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dataContext.AddTablesAndRelations</a:t>
            </a:r>
            <a:r>
              <a:rPr lang="en-US" dirty="0"/>
              <a:t>(</a:t>
            </a:r>
            <a:r>
              <a:rPr lang="en-US" dirty="0" err="1"/>
              <a:t>dataSet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var </a:t>
            </a:r>
            <a:r>
              <a:rPr lang="en-US" dirty="0" err="1"/>
              <a:t>sql</a:t>
            </a:r>
            <a:r>
              <a:rPr lang="en-US" dirty="0"/>
              <a:t> = @"</a:t>
            </a:r>
          </a:p>
          <a:p>
            <a:r>
              <a:rPr lang="en-US" dirty="0"/>
              <a:t>                SELECT  </a:t>
            </a:r>
            <a:r>
              <a:rPr lang="en-US" dirty="0" err="1"/>
              <a:t>e.FirstName</a:t>
            </a:r>
            <a:r>
              <a:rPr lang="en-US" dirty="0"/>
              <a:t> + ' ' + </a:t>
            </a:r>
            <a:r>
              <a:rPr lang="en-US" dirty="0" err="1"/>
              <a:t>e.LastName</a:t>
            </a:r>
            <a:endParaRPr lang="en-US" dirty="0"/>
          </a:p>
          <a:p>
            <a:r>
              <a:rPr lang="en-US" dirty="0"/>
              <a:t>                FROM    Employees e</a:t>
            </a:r>
          </a:p>
          <a:p>
            <a:r>
              <a:rPr lang="en-US" dirty="0"/>
              <a:t>                WHERE   </a:t>
            </a:r>
            <a:r>
              <a:rPr lang="en-US" dirty="0" err="1"/>
              <a:t>e.Birthdate.AddYears</a:t>
            </a:r>
            <a:r>
              <a:rPr lang="en-US" dirty="0"/>
              <a:t>(65) &lt; GETDATE()</a:t>
            </a:r>
          </a:p>
          <a:p>
            <a:r>
              <a:rPr lang="en-US" dirty="0"/>
              <a:t>            ";</a:t>
            </a:r>
          </a:p>
          <a:p>
            <a:endParaRPr lang="en-US" dirty="0"/>
          </a:p>
          <a:p>
            <a:r>
              <a:rPr lang="en-US" dirty="0"/>
              <a:t>            var query = new Query(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dataContext</a:t>
            </a:r>
            <a:r>
              <a:rPr lang="en-US" dirty="0"/>
              <a:t>);</a:t>
            </a:r>
          </a:p>
          <a:p>
            <a:r>
              <a:rPr lang="en-US" dirty="0"/>
              <a:t>            var results = </a:t>
            </a:r>
            <a:r>
              <a:rPr lang="en-US" dirty="0" err="1"/>
              <a:t>query.ExecuteDataTable</a:t>
            </a:r>
            <a:r>
              <a:rPr lang="en-US" dirty="0"/>
              <a:t>();</a:t>
            </a:r>
          </a:p>
          <a:p>
            <a:r>
              <a:rPr lang="en-US" dirty="0"/>
              <a:t>            var values = </a:t>
            </a:r>
            <a:r>
              <a:rPr lang="en-US" dirty="0" err="1"/>
              <a:t>results.Rows.Cast</a:t>
            </a:r>
            <a:r>
              <a:rPr lang="en-US" dirty="0"/>
              <a:t>&lt;</a:t>
            </a:r>
            <a:r>
              <a:rPr lang="en-US" dirty="0" err="1"/>
              <a:t>DataRow</a:t>
            </a:r>
            <a:r>
              <a:rPr lang="en-US" dirty="0"/>
              <a:t>&gt;().Select(r =&gt; (string)r[0]);</a:t>
            </a:r>
          </a:p>
          <a:p>
            <a:r>
              <a:rPr lang="en-US" dirty="0"/>
              <a:t>            result = </a:t>
            </a:r>
            <a:r>
              <a:rPr lang="en-US" dirty="0" err="1"/>
              <a:t>string.Join</a:t>
            </a:r>
            <a:r>
              <a:rPr lang="en-US" dirty="0"/>
              <a:t>(</a:t>
            </a:r>
            <a:r>
              <a:rPr lang="en-US" dirty="0" err="1"/>
              <a:t>Environment.NewLine</a:t>
            </a:r>
            <a:r>
              <a:rPr lang="en-US" dirty="0"/>
              <a:t>, values);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9/19/2017 8:29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5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4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4C5D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7"/>
            <a:ext cx="5012623" cy="116204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492267"/>
            <a:ext cx="9860674" cy="729752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719657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06" y="2399360"/>
            <a:ext cx="11655840" cy="89966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150" y="4140200"/>
            <a:ext cx="5708650" cy="627864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01330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75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374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169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796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4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60109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824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8354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71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993D28-AD45-4A69-9641-166268D9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224D5-83D4-4D81-A498-9649EC840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06" y="3769008"/>
            <a:ext cx="10575747" cy="1071062"/>
          </a:xfrm>
        </p:spPr>
        <p:txBody>
          <a:bodyPr/>
          <a:lstStyle/>
          <a:p>
            <a:r>
              <a:rPr lang="en-US" dirty="0"/>
              <a:t>Jon Galloway | Executive Director, .NET Foundation @jongalloway | jon.galloway@microsoft.com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3734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Exploring .NET Standard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Multi-Targeting with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24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7434-21AB-4695-B435-833FA4F2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2D74B-4DA2-41D5-875C-53D941849016}"/>
              </a:ext>
            </a:extLst>
          </p:cNvPr>
          <p:cNvSpPr txBox="1"/>
          <p:nvPr/>
        </p:nvSpPr>
        <p:spPr>
          <a:xfrm>
            <a:off x="2877879" y="4570228"/>
            <a:ext cx="2745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Immo Landwerth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35CAC-9E5F-43BF-83F6-1F57F105E9BE}"/>
              </a:ext>
            </a:extLst>
          </p:cNvPr>
          <p:cNvSpPr txBox="1"/>
          <p:nvPr/>
        </p:nvSpPr>
        <p:spPr>
          <a:xfrm>
            <a:off x="2877879" y="5148590"/>
            <a:ext cx="193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@</a:t>
            </a:r>
            <a:r>
              <a:rPr lang="en-US" sz="2800" dirty="0" err="1"/>
              <a:t>terrajobst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A8F61-1D9B-4A46-A245-2174A999F916}"/>
              </a:ext>
            </a:extLst>
          </p:cNvPr>
          <p:cNvSpPr txBox="1"/>
          <p:nvPr/>
        </p:nvSpPr>
        <p:spPr>
          <a:xfrm>
            <a:off x="2877879" y="5726952"/>
            <a:ext cx="3537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immol@microsoft.com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1B1C3-61D8-48AC-A3F0-6F07F500044B}"/>
              </a:ext>
            </a:extLst>
          </p:cNvPr>
          <p:cNvSpPr txBox="1"/>
          <p:nvPr/>
        </p:nvSpPr>
        <p:spPr>
          <a:xfrm>
            <a:off x="1518873" y="2449876"/>
            <a:ext cx="8879308" cy="1022668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https://aka.ms/netstandardfaq</a:t>
            </a:r>
          </a:p>
        </p:txBody>
      </p:sp>
      <p:pic>
        <p:nvPicPr>
          <p:cNvPr id="5" name="Picture 4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A603363A-ADBF-4547-AE8D-3BD625B6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0229"/>
            <a:ext cx="1679944" cy="16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32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work?</a:t>
            </a:r>
          </a:p>
        </p:txBody>
      </p:sp>
    </p:spTree>
    <p:extLst>
      <p:ext uri="{BB962C8B-B14F-4D97-AF65-F5344CB8AC3E}">
        <p14:creationId xmlns:p14="http://schemas.microsoft.com/office/powerpoint/2010/main" val="94391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7857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50332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260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2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Framework 4.6.1 will have the broadest adoption when we ship</a:t>
            </a:r>
          </a:p>
          <a:p>
            <a:pPr lvl="1"/>
            <a:r>
              <a:rPr lang="en-US" dirty="0"/>
              <a:t>Doesn’t support all the APIs in 1.6 (~100 are missing) but</a:t>
            </a:r>
          </a:p>
          <a:p>
            <a:pPr lvl="1"/>
            <a:r>
              <a:rPr lang="en-US" dirty="0"/>
              <a:t>Does supports most of the additions in .NET Standard 2.0</a:t>
            </a:r>
          </a:p>
          <a:p>
            <a:r>
              <a:rPr lang="en-US" dirty="0"/>
              <a:t>We considered not exposing the missing APIs in .NET Standard 2.0: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breaking change?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03394" y="4903978"/>
          <a:ext cx="11185122" cy="1865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6130">
                  <a:extLst>
                    <a:ext uri="{9D8B030D-6E8A-4147-A177-3AD203B41FA5}">
                      <a16:colId xmlns:a16="http://schemas.microsoft.com/office/drawing/2014/main" val="260947025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4280607082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20820043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97409450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851483368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326413516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41794050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1562656523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541285282"/>
                    </a:ext>
                  </a:extLst>
                </a:gridCol>
              </a:tblGrid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4042168161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4.6.2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vNext</a:t>
                      </a:r>
                      <a:endParaRPr lang="en-US" sz="2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extLst>
                  <a:ext uri="{0D108BD9-81ED-4DB2-BD59-A6C34878D82A}">
                    <a16:rowId xmlns:a16="http://schemas.microsoft.com/office/drawing/2014/main" val="2077082582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21381341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03394" y="5543548"/>
            <a:ext cx="11185122" cy="582617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2399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breaking change between</a:t>
            </a:r>
          </a:p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1.x and 2.0!</a:t>
            </a:r>
          </a:p>
        </p:txBody>
      </p:sp>
    </p:spTree>
    <p:extLst>
      <p:ext uri="{BB962C8B-B14F-4D97-AF65-F5344CB8AC3E}">
        <p14:creationId xmlns:p14="http://schemas.microsoft.com/office/powerpoint/2010/main" val="5434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Standard 2.0?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4833" y="1535113"/>
            <a:ext cx="5385514" cy="639762"/>
          </a:xfrm>
        </p:spPr>
        <p:txBody>
          <a:bodyPr>
            <a:normAutofit/>
          </a:bodyPr>
          <a:lstStyle/>
          <a:p>
            <a:r>
              <a:rPr lang="en-US" sz="2666" dirty="0"/>
              <a:t>Many more APIs!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833" y="2174875"/>
            <a:ext cx="5385514" cy="3951288"/>
          </a:xfrm>
        </p:spPr>
        <p:txBody>
          <a:bodyPr>
            <a:normAutofit/>
          </a:bodyPr>
          <a:lstStyle/>
          <a:p>
            <a:r>
              <a:rPr lang="en-US" sz="2666" dirty="0"/>
              <a:t>.NET standard 2.0 more than doubles the number of APIs!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7146" y="1535113"/>
            <a:ext cx="5821642" cy="639762"/>
          </a:xfrm>
        </p:spPr>
        <p:txBody>
          <a:bodyPr>
            <a:noAutofit/>
          </a:bodyPr>
          <a:lstStyle/>
          <a:p>
            <a:r>
              <a:rPr lang="en-US" sz="2666" dirty="0" err="1"/>
              <a:t>Compat</a:t>
            </a:r>
            <a:r>
              <a:rPr lang="en-US" sz="2666" dirty="0"/>
              <a:t> with .NET Framework libs!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67146" y="2174875"/>
            <a:ext cx="5387630" cy="4574841"/>
          </a:xfrm>
        </p:spPr>
        <p:txBody>
          <a:bodyPr>
            <a:noAutofit/>
          </a:bodyPr>
          <a:lstStyle/>
          <a:p>
            <a:r>
              <a:rPr lang="en-US" sz="2666" dirty="0"/>
              <a:t>Most libraries are still targeting .</a:t>
            </a:r>
            <a:r>
              <a:rPr lang="en-US" sz="2666"/>
              <a:t>NET Framework</a:t>
            </a: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399" dirty="0"/>
            </a:br>
            <a:br>
              <a:rPr lang="en-US" sz="2399" dirty="0"/>
            </a:br>
            <a:endParaRPr lang="en-US" sz="2399" dirty="0"/>
          </a:p>
          <a:p>
            <a:r>
              <a:rPr lang="en-US" sz="2666" dirty="0"/>
              <a:t>A </a:t>
            </a:r>
            <a:r>
              <a:rPr lang="en-US" sz="2666" dirty="0" err="1"/>
              <a:t>compat</a:t>
            </a:r>
            <a:r>
              <a:rPr lang="en-US" sz="2666" dirty="0"/>
              <a:t> shim makes them usable on other platforms, with caveats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3049" y="3137364"/>
          <a:ext cx="3800694" cy="16381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66898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62585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45341" y="3137364"/>
          <a:ext cx="5084734" cy="21709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367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2542367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601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9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1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09906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Difference to Portable Class Libraries (PCL)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PCLs were an after thought, i.e. each platform could decide which APIs to includes</a:t>
            </a:r>
          </a:p>
          <a:p>
            <a:pPr lvl="1"/>
            <a:r>
              <a:rPr lang="en-US"/>
              <a:t>No systematic approach to versioning</a:t>
            </a:r>
          </a:p>
          <a:p>
            <a:pPr lvl="1"/>
            <a:r>
              <a:rPr lang="en-US"/>
              <a:t>Computed intersection profiles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Each PCLs is targeting a specific set of</a:t>
            </a:r>
            <a:br>
              <a:rPr lang="en-US"/>
            </a:br>
            <a:r>
              <a:rPr lang="en-US"/>
              <a:t>platforms</a:t>
            </a:r>
          </a:p>
          <a:p>
            <a:pPr lvl="1"/>
            <a:r>
              <a:rPr lang="en-US"/>
              <a:t>Not compatible with newer platforms</a:t>
            </a:r>
          </a:p>
          <a:p>
            <a:pPr lvl="1"/>
            <a:r>
              <a:rPr lang="en-US"/>
              <a:t>Hard to understand compatibility relationships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0F941-60F5-4639-BB4B-EB7DB36A398E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PCLs are now deprecated. Use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3411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3995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.NET Framework BCL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9279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 .NET Core BCL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4564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Mono BCL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90816-61E9-41AA-B425-FFC3B43D104F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9A9F9-2FE2-4671-B669-FF20ED853C3A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254228-6F77-4689-A94A-1F52F52565E6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36" name="Pentagon 37">
            <a:extLst>
              <a:ext uri="{FF2B5EF4-FFF2-40B4-BE49-F238E27FC236}">
                <a16:creationId xmlns:a16="http://schemas.microsoft.com/office/drawing/2014/main" id="{AD5754FB-729C-447C-8606-0CFDBAD65AE2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453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92DD9-8304-4BA4-8F48-B8F4CB7EADA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7EF26-0AD6-4ACA-9E71-645BC1A06E4E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53880-F1C3-4994-8A39-12B320648933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31" name="Pentagon 37">
            <a:extLst>
              <a:ext uri="{FF2B5EF4-FFF2-40B4-BE49-F238E27FC236}">
                <a16:creationId xmlns:a16="http://schemas.microsoft.com/office/drawing/2014/main" id="{4FD77FDD-6715-4670-9F29-001F99E3F795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9948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Xamarin</a:t>
            </a:r>
          </a:p>
          <a:p>
            <a:r>
              <a:rPr lang="en-US" dirty="0"/>
              <a:t>Makes .NET Core 2.0 bigger as it implements .NET Standard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9684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9860674" cy="1164421"/>
          </a:xfrm>
        </p:spPr>
        <p:txBody>
          <a:bodyPr/>
          <a:lstStyle/>
          <a:p>
            <a:r>
              <a:rPr lang="en-US" dirty="0"/>
              <a:t>Creating a .NET Standard Library</a:t>
            </a:r>
          </a:p>
          <a:p>
            <a:r>
              <a:rPr lang="en-US" dirty="0"/>
              <a:t>Using a NuGet package via the </a:t>
            </a:r>
            <a:r>
              <a:rPr lang="en-US" dirty="0" err="1"/>
              <a:t>Compat</a:t>
            </a:r>
            <a:r>
              <a:rPr lang="en-US" dirty="0"/>
              <a:t> Shim</a:t>
            </a:r>
          </a:p>
        </p:txBody>
      </p:sp>
    </p:spTree>
    <p:extLst>
      <p:ext uri="{BB962C8B-B14F-4D97-AF65-F5344CB8AC3E}">
        <p14:creationId xmlns:p14="http://schemas.microsoft.com/office/powerpoint/2010/main" val="322719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95D2-77C9-4919-90E5-B004682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D7F2D-AB40-43AC-9814-29374A3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E52C1-33F4-4655-BBD5-E3A09B40C119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240452-FD48-4812-8EB1-25485FD9C592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4D6C8-7802-4AEA-8F91-0459CDE81E07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6D596-E80C-42BA-A6CE-A8380F608200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EC25B-7E87-4173-8556-49087C224CE6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6D440-DDE5-442A-BAF5-13CDCF1368B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22402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ConfTemplate.pptx" id="{DF1AB96F-19A4-4A76-B473-A25A4B045055}" vid="{7437E538-1E7E-4B82-ACBB-0F7CFE92B8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2075</Words>
  <Application>Microsoft Office PowerPoint</Application>
  <PresentationFormat>Widescreen</PresentationFormat>
  <Paragraphs>402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Segoe UI</vt:lpstr>
      <vt:lpstr>Wingdings</vt:lpstr>
      <vt:lpstr>Calibri Light</vt:lpstr>
      <vt:lpstr>Segoe UI Light</vt:lpstr>
      <vt:lpstr>Righteous</vt:lpstr>
      <vt:lpstr>Arial</vt:lpstr>
      <vt:lpstr>Calibri</vt:lpstr>
      <vt:lpstr>Segoe UI Semibold</vt:lpstr>
      <vt:lpstr>Segoe UI Semilight</vt:lpstr>
      <vt:lpstr>Office Theme</vt:lpstr>
      <vt:lpstr>Connect_2016_Template_Light</vt:lpstr>
      <vt:lpstr>.NET Standard</vt:lpstr>
      <vt:lpstr>.NET today—reusing code</vt:lpstr>
      <vt:lpstr>.NET today—reusing code</vt:lpstr>
      <vt:lpstr>.NET tomorrow</vt:lpstr>
      <vt:lpstr>.NET tomorrow</vt:lpstr>
      <vt:lpstr>What is .NET Standard?</vt:lpstr>
      <vt:lpstr>.NET Standard 2.0</vt:lpstr>
      <vt:lpstr>Demo</vt:lpstr>
      <vt:lpstr>What version should you target?</vt:lpstr>
      <vt:lpstr>Demo</vt:lpstr>
      <vt:lpstr>Demo</vt:lpstr>
      <vt:lpstr>Questions?</vt:lpstr>
      <vt:lpstr>PowerPoint Presentation</vt:lpstr>
      <vt:lpstr>How does .NET Standard work?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What about the breaking change?</vt:lpstr>
      <vt:lpstr>What’s new in .NET Standard 2.0?</vt:lpstr>
      <vt:lpstr>.NET Core and .NET Standard</vt:lpstr>
      <vt:lpstr>.NET Core &amp; .NET Standard Releases</vt:lpstr>
      <vt:lpstr>Difference to Portable Class Libraries (PCL)</vt:lpstr>
      <vt:lpstr>Versioning in 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Jon Galloway</cp:lastModifiedBy>
  <cp:revision>89</cp:revision>
  <dcterms:created xsi:type="dcterms:W3CDTF">2017-06-04T17:51:47Z</dcterms:created>
  <dcterms:modified xsi:type="dcterms:W3CDTF">2017-09-19T17:05:46Z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