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6"/>
  </p:notesMasterIdLst>
  <p:sldIdLst>
    <p:sldId id="287" r:id="rId5"/>
    <p:sldId id="260" r:id="rId6"/>
    <p:sldId id="294" r:id="rId7"/>
    <p:sldId id="292" r:id="rId8"/>
    <p:sldId id="293" r:id="rId9"/>
    <p:sldId id="289" r:id="rId10"/>
    <p:sldId id="262" r:id="rId11"/>
    <p:sldId id="295" r:id="rId12"/>
    <p:sldId id="288" r:id="rId13"/>
    <p:sldId id="29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063" autoAdjust="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8253E678-E59D-44EE-8EB1-8F9806B71437}"/>
    <pc:docChg chg="addSld delSld modSld">
      <pc:chgData name="Daniel Roth" userId="02261a5d-b764-49c2-b6b6-041bd43f80dd" providerId="ADAL" clId="{8253E678-E59D-44EE-8EB1-8F9806B71437}" dt="2017-09-19T13:41:29.920" v="101" actId="20577"/>
      <pc:docMkLst>
        <pc:docMk/>
      </pc:docMkLst>
      <pc:sldChg chg="modSp">
        <pc:chgData name="Daniel Roth" userId="02261a5d-b764-49c2-b6b6-041bd43f80dd" providerId="ADAL" clId="{8253E678-E59D-44EE-8EB1-8F9806B71437}" dt="2017-09-18T23:13:19.605" v="23" actId="20577"/>
        <pc:sldMkLst>
          <pc:docMk/>
          <pc:sldMk cId="3275314779" sldId="260"/>
        </pc:sldMkLst>
        <pc:spChg chg="mod">
          <ac:chgData name="Daniel Roth" userId="02261a5d-b764-49c2-b6b6-041bd43f80dd" providerId="ADAL" clId="{8253E678-E59D-44EE-8EB1-8F9806B71437}" dt="2017-09-18T23:13:19.605" v="23" actId="20577"/>
          <ac:spMkLst>
            <pc:docMk/>
            <pc:sldMk cId="3275314779" sldId="260"/>
            <ac:spMk id="3" creationId="{58147CA4-634A-447F-8FA4-95C6D1EE6DDE}"/>
          </ac:spMkLst>
        </pc:spChg>
      </pc:sldChg>
      <pc:sldChg chg="modSp">
        <pc:chgData name="Daniel Roth" userId="02261a5d-b764-49c2-b6b6-041bd43f80dd" providerId="ADAL" clId="{8253E678-E59D-44EE-8EB1-8F9806B71437}" dt="2017-09-19T13:41:29.920" v="101" actId="20577"/>
        <pc:sldMkLst>
          <pc:docMk/>
          <pc:sldMk cId="272259558" sldId="288"/>
        </pc:sldMkLst>
        <pc:spChg chg="mod">
          <ac:chgData name="Daniel Roth" userId="02261a5d-b764-49c2-b6b6-041bd43f80dd" providerId="ADAL" clId="{8253E678-E59D-44EE-8EB1-8F9806B71437}" dt="2017-09-19T13:41:29.920" v="101" actId="20577"/>
          <ac:spMkLst>
            <pc:docMk/>
            <pc:sldMk cId="272259558" sldId="288"/>
            <ac:spMk id="3" creationId="{23A4513A-9D29-405C-B1B0-ED8D3F0D79B7}"/>
          </ac:spMkLst>
        </pc:spChg>
      </pc:sldChg>
      <pc:sldChg chg="modSp">
        <pc:chgData name="Daniel Roth" userId="02261a5d-b764-49c2-b6b6-041bd43f80dd" providerId="ADAL" clId="{8253E678-E59D-44EE-8EB1-8F9806B71437}" dt="2017-09-18T23:24:01.376" v="95" actId="20577"/>
        <pc:sldMkLst>
          <pc:docMk/>
          <pc:sldMk cId="2670536411" sldId="291"/>
        </pc:sldMkLst>
        <pc:spChg chg="mod">
          <ac:chgData name="Daniel Roth" userId="02261a5d-b764-49c2-b6b6-041bd43f80dd" providerId="ADAL" clId="{8253E678-E59D-44EE-8EB1-8F9806B71437}" dt="2017-09-18T23:24:01.376" v="95" actId="20577"/>
          <ac:spMkLst>
            <pc:docMk/>
            <pc:sldMk cId="2670536411" sldId="291"/>
            <ac:spMk id="3" creationId="{37A0A928-1EEE-41DF-9CBB-90C7ED8FC6ED}"/>
          </ac:spMkLst>
        </pc:spChg>
      </pc:sldChg>
      <pc:sldChg chg="modSp add modAnim">
        <pc:chgData name="Daniel Roth" userId="02261a5d-b764-49c2-b6b6-041bd43f80dd" providerId="ADAL" clId="{8253E678-E59D-44EE-8EB1-8F9806B71437}" dt="2017-09-18T23:23:16.923" v="79"/>
        <pc:sldMkLst>
          <pc:docMk/>
          <pc:sldMk cId="4292818327" sldId="292"/>
        </pc:sldMkLst>
        <pc:spChg chg="mod">
          <ac:chgData name="Daniel Roth" userId="02261a5d-b764-49c2-b6b6-041bd43f80dd" providerId="ADAL" clId="{8253E678-E59D-44EE-8EB1-8F9806B71437}" dt="2017-09-18T23:22:13.266" v="76" actId="20577"/>
          <ac:spMkLst>
            <pc:docMk/>
            <pc:sldMk cId="4292818327" sldId="292"/>
            <ac:spMk id="17" creationId="{00000000-0000-0000-0000-000000000000}"/>
          </ac:spMkLst>
        </pc:spChg>
      </pc:sldChg>
      <pc:sldChg chg="add modAnim">
        <pc:chgData name="Daniel Roth" userId="02261a5d-b764-49c2-b6b6-041bd43f80dd" providerId="ADAL" clId="{8253E678-E59D-44EE-8EB1-8F9806B71437}" dt="2017-09-18T23:23:04.376" v="77"/>
        <pc:sldMkLst>
          <pc:docMk/>
          <pc:sldMk cId="86653894" sldId="293"/>
        </pc:sldMkLst>
      </pc:sldChg>
      <pc:sldChg chg="add del setBg">
        <pc:chgData name="Daniel Roth" userId="02261a5d-b764-49c2-b6b6-041bd43f80dd" providerId="ADAL" clId="{8253E678-E59D-44EE-8EB1-8F9806B71437}" dt="2017-09-18T23:29:22.103" v="98"/>
        <pc:sldMkLst>
          <pc:docMk/>
          <pc:sldMk cId="1238020099" sldId="294"/>
        </pc:sldMkLst>
      </pc:sldChg>
      <pc:sldChg chg="add">
        <pc:chgData name="Daniel Roth" userId="02261a5d-b764-49c2-b6b6-041bd43f80dd" providerId="ADAL" clId="{8253E678-E59D-44EE-8EB1-8F9806B71437}" dt="2017-09-19T13:41:19.216" v="99"/>
        <pc:sldMkLst>
          <pc:docMk/>
          <pc:sldMk cId="3361950062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0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94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9/18/2017 4:19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78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https://docs.microsoft.com/en-us/dotnet/standard/net-standard </a:t>
            </a:r>
          </a:p>
          <a:p>
            <a:endParaRPr lang="en-US" dirty="0"/>
          </a:p>
          <a:p>
            <a:r>
              <a:rPr lang="en-US"/>
              <a:t>Data  - </a:t>
            </a:r>
            <a:r>
              <a:rPr lang="en-US" dirty="0" err="1"/>
              <a:t>DataSet</a:t>
            </a:r>
            <a:r>
              <a:rPr lang="en-US" dirty="0"/>
              <a:t> * </a:t>
            </a:r>
            <a:r>
              <a:rPr lang="en-US" dirty="0" err="1"/>
              <a:t>DataTable</a:t>
            </a:r>
            <a:r>
              <a:rPr lang="en-US" dirty="0"/>
              <a:t> *  </a:t>
            </a:r>
            <a:r>
              <a:rPr lang="en-US" dirty="0" err="1"/>
              <a:t>SQLClient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9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4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59"/>
            </a:lvl2pPr>
            <a:lvl3pPr marL="223812" indent="0">
              <a:buNone/>
              <a:defRPr/>
            </a:lvl3pPr>
            <a:lvl4pPr marL="447624" indent="0">
              <a:buNone/>
              <a:defRPr/>
            </a:lvl4pPr>
            <a:lvl5pPr marL="67143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946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  <p:sldLayoutId id="2147483698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co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c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What’s New in ASP.NET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Daniel Roth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1ADBE5-4B58-417C-8006-511A5A2A0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Install .NET Core 2.0 from </a:t>
            </a:r>
            <a:r>
              <a:rPr lang="en-US" dirty="0">
                <a:hlinkClick r:id="rId3"/>
              </a:rPr>
              <a:t>https://dot.net/core</a:t>
            </a:r>
            <a:endParaRPr lang="en-US" dirty="0"/>
          </a:p>
          <a:p>
            <a:r>
              <a:rPr lang="en-US" dirty="0"/>
              <a:t>Install Visual Studio from </a:t>
            </a:r>
            <a:r>
              <a:rPr lang="en-US" dirty="0">
                <a:hlinkClick r:id="rId4"/>
              </a:rPr>
              <a:t>https://visualstudio.com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0A928-1EEE-41DF-9CBB-90C7ED8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ASP.NET Core 2.0 today!</a:t>
            </a:r>
          </a:p>
        </p:txBody>
      </p:sp>
    </p:spTree>
    <p:extLst>
      <p:ext uri="{BB962C8B-B14F-4D97-AF65-F5344CB8AC3E}">
        <p14:creationId xmlns:p14="http://schemas.microsoft.com/office/powerpoint/2010/main" val="26705364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Get started </a:t>
            </a:r>
            <a:r>
              <a:rPr lang="en-US" i="1" dirty="0"/>
              <a:t>faster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Revamped authentication</a:t>
            </a:r>
          </a:p>
          <a:p>
            <a:r>
              <a:rPr lang="en-US" dirty="0"/>
              <a:t>SPA templates (Angular/React/</a:t>
            </a:r>
            <a:r>
              <a:rPr lang="en-US" dirty="0" err="1"/>
              <a:t>React+Redux</a:t>
            </a:r>
            <a:r>
              <a:rPr lang="en-US" dirty="0"/>
              <a:t>)</a:t>
            </a:r>
          </a:p>
          <a:p>
            <a:r>
              <a:rPr lang="en-US" dirty="0"/>
              <a:t>Page and View compilation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Seamless diagnostics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F3C05F6-5643-4514-9015-EADA69635388}"/>
              </a:ext>
            </a:extLst>
          </p:cNvPr>
          <p:cNvGrpSpPr/>
          <p:nvPr/>
        </p:nvGrpSpPr>
        <p:grpSpPr>
          <a:xfrm>
            <a:off x="231151" y="2765233"/>
            <a:ext cx="8438902" cy="3269875"/>
            <a:chOff x="473523" y="2765233"/>
            <a:chExt cx="8438902" cy="32698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79A00A-288F-4596-8596-B6245973844F}"/>
                </a:ext>
              </a:extLst>
            </p:cNvPr>
            <p:cNvGrpSpPr/>
            <p:nvPr/>
          </p:nvGrpSpPr>
          <p:grpSpPr>
            <a:xfrm>
              <a:off x="473523" y="2765233"/>
              <a:ext cx="8438902" cy="3269875"/>
              <a:chOff x="406549" y="3520663"/>
              <a:chExt cx="9311752" cy="326987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CD9056F-D671-4F3C-A669-BF15F1237944}"/>
                  </a:ext>
                </a:extLst>
              </p:cNvPr>
              <p:cNvGrpSpPr/>
              <p:nvPr/>
            </p:nvGrpSpPr>
            <p:grpSpPr>
              <a:xfrm>
                <a:off x="406549" y="3520663"/>
                <a:ext cx="9311752" cy="3269875"/>
                <a:chOff x="474923" y="2765234"/>
                <a:chExt cx="9253607" cy="326987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74923" y="2765234"/>
                  <a:ext cx="9253607" cy="3269875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2000" kern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marL="0" marR="0" lvl="0" indent="0" algn="ctr" defTabSz="91404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72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762304" y="5408884"/>
                  <a:ext cx="2688627" cy="382081"/>
                </a:xfrm>
                <a:prstGeom prst="rect">
                  <a:avLst/>
                </a:prstGeom>
                <a:solidFill>
                  <a:srgbClr val="D2D2D2"/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/>
                <a:p>
                  <a:pPr marL="0" marR="0" lvl="0" indent="0" algn="ctr" defTabSz="896042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Segoe UI Semilight" panose="020B0402040204020203" pitchFamily="34" charset="0"/>
                    </a:rPr>
                    <a:t>COMPILERS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759530" y="5408884"/>
                  <a:ext cx="2626177" cy="382081"/>
                </a:xfrm>
                <a:prstGeom prst="rect">
                  <a:avLst/>
                </a:prstGeom>
                <a:solidFill>
                  <a:srgbClr val="D2D2D2"/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/>
                <a:p>
                  <a:pPr marL="0" marR="0" lvl="0" indent="0" algn="ctr" defTabSz="896042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Segoe UI Semilight" panose="020B0402040204020203" pitchFamily="34" charset="0"/>
                    </a:rPr>
                    <a:t>LANGUAGES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19096" y="5408885"/>
                  <a:ext cx="2634609" cy="394116"/>
                </a:xfrm>
                <a:prstGeom prst="rect">
                  <a:avLst/>
                </a:prstGeom>
                <a:solidFill>
                  <a:srgbClr val="D2D2D2"/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/>
                <a:p>
                  <a:pPr marL="0" marR="0" lvl="0" indent="0" algn="ctr" defTabSz="896042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80" b="1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Segoe UI Semilight" panose="020B0402040204020203" pitchFamily="34" charset="0"/>
                    </a:rPr>
                    <a:t>RUNTIME COMPONENTS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25249" y="3415108"/>
                  <a:ext cx="9162736" cy="1295929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</p:spPr>
              <p:txBody>
                <a:bodyPr wrap="square" lIns="179259" tIns="143407" rIns="179259" bIns="143407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b="1" kern="0">
                      <a:gradFill>
                        <a:gsLst>
                          <a:gs pos="2804">
                            <a:srgbClr val="505050"/>
                          </a:gs>
                          <a:gs pos="26000">
                            <a:srgbClr val="505050"/>
                          </a:gs>
                        </a:gsLst>
                        <a:lin ang="5400000" scaled="1"/>
                      </a:gradFill>
                      <a:cs typeface="Segoe UI Semilight" panose="020B0402040204020203" pitchFamily="34" charset="0"/>
                    </a:defRPr>
                  </a:lvl1pPr>
                </a:lstStyle>
                <a:p>
                  <a:pPr marL="0" marR="0" lvl="0" indent="0" algn="ctr" defTabSz="91404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LIBRARIES</a:t>
                  </a:r>
                  <a:endParaRPr kumimoji="0" lang="en-US" sz="107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49898" y="4949461"/>
                  <a:ext cx="9162736" cy="3017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385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72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INFRASTRUCTURE</a:t>
                  </a:r>
                  <a:endParaRPr kumimoji="0" lang="en-US" sz="17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440542" y="3692465"/>
                <a:ext cx="9253607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04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.NET STANDARD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10497" y="4791765"/>
              <a:ext cx="8364952" cy="11083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marL="0" marR="0" lvl="0" indent="0" algn="ctr" defTabSz="91404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78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459027" y="133676"/>
            <a:ext cx="10551559" cy="1097205"/>
          </a:xfrm>
          <a:prstGeom prst="rect">
            <a:avLst/>
          </a:prstGeom>
        </p:spPr>
        <p:txBody>
          <a:bodyPr lIns="146097" tIns="9131" rIns="146097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31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94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.NET – A unified platform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803BB4-8BCA-4DF1-9753-90153B67A98F}"/>
              </a:ext>
            </a:extLst>
          </p:cNvPr>
          <p:cNvGrpSpPr/>
          <p:nvPr/>
        </p:nvGrpSpPr>
        <p:grpSpPr>
          <a:xfrm>
            <a:off x="8758369" y="1737574"/>
            <a:ext cx="2357650" cy="4310992"/>
            <a:chOff x="9635245" y="1367247"/>
            <a:chExt cx="1927041" cy="52118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8E80D3-6243-4411-AD28-F12606D9CB8B}"/>
                </a:ext>
              </a:extLst>
            </p:cNvPr>
            <p:cNvGrpSpPr/>
            <p:nvPr/>
          </p:nvGrpSpPr>
          <p:grpSpPr>
            <a:xfrm>
              <a:off x="9635245" y="1367247"/>
              <a:ext cx="1927041" cy="5195531"/>
              <a:chOff x="7489548" y="1582077"/>
              <a:chExt cx="1929967" cy="5197742"/>
            </a:xfrm>
            <a:solidFill>
              <a:srgbClr val="FFFFFF">
                <a:lumMod val="85000"/>
              </a:srgb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69AD31F-5689-4A1A-959D-811ABF6F6789}"/>
                  </a:ext>
                </a:extLst>
              </p:cNvPr>
              <p:cNvSpPr/>
              <p:nvPr/>
            </p:nvSpPr>
            <p:spPr bwMode="auto">
              <a:xfrm>
                <a:off x="7489549" y="1582078"/>
                <a:ext cx="1929966" cy="5197741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79259" tIns="143407" rIns="179259" bIns="14340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44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42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26CB63-F532-4656-90E4-8C73B820E846}"/>
                  </a:ext>
                </a:extLst>
              </p:cNvPr>
              <p:cNvSpPr txBox="1"/>
              <p:nvPr/>
            </p:nvSpPr>
            <p:spPr>
              <a:xfrm>
                <a:off x="7489548" y="1582077"/>
                <a:ext cx="1929965" cy="627675"/>
              </a:xfrm>
              <a:prstGeom prst="rect">
                <a:avLst/>
              </a:prstGeom>
              <a:solidFill>
                <a:srgbClr val="000000">
                  <a:alpha val="10196"/>
                </a:srgbClr>
              </a:solidFill>
            </p:spPr>
            <p:txBody>
              <a:bodyPr wrap="square" lIns="179259" tIns="143407" rIns="179259" bIns="143407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b="1" kern="0"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cs typeface="Segoe UI Semilight" panose="020B0402040204020203" pitchFamily="34" charset="0"/>
                  </a:defRPr>
                </a:lvl1pPr>
              </a:lstStyle>
              <a:p>
                <a:pPr marL="0" marR="0" lvl="0" indent="0" algn="l" defTabSz="91404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TOOLS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52A2AE-A82E-4A60-BB10-DC3202553304}"/>
                </a:ext>
              </a:extLst>
            </p:cNvPr>
            <p:cNvGrpSpPr/>
            <p:nvPr/>
          </p:nvGrpSpPr>
          <p:grpSpPr>
            <a:xfrm>
              <a:off x="9736578" y="4145012"/>
              <a:ext cx="1700317" cy="1163842"/>
              <a:chOff x="9889852" y="3499104"/>
              <a:chExt cx="2478170" cy="172385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6AF469-E0BD-4324-808B-4A9CB3504C6E}"/>
                  </a:ext>
                </a:extLst>
              </p:cNvPr>
              <p:cNvSpPr txBox="1"/>
              <p:nvPr/>
            </p:nvSpPr>
            <p:spPr>
              <a:xfrm>
                <a:off x="9889852" y="4411678"/>
                <a:ext cx="2478170" cy="81128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lIns="91427" tIns="143407" rIns="91427" bIns="143407" rtlCol="0">
                <a:spAutoFit/>
              </a:bodyPr>
              <a:lstStyle/>
              <a:p>
                <a:pPr marL="0" marR="0" lvl="0" indent="0" algn="ctr" defTabSz="89604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8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VISUAL STUDIO CODE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154A23D-7293-4C75-993C-BEEC3F60AF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srgbClr val="0078D7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14" r="11806"/>
              <a:stretch/>
            </p:blipFill>
            <p:spPr bwMode="auto">
              <a:xfrm>
                <a:off x="10852014" y="3499104"/>
                <a:ext cx="661588" cy="1449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357EFE-3ECD-4703-A3B9-3AE6818BC3CD}"/>
                </a:ext>
              </a:extLst>
            </p:cNvPr>
            <p:cNvSpPr txBox="1"/>
            <p:nvPr/>
          </p:nvSpPr>
          <p:spPr>
            <a:xfrm>
              <a:off x="9635245" y="5833728"/>
              <a:ext cx="1927039" cy="745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8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Segoe UI Semilight" panose="020B0402040204020203" pitchFamily="34" charset="0"/>
                </a:rPr>
                <a:t>COMMAND LINE INTERFACE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D3BC05-0011-4FDA-9B9D-FD270B3F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680" y="5385949"/>
              <a:ext cx="424982" cy="524549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DE8AA6-4EB2-4319-BC64-1EBD6156E807}"/>
                </a:ext>
              </a:extLst>
            </p:cNvPr>
            <p:cNvGrpSpPr/>
            <p:nvPr/>
          </p:nvGrpSpPr>
          <p:grpSpPr>
            <a:xfrm>
              <a:off x="9981394" y="2088154"/>
              <a:ext cx="1266125" cy="1116017"/>
              <a:chOff x="9978881" y="2069863"/>
              <a:chExt cx="1291513" cy="113839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1C24B0-2238-4EB9-9F29-B5D33BB2FD18}"/>
                  </a:ext>
                </a:extLst>
              </p:cNvPr>
              <p:cNvSpPr txBox="1"/>
              <p:nvPr/>
            </p:nvSpPr>
            <p:spPr>
              <a:xfrm>
                <a:off x="9978881" y="2663452"/>
                <a:ext cx="1291513" cy="544806"/>
              </a:xfrm>
              <a:prstGeom prst="rect">
                <a:avLst/>
              </a:prstGeom>
              <a:noFill/>
            </p:spPr>
            <p:txBody>
              <a:bodyPr wrap="square" lIns="87868" tIns="137824" rIns="87868" bIns="137824" rtlCol="0">
                <a:spAutoFit/>
              </a:bodyPr>
              <a:lstStyle/>
              <a:p>
                <a:pPr marL="0" marR="0" lvl="0" indent="0" algn="ctr" defTabSz="861086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8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VISUAL STUDIO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CC93B32-26F5-4486-860D-94DCA89FAD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36608" y="2069863"/>
                <a:ext cx="528971" cy="661998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C5DB66-D138-4F63-AE60-CC646387BBD5}"/>
                </a:ext>
              </a:extLst>
            </p:cNvPr>
            <p:cNvGrpSpPr/>
            <p:nvPr/>
          </p:nvGrpSpPr>
          <p:grpSpPr>
            <a:xfrm>
              <a:off x="9687120" y="3157725"/>
              <a:ext cx="1854672" cy="1178035"/>
              <a:chOff x="9680357" y="3307956"/>
              <a:chExt cx="1891862" cy="120165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31C24-E892-4744-A492-966AEC6D7B88}"/>
                  </a:ext>
                </a:extLst>
              </p:cNvPr>
              <p:cNvSpPr txBox="1"/>
              <p:nvPr/>
            </p:nvSpPr>
            <p:spPr>
              <a:xfrm>
                <a:off x="9680357" y="3964807"/>
                <a:ext cx="1891862" cy="544806"/>
              </a:xfrm>
              <a:prstGeom prst="rect">
                <a:avLst/>
              </a:prstGeom>
              <a:noFill/>
            </p:spPr>
            <p:txBody>
              <a:bodyPr wrap="square" lIns="0" tIns="137824" rIns="89642" bIns="137824" rtlCol="0">
                <a:spAutoFit/>
              </a:bodyPr>
              <a:lstStyle/>
              <a:p>
                <a:pPr marL="14007" marR="0" lvl="0" indent="0" algn="ctr" defTabSz="861086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8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04">
                          <a:srgbClr val="505050"/>
                        </a:gs>
                        <a:gs pos="26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Segoe UI Semilight" panose="020B0402040204020203" pitchFamily="34" charset="0"/>
                  </a:rPr>
                  <a:t>VISUAL STUDIO FOR MAC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50DC62-273B-4F82-A76A-D237F9CB1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286" b="90000" l="22467" r="7839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089429" y="3307956"/>
                <a:ext cx="1035246" cy="75472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554D0D-0641-4EBE-BA39-8DDA15D719BB}"/>
              </a:ext>
            </a:extLst>
          </p:cNvPr>
          <p:cNvGrpSpPr/>
          <p:nvPr/>
        </p:nvGrpSpPr>
        <p:grpSpPr>
          <a:xfrm>
            <a:off x="216654" y="1737574"/>
            <a:ext cx="8438902" cy="987684"/>
            <a:chOff x="216654" y="1737574"/>
            <a:chExt cx="8438902" cy="98768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16654" y="1737575"/>
              <a:ext cx="1222514" cy="978752"/>
            </a:xfrm>
            <a:prstGeom prst="rect">
              <a:avLst/>
            </a:prstGeom>
            <a:solidFill>
              <a:srgbClr val="D83B01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TRADITIONAL WINDOWS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433714" y="1737574"/>
              <a:ext cx="1222516" cy="987294"/>
            </a:xfrm>
            <a:prstGeom prst="rect">
              <a:avLst/>
            </a:prstGeom>
            <a:solidFill>
              <a:srgbClr val="FF8C0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WINDOWS 10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32007" y="1737575"/>
              <a:ext cx="1222516" cy="987683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WEB APPS, CLOUD SERVICES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24846" y="1741764"/>
              <a:ext cx="1222516" cy="983104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MOBILE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433040" y="1737574"/>
              <a:ext cx="1222516" cy="987294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GAMES, VR, AR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9C0F46-FA10-4FE8-A38F-979320CB03A5}"/>
                </a:ext>
              </a:extLst>
            </p:cNvPr>
            <p:cNvSpPr/>
            <p:nvPr/>
          </p:nvSpPr>
          <p:spPr bwMode="auto">
            <a:xfrm>
              <a:off x="5017685" y="1737574"/>
              <a:ext cx="1222516" cy="9872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IoT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F3558A-0669-4D0C-AA56-FFFA24DB93F4}"/>
                </a:ext>
              </a:extLst>
            </p:cNvPr>
            <p:cNvSpPr/>
            <p:nvPr/>
          </p:nvSpPr>
          <p:spPr bwMode="auto">
            <a:xfrm>
              <a:off x="6210524" y="1741909"/>
              <a:ext cx="1222516" cy="982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642" tIns="143407" rIns="89642" bIns="14340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0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69241" y="291960"/>
            <a:ext cx="10515600" cy="1325563"/>
          </a:xfrm>
        </p:spPr>
        <p:txBody>
          <a:bodyPr/>
          <a:lstStyle/>
          <a:p>
            <a:r>
              <a:rPr lang="en-US" dirty="0"/>
              <a:t>Leverage new APIs in 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456887"/>
            <a:ext cx="8067823" cy="1228413"/>
          </a:xfrm>
        </p:spPr>
        <p:txBody>
          <a:bodyPr/>
          <a:lstStyle/>
          <a:p>
            <a:pPr>
              <a:spcBef>
                <a:spcPts val="2941"/>
              </a:spcBef>
            </a:pPr>
            <a:r>
              <a:rPr lang="en-US" dirty="0">
                <a:gradFill>
                  <a:gsLst>
                    <a:gs pos="13072">
                      <a:schemeClr val="tx2"/>
                    </a:gs>
                    <a:gs pos="67000">
                      <a:schemeClr val="tx2"/>
                    </a:gs>
                  </a:gsLst>
                  <a:lin ang="5400000" scaled="0"/>
                </a:gradFill>
              </a:rPr>
              <a:t>Has much bigger API surface</a:t>
            </a:r>
          </a:p>
          <a:p>
            <a:pPr marL="0" lvl="1">
              <a:spcBef>
                <a:spcPts val="784"/>
              </a:spcBef>
            </a:pPr>
            <a:r>
              <a:rPr lang="en-US" sz="1961" dirty="0"/>
              <a:t>Extended to cover intersection between .NET Framework and </a:t>
            </a:r>
            <a:r>
              <a:rPr lang="en-US" sz="1961" dirty="0" err="1"/>
              <a:t>Xamarin</a:t>
            </a:r>
            <a:endParaRPr lang="en-US" sz="1961" dirty="0"/>
          </a:p>
          <a:p>
            <a:pPr marL="0" lvl="1">
              <a:spcBef>
                <a:spcPts val="784"/>
              </a:spcBef>
            </a:pPr>
            <a:r>
              <a:rPr lang="en-US" sz="1961" dirty="0"/>
              <a:t>Also 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74887" y="3877208"/>
            <a:ext cx="3047844" cy="224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</a:pPr>
            <a:r>
              <a:rPr lang="en-US" sz="7842" spc="-294" dirty="0">
                <a:gradFill>
                  <a:gsLst>
                    <a:gs pos="28758">
                      <a:schemeClr val="tx2"/>
                    </a:gs>
                    <a:gs pos="63000">
                      <a:schemeClr val="tx2"/>
                    </a:gs>
                  </a:gsLst>
                  <a:lin ang="5400000" scaled="0"/>
                </a:gradFill>
                <a:latin typeface="+mj-lt"/>
              </a:rPr>
              <a:t>~70%</a:t>
            </a:r>
          </a:p>
          <a:p>
            <a:pPr>
              <a:lnSpc>
                <a:spcPct val="90000"/>
              </a:lnSpc>
              <a:spcBef>
                <a:spcPts val="588"/>
              </a:spcBef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</a:t>
            </a:r>
            <a:r>
              <a:rPr lang="en-US" sz="1961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NuGet</a:t>
            </a: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packages</a:t>
            </a:r>
          </a:p>
          <a:p>
            <a:pPr>
              <a:lnSpc>
                <a:spcPct val="90000"/>
              </a:lnSpc>
              <a:spcBef>
                <a:spcPts val="588"/>
              </a:spcBef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4887" y="1456887"/>
            <a:ext cx="3047844" cy="2241062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</a:pPr>
            <a:r>
              <a:rPr lang="en-US" sz="7842" spc="-294" dirty="0">
                <a:gradFill>
                  <a:gsLst>
                    <a:gs pos="28758">
                      <a:schemeClr val="tx2"/>
                    </a:gs>
                    <a:gs pos="63000">
                      <a:schemeClr val="tx2"/>
                    </a:gs>
                  </a:gsLst>
                  <a:lin ang="5400000" scaled="0"/>
                </a:gradFill>
                <a:latin typeface="+mj-lt"/>
              </a:rPr>
              <a:t>+20K</a:t>
            </a:r>
          </a:p>
          <a:p>
            <a:pPr>
              <a:lnSpc>
                <a:spcPct val="90000"/>
              </a:lnSpc>
              <a:spcBef>
                <a:spcPts val="588"/>
              </a:spcBef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>
              <a:lnSpc>
                <a:spcPct val="90000"/>
              </a:lnSpc>
              <a:spcBef>
                <a:spcPts val="588"/>
              </a:spcBef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241" y="3877208"/>
            <a:ext cx="8503284" cy="178622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941"/>
              </a:spcBef>
            </a:pPr>
            <a:r>
              <a:rPr lang="en-US" sz="3529" dirty="0">
                <a:gradFill>
                  <a:gsLst>
                    <a:gs pos="13072">
                      <a:schemeClr val="tx2"/>
                    </a:gs>
                    <a:gs pos="67000">
                      <a:schemeClr val="tx2"/>
                    </a:gs>
                  </a:gsLst>
                  <a:lin ang="5400000" scaled="0"/>
                </a:gradFill>
              </a:rPr>
              <a:t>Can reference .NET Framework libraries</a:t>
            </a:r>
          </a:p>
          <a:p>
            <a:pPr marL="0" lvl="1">
              <a:spcBef>
                <a:spcPts val="784"/>
              </a:spcBef>
            </a:pPr>
            <a:r>
              <a:rPr lang="en-US" sz="1961" dirty="0"/>
              <a:t>Compatibility shim allows referencing existing .NET Framework binaries</a:t>
            </a:r>
          </a:p>
          <a:p>
            <a:pPr marL="0" lvl="1">
              <a:spcBef>
                <a:spcPts val="784"/>
              </a:spcBef>
            </a:pPr>
            <a:r>
              <a:rPr lang="en-US" sz="1961" dirty="0"/>
              <a:t>No recompile required – also covers existing </a:t>
            </a:r>
            <a:r>
              <a:rPr lang="en-US" sz="1961" dirty="0" err="1"/>
              <a:t>NuGet</a:t>
            </a:r>
            <a:r>
              <a:rPr lang="en-US" sz="1961" dirty="0"/>
              <a:t> packages</a:t>
            </a:r>
          </a:p>
          <a:p>
            <a:pPr marL="0" lvl="1">
              <a:spcBef>
                <a:spcPts val="784"/>
              </a:spcBef>
            </a:pPr>
            <a:r>
              <a:rPr lang="en-US" sz="1961" dirty="0"/>
              <a:t>Limited to libraries that only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2928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/>
              <a:t>APIs in .NET Standard 2.0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64206" y="5538641"/>
            <a:ext cx="8513527" cy="633625"/>
            <a:chOff x="274639" y="5783237"/>
            <a:chExt cx="8684241" cy="646331"/>
          </a:xfrm>
        </p:grpSpPr>
        <p:sp>
          <p:nvSpPr>
            <p:cNvPr id="4" name="Rectangle 3"/>
            <p:cNvSpPr/>
            <p:nvPr/>
          </p:nvSpPr>
          <p:spPr bwMode="auto">
            <a:xfrm>
              <a:off x="274639" y="5783237"/>
              <a:ext cx="8684241" cy="646331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  <a:cs typeface="Segoe UI Semibold" panose="020B0702040204020203" pitchFamily="34" charset="0"/>
                </a:rPr>
                <a:t>CORE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7871" y="5834062"/>
              <a:ext cx="5941009" cy="544680"/>
            </a:xfrm>
            <a:prstGeom prst="rect">
              <a:avLst/>
            </a:prstGeom>
            <a:no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Primitives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Collections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Reflection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Interop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Linq</a:t>
              </a:r>
              <a:endParaRPr lang="en-US" sz="1765" kern="0" dirty="0">
                <a:gradFill>
                  <a:gsLst>
                    <a:gs pos="11111">
                      <a:schemeClr val="bg1"/>
                    </a:gs>
                    <a:gs pos="28758">
                      <a:schemeClr val="bg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64206" y="4799599"/>
            <a:ext cx="8513527" cy="633625"/>
            <a:chOff x="274639" y="4886779"/>
            <a:chExt cx="8684241" cy="646331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74639" y="4886779"/>
              <a:ext cx="8684241" cy="646331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  <a:cs typeface="Segoe UI Semibold" panose="020B0702040204020203" pitchFamily="34" charset="0"/>
                </a:rPr>
                <a:t>THREADING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72" y="4937639"/>
              <a:ext cx="5576198" cy="544611"/>
            </a:xfrm>
            <a:prstGeom prst="rect">
              <a:avLst/>
            </a:prstGeom>
            <a:no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Threads</a:t>
              </a:r>
              <a:r>
                <a:rPr lang="fr-FR" sz="1765" kern="0" spc="294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Thread Pool</a:t>
              </a:r>
              <a:r>
                <a:rPr lang="fr-FR" sz="1765" kern="0" spc="294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 err="1">
                  <a:gradFill>
                    <a:gsLst>
                      <a:gs pos="56209">
                        <a:schemeClr val="bg2">
                          <a:lumMod val="10000"/>
                        </a:schemeClr>
                      </a:gs>
                      <a:gs pos="43000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latin typeface="Segoe UI"/>
                </a:rPr>
                <a:t>Tasks</a:t>
              </a:r>
              <a:endParaRPr lang="en-US" sz="1765" kern="0" dirty="0">
                <a:gradFill>
                  <a:gsLst>
                    <a:gs pos="56209">
                      <a:schemeClr val="bg2">
                        <a:lumMod val="10000"/>
                      </a:schemeClr>
                    </a:gs>
                    <a:gs pos="43000">
                      <a:schemeClr val="bg2">
                        <a:lumMod val="10000"/>
                      </a:schemeClr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64205" y="4056644"/>
            <a:ext cx="8513527" cy="633625"/>
            <a:chOff x="274639" y="4027252"/>
            <a:chExt cx="8684241" cy="646331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74639" y="4027252"/>
              <a:ext cx="8684241" cy="64633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solidFill>
                    <a:schemeClr val="tx1">
                      <a:lumMod val="50000"/>
                    </a:schemeClr>
                  </a:solidFill>
                  <a:latin typeface="Segoe UI"/>
                  <a:cs typeface="Segoe UI Semibold" panose="020B0702040204020203" pitchFamily="34" charset="0"/>
                </a:rPr>
                <a:t>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72" y="4078112"/>
              <a:ext cx="5576198" cy="544611"/>
            </a:xfrm>
            <a:prstGeom prst="rect">
              <a:avLst/>
            </a:prstGeom>
            <a:no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Files</a:t>
              </a:r>
              <a:r>
                <a:rPr lang="fr-FR" sz="1765" kern="0" spc="294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 </a:t>
              </a:r>
              <a:r>
                <a:rPr lang="fr-FR" sz="1765" kern="0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•</a:t>
              </a:r>
              <a:r>
                <a:rPr lang="fr-FR" sz="1765" kern="0" spc="294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 </a:t>
              </a:r>
              <a:r>
                <a:rPr lang="fr-FR" sz="1765" kern="0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Compression</a:t>
              </a:r>
              <a:r>
                <a:rPr lang="fr-FR" sz="1765" kern="0" spc="294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 </a:t>
              </a:r>
              <a:r>
                <a:rPr lang="fr-FR" sz="1765" kern="0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•</a:t>
              </a:r>
              <a:r>
                <a:rPr lang="fr-FR" sz="1765" kern="0" spc="294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 </a:t>
              </a:r>
              <a:r>
                <a:rPr lang="fr-FR" sz="1765" kern="0" dirty="0">
                  <a:solidFill>
                    <a:schemeClr val="tx1">
                      <a:lumMod val="50000"/>
                    </a:schemeClr>
                  </a:solidFill>
                  <a:latin typeface="Segoe UI"/>
                </a:rPr>
                <a:t>MMF</a:t>
              </a:r>
              <a:endParaRPr lang="en-US" sz="1765" kern="0" dirty="0">
                <a:solidFill>
                  <a:schemeClr val="tx1">
                    <a:lumMod val="50000"/>
                  </a:schemeClr>
                </a:solidFill>
                <a:latin typeface="Segoe U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4205" y="3319475"/>
            <a:ext cx="8513527" cy="633625"/>
            <a:chOff x="274639" y="3167725"/>
            <a:chExt cx="8684241" cy="64633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74639" y="3167725"/>
              <a:ext cx="8684241" cy="64633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  <a:cs typeface="Segoe UI Semibold" panose="020B0702040204020203" pitchFamily="34" charset="0"/>
                </a:rPr>
                <a:t>NETWORKING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72" y="3218585"/>
              <a:ext cx="5576198" cy="544611"/>
            </a:xfrm>
            <a:prstGeom prst="rect">
              <a:avLst/>
            </a:prstGeom>
            <a:no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Sockets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HTTP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Mail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WebSockets</a:t>
              </a:r>
              <a:endParaRPr lang="en-US" sz="1765" kern="0" dirty="0">
                <a:gradFill>
                  <a:gsLst>
                    <a:gs pos="11111">
                      <a:schemeClr val="bg1"/>
                    </a:gs>
                    <a:gs pos="28758">
                      <a:schemeClr val="bg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4205" y="2582306"/>
            <a:ext cx="8513527" cy="633625"/>
            <a:chOff x="274639" y="2308198"/>
            <a:chExt cx="8684241" cy="64633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74639" y="2308198"/>
              <a:ext cx="8684241" cy="64633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  <a:cs typeface="Segoe UI Semibold" panose="020B0702040204020203" pitchFamily="34" charset="0"/>
                </a:rPr>
                <a:t>SERIALIZATION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17872" y="2359058"/>
              <a:ext cx="5576198" cy="544611"/>
            </a:xfrm>
            <a:prstGeom prst="rect">
              <a:avLst/>
            </a:prstGeom>
            <a:no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BinaryFormatter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Data </a:t>
              </a: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Contract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XML</a:t>
              </a:r>
              <a:endParaRPr lang="en-US" sz="1765" kern="0" dirty="0">
                <a:gradFill>
                  <a:gsLst>
                    <a:gs pos="11111">
                      <a:schemeClr val="bg1"/>
                    </a:gs>
                    <a:gs pos="28758">
                      <a:schemeClr val="bg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64204" y="1844988"/>
            <a:ext cx="8513527" cy="633625"/>
            <a:chOff x="274639" y="1485604"/>
            <a:chExt cx="8684241" cy="646331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74639" y="1485604"/>
              <a:ext cx="8684241" cy="646331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  <a:cs typeface="Segoe UI Semibold" panose="020B0702040204020203" pitchFamily="34" charset="0"/>
                </a:rPr>
                <a:t>XML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7872" y="1536464"/>
              <a:ext cx="5576198" cy="544611"/>
            </a:xfrm>
            <a:prstGeom prst="rect">
              <a:avLst/>
            </a:prstGeom>
            <a:no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XLinq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XML Document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XPath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 err="1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Schema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•</a:t>
              </a:r>
              <a:r>
                <a:rPr lang="fr-FR" sz="1765" kern="0" spc="294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fr-FR" sz="1765" kern="0" dirty="0">
                  <a:gradFill>
                    <a:gsLst>
                      <a:gs pos="11111">
                        <a:schemeClr val="bg1"/>
                      </a:gs>
                      <a:gs pos="28758">
                        <a:schemeClr val="bg1"/>
                      </a:gs>
                    </a:gsLst>
                    <a:lin ang="5400000" scaled="0"/>
                  </a:gradFill>
                  <a:latin typeface="Segoe UI"/>
                </a:rPr>
                <a:t>XSL</a:t>
              </a:r>
              <a:endParaRPr lang="en-US" sz="1765" kern="0" dirty="0">
                <a:gradFill>
                  <a:gsLst>
                    <a:gs pos="11111">
                      <a:schemeClr val="bg1"/>
                    </a:gs>
                    <a:gs pos="28758">
                      <a:schemeClr val="bg1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7FB927-09F3-4AA0-BCD0-6CED22786542}"/>
              </a:ext>
            </a:extLst>
          </p:cNvPr>
          <p:cNvGrpSpPr/>
          <p:nvPr/>
        </p:nvGrpSpPr>
        <p:grpSpPr>
          <a:xfrm>
            <a:off x="1769117" y="1094667"/>
            <a:ext cx="8513527" cy="633625"/>
            <a:chOff x="274639" y="5783237"/>
            <a:chExt cx="8684241" cy="6463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51BAD1-7621-4E6A-86F0-633339A1C48F}"/>
                </a:ext>
              </a:extLst>
            </p:cNvPr>
            <p:cNvSpPr/>
            <p:nvPr/>
          </p:nvSpPr>
          <p:spPr bwMode="auto">
            <a:xfrm>
              <a:off x="274639" y="5783237"/>
              <a:ext cx="8684241" cy="64633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79285" rIns="179285" bIns="17928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3697">
                <a:lnSpc>
                  <a:spcPct val="90000"/>
                </a:lnSpc>
                <a:defRPr/>
              </a:pPr>
              <a:r>
                <a:rPr lang="en-US" sz="1961" b="1" kern="0" dirty="0">
                  <a:solidFill>
                    <a:schemeClr val="tx1"/>
                  </a:solidFill>
                  <a:latin typeface="Segoe UI"/>
                  <a:cs typeface="Segoe UI Semibold" panose="020B0702040204020203" pitchFamily="34" charset="0"/>
                </a:rPr>
                <a:t>DATA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27EEDC-ACAA-4242-98F3-BE641424922F}"/>
                </a:ext>
              </a:extLst>
            </p:cNvPr>
            <p:cNvSpPr txBox="1"/>
            <p:nvPr/>
          </p:nvSpPr>
          <p:spPr>
            <a:xfrm>
              <a:off x="3017871" y="5834062"/>
              <a:ext cx="5941009" cy="544680"/>
            </a:xfrm>
            <a:prstGeom prst="rect">
              <a:avLst/>
            </a:prstGeom>
            <a:grpFill/>
          </p:spPr>
          <p:txBody>
            <a:bodyPr wrap="square" lIns="179234" tIns="143387" rIns="179234" bIns="143387" rtlCol="0">
              <a:noAutofit/>
            </a:bodyPr>
            <a:lstStyle/>
            <a:p>
              <a:pPr defTabSz="896042">
                <a:lnSpc>
                  <a:spcPct val="90000"/>
                </a:lnSpc>
              </a:pPr>
              <a:r>
                <a:rPr lang="fr-FR" sz="1765" kern="0" dirty="0" err="1">
                  <a:latin typeface="Segoe UI"/>
                </a:rPr>
                <a:t>DataSet</a:t>
              </a:r>
              <a:r>
                <a:rPr lang="fr-FR" sz="1765" kern="0" spc="294" dirty="0">
                  <a:latin typeface="Segoe UI"/>
                </a:rPr>
                <a:t> </a:t>
              </a:r>
              <a:r>
                <a:rPr lang="fr-FR" sz="1765" kern="0" dirty="0">
                  <a:latin typeface="Segoe UI"/>
                </a:rPr>
                <a:t>•</a:t>
              </a:r>
              <a:r>
                <a:rPr lang="fr-FR" sz="1765" kern="0" spc="294" dirty="0">
                  <a:latin typeface="Segoe UI"/>
                </a:rPr>
                <a:t> </a:t>
              </a:r>
              <a:r>
                <a:rPr lang="fr-FR" sz="1765" kern="0" dirty="0" err="1">
                  <a:latin typeface="Segoe UI"/>
                </a:rPr>
                <a:t>DataTable</a:t>
              </a:r>
              <a:r>
                <a:rPr lang="fr-FR" sz="1765" kern="0" spc="294" dirty="0">
                  <a:latin typeface="Segoe UI"/>
                </a:rPr>
                <a:t> </a:t>
              </a:r>
              <a:r>
                <a:rPr lang="fr-FR" sz="1765" kern="0" dirty="0">
                  <a:latin typeface="Segoe UI"/>
                </a:rPr>
                <a:t>•</a:t>
              </a:r>
              <a:r>
                <a:rPr lang="fr-FR" sz="1765" kern="0" spc="294" dirty="0">
                  <a:latin typeface="Segoe UI"/>
                </a:rPr>
                <a:t> </a:t>
              </a:r>
              <a:r>
                <a:rPr lang="fr-FR" sz="1765" kern="0" dirty="0" err="1">
                  <a:latin typeface="Segoe UI"/>
                </a:rPr>
                <a:t>SQLClient</a:t>
              </a:r>
              <a:endParaRPr lang="en-US" sz="1765" kern="0" dirty="0"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1ADBE5-4B58-417C-8006-511A5A2A0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Install .NET Core 2.0 from </a:t>
            </a:r>
            <a:r>
              <a:rPr lang="en-US" dirty="0">
                <a:hlinkClick r:id="rId3"/>
              </a:rPr>
              <a:t>https://dot.net/core</a:t>
            </a:r>
            <a:endParaRPr lang="en-US" dirty="0"/>
          </a:p>
          <a:p>
            <a:r>
              <a:rPr lang="en-US" dirty="0"/>
              <a:t>Install Visual Studio from </a:t>
            </a:r>
            <a:r>
              <a:rPr lang="en-US" dirty="0">
                <a:hlinkClick r:id="rId4"/>
              </a:rPr>
              <a:t>https://visualstudio.com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0A928-1EEE-41DF-9CBB-90C7ED8F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ASP.NET Core 2.0</a:t>
            </a:r>
          </a:p>
        </p:txBody>
      </p:sp>
    </p:spTree>
    <p:extLst>
      <p:ext uri="{BB962C8B-B14F-4D97-AF65-F5344CB8AC3E}">
        <p14:creationId xmlns:p14="http://schemas.microsoft.com/office/powerpoint/2010/main" val="13002439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976823"/>
          </a:xfrm>
        </p:spPr>
        <p:txBody>
          <a:bodyPr/>
          <a:lstStyle/>
          <a:p>
            <a:r>
              <a:rPr lang="en-US" sz="6470" dirty="0"/>
              <a:t>Let’s get started with ASP.NET Core 2.0!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Get started </a:t>
            </a:r>
            <a:r>
              <a:rPr lang="en-US" i="1" dirty="0"/>
              <a:t>faster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Revamped authentication</a:t>
            </a:r>
          </a:p>
          <a:p>
            <a:r>
              <a:rPr lang="en-US" dirty="0"/>
              <a:t>SPA templates (Angular/React/</a:t>
            </a:r>
            <a:r>
              <a:rPr lang="en-US" dirty="0" err="1"/>
              <a:t>React+Redux</a:t>
            </a:r>
            <a:r>
              <a:rPr lang="en-US" dirty="0"/>
              <a:t>)</a:t>
            </a:r>
          </a:p>
          <a:p>
            <a:r>
              <a:rPr lang="en-US" dirty="0"/>
              <a:t>Page and View compilation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Seamless diagnostics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33619500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4513A-9D29-405C-B1B0-ED8D3F0D7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37358"/>
          </a:xfrm>
        </p:spPr>
        <p:txBody>
          <a:bodyPr/>
          <a:lstStyle/>
          <a:p>
            <a:r>
              <a:rPr lang="en-US"/>
              <a:t>Kestrel </a:t>
            </a:r>
            <a:r>
              <a:rPr lang="en-US" dirty="0"/>
              <a:t>h</a:t>
            </a:r>
            <a:r>
              <a:rPr lang="en-US"/>
              <a:t>ardening</a:t>
            </a:r>
            <a:endParaRPr lang="en-US" dirty="0"/>
          </a:p>
          <a:p>
            <a:r>
              <a:rPr lang="en-US" dirty="0"/>
              <a:t>Razor support for C# 7.1</a:t>
            </a:r>
          </a:p>
          <a:p>
            <a:r>
              <a:rPr lang="en-US" dirty="0"/>
              <a:t>Media type suffixes</a:t>
            </a:r>
          </a:p>
          <a:p>
            <a:r>
              <a:rPr lang="en-US" dirty="0"/>
              <a:t>Tag Helper components</a:t>
            </a:r>
          </a:p>
          <a:p>
            <a:r>
              <a:rPr lang="en-US" dirty="0" err="1"/>
              <a:t>IHostedStartup</a:t>
            </a:r>
            <a:endParaRPr lang="en-US" dirty="0"/>
          </a:p>
          <a:p>
            <a:r>
              <a:rPr lang="en-US" dirty="0" err="1"/>
              <a:t>IHostedServices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7113E-0586-4675-8D68-1FD7F949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22595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b0e4521d-181b-4aee-b4a8-952b2bc14729"/>
    <ds:schemaRef ds:uri="ed971524-76e7-40a8-a01a-f99956bd178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NETConfTemplate2017</Template>
  <TotalTime>1323</TotalTime>
  <Words>430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Connect_2016_Template_Light</vt:lpstr>
      <vt:lpstr> Learn. Imagine. Build. .NET Conf  </vt:lpstr>
      <vt:lpstr>What’s new?</vt:lpstr>
      <vt:lpstr>PowerPoint Presentation</vt:lpstr>
      <vt:lpstr>Leverage new APIs in .NET Standard 2.0</vt:lpstr>
      <vt:lpstr>APIs in .NET Standard 2.0</vt:lpstr>
      <vt:lpstr>Get started with ASP.NET Core 2.0</vt:lpstr>
      <vt:lpstr>Let’s get started with ASP.NET Core 2.0!</vt:lpstr>
      <vt:lpstr>What’s new?</vt:lpstr>
      <vt:lpstr>More improvements</vt:lpstr>
      <vt:lpstr>Try ASP.NET Core 2.0 today!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Learn. Imagine. Build. .NET Conf  </dc:title>
  <dc:creator>Daniel Roth</dc:creator>
  <cp:lastModifiedBy>Daniel Roth</cp:lastModifiedBy>
  <cp:revision>7</cp:revision>
  <dcterms:created xsi:type="dcterms:W3CDTF">2017-09-18T17:36:58Z</dcterms:created>
  <dcterms:modified xsi:type="dcterms:W3CDTF">2017-09-19T15:40:21Z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