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25"/>
  </p:notesMasterIdLst>
  <p:sldIdLst>
    <p:sldId id="287" r:id="rId5"/>
    <p:sldId id="301" r:id="rId6"/>
    <p:sldId id="260" r:id="rId7"/>
    <p:sldId id="300" r:id="rId8"/>
    <p:sldId id="302" r:id="rId9"/>
    <p:sldId id="295" r:id="rId10"/>
    <p:sldId id="294" r:id="rId11"/>
    <p:sldId id="296" r:id="rId12"/>
    <p:sldId id="292" r:id="rId13"/>
    <p:sldId id="303" r:id="rId14"/>
    <p:sldId id="293" r:id="rId15"/>
    <p:sldId id="262" r:id="rId16"/>
    <p:sldId id="298" r:id="rId17"/>
    <p:sldId id="297" r:id="rId18"/>
    <p:sldId id="307" r:id="rId19"/>
    <p:sldId id="305" r:id="rId20"/>
    <p:sldId id="306" r:id="rId21"/>
    <p:sldId id="299" r:id="rId22"/>
    <p:sldId id="290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Brazeau" initials="NB" lastIdx="2" clrIdx="0">
    <p:extLst>
      <p:ext uri="{19B8F6BF-5375-455C-9EA6-DF929625EA0E}">
        <p15:presenceInfo xmlns:p15="http://schemas.microsoft.com/office/powerpoint/2012/main" userId="S-1-5-21-2127521184-1604012920-1887927527-16880922" providerId="AD"/>
      </p:ext>
    </p:extLst>
  </p:cmAuthor>
  <p:cmAuthor id="2" name="Achim Dettweiler" initials="AD" lastIdx="4" clrIdx="1">
    <p:extLst>
      <p:ext uri="{19B8F6BF-5375-455C-9EA6-DF929625EA0E}">
        <p15:presenceInfo xmlns:p15="http://schemas.microsoft.com/office/powerpoint/2012/main" userId="S-1-5-21-2127521184-1604012920-1887927527-8448984" providerId="AD"/>
      </p:ext>
    </p:extLst>
  </p:cmAuthor>
  <p:cmAuthor id="3" name="Beth Massi" initials="BM" lastIdx="4" clrIdx="2">
    <p:extLst>
      <p:ext uri="{19B8F6BF-5375-455C-9EA6-DF929625EA0E}">
        <p15:presenceInfo xmlns:p15="http://schemas.microsoft.com/office/powerpoint/2012/main" userId="S-1-5-21-2127521184-1604012920-1887927527-3218060" providerId="AD"/>
      </p:ext>
    </p:extLst>
  </p:cmAuthor>
  <p:cmAuthor id="4" name="Diego Vega" initials="DV" lastIdx="2" clrIdx="3">
    <p:extLst>
      <p:ext uri="{19B8F6BF-5375-455C-9EA6-DF929625EA0E}">
        <p15:presenceInfo xmlns:p15="http://schemas.microsoft.com/office/powerpoint/2012/main" userId="S003BFFD801C0A84@LIVE.COM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6E3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1" autoAdjust="0"/>
    <p:restoredTop sz="90898" autoAdjust="0"/>
  </p:normalViewPr>
  <p:slideViewPr>
    <p:cSldViewPr snapToGrid="0">
      <p:cViewPr>
        <p:scale>
          <a:sx n="104" d="100"/>
          <a:sy n="104" d="100"/>
        </p:scale>
        <p:origin x="41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A0A5C-BDFE-4AA0-8363-842B4B5195FB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195A8-0CC9-4EC5-84EE-12317B82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8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87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03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8C26-F2EE-4531-A8A2-E8EE440569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44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95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41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8C26-F2EE-4531-A8A2-E8EE440569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57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55AF0-6808-4214-B1E5-0442E75531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87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Integrated Tracing</a:t>
            </a:r>
          </a:p>
          <a:p>
            <a:r>
              <a:rPr lang="en-US" dirty="0"/>
              <a:t>Custom metrics</a:t>
            </a:r>
          </a:p>
          <a:p>
            <a:r>
              <a:rPr lang="en-US" dirty="0"/>
              <a:t>App Insights </a:t>
            </a:r>
            <a:r>
              <a:rPr lang="en-US" dirty="0" err="1"/>
              <a:t>NuGet</a:t>
            </a:r>
            <a:r>
              <a:rPr lang="en-US" dirty="0"/>
              <a:t> Package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55AF0-6808-4214-B1E5-0442E75531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74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8C26-F2EE-4531-A8A2-E8EE440569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606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Azure functions YouTube</a:t>
            </a:r>
          </a:p>
          <a:p>
            <a:r>
              <a:rPr lang="en-US" dirty="0" err="1"/>
              <a:t>StackOverflow</a:t>
            </a:r>
            <a:endParaRPr lang="en-US" dirty="0"/>
          </a:p>
          <a:p>
            <a:r>
              <a:rPr lang="en-US" dirty="0"/>
              <a:t>Functions is open </a:t>
            </a:r>
            <a:r>
              <a:rPr lang="en-US" dirty="0" err="1"/>
              <a:t>sournce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74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883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8C26-F2EE-4531-A8A2-E8EE440569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4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51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24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20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61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57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52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Azure Stack</a:t>
            </a:r>
          </a:p>
          <a:p>
            <a:r>
              <a:rPr lang="en-US" dirty="0"/>
              <a:t>Open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0E1739-70A2-467C-A0CA-F4330F170094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20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3560EA-E0BC-4D23-AB03-94687AB577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0227"/>
            <a:ext cx="12193160" cy="35187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CBA2C8-3215-4ADB-AC4C-D39B15E75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160" y="5098627"/>
            <a:ext cx="12193160" cy="3518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13B10B-C71C-4EF5-A560-A735E108C70D}"/>
              </a:ext>
            </a:extLst>
          </p:cNvPr>
          <p:cNvSpPr txBox="1"/>
          <p:nvPr userDrawn="1"/>
        </p:nvSpPr>
        <p:spPr>
          <a:xfrm>
            <a:off x="380011" y="2087126"/>
            <a:ext cx="10390909" cy="9048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</a:rPr>
              <a:t>Session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44DF33-867A-4A36-83BA-1B9AEE45800C}"/>
              </a:ext>
            </a:extLst>
          </p:cNvPr>
          <p:cNvSpPr txBox="1"/>
          <p:nvPr userDrawn="1"/>
        </p:nvSpPr>
        <p:spPr>
          <a:xfrm>
            <a:off x="380011" y="4132614"/>
            <a:ext cx="4969823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Speaker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E9E9A-5DF0-461C-9286-4130DEB11327}"/>
              </a:ext>
            </a:extLst>
          </p:cNvPr>
          <p:cNvSpPr txBox="1"/>
          <p:nvPr userDrawn="1"/>
        </p:nvSpPr>
        <p:spPr>
          <a:xfrm>
            <a:off x="8201320" y="5448693"/>
            <a:ext cx="4128940" cy="15419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Learn. Imagine. Build.</a:t>
            </a:r>
            <a:br>
              <a:rPr lang="en-US" sz="2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6600" dirty="0">
                <a:solidFill>
                  <a:schemeClr val="bg1"/>
                </a:solidFill>
                <a:latin typeface="+mn-lt"/>
              </a:rPr>
              <a:t>.NET Conf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92270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7621126" cy="8996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561183"/>
            <a:ext cx="7619610" cy="1798544"/>
          </a:xfrm>
        </p:spPr>
        <p:txBody>
          <a:bodyPr/>
          <a:lstStyle>
            <a:lvl1pPr marL="0" indent="0">
              <a:spcBef>
                <a:spcPts val="2353"/>
              </a:spcBef>
              <a:buNone/>
              <a:defRPr sz="3137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 marL="0" indent="0">
              <a:buFontTx/>
              <a:buNone/>
              <a:defRPr sz="1765"/>
            </a:lvl2pPr>
            <a:lvl3pPr marL="0" indent="0">
              <a:buNone/>
              <a:defRPr sz="1765"/>
            </a:lvl3pPr>
            <a:lvl4pPr marL="0" indent="0">
              <a:buNone/>
              <a:defRPr sz="1568"/>
            </a:lvl4pPr>
            <a:lvl5pPr marL="0" indent="0">
              <a:buNone/>
              <a:defRPr sz="1568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F2EB70-40A7-4296-B4B7-A3A1F60CBDE9}"/>
              </a:ext>
            </a:extLst>
          </p:cNvPr>
          <p:cNvSpPr/>
          <p:nvPr userDrawn="1"/>
        </p:nvSpPr>
        <p:spPr bwMode="auto">
          <a:xfrm>
            <a:off x="7888849" y="0"/>
            <a:ext cx="4303151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8681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4122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9328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533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4530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6652" y="882710"/>
            <a:ext cx="7984402" cy="57634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662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81615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029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149114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1AC467E-40BB-4167-B886-3BE80F4C6BFF}"/>
              </a:ext>
            </a:extLst>
          </p:cNvPr>
          <p:cNvGrpSpPr/>
          <p:nvPr userDrawn="1"/>
        </p:nvGrpSpPr>
        <p:grpSpPr>
          <a:xfrm>
            <a:off x="1" y="6150820"/>
            <a:ext cx="13541654" cy="904863"/>
            <a:chOff x="1" y="6150820"/>
            <a:chExt cx="13541654" cy="9048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122FB3-2713-493C-AB08-276B6613B1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1" y="6272117"/>
              <a:ext cx="12192000" cy="59055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9C8AD2-E3AF-433C-91E6-F177F22D3A0D}"/>
                </a:ext>
              </a:extLst>
            </p:cNvPr>
            <p:cNvSpPr txBox="1"/>
            <p:nvPr userDrawn="1"/>
          </p:nvSpPr>
          <p:spPr>
            <a:xfrm>
              <a:off x="9412715" y="6150820"/>
              <a:ext cx="4128940" cy="904863"/>
            </a:xfrm>
            <a:prstGeom prst="rect">
              <a:avLst/>
            </a:prstGeom>
            <a:noFill/>
            <a:effectLst>
              <a:outerShdw sx="1000" sy="1000" algn="ctr" rotWithShape="0">
                <a:schemeClr val="bg1"/>
              </a:outerShdw>
            </a:effectLst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4400" dirty="0">
                  <a:solidFill>
                    <a:srgbClr val="F8F8F8"/>
                  </a:solidFill>
                  <a:effectLst/>
                  <a:latin typeface="+mn-lt"/>
                </a:rPr>
                <a:t>.NET Conf</a:t>
              </a:r>
              <a:endParaRPr lang="en-US" sz="4400" dirty="0">
                <a:solidFill>
                  <a:srgbClr val="F8F8F8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87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7" r:id="rId2"/>
    <p:sldLayoutId id="2147483678" r:id="rId3"/>
    <p:sldLayoutId id="2147483679" r:id="rId4"/>
    <p:sldLayoutId id="2147483680" r:id="rId5"/>
    <p:sldLayoutId id="2147483683" r:id="rId6"/>
    <p:sldLayoutId id="2147483686" r:id="rId7"/>
    <p:sldLayoutId id="2147483687" r:id="rId8"/>
    <p:sldLayoutId id="2147483697" r:id="rId9"/>
    <p:sldLayoutId id="2147483698" r:id="rId10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azurefunctions" TargetMode="External"/><Relationship Id="rId5" Type="http://schemas.openxmlformats.org/officeDocument/2006/relationships/hyperlink" Target="https://aka.ms/func-github" TargetMode="External"/><Relationship Id="rId4" Type="http://schemas.openxmlformats.org/officeDocument/2006/relationships/hyperlink" Target="https://functions.azure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3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91E340D-E4F5-43F6-B9CB-F9B75FA82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0227"/>
            <a:ext cx="12193160" cy="3518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1C0FB0-4C94-4FAB-9C64-1B93E8C5E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160" y="5098627"/>
            <a:ext cx="12193160" cy="35187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F6E106-D1CC-47CA-8569-84F2DB6A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92" y="5462650"/>
            <a:ext cx="4294908" cy="724705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Learn. Imagine. Build.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7200" dirty="0">
                <a:solidFill>
                  <a:schemeClr val="bg1"/>
                </a:solidFill>
                <a:latin typeface="+mn-lt"/>
              </a:rPr>
              <a:t>.NET Conf</a:t>
            </a:r>
            <a:br>
              <a:rPr lang="en-US" dirty="0">
                <a:solidFill>
                  <a:schemeClr val="bg1"/>
                </a:solidFill>
                <a:latin typeface="+mn-lt"/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058538-92E4-4599-A7E3-7B6D8A353732}"/>
              </a:ext>
            </a:extLst>
          </p:cNvPr>
          <p:cNvSpPr txBox="1"/>
          <p:nvPr/>
        </p:nvSpPr>
        <p:spPr>
          <a:xfrm>
            <a:off x="380011" y="2087126"/>
            <a:ext cx="10390909" cy="15142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</a:rPr>
              <a:t>Going Serverless with Azure Functions and C#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B2266-E97B-470D-97CF-784B6D847E77}"/>
              </a:ext>
            </a:extLst>
          </p:cNvPr>
          <p:cNvSpPr txBox="1"/>
          <p:nvPr/>
        </p:nvSpPr>
        <p:spPr>
          <a:xfrm>
            <a:off x="380011" y="4132614"/>
            <a:ext cx="4969823" cy="9541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Cecil Phillip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cecilphillip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8283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CCCBFD8-A718-4EE4-8FCD-BB5DE4771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0"/>
            <a:ext cx="11889564" cy="917575"/>
          </a:xfrm>
        </p:spPr>
        <p:txBody>
          <a:bodyPr/>
          <a:lstStyle/>
          <a:p>
            <a:r>
              <a:rPr lang="en-US" dirty="0"/>
              <a:t>Triggers and Bindings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00AC3A-1C7E-44EA-B487-61E3F3F52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186050"/>
              </p:ext>
            </p:extLst>
          </p:nvPr>
        </p:nvGraphicFramePr>
        <p:xfrm>
          <a:off x="1057106" y="917575"/>
          <a:ext cx="8882231" cy="5073885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907094">
                  <a:extLst>
                    <a:ext uri="{9D8B030D-6E8A-4147-A177-3AD203B41FA5}">
                      <a16:colId xmlns:a16="http://schemas.microsoft.com/office/drawing/2014/main" val="1143622563"/>
                    </a:ext>
                  </a:extLst>
                </a:gridCol>
                <a:gridCol w="2459025">
                  <a:extLst>
                    <a:ext uri="{9D8B030D-6E8A-4147-A177-3AD203B41FA5}">
                      <a16:colId xmlns:a16="http://schemas.microsoft.com/office/drawing/2014/main" val="3084594242"/>
                    </a:ext>
                  </a:extLst>
                </a:gridCol>
                <a:gridCol w="1272983">
                  <a:extLst>
                    <a:ext uri="{9D8B030D-6E8A-4147-A177-3AD203B41FA5}">
                      <a16:colId xmlns:a16="http://schemas.microsoft.com/office/drawing/2014/main" val="468941877"/>
                    </a:ext>
                  </a:extLst>
                </a:gridCol>
                <a:gridCol w="986977">
                  <a:extLst>
                    <a:ext uri="{9D8B030D-6E8A-4147-A177-3AD203B41FA5}">
                      <a16:colId xmlns:a16="http://schemas.microsoft.com/office/drawing/2014/main" val="2039299647"/>
                    </a:ext>
                  </a:extLst>
                </a:gridCol>
                <a:gridCol w="1256152">
                  <a:extLst>
                    <a:ext uri="{9D8B030D-6E8A-4147-A177-3AD203B41FA5}">
                      <a16:colId xmlns:a16="http://schemas.microsoft.com/office/drawing/2014/main" val="1108133274"/>
                    </a:ext>
                  </a:extLst>
                </a:gridCol>
              </a:tblGrid>
              <a:tr h="412511"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  <a:endParaRPr lang="en-US" sz="1800" b="0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146304" marR="146304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Service </a:t>
                      </a:r>
                      <a:endParaRPr lang="en-US" sz="1800" b="0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146304" marR="146304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Trigger</a:t>
                      </a:r>
                      <a:endParaRPr lang="en-US" sz="1800" b="0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146304" marR="146304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Input</a:t>
                      </a:r>
                      <a:endParaRPr lang="en-US" sz="1800" b="0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146304" marR="146304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Output</a:t>
                      </a:r>
                      <a:endParaRPr lang="en-US" sz="1800" b="0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146304" marR="146304" marT="0" marB="0" anchor="ctr"/>
                </a:tc>
                <a:extLst>
                  <a:ext uri="{0D108BD9-81ED-4DB2-BD59-A6C34878D82A}">
                    <a16:rowId xmlns:a16="http://schemas.microsoft.com/office/drawing/2014/main" val="3551086938"/>
                  </a:ext>
                </a:extLst>
              </a:tr>
              <a:tr h="41251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Schedule</a:t>
                      </a:r>
                      <a:endParaRPr lang="en-US" sz="1400" dirty="0">
                        <a:gradFill>
                          <a:gsLst>
                            <a:gs pos="0">
                              <a:schemeClr val="accent1"/>
                            </a:gs>
                            <a:gs pos="100000">
                              <a:schemeClr val="accent1"/>
                            </a:gs>
                          </a:gsLst>
                          <a:lin ang="5400000" scaled="0"/>
                        </a:gra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146304" marR="146304" marT="0" marB="0"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Azure Functions</a:t>
                      </a:r>
                      <a:endParaRPr lang="en-US" sz="14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146304" marR="146304" marT="0" marB="0"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Wingdings" panose="05000000000000000000" pitchFamily="2" charset="2"/>
                        </a:rPr>
                        <a:t>ü</a:t>
                      </a:r>
                      <a:endParaRPr lang="en-US" sz="900" dirty="0">
                        <a:latin typeface="MS Shell Dlg 2" panose="020B0604030504040204" pitchFamily="34" charset="0"/>
                      </a:endParaRPr>
                    </a:p>
                  </a:txBody>
                  <a:tcPr marL="146304" marR="146304" marT="0" marB="0"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146304" marR="146304" marT="0" marB="0"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146304" marR="146304" marT="0" marB="0"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807915"/>
                  </a:ext>
                </a:extLst>
              </a:tr>
              <a:tr h="41251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HTTP</a:t>
                      </a:r>
                      <a:endParaRPr lang="en-US" sz="1400" dirty="0">
                        <a:gradFill>
                          <a:gsLst>
                            <a:gs pos="0">
                              <a:schemeClr val="accent1"/>
                            </a:gs>
                            <a:gs pos="100000">
                              <a:schemeClr val="accent1"/>
                            </a:gs>
                          </a:gsLst>
                          <a:lin ang="5400000" scaled="0"/>
                        </a:gra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146304" marR="146304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Azure Functions</a:t>
                      </a:r>
                      <a:endParaRPr lang="en-US" sz="14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146304" marR="146304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53535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53535"/>
                        </a:solidFill>
                        <a:effectLst/>
                        <a:uLnTx/>
                        <a:uFillTx/>
                        <a:latin typeface="MS Shell Dlg 2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146304" marR="146304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146304" marR="146304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53535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53535"/>
                        </a:solidFill>
                        <a:effectLst/>
                        <a:uLnTx/>
                        <a:uFillTx/>
                        <a:latin typeface="MS Shell Dlg 2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146304" marR="146304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937649"/>
                  </a:ext>
                </a:extLst>
              </a:tr>
              <a:tr h="41251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Blob Storage</a:t>
                      </a:r>
                      <a:endParaRPr lang="en-US" sz="1400" dirty="0">
                        <a:gradFill>
                          <a:gsLst>
                            <a:gs pos="0">
                              <a:schemeClr val="accent1"/>
                            </a:gs>
                            <a:gs pos="100000">
                              <a:schemeClr val="accent1"/>
                            </a:gs>
                          </a:gsLst>
                          <a:lin ang="5400000" scaled="0"/>
                        </a:gra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146304" marR="146304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Azure Storage</a:t>
                      </a:r>
                      <a:endParaRPr lang="en-US" sz="14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146304" marR="146304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53535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53535"/>
                        </a:solidFill>
                        <a:effectLst/>
                        <a:uLnTx/>
                        <a:uFillTx/>
                        <a:latin typeface="MS Shell Dlg 2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146304" marR="146304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Wingdings" panose="05000000000000000000" pitchFamily="2" charset="2"/>
                        </a:rPr>
                        <a:t>ü</a:t>
                      </a:r>
                      <a:endParaRPr lang="en-US" sz="900" dirty="0">
                        <a:latin typeface="MS Shell Dlg 2" panose="020B0604030504040204" pitchFamily="34" charset="0"/>
                      </a:endParaRPr>
                    </a:p>
                  </a:txBody>
                  <a:tcPr marL="146304" marR="146304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53535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53535"/>
                        </a:solidFill>
                        <a:effectLst/>
                        <a:uLnTx/>
                        <a:uFillTx/>
                        <a:latin typeface="MS Shell Dlg 2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146304" marR="146304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494598"/>
                  </a:ext>
                </a:extLst>
              </a:tr>
              <a:tr h="41251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Events</a:t>
                      </a:r>
                      <a:endParaRPr lang="en-US" sz="1400" dirty="0">
                        <a:gradFill>
                          <a:gsLst>
                            <a:gs pos="0">
                              <a:schemeClr val="accent1"/>
                            </a:gs>
                            <a:gs pos="100000">
                              <a:schemeClr val="accent1"/>
                            </a:gs>
                          </a:gsLst>
                          <a:lin ang="5400000" scaled="0"/>
                        </a:gra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146304" marR="146304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Azure Event Hubs</a:t>
                      </a:r>
                      <a:endParaRPr lang="en-US" sz="14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146304" marR="146304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53535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53535"/>
                        </a:solidFill>
                        <a:effectLst/>
                        <a:uLnTx/>
                        <a:uFillTx/>
                        <a:latin typeface="MS Shell Dlg 2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146304" marR="146304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46304" marR="146304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53535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53535"/>
                        </a:solidFill>
                        <a:effectLst/>
                        <a:uLnTx/>
                        <a:uFillTx/>
                        <a:latin typeface="MS Shell Dlg 2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146304" marR="146304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602386"/>
                  </a:ext>
                </a:extLst>
              </a:tr>
              <a:tr h="41251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Queues</a:t>
                      </a:r>
                      <a:endParaRPr lang="en-US" sz="1400" dirty="0">
                        <a:gradFill>
                          <a:gsLst>
                            <a:gs pos="0">
                              <a:schemeClr val="accent1"/>
                            </a:gs>
                            <a:gs pos="100000">
                              <a:schemeClr val="accent1"/>
                            </a:gs>
                          </a:gsLst>
                          <a:lin ang="5400000" scaled="0"/>
                        </a:gra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146304" marR="146304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Azure Storage</a:t>
                      </a:r>
                      <a:endParaRPr lang="en-US" sz="14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146304" marR="146304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53535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53535"/>
                        </a:solidFill>
                        <a:effectLst/>
                        <a:uLnTx/>
                        <a:uFillTx/>
                        <a:latin typeface="MS Shell Dlg 2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146304" marR="146304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146304" marR="146304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53535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53535"/>
                        </a:solidFill>
                        <a:effectLst/>
                        <a:uLnTx/>
                        <a:uFillTx/>
                        <a:latin typeface="MS Shell Dlg 2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146304" marR="146304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325025"/>
                  </a:ext>
                </a:extLst>
              </a:tr>
              <a:tr h="41251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Queues and topics</a:t>
                      </a:r>
                      <a:endParaRPr lang="en-US" sz="1400" dirty="0">
                        <a:gradFill>
                          <a:gsLst>
                            <a:gs pos="0">
                              <a:schemeClr val="accent1"/>
                            </a:gs>
                            <a:gs pos="100000">
                              <a:schemeClr val="accent1"/>
                            </a:gs>
                          </a:gsLst>
                          <a:lin ang="5400000" scaled="0"/>
                        </a:gra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146304" marR="146304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Azure Service Bus</a:t>
                      </a:r>
                      <a:endParaRPr lang="en-US" sz="14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146304" marR="146304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53535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53535"/>
                        </a:solidFill>
                        <a:effectLst/>
                        <a:uLnTx/>
                        <a:uFillTx/>
                        <a:latin typeface="MS Shell Dlg 2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146304" marR="146304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46304" marR="146304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53535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53535"/>
                        </a:solidFill>
                        <a:effectLst/>
                        <a:uLnTx/>
                        <a:uFillTx/>
                        <a:latin typeface="MS Shell Dlg 2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146304" marR="146304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121856"/>
                  </a:ext>
                </a:extLst>
              </a:tr>
              <a:tr h="41251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Storage tables</a:t>
                      </a:r>
                      <a:endParaRPr lang="en-US" sz="1400" dirty="0">
                        <a:gradFill>
                          <a:gsLst>
                            <a:gs pos="0">
                              <a:schemeClr val="accent1"/>
                            </a:gs>
                            <a:gs pos="100000">
                              <a:schemeClr val="accent1"/>
                            </a:gs>
                          </a:gsLst>
                          <a:lin ang="5400000" scaled="0"/>
                        </a:gra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146304" marR="146304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Azure Storage</a:t>
                      </a:r>
                      <a:endParaRPr lang="en-US" sz="14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146304" marR="146304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146304" marR="146304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53535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53535"/>
                        </a:solidFill>
                        <a:effectLst/>
                        <a:uLnTx/>
                        <a:uFillTx/>
                        <a:latin typeface="MS Shell Dlg 2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146304" marR="146304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53535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53535"/>
                        </a:solidFill>
                        <a:effectLst/>
                        <a:uLnTx/>
                        <a:uFillTx/>
                        <a:latin typeface="MS Shell Dlg 2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146304" marR="146304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181318"/>
                  </a:ext>
                </a:extLst>
              </a:tr>
              <a:tr h="41251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No-SQL DB</a:t>
                      </a:r>
                      <a:endParaRPr lang="en-US" sz="1400" dirty="0">
                        <a:gradFill>
                          <a:gsLst>
                            <a:gs pos="0">
                              <a:schemeClr val="accent1"/>
                            </a:gs>
                            <a:gs pos="100000">
                              <a:schemeClr val="accent1"/>
                            </a:gs>
                          </a:gsLst>
                          <a:lin ang="5400000" scaled="0"/>
                        </a:gra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146304" marR="146304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Azure </a:t>
                      </a:r>
                      <a:r>
                        <a:rPr lang="en-US" sz="1400" dirty="0" err="1">
                          <a:latin typeface="+mn-lt"/>
                        </a:rPr>
                        <a:t>CosmosDB</a:t>
                      </a:r>
                      <a:endParaRPr lang="en-US" sz="14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146304" marR="146304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46304" marR="146304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53535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53535"/>
                        </a:solidFill>
                        <a:effectLst/>
                        <a:uLnTx/>
                        <a:uFillTx/>
                        <a:latin typeface="MS Shell Dlg 2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146304" marR="146304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53535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53535"/>
                        </a:solidFill>
                        <a:effectLst/>
                        <a:uLnTx/>
                        <a:uFillTx/>
                        <a:latin typeface="MS Shell Dlg 2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146304" marR="146304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50358"/>
                  </a:ext>
                </a:extLst>
              </a:tr>
              <a:tr h="53626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Push notifications</a:t>
                      </a:r>
                      <a:endParaRPr lang="en-US" sz="1400" dirty="0">
                        <a:gradFill>
                          <a:gsLst>
                            <a:gs pos="0">
                              <a:schemeClr val="accent1"/>
                            </a:gs>
                            <a:gs pos="100000">
                              <a:schemeClr val="accent1"/>
                            </a:gs>
                          </a:gsLst>
                          <a:lin ang="5400000" scaled="0"/>
                        </a:gra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146304" marR="146304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Azure Notification Hubs</a:t>
                      </a:r>
                      <a:endParaRPr lang="en-US" sz="14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146304" marR="146304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146304" marR="146304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146304" marR="146304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53535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53535"/>
                        </a:solidFill>
                        <a:effectLst/>
                        <a:uLnTx/>
                        <a:uFillTx/>
                        <a:latin typeface="MS Shell Dlg 2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146304" marR="146304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437376"/>
                  </a:ext>
                </a:extLst>
              </a:tr>
              <a:tr h="41251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Twilio SMS Text</a:t>
                      </a:r>
                      <a:endParaRPr lang="en-US" sz="1400" dirty="0">
                        <a:gradFill>
                          <a:gsLst>
                            <a:gs pos="0">
                              <a:schemeClr val="accent1"/>
                            </a:gs>
                            <a:gs pos="100000">
                              <a:schemeClr val="accent1"/>
                            </a:gs>
                          </a:gsLst>
                          <a:lin ang="5400000" scaled="0"/>
                        </a:gra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146304" marR="146304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Twilio</a:t>
                      </a:r>
                      <a:endParaRPr lang="en-US" sz="14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146304" marR="146304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146304" marR="146304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146304" marR="146304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53535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53535"/>
                        </a:solidFill>
                        <a:effectLst/>
                        <a:uLnTx/>
                        <a:uFillTx/>
                        <a:latin typeface="MS Shell Dlg 2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146304" marR="146304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424228"/>
                  </a:ext>
                </a:extLst>
              </a:tr>
              <a:tr h="412511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+mn-lt"/>
                        </a:rPr>
                        <a:t>SendGrid</a:t>
                      </a:r>
                      <a:r>
                        <a:rPr lang="en-US" sz="1400" dirty="0">
                          <a:latin typeface="+mn-lt"/>
                        </a:rPr>
                        <a:t> email</a:t>
                      </a:r>
                      <a:endParaRPr lang="en-US" sz="1400" dirty="0">
                        <a:gradFill>
                          <a:gsLst>
                            <a:gs pos="0">
                              <a:schemeClr val="accent1"/>
                            </a:gs>
                            <a:gs pos="100000">
                              <a:schemeClr val="accent1"/>
                            </a:gs>
                          </a:gsLst>
                          <a:lin ang="5400000" scaled="0"/>
                        </a:gra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146304" marR="146304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+mn-lt"/>
                        </a:rPr>
                        <a:t>SendGrid</a:t>
                      </a:r>
                      <a:endParaRPr lang="en-US" sz="14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146304" marR="146304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46304" marR="146304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146304" marR="146304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53535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53535"/>
                        </a:solidFill>
                        <a:effectLst/>
                        <a:uLnTx/>
                        <a:uFillTx/>
                        <a:latin typeface="MS Shell Dlg 2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146304" marR="146304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1978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63419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4622E58-9BC9-4DE9-BB72-A55773E5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92" y="107065"/>
            <a:ext cx="10515600" cy="1325563"/>
          </a:xfrm>
        </p:spPr>
        <p:txBody>
          <a:bodyPr/>
          <a:lstStyle/>
          <a:p>
            <a:r>
              <a:rPr lang="en-US" dirty="0"/>
              <a:t>Automatically referenced packages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14FC9A1-D851-4966-97AC-5208CB6A2F19}"/>
              </a:ext>
            </a:extLst>
          </p:cNvPr>
          <p:cNvSpPr txBox="1">
            <a:spLocks/>
          </p:cNvSpPr>
          <p:nvPr/>
        </p:nvSpPr>
        <p:spPr>
          <a:xfrm>
            <a:off x="148192" y="1567565"/>
            <a:ext cx="576030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These assemblies are automatically referenced: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mscorlib</a:t>
            </a:r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System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System.Core</a:t>
            </a:r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System.Xml</a:t>
            </a:r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System.Net.Http</a:t>
            </a:r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Microsoft.Azure.WebJobs</a:t>
            </a:r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Microsoft.Azure.WebJobs.Host</a:t>
            </a:r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Microsoft.Azure.WebJobs.Extensions</a:t>
            </a:r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System.Web.Http</a:t>
            </a:r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System.Net.Http.Formatting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2F7BCC-16CC-4DD6-9500-FAB1D5DC5F0E}"/>
              </a:ext>
            </a:extLst>
          </p:cNvPr>
          <p:cNvSpPr txBox="1">
            <a:spLocks/>
          </p:cNvSpPr>
          <p:nvPr/>
        </p:nvSpPr>
        <p:spPr>
          <a:xfrm>
            <a:off x="6054722" y="1567565"/>
            <a:ext cx="57603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Platform packages, use #r directly</a:t>
            </a:r>
          </a:p>
          <a:p>
            <a:pPr lvl="1">
              <a:lnSpc>
                <a:spcPct val="100000"/>
              </a:lnSpc>
            </a:pPr>
            <a:r>
              <a:rPr lang="en-US" sz="1800" dirty="0" err="1">
                <a:latin typeface="Consolas" panose="020B0609020204030204" pitchFamily="49" charset="0"/>
              </a:rPr>
              <a:t>Newtonsoft.Json</a:t>
            </a:r>
            <a:endParaRPr lang="en-US" sz="1800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1800" dirty="0" err="1">
                <a:latin typeface="Consolas" panose="020B0609020204030204" pitchFamily="49" charset="0"/>
              </a:rPr>
              <a:t>Microsoft.WindowsAzure.Storage</a:t>
            </a:r>
            <a:endParaRPr lang="en-US" sz="1800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1800" dirty="0" err="1">
                <a:latin typeface="Consolas" panose="020B0609020204030204" pitchFamily="49" charset="0"/>
              </a:rPr>
              <a:t>Microsoft.ServiceBus</a:t>
            </a:r>
            <a:endParaRPr lang="en-US" sz="1800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1800" dirty="0" err="1">
                <a:latin typeface="Consolas" panose="020B0609020204030204" pitchFamily="49" charset="0"/>
              </a:rPr>
              <a:t>Microsoft.AspNet.WebHooks.Receivers</a:t>
            </a:r>
            <a:endParaRPr lang="en-US" sz="1800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1800" dirty="0" err="1">
                <a:latin typeface="Consolas" panose="020B0609020204030204" pitchFamily="49" charset="0"/>
              </a:rPr>
              <a:t>Microsoft.AspNet.WebHooks.Common</a:t>
            </a:r>
            <a:endParaRPr lang="en-US" sz="1800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1800" dirty="0" err="1">
                <a:latin typeface="Consolas" panose="020B0609020204030204" pitchFamily="49" charset="0"/>
              </a:rPr>
              <a:t>Microsoft.Azure.NotificationHubs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59293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0" y="2084377"/>
            <a:ext cx="9859116" cy="1077163"/>
          </a:xfrm>
        </p:spPr>
        <p:txBody>
          <a:bodyPr/>
          <a:lstStyle/>
          <a:p>
            <a:r>
              <a:rPr lang="en-US" sz="6470" dirty="0"/>
              <a:t>Demo: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Azure Functions Portal</a:t>
            </a:r>
          </a:p>
        </p:txBody>
      </p:sp>
    </p:spTree>
    <p:extLst>
      <p:ext uri="{BB962C8B-B14F-4D97-AF65-F5344CB8AC3E}">
        <p14:creationId xmlns:p14="http://schemas.microsoft.com/office/powerpoint/2010/main" val="131953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042762-E5A4-45B5-967E-084A2DA33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/>
              <a:t>New Visual Studio 2017 tooling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C6B4BCC-F1AD-4829-B69E-D78B1B1A1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3261855"/>
          </a:xfrm>
        </p:spPr>
        <p:txBody>
          <a:bodyPr/>
          <a:lstStyle/>
          <a:p>
            <a:r>
              <a:rPr lang="en-US" dirty="0"/>
              <a:t>Based on .NET class libraries</a:t>
            </a:r>
          </a:p>
          <a:p>
            <a:r>
              <a:rPr lang="en-US" dirty="0"/>
              <a:t>Get the full power of IntelliSense, unit testing, and local debugging</a:t>
            </a:r>
          </a:p>
          <a:p>
            <a:r>
              <a:rPr lang="en-US" dirty="0"/>
              <a:t>Use attributes to define triggers and bindings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4807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149DE2-31AA-4F0D-8665-4183F2755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45" y="1412045"/>
            <a:ext cx="11035534" cy="48556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9B89440-C5C9-4330-8F55-A0CBE795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/>
              <a:t>Visual Studio 2017 Tooling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10AC1E-8653-42C4-8A18-540492D23320}"/>
              </a:ext>
            </a:extLst>
          </p:cNvPr>
          <p:cNvSpPr/>
          <p:nvPr/>
        </p:nvSpPr>
        <p:spPr bwMode="auto">
          <a:xfrm>
            <a:off x="1751350" y="1973575"/>
            <a:ext cx="3667837" cy="2567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DC1990-7E23-4FBE-9C03-6C06FC8474DE}"/>
              </a:ext>
            </a:extLst>
          </p:cNvPr>
          <p:cNvSpPr/>
          <p:nvPr/>
        </p:nvSpPr>
        <p:spPr bwMode="auto">
          <a:xfrm>
            <a:off x="2050158" y="2418503"/>
            <a:ext cx="9068520" cy="69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E5223C-7BD5-47A3-B75D-10BDB034DBC5}"/>
              </a:ext>
            </a:extLst>
          </p:cNvPr>
          <p:cNvSpPr txBox="1"/>
          <p:nvPr/>
        </p:nvSpPr>
        <p:spPr>
          <a:xfrm>
            <a:off x="1601946" y="1633266"/>
            <a:ext cx="9715587" cy="203967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/>
            <a:r>
              <a:rPr lang="en-US" sz="142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///</a:t>
            </a:r>
            <a:r>
              <a:rPr lang="en-US" sz="142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Function entry point. Review image and text and set </a:t>
            </a:r>
            <a:r>
              <a:rPr lang="en-US" sz="1421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inputDocument.isApproved</a:t>
            </a:r>
            <a:r>
              <a:rPr lang="en-US" sz="142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endParaRPr lang="en-US" sz="1421">
              <a:solidFill>
                <a:srgbClr val="353535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367"/>
            <a:r>
              <a:rPr lang="en-US" sz="142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421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FunctionName</a:t>
            </a:r>
            <a:r>
              <a:rPr lang="en-US" sz="142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2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21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ReviewImageAndText</a:t>
            </a:r>
            <a:r>
              <a:rPr lang="en-US" sz="142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2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)]</a:t>
            </a:r>
            <a:endParaRPr lang="en-US" sz="1421">
              <a:solidFill>
                <a:srgbClr val="353535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367"/>
            <a:r>
              <a:rPr lang="en-US" sz="142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2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2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42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21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async</a:t>
            </a:r>
            <a:r>
              <a:rPr lang="en-US" sz="142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2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Task</a:t>
            </a:r>
            <a:r>
              <a:rPr lang="en-US" sz="142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21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ReviewImageAndText</a:t>
            </a:r>
            <a:r>
              <a:rPr lang="en-US" sz="142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en-US" sz="1421">
              <a:solidFill>
                <a:srgbClr val="353535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367"/>
            <a:r>
              <a:rPr lang="en-US" sz="142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[</a:t>
            </a:r>
            <a:r>
              <a:rPr lang="en-US" sz="1421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QueueTrigger</a:t>
            </a:r>
            <a:r>
              <a:rPr lang="en-US" sz="142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2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"%queue-name%"</a:t>
            </a:r>
            <a:r>
              <a:rPr lang="en-US" sz="142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)]  </a:t>
            </a:r>
            <a:r>
              <a:rPr lang="en-US" sz="1421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ReviewRequestItem</a:t>
            </a:r>
            <a:r>
              <a:rPr lang="en-US" sz="142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21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queueInput</a:t>
            </a:r>
            <a:r>
              <a:rPr lang="en-US" sz="142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421">
              <a:solidFill>
                <a:srgbClr val="353535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367"/>
            <a:r>
              <a:rPr lang="en-US" sz="142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[</a:t>
            </a:r>
            <a:r>
              <a:rPr lang="en-US" sz="142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Blob</a:t>
            </a:r>
            <a:r>
              <a:rPr lang="en-US" sz="142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2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"input-images/{</a:t>
            </a:r>
            <a:r>
              <a:rPr lang="en-US" sz="1421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BlobName</a:t>
            </a:r>
            <a:r>
              <a:rPr lang="en-US" sz="142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}"</a:t>
            </a:r>
            <a:r>
              <a:rPr lang="en-US" sz="142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21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FileAccess</a:t>
            </a:r>
            <a:r>
              <a:rPr lang="en-US" sz="1421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.Read</a:t>
            </a:r>
            <a:r>
              <a:rPr lang="en-US" sz="142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)]  </a:t>
            </a:r>
            <a:r>
              <a:rPr lang="en-US" sz="142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Stream</a:t>
            </a:r>
            <a:r>
              <a:rPr lang="en-US" sz="142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image,</a:t>
            </a:r>
            <a:endParaRPr lang="en-US" sz="1421">
              <a:solidFill>
                <a:srgbClr val="353535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367"/>
            <a:r>
              <a:rPr lang="en-US" sz="142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[</a:t>
            </a:r>
            <a:r>
              <a:rPr lang="en-US" sz="1421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DocumentDB</a:t>
            </a:r>
            <a:r>
              <a:rPr lang="en-US" sz="142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2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21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customerReviewData</a:t>
            </a:r>
            <a:r>
              <a:rPr lang="en-US" sz="142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2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2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"reviews"</a:t>
            </a:r>
            <a:r>
              <a:rPr lang="en-US" sz="142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Id = </a:t>
            </a:r>
            <a:r>
              <a:rPr lang="en-US" sz="142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"{</a:t>
            </a:r>
            <a:r>
              <a:rPr lang="en-US" sz="1421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DocumentId</a:t>
            </a:r>
            <a:r>
              <a:rPr lang="en-US" sz="142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}"</a:t>
            </a:r>
            <a:r>
              <a:rPr lang="en-US" sz="142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)] </a:t>
            </a:r>
            <a:r>
              <a:rPr lang="en-US" sz="142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dynamic</a:t>
            </a:r>
            <a:r>
              <a:rPr lang="en-US" sz="142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21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inputDocument</a:t>
            </a:r>
            <a:r>
              <a:rPr lang="en-US" sz="142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421">
              <a:solidFill>
                <a:srgbClr val="353535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367"/>
            <a:r>
              <a:rPr lang="en-US" sz="1421">
                <a:solidFill>
                  <a:srgbClr val="35353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defTabSz="914367"/>
            <a:endParaRPr lang="en-US" sz="1421">
              <a:gradFill>
                <a:gsLst>
                  <a:gs pos="2917">
                    <a:srgbClr val="353535"/>
                  </a:gs>
                  <a:gs pos="30000">
                    <a:srgbClr val="353535"/>
                  </a:gs>
                </a:gsLst>
                <a:lin ang="5400000" scaled="0"/>
              </a:gradFill>
              <a:latin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8901289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0" y="2084377"/>
            <a:ext cx="9859116" cy="1077163"/>
          </a:xfrm>
        </p:spPr>
        <p:txBody>
          <a:bodyPr/>
          <a:lstStyle/>
          <a:p>
            <a:r>
              <a:rPr lang="en-US" sz="6470" dirty="0"/>
              <a:t>Demo: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Developing Locally</a:t>
            </a:r>
          </a:p>
        </p:txBody>
      </p:sp>
    </p:spTree>
    <p:extLst>
      <p:ext uri="{BB962C8B-B14F-4D97-AF65-F5344CB8AC3E}">
        <p14:creationId xmlns:p14="http://schemas.microsoft.com/office/powerpoint/2010/main" val="222247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70432"/>
            <a:ext cx="11655840" cy="560190"/>
          </a:xfrm>
        </p:spPr>
        <p:txBody>
          <a:bodyPr/>
          <a:lstStyle/>
          <a:p>
            <a:r>
              <a:rPr lang="en-US" dirty="0"/>
              <a:t>VSTS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904184"/>
            <a:ext cx="11655078" cy="727700"/>
          </a:xfrm>
        </p:spPr>
        <p:txBody>
          <a:bodyPr/>
          <a:lstStyle/>
          <a:p>
            <a:r>
              <a:rPr lang="en-US" dirty="0"/>
              <a:t>Build and deploy with VSTS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1FAE9D-2404-4009-90D9-8A7C01CB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14" y="1805096"/>
            <a:ext cx="7255518" cy="42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6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Insights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303" y="1187963"/>
            <a:ext cx="11655078" cy="2353465"/>
          </a:xfrm>
        </p:spPr>
        <p:txBody>
          <a:bodyPr/>
          <a:lstStyle/>
          <a:p>
            <a:r>
              <a:rPr lang="en-US" dirty="0"/>
              <a:t>Integrated monitoring and custom metrics with Application Insights</a:t>
            </a:r>
          </a:p>
          <a:p>
            <a:r>
              <a:rPr lang="en-US" dirty="0"/>
              <a:t>Write custom queries using the analytics portal</a:t>
            </a:r>
          </a:p>
          <a:p>
            <a:r>
              <a:rPr lang="en-US" dirty="0"/>
              <a:t>Pin graphs to portal dashboard</a:t>
            </a:r>
          </a:p>
        </p:txBody>
      </p:sp>
    </p:spTree>
    <p:extLst>
      <p:ext uri="{BB962C8B-B14F-4D97-AF65-F5344CB8AC3E}">
        <p14:creationId xmlns:p14="http://schemas.microsoft.com/office/powerpoint/2010/main" val="185937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0" y="2084377"/>
            <a:ext cx="9859116" cy="1077163"/>
          </a:xfrm>
        </p:spPr>
        <p:txBody>
          <a:bodyPr/>
          <a:lstStyle/>
          <a:p>
            <a:r>
              <a:rPr lang="en-US" sz="6470" dirty="0"/>
              <a:t>Demo: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Build &amp; Deploy</a:t>
            </a:r>
          </a:p>
        </p:txBody>
      </p:sp>
    </p:spTree>
    <p:extLst>
      <p:ext uri="{BB962C8B-B14F-4D97-AF65-F5344CB8AC3E}">
        <p14:creationId xmlns:p14="http://schemas.microsoft.com/office/powerpoint/2010/main" val="125664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47CA4-634A-447F-8FA4-95C6D1EE6D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r>
              <a:rPr lang="en-US" dirty="0"/>
              <a:t>Microsoft Docs – </a:t>
            </a:r>
            <a:r>
              <a:rPr lang="en-US" dirty="0">
                <a:hlinkClick r:id="rId3"/>
              </a:rPr>
              <a:t>https://docs.microsoft.com</a:t>
            </a:r>
            <a:endParaRPr lang="en-US" dirty="0"/>
          </a:p>
          <a:p>
            <a:r>
              <a:rPr lang="en-US" dirty="0"/>
              <a:t>Azure Functions – </a:t>
            </a:r>
            <a:r>
              <a:rPr lang="en-US" dirty="0">
                <a:hlinkClick r:id="rId4"/>
              </a:rPr>
              <a:t>https://functions.azure.com</a:t>
            </a:r>
            <a:endParaRPr lang="en-US" dirty="0"/>
          </a:p>
          <a:p>
            <a:r>
              <a:rPr lang="en-US" dirty="0"/>
              <a:t>GitHub Repo – </a:t>
            </a:r>
            <a:r>
              <a:rPr lang="en-US" dirty="0">
                <a:hlinkClick r:id="rId5"/>
              </a:rPr>
              <a:t>https://aka.ms/func-github</a:t>
            </a:r>
            <a:endParaRPr lang="en-US" dirty="0"/>
          </a:p>
          <a:p>
            <a:r>
              <a:rPr lang="en-US" dirty="0"/>
              <a:t>Twitter - </a:t>
            </a:r>
            <a:r>
              <a:rPr lang="en-US" dirty="0">
                <a:hlinkClick r:id="rId6"/>
              </a:rPr>
              <a:t>@</a:t>
            </a:r>
            <a:r>
              <a:rPr lang="en-US" dirty="0" err="1">
                <a:hlinkClick r:id="rId6"/>
              </a:rPr>
              <a:t>AzureFunctions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A749A-2A99-4DB1-8566-47BDD437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72101180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DF2FF7-33D7-48B8-B353-764938D8E2BB}"/>
              </a:ext>
            </a:extLst>
          </p:cNvPr>
          <p:cNvSpPr txBox="1"/>
          <p:nvPr/>
        </p:nvSpPr>
        <p:spPr>
          <a:xfrm>
            <a:off x="7901433" y="3797857"/>
            <a:ext cx="1012747" cy="621968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/>
          <a:p>
            <a:pPr marL="0" marR="0" lvl="0" indent="0" algn="l" defTabSz="8962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PaaS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5EAF97-85A7-451C-A32B-927FEF6EA9F0}"/>
              </a:ext>
            </a:extLst>
          </p:cNvPr>
          <p:cNvSpPr txBox="1"/>
          <p:nvPr/>
        </p:nvSpPr>
        <p:spPr>
          <a:xfrm>
            <a:off x="5072620" y="3797857"/>
            <a:ext cx="921389" cy="621968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/>
          <a:p>
            <a:pPr marL="0" marR="0" lvl="0" indent="0" algn="l" defTabSz="8962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IaaS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17DDE8-98FE-4E4E-BBEE-4489F7BCA6FF}"/>
              </a:ext>
            </a:extLst>
          </p:cNvPr>
          <p:cNvSpPr txBox="1"/>
          <p:nvPr/>
        </p:nvSpPr>
        <p:spPr>
          <a:xfrm>
            <a:off x="539913" y="3797857"/>
            <a:ext cx="2093018" cy="621968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/>
          <a:p>
            <a:pPr marL="0" marR="0" lvl="0" indent="0" algn="l" defTabSz="8962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On-Premises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2A9794-1709-47CA-AECE-6D1AD798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/>
              <a:t>The evolution of application platforms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3C0B41-99F1-4183-86F5-128170AE7DAE}"/>
              </a:ext>
            </a:extLst>
          </p:cNvPr>
          <p:cNvCxnSpPr>
            <a:cxnSpLocks/>
          </p:cNvCxnSpPr>
          <p:nvPr/>
        </p:nvCxnSpPr>
        <p:spPr>
          <a:xfrm>
            <a:off x="-13182" y="3604782"/>
            <a:ext cx="11756970" cy="0"/>
          </a:xfrm>
          <a:prstGeom prst="straightConnector1">
            <a:avLst/>
          </a:prstGeom>
          <a:ln w="25400">
            <a:solidFill>
              <a:schemeClr val="tx2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9631C4-DCE6-4848-8BEE-097E5BF240E2}"/>
              </a:ext>
            </a:extLst>
          </p:cNvPr>
          <p:cNvSpPr/>
          <p:nvPr/>
        </p:nvSpPr>
        <p:spPr bwMode="auto">
          <a:xfrm>
            <a:off x="746492" y="3518588"/>
            <a:ext cx="172389" cy="1723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D5AEA80-DE52-4AC6-ABFF-9BB5D5265329}"/>
              </a:ext>
            </a:extLst>
          </p:cNvPr>
          <p:cNvSpPr/>
          <p:nvPr/>
        </p:nvSpPr>
        <p:spPr bwMode="auto">
          <a:xfrm>
            <a:off x="5275256" y="3518588"/>
            <a:ext cx="172389" cy="1723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E930FE-5DED-4C51-B7C0-B18DDA679FB2}"/>
              </a:ext>
            </a:extLst>
          </p:cNvPr>
          <p:cNvSpPr/>
          <p:nvPr/>
        </p:nvSpPr>
        <p:spPr bwMode="auto">
          <a:xfrm>
            <a:off x="8103451" y="3518588"/>
            <a:ext cx="172389" cy="1723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599B09-4C13-4B27-9BDE-91E5FF34F581}"/>
              </a:ext>
            </a:extLst>
          </p:cNvPr>
          <p:cNvSpPr/>
          <p:nvPr/>
        </p:nvSpPr>
        <p:spPr bwMode="auto">
          <a:xfrm>
            <a:off x="10733903" y="3518588"/>
            <a:ext cx="172389" cy="1723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68E9CA-A179-4117-BCB4-022203C591C3}"/>
              </a:ext>
            </a:extLst>
          </p:cNvPr>
          <p:cNvGrpSpPr/>
          <p:nvPr/>
        </p:nvGrpSpPr>
        <p:grpSpPr>
          <a:xfrm>
            <a:off x="451143" y="2338549"/>
            <a:ext cx="939487" cy="1002564"/>
            <a:chOff x="2084593" y="2157479"/>
            <a:chExt cx="958326" cy="1022668"/>
          </a:xfrm>
        </p:grpSpPr>
        <p:grpSp>
          <p:nvGrpSpPr>
            <p:cNvPr id="12" name="Group 4">
              <a:extLst>
                <a:ext uri="{FF2B5EF4-FFF2-40B4-BE49-F238E27FC236}">
                  <a16:creationId xmlns:a16="http://schemas.microsoft.com/office/drawing/2014/main" id="{208B3306-48D8-4335-8084-80B9ACF6880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084593" y="2157479"/>
              <a:ext cx="475727" cy="1022668"/>
              <a:chOff x="7" y="12"/>
              <a:chExt cx="167" cy="359"/>
            </a:xfrm>
          </p:grpSpPr>
          <p:sp>
            <p:nvSpPr>
              <p:cNvPr id="20" name="Rectangle 5">
                <a:extLst>
                  <a:ext uri="{FF2B5EF4-FFF2-40B4-BE49-F238E27FC236}">
                    <a16:creationId xmlns:a16="http://schemas.microsoft.com/office/drawing/2014/main" id="{ECD4AD3A-34C5-4305-BDCC-B5CC4B8DC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" y="45"/>
                <a:ext cx="167" cy="326"/>
              </a:xfrm>
              <a:prstGeom prst="rect">
                <a:avLst/>
              </a:pr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454AEEA9-1004-4F5D-B91B-76A03D12D4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" y="312"/>
                <a:ext cx="43" cy="59"/>
              </a:xfrm>
              <a:custGeom>
                <a:avLst/>
                <a:gdLst>
                  <a:gd name="T0" fmla="*/ 20 w 20"/>
                  <a:gd name="T1" fmla="*/ 28 h 28"/>
                  <a:gd name="T2" fmla="*/ 20 w 20"/>
                  <a:gd name="T3" fmla="*/ 10 h 28"/>
                  <a:gd name="T4" fmla="*/ 10 w 20"/>
                  <a:gd name="T5" fmla="*/ 0 h 28"/>
                  <a:gd name="T6" fmla="*/ 0 w 20"/>
                  <a:gd name="T7" fmla="*/ 10 h 28"/>
                  <a:gd name="T8" fmla="*/ 0 w 20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8">
                    <a:moveTo>
                      <a:pt x="20" y="28"/>
                    </a:move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5"/>
                      <a:pt x="15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28"/>
                      <a:pt x="0" y="28"/>
                      <a:pt x="0" y="28"/>
                    </a:cubicBezTo>
                  </a:path>
                </a:pathLst>
              </a:cu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2" name="Rectangle 7">
                <a:extLst>
                  <a:ext uri="{FF2B5EF4-FFF2-40B4-BE49-F238E27FC236}">
                    <a16:creationId xmlns:a16="http://schemas.microsoft.com/office/drawing/2014/main" id="{EC288166-7FBC-4E18-9D0E-153829C16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" y="232"/>
                <a:ext cx="25" cy="25"/>
              </a:xfrm>
              <a:prstGeom prst="rect">
                <a:avLst/>
              </a:pr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3" name="Rectangle 8">
                <a:extLst>
                  <a:ext uri="{FF2B5EF4-FFF2-40B4-BE49-F238E27FC236}">
                    <a16:creationId xmlns:a16="http://schemas.microsoft.com/office/drawing/2014/main" id="{8C46E010-2406-404C-BBA4-D7A5B98E6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" y="232"/>
                <a:ext cx="26" cy="25"/>
              </a:xfrm>
              <a:prstGeom prst="rect">
                <a:avLst/>
              </a:pr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" name="Rectangle 9">
                <a:extLst>
                  <a:ext uri="{FF2B5EF4-FFF2-40B4-BE49-F238E27FC236}">
                    <a16:creationId xmlns:a16="http://schemas.microsoft.com/office/drawing/2014/main" id="{879E1D82-84A7-499A-A16D-083C78FE8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" y="164"/>
                <a:ext cx="25" cy="25"/>
              </a:xfrm>
              <a:prstGeom prst="rect">
                <a:avLst/>
              </a:pr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5" name="Rectangle 10">
                <a:extLst>
                  <a:ext uri="{FF2B5EF4-FFF2-40B4-BE49-F238E27FC236}">
                    <a16:creationId xmlns:a16="http://schemas.microsoft.com/office/drawing/2014/main" id="{0569D865-FA3D-4DF2-A00C-E3A2514D1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" y="164"/>
                <a:ext cx="26" cy="25"/>
              </a:xfrm>
              <a:prstGeom prst="rect">
                <a:avLst/>
              </a:pr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6" name="Rectangle 11">
                <a:extLst>
                  <a:ext uri="{FF2B5EF4-FFF2-40B4-BE49-F238E27FC236}">
                    <a16:creationId xmlns:a16="http://schemas.microsoft.com/office/drawing/2014/main" id="{7141B6B5-5AEF-40FB-AEE4-E526794E6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" y="98"/>
                <a:ext cx="25" cy="24"/>
              </a:xfrm>
              <a:prstGeom prst="rect">
                <a:avLst/>
              </a:pr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7" name="Rectangle 12">
                <a:extLst>
                  <a:ext uri="{FF2B5EF4-FFF2-40B4-BE49-F238E27FC236}">
                    <a16:creationId xmlns:a16="http://schemas.microsoft.com/office/drawing/2014/main" id="{992FE7A3-317A-4470-BE29-D6B10F001B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" y="98"/>
                <a:ext cx="26" cy="24"/>
              </a:xfrm>
              <a:prstGeom prst="rect">
                <a:avLst/>
              </a:pr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8" name="Rectangle 13">
                <a:extLst>
                  <a:ext uri="{FF2B5EF4-FFF2-40B4-BE49-F238E27FC236}">
                    <a16:creationId xmlns:a16="http://schemas.microsoft.com/office/drawing/2014/main" id="{C35F51D4-09BA-4916-94B7-C421F5761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" y="12"/>
                <a:ext cx="47" cy="33"/>
              </a:xfrm>
              <a:prstGeom prst="rect">
                <a:avLst/>
              </a:pr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F4A0470-1C26-4B93-A3E6-C02CC85A613B}"/>
                </a:ext>
              </a:extLst>
            </p:cNvPr>
            <p:cNvGrpSpPr/>
            <p:nvPr/>
          </p:nvGrpSpPr>
          <p:grpSpPr>
            <a:xfrm>
              <a:off x="2561534" y="2758439"/>
              <a:ext cx="475727" cy="421466"/>
              <a:chOff x="2779974" y="2727959"/>
              <a:chExt cx="475727" cy="421466"/>
            </a:xfrm>
          </p:grpSpPr>
          <p:sp>
            <p:nvSpPr>
              <p:cNvPr id="15" name="Rectangle 5">
                <a:extLst>
                  <a:ext uri="{FF2B5EF4-FFF2-40B4-BE49-F238E27FC236}">
                    <a16:creationId xmlns:a16="http://schemas.microsoft.com/office/drawing/2014/main" id="{089991A3-2C35-4F4A-97C5-2723D3278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9974" y="2727959"/>
                <a:ext cx="475727" cy="421465"/>
              </a:xfrm>
              <a:prstGeom prst="rect">
                <a:avLst/>
              </a:pr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" name="Freeform 6">
                <a:extLst>
                  <a:ext uri="{FF2B5EF4-FFF2-40B4-BE49-F238E27FC236}">
                    <a16:creationId xmlns:a16="http://schemas.microsoft.com/office/drawing/2014/main" id="{3A454360-FD1A-42D4-A619-E305AE7B42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8191" y="2981354"/>
                <a:ext cx="122493" cy="168071"/>
              </a:xfrm>
              <a:custGeom>
                <a:avLst/>
                <a:gdLst>
                  <a:gd name="T0" fmla="*/ 20 w 20"/>
                  <a:gd name="T1" fmla="*/ 28 h 28"/>
                  <a:gd name="T2" fmla="*/ 20 w 20"/>
                  <a:gd name="T3" fmla="*/ 10 h 28"/>
                  <a:gd name="T4" fmla="*/ 10 w 20"/>
                  <a:gd name="T5" fmla="*/ 0 h 28"/>
                  <a:gd name="T6" fmla="*/ 0 w 20"/>
                  <a:gd name="T7" fmla="*/ 10 h 28"/>
                  <a:gd name="T8" fmla="*/ 0 w 20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8">
                    <a:moveTo>
                      <a:pt x="20" y="28"/>
                    </a:move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5"/>
                      <a:pt x="15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28"/>
                      <a:pt x="0" y="28"/>
                      <a:pt x="0" y="28"/>
                    </a:cubicBezTo>
                  </a:path>
                </a:pathLst>
              </a:cu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7" name="Rectangle 7">
                <a:extLst>
                  <a:ext uri="{FF2B5EF4-FFF2-40B4-BE49-F238E27FC236}">
                    <a16:creationId xmlns:a16="http://schemas.microsoft.com/office/drawing/2014/main" id="{6080E479-DB18-4B8C-88F3-8ED62B7957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9677" y="2829662"/>
                <a:ext cx="71217" cy="71216"/>
              </a:xfrm>
              <a:prstGeom prst="rect">
                <a:avLst/>
              </a:pr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8" name="Rectangle 8">
                <a:extLst>
                  <a:ext uri="{FF2B5EF4-FFF2-40B4-BE49-F238E27FC236}">
                    <a16:creationId xmlns:a16="http://schemas.microsoft.com/office/drawing/2014/main" id="{6A48D76F-36DB-415B-ADDD-025DDE223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4781" y="2829662"/>
                <a:ext cx="74065" cy="71216"/>
              </a:xfrm>
              <a:prstGeom prst="rect">
                <a:avLst/>
              </a:pr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9" name="Rectangle 9">
                <a:extLst>
                  <a:ext uri="{FF2B5EF4-FFF2-40B4-BE49-F238E27FC236}">
                    <a16:creationId xmlns:a16="http://schemas.microsoft.com/office/drawing/2014/main" id="{3C16F7E1-D30C-4421-B4EC-1432D5675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9677" y="3004253"/>
                <a:ext cx="71217" cy="71216"/>
              </a:xfrm>
              <a:prstGeom prst="rect">
                <a:avLst/>
              </a:pr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B968DF76-B27E-4D8D-AEBF-A5FCDA974947}"/>
                </a:ext>
              </a:extLst>
            </p:cNvPr>
            <p:cNvSpPr/>
            <p:nvPr/>
          </p:nvSpPr>
          <p:spPr bwMode="auto">
            <a:xfrm>
              <a:off x="2560320" y="2537142"/>
              <a:ext cx="482599" cy="221297"/>
            </a:xfrm>
            <a:prstGeom prst="triangle">
              <a:avLst>
                <a:gd name="adj" fmla="val 0"/>
              </a:avLst>
            </a:prstGeom>
            <a:noFill/>
            <a:ln w="190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err="1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29" name="Group 16">
            <a:extLst>
              <a:ext uri="{FF2B5EF4-FFF2-40B4-BE49-F238E27FC236}">
                <a16:creationId xmlns:a16="http://schemas.microsoft.com/office/drawing/2014/main" id="{4A5F3B67-2458-4D49-934D-DD138E1EAE1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808249" y="2467524"/>
            <a:ext cx="755245" cy="873589"/>
            <a:chOff x="13" y="7"/>
            <a:chExt cx="351" cy="406"/>
          </a:xfrm>
        </p:grpSpPr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08EE87B4-FF4E-4C69-8ABA-332CEA1022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" y="199"/>
              <a:ext cx="152" cy="176"/>
            </a:xfrm>
            <a:custGeom>
              <a:avLst/>
              <a:gdLst>
                <a:gd name="T0" fmla="*/ 0 w 152"/>
                <a:gd name="T1" fmla="*/ 45 h 176"/>
                <a:gd name="T2" fmla="*/ 76 w 152"/>
                <a:gd name="T3" fmla="*/ 0 h 176"/>
                <a:gd name="T4" fmla="*/ 152 w 152"/>
                <a:gd name="T5" fmla="*/ 45 h 176"/>
                <a:gd name="T6" fmla="*/ 152 w 152"/>
                <a:gd name="T7" fmla="*/ 131 h 176"/>
                <a:gd name="T8" fmla="*/ 76 w 152"/>
                <a:gd name="T9" fmla="*/ 176 h 176"/>
                <a:gd name="T10" fmla="*/ 0 w 152"/>
                <a:gd name="T11" fmla="*/ 131 h 176"/>
                <a:gd name="T12" fmla="*/ 0 w 152"/>
                <a:gd name="T13" fmla="*/ 4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76">
                  <a:moveTo>
                    <a:pt x="0" y="45"/>
                  </a:moveTo>
                  <a:lnTo>
                    <a:pt x="76" y="0"/>
                  </a:lnTo>
                  <a:lnTo>
                    <a:pt x="152" y="45"/>
                  </a:lnTo>
                  <a:lnTo>
                    <a:pt x="152" y="131"/>
                  </a:lnTo>
                  <a:lnTo>
                    <a:pt x="76" y="176"/>
                  </a:lnTo>
                  <a:lnTo>
                    <a:pt x="0" y="131"/>
                  </a:lnTo>
                  <a:lnTo>
                    <a:pt x="0" y="45"/>
                  </a:lnTo>
                  <a:close/>
                </a:path>
              </a:pathLst>
            </a:custGeom>
            <a:noFill/>
            <a:ln w="190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834D3CB1-4011-4DD5-9F4A-25A1744F1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" y="244"/>
              <a:ext cx="152" cy="44"/>
            </a:xfrm>
            <a:custGeom>
              <a:avLst/>
              <a:gdLst>
                <a:gd name="T0" fmla="*/ 152 w 152"/>
                <a:gd name="T1" fmla="*/ 0 h 44"/>
                <a:gd name="T2" fmla="*/ 76 w 152"/>
                <a:gd name="T3" fmla="*/ 44 h 44"/>
                <a:gd name="T4" fmla="*/ 0 w 152"/>
                <a:gd name="T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44">
                  <a:moveTo>
                    <a:pt x="152" y="0"/>
                  </a:moveTo>
                  <a:lnTo>
                    <a:pt x="76" y="44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" name="Line 19">
              <a:extLst>
                <a:ext uri="{FF2B5EF4-FFF2-40B4-BE49-F238E27FC236}">
                  <a16:creationId xmlns:a16="http://schemas.microsoft.com/office/drawing/2014/main" id="{8091B823-0DBB-4651-93A2-F36CDF980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82"/>
              <a:ext cx="0" cy="93"/>
            </a:xfrm>
            <a:prstGeom prst="line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53F415C8-A581-4658-B20D-4224615C7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" y="199"/>
              <a:ext cx="152" cy="176"/>
            </a:xfrm>
            <a:custGeom>
              <a:avLst/>
              <a:gdLst>
                <a:gd name="T0" fmla="*/ 0 w 152"/>
                <a:gd name="T1" fmla="*/ 45 h 176"/>
                <a:gd name="T2" fmla="*/ 76 w 152"/>
                <a:gd name="T3" fmla="*/ 0 h 176"/>
                <a:gd name="T4" fmla="*/ 152 w 152"/>
                <a:gd name="T5" fmla="*/ 45 h 176"/>
                <a:gd name="T6" fmla="*/ 152 w 152"/>
                <a:gd name="T7" fmla="*/ 131 h 176"/>
                <a:gd name="T8" fmla="*/ 76 w 152"/>
                <a:gd name="T9" fmla="*/ 176 h 176"/>
                <a:gd name="T10" fmla="*/ 0 w 152"/>
                <a:gd name="T11" fmla="*/ 131 h 176"/>
                <a:gd name="T12" fmla="*/ 0 w 152"/>
                <a:gd name="T13" fmla="*/ 4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76">
                  <a:moveTo>
                    <a:pt x="0" y="45"/>
                  </a:moveTo>
                  <a:lnTo>
                    <a:pt x="76" y="0"/>
                  </a:lnTo>
                  <a:lnTo>
                    <a:pt x="152" y="45"/>
                  </a:lnTo>
                  <a:lnTo>
                    <a:pt x="152" y="131"/>
                  </a:lnTo>
                  <a:lnTo>
                    <a:pt x="76" y="176"/>
                  </a:lnTo>
                  <a:lnTo>
                    <a:pt x="0" y="131"/>
                  </a:lnTo>
                  <a:lnTo>
                    <a:pt x="0" y="45"/>
                  </a:lnTo>
                  <a:close/>
                </a:path>
              </a:pathLst>
            </a:custGeom>
            <a:noFill/>
            <a:ln w="190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85D2CF9A-EA0D-4F9E-86F2-1FE61ED79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" y="244"/>
              <a:ext cx="152" cy="44"/>
            </a:xfrm>
            <a:custGeom>
              <a:avLst/>
              <a:gdLst>
                <a:gd name="T0" fmla="*/ 152 w 152"/>
                <a:gd name="T1" fmla="*/ 0 h 44"/>
                <a:gd name="T2" fmla="*/ 76 w 152"/>
                <a:gd name="T3" fmla="*/ 44 h 44"/>
                <a:gd name="T4" fmla="*/ 0 w 152"/>
                <a:gd name="T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44">
                  <a:moveTo>
                    <a:pt x="152" y="0"/>
                  </a:moveTo>
                  <a:lnTo>
                    <a:pt x="76" y="44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" name="Line 22">
              <a:extLst>
                <a:ext uri="{FF2B5EF4-FFF2-40B4-BE49-F238E27FC236}">
                  <a16:creationId xmlns:a16="http://schemas.microsoft.com/office/drawing/2014/main" id="{7BD1A6D3-ED07-4F73-A4AC-B1B431A76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" y="282"/>
              <a:ext cx="0" cy="93"/>
            </a:xfrm>
            <a:prstGeom prst="line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4B9AA479-4B35-4F90-ADAC-AAA12B00D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" y="364"/>
              <a:ext cx="163" cy="49"/>
            </a:xfrm>
            <a:custGeom>
              <a:avLst/>
              <a:gdLst>
                <a:gd name="T0" fmla="*/ 163 w 163"/>
                <a:gd name="T1" fmla="*/ 2 h 49"/>
                <a:gd name="T2" fmla="*/ 83 w 163"/>
                <a:gd name="T3" fmla="*/ 49 h 49"/>
                <a:gd name="T4" fmla="*/ 0 w 163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3" h="49">
                  <a:moveTo>
                    <a:pt x="163" y="2"/>
                  </a:moveTo>
                  <a:lnTo>
                    <a:pt x="83" y="49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B0850EEB-B7DD-4012-A949-1038678A2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" y="7"/>
              <a:ext cx="152" cy="176"/>
            </a:xfrm>
            <a:custGeom>
              <a:avLst/>
              <a:gdLst>
                <a:gd name="T0" fmla="*/ 0 w 152"/>
                <a:gd name="T1" fmla="*/ 45 h 176"/>
                <a:gd name="T2" fmla="*/ 76 w 152"/>
                <a:gd name="T3" fmla="*/ 0 h 176"/>
                <a:gd name="T4" fmla="*/ 152 w 152"/>
                <a:gd name="T5" fmla="*/ 45 h 176"/>
                <a:gd name="T6" fmla="*/ 152 w 152"/>
                <a:gd name="T7" fmla="*/ 133 h 176"/>
                <a:gd name="T8" fmla="*/ 76 w 152"/>
                <a:gd name="T9" fmla="*/ 176 h 176"/>
                <a:gd name="T10" fmla="*/ 0 w 152"/>
                <a:gd name="T11" fmla="*/ 133 h 176"/>
                <a:gd name="T12" fmla="*/ 0 w 152"/>
                <a:gd name="T13" fmla="*/ 4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76">
                  <a:moveTo>
                    <a:pt x="0" y="45"/>
                  </a:moveTo>
                  <a:lnTo>
                    <a:pt x="76" y="0"/>
                  </a:lnTo>
                  <a:lnTo>
                    <a:pt x="152" y="45"/>
                  </a:lnTo>
                  <a:lnTo>
                    <a:pt x="152" y="133"/>
                  </a:lnTo>
                  <a:lnTo>
                    <a:pt x="76" y="176"/>
                  </a:lnTo>
                  <a:lnTo>
                    <a:pt x="0" y="133"/>
                  </a:lnTo>
                  <a:lnTo>
                    <a:pt x="0" y="45"/>
                  </a:lnTo>
                  <a:close/>
                </a:path>
              </a:pathLst>
            </a:custGeom>
            <a:noFill/>
            <a:ln w="190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BABA197B-7BCD-4719-BFB1-C8D115EA9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" y="52"/>
              <a:ext cx="152" cy="44"/>
            </a:xfrm>
            <a:custGeom>
              <a:avLst/>
              <a:gdLst>
                <a:gd name="T0" fmla="*/ 152 w 152"/>
                <a:gd name="T1" fmla="*/ 0 h 44"/>
                <a:gd name="T2" fmla="*/ 76 w 152"/>
                <a:gd name="T3" fmla="*/ 44 h 44"/>
                <a:gd name="T4" fmla="*/ 0 w 152"/>
                <a:gd name="T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44">
                  <a:moveTo>
                    <a:pt x="152" y="0"/>
                  </a:moveTo>
                  <a:lnTo>
                    <a:pt x="76" y="44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9" name="Line 26">
              <a:extLst>
                <a:ext uri="{FF2B5EF4-FFF2-40B4-BE49-F238E27FC236}">
                  <a16:creationId xmlns:a16="http://schemas.microsoft.com/office/drawing/2014/main" id="{D9CE7FF5-8A81-416B-B7C7-4085D46837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" y="96"/>
              <a:ext cx="0" cy="87"/>
            </a:xfrm>
            <a:prstGeom prst="line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11646235-3168-4D97-B9AC-0F1B5FE38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" y="92"/>
              <a:ext cx="82" cy="141"/>
            </a:xfrm>
            <a:custGeom>
              <a:avLst/>
              <a:gdLst>
                <a:gd name="T0" fmla="*/ 0 w 82"/>
                <a:gd name="T1" fmla="*/ 0 h 141"/>
                <a:gd name="T2" fmla="*/ 82 w 82"/>
                <a:gd name="T3" fmla="*/ 46 h 141"/>
                <a:gd name="T4" fmla="*/ 82 w 82"/>
                <a:gd name="T5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" h="141">
                  <a:moveTo>
                    <a:pt x="0" y="0"/>
                  </a:moveTo>
                  <a:lnTo>
                    <a:pt x="82" y="46"/>
                  </a:lnTo>
                  <a:lnTo>
                    <a:pt x="82" y="141"/>
                  </a:lnTo>
                </a:path>
              </a:pathLst>
            </a:custGeom>
            <a:noFill/>
            <a:ln w="190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D8DCF242-43AB-4944-A6FA-367B234F5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" y="92"/>
              <a:ext cx="83" cy="141"/>
            </a:xfrm>
            <a:custGeom>
              <a:avLst/>
              <a:gdLst>
                <a:gd name="T0" fmla="*/ 0 w 83"/>
                <a:gd name="T1" fmla="*/ 141 h 141"/>
                <a:gd name="T2" fmla="*/ 0 w 83"/>
                <a:gd name="T3" fmla="*/ 46 h 141"/>
                <a:gd name="T4" fmla="*/ 83 w 83"/>
                <a:gd name="T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" h="141">
                  <a:moveTo>
                    <a:pt x="0" y="141"/>
                  </a:moveTo>
                  <a:lnTo>
                    <a:pt x="0" y="46"/>
                  </a:lnTo>
                  <a:lnTo>
                    <a:pt x="83" y="0"/>
                  </a:lnTo>
                </a:path>
              </a:pathLst>
            </a:custGeom>
            <a:noFill/>
            <a:ln w="190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42" name="Group 31">
            <a:extLst>
              <a:ext uri="{FF2B5EF4-FFF2-40B4-BE49-F238E27FC236}">
                <a16:creationId xmlns:a16="http://schemas.microsoft.com/office/drawing/2014/main" id="{C105C950-5B1C-4F36-A5AB-C27B5CA9C4F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75469" y="2631557"/>
            <a:ext cx="678840" cy="709556"/>
            <a:chOff x="12" y="7"/>
            <a:chExt cx="221" cy="231"/>
          </a:xfrm>
        </p:grpSpPr>
        <p:sp>
          <p:nvSpPr>
            <p:cNvPr id="43" name="Rectangle 32">
              <a:extLst>
                <a:ext uri="{FF2B5EF4-FFF2-40B4-BE49-F238E27FC236}">
                  <a16:creationId xmlns:a16="http://schemas.microsoft.com/office/drawing/2014/main" id="{EE5DC6C1-309E-4CFF-AEAC-52E15EAA7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" y="7"/>
              <a:ext cx="221" cy="60"/>
            </a:xfrm>
            <a:prstGeom prst="rect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4" name="Line 33">
              <a:extLst>
                <a:ext uri="{FF2B5EF4-FFF2-40B4-BE49-F238E27FC236}">
                  <a16:creationId xmlns:a16="http://schemas.microsoft.com/office/drawing/2014/main" id="{00B21CCE-472E-4C94-B626-C2371150F6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1" y="37"/>
              <a:ext cx="17" cy="0"/>
            </a:xfrm>
            <a:prstGeom prst="line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5" name="Line 34">
              <a:extLst>
                <a:ext uri="{FF2B5EF4-FFF2-40B4-BE49-F238E27FC236}">
                  <a16:creationId xmlns:a16="http://schemas.microsoft.com/office/drawing/2014/main" id="{3A7631FA-125B-4271-90FE-CA0056EAE7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7" y="37"/>
              <a:ext cx="17" cy="0"/>
            </a:xfrm>
            <a:prstGeom prst="line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6" name="Line 35">
              <a:extLst>
                <a:ext uri="{FF2B5EF4-FFF2-40B4-BE49-F238E27FC236}">
                  <a16:creationId xmlns:a16="http://schemas.microsoft.com/office/drawing/2014/main" id="{8789B97A-8C23-47F9-80CD-579FF530B8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" y="37"/>
              <a:ext cx="69" cy="0"/>
            </a:xfrm>
            <a:prstGeom prst="line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7" name="Rectangle 36">
              <a:extLst>
                <a:ext uri="{FF2B5EF4-FFF2-40B4-BE49-F238E27FC236}">
                  <a16:creationId xmlns:a16="http://schemas.microsoft.com/office/drawing/2014/main" id="{F0EFEEB4-9AC4-4C25-9911-6D900BAC2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" y="93"/>
              <a:ext cx="221" cy="59"/>
            </a:xfrm>
            <a:prstGeom prst="rect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8" name="Line 37">
              <a:extLst>
                <a:ext uri="{FF2B5EF4-FFF2-40B4-BE49-F238E27FC236}">
                  <a16:creationId xmlns:a16="http://schemas.microsoft.com/office/drawing/2014/main" id="{5F93EF80-9E84-4EF8-9846-C35A630EF9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1" y="123"/>
              <a:ext cx="17" cy="0"/>
            </a:xfrm>
            <a:prstGeom prst="line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9" name="Line 38">
              <a:extLst>
                <a:ext uri="{FF2B5EF4-FFF2-40B4-BE49-F238E27FC236}">
                  <a16:creationId xmlns:a16="http://schemas.microsoft.com/office/drawing/2014/main" id="{0E60731A-131F-467F-8ED4-FD3DC88AC0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7" y="123"/>
              <a:ext cx="17" cy="0"/>
            </a:xfrm>
            <a:prstGeom prst="line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0" name="Line 39">
              <a:extLst>
                <a:ext uri="{FF2B5EF4-FFF2-40B4-BE49-F238E27FC236}">
                  <a16:creationId xmlns:a16="http://schemas.microsoft.com/office/drawing/2014/main" id="{0FE576A4-7C07-45C1-A1B2-84F1C2C1AB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" y="123"/>
              <a:ext cx="69" cy="0"/>
            </a:xfrm>
            <a:prstGeom prst="line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1" name="Rectangle 40">
              <a:extLst>
                <a:ext uri="{FF2B5EF4-FFF2-40B4-BE49-F238E27FC236}">
                  <a16:creationId xmlns:a16="http://schemas.microsoft.com/office/drawing/2014/main" id="{E07EB808-F2FD-4CAB-8F1A-CC09099E2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" y="178"/>
              <a:ext cx="221" cy="60"/>
            </a:xfrm>
            <a:prstGeom prst="rect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2" name="Line 41">
              <a:extLst>
                <a:ext uri="{FF2B5EF4-FFF2-40B4-BE49-F238E27FC236}">
                  <a16:creationId xmlns:a16="http://schemas.microsoft.com/office/drawing/2014/main" id="{AE5313D4-735D-47AF-8A64-C6EEBF6BF2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1" y="208"/>
              <a:ext cx="17" cy="0"/>
            </a:xfrm>
            <a:prstGeom prst="line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3" name="Line 42">
              <a:extLst>
                <a:ext uri="{FF2B5EF4-FFF2-40B4-BE49-F238E27FC236}">
                  <a16:creationId xmlns:a16="http://schemas.microsoft.com/office/drawing/2014/main" id="{73F07584-01F6-44D8-A9C0-4DD3645C97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7" y="208"/>
              <a:ext cx="17" cy="0"/>
            </a:xfrm>
            <a:prstGeom prst="line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4" name="Line 43">
              <a:extLst>
                <a:ext uri="{FF2B5EF4-FFF2-40B4-BE49-F238E27FC236}">
                  <a16:creationId xmlns:a16="http://schemas.microsoft.com/office/drawing/2014/main" id="{F99DD4AA-56ED-4DE4-8E66-BBD782D882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" y="208"/>
              <a:ext cx="69" cy="0"/>
            </a:xfrm>
            <a:prstGeom prst="line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5" name="Line 44">
              <a:extLst>
                <a:ext uri="{FF2B5EF4-FFF2-40B4-BE49-F238E27FC236}">
                  <a16:creationId xmlns:a16="http://schemas.microsoft.com/office/drawing/2014/main" id="{41FFA995-663C-43D6-90AD-9754965D07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" y="127"/>
              <a:ext cx="0" cy="25"/>
            </a:xfrm>
            <a:prstGeom prst="line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6" name="Line 45">
              <a:extLst>
                <a:ext uri="{FF2B5EF4-FFF2-40B4-BE49-F238E27FC236}">
                  <a16:creationId xmlns:a16="http://schemas.microsoft.com/office/drawing/2014/main" id="{BE5DCAA1-8754-4489-8333-EA2CED57C9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" y="42"/>
              <a:ext cx="0" cy="25"/>
            </a:xfrm>
            <a:prstGeom prst="line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7" name="Line 46">
              <a:extLst>
                <a:ext uri="{FF2B5EF4-FFF2-40B4-BE49-F238E27FC236}">
                  <a16:creationId xmlns:a16="http://schemas.microsoft.com/office/drawing/2014/main" id="{1E1E377F-EECF-403C-8A9A-73A6CB8130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" y="212"/>
              <a:ext cx="0" cy="26"/>
            </a:xfrm>
            <a:prstGeom prst="line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sp>
        <p:nvSpPr>
          <p:cNvPr id="58" name="Right Brace 57">
            <a:extLst>
              <a:ext uri="{FF2B5EF4-FFF2-40B4-BE49-F238E27FC236}">
                <a16:creationId xmlns:a16="http://schemas.microsoft.com/office/drawing/2014/main" id="{34968856-2965-4F1E-9E89-ED8484D35C61}"/>
              </a:ext>
            </a:extLst>
          </p:cNvPr>
          <p:cNvSpPr/>
          <p:nvPr/>
        </p:nvSpPr>
        <p:spPr>
          <a:xfrm rot="5400000">
            <a:off x="8081439" y="1298551"/>
            <a:ext cx="328861" cy="6989013"/>
          </a:xfrm>
          <a:prstGeom prst="rightBrace">
            <a:avLst>
              <a:gd name="adj1" fmla="val 146892"/>
              <a:gd name="adj2" fmla="val 50000"/>
            </a:avLst>
          </a:prstGeom>
          <a:noFill/>
          <a:ln w="19050" cap="flat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59" name="Freeform 50">
            <a:extLst>
              <a:ext uri="{FF2B5EF4-FFF2-40B4-BE49-F238E27FC236}">
                <a16:creationId xmlns:a16="http://schemas.microsoft.com/office/drawing/2014/main" id="{608A9FB7-422B-4A23-9222-91FE4276145D}"/>
              </a:ext>
            </a:extLst>
          </p:cNvPr>
          <p:cNvSpPr>
            <a:spLocks/>
          </p:cNvSpPr>
          <p:nvPr/>
        </p:nvSpPr>
        <p:spPr bwMode="auto">
          <a:xfrm>
            <a:off x="7780107" y="5268607"/>
            <a:ext cx="857253" cy="574865"/>
          </a:xfrm>
          <a:custGeom>
            <a:avLst/>
            <a:gdLst>
              <a:gd name="T0" fmla="*/ 28 w 120"/>
              <a:gd name="T1" fmla="*/ 32 h 80"/>
              <a:gd name="T2" fmla="*/ 60 w 120"/>
              <a:gd name="T3" fmla="*/ 0 h 80"/>
              <a:gd name="T4" fmla="*/ 90 w 120"/>
              <a:gd name="T5" fmla="*/ 20 h 80"/>
              <a:gd name="T6" fmla="*/ 90 w 120"/>
              <a:gd name="T7" fmla="*/ 20 h 80"/>
              <a:gd name="T8" fmla="*/ 120 w 120"/>
              <a:gd name="T9" fmla="*/ 50 h 80"/>
              <a:gd name="T10" fmla="*/ 90 w 120"/>
              <a:gd name="T11" fmla="*/ 80 h 80"/>
              <a:gd name="T12" fmla="*/ 24 w 120"/>
              <a:gd name="T13" fmla="*/ 80 h 80"/>
              <a:gd name="T14" fmla="*/ 0 w 120"/>
              <a:gd name="T15" fmla="*/ 56 h 80"/>
              <a:gd name="T16" fmla="*/ 24 w 120"/>
              <a:gd name="T17" fmla="*/ 32 h 80"/>
              <a:gd name="T18" fmla="*/ 28 w 120"/>
              <a:gd name="T19" fmla="*/ 3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" h="80">
                <a:moveTo>
                  <a:pt x="28" y="32"/>
                </a:moveTo>
                <a:cubicBezTo>
                  <a:pt x="28" y="14"/>
                  <a:pt x="42" y="0"/>
                  <a:pt x="60" y="0"/>
                </a:cubicBezTo>
                <a:cubicBezTo>
                  <a:pt x="73" y="0"/>
                  <a:pt x="85" y="8"/>
                  <a:pt x="90" y="20"/>
                </a:cubicBezTo>
                <a:cubicBezTo>
                  <a:pt x="90" y="20"/>
                  <a:pt x="90" y="20"/>
                  <a:pt x="90" y="20"/>
                </a:cubicBezTo>
                <a:cubicBezTo>
                  <a:pt x="107" y="20"/>
                  <a:pt x="120" y="33"/>
                  <a:pt x="120" y="50"/>
                </a:cubicBezTo>
                <a:cubicBezTo>
                  <a:pt x="120" y="67"/>
                  <a:pt x="107" y="80"/>
                  <a:pt x="90" y="80"/>
                </a:cubicBezTo>
                <a:cubicBezTo>
                  <a:pt x="24" y="80"/>
                  <a:pt x="24" y="80"/>
                  <a:pt x="24" y="80"/>
                </a:cubicBezTo>
                <a:cubicBezTo>
                  <a:pt x="11" y="80"/>
                  <a:pt x="0" y="69"/>
                  <a:pt x="0" y="56"/>
                </a:cubicBezTo>
                <a:cubicBezTo>
                  <a:pt x="0" y="43"/>
                  <a:pt x="11" y="32"/>
                  <a:pt x="24" y="32"/>
                </a:cubicBezTo>
                <a:cubicBezTo>
                  <a:pt x="25" y="32"/>
                  <a:pt x="27" y="32"/>
                  <a:pt x="28" y="32"/>
                </a:cubicBezTo>
                <a:close/>
              </a:path>
            </a:pathLst>
          </a:custGeom>
          <a:noFill/>
          <a:ln w="19050" cap="flat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60" name="Freeform 50">
            <a:extLst>
              <a:ext uri="{FF2B5EF4-FFF2-40B4-BE49-F238E27FC236}">
                <a16:creationId xmlns:a16="http://schemas.microsoft.com/office/drawing/2014/main" id="{E57B37E0-37F6-46C6-9177-6B7116EA6247}"/>
              </a:ext>
            </a:extLst>
          </p:cNvPr>
          <p:cNvSpPr>
            <a:spLocks/>
          </p:cNvSpPr>
          <p:nvPr/>
        </p:nvSpPr>
        <p:spPr bwMode="auto">
          <a:xfrm flipH="1">
            <a:off x="8172071" y="5439102"/>
            <a:ext cx="602346" cy="403926"/>
          </a:xfrm>
          <a:custGeom>
            <a:avLst/>
            <a:gdLst>
              <a:gd name="T0" fmla="*/ 28 w 120"/>
              <a:gd name="T1" fmla="*/ 32 h 80"/>
              <a:gd name="T2" fmla="*/ 60 w 120"/>
              <a:gd name="T3" fmla="*/ 0 h 80"/>
              <a:gd name="T4" fmla="*/ 90 w 120"/>
              <a:gd name="T5" fmla="*/ 20 h 80"/>
              <a:gd name="T6" fmla="*/ 90 w 120"/>
              <a:gd name="T7" fmla="*/ 20 h 80"/>
              <a:gd name="T8" fmla="*/ 120 w 120"/>
              <a:gd name="T9" fmla="*/ 50 h 80"/>
              <a:gd name="T10" fmla="*/ 90 w 120"/>
              <a:gd name="T11" fmla="*/ 80 h 80"/>
              <a:gd name="T12" fmla="*/ 24 w 120"/>
              <a:gd name="T13" fmla="*/ 80 h 80"/>
              <a:gd name="T14" fmla="*/ 0 w 120"/>
              <a:gd name="T15" fmla="*/ 56 h 80"/>
              <a:gd name="T16" fmla="*/ 24 w 120"/>
              <a:gd name="T17" fmla="*/ 32 h 80"/>
              <a:gd name="T18" fmla="*/ 28 w 120"/>
              <a:gd name="T19" fmla="*/ 3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" h="80">
                <a:moveTo>
                  <a:pt x="28" y="32"/>
                </a:moveTo>
                <a:cubicBezTo>
                  <a:pt x="28" y="14"/>
                  <a:pt x="42" y="0"/>
                  <a:pt x="60" y="0"/>
                </a:cubicBezTo>
                <a:cubicBezTo>
                  <a:pt x="73" y="0"/>
                  <a:pt x="85" y="8"/>
                  <a:pt x="90" y="20"/>
                </a:cubicBezTo>
                <a:cubicBezTo>
                  <a:pt x="90" y="20"/>
                  <a:pt x="90" y="20"/>
                  <a:pt x="90" y="20"/>
                </a:cubicBezTo>
                <a:cubicBezTo>
                  <a:pt x="107" y="20"/>
                  <a:pt x="120" y="33"/>
                  <a:pt x="120" y="50"/>
                </a:cubicBezTo>
                <a:cubicBezTo>
                  <a:pt x="120" y="67"/>
                  <a:pt x="107" y="80"/>
                  <a:pt x="90" y="80"/>
                </a:cubicBezTo>
                <a:cubicBezTo>
                  <a:pt x="24" y="80"/>
                  <a:pt x="24" y="80"/>
                  <a:pt x="24" y="80"/>
                </a:cubicBezTo>
                <a:cubicBezTo>
                  <a:pt x="11" y="80"/>
                  <a:pt x="0" y="69"/>
                  <a:pt x="0" y="56"/>
                </a:cubicBezTo>
                <a:cubicBezTo>
                  <a:pt x="0" y="43"/>
                  <a:pt x="11" y="32"/>
                  <a:pt x="24" y="32"/>
                </a:cubicBezTo>
                <a:cubicBezTo>
                  <a:pt x="25" y="32"/>
                  <a:pt x="27" y="32"/>
                  <a:pt x="28" y="32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5"/>
            </a:solidFill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06C9B9F-FF86-4C93-AD89-8970C9E40265}"/>
              </a:ext>
            </a:extLst>
          </p:cNvPr>
          <p:cNvGrpSpPr/>
          <p:nvPr/>
        </p:nvGrpSpPr>
        <p:grpSpPr>
          <a:xfrm>
            <a:off x="10460128" y="2466935"/>
            <a:ext cx="655975" cy="866142"/>
            <a:chOff x="10669874" y="2515906"/>
            <a:chExt cx="669129" cy="883510"/>
          </a:xfrm>
        </p:grpSpPr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1A09573D-1354-44D4-912D-39BACF2DA0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69874" y="2515906"/>
              <a:ext cx="669129" cy="883510"/>
            </a:xfrm>
            <a:custGeom>
              <a:avLst/>
              <a:gdLst>
                <a:gd name="T0" fmla="*/ 206 w 206"/>
                <a:gd name="T1" fmla="*/ 68 h 272"/>
                <a:gd name="T2" fmla="*/ 137 w 206"/>
                <a:gd name="T3" fmla="*/ 0 h 272"/>
                <a:gd name="T4" fmla="*/ 0 w 206"/>
                <a:gd name="T5" fmla="*/ 0 h 272"/>
                <a:gd name="T6" fmla="*/ 0 w 206"/>
                <a:gd name="T7" fmla="*/ 272 h 272"/>
                <a:gd name="T8" fmla="*/ 206 w 206"/>
                <a:gd name="T9" fmla="*/ 272 h 272"/>
                <a:gd name="T10" fmla="*/ 206 w 206"/>
                <a:gd name="T11" fmla="*/ 68 h 272"/>
                <a:gd name="T12" fmla="*/ 137 w 206"/>
                <a:gd name="T13" fmla="*/ 23 h 272"/>
                <a:gd name="T14" fmla="*/ 182 w 206"/>
                <a:gd name="T15" fmla="*/ 68 h 272"/>
                <a:gd name="T16" fmla="*/ 137 w 206"/>
                <a:gd name="T17" fmla="*/ 68 h 272"/>
                <a:gd name="T18" fmla="*/ 137 w 206"/>
                <a:gd name="T19" fmla="*/ 23 h 272"/>
                <a:gd name="T20" fmla="*/ 17 w 206"/>
                <a:gd name="T21" fmla="*/ 255 h 272"/>
                <a:gd name="T22" fmla="*/ 17 w 206"/>
                <a:gd name="T23" fmla="*/ 17 h 272"/>
                <a:gd name="T24" fmla="*/ 120 w 206"/>
                <a:gd name="T25" fmla="*/ 17 h 272"/>
                <a:gd name="T26" fmla="*/ 120 w 206"/>
                <a:gd name="T27" fmla="*/ 85 h 272"/>
                <a:gd name="T28" fmla="*/ 189 w 206"/>
                <a:gd name="T29" fmla="*/ 85 h 272"/>
                <a:gd name="T30" fmla="*/ 189 w 206"/>
                <a:gd name="T31" fmla="*/ 255 h 272"/>
                <a:gd name="T32" fmla="*/ 17 w 206"/>
                <a:gd name="T33" fmla="*/ 255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6" h="272">
                  <a:moveTo>
                    <a:pt x="206" y="68"/>
                  </a:moveTo>
                  <a:lnTo>
                    <a:pt x="137" y="0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206" y="272"/>
                  </a:lnTo>
                  <a:lnTo>
                    <a:pt x="206" y="68"/>
                  </a:lnTo>
                  <a:close/>
                  <a:moveTo>
                    <a:pt x="137" y="23"/>
                  </a:moveTo>
                  <a:lnTo>
                    <a:pt x="182" y="68"/>
                  </a:lnTo>
                  <a:lnTo>
                    <a:pt x="137" y="68"/>
                  </a:lnTo>
                  <a:lnTo>
                    <a:pt x="137" y="23"/>
                  </a:lnTo>
                  <a:close/>
                  <a:moveTo>
                    <a:pt x="17" y="255"/>
                  </a:moveTo>
                  <a:lnTo>
                    <a:pt x="17" y="17"/>
                  </a:lnTo>
                  <a:lnTo>
                    <a:pt x="120" y="17"/>
                  </a:lnTo>
                  <a:lnTo>
                    <a:pt x="120" y="85"/>
                  </a:lnTo>
                  <a:lnTo>
                    <a:pt x="189" y="85"/>
                  </a:lnTo>
                  <a:lnTo>
                    <a:pt x="189" y="255"/>
                  </a:lnTo>
                  <a:lnTo>
                    <a:pt x="17" y="255"/>
                  </a:lnTo>
                  <a:close/>
                </a:path>
              </a:pathLst>
            </a:custGeom>
            <a:solidFill>
              <a:srgbClr val="737373"/>
            </a:solidFill>
            <a:ln w="28575">
              <a:solidFill>
                <a:schemeClr val="bg1"/>
              </a:solidFill>
              <a:miter lim="800000"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708A15D-092A-4E66-8FAC-D53081A05063}"/>
                </a:ext>
              </a:extLst>
            </p:cNvPr>
            <p:cNvGrpSpPr/>
            <p:nvPr/>
          </p:nvGrpSpPr>
          <p:grpSpPr>
            <a:xfrm>
              <a:off x="10902006" y="2829852"/>
              <a:ext cx="207305" cy="365835"/>
              <a:chOff x="10949140" y="2845563"/>
              <a:chExt cx="207305" cy="365835"/>
            </a:xfrm>
          </p:grpSpPr>
          <p:sp>
            <p:nvSpPr>
              <p:cNvPr id="64" name="Right Brace 63">
                <a:extLst>
                  <a:ext uri="{FF2B5EF4-FFF2-40B4-BE49-F238E27FC236}">
                    <a16:creationId xmlns:a16="http://schemas.microsoft.com/office/drawing/2014/main" id="{9E7145B7-8BAD-4FE6-AE69-E37495A38FB1}"/>
                  </a:ext>
                </a:extLst>
              </p:cNvPr>
              <p:cNvSpPr/>
              <p:nvPr/>
            </p:nvSpPr>
            <p:spPr>
              <a:xfrm>
                <a:off x="11094253" y="2845563"/>
                <a:ext cx="62192" cy="365835"/>
              </a:xfrm>
              <a:prstGeom prst="rightBrace">
                <a:avLst>
                  <a:gd name="adj1" fmla="val 80466"/>
                  <a:gd name="adj2" fmla="val 50000"/>
                </a:avLst>
              </a:pr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3B1D9791-324C-440B-9E2A-B614F998D926}"/>
                  </a:ext>
                </a:extLst>
              </p:cNvPr>
              <p:cNvSpPr/>
              <p:nvPr/>
            </p:nvSpPr>
            <p:spPr>
              <a:xfrm flipH="1">
                <a:off x="10949140" y="2845563"/>
                <a:ext cx="62192" cy="365835"/>
              </a:xfrm>
              <a:prstGeom prst="rightBrace">
                <a:avLst>
                  <a:gd name="adj1" fmla="val 80466"/>
                  <a:gd name="adj2" fmla="val 50000"/>
                </a:avLst>
              </a:pr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B095C5C6-6E99-4FBD-B1CC-BE68FA4A0BE7}"/>
              </a:ext>
            </a:extLst>
          </p:cNvPr>
          <p:cNvSpPr txBox="1"/>
          <p:nvPr/>
        </p:nvSpPr>
        <p:spPr>
          <a:xfrm>
            <a:off x="10086346" y="3743170"/>
            <a:ext cx="3086714" cy="615089"/>
          </a:xfrm>
          <a:prstGeom prst="rect">
            <a:avLst/>
          </a:prstGeom>
          <a:noFill/>
        </p:spPr>
        <p:txBody>
          <a:bodyPr wrap="square" lIns="179259" tIns="143407" rIns="179259" bIns="143407" rtlCol="0" anchor="t">
            <a:spAutoFit/>
          </a:bodyPr>
          <a:lstStyle/>
          <a:p>
            <a:pPr marL="0" marR="0" lvl="0" indent="0" algn="l" defTabSz="8962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cs typeface="Segoe UI"/>
              </a:rPr>
              <a:t>Serverless</a:t>
            </a:r>
            <a:endParaRPr kumimoji="0" lang="en-US" sz="2353" b="0" i="0" u="none" strike="noStrike" kern="0" cap="none" spc="0" normalizeH="0" baseline="0" noProof="0">
              <a:ln>
                <a:noFill/>
              </a:ln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3034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17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5629E-6 4.87971E-6 L 3.55629E-6 -0.05448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32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55629E-6 4.87971E-6 L 3.55629E-6 -0.05448 " pathEditMode="relative" rAng="0" ptsTypes="AA">
                                      <p:cBhvr>
                                        <p:cTn id="37" dur="5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47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55629E-6 4.87971E-6 L 3.55629E-6 -0.05448 " pathEditMode="relative" rAng="0" ptsTypes="AA">
                                      <p:cBhvr>
                                        <p:cTn id="52" dur="5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pat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55629E-6 4.87971E-6 L 3.55629E-6 -0.05448 " pathEditMode="relative" rAng="0" ptsTypes="AA">
                                      <p:cBhvr>
                                        <p:cTn id="62" dur="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300"/>
                            </p:stCondLst>
                            <p:childTnLst>
                              <p:par>
                                <p:cTn id="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path" presetSubtype="0" decel="100000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animMotion origin="layout" path="M -7.42915E-7 5.85565E-7 L -0.03676 5.85565E-7 " pathEditMode="relative" rAng="0" ptsTypes="AA">
                                      <p:cBhvr>
                                        <p:cTn id="71" dur="50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8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path" presetSubtype="0" decel="100000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76" dur="5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  <p:bldP spid="7" grpId="0" animBg="1"/>
      <p:bldP spid="8" grpId="0" animBg="1"/>
      <p:bldP spid="9" grpId="0" animBg="1"/>
      <p:bldP spid="10" grpId="0" animBg="1"/>
      <p:bldP spid="58" grpId="0" animBg="1"/>
      <p:bldP spid="59" grpId="0" animBg="1"/>
      <p:bldP spid="59" grpId="1" animBg="1"/>
      <p:bldP spid="60" grpId="0" animBg="1"/>
      <p:bldP spid="60" grpId="1" animBg="1"/>
      <p:bldP spid="66" grpId="0"/>
      <p:bldP spid="66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0" y="2084377"/>
            <a:ext cx="9859116" cy="1077163"/>
          </a:xfrm>
        </p:spPr>
        <p:txBody>
          <a:bodyPr/>
          <a:lstStyle/>
          <a:p>
            <a:pPr algn="ctr"/>
            <a:r>
              <a:rPr lang="en-US" sz="6470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40454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0">
            <a:extLst>
              <a:ext uri="{FF2B5EF4-FFF2-40B4-BE49-F238E27FC236}">
                <a16:creationId xmlns:a16="http://schemas.microsoft.com/office/drawing/2014/main" id="{BF9625A9-5167-45E7-A086-3AD03A70E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/>
              <a:t>Before cloud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17462C-465B-46AB-8DA9-FF9976DA040A}"/>
              </a:ext>
            </a:extLst>
          </p:cNvPr>
          <p:cNvSpPr txBox="1"/>
          <p:nvPr/>
        </p:nvSpPr>
        <p:spPr>
          <a:xfrm rot="20877579">
            <a:off x="1806362" y="4879568"/>
            <a:ext cx="1796529" cy="497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8962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How many </a:t>
            </a:r>
            <a:r>
              <a:rPr kumimoji="0" lang="en-US" sz="1470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servers </a:t>
            </a:r>
          </a:p>
          <a:p>
            <a:pPr marL="0" marR="0" lvl="0" indent="0" algn="l" defTabSz="8962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do I need?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50B5CB-2BB7-4AE5-8FAD-092B6B9E9877}"/>
              </a:ext>
            </a:extLst>
          </p:cNvPr>
          <p:cNvSpPr txBox="1"/>
          <p:nvPr/>
        </p:nvSpPr>
        <p:spPr>
          <a:xfrm rot="21066084">
            <a:off x="6457565" y="4288427"/>
            <a:ext cx="2134400" cy="294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8962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Which OS should I use?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ABA67-E2AE-49E9-8013-72BD5CD79C8C}"/>
              </a:ext>
            </a:extLst>
          </p:cNvPr>
          <p:cNvSpPr txBox="1"/>
          <p:nvPr/>
        </p:nvSpPr>
        <p:spPr>
          <a:xfrm>
            <a:off x="7077403" y="5956427"/>
            <a:ext cx="1845246" cy="497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8962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How often should </a:t>
            </a:r>
          </a:p>
          <a:p>
            <a:pPr marL="0" marR="0" lvl="0" indent="0" algn="l" defTabSz="8962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I </a:t>
            </a:r>
            <a:r>
              <a:rPr kumimoji="0" lang="en-US" sz="1470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patch</a:t>
            </a: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my </a:t>
            </a:r>
            <a:r>
              <a:rPr kumimoji="0" lang="en-US" sz="1470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servers</a:t>
            </a: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3C5C3F-93F4-4E8E-9DBD-588C94135ACB}"/>
              </a:ext>
            </a:extLst>
          </p:cNvPr>
          <p:cNvSpPr txBox="1"/>
          <p:nvPr/>
        </p:nvSpPr>
        <p:spPr>
          <a:xfrm rot="302832">
            <a:off x="2159239" y="2087453"/>
            <a:ext cx="1934820" cy="497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8962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What size of </a:t>
            </a:r>
            <a:r>
              <a:rPr kumimoji="0" lang="en-US" sz="1470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servers</a:t>
            </a: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  <a:p>
            <a:pPr marL="0" marR="0" lvl="0" indent="0" algn="l" defTabSz="8962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should I </a:t>
            </a:r>
            <a:r>
              <a:rPr kumimoji="0" lang="en-US" sz="1470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buy</a:t>
            </a: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5D0274-7489-4C49-BEC2-572DDCD2885B}"/>
              </a:ext>
            </a:extLst>
          </p:cNvPr>
          <p:cNvSpPr txBox="1"/>
          <p:nvPr/>
        </p:nvSpPr>
        <p:spPr>
          <a:xfrm rot="1233718">
            <a:off x="10026907" y="2476512"/>
            <a:ext cx="1820101" cy="497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8962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How often should I </a:t>
            </a:r>
            <a:b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backup my </a:t>
            </a:r>
            <a:r>
              <a:rPr kumimoji="0" lang="en-US" sz="1470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server</a:t>
            </a: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2F6592-2A66-4BC0-B768-C61C82F926C5}"/>
              </a:ext>
            </a:extLst>
          </p:cNvPr>
          <p:cNvSpPr txBox="1"/>
          <p:nvPr/>
        </p:nvSpPr>
        <p:spPr>
          <a:xfrm>
            <a:off x="8789233" y="1465769"/>
            <a:ext cx="3280017" cy="294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8962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How can I increase </a:t>
            </a:r>
            <a:r>
              <a:rPr kumimoji="0" lang="en-US" sz="1470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server</a:t>
            </a: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utilization?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D6B984-11FA-4C0F-993D-AD82EE5B9C2A}"/>
              </a:ext>
            </a:extLst>
          </p:cNvPr>
          <p:cNvSpPr txBox="1"/>
          <p:nvPr/>
        </p:nvSpPr>
        <p:spPr>
          <a:xfrm>
            <a:off x="6625150" y="912896"/>
            <a:ext cx="2040111" cy="497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8962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How do I </a:t>
            </a:r>
            <a:r>
              <a:rPr kumimoji="0" lang="en-US" sz="1470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deploy</a:t>
            </a: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new </a:t>
            </a:r>
            <a:b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470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code</a:t>
            </a: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to my </a:t>
            </a:r>
            <a:r>
              <a:rPr kumimoji="0" lang="en-US" sz="1470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server</a:t>
            </a: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13DADA-9149-4BD4-9DDC-4AF3F0E60AB2}"/>
              </a:ext>
            </a:extLst>
          </p:cNvPr>
          <p:cNvSpPr txBox="1"/>
          <p:nvPr/>
        </p:nvSpPr>
        <p:spPr>
          <a:xfrm>
            <a:off x="2470496" y="1325164"/>
            <a:ext cx="2142257" cy="497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8962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Which packages should</a:t>
            </a:r>
          </a:p>
          <a:p>
            <a:pPr marL="0" marR="0" lvl="0" indent="0" algn="l" defTabSz="8962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be on my </a:t>
            </a:r>
            <a:r>
              <a:rPr kumimoji="0" lang="en-US" sz="1470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server</a:t>
            </a: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71ED13-87BE-46B6-BA0F-9376B15E7454}"/>
              </a:ext>
            </a:extLst>
          </p:cNvPr>
          <p:cNvSpPr txBox="1"/>
          <p:nvPr/>
        </p:nvSpPr>
        <p:spPr>
          <a:xfrm>
            <a:off x="1439628" y="6135551"/>
            <a:ext cx="3938471" cy="294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8962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It takes how long to </a:t>
            </a:r>
            <a:r>
              <a:rPr kumimoji="0" lang="en-US" sz="1470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provision</a:t>
            </a: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a new </a:t>
            </a:r>
            <a:r>
              <a:rPr kumimoji="0" lang="en-US" sz="1470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server</a:t>
            </a: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CF21EC-AAF7-4782-B093-755F2EBAD00B}"/>
              </a:ext>
            </a:extLst>
          </p:cNvPr>
          <p:cNvSpPr txBox="1"/>
          <p:nvPr/>
        </p:nvSpPr>
        <p:spPr>
          <a:xfrm rot="2037234">
            <a:off x="10150838" y="4685148"/>
            <a:ext cx="1768242" cy="497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8962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Are my </a:t>
            </a:r>
            <a:r>
              <a:rPr kumimoji="0" lang="en-US" sz="1470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server</a:t>
            </a: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in a </a:t>
            </a:r>
          </a:p>
          <a:p>
            <a:pPr marL="0" marR="0" lvl="0" indent="0" algn="l" defTabSz="8962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secure location?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18B9AB-DF57-4F8F-ADD0-7F8782E67C22}"/>
              </a:ext>
            </a:extLst>
          </p:cNvPr>
          <p:cNvSpPr txBox="1"/>
          <p:nvPr/>
        </p:nvSpPr>
        <p:spPr>
          <a:xfrm rot="20116499">
            <a:off x="8396882" y="5003550"/>
            <a:ext cx="1919105" cy="497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8962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What happens if the </a:t>
            </a:r>
          </a:p>
          <a:p>
            <a:pPr marL="0" marR="0" lvl="0" indent="0" algn="l" defTabSz="8962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power goes out?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7A15DF-73E7-426B-A4FB-0CB79F1A7334}"/>
              </a:ext>
            </a:extLst>
          </p:cNvPr>
          <p:cNvSpPr txBox="1"/>
          <p:nvPr/>
        </p:nvSpPr>
        <p:spPr>
          <a:xfrm rot="19484879">
            <a:off x="176282" y="4704449"/>
            <a:ext cx="1969393" cy="497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8962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Do I need secondary</a:t>
            </a:r>
          </a:p>
          <a:p>
            <a:pPr marL="0" marR="0" lvl="0" indent="0" algn="l" defTabSz="8962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network connection?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25A87E-E93E-4505-816F-79209BC69AB4}"/>
              </a:ext>
            </a:extLst>
          </p:cNvPr>
          <p:cNvSpPr txBox="1"/>
          <p:nvPr/>
        </p:nvSpPr>
        <p:spPr>
          <a:xfrm rot="21388068">
            <a:off x="4136433" y="346385"/>
            <a:ext cx="2792854" cy="497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8962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What is the right </a:t>
            </a:r>
            <a:r>
              <a:rPr kumimoji="0" lang="en-US" sz="1470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size</a:t>
            </a: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of </a:t>
            </a:r>
          </a:p>
          <a:p>
            <a:pPr marL="0" marR="0" lvl="0" indent="0" algn="l" defTabSz="8962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0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servers </a:t>
            </a: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for my business needs?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4B97E4-E2A5-4494-A28F-DD711ED2588D}"/>
              </a:ext>
            </a:extLst>
          </p:cNvPr>
          <p:cNvSpPr txBox="1"/>
          <p:nvPr/>
        </p:nvSpPr>
        <p:spPr>
          <a:xfrm rot="19703151">
            <a:off x="3622166" y="4549404"/>
            <a:ext cx="2000822" cy="497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8962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Who has </a:t>
            </a:r>
            <a:r>
              <a:rPr kumimoji="0" lang="en-US" sz="1470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physical</a:t>
            </a: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  <a:p>
            <a:pPr marL="0" marR="0" lvl="0" indent="0" algn="l" defTabSz="8962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access to my </a:t>
            </a:r>
            <a:r>
              <a:rPr kumimoji="0" lang="en-US" sz="1470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servers</a:t>
            </a: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92C12C-1B9C-4F35-9B6B-49CA9B35B93C}"/>
              </a:ext>
            </a:extLst>
          </p:cNvPr>
          <p:cNvSpPr txBox="1"/>
          <p:nvPr/>
        </p:nvSpPr>
        <p:spPr>
          <a:xfrm rot="19699786">
            <a:off x="6933961" y="4971941"/>
            <a:ext cx="1612665" cy="294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8962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Do I need a UPS?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AE84A5-DEAA-4C49-ABA3-A8F30A0C0B5C}"/>
              </a:ext>
            </a:extLst>
          </p:cNvPr>
          <p:cNvSpPr txBox="1"/>
          <p:nvPr/>
        </p:nvSpPr>
        <p:spPr>
          <a:xfrm rot="20103308">
            <a:off x="319433" y="1640176"/>
            <a:ext cx="1956821" cy="497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8962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What media should I </a:t>
            </a:r>
          </a:p>
          <a:p>
            <a:pPr marL="0" marR="0" lvl="0" indent="0" algn="l" defTabSz="8962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use to keep backup?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D23A4E-F84E-43CB-A00A-3BD0A56A9608}"/>
              </a:ext>
            </a:extLst>
          </p:cNvPr>
          <p:cNvSpPr txBox="1"/>
          <p:nvPr/>
        </p:nvSpPr>
        <p:spPr>
          <a:xfrm rot="469746">
            <a:off x="9801857" y="3467812"/>
            <a:ext cx="2365466" cy="497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962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What storage I need </a:t>
            </a:r>
            <a:b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to use?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D4ED21-BF3E-4C82-8755-E925E2AFB53F}"/>
              </a:ext>
            </a:extLst>
          </p:cNvPr>
          <p:cNvSpPr txBox="1"/>
          <p:nvPr/>
        </p:nvSpPr>
        <p:spPr>
          <a:xfrm rot="736380">
            <a:off x="4701406" y="1876639"/>
            <a:ext cx="2249118" cy="294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8962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How can I </a:t>
            </a:r>
            <a:r>
              <a:rPr kumimoji="0" lang="en-US" sz="1470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scale</a:t>
            </a: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my app?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E6A1DD-230F-4EE8-8866-86353BFA58C9}"/>
              </a:ext>
            </a:extLst>
          </p:cNvPr>
          <p:cNvSpPr txBox="1"/>
          <p:nvPr/>
        </p:nvSpPr>
        <p:spPr>
          <a:xfrm rot="910984">
            <a:off x="8733258" y="482935"/>
            <a:ext cx="2266405" cy="497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8962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What happens in case of</a:t>
            </a:r>
          </a:p>
          <a:p>
            <a:pPr marL="0" marR="0" lvl="0" indent="0" algn="l" defTabSz="8962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0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server</a:t>
            </a: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470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hardware</a:t>
            </a: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failure?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CA51C7-78B5-4DDF-8756-477B33CE700B}"/>
              </a:ext>
            </a:extLst>
          </p:cNvPr>
          <p:cNvSpPr txBox="1"/>
          <p:nvPr/>
        </p:nvSpPr>
        <p:spPr>
          <a:xfrm rot="1070416">
            <a:off x="9978585" y="5939725"/>
            <a:ext cx="2033825" cy="497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8962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How can I dynamically</a:t>
            </a:r>
          </a:p>
          <a:p>
            <a:pPr marL="0" marR="0" lvl="0" indent="0" algn="l" defTabSz="8962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configure my app?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2D2661-14E0-4E2A-A2C6-4370DB6068C6}"/>
              </a:ext>
            </a:extLst>
          </p:cNvPr>
          <p:cNvSpPr txBox="1"/>
          <p:nvPr/>
        </p:nvSpPr>
        <p:spPr>
          <a:xfrm rot="1660797">
            <a:off x="328460" y="3178180"/>
            <a:ext cx="1480660" cy="497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8962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Who </a:t>
            </a:r>
            <a:r>
              <a:rPr kumimoji="0" lang="en-US" sz="1470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monitors</a:t>
            </a: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  <a:p>
            <a:pPr marL="0" marR="0" lvl="0" indent="0" algn="l" defTabSz="8962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my </a:t>
            </a:r>
            <a:r>
              <a:rPr kumimoji="0" lang="en-US" sz="1470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Servers</a:t>
            </a: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FAAD33-D018-455F-8C0E-85B63C3C18CC}"/>
              </a:ext>
            </a:extLst>
          </p:cNvPr>
          <p:cNvSpPr txBox="1"/>
          <p:nvPr/>
        </p:nvSpPr>
        <p:spPr>
          <a:xfrm rot="20084240">
            <a:off x="7108664" y="2249134"/>
            <a:ext cx="1480660" cy="497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8962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Who </a:t>
            </a:r>
            <a:r>
              <a:rPr kumimoji="0" lang="en-US" sz="1470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monitors</a:t>
            </a: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  <a:p>
            <a:pPr marL="0" marR="0" lvl="0" indent="0" algn="l" defTabSz="8962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my </a:t>
            </a:r>
            <a:r>
              <a:rPr kumimoji="0" lang="en-US" sz="1470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App</a:t>
            </a: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F4DEEA4-50CE-48FE-AA85-55F24B2522EE}"/>
              </a:ext>
            </a:extLst>
          </p:cNvPr>
          <p:cNvGrpSpPr/>
          <p:nvPr/>
        </p:nvGrpSpPr>
        <p:grpSpPr>
          <a:xfrm>
            <a:off x="5438841" y="5222765"/>
            <a:ext cx="1314317" cy="1314317"/>
            <a:chOff x="5547902" y="4202399"/>
            <a:chExt cx="1340672" cy="134067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1F718BE-C525-4EAA-801F-45A3BA07149E}"/>
                </a:ext>
              </a:extLst>
            </p:cNvPr>
            <p:cNvSpPr/>
            <p:nvPr/>
          </p:nvSpPr>
          <p:spPr bwMode="auto">
            <a:xfrm>
              <a:off x="5547902" y="4202399"/>
              <a:ext cx="1340672" cy="1340672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3987C33-B75B-4144-AA6B-1A944858C001}"/>
                </a:ext>
              </a:extLst>
            </p:cNvPr>
            <p:cNvGrpSpPr/>
            <p:nvPr/>
          </p:nvGrpSpPr>
          <p:grpSpPr>
            <a:xfrm>
              <a:off x="5882043" y="4461171"/>
              <a:ext cx="744667" cy="794664"/>
              <a:chOff x="2084593" y="2157479"/>
              <a:chExt cx="958326" cy="1022668"/>
            </a:xfrm>
          </p:grpSpPr>
          <p:grpSp>
            <p:nvGrpSpPr>
              <p:cNvPr id="28" name="Group 4">
                <a:extLst>
                  <a:ext uri="{FF2B5EF4-FFF2-40B4-BE49-F238E27FC236}">
                    <a16:creationId xmlns:a16="http://schemas.microsoft.com/office/drawing/2014/main" id="{3C5F1004-11EA-47DB-9888-98F26E31982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084593" y="2157479"/>
                <a:ext cx="475727" cy="1022668"/>
                <a:chOff x="7" y="12"/>
                <a:chExt cx="167" cy="359"/>
              </a:xfrm>
            </p:grpSpPr>
            <p:sp>
              <p:nvSpPr>
                <p:cNvPr id="36" name="Rectangle 5">
                  <a:extLst>
                    <a:ext uri="{FF2B5EF4-FFF2-40B4-BE49-F238E27FC236}">
                      <a16:creationId xmlns:a16="http://schemas.microsoft.com/office/drawing/2014/main" id="{B5EEC9BA-52F2-45F9-AA86-CADF0392B7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" y="45"/>
                  <a:ext cx="167" cy="326"/>
                </a:xfrm>
                <a:prstGeom prst="rect">
                  <a:avLst/>
                </a:prstGeom>
                <a:noFill/>
                <a:ln w="19050" cap="flat">
                  <a:solidFill>
                    <a:schemeClr val="accent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Freeform 6">
                  <a:extLst>
                    <a:ext uri="{FF2B5EF4-FFF2-40B4-BE49-F238E27FC236}">
                      <a16:creationId xmlns:a16="http://schemas.microsoft.com/office/drawing/2014/main" id="{913A8FC3-F459-479A-BFCC-E2B6EC655F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" y="312"/>
                  <a:ext cx="43" cy="59"/>
                </a:xfrm>
                <a:custGeom>
                  <a:avLst/>
                  <a:gdLst>
                    <a:gd name="T0" fmla="*/ 20 w 20"/>
                    <a:gd name="T1" fmla="*/ 28 h 28"/>
                    <a:gd name="T2" fmla="*/ 20 w 20"/>
                    <a:gd name="T3" fmla="*/ 10 h 28"/>
                    <a:gd name="T4" fmla="*/ 10 w 20"/>
                    <a:gd name="T5" fmla="*/ 0 h 28"/>
                    <a:gd name="T6" fmla="*/ 0 w 20"/>
                    <a:gd name="T7" fmla="*/ 10 h 28"/>
                    <a:gd name="T8" fmla="*/ 0 w 20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8">
                      <a:moveTo>
                        <a:pt x="20" y="28"/>
                      </a:moveTo>
                      <a:cubicBezTo>
                        <a:pt x="20" y="10"/>
                        <a:pt x="20" y="10"/>
                        <a:pt x="20" y="10"/>
                      </a:cubicBezTo>
                      <a:cubicBezTo>
                        <a:pt x="20" y="5"/>
                        <a:pt x="15" y="0"/>
                        <a:pt x="10" y="0"/>
                      </a:cubicBezTo>
                      <a:cubicBezTo>
                        <a:pt x="5" y="0"/>
                        <a:pt x="0" y="5"/>
                        <a:pt x="0" y="10"/>
                      </a:cubicBezTo>
                      <a:cubicBezTo>
                        <a:pt x="0" y="28"/>
                        <a:pt x="0" y="28"/>
                        <a:pt x="0" y="28"/>
                      </a:cubicBezTo>
                    </a:path>
                  </a:pathLst>
                </a:custGeom>
                <a:noFill/>
                <a:ln w="19050" cap="flat">
                  <a:solidFill>
                    <a:schemeClr val="accent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Rectangle 7">
                  <a:extLst>
                    <a:ext uri="{FF2B5EF4-FFF2-40B4-BE49-F238E27FC236}">
                      <a16:creationId xmlns:a16="http://schemas.microsoft.com/office/drawing/2014/main" id="{7B42D1B8-EA26-401D-819E-6BCE14363F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" y="232"/>
                  <a:ext cx="25" cy="25"/>
                </a:xfrm>
                <a:prstGeom prst="rect">
                  <a:avLst/>
                </a:prstGeom>
                <a:noFill/>
                <a:ln w="19050" cap="flat">
                  <a:solidFill>
                    <a:schemeClr val="accent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Rectangle 8">
                  <a:extLst>
                    <a:ext uri="{FF2B5EF4-FFF2-40B4-BE49-F238E27FC236}">
                      <a16:creationId xmlns:a16="http://schemas.microsoft.com/office/drawing/2014/main" id="{F55CBC0F-7183-4F32-A655-4841806100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" y="232"/>
                  <a:ext cx="26" cy="25"/>
                </a:xfrm>
                <a:prstGeom prst="rect">
                  <a:avLst/>
                </a:prstGeom>
                <a:noFill/>
                <a:ln w="19050" cap="flat">
                  <a:solidFill>
                    <a:schemeClr val="accent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Rectangle 9">
                  <a:extLst>
                    <a:ext uri="{FF2B5EF4-FFF2-40B4-BE49-F238E27FC236}">
                      <a16:creationId xmlns:a16="http://schemas.microsoft.com/office/drawing/2014/main" id="{30B8DE14-D13B-429D-8D08-5D386F663D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" y="164"/>
                  <a:ext cx="25" cy="25"/>
                </a:xfrm>
                <a:prstGeom prst="rect">
                  <a:avLst/>
                </a:prstGeom>
                <a:noFill/>
                <a:ln w="19050" cap="flat">
                  <a:solidFill>
                    <a:schemeClr val="accent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Rectangle 10">
                  <a:extLst>
                    <a:ext uri="{FF2B5EF4-FFF2-40B4-BE49-F238E27FC236}">
                      <a16:creationId xmlns:a16="http://schemas.microsoft.com/office/drawing/2014/main" id="{698ACD7B-FF81-4DB0-8AFE-2F9F3695CE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" y="164"/>
                  <a:ext cx="26" cy="25"/>
                </a:xfrm>
                <a:prstGeom prst="rect">
                  <a:avLst/>
                </a:prstGeom>
                <a:noFill/>
                <a:ln w="19050" cap="flat">
                  <a:solidFill>
                    <a:schemeClr val="accent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Rectangle 11">
                  <a:extLst>
                    <a:ext uri="{FF2B5EF4-FFF2-40B4-BE49-F238E27FC236}">
                      <a16:creationId xmlns:a16="http://schemas.microsoft.com/office/drawing/2014/main" id="{2DB573B8-6954-4C9B-8241-B183CB5961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" y="98"/>
                  <a:ext cx="25" cy="24"/>
                </a:xfrm>
                <a:prstGeom prst="rect">
                  <a:avLst/>
                </a:prstGeom>
                <a:noFill/>
                <a:ln w="19050" cap="flat">
                  <a:solidFill>
                    <a:schemeClr val="accent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Rectangle 12">
                  <a:extLst>
                    <a:ext uri="{FF2B5EF4-FFF2-40B4-BE49-F238E27FC236}">
                      <a16:creationId xmlns:a16="http://schemas.microsoft.com/office/drawing/2014/main" id="{F895A81C-694A-47C2-8C6E-A8B9C59F97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" y="98"/>
                  <a:ext cx="26" cy="24"/>
                </a:xfrm>
                <a:prstGeom prst="rect">
                  <a:avLst/>
                </a:prstGeom>
                <a:noFill/>
                <a:ln w="19050" cap="flat">
                  <a:solidFill>
                    <a:schemeClr val="accent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Rectangle 13">
                  <a:extLst>
                    <a:ext uri="{FF2B5EF4-FFF2-40B4-BE49-F238E27FC236}">
                      <a16:creationId xmlns:a16="http://schemas.microsoft.com/office/drawing/2014/main" id="{6CF3AFFF-C52C-4059-964A-09EE7FDC19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" y="12"/>
                  <a:ext cx="47" cy="33"/>
                </a:xfrm>
                <a:prstGeom prst="rect">
                  <a:avLst/>
                </a:prstGeom>
                <a:noFill/>
                <a:ln w="19050" cap="flat">
                  <a:solidFill>
                    <a:schemeClr val="accent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D9C8C84-9A0E-49A7-816E-2955991B0B5D}"/>
                  </a:ext>
                </a:extLst>
              </p:cNvPr>
              <p:cNvGrpSpPr/>
              <p:nvPr/>
            </p:nvGrpSpPr>
            <p:grpSpPr>
              <a:xfrm>
                <a:off x="2561534" y="2758439"/>
                <a:ext cx="475727" cy="421466"/>
                <a:chOff x="2779974" y="2727959"/>
                <a:chExt cx="475727" cy="421466"/>
              </a:xfrm>
            </p:grpSpPr>
            <p:sp>
              <p:nvSpPr>
                <p:cNvPr id="31" name="Rectangle 5">
                  <a:extLst>
                    <a:ext uri="{FF2B5EF4-FFF2-40B4-BE49-F238E27FC236}">
                      <a16:creationId xmlns:a16="http://schemas.microsoft.com/office/drawing/2014/main" id="{EDA3649A-E503-4C70-A657-C219475FCB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9974" y="2727959"/>
                  <a:ext cx="475727" cy="421465"/>
                </a:xfrm>
                <a:prstGeom prst="rect">
                  <a:avLst/>
                </a:prstGeom>
                <a:noFill/>
                <a:ln w="19050" cap="flat">
                  <a:solidFill>
                    <a:schemeClr val="accent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Freeform 6">
                  <a:extLst>
                    <a:ext uri="{FF2B5EF4-FFF2-40B4-BE49-F238E27FC236}">
                      <a16:creationId xmlns:a16="http://schemas.microsoft.com/office/drawing/2014/main" id="{B1912983-C3C9-4CFA-BF22-F421C9E6FE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8191" y="2981354"/>
                  <a:ext cx="122493" cy="168071"/>
                </a:xfrm>
                <a:custGeom>
                  <a:avLst/>
                  <a:gdLst>
                    <a:gd name="T0" fmla="*/ 20 w 20"/>
                    <a:gd name="T1" fmla="*/ 28 h 28"/>
                    <a:gd name="T2" fmla="*/ 20 w 20"/>
                    <a:gd name="T3" fmla="*/ 10 h 28"/>
                    <a:gd name="T4" fmla="*/ 10 w 20"/>
                    <a:gd name="T5" fmla="*/ 0 h 28"/>
                    <a:gd name="T6" fmla="*/ 0 w 20"/>
                    <a:gd name="T7" fmla="*/ 10 h 28"/>
                    <a:gd name="T8" fmla="*/ 0 w 20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8">
                      <a:moveTo>
                        <a:pt x="20" y="28"/>
                      </a:moveTo>
                      <a:cubicBezTo>
                        <a:pt x="20" y="10"/>
                        <a:pt x="20" y="10"/>
                        <a:pt x="20" y="10"/>
                      </a:cubicBezTo>
                      <a:cubicBezTo>
                        <a:pt x="20" y="5"/>
                        <a:pt x="15" y="0"/>
                        <a:pt x="10" y="0"/>
                      </a:cubicBezTo>
                      <a:cubicBezTo>
                        <a:pt x="5" y="0"/>
                        <a:pt x="0" y="5"/>
                        <a:pt x="0" y="10"/>
                      </a:cubicBezTo>
                      <a:cubicBezTo>
                        <a:pt x="0" y="28"/>
                        <a:pt x="0" y="28"/>
                        <a:pt x="0" y="28"/>
                      </a:cubicBezTo>
                    </a:path>
                  </a:pathLst>
                </a:custGeom>
                <a:noFill/>
                <a:ln w="19050" cap="flat">
                  <a:solidFill>
                    <a:schemeClr val="accent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Rectangle 7">
                  <a:extLst>
                    <a:ext uri="{FF2B5EF4-FFF2-40B4-BE49-F238E27FC236}">
                      <a16:creationId xmlns:a16="http://schemas.microsoft.com/office/drawing/2014/main" id="{611E15E1-1D68-4DE0-B600-1624650277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9677" y="2829662"/>
                  <a:ext cx="71217" cy="71216"/>
                </a:xfrm>
                <a:prstGeom prst="rect">
                  <a:avLst/>
                </a:prstGeom>
                <a:noFill/>
                <a:ln w="19050" cap="flat">
                  <a:solidFill>
                    <a:schemeClr val="accent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Rectangle 8">
                  <a:extLst>
                    <a:ext uri="{FF2B5EF4-FFF2-40B4-BE49-F238E27FC236}">
                      <a16:creationId xmlns:a16="http://schemas.microsoft.com/office/drawing/2014/main" id="{E89DF481-6F00-41F4-A8D1-152F624848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84781" y="2829662"/>
                  <a:ext cx="74065" cy="71216"/>
                </a:xfrm>
                <a:prstGeom prst="rect">
                  <a:avLst/>
                </a:prstGeom>
                <a:noFill/>
                <a:ln w="19050" cap="flat">
                  <a:solidFill>
                    <a:schemeClr val="accent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Rectangle 9">
                  <a:extLst>
                    <a:ext uri="{FF2B5EF4-FFF2-40B4-BE49-F238E27FC236}">
                      <a16:creationId xmlns:a16="http://schemas.microsoft.com/office/drawing/2014/main" id="{F6879127-54E3-4A4D-97CF-02C9EB655D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9677" y="3004253"/>
                  <a:ext cx="71217" cy="71216"/>
                </a:xfrm>
                <a:prstGeom prst="rect">
                  <a:avLst/>
                </a:prstGeom>
                <a:noFill/>
                <a:ln w="19050" cap="flat">
                  <a:solidFill>
                    <a:schemeClr val="accent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48DE823C-72E7-4910-B17E-1E9D436CD6DD}"/>
                  </a:ext>
                </a:extLst>
              </p:cNvPr>
              <p:cNvSpPr/>
              <p:nvPr/>
            </p:nvSpPr>
            <p:spPr bwMode="auto">
              <a:xfrm>
                <a:off x="2560320" y="2537142"/>
                <a:ext cx="482599" cy="221297"/>
              </a:xfrm>
              <a:prstGeom prst="triangle">
                <a:avLst>
                  <a:gd name="adj" fmla="val 0"/>
                </a:avLst>
              </a:pr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 err="1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4855603-F0CA-4F83-B3AB-3B02D4E856DD}"/>
              </a:ext>
            </a:extLst>
          </p:cNvPr>
          <p:cNvGrpSpPr/>
          <p:nvPr/>
        </p:nvGrpSpPr>
        <p:grpSpPr>
          <a:xfrm>
            <a:off x="5438841" y="2790584"/>
            <a:ext cx="1314317" cy="1314317"/>
            <a:chOff x="5547902" y="2127586"/>
            <a:chExt cx="1340672" cy="134067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958FDAE-CFD3-48B5-9E3B-DCD81A3EA7C3}"/>
                </a:ext>
              </a:extLst>
            </p:cNvPr>
            <p:cNvSpPr/>
            <p:nvPr/>
          </p:nvSpPr>
          <p:spPr bwMode="auto">
            <a:xfrm>
              <a:off x="5547902" y="2127586"/>
              <a:ext cx="1340672" cy="1340672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7" name="Group 16">
              <a:extLst>
                <a:ext uri="{FF2B5EF4-FFF2-40B4-BE49-F238E27FC236}">
                  <a16:creationId xmlns:a16="http://schemas.microsoft.com/office/drawing/2014/main" id="{4773659D-5773-4EFE-B059-5AD39408AA4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4049" y="2333627"/>
              <a:ext cx="770389" cy="891106"/>
              <a:chOff x="13" y="7"/>
              <a:chExt cx="351" cy="406"/>
            </a:xfrm>
          </p:grpSpPr>
          <p:sp>
            <p:nvSpPr>
              <p:cNvPr id="48" name="Freeform 17">
                <a:extLst>
                  <a:ext uri="{FF2B5EF4-FFF2-40B4-BE49-F238E27FC236}">
                    <a16:creationId xmlns:a16="http://schemas.microsoft.com/office/drawing/2014/main" id="{1B76E2D2-122D-4F3D-B492-CF6B86ABA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" y="199"/>
                <a:ext cx="152" cy="176"/>
              </a:xfrm>
              <a:custGeom>
                <a:avLst/>
                <a:gdLst>
                  <a:gd name="T0" fmla="*/ 0 w 152"/>
                  <a:gd name="T1" fmla="*/ 45 h 176"/>
                  <a:gd name="T2" fmla="*/ 76 w 152"/>
                  <a:gd name="T3" fmla="*/ 0 h 176"/>
                  <a:gd name="T4" fmla="*/ 152 w 152"/>
                  <a:gd name="T5" fmla="*/ 45 h 176"/>
                  <a:gd name="T6" fmla="*/ 152 w 152"/>
                  <a:gd name="T7" fmla="*/ 131 h 176"/>
                  <a:gd name="T8" fmla="*/ 76 w 152"/>
                  <a:gd name="T9" fmla="*/ 176 h 176"/>
                  <a:gd name="T10" fmla="*/ 0 w 152"/>
                  <a:gd name="T11" fmla="*/ 131 h 176"/>
                  <a:gd name="T12" fmla="*/ 0 w 152"/>
                  <a:gd name="T13" fmla="*/ 4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76">
                    <a:moveTo>
                      <a:pt x="0" y="45"/>
                    </a:moveTo>
                    <a:lnTo>
                      <a:pt x="76" y="0"/>
                    </a:lnTo>
                    <a:lnTo>
                      <a:pt x="152" y="45"/>
                    </a:lnTo>
                    <a:lnTo>
                      <a:pt x="152" y="131"/>
                    </a:lnTo>
                    <a:lnTo>
                      <a:pt x="76" y="176"/>
                    </a:lnTo>
                    <a:lnTo>
                      <a:pt x="0" y="131"/>
                    </a:lnTo>
                    <a:lnTo>
                      <a:pt x="0" y="45"/>
                    </a:lnTo>
                    <a:close/>
                  </a:path>
                </a:pathLst>
              </a:cu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9" name="Freeform 18">
                <a:extLst>
                  <a:ext uri="{FF2B5EF4-FFF2-40B4-BE49-F238E27FC236}">
                    <a16:creationId xmlns:a16="http://schemas.microsoft.com/office/drawing/2014/main" id="{2FD32828-99D0-41C1-BD2C-CE68FA58B4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" y="244"/>
                <a:ext cx="152" cy="44"/>
              </a:xfrm>
              <a:custGeom>
                <a:avLst/>
                <a:gdLst>
                  <a:gd name="T0" fmla="*/ 152 w 152"/>
                  <a:gd name="T1" fmla="*/ 0 h 44"/>
                  <a:gd name="T2" fmla="*/ 76 w 152"/>
                  <a:gd name="T3" fmla="*/ 44 h 44"/>
                  <a:gd name="T4" fmla="*/ 0 w 152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2" h="44">
                    <a:moveTo>
                      <a:pt x="152" y="0"/>
                    </a:moveTo>
                    <a:lnTo>
                      <a:pt x="76" y="44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0" name="Line 19">
                <a:extLst>
                  <a:ext uri="{FF2B5EF4-FFF2-40B4-BE49-F238E27FC236}">
                    <a16:creationId xmlns:a16="http://schemas.microsoft.com/office/drawing/2014/main" id="{104F5D93-0F9B-46DC-99E2-FBDDC5805C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282"/>
                <a:ext cx="0" cy="93"/>
              </a:xfrm>
              <a:prstGeom prst="line">
                <a:avLst/>
              </a:pr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1" name="Freeform 20">
                <a:extLst>
                  <a:ext uri="{FF2B5EF4-FFF2-40B4-BE49-F238E27FC236}">
                    <a16:creationId xmlns:a16="http://schemas.microsoft.com/office/drawing/2014/main" id="{0E7C1A4F-51FA-4E02-8B30-5099951949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" y="199"/>
                <a:ext cx="152" cy="176"/>
              </a:xfrm>
              <a:custGeom>
                <a:avLst/>
                <a:gdLst>
                  <a:gd name="T0" fmla="*/ 0 w 152"/>
                  <a:gd name="T1" fmla="*/ 45 h 176"/>
                  <a:gd name="T2" fmla="*/ 76 w 152"/>
                  <a:gd name="T3" fmla="*/ 0 h 176"/>
                  <a:gd name="T4" fmla="*/ 152 w 152"/>
                  <a:gd name="T5" fmla="*/ 45 h 176"/>
                  <a:gd name="T6" fmla="*/ 152 w 152"/>
                  <a:gd name="T7" fmla="*/ 131 h 176"/>
                  <a:gd name="T8" fmla="*/ 76 w 152"/>
                  <a:gd name="T9" fmla="*/ 176 h 176"/>
                  <a:gd name="T10" fmla="*/ 0 w 152"/>
                  <a:gd name="T11" fmla="*/ 131 h 176"/>
                  <a:gd name="T12" fmla="*/ 0 w 152"/>
                  <a:gd name="T13" fmla="*/ 4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76">
                    <a:moveTo>
                      <a:pt x="0" y="45"/>
                    </a:moveTo>
                    <a:lnTo>
                      <a:pt x="76" y="0"/>
                    </a:lnTo>
                    <a:lnTo>
                      <a:pt x="152" y="45"/>
                    </a:lnTo>
                    <a:lnTo>
                      <a:pt x="152" y="131"/>
                    </a:lnTo>
                    <a:lnTo>
                      <a:pt x="76" y="176"/>
                    </a:lnTo>
                    <a:lnTo>
                      <a:pt x="0" y="131"/>
                    </a:lnTo>
                    <a:lnTo>
                      <a:pt x="0" y="45"/>
                    </a:lnTo>
                    <a:close/>
                  </a:path>
                </a:pathLst>
              </a:cu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2" name="Freeform 21">
                <a:extLst>
                  <a:ext uri="{FF2B5EF4-FFF2-40B4-BE49-F238E27FC236}">
                    <a16:creationId xmlns:a16="http://schemas.microsoft.com/office/drawing/2014/main" id="{FED065B5-3E80-4E52-B3CD-6BE216638A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" y="244"/>
                <a:ext cx="152" cy="44"/>
              </a:xfrm>
              <a:custGeom>
                <a:avLst/>
                <a:gdLst>
                  <a:gd name="T0" fmla="*/ 152 w 152"/>
                  <a:gd name="T1" fmla="*/ 0 h 44"/>
                  <a:gd name="T2" fmla="*/ 76 w 152"/>
                  <a:gd name="T3" fmla="*/ 44 h 44"/>
                  <a:gd name="T4" fmla="*/ 0 w 152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2" h="44">
                    <a:moveTo>
                      <a:pt x="152" y="0"/>
                    </a:moveTo>
                    <a:lnTo>
                      <a:pt x="76" y="44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3" name="Line 22">
                <a:extLst>
                  <a:ext uri="{FF2B5EF4-FFF2-40B4-BE49-F238E27FC236}">
                    <a16:creationId xmlns:a16="http://schemas.microsoft.com/office/drawing/2014/main" id="{B35529A1-E709-45ED-A66B-996719477A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" y="282"/>
                <a:ext cx="0" cy="93"/>
              </a:xfrm>
              <a:prstGeom prst="line">
                <a:avLst/>
              </a:pr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4" name="Freeform 23">
                <a:extLst>
                  <a:ext uri="{FF2B5EF4-FFF2-40B4-BE49-F238E27FC236}">
                    <a16:creationId xmlns:a16="http://schemas.microsoft.com/office/drawing/2014/main" id="{0E5CED2B-F634-4D08-BADE-9CCF3965D4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" y="364"/>
                <a:ext cx="163" cy="49"/>
              </a:xfrm>
              <a:custGeom>
                <a:avLst/>
                <a:gdLst>
                  <a:gd name="T0" fmla="*/ 163 w 163"/>
                  <a:gd name="T1" fmla="*/ 2 h 49"/>
                  <a:gd name="T2" fmla="*/ 83 w 163"/>
                  <a:gd name="T3" fmla="*/ 49 h 49"/>
                  <a:gd name="T4" fmla="*/ 0 w 163"/>
                  <a:gd name="T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3" h="49">
                    <a:moveTo>
                      <a:pt x="163" y="2"/>
                    </a:moveTo>
                    <a:lnTo>
                      <a:pt x="83" y="49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5" name="Freeform 24">
                <a:extLst>
                  <a:ext uri="{FF2B5EF4-FFF2-40B4-BE49-F238E27FC236}">
                    <a16:creationId xmlns:a16="http://schemas.microsoft.com/office/drawing/2014/main" id="{1F8169CC-AA1D-44B0-9ACD-393D47DE2E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" y="7"/>
                <a:ext cx="152" cy="176"/>
              </a:xfrm>
              <a:custGeom>
                <a:avLst/>
                <a:gdLst>
                  <a:gd name="T0" fmla="*/ 0 w 152"/>
                  <a:gd name="T1" fmla="*/ 45 h 176"/>
                  <a:gd name="T2" fmla="*/ 76 w 152"/>
                  <a:gd name="T3" fmla="*/ 0 h 176"/>
                  <a:gd name="T4" fmla="*/ 152 w 152"/>
                  <a:gd name="T5" fmla="*/ 45 h 176"/>
                  <a:gd name="T6" fmla="*/ 152 w 152"/>
                  <a:gd name="T7" fmla="*/ 133 h 176"/>
                  <a:gd name="T8" fmla="*/ 76 w 152"/>
                  <a:gd name="T9" fmla="*/ 176 h 176"/>
                  <a:gd name="T10" fmla="*/ 0 w 152"/>
                  <a:gd name="T11" fmla="*/ 133 h 176"/>
                  <a:gd name="T12" fmla="*/ 0 w 152"/>
                  <a:gd name="T13" fmla="*/ 4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76">
                    <a:moveTo>
                      <a:pt x="0" y="45"/>
                    </a:moveTo>
                    <a:lnTo>
                      <a:pt x="76" y="0"/>
                    </a:lnTo>
                    <a:lnTo>
                      <a:pt x="152" y="45"/>
                    </a:lnTo>
                    <a:lnTo>
                      <a:pt x="152" y="133"/>
                    </a:lnTo>
                    <a:lnTo>
                      <a:pt x="76" y="176"/>
                    </a:lnTo>
                    <a:lnTo>
                      <a:pt x="0" y="133"/>
                    </a:lnTo>
                    <a:lnTo>
                      <a:pt x="0" y="45"/>
                    </a:lnTo>
                    <a:close/>
                  </a:path>
                </a:pathLst>
              </a:cu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6" name="Freeform 25">
                <a:extLst>
                  <a:ext uri="{FF2B5EF4-FFF2-40B4-BE49-F238E27FC236}">
                    <a16:creationId xmlns:a16="http://schemas.microsoft.com/office/drawing/2014/main" id="{79510B14-F46B-43B2-ADDC-8C8A3C0F48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" y="52"/>
                <a:ext cx="152" cy="44"/>
              </a:xfrm>
              <a:custGeom>
                <a:avLst/>
                <a:gdLst>
                  <a:gd name="T0" fmla="*/ 152 w 152"/>
                  <a:gd name="T1" fmla="*/ 0 h 44"/>
                  <a:gd name="T2" fmla="*/ 76 w 152"/>
                  <a:gd name="T3" fmla="*/ 44 h 44"/>
                  <a:gd name="T4" fmla="*/ 0 w 152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2" h="44">
                    <a:moveTo>
                      <a:pt x="152" y="0"/>
                    </a:moveTo>
                    <a:lnTo>
                      <a:pt x="76" y="44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7" name="Line 26">
                <a:extLst>
                  <a:ext uri="{FF2B5EF4-FFF2-40B4-BE49-F238E27FC236}">
                    <a16:creationId xmlns:a16="http://schemas.microsoft.com/office/drawing/2014/main" id="{E93D5477-326A-42E2-A830-3389B0D423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" y="96"/>
                <a:ext cx="0" cy="87"/>
              </a:xfrm>
              <a:prstGeom prst="line">
                <a:avLst/>
              </a:pr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8" name="Freeform 27">
                <a:extLst>
                  <a:ext uri="{FF2B5EF4-FFF2-40B4-BE49-F238E27FC236}">
                    <a16:creationId xmlns:a16="http://schemas.microsoft.com/office/drawing/2014/main" id="{31EBA0F1-E4F5-42DE-83AA-EDD24739D2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" y="92"/>
                <a:ext cx="82" cy="141"/>
              </a:xfrm>
              <a:custGeom>
                <a:avLst/>
                <a:gdLst>
                  <a:gd name="T0" fmla="*/ 0 w 82"/>
                  <a:gd name="T1" fmla="*/ 0 h 141"/>
                  <a:gd name="T2" fmla="*/ 82 w 82"/>
                  <a:gd name="T3" fmla="*/ 46 h 141"/>
                  <a:gd name="T4" fmla="*/ 82 w 82"/>
                  <a:gd name="T5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2" h="141">
                    <a:moveTo>
                      <a:pt x="0" y="0"/>
                    </a:moveTo>
                    <a:lnTo>
                      <a:pt x="82" y="46"/>
                    </a:lnTo>
                    <a:lnTo>
                      <a:pt x="82" y="141"/>
                    </a:lnTo>
                  </a:path>
                </a:pathLst>
              </a:cu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9" name="Freeform 28">
                <a:extLst>
                  <a:ext uri="{FF2B5EF4-FFF2-40B4-BE49-F238E27FC236}">
                    <a16:creationId xmlns:a16="http://schemas.microsoft.com/office/drawing/2014/main" id="{8CDBCC13-B8DE-43A3-AF43-6CED4A043A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" y="92"/>
                <a:ext cx="83" cy="141"/>
              </a:xfrm>
              <a:custGeom>
                <a:avLst/>
                <a:gdLst>
                  <a:gd name="T0" fmla="*/ 0 w 83"/>
                  <a:gd name="T1" fmla="*/ 141 h 141"/>
                  <a:gd name="T2" fmla="*/ 0 w 83"/>
                  <a:gd name="T3" fmla="*/ 46 h 141"/>
                  <a:gd name="T4" fmla="*/ 83 w 83"/>
                  <a:gd name="T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3" h="141">
                    <a:moveTo>
                      <a:pt x="0" y="141"/>
                    </a:moveTo>
                    <a:lnTo>
                      <a:pt x="0" y="46"/>
                    </a:lnTo>
                    <a:lnTo>
                      <a:pt x="83" y="0"/>
                    </a:lnTo>
                  </a:path>
                </a:pathLst>
              </a:cu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4A2580A-5552-4772-912A-C084CBB0526D}"/>
              </a:ext>
            </a:extLst>
          </p:cNvPr>
          <p:cNvGrpSpPr/>
          <p:nvPr/>
        </p:nvGrpSpPr>
        <p:grpSpPr>
          <a:xfrm>
            <a:off x="2720597" y="2790584"/>
            <a:ext cx="1314317" cy="1314317"/>
            <a:chOff x="2775150" y="2127586"/>
            <a:chExt cx="1340672" cy="1340672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F1AE081-83C2-4EFC-AA2C-F7829A2FF8FD}"/>
                </a:ext>
              </a:extLst>
            </p:cNvPr>
            <p:cNvSpPr/>
            <p:nvPr/>
          </p:nvSpPr>
          <p:spPr bwMode="auto">
            <a:xfrm>
              <a:off x="2775150" y="2127586"/>
              <a:ext cx="1340672" cy="1340672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BB4BB5C0-B2D3-49E9-BA5F-F8473D3CBC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228" y="2365339"/>
              <a:ext cx="794968" cy="855843"/>
            </a:xfrm>
            <a:custGeom>
              <a:avLst/>
              <a:gdLst>
                <a:gd name="T0" fmla="*/ 8 w 104"/>
                <a:gd name="T1" fmla="*/ 112 h 112"/>
                <a:gd name="T2" fmla="*/ 92 w 104"/>
                <a:gd name="T3" fmla="*/ 112 h 112"/>
                <a:gd name="T4" fmla="*/ 100 w 104"/>
                <a:gd name="T5" fmla="*/ 112 h 112"/>
                <a:gd name="T6" fmla="*/ 104 w 104"/>
                <a:gd name="T7" fmla="*/ 40 h 112"/>
                <a:gd name="T8" fmla="*/ 72 w 104"/>
                <a:gd name="T9" fmla="*/ 24 h 112"/>
                <a:gd name="T10" fmla="*/ 68 w 104"/>
                <a:gd name="T11" fmla="*/ 0 h 112"/>
                <a:gd name="T12" fmla="*/ 40 w 104"/>
                <a:gd name="T13" fmla="*/ 0 h 112"/>
                <a:gd name="T14" fmla="*/ 32 w 104"/>
                <a:gd name="T15" fmla="*/ 0 h 112"/>
                <a:gd name="T16" fmla="*/ 0 w 104"/>
                <a:gd name="T17" fmla="*/ 24 h 112"/>
                <a:gd name="T18" fmla="*/ 4 w 104"/>
                <a:gd name="T19" fmla="*/ 50 h 112"/>
                <a:gd name="T20" fmla="*/ 28 w 104"/>
                <a:gd name="T21" fmla="*/ 72 h 112"/>
                <a:gd name="T22" fmla="*/ 48 w 104"/>
                <a:gd name="T23" fmla="*/ 104 h 112"/>
                <a:gd name="T24" fmla="*/ 28 w 104"/>
                <a:gd name="T25" fmla="*/ 72 h 112"/>
                <a:gd name="T26" fmla="*/ 76 w 104"/>
                <a:gd name="T27" fmla="*/ 104 h 112"/>
                <a:gd name="T28" fmla="*/ 56 w 104"/>
                <a:gd name="T29" fmla="*/ 72 h 112"/>
                <a:gd name="T30" fmla="*/ 84 w 104"/>
                <a:gd name="T31" fmla="*/ 104 h 112"/>
                <a:gd name="T32" fmla="*/ 84 w 104"/>
                <a:gd name="T33" fmla="*/ 68 h 112"/>
                <a:gd name="T34" fmla="*/ 28 w 104"/>
                <a:gd name="T35" fmla="*/ 64 h 112"/>
                <a:gd name="T36" fmla="*/ 20 w 104"/>
                <a:gd name="T37" fmla="*/ 64 h 112"/>
                <a:gd name="T38" fmla="*/ 12 w 104"/>
                <a:gd name="T39" fmla="*/ 104 h 112"/>
                <a:gd name="T40" fmla="*/ 16 w 104"/>
                <a:gd name="T41" fmla="*/ 56 h 112"/>
                <a:gd name="T42" fmla="*/ 40 w 104"/>
                <a:gd name="T43" fmla="*/ 56 h 112"/>
                <a:gd name="T44" fmla="*/ 64 w 104"/>
                <a:gd name="T45" fmla="*/ 56 h 112"/>
                <a:gd name="T46" fmla="*/ 88 w 104"/>
                <a:gd name="T47" fmla="*/ 56 h 112"/>
                <a:gd name="T48" fmla="*/ 92 w 104"/>
                <a:gd name="T49" fmla="*/ 104 h 112"/>
                <a:gd name="T50" fmla="*/ 32 w 104"/>
                <a:gd name="T51" fmla="*/ 32 h 112"/>
                <a:gd name="T52" fmla="*/ 48 w 104"/>
                <a:gd name="T53" fmla="*/ 40 h 112"/>
                <a:gd name="T54" fmla="*/ 32 w 104"/>
                <a:gd name="T55" fmla="*/ 40 h 112"/>
                <a:gd name="T56" fmla="*/ 56 w 104"/>
                <a:gd name="T57" fmla="*/ 32 h 112"/>
                <a:gd name="T58" fmla="*/ 72 w 104"/>
                <a:gd name="T59" fmla="*/ 40 h 112"/>
                <a:gd name="T60" fmla="*/ 56 w 104"/>
                <a:gd name="T61" fmla="*/ 40 h 112"/>
                <a:gd name="T62" fmla="*/ 96 w 104"/>
                <a:gd name="T63" fmla="*/ 40 h 112"/>
                <a:gd name="T64" fmla="*/ 80 w 104"/>
                <a:gd name="T65" fmla="*/ 40 h 112"/>
                <a:gd name="T66" fmla="*/ 96 w 104"/>
                <a:gd name="T67" fmla="*/ 32 h 112"/>
                <a:gd name="T68" fmla="*/ 40 w 104"/>
                <a:gd name="T69" fmla="*/ 8 h 112"/>
                <a:gd name="T70" fmla="*/ 64 w 104"/>
                <a:gd name="T71" fmla="*/ 24 h 112"/>
                <a:gd name="T72" fmla="*/ 40 w 104"/>
                <a:gd name="T73" fmla="*/ 8 h 112"/>
                <a:gd name="T74" fmla="*/ 24 w 104"/>
                <a:gd name="T75" fmla="*/ 32 h 112"/>
                <a:gd name="T76" fmla="*/ 16 w 104"/>
                <a:gd name="T77" fmla="*/ 48 h 112"/>
                <a:gd name="T78" fmla="*/ 8 w 104"/>
                <a:gd name="T79" fmla="*/ 3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" h="112">
                  <a:moveTo>
                    <a:pt x="4" y="112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96" y="112"/>
                    <a:pt x="96" y="112"/>
                    <a:pt x="96" y="112"/>
                  </a:cubicBezTo>
                  <a:cubicBezTo>
                    <a:pt x="100" y="112"/>
                    <a:pt x="100" y="112"/>
                    <a:pt x="100" y="11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2" y="48"/>
                    <a:pt x="104" y="44"/>
                    <a:pt x="104" y="40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4"/>
                    <a:pt x="2" y="48"/>
                    <a:pt x="4" y="50"/>
                  </a:cubicBezTo>
                  <a:lnTo>
                    <a:pt x="4" y="112"/>
                  </a:lnTo>
                  <a:close/>
                  <a:moveTo>
                    <a:pt x="28" y="72"/>
                  </a:moveTo>
                  <a:cubicBezTo>
                    <a:pt x="48" y="72"/>
                    <a:pt x="48" y="72"/>
                    <a:pt x="48" y="72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04"/>
                    <a:pt x="28" y="104"/>
                    <a:pt x="28" y="104"/>
                  </a:cubicBezTo>
                  <a:lnTo>
                    <a:pt x="28" y="72"/>
                  </a:lnTo>
                  <a:close/>
                  <a:moveTo>
                    <a:pt x="76" y="72"/>
                  </a:moveTo>
                  <a:cubicBezTo>
                    <a:pt x="76" y="104"/>
                    <a:pt x="76" y="104"/>
                    <a:pt x="76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56" y="72"/>
                    <a:pt x="56" y="72"/>
                    <a:pt x="56" y="72"/>
                  </a:cubicBezTo>
                  <a:lnTo>
                    <a:pt x="76" y="72"/>
                  </a:lnTo>
                  <a:close/>
                  <a:moveTo>
                    <a:pt x="84" y="104"/>
                  </a:moveTo>
                  <a:cubicBezTo>
                    <a:pt x="84" y="72"/>
                    <a:pt x="84" y="72"/>
                    <a:pt x="84" y="72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5" y="56"/>
                    <a:pt x="16" y="56"/>
                  </a:cubicBezTo>
                  <a:cubicBezTo>
                    <a:pt x="21" y="56"/>
                    <a:pt x="25" y="54"/>
                    <a:pt x="28" y="50"/>
                  </a:cubicBezTo>
                  <a:cubicBezTo>
                    <a:pt x="31" y="54"/>
                    <a:pt x="35" y="56"/>
                    <a:pt x="40" y="56"/>
                  </a:cubicBezTo>
                  <a:cubicBezTo>
                    <a:pt x="45" y="56"/>
                    <a:pt x="49" y="54"/>
                    <a:pt x="52" y="50"/>
                  </a:cubicBezTo>
                  <a:cubicBezTo>
                    <a:pt x="55" y="54"/>
                    <a:pt x="59" y="56"/>
                    <a:pt x="64" y="56"/>
                  </a:cubicBezTo>
                  <a:cubicBezTo>
                    <a:pt x="69" y="56"/>
                    <a:pt x="73" y="54"/>
                    <a:pt x="76" y="50"/>
                  </a:cubicBezTo>
                  <a:cubicBezTo>
                    <a:pt x="79" y="54"/>
                    <a:pt x="83" y="56"/>
                    <a:pt x="88" y="56"/>
                  </a:cubicBezTo>
                  <a:cubicBezTo>
                    <a:pt x="89" y="56"/>
                    <a:pt x="91" y="56"/>
                    <a:pt x="92" y="55"/>
                  </a:cubicBezTo>
                  <a:cubicBezTo>
                    <a:pt x="92" y="104"/>
                    <a:pt x="92" y="104"/>
                    <a:pt x="92" y="104"/>
                  </a:cubicBezTo>
                  <a:lnTo>
                    <a:pt x="84" y="104"/>
                  </a:lnTo>
                  <a:close/>
                  <a:moveTo>
                    <a:pt x="32" y="32"/>
                  </a:moveTo>
                  <a:cubicBezTo>
                    <a:pt x="48" y="32"/>
                    <a:pt x="48" y="32"/>
                    <a:pt x="48" y="3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8" y="44"/>
                    <a:pt x="44" y="48"/>
                    <a:pt x="40" y="48"/>
                  </a:cubicBezTo>
                  <a:cubicBezTo>
                    <a:pt x="36" y="48"/>
                    <a:pt x="32" y="44"/>
                    <a:pt x="32" y="40"/>
                  </a:cubicBezTo>
                  <a:lnTo>
                    <a:pt x="32" y="32"/>
                  </a:lnTo>
                  <a:close/>
                  <a:moveTo>
                    <a:pt x="56" y="32"/>
                  </a:moveTo>
                  <a:cubicBezTo>
                    <a:pt x="72" y="32"/>
                    <a:pt x="72" y="32"/>
                    <a:pt x="72" y="32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60" y="48"/>
                    <a:pt x="56" y="44"/>
                    <a:pt x="56" y="40"/>
                  </a:cubicBezTo>
                  <a:lnTo>
                    <a:pt x="56" y="32"/>
                  </a:lnTo>
                  <a:close/>
                  <a:moveTo>
                    <a:pt x="96" y="40"/>
                  </a:moveTo>
                  <a:cubicBezTo>
                    <a:pt x="96" y="44"/>
                    <a:pt x="92" y="48"/>
                    <a:pt x="88" y="48"/>
                  </a:cubicBezTo>
                  <a:cubicBezTo>
                    <a:pt x="84" y="48"/>
                    <a:pt x="80" y="44"/>
                    <a:pt x="80" y="40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96" y="32"/>
                    <a:pt x="96" y="32"/>
                    <a:pt x="96" y="32"/>
                  </a:cubicBezTo>
                  <a:lnTo>
                    <a:pt x="96" y="40"/>
                  </a:lnTo>
                  <a:close/>
                  <a:moveTo>
                    <a:pt x="40" y="8"/>
                  </a:moveTo>
                  <a:cubicBezTo>
                    <a:pt x="64" y="8"/>
                    <a:pt x="64" y="8"/>
                    <a:pt x="64" y="8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0" y="24"/>
                    <a:pt x="40" y="24"/>
                    <a:pt x="40" y="24"/>
                  </a:cubicBezTo>
                  <a:lnTo>
                    <a:pt x="40" y="8"/>
                  </a:lnTo>
                  <a:close/>
                  <a:moveTo>
                    <a:pt x="8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4"/>
                    <a:pt x="20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lnTo>
                    <a:pt x="8" y="32"/>
                  </a:lnTo>
                  <a:close/>
                </a:path>
              </a:pathLst>
            </a:custGeom>
            <a:solidFill>
              <a:srgbClr val="737373"/>
            </a:solidFill>
            <a:ln w="34925">
              <a:solidFill>
                <a:srgbClr val="EAEAEA"/>
              </a:solidFill>
              <a:miter lim="800000"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52B2918-8E40-4E0C-83E0-BBBA002237A6}"/>
              </a:ext>
            </a:extLst>
          </p:cNvPr>
          <p:cNvGrpSpPr/>
          <p:nvPr/>
        </p:nvGrpSpPr>
        <p:grpSpPr>
          <a:xfrm>
            <a:off x="8157086" y="2790584"/>
            <a:ext cx="1314317" cy="1314317"/>
            <a:chOff x="8320652" y="2127586"/>
            <a:chExt cx="1340672" cy="1340672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ABC1BFA-1F75-4CC4-8A43-FD8406F44190}"/>
                </a:ext>
              </a:extLst>
            </p:cNvPr>
            <p:cNvSpPr/>
            <p:nvPr/>
          </p:nvSpPr>
          <p:spPr bwMode="auto">
            <a:xfrm>
              <a:off x="8320652" y="2127586"/>
              <a:ext cx="1340672" cy="1340672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5" name="Group 8">
              <a:extLst>
                <a:ext uri="{FF2B5EF4-FFF2-40B4-BE49-F238E27FC236}">
                  <a16:creationId xmlns:a16="http://schemas.microsoft.com/office/drawing/2014/main" id="{BF341DE8-23C2-405E-B7A4-EEFF3171DE2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561965" y="2577338"/>
              <a:ext cx="897974" cy="451613"/>
              <a:chOff x="7" y="12"/>
              <a:chExt cx="342" cy="172"/>
            </a:xfrm>
          </p:grpSpPr>
          <p:sp>
            <p:nvSpPr>
              <p:cNvPr id="66" name="Rectangle 9">
                <a:extLst>
                  <a:ext uri="{FF2B5EF4-FFF2-40B4-BE49-F238E27FC236}">
                    <a16:creationId xmlns:a16="http://schemas.microsoft.com/office/drawing/2014/main" id="{E9D288F6-F5E0-4EA9-A27D-8E8106BDA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" y="64"/>
                <a:ext cx="87" cy="120"/>
              </a:xfrm>
              <a:prstGeom prst="rect">
                <a:avLst/>
              </a:pr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67" name="Rectangle 10">
                <a:extLst>
                  <a:ext uri="{FF2B5EF4-FFF2-40B4-BE49-F238E27FC236}">
                    <a16:creationId xmlns:a16="http://schemas.microsoft.com/office/drawing/2014/main" id="{8921149D-05FE-4006-8F64-8C6271BBB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" y="76"/>
                <a:ext cx="154" cy="108"/>
              </a:xfrm>
              <a:prstGeom prst="rect">
                <a:avLst/>
              </a:pr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68" name="Line 11">
                <a:extLst>
                  <a:ext uri="{FF2B5EF4-FFF2-40B4-BE49-F238E27FC236}">
                    <a16:creationId xmlns:a16="http://schemas.microsoft.com/office/drawing/2014/main" id="{E36CA407-DF30-4E86-B604-FFC21E7319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1" y="124"/>
                <a:ext cx="0" cy="17"/>
              </a:xfrm>
              <a:prstGeom prst="line">
                <a:avLst/>
              </a:prstGeom>
              <a:noFill/>
              <a:ln w="2540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69" name="Freeform 12">
                <a:extLst>
                  <a:ext uri="{FF2B5EF4-FFF2-40B4-BE49-F238E27FC236}">
                    <a16:creationId xmlns:a16="http://schemas.microsoft.com/office/drawing/2014/main" id="{F11FDAE8-E798-4A9D-B494-2F9E0D85AC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" y="150"/>
                <a:ext cx="68" cy="34"/>
              </a:xfrm>
              <a:custGeom>
                <a:avLst/>
                <a:gdLst>
                  <a:gd name="T0" fmla="*/ 68 w 68"/>
                  <a:gd name="T1" fmla="*/ 0 h 34"/>
                  <a:gd name="T2" fmla="*/ 0 w 68"/>
                  <a:gd name="T3" fmla="*/ 0 h 34"/>
                  <a:gd name="T4" fmla="*/ 0 w 68"/>
                  <a:gd name="T5" fmla="*/ 34 h 34"/>
                  <a:gd name="T6" fmla="*/ 43 w 68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34">
                    <a:moveTo>
                      <a:pt x="68" y="0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43" y="34"/>
                    </a:lnTo>
                  </a:path>
                </a:pathLst>
              </a:cu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0" name="Freeform 13">
                <a:extLst>
                  <a:ext uri="{FF2B5EF4-FFF2-40B4-BE49-F238E27FC236}">
                    <a16:creationId xmlns:a16="http://schemas.microsoft.com/office/drawing/2014/main" id="{AA6F8CA1-A788-47F5-A80E-D741794395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12"/>
                <a:ext cx="238" cy="64"/>
              </a:xfrm>
              <a:custGeom>
                <a:avLst/>
                <a:gdLst>
                  <a:gd name="T0" fmla="*/ 0 w 238"/>
                  <a:gd name="T1" fmla="*/ 26 h 64"/>
                  <a:gd name="T2" fmla="*/ 0 w 238"/>
                  <a:gd name="T3" fmla="*/ 0 h 64"/>
                  <a:gd name="T4" fmla="*/ 238 w 238"/>
                  <a:gd name="T5" fmla="*/ 0 h 64"/>
                  <a:gd name="T6" fmla="*/ 238 w 238"/>
                  <a:gd name="T7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8" h="64">
                    <a:moveTo>
                      <a:pt x="0" y="26"/>
                    </a:moveTo>
                    <a:lnTo>
                      <a:pt x="0" y="0"/>
                    </a:lnTo>
                    <a:lnTo>
                      <a:pt x="238" y="0"/>
                    </a:lnTo>
                    <a:lnTo>
                      <a:pt x="238" y="64"/>
                    </a:lnTo>
                  </a:path>
                </a:pathLst>
              </a:cu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0804345-034E-40E1-81ED-2485B4CFB895}"/>
              </a:ext>
            </a:extLst>
          </p:cNvPr>
          <p:cNvCxnSpPr>
            <a:cxnSpLocks/>
          </p:cNvCxnSpPr>
          <p:nvPr/>
        </p:nvCxnSpPr>
        <p:spPr>
          <a:xfrm>
            <a:off x="4144973" y="3423239"/>
            <a:ext cx="1183808" cy="0"/>
          </a:xfrm>
          <a:prstGeom prst="straightConnector1">
            <a:avLst/>
          </a:prstGeom>
          <a:ln w="25400">
            <a:solidFill>
              <a:schemeClr val="tx2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48676E6-78DB-4A8A-B15F-3F157D5B1421}"/>
              </a:ext>
            </a:extLst>
          </p:cNvPr>
          <p:cNvCxnSpPr>
            <a:cxnSpLocks/>
          </p:cNvCxnSpPr>
          <p:nvPr/>
        </p:nvCxnSpPr>
        <p:spPr>
          <a:xfrm flipH="1">
            <a:off x="6863218" y="3423239"/>
            <a:ext cx="1183808" cy="0"/>
          </a:xfrm>
          <a:prstGeom prst="straightConnector1">
            <a:avLst/>
          </a:prstGeom>
          <a:ln w="25400">
            <a:solidFill>
              <a:schemeClr val="tx2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0F8DB5B-9D59-4432-80A2-8F81A2137BFE}"/>
              </a:ext>
            </a:extLst>
          </p:cNvPr>
          <p:cNvCxnSpPr>
            <a:cxnSpLocks/>
          </p:cNvCxnSpPr>
          <p:nvPr/>
        </p:nvCxnSpPr>
        <p:spPr>
          <a:xfrm>
            <a:off x="6091263" y="4200328"/>
            <a:ext cx="0" cy="922587"/>
          </a:xfrm>
          <a:prstGeom prst="straightConnector1">
            <a:avLst/>
          </a:prstGeom>
          <a:ln w="25400">
            <a:solidFill>
              <a:schemeClr val="tx2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3147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0">
            <a:extLst>
              <a:ext uri="{FF2B5EF4-FFF2-40B4-BE49-F238E27FC236}">
                <a16:creationId xmlns:a16="http://schemas.microsoft.com/office/drawing/2014/main" id="{5611FB21-1889-46F3-90BE-E02890CA39EA}"/>
              </a:ext>
            </a:extLst>
          </p:cNvPr>
          <p:cNvSpPr>
            <a:spLocks/>
          </p:cNvSpPr>
          <p:nvPr/>
        </p:nvSpPr>
        <p:spPr bwMode="auto">
          <a:xfrm>
            <a:off x="5043505" y="5331814"/>
            <a:ext cx="857253" cy="574865"/>
          </a:xfrm>
          <a:custGeom>
            <a:avLst/>
            <a:gdLst>
              <a:gd name="T0" fmla="*/ 28 w 120"/>
              <a:gd name="T1" fmla="*/ 32 h 80"/>
              <a:gd name="T2" fmla="*/ 60 w 120"/>
              <a:gd name="T3" fmla="*/ 0 h 80"/>
              <a:gd name="T4" fmla="*/ 90 w 120"/>
              <a:gd name="T5" fmla="*/ 20 h 80"/>
              <a:gd name="T6" fmla="*/ 90 w 120"/>
              <a:gd name="T7" fmla="*/ 20 h 80"/>
              <a:gd name="T8" fmla="*/ 120 w 120"/>
              <a:gd name="T9" fmla="*/ 50 h 80"/>
              <a:gd name="T10" fmla="*/ 90 w 120"/>
              <a:gd name="T11" fmla="*/ 80 h 80"/>
              <a:gd name="T12" fmla="*/ 24 w 120"/>
              <a:gd name="T13" fmla="*/ 80 h 80"/>
              <a:gd name="T14" fmla="*/ 0 w 120"/>
              <a:gd name="T15" fmla="*/ 56 h 80"/>
              <a:gd name="T16" fmla="*/ 24 w 120"/>
              <a:gd name="T17" fmla="*/ 32 h 80"/>
              <a:gd name="T18" fmla="*/ 28 w 120"/>
              <a:gd name="T19" fmla="*/ 3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" h="80">
                <a:moveTo>
                  <a:pt x="28" y="32"/>
                </a:moveTo>
                <a:cubicBezTo>
                  <a:pt x="28" y="14"/>
                  <a:pt x="42" y="0"/>
                  <a:pt x="60" y="0"/>
                </a:cubicBezTo>
                <a:cubicBezTo>
                  <a:pt x="73" y="0"/>
                  <a:pt x="85" y="8"/>
                  <a:pt x="90" y="20"/>
                </a:cubicBezTo>
                <a:cubicBezTo>
                  <a:pt x="90" y="20"/>
                  <a:pt x="90" y="20"/>
                  <a:pt x="90" y="20"/>
                </a:cubicBezTo>
                <a:cubicBezTo>
                  <a:pt x="107" y="20"/>
                  <a:pt x="120" y="33"/>
                  <a:pt x="120" y="50"/>
                </a:cubicBezTo>
                <a:cubicBezTo>
                  <a:pt x="120" y="67"/>
                  <a:pt x="107" y="80"/>
                  <a:pt x="90" y="80"/>
                </a:cubicBezTo>
                <a:cubicBezTo>
                  <a:pt x="24" y="80"/>
                  <a:pt x="24" y="80"/>
                  <a:pt x="24" y="80"/>
                </a:cubicBezTo>
                <a:cubicBezTo>
                  <a:pt x="11" y="80"/>
                  <a:pt x="0" y="69"/>
                  <a:pt x="0" y="56"/>
                </a:cubicBezTo>
                <a:cubicBezTo>
                  <a:pt x="0" y="43"/>
                  <a:pt x="11" y="32"/>
                  <a:pt x="24" y="32"/>
                </a:cubicBezTo>
                <a:cubicBezTo>
                  <a:pt x="25" y="32"/>
                  <a:pt x="27" y="32"/>
                  <a:pt x="28" y="32"/>
                </a:cubicBezTo>
                <a:close/>
              </a:path>
            </a:pathLst>
          </a:custGeom>
          <a:solidFill>
            <a:schemeClr val="tx2"/>
          </a:solidFill>
          <a:ln w="19050" cap="flat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3" name="Title 30">
            <a:extLst>
              <a:ext uri="{FF2B5EF4-FFF2-40B4-BE49-F238E27FC236}">
                <a16:creationId xmlns:a16="http://schemas.microsoft.com/office/drawing/2014/main" id="{D11205A8-B141-4F32-B5CB-CCA4773B9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957"/>
            <a:ext cx="12251137" cy="899537"/>
          </a:xfrm>
        </p:spPr>
        <p:txBody>
          <a:bodyPr/>
          <a:lstStyle/>
          <a:p>
            <a:r>
              <a:rPr lang="en-US" sz="4607"/>
              <a:t>Then came IaaS—table stakes for digital business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DAC1A6-8BB5-4118-A591-BD27C72E5FCA}"/>
              </a:ext>
            </a:extLst>
          </p:cNvPr>
          <p:cNvSpPr txBox="1"/>
          <p:nvPr/>
        </p:nvSpPr>
        <p:spPr>
          <a:xfrm>
            <a:off x="1509781" y="4261397"/>
            <a:ext cx="3742567" cy="316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8962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How often should I </a:t>
            </a:r>
            <a:r>
              <a:rPr kumimoji="0" lang="en-US" sz="1470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patch</a:t>
            </a: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my </a:t>
            </a:r>
            <a:r>
              <a:rPr kumimoji="0" lang="en-US" sz="1470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servers</a:t>
            </a: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BFFA35-2CC9-4284-9776-FBE3B019B517}"/>
              </a:ext>
            </a:extLst>
          </p:cNvPr>
          <p:cNvSpPr txBox="1"/>
          <p:nvPr/>
        </p:nvSpPr>
        <p:spPr>
          <a:xfrm>
            <a:off x="1676624" y="4650236"/>
            <a:ext cx="3408879" cy="316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8962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How often should I backup my </a:t>
            </a:r>
            <a:r>
              <a:rPr kumimoji="0" lang="en-US" sz="1470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server</a:t>
            </a: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11DA9-1260-4630-8986-DFFFD401E497}"/>
              </a:ext>
            </a:extLst>
          </p:cNvPr>
          <p:cNvSpPr txBox="1"/>
          <p:nvPr/>
        </p:nvSpPr>
        <p:spPr>
          <a:xfrm>
            <a:off x="1418591" y="5039075"/>
            <a:ext cx="3924946" cy="316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8962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Which packages should be on my </a:t>
            </a:r>
            <a:r>
              <a:rPr kumimoji="0" lang="en-US" sz="1470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server</a:t>
            </a: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6FC08-3281-424C-A25F-3206E119683A}"/>
              </a:ext>
            </a:extLst>
          </p:cNvPr>
          <p:cNvSpPr txBox="1"/>
          <p:nvPr/>
        </p:nvSpPr>
        <p:spPr>
          <a:xfrm>
            <a:off x="4198616" y="2011194"/>
            <a:ext cx="3787893" cy="316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224">
              <a:defRPr sz="1500" ker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defRPr>
            </a:lvl1pPr>
          </a:lstStyle>
          <a:p>
            <a:pPr marL="0" marR="0" lvl="0" indent="0" algn="ctr" defTabSz="8962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How many </a:t>
            </a:r>
            <a:r>
              <a:rPr kumimoji="0" lang="en-US" sz="1470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servers</a:t>
            </a: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do I need?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C265AC-52FE-429F-8968-2D80510C5987}"/>
              </a:ext>
            </a:extLst>
          </p:cNvPr>
          <p:cNvSpPr txBox="1"/>
          <p:nvPr/>
        </p:nvSpPr>
        <p:spPr>
          <a:xfrm>
            <a:off x="4452554" y="1643923"/>
            <a:ext cx="3280017" cy="316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224">
              <a:defRPr sz="1500" ker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defRPr>
            </a:lvl1pPr>
          </a:lstStyle>
          <a:p>
            <a:pPr marL="0" marR="0" lvl="0" indent="0" algn="ctr" defTabSz="8962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How can I increase </a:t>
            </a:r>
            <a:r>
              <a:rPr kumimoji="0" lang="en-US" sz="1470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server</a:t>
            </a: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utilization?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D37169-5B6A-42CD-8826-1416762C3034}"/>
              </a:ext>
            </a:extLst>
          </p:cNvPr>
          <p:cNvSpPr txBox="1"/>
          <p:nvPr/>
        </p:nvSpPr>
        <p:spPr>
          <a:xfrm>
            <a:off x="3297826" y="1276653"/>
            <a:ext cx="5589473" cy="316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224">
              <a:defRPr sz="1500" ker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defRPr>
            </a:lvl1pPr>
          </a:lstStyle>
          <a:p>
            <a:pPr marL="0" marR="0" lvl="0" indent="0" algn="ctr" defTabSz="8962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What is the right </a:t>
            </a:r>
            <a:r>
              <a:rPr kumimoji="0" lang="en-US" sz="1470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size</a:t>
            </a: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of </a:t>
            </a:r>
            <a:r>
              <a:rPr kumimoji="0" lang="en-US" sz="1470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servers</a:t>
            </a: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for my business needs?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CF070-74F8-4F76-BA0F-149D9976055A}"/>
              </a:ext>
            </a:extLst>
          </p:cNvPr>
          <p:cNvSpPr txBox="1"/>
          <p:nvPr/>
        </p:nvSpPr>
        <p:spPr>
          <a:xfrm>
            <a:off x="4968004" y="2378465"/>
            <a:ext cx="2249118" cy="316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224">
              <a:defRPr sz="1500" ker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defRPr>
            </a:lvl1pPr>
          </a:lstStyle>
          <a:p>
            <a:pPr marL="0" marR="0" lvl="0" indent="0" algn="ctr" defTabSz="8962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How can I </a:t>
            </a:r>
            <a:r>
              <a:rPr kumimoji="0" lang="en-US" sz="1470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scale</a:t>
            </a: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my app?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A5DCF7-A695-418A-9D0D-9A672B829873}"/>
              </a:ext>
            </a:extLst>
          </p:cNvPr>
          <p:cNvSpPr txBox="1"/>
          <p:nvPr/>
        </p:nvSpPr>
        <p:spPr>
          <a:xfrm>
            <a:off x="7587271" y="4650236"/>
            <a:ext cx="2483189" cy="316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224">
              <a:defRPr sz="1500" ker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defRPr>
            </a:lvl1pPr>
          </a:lstStyle>
          <a:p>
            <a:pPr marL="0" marR="0" lvl="0" indent="0" algn="ctr" defTabSz="8962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0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Which OS </a:t>
            </a: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should I use?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9A1E4B-90D5-45BA-8172-7910977958A3}"/>
              </a:ext>
            </a:extLst>
          </p:cNvPr>
          <p:cNvSpPr txBox="1"/>
          <p:nvPr/>
        </p:nvSpPr>
        <p:spPr>
          <a:xfrm>
            <a:off x="6405154" y="4261397"/>
            <a:ext cx="4847423" cy="316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224">
              <a:defRPr sz="1500" ker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defRPr>
            </a:lvl1pPr>
          </a:lstStyle>
          <a:p>
            <a:pPr marL="0" marR="0" lvl="0" indent="0" algn="ctr" defTabSz="8962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How do I </a:t>
            </a:r>
            <a:r>
              <a:rPr kumimoji="0" lang="en-US" sz="1470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deploy</a:t>
            </a: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new </a:t>
            </a:r>
            <a:r>
              <a:rPr kumimoji="0" lang="en-US" sz="1470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code</a:t>
            </a: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to my </a:t>
            </a:r>
            <a:r>
              <a:rPr kumimoji="0" lang="en-US" sz="1470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server</a:t>
            </a: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DD84D6-361A-4F2C-B6EF-AEBD36AD0106}"/>
              </a:ext>
            </a:extLst>
          </p:cNvPr>
          <p:cNvSpPr txBox="1"/>
          <p:nvPr/>
        </p:nvSpPr>
        <p:spPr>
          <a:xfrm>
            <a:off x="6781453" y="5039075"/>
            <a:ext cx="4094824" cy="316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224">
              <a:defRPr sz="1500" ker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defRPr>
            </a:lvl1pPr>
          </a:lstStyle>
          <a:p>
            <a:pPr marL="0" marR="0" lvl="0" indent="0" algn="ctr" defTabSz="8962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Who </a:t>
            </a:r>
            <a:r>
              <a:rPr kumimoji="0" lang="en-US" sz="1470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monitors</a:t>
            </a: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my App?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B83C4E-2176-406E-A36D-EF457824F9C1}"/>
              </a:ext>
            </a:extLst>
          </p:cNvPr>
          <p:cNvGrpSpPr/>
          <p:nvPr/>
        </p:nvGrpSpPr>
        <p:grpSpPr>
          <a:xfrm>
            <a:off x="5438841" y="5222765"/>
            <a:ext cx="1314317" cy="1314317"/>
            <a:chOff x="5547902" y="4202399"/>
            <a:chExt cx="1340672" cy="134067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65A428D-37EC-4D95-81FD-78FAF981B98B}"/>
                </a:ext>
              </a:extLst>
            </p:cNvPr>
            <p:cNvSpPr/>
            <p:nvPr/>
          </p:nvSpPr>
          <p:spPr bwMode="auto">
            <a:xfrm>
              <a:off x="5547902" y="4202399"/>
              <a:ext cx="1340672" cy="1340672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3B25243-E3FC-43C9-B004-EEB5E6F70410}"/>
                </a:ext>
              </a:extLst>
            </p:cNvPr>
            <p:cNvGrpSpPr/>
            <p:nvPr/>
          </p:nvGrpSpPr>
          <p:grpSpPr>
            <a:xfrm>
              <a:off x="5882043" y="4461171"/>
              <a:ext cx="744667" cy="794664"/>
              <a:chOff x="2084593" y="2157479"/>
              <a:chExt cx="958326" cy="1022668"/>
            </a:xfrm>
          </p:grpSpPr>
          <p:grpSp>
            <p:nvGrpSpPr>
              <p:cNvPr id="17" name="Group 4">
                <a:extLst>
                  <a:ext uri="{FF2B5EF4-FFF2-40B4-BE49-F238E27FC236}">
                    <a16:creationId xmlns:a16="http://schemas.microsoft.com/office/drawing/2014/main" id="{D1460AAD-E09A-4A45-BD1F-4023847328D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084593" y="2157479"/>
                <a:ext cx="475727" cy="1022668"/>
                <a:chOff x="7" y="12"/>
                <a:chExt cx="167" cy="359"/>
              </a:xfrm>
            </p:grpSpPr>
            <p:sp>
              <p:nvSpPr>
                <p:cNvPr id="25" name="Rectangle 5">
                  <a:extLst>
                    <a:ext uri="{FF2B5EF4-FFF2-40B4-BE49-F238E27FC236}">
                      <a16:creationId xmlns:a16="http://schemas.microsoft.com/office/drawing/2014/main" id="{31CADAA7-6D99-42CA-BA7C-6B129536B0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" y="45"/>
                  <a:ext cx="167" cy="326"/>
                </a:xfrm>
                <a:prstGeom prst="rect">
                  <a:avLst/>
                </a:prstGeom>
                <a:noFill/>
                <a:ln w="19050" cap="flat">
                  <a:solidFill>
                    <a:schemeClr val="accent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Freeform 6">
                  <a:extLst>
                    <a:ext uri="{FF2B5EF4-FFF2-40B4-BE49-F238E27FC236}">
                      <a16:creationId xmlns:a16="http://schemas.microsoft.com/office/drawing/2014/main" id="{5B7065E3-23FF-4E65-8086-73B82F0DCF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" y="312"/>
                  <a:ext cx="43" cy="59"/>
                </a:xfrm>
                <a:custGeom>
                  <a:avLst/>
                  <a:gdLst>
                    <a:gd name="T0" fmla="*/ 20 w 20"/>
                    <a:gd name="T1" fmla="*/ 28 h 28"/>
                    <a:gd name="T2" fmla="*/ 20 w 20"/>
                    <a:gd name="T3" fmla="*/ 10 h 28"/>
                    <a:gd name="T4" fmla="*/ 10 w 20"/>
                    <a:gd name="T5" fmla="*/ 0 h 28"/>
                    <a:gd name="T6" fmla="*/ 0 w 20"/>
                    <a:gd name="T7" fmla="*/ 10 h 28"/>
                    <a:gd name="T8" fmla="*/ 0 w 20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8">
                      <a:moveTo>
                        <a:pt x="20" y="28"/>
                      </a:moveTo>
                      <a:cubicBezTo>
                        <a:pt x="20" y="10"/>
                        <a:pt x="20" y="10"/>
                        <a:pt x="20" y="10"/>
                      </a:cubicBezTo>
                      <a:cubicBezTo>
                        <a:pt x="20" y="5"/>
                        <a:pt x="15" y="0"/>
                        <a:pt x="10" y="0"/>
                      </a:cubicBezTo>
                      <a:cubicBezTo>
                        <a:pt x="5" y="0"/>
                        <a:pt x="0" y="5"/>
                        <a:pt x="0" y="10"/>
                      </a:cubicBezTo>
                      <a:cubicBezTo>
                        <a:pt x="0" y="28"/>
                        <a:pt x="0" y="28"/>
                        <a:pt x="0" y="28"/>
                      </a:cubicBezTo>
                    </a:path>
                  </a:pathLst>
                </a:custGeom>
                <a:noFill/>
                <a:ln w="19050" cap="flat">
                  <a:solidFill>
                    <a:schemeClr val="accent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Rectangle 7">
                  <a:extLst>
                    <a:ext uri="{FF2B5EF4-FFF2-40B4-BE49-F238E27FC236}">
                      <a16:creationId xmlns:a16="http://schemas.microsoft.com/office/drawing/2014/main" id="{5AA91B8C-A134-47E4-B272-0477C47E42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" y="232"/>
                  <a:ext cx="25" cy="25"/>
                </a:xfrm>
                <a:prstGeom prst="rect">
                  <a:avLst/>
                </a:prstGeom>
                <a:noFill/>
                <a:ln w="19050" cap="flat">
                  <a:solidFill>
                    <a:schemeClr val="accent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Rectangle 8">
                  <a:extLst>
                    <a:ext uri="{FF2B5EF4-FFF2-40B4-BE49-F238E27FC236}">
                      <a16:creationId xmlns:a16="http://schemas.microsoft.com/office/drawing/2014/main" id="{EA1FD28E-A147-426C-90DD-8BAD470FDD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" y="232"/>
                  <a:ext cx="26" cy="25"/>
                </a:xfrm>
                <a:prstGeom prst="rect">
                  <a:avLst/>
                </a:prstGeom>
                <a:noFill/>
                <a:ln w="19050" cap="flat">
                  <a:solidFill>
                    <a:schemeClr val="accent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Rectangle 9">
                  <a:extLst>
                    <a:ext uri="{FF2B5EF4-FFF2-40B4-BE49-F238E27FC236}">
                      <a16:creationId xmlns:a16="http://schemas.microsoft.com/office/drawing/2014/main" id="{DCBA454F-9534-4EFE-BCBA-FD7A03AE74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" y="164"/>
                  <a:ext cx="25" cy="25"/>
                </a:xfrm>
                <a:prstGeom prst="rect">
                  <a:avLst/>
                </a:prstGeom>
                <a:noFill/>
                <a:ln w="19050" cap="flat">
                  <a:solidFill>
                    <a:schemeClr val="accent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Rectangle 10">
                  <a:extLst>
                    <a:ext uri="{FF2B5EF4-FFF2-40B4-BE49-F238E27FC236}">
                      <a16:creationId xmlns:a16="http://schemas.microsoft.com/office/drawing/2014/main" id="{DE9CAAC1-6167-48DD-9817-962F3343BE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" y="164"/>
                  <a:ext cx="26" cy="25"/>
                </a:xfrm>
                <a:prstGeom prst="rect">
                  <a:avLst/>
                </a:prstGeom>
                <a:noFill/>
                <a:ln w="19050" cap="flat">
                  <a:solidFill>
                    <a:schemeClr val="accent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Rectangle 11">
                  <a:extLst>
                    <a:ext uri="{FF2B5EF4-FFF2-40B4-BE49-F238E27FC236}">
                      <a16:creationId xmlns:a16="http://schemas.microsoft.com/office/drawing/2014/main" id="{15A3A2AC-E240-46D0-A6EC-3A4EC1E77C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" y="98"/>
                  <a:ext cx="25" cy="24"/>
                </a:xfrm>
                <a:prstGeom prst="rect">
                  <a:avLst/>
                </a:prstGeom>
                <a:noFill/>
                <a:ln w="19050" cap="flat">
                  <a:solidFill>
                    <a:schemeClr val="accent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Rectangle 12">
                  <a:extLst>
                    <a:ext uri="{FF2B5EF4-FFF2-40B4-BE49-F238E27FC236}">
                      <a16:creationId xmlns:a16="http://schemas.microsoft.com/office/drawing/2014/main" id="{705C7EBF-65E8-402B-B39F-7BE7CE644C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" y="98"/>
                  <a:ext cx="26" cy="24"/>
                </a:xfrm>
                <a:prstGeom prst="rect">
                  <a:avLst/>
                </a:prstGeom>
                <a:noFill/>
                <a:ln w="19050" cap="flat">
                  <a:solidFill>
                    <a:schemeClr val="accent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Rectangle 13">
                  <a:extLst>
                    <a:ext uri="{FF2B5EF4-FFF2-40B4-BE49-F238E27FC236}">
                      <a16:creationId xmlns:a16="http://schemas.microsoft.com/office/drawing/2014/main" id="{1107889B-B720-42CD-9519-A50BFD348F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" y="12"/>
                  <a:ext cx="47" cy="33"/>
                </a:xfrm>
                <a:prstGeom prst="rect">
                  <a:avLst/>
                </a:prstGeom>
                <a:noFill/>
                <a:ln w="19050" cap="flat">
                  <a:solidFill>
                    <a:schemeClr val="accent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EE3892F-A4D3-4031-A651-F69165244A60}"/>
                  </a:ext>
                </a:extLst>
              </p:cNvPr>
              <p:cNvGrpSpPr/>
              <p:nvPr/>
            </p:nvGrpSpPr>
            <p:grpSpPr>
              <a:xfrm>
                <a:off x="2561534" y="2758439"/>
                <a:ext cx="475727" cy="421466"/>
                <a:chOff x="2779974" y="2727959"/>
                <a:chExt cx="475727" cy="421466"/>
              </a:xfrm>
            </p:grpSpPr>
            <p:sp>
              <p:nvSpPr>
                <p:cNvPr id="20" name="Rectangle 5">
                  <a:extLst>
                    <a:ext uri="{FF2B5EF4-FFF2-40B4-BE49-F238E27FC236}">
                      <a16:creationId xmlns:a16="http://schemas.microsoft.com/office/drawing/2014/main" id="{DE67481E-FA72-40F6-B007-C9A018F8CC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9974" y="2727959"/>
                  <a:ext cx="475727" cy="421465"/>
                </a:xfrm>
                <a:prstGeom prst="rect">
                  <a:avLst/>
                </a:prstGeom>
                <a:noFill/>
                <a:ln w="19050" cap="flat">
                  <a:solidFill>
                    <a:schemeClr val="accent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Freeform 6">
                  <a:extLst>
                    <a:ext uri="{FF2B5EF4-FFF2-40B4-BE49-F238E27FC236}">
                      <a16:creationId xmlns:a16="http://schemas.microsoft.com/office/drawing/2014/main" id="{AC2DFF19-E619-4FC9-94C0-0776727C26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8191" y="2981354"/>
                  <a:ext cx="122493" cy="168071"/>
                </a:xfrm>
                <a:custGeom>
                  <a:avLst/>
                  <a:gdLst>
                    <a:gd name="T0" fmla="*/ 20 w 20"/>
                    <a:gd name="T1" fmla="*/ 28 h 28"/>
                    <a:gd name="T2" fmla="*/ 20 w 20"/>
                    <a:gd name="T3" fmla="*/ 10 h 28"/>
                    <a:gd name="T4" fmla="*/ 10 w 20"/>
                    <a:gd name="T5" fmla="*/ 0 h 28"/>
                    <a:gd name="T6" fmla="*/ 0 w 20"/>
                    <a:gd name="T7" fmla="*/ 10 h 28"/>
                    <a:gd name="T8" fmla="*/ 0 w 20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8">
                      <a:moveTo>
                        <a:pt x="20" y="28"/>
                      </a:moveTo>
                      <a:cubicBezTo>
                        <a:pt x="20" y="10"/>
                        <a:pt x="20" y="10"/>
                        <a:pt x="20" y="10"/>
                      </a:cubicBezTo>
                      <a:cubicBezTo>
                        <a:pt x="20" y="5"/>
                        <a:pt x="15" y="0"/>
                        <a:pt x="10" y="0"/>
                      </a:cubicBezTo>
                      <a:cubicBezTo>
                        <a:pt x="5" y="0"/>
                        <a:pt x="0" y="5"/>
                        <a:pt x="0" y="10"/>
                      </a:cubicBezTo>
                      <a:cubicBezTo>
                        <a:pt x="0" y="28"/>
                        <a:pt x="0" y="28"/>
                        <a:pt x="0" y="28"/>
                      </a:cubicBezTo>
                    </a:path>
                  </a:pathLst>
                </a:custGeom>
                <a:noFill/>
                <a:ln w="19050" cap="flat">
                  <a:solidFill>
                    <a:schemeClr val="accent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Rectangle 7">
                  <a:extLst>
                    <a:ext uri="{FF2B5EF4-FFF2-40B4-BE49-F238E27FC236}">
                      <a16:creationId xmlns:a16="http://schemas.microsoft.com/office/drawing/2014/main" id="{AA494B63-B371-4EC6-9018-B76A8AA11A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9677" y="2829662"/>
                  <a:ext cx="71217" cy="71216"/>
                </a:xfrm>
                <a:prstGeom prst="rect">
                  <a:avLst/>
                </a:prstGeom>
                <a:noFill/>
                <a:ln w="19050" cap="flat">
                  <a:solidFill>
                    <a:schemeClr val="accent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Rectangle 8">
                  <a:extLst>
                    <a:ext uri="{FF2B5EF4-FFF2-40B4-BE49-F238E27FC236}">
                      <a16:creationId xmlns:a16="http://schemas.microsoft.com/office/drawing/2014/main" id="{739474E3-D6E3-422B-90A0-F5F2738C2A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84781" y="2829662"/>
                  <a:ext cx="74065" cy="71216"/>
                </a:xfrm>
                <a:prstGeom prst="rect">
                  <a:avLst/>
                </a:prstGeom>
                <a:noFill/>
                <a:ln w="19050" cap="flat">
                  <a:solidFill>
                    <a:schemeClr val="accent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Rectangle 9">
                  <a:extLst>
                    <a:ext uri="{FF2B5EF4-FFF2-40B4-BE49-F238E27FC236}">
                      <a16:creationId xmlns:a16="http://schemas.microsoft.com/office/drawing/2014/main" id="{FB20C0CD-E796-49DA-935F-148AA6A573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9677" y="3004253"/>
                  <a:ext cx="71217" cy="71216"/>
                </a:xfrm>
                <a:prstGeom prst="rect">
                  <a:avLst/>
                </a:prstGeom>
                <a:noFill/>
                <a:ln w="19050" cap="flat">
                  <a:solidFill>
                    <a:schemeClr val="accent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F8EBFB9F-2BA9-4D50-9CF0-9B8FD154DDE5}"/>
                  </a:ext>
                </a:extLst>
              </p:cNvPr>
              <p:cNvSpPr/>
              <p:nvPr/>
            </p:nvSpPr>
            <p:spPr bwMode="auto">
              <a:xfrm>
                <a:off x="2560320" y="2537142"/>
                <a:ext cx="482599" cy="221297"/>
              </a:xfrm>
              <a:prstGeom prst="triangle">
                <a:avLst>
                  <a:gd name="adj" fmla="val 0"/>
                </a:avLst>
              </a:pr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 err="1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4ACB318-E0CC-40D8-A82D-36BF884F7265}"/>
              </a:ext>
            </a:extLst>
          </p:cNvPr>
          <p:cNvGrpSpPr/>
          <p:nvPr/>
        </p:nvGrpSpPr>
        <p:grpSpPr>
          <a:xfrm>
            <a:off x="5438841" y="2790584"/>
            <a:ext cx="1314317" cy="1314317"/>
            <a:chOff x="5547902" y="2127586"/>
            <a:chExt cx="1340672" cy="134067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6250F6B-A2AA-4764-982D-6D816EC80191}"/>
                </a:ext>
              </a:extLst>
            </p:cNvPr>
            <p:cNvSpPr/>
            <p:nvPr/>
          </p:nvSpPr>
          <p:spPr bwMode="auto">
            <a:xfrm>
              <a:off x="5547902" y="2127586"/>
              <a:ext cx="1340672" cy="1340672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6" name="Group 16">
              <a:extLst>
                <a:ext uri="{FF2B5EF4-FFF2-40B4-BE49-F238E27FC236}">
                  <a16:creationId xmlns:a16="http://schemas.microsoft.com/office/drawing/2014/main" id="{119DD7A9-325F-493C-8843-EC3B3A38F41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4049" y="2333627"/>
              <a:ext cx="770389" cy="891106"/>
              <a:chOff x="13" y="7"/>
              <a:chExt cx="351" cy="406"/>
            </a:xfrm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64B59EB9-0B29-4096-A374-FFC7DAD9E9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" y="199"/>
                <a:ext cx="152" cy="176"/>
              </a:xfrm>
              <a:custGeom>
                <a:avLst/>
                <a:gdLst>
                  <a:gd name="T0" fmla="*/ 0 w 152"/>
                  <a:gd name="T1" fmla="*/ 45 h 176"/>
                  <a:gd name="T2" fmla="*/ 76 w 152"/>
                  <a:gd name="T3" fmla="*/ 0 h 176"/>
                  <a:gd name="T4" fmla="*/ 152 w 152"/>
                  <a:gd name="T5" fmla="*/ 45 h 176"/>
                  <a:gd name="T6" fmla="*/ 152 w 152"/>
                  <a:gd name="T7" fmla="*/ 131 h 176"/>
                  <a:gd name="T8" fmla="*/ 76 w 152"/>
                  <a:gd name="T9" fmla="*/ 176 h 176"/>
                  <a:gd name="T10" fmla="*/ 0 w 152"/>
                  <a:gd name="T11" fmla="*/ 131 h 176"/>
                  <a:gd name="T12" fmla="*/ 0 w 152"/>
                  <a:gd name="T13" fmla="*/ 4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76">
                    <a:moveTo>
                      <a:pt x="0" y="45"/>
                    </a:moveTo>
                    <a:lnTo>
                      <a:pt x="76" y="0"/>
                    </a:lnTo>
                    <a:lnTo>
                      <a:pt x="152" y="45"/>
                    </a:lnTo>
                    <a:lnTo>
                      <a:pt x="152" y="131"/>
                    </a:lnTo>
                    <a:lnTo>
                      <a:pt x="76" y="176"/>
                    </a:lnTo>
                    <a:lnTo>
                      <a:pt x="0" y="131"/>
                    </a:lnTo>
                    <a:lnTo>
                      <a:pt x="0" y="45"/>
                    </a:lnTo>
                    <a:close/>
                  </a:path>
                </a:pathLst>
              </a:cu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59925E8B-9A56-4213-9F10-ED7FC504D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" y="244"/>
                <a:ext cx="152" cy="44"/>
              </a:xfrm>
              <a:custGeom>
                <a:avLst/>
                <a:gdLst>
                  <a:gd name="T0" fmla="*/ 152 w 152"/>
                  <a:gd name="T1" fmla="*/ 0 h 44"/>
                  <a:gd name="T2" fmla="*/ 76 w 152"/>
                  <a:gd name="T3" fmla="*/ 44 h 44"/>
                  <a:gd name="T4" fmla="*/ 0 w 152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2" h="44">
                    <a:moveTo>
                      <a:pt x="152" y="0"/>
                    </a:moveTo>
                    <a:lnTo>
                      <a:pt x="76" y="44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9" name="Line 19">
                <a:extLst>
                  <a:ext uri="{FF2B5EF4-FFF2-40B4-BE49-F238E27FC236}">
                    <a16:creationId xmlns:a16="http://schemas.microsoft.com/office/drawing/2014/main" id="{AAB754AA-CFE8-4059-ABB6-58F183A179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282"/>
                <a:ext cx="0" cy="93"/>
              </a:xfrm>
              <a:prstGeom prst="line">
                <a:avLst/>
              </a:pr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C12D21DA-5FF7-47F7-9694-E456AE172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" y="199"/>
                <a:ext cx="152" cy="176"/>
              </a:xfrm>
              <a:custGeom>
                <a:avLst/>
                <a:gdLst>
                  <a:gd name="T0" fmla="*/ 0 w 152"/>
                  <a:gd name="T1" fmla="*/ 45 h 176"/>
                  <a:gd name="T2" fmla="*/ 76 w 152"/>
                  <a:gd name="T3" fmla="*/ 0 h 176"/>
                  <a:gd name="T4" fmla="*/ 152 w 152"/>
                  <a:gd name="T5" fmla="*/ 45 h 176"/>
                  <a:gd name="T6" fmla="*/ 152 w 152"/>
                  <a:gd name="T7" fmla="*/ 131 h 176"/>
                  <a:gd name="T8" fmla="*/ 76 w 152"/>
                  <a:gd name="T9" fmla="*/ 176 h 176"/>
                  <a:gd name="T10" fmla="*/ 0 w 152"/>
                  <a:gd name="T11" fmla="*/ 131 h 176"/>
                  <a:gd name="T12" fmla="*/ 0 w 152"/>
                  <a:gd name="T13" fmla="*/ 4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76">
                    <a:moveTo>
                      <a:pt x="0" y="45"/>
                    </a:moveTo>
                    <a:lnTo>
                      <a:pt x="76" y="0"/>
                    </a:lnTo>
                    <a:lnTo>
                      <a:pt x="152" y="45"/>
                    </a:lnTo>
                    <a:lnTo>
                      <a:pt x="152" y="131"/>
                    </a:lnTo>
                    <a:lnTo>
                      <a:pt x="76" y="176"/>
                    </a:lnTo>
                    <a:lnTo>
                      <a:pt x="0" y="131"/>
                    </a:lnTo>
                    <a:lnTo>
                      <a:pt x="0" y="45"/>
                    </a:lnTo>
                    <a:close/>
                  </a:path>
                </a:pathLst>
              </a:cu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1" name="Freeform 21">
                <a:extLst>
                  <a:ext uri="{FF2B5EF4-FFF2-40B4-BE49-F238E27FC236}">
                    <a16:creationId xmlns:a16="http://schemas.microsoft.com/office/drawing/2014/main" id="{5DFB12CB-7D58-44B8-A751-018EDD39E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" y="244"/>
                <a:ext cx="152" cy="44"/>
              </a:xfrm>
              <a:custGeom>
                <a:avLst/>
                <a:gdLst>
                  <a:gd name="T0" fmla="*/ 152 w 152"/>
                  <a:gd name="T1" fmla="*/ 0 h 44"/>
                  <a:gd name="T2" fmla="*/ 76 w 152"/>
                  <a:gd name="T3" fmla="*/ 44 h 44"/>
                  <a:gd name="T4" fmla="*/ 0 w 152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2" h="44">
                    <a:moveTo>
                      <a:pt x="152" y="0"/>
                    </a:moveTo>
                    <a:lnTo>
                      <a:pt x="76" y="44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2" name="Line 22">
                <a:extLst>
                  <a:ext uri="{FF2B5EF4-FFF2-40B4-BE49-F238E27FC236}">
                    <a16:creationId xmlns:a16="http://schemas.microsoft.com/office/drawing/2014/main" id="{F0291072-17AF-49F4-A732-041A47154A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" y="282"/>
                <a:ext cx="0" cy="93"/>
              </a:xfrm>
              <a:prstGeom prst="line">
                <a:avLst/>
              </a:pr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8DF6C5B4-8FA1-4C2F-9B2E-09541C7506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" y="364"/>
                <a:ext cx="163" cy="49"/>
              </a:xfrm>
              <a:custGeom>
                <a:avLst/>
                <a:gdLst>
                  <a:gd name="T0" fmla="*/ 163 w 163"/>
                  <a:gd name="T1" fmla="*/ 2 h 49"/>
                  <a:gd name="T2" fmla="*/ 83 w 163"/>
                  <a:gd name="T3" fmla="*/ 49 h 49"/>
                  <a:gd name="T4" fmla="*/ 0 w 163"/>
                  <a:gd name="T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3" h="49">
                    <a:moveTo>
                      <a:pt x="163" y="2"/>
                    </a:moveTo>
                    <a:lnTo>
                      <a:pt x="83" y="49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9A112572-B026-4A02-A6E9-86D3D3BA36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" y="7"/>
                <a:ext cx="152" cy="176"/>
              </a:xfrm>
              <a:custGeom>
                <a:avLst/>
                <a:gdLst>
                  <a:gd name="T0" fmla="*/ 0 w 152"/>
                  <a:gd name="T1" fmla="*/ 45 h 176"/>
                  <a:gd name="T2" fmla="*/ 76 w 152"/>
                  <a:gd name="T3" fmla="*/ 0 h 176"/>
                  <a:gd name="T4" fmla="*/ 152 w 152"/>
                  <a:gd name="T5" fmla="*/ 45 h 176"/>
                  <a:gd name="T6" fmla="*/ 152 w 152"/>
                  <a:gd name="T7" fmla="*/ 133 h 176"/>
                  <a:gd name="T8" fmla="*/ 76 w 152"/>
                  <a:gd name="T9" fmla="*/ 176 h 176"/>
                  <a:gd name="T10" fmla="*/ 0 w 152"/>
                  <a:gd name="T11" fmla="*/ 133 h 176"/>
                  <a:gd name="T12" fmla="*/ 0 w 152"/>
                  <a:gd name="T13" fmla="*/ 4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76">
                    <a:moveTo>
                      <a:pt x="0" y="45"/>
                    </a:moveTo>
                    <a:lnTo>
                      <a:pt x="76" y="0"/>
                    </a:lnTo>
                    <a:lnTo>
                      <a:pt x="152" y="45"/>
                    </a:lnTo>
                    <a:lnTo>
                      <a:pt x="152" y="133"/>
                    </a:lnTo>
                    <a:lnTo>
                      <a:pt x="76" y="176"/>
                    </a:lnTo>
                    <a:lnTo>
                      <a:pt x="0" y="133"/>
                    </a:lnTo>
                    <a:lnTo>
                      <a:pt x="0" y="45"/>
                    </a:lnTo>
                    <a:close/>
                  </a:path>
                </a:pathLst>
              </a:cu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5922D35F-656A-4A06-8FE8-269FFA9314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" y="52"/>
                <a:ext cx="152" cy="44"/>
              </a:xfrm>
              <a:custGeom>
                <a:avLst/>
                <a:gdLst>
                  <a:gd name="T0" fmla="*/ 152 w 152"/>
                  <a:gd name="T1" fmla="*/ 0 h 44"/>
                  <a:gd name="T2" fmla="*/ 76 w 152"/>
                  <a:gd name="T3" fmla="*/ 44 h 44"/>
                  <a:gd name="T4" fmla="*/ 0 w 152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2" h="44">
                    <a:moveTo>
                      <a:pt x="152" y="0"/>
                    </a:moveTo>
                    <a:lnTo>
                      <a:pt x="76" y="44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6" name="Line 26">
                <a:extLst>
                  <a:ext uri="{FF2B5EF4-FFF2-40B4-BE49-F238E27FC236}">
                    <a16:creationId xmlns:a16="http://schemas.microsoft.com/office/drawing/2014/main" id="{2319B392-D85F-4646-BCA0-988DED84A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" y="96"/>
                <a:ext cx="0" cy="87"/>
              </a:xfrm>
              <a:prstGeom prst="line">
                <a:avLst/>
              </a:pr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269143ED-8F6D-42DE-AA6B-98EEAAFC31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" y="92"/>
                <a:ext cx="82" cy="141"/>
              </a:xfrm>
              <a:custGeom>
                <a:avLst/>
                <a:gdLst>
                  <a:gd name="T0" fmla="*/ 0 w 82"/>
                  <a:gd name="T1" fmla="*/ 0 h 141"/>
                  <a:gd name="T2" fmla="*/ 82 w 82"/>
                  <a:gd name="T3" fmla="*/ 46 h 141"/>
                  <a:gd name="T4" fmla="*/ 82 w 82"/>
                  <a:gd name="T5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2" h="141">
                    <a:moveTo>
                      <a:pt x="0" y="0"/>
                    </a:moveTo>
                    <a:lnTo>
                      <a:pt x="82" y="46"/>
                    </a:lnTo>
                    <a:lnTo>
                      <a:pt x="82" y="141"/>
                    </a:lnTo>
                  </a:path>
                </a:pathLst>
              </a:cu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B32C2489-CEF5-4639-9AAD-88DF827DDD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" y="92"/>
                <a:ext cx="83" cy="141"/>
              </a:xfrm>
              <a:custGeom>
                <a:avLst/>
                <a:gdLst>
                  <a:gd name="T0" fmla="*/ 0 w 83"/>
                  <a:gd name="T1" fmla="*/ 141 h 141"/>
                  <a:gd name="T2" fmla="*/ 0 w 83"/>
                  <a:gd name="T3" fmla="*/ 46 h 141"/>
                  <a:gd name="T4" fmla="*/ 83 w 83"/>
                  <a:gd name="T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3" h="141">
                    <a:moveTo>
                      <a:pt x="0" y="141"/>
                    </a:moveTo>
                    <a:lnTo>
                      <a:pt x="0" y="46"/>
                    </a:lnTo>
                    <a:lnTo>
                      <a:pt x="83" y="0"/>
                    </a:lnTo>
                  </a:path>
                </a:pathLst>
              </a:cu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6E739B8-97BE-48A2-9061-ECAC9930C6D7}"/>
              </a:ext>
            </a:extLst>
          </p:cNvPr>
          <p:cNvGrpSpPr/>
          <p:nvPr/>
        </p:nvGrpSpPr>
        <p:grpSpPr>
          <a:xfrm>
            <a:off x="2720597" y="2790584"/>
            <a:ext cx="1314317" cy="1314317"/>
            <a:chOff x="2775150" y="2127586"/>
            <a:chExt cx="1340672" cy="1340672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9369806-353F-4FBC-B78B-0BE8454B3DC1}"/>
                </a:ext>
              </a:extLst>
            </p:cNvPr>
            <p:cNvSpPr/>
            <p:nvPr/>
          </p:nvSpPr>
          <p:spPr bwMode="auto">
            <a:xfrm>
              <a:off x="2775150" y="2127586"/>
              <a:ext cx="1340672" cy="1340672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38D87F59-593A-4E84-AAC2-3D59A09028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228" y="2365339"/>
              <a:ext cx="794968" cy="855843"/>
            </a:xfrm>
            <a:custGeom>
              <a:avLst/>
              <a:gdLst>
                <a:gd name="T0" fmla="*/ 8 w 104"/>
                <a:gd name="T1" fmla="*/ 112 h 112"/>
                <a:gd name="T2" fmla="*/ 92 w 104"/>
                <a:gd name="T3" fmla="*/ 112 h 112"/>
                <a:gd name="T4" fmla="*/ 100 w 104"/>
                <a:gd name="T5" fmla="*/ 112 h 112"/>
                <a:gd name="T6" fmla="*/ 104 w 104"/>
                <a:gd name="T7" fmla="*/ 40 h 112"/>
                <a:gd name="T8" fmla="*/ 72 w 104"/>
                <a:gd name="T9" fmla="*/ 24 h 112"/>
                <a:gd name="T10" fmla="*/ 68 w 104"/>
                <a:gd name="T11" fmla="*/ 0 h 112"/>
                <a:gd name="T12" fmla="*/ 40 w 104"/>
                <a:gd name="T13" fmla="*/ 0 h 112"/>
                <a:gd name="T14" fmla="*/ 32 w 104"/>
                <a:gd name="T15" fmla="*/ 0 h 112"/>
                <a:gd name="T16" fmla="*/ 0 w 104"/>
                <a:gd name="T17" fmla="*/ 24 h 112"/>
                <a:gd name="T18" fmla="*/ 4 w 104"/>
                <a:gd name="T19" fmla="*/ 50 h 112"/>
                <a:gd name="T20" fmla="*/ 28 w 104"/>
                <a:gd name="T21" fmla="*/ 72 h 112"/>
                <a:gd name="T22" fmla="*/ 48 w 104"/>
                <a:gd name="T23" fmla="*/ 104 h 112"/>
                <a:gd name="T24" fmla="*/ 28 w 104"/>
                <a:gd name="T25" fmla="*/ 72 h 112"/>
                <a:gd name="T26" fmla="*/ 76 w 104"/>
                <a:gd name="T27" fmla="*/ 104 h 112"/>
                <a:gd name="T28" fmla="*/ 56 w 104"/>
                <a:gd name="T29" fmla="*/ 72 h 112"/>
                <a:gd name="T30" fmla="*/ 84 w 104"/>
                <a:gd name="T31" fmla="*/ 104 h 112"/>
                <a:gd name="T32" fmla="*/ 84 w 104"/>
                <a:gd name="T33" fmla="*/ 68 h 112"/>
                <a:gd name="T34" fmla="*/ 28 w 104"/>
                <a:gd name="T35" fmla="*/ 64 h 112"/>
                <a:gd name="T36" fmla="*/ 20 w 104"/>
                <a:gd name="T37" fmla="*/ 64 h 112"/>
                <a:gd name="T38" fmla="*/ 12 w 104"/>
                <a:gd name="T39" fmla="*/ 104 h 112"/>
                <a:gd name="T40" fmla="*/ 16 w 104"/>
                <a:gd name="T41" fmla="*/ 56 h 112"/>
                <a:gd name="T42" fmla="*/ 40 w 104"/>
                <a:gd name="T43" fmla="*/ 56 h 112"/>
                <a:gd name="T44" fmla="*/ 64 w 104"/>
                <a:gd name="T45" fmla="*/ 56 h 112"/>
                <a:gd name="T46" fmla="*/ 88 w 104"/>
                <a:gd name="T47" fmla="*/ 56 h 112"/>
                <a:gd name="T48" fmla="*/ 92 w 104"/>
                <a:gd name="T49" fmla="*/ 104 h 112"/>
                <a:gd name="T50" fmla="*/ 32 w 104"/>
                <a:gd name="T51" fmla="*/ 32 h 112"/>
                <a:gd name="T52" fmla="*/ 48 w 104"/>
                <a:gd name="T53" fmla="*/ 40 h 112"/>
                <a:gd name="T54" fmla="*/ 32 w 104"/>
                <a:gd name="T55" fmla="*/ 40 h 112"/>
                <a:gd name="T56" fmla="*/ 56 w 104"/>
                <a:gd name="T57" fmla="*/ 32 h 112"/>
                <a:gd name="T58" fmla="*/ 72 w 104"/>
                <a:gd name="T59" fmla="*/ 40 h 112"/>
                <a:gd name="T60" fmla="*/ 56 w 104"/>
                <a:gd name="T61" fmla="*/ 40 h 112"/>
                <a:gd name="T62" fmla="*/ 96 w 104"/>
                <a:gd name="T63" fmla="*/ 40 h 112"/>
                <a:gd name="T64" fmla="*/ 80 w 104"/>
                <a:gd name="T65" fmla="*/ 40 h 112"/>
                <a:gd name="T66" fmla="*/ 96 w 104"/>
                <a:gd name="T67" fmla="*/ 32 h 112"/>
                <a:gd name="T68" fmla="*/ 40 w 104"/>
                <a:gd name="T69" fmla="*/ 8 h 112"/>
                <a:gd name="T70" fmla="*/ 64 w 104"/>
                <a:gd name="T71" fmla="*/ 24 h 112"/>
                <a:gd name="T72" fmla="*/ 40 w 104"/>
                <a:gd name="T73" fmla="*/ 8 h 112"/>
                <a:gd name="T74" fmla="*/ 24 w 104"/>
                <a:gd name="T75" fmla="*/ 32 h 112"/>
                <a:gd name="T76" fmla="*/ 16 w 104"/>
                <a:gd name="T77" fmla="*/ 48 h 112"/>
                <a:gd name="T78" fmla="*/ 8 w 104"/>
                <a:gd name="T79" fmla="*/ 3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" h="112">
                  <a:moveTo>
                    <a:pt x="4" y="112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96" y="112"/>
                    <a:pt x="96" y="112"/>
                    <a:pt x="96" y="112"/>
                  </a:cubicBezTo>
                  <a:cubicBezTo>
                    <a:pt x="100" y="112"/>
                    <a:pt x="100" y="112"/>
                    <a:pt x="100" y="11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2" y="48"/>
                    <a:pt x="104" y="44"/>
                    <a:pt x="104" y="40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4"/>
                    <a:pt x="2" y="48"/>
                    <a:pt x="4" y="50"/>
                  </a:cubicBezTo>
                  <a:lnTo>
                    <a:pt x="4" y="112"/>
                  </a:lnTo>
                  <a:close/>
                  <a:moveTo>
                    <a:pt x="28" y="72"/>
                  </a:moveTo>
                  <a:cubicBezTo>
                    <a:pt x="48" y="72"/>
                    <a:pt x="48" y="72"/>
                    <a:pt x="48" y="72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04"/>
                    <a:pt x="28" y="104"/>
                    <a:pt x="28" y="104"/>
                  </a:cubicBezTo>
                  <a:lnTo>
                    <a:pt x="28" y="72"/>
                  </a:lnTo>
                  <a:close/>
                  <a:moveTo>
                    <a:pt x="76" y="72"/>
                  </a:moveTo>
                  <a:cubicBezTo>
                    <a:pt x="76" y="104"/>
                    <a:pt x="76" y="104"/>
                    <a:pt x="76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56" y="72"/>
                    <a:pt x="56" y="72"/>
                    <a:pt x="56" y="72"/>
                  </a:cubicBezTo>
                  <a:lnTo>
                    <a:pt x="76" y="72"/>
                  </a:lnTo>
                  <a:close/>
                  <a:moveTo>
                    <a:pt x="84" y="104"/>
                  </a:moveTo>
                  <a:cubicBezTo>
                    <a:pt x="84" y="72"/>
                    <a:pt x="84" y="72"/>
                    <a:pt x="84" y="72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5" y="56"/>
                    <a:pt x="16" y="56"/>
                  </a:cubicBezTo>
                  <a:cubicBezTo>
                    <a:pt x="21" y="56"/>
                    <a:pt x="25" y="54"/>
                    <a:pt x="28" y="50"/>
                  </a:cubicBezTo>
                  <a:cubicBezTo>
                    <a:pt x="31" y="54"/>
                    <a:pt x="35" y="56"/>
                    <a:pt x="40" y="56"/>
                  </a:cubicBezTo>
                  <a:cubicBezTo>
                    <a:pt x="45" y="56"/>
                    <a:pt x="49" y="54"/>
                    <a:pt x="52" y="50"/>
                  </a:cubicBezTo>
                  <a:cubicBezTo>
                    <a:pt x="55" y="54"/>
                    <a:pt x="59" y="56"/>
                    <a:pt x="64" y="56"/>
                  </a:cubicBezTo>
                  <a:cubicBezTo>
                    <a:pt x="69" y="56"/>
                    <a:pt x="73" y="54"/>
                    <a:pt x="76" y="50"/>
                  </a:cubicBezTo>
                  <a:cubicBezTo>
                    <a:pt x="79" y="54"/>
                    <a:pt x="83" y="56"/>
                    <a:pt x="88" y="56"/>
                  </a:cubicBezTo>
                  <a:cubicBezTo>
                    <a:pt x="89" y="56"/>
                    <a:pt x="91" y="56"/>
                    <a:pt x="92" y="55"/>
                  </a:cubicBezTo>
                  <a:cubicBezTo>
                    <a:pt x="92" y="104"/>
                    <a:pt x="92" y="104"/>
                    <a:pt x="92" y="104"/>
                  </a:cubicBezTo>
                  <a:lnTo>
                    <a:pt x="84" y="104"/>
                  </a:lnTo>
                  <a:close/>
                  <a:moveTo>
                    <a:pt x="32" y="32"/>
                  </a:moveTo>
                  <a:cubicBezTo>
                    <a:pt x="48" y="32"/>
                    <a:pt x="48" y="32"/>
                    <a:pt x="48" y="3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8" y="44"/>
                    <a:pt x="44" y="48"/>
                    <a:pt x="40" y="48"/>
                  </a:cubicBezTo>
                  <a:cubicBezTo>
                    <a:pt x="36" y="48"/>
                    <a:pt x="32" y="44"/>
                    <a:pt x="32" y="40"/>
                  </a:cubicBezTo>
                  <a:lnTo>
                    <a:pt x="32" y="32"/>
                  </a:lnTo>
                  <a:close/>
                  <a:moveTo>
                    <a:pt x="56" y="32"/>
                  </a:moveTo>
                  <a:cubicBezTo>
                    <a:pt x="72" y="32"/>
                    <a:pt x="72" y="32"/>
                    <a:pt x="72" y="32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60" y="48"/>
                    <a:pt x="56" y="44"/>
                    <a:pt x="56" y="40"/>
                  </a:cubicBezTo>
                  <a:lnTo>
                    <a:pt x="56" y="32"/>
                  </a:lnTo>
                  <a:close/>
                  <a:moveTo>
                    <a:pt x="96" y="40"/>
                  </a:moveTo>
                  <a:cubicBezTo>
                    <a:pt x="96" y="44"/>
                    <a:pt x="92" y="48"/>
                    <a:pt x="88" y="48"/>
                  </a:cubicBezTo>
                  <a:cubicBezTo>
                    <a:pt x="84" y="48"/>
                    <a:pt x="80" y="44"/>
                    <a:pt x="80" y="40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96" y="32"/>
                    <a:pt x="96" y="32"/>
                    <a:pt x="96" y="32"/>
                  </a:cubicBezTo>
                  <a:lnTo>
                    <a:pt x="96" y="40"/>
                  </a:lnTo>
                  <a:close/>
                  <a:moveTo>
                    <a:pt x="40" y="8"/>
                  </a:moveTo>
                  <a:cubicBezTo>
                    <a:pt x="64" y="8"/>
                    <a:pt x="64" y="8"/>
                    <a:pt x="64" y="8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0" y="24"/>
                    <a:pt x="40" y="24"/>
                    <a:pt x="40" y="24"/>
                  </a:cubicBezTo>
                  <a:lnTo>
                    <a:pt x="40" y="8"/>
                  </a:lnTo>
                  <a:close/>
                  <a:moveTo>
                    <a:pt x="8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4"/>
                    <a:pt x="20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lnTo>
                    <a:pt x="8" y="32"/>
                  </a:lnTo>
                  <a:close/>
                </a:path>
              </a:pathLst>
            </a:custGeom>
            <a:solidFill>
              <a:srgbClr val="737373"/>
            </a:solidFill>
            <a:ln w="38100">
              <a:solidFill>
                <a:srgbClr val="EAEAEA"/>
              </a:solidFill>
              <a:miter lim="800000"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E01D4DC-C6D7-43AE-BC9F-0F72909372AF}"/>
              </a:ext>
            </a:extLst>
          </p:cNvPr>
          <p:cNvGrpSpPr/>
          <p:nvPr/>
        </p:nvGrpSpPr>
        <p:grpSpPr>
          <a:xfrm>
            <a:off x="8157086" y="2790584"/>
            <a:ext cx="1314317" cy="1314317"/>
            <a:chOff x="8320652" y="2127586"/>
            <a:chExt cx="1340672" cy="134067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A4761BC-C8E5-4E18-BBF9-76742EB0B018}"/>
                </a:ext>
              </a:extLst>
            </p:cNvPr>
            <p:cNvSpPr/>
            <p:nvPr/>
          </p:nvSpPr>
          <p:spPr bwMode="auto">
            <a:xfrm>
              <a:off x="8320652" y="2127586"/>
              <a:ext cx="1340672" cy="1340672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4" name="Group 8">
              <a:extLst>
                <a:ext uri="{FF2B5EF4-FFF2-40B4-BE49-F238E27FC236}">
                  <a16:creationId xmlns:a16="http://schemas.microsoft.com/office/drawing/2014/main" id="{D576AEE3-035A-4B6F-BFA8-9A5A381E834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561965" y="2577338"/>
              <a:ext cx="897974" cy="451613"/>
              <a:chOff x="7" y="12"/>
              <a:chExt cx="342" cy="172"/>
            </a:xfrm>
          </p:grpSpPr>
          <p:sp>
            <p:nvSpPr>
              <p:cNvPr id="55" name="Rectangle 9">
                <a:extLst>
                  <a:ext uri="{FF2B5EF4-FFF2-40B4-BE49-F238E27FC236}">
                    <a16:creationId xmlns:a16="http://schemas.microsoft.com/office/drawing/2014/main" id="{BC316586-F5BB-4977-87A0-775F0AD0A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" y="64"/>
                <a:ext cx="87" cy="120"/>
              </a:xfrm>
              <a:prstGeom prst="rect">
                <a:avLst/>
              </a:pr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6" name="Rectangle 10">
                <a:extLst>
                  <a:ext uri="{FF2B5EF4-FFF2-40B4-BE49-F238E27FC236}">
                    <a16:creationId xmlns:a16="http://schemas.microsoft.com/office/drawing/2014/main" id="{60472A61-3B80-459A-8A56-BB92EA601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" y="76"/>
                <a:ext cx="154" cy="108"/>
              </a:xfrm>
              <a:prstGeom prst="rect">
                <a:avLst/>
              </a:pr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7" name="Line 11">
                <a:extLst>
                  <a:ext uri="{FF2B5EF4-FFF2-40B4-BE49-F238E27FC236}">
                    <a16:creationId xmlns:a16="http://schemas.microsoft.com/office/drawing/2014/main" id="{1F82689C-849E-4C07-BD5D-A17BB85334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1" y="124"/>
                <a:ext cx="0" cy="17"/>
              </a:xfrm>
              <a:prstGeom prst="line">
                <a:avLst/>
              </a:prstGeom>
              <a:noFill/>
              <a:ln w="2540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8" name="Freeform 12">
                <a:extLst>
                  <a:ext uri="{FF2B5EF4-FFF2-40B4-BE49-F238E27FC236}">
                    <a16:creationId xmlns:a16="http://schemas.microsoft.com/office/drawing/2014/main" id="{02FA5A76-1E2C-41C3-BBDE-E385A065F7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" y="150"/>
                <a:ext cx="68" cy="34"/>
              </a:xfrm>
              <a:custGeom>
                <a:avLst/>
                <a:gdLst>
                  <a:gd name="T0" fmla="*/ 68 w 68"/>
                  <a:gd name="T1" fmla="*/ 0 h 34"/>
                  <a:gd name="T2" fmla="*/ 0 w 68"/>
                  <a:gd name="T3" fmla="*/ 0 h 34"/>
                  <a:gd name="T4" fmla="*/ 0 w 68"/>
                  <a:gd name="T5" fmla="*/ 34 h 34"/>
                  <a:gd name="T6" fmla="*/ 43 w 68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34">
                    <a:moveTo>
                      <a:pt x="68" y="0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43" y="34"/>
                    </a:lnTo>
                  </a:path>
                </a:pathLst>
              </a:cu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9" name="Freeform 13">
                <a:extLst>
                  <a:ext uri="{FF2B5EF4-FFF2-40B4-BE49-F238E27FC236}">
                    <a16:creationId xmlns:a16="http://schemas.microsoft.com/office/drawing/2014/main" id="{2E30A162-FE85-4878-943D-B6C2199DEE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12"/>
                <a:ext cx="238" cy="64"/>
              </a:xfrm>
              <a:custGeom>
                <a:avLst/>
                <a:gdLst>
                  <a:gd name="T0" fmla="*/ 0 w 238"/>
                  <a:gd name="T1" fmla="*/ 26 h 64"/>
                  <a:gd name="T2" fmla="*/ 0 w 238"/>
                  <a:gd name="T3" fmla="*/ 0 h 64"/>
                  <a:gd name="T4" fmla="*/ 238 w 238"/>
                  <a:gd name="T5" fmla="*/ 0 h 64"/>
                  <a:gd name="T6" fmla="*/ 238 w 238"/>
                  <a:gd name="T7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8" h="64">
                    <a:moveTo>
                      <a:pt x="0" y="26"/>
                    </a:moveTo>
                    <a:lnTo>
                      <a:pt x="0" y="0"/>
                    </a:lnTo>
                    <a:lnTo>
                      <a:pt x="238" y="0"/>
                    </a:lnTo>
                    <a:lnTo>
                      <a:pt x="238" y="64"/>
                    </a:lnTo>
                  </a:path>
                </a:pathLst>
              </a:cu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E494ACD-ACA4-4D3C-8225-60A6924BBECD}"/>
              </a:ext>
            </a:extLst>
          </p:cNvPr>
          <p:cNvCxnSpPr>
            <a:cxnSpLocks/>
          </p:cNvCxnSpPr>
          <p:nvPr/>
        </p:nvCxnSpPr>
        <p:spPr>
          <a:xfrm>
            <a:off x="4144973" y="3423239"/>
            <a:ext cx="1183808" cy="0"/>
          </a:xfrm>
          <a:prstGeom prst="straightConnector1">
            <a:avLst/>
          </a:prstGeom>
          <a:ln w="25400">
            <a:solidFill>
              <a:schemeClr val="tx2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A5AA31D-6462-4E0A-B465-F7A84C170991}"/>
              </a:ext>
            </a:extLst>
          </p:cNvPr>
          <p:cNvCxnSpPr>
            <a:cxnSpLocks/>
          </p:cNvCxnSpPr>
          <p:nvPr/>
        </p:nvCxnSpPr>
        <p:spPr>
          <a:xfrm flipH="1">
            <a:off x="6863218" y="3423239"/>
            <a:ext cx="1183808" cy="0"/>
          </a:xfrm>
          <a:prstGeom prst="straightConnector1">
            <a:avLst/>
          </a:prstGeom>
          <a:ln w="25400">
            <a:solidFill>
              <a:schemeClr val="tx2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5117BBB-DB3F-488E-91C2-ECFFB7CA7801}"/>
              </a:ext>
            </a:extLst>
          </p:cNvPr>
          <p:cNvCxnSpPr>
            <a:cxnSpLocks/>
          </p:cNvCxnSpPr>
          <p:nvPr/>
        </p:nvCxnSpPr>
        <p:spPr>
          <a:xfrm>
            <a:off x="6091263" y="4200328"/>
            <a:ext cx="0" cy="922587"/>
          </a:xfrm>
          <a:prstGeom prst="straightConnector1">
            <a:avLst/>
          </a:prstGeom>
          <a:ln w="25400">
            <a:solidFill>
              <a:schemeClr val="tx2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 50">
            <a:extLst>
              <a:ext uri="{FF2B5EF4-FFF2-40B4-BE49-F238E27FC236}">
                <a16:creationId xmlns:a16="http://schemas.microsoft.com/office/drawing/2014/main" id="{D23E61D1-6AD7-4FD6-AAE0-3829D46D807A}"/>
              </a:ext>
            </a:extLst>
          </p:cNvPr>
          <p:cNvSpPr>
            <a:spLocks/>
          </p:cNvSpPr>
          <p:nvPr/>
        </p:nvSpPr>
        <p:spPr bwMode="auto">
          <a:xfrm flipH="1">
            <a:off x="6253408" y="6099627"/>
            <a:ext cx="602346" cy="403926"/>
          </a:xfrm>
          <a:custGeom>
            <a:avLst/>
            <a:gdLst>
              <a:gd name="T0" fmla="*/ 28 w 120"/>
              <a:gd name="T1" fmla="*/ 32 h 80"/>
              <a:gd name="T2" fmla="*/ 60 w 120"/>
              <a:gd name="T3" fmla="*/ 0 h 80"/>
              <a:gd name="T4" fmla="*/ 90 w 120"/>
              <a:gd name="T5" fmla="*/ 20 h 80"/>
              <a:gd name="T6" fmla="*/ 90 w 120"/>
              <a:gd name="T7" fmla="*/ 20 h 80"/>
              <a:gd name="T8" fmla="*/ 120 w 120"/>
              <a:gd name="T9" fmla="*/ 50 h 80"/>
              <a:gd name="T10" fmla="*/ 90 w 120"/>
              <a:gd name="T11" fmla="*/ 80 h 80"/>
              <a:gd name="T12" fmla="*/ 24 w 120"/>
              <a:gd name="T13" fmla="*/ 80 h 80"/>
              <a:gd name="T14" fmla="*/ 0 w 120"/>
              <a:gd name="T15" fmla="*/ 56 h 80"/>
              <a:gd name="T16" fmla="*/ 24 w 120"/>
              <a:gd name="T17" fmla="*/ 32 h 80"/>
              <a:gd name="T18" fmla="*/ 28 w 120"/>
              <a:gd name="T19" fmla="*/ 3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" h="80">
                <a:moveTo>
                  <a:pt x="28" y="32"/>
                </a:moveTo>
                <a:cubicBezTo>
                  <a:pt x="28" y="14"/>
                  <a:pt x="42" y="0"/>
                  <a:pt x="60" y="0"/>
                </a:cubicBezTo>
                <a:cubicBezTo>
                  <a:pt x="73" y="0"/>
                  <a:pt x="85" y="8"/>
                  <a:pt x="90" y="20"/>
                </a:cubicBezTo>
                <a:cubicBezTo>
                  <a:pt x="90" y="20"/>
                  <a:pt x="90" y="20"/>
                  <a:pt x="90" y="20"/>
                </a:cubicBezTo>
                <a:cubicBezTo>
                  <a:pt x="107" y="20"/>
                  <a:pt x="120" y="33"/>
                  <a:pt x="120" y="50"/>
                </a:cubicBezTo>
                <a:cubicBezTo>
                  <a:pt x="120" y="67"/>
                  <a:pt x="107" y="80"/>
                  <a:pt x="90" y="80"/>
                </a:cubicBezTo>
                <a:cubicBezTo>
                  <a:pt x="24" y="80"/>
                  <a:pt x="24" y="80"/>
                  <a:pt x="24" y="80"/>
                </a:cubicBezTo>
                <a:cubicBezTo>
                  <a:pt x="11" y="80"/>
                  <a:pt x="0" y="69"/>
                  <a:pt x="0" y="56"/>
                </a:cubicBezTo>
                <a:cubicBezTo>
                  <a:pt x="0" y="43"/>
                  <a:pt x="11" y="32"/>
                  <a:pt x="24" y="32"/>
                </a:cubicBezTo>
                <a:cubicBezTo>
                  <a:pt x="25" y="32"/>
                  <a:pt x="27" y="32"/>
                  <a:pt x="28" y="32"/>
                </a:cubicBezTo>
                <a:close/>
              </a:path>
            </a:pathLst>
          </a:custGeom>
          <a:solidFill>
            <a:schemeClr val="tx2"/>
          </a:solidFill>
          <a:ln w="19050" cap="flat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58778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13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18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23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4613E-6 -6.8089E-8 L 2.94613E-6 -0.05447 " pathEditMode="relative" rAng="0" ptsTypes="AA">
                                      <p:cBhvr>
                                        <p:cTn id="28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70258E-6 3.25465E-6 L -4.70258E-6 -0.05447 " pathEditMode="relative" rAng="0" ptsTypes="AA">
                                      <p:cBhvr>
                                        <p:cTn id="33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4.70258E-6 -3.42261E-6 L -4.70258E-6 -0.05447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70258E-6 -9.98638E-8 L -4.70258E-6 -0.05447 " pathEditMode="relative" rAng="0" ptsTypes="AA">
                                      <p:cBhvr>
                                        <p:cTn id="43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48" dur="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53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58" dur="5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animMotion origin="layout" path="M -2.86699E-6 2.73264E-6 L -0.03676 2.73264E-6 " pathEditMode="relative" rAng="0" ptsTypes="AA">
                                      <p:cBhvr>
                                        <p:cTn id="63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8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path" presetSubtype="0" decel="100000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animMotion origin="layout" path="M 1.27904E-6 -4.12619E-6 L 0.03676 -4.12619E-6 " pathEditMode="relative" rAng="0" ptsTypes="AA">
                                      <p:cBhvr>
                                        <p:cTn id="68" dur="500" spd="-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63" grpId="0" animBg="1"/>
      <p:bldP spid="6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0">
            <a:extLst>
              <a:ext uri="{FF2B5EF4-FFF2-40B4-BE49-F238E27FC236}">
                <a16:creationId xmlns:a16="http://schemas.microsoft.com/office/drawing/2014/main" id="{C3197403-518B-495D-BCC6-A17995837C17}"/>
              </a:ext>
            </a:extLst>
          </p:cNvPr>
          <p:cNvSpPr>
            <a:spLocks/>
          </p:cNvSpPr>
          <p:nvPr/>
        </p:nvSpPr>
        <p:spPr bwMode="auto">
          <a:xfrm>
            <a:off x="5153592" y="3491784"/>
            <a:ext cx="857253" cy="574865"/>
          </a:xfrm>
          <a:custGeom>
            <a:avLst/>
            <a:gdLst>
              <a:gd name="T0" fmla="*/ 28 w 120"/>
              <a:gd name="T1" fmla="*/ 32 h 80"/>
              <a:gd name="T2" fmla="*/ 60 w 120"/>
              <a:gd name="T3" fmla="*/ 0 h 80"/>
              <a:gd name="T4" fmla="*/ 90 w 120"/>
              <a:gd name="T5" fmla="*/ 20 h 80"/>
              <a:gd name="T6" fmla="*/ 90 w 120"/>
              <a:gd name="T7" fmla="*/ 20 h 80"/>
              <a:gd name="T8" fmla="*/ 120 w 120"/>
              <a:gd name="T9" fmla="*/ 50 h 80"/>
              <a:gd name="T10" fmla="*/ 90 w 120"/>
              <a:gd name="T11" fmla="*/ 80 h 80"/>
              <a:gd name="T12" fmla="*/ 24 w 120"/>
              <a:gd name="T13" fmla="*/ 80 h 80"/>
              <a:gd name="T14" fmla="*/ 0 w 120"/>
              <a:gd name="T15" fmla="*/ 56 h 80"/>
              <a:gd name="T16" fmla="*/ 24 w 120"/>
              <a:gd name="T17" fmla="*/ 32 h 80"/>
              <a:gd name="T18" fmla="*/ 28 w 120"/>
              <a:gd name="T19" fmla="*/ 3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" h="80">
                <a:moveTo>
                  <a:pt x="28" y="32"/>
                </a:moveTo>
                <a:cubicBezTo>
                  <a:pt x="28" y="14"/>
                  <a:pt x="42" y="0"/>
                  <a:pt x="60" y="0"/>
                </a:cubicBezTo>
                <a:cubicBezTo>
                  <a:pt x="73" y="0"/>
                  <a:pt x="85" y="8"/>
                  <a:pt x="90" y="20"/>
                </a:cubicBezTo>
                <a:cubicBezTo>
                  <a:pt x="90" y="20"/>
                  <a:pt x="90" y="20"/>
                  <a:pt x="90" y="20"/>
                </a:cubicBezTo>
                <a:cubicBezTo>
                  <a:pt x="107" y="20"/>
                  <a:pt x="120" y="33"/>
                  <a:pt x="120" y="50"/>
                </a:cubicBezTo>
                <a:cubicBezTo>
                  <a:pt x="120" y="67"/>
                  <a:pt x="107" y="80"/>
                  <a:pt x="90" y="80"/>
                </a:cubicBezTo>
                <a:cubicBezTo>
                  <a:pt x="24" y="80"/>
                  <a:pt x="24" y="80"/>
                  <a:pt x="24" y="80"/>
                </a:cubicBezTo>
                <a:cubicBezTo>
                  <a:pt x="11" y="80"/>
                  <a:pt x="0" y="69"/>
                  <a:pt x="0" y="56"/>
                </a:cubicBezTo>
                <a:cubicBezTo>
                  <a:pt x="0" y="43"/>
                  <a:pt x="11" y="32"/>
                  <a:pt x="24" y="32"/>
                </a:cubicBezTo>
                <a:cubicBezTo>
                  <a:pt x="25" y="32"/>
                  <a:pt x="27" y="32"/>
                  <a:pt x="28" y="32"/>
                </a:cubicBezTo>
                <a:close/>
              </a:path>
            </a:pathLst>
          </a:custGeom>
          <a:solidFill>
            <a:schemeClr val="tx2"/>
          </a:solidFill>
          <a:ln w="19050" cap="flat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5" name="Title 30">
            <a:extLst>
              <a:ext uri="{FF2B5EF4-FFF2-40B4-BE49-F238E27FC236}">
                <a16:creationId xmlns:a16="http://schemas.microsoft.com/office/drawing/2014/main" id="{19CDE58B-BDE3-4627-8F0C-6975B9BC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957"/>
            <a:ext cx="12251137" cy="899537"/>
          </a:xfrm>
        </p:spPr>
        <p:txBody>
          <a:bodyPr/>
          <a:lstStyle/>
          <a:p>
            <a:r>
              <a:rPr lang="en-US" sz="4607"/>
              <a:t>Then PaaS, critical for digital transformation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57F455-BF53-46F0-846A-BBC9F8484032}"/>
              </a:ext>
            </a:extLst>
          </p:cNvPr>
          <p:cNvGrpSpPr/>
          <p:nvPr/>
        </p:nvGrpSpPr>
        <p:grpSpPr>
          <a:xfrm>
            <a:off x="5438841" y="2790584"/>
            <a:ext cx="1314317" cy="1314317"/>
            <a:chOff x="5547902" y="2127586"/>
            <a:chExt cx="1340672" cy="134067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823AEDE-9C2B-4BBF-A112-128EF7ED87CD}"/>
                </a:ext>
              </a:extLst>
            </p:cNvPr>
            <p:cNvSpPr/>
            <p:nvPr/>
          </p:nvSpPr>
          <p:spPr bwMode="auto">
            <a:xfrm>
              <a:off x="5547902" y="2127586"/>
              <a:ext cx="1340672" cy="1340672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" name="Group 16">
              <a:extLst>
                <a:ext uri="{FF2B5EF4-FFF2-40B4-BE49-F238E27FC236}">
                  <a16:creationId xmlns:a16="http://schemas.microsoft.com/office/drawing/2014/main" id="{098878B0-B2CE-4FD7-A6C8-0D19BE51AD3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4049" y="2333627"/>
              <a:ext cx="770389" cy="891106"/>
              <a:chOff x="13" y="7"/>
              <a:chExt cx="351" cy="406"/>
            </a:xfrm>
          </p:grpSpPr>
          <p:sp>
            <p:nvSpPr>
              <p:cNvPr id="9" name="Freeform 17">
                <a:extLst>
                  <a:ext uri="{FF2B5EF4-FFF2-40B4-BE49-F238E27FC236}">
                    <a16:creationId xmlns:a16="http://schemas.microsoft.com/office/drawing/2014/main" id="{D91DF64F-26F0-49F5-960B-0A35D50DC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" y="199"/>
                <a:ext cx="152" cy="176"/>
              </a:xfrm>
              <a:custGeom>
                <a:avLst/>
                <a:gdLst>
                  <a:gd name="T0" fmla="*/ 0 w 152"/>
                  <a:gd name="T1" fmla="*/ 45 h 176"/>
                  <a:gd name="T2" fmla="*/ 76 w 152"/>
                  <a:gd name="T3" fmla="*/ 0 h 176"/>
                  <a:gd name="T4" fmla="*/ 152 w 152"/>
                  <a:gd name="T5" fmla="*/ 45 h 176"/>
                  <a:gd name="T6" fmla="*/ 152 w 152"/>
                  <a:gd name="T7" fmla="*/ 131 h 176"/>
                  <a:gd name="T8" fmla="*/ 76 w 152"/>
                  <a:gd name="T9" fmla="*/ 176 h 176"/>
                  <a:gd name="T10" fmla="*/ 0 w 152"/>
                  <a:gd name="T11" fmla="*/ 131 h 176"/>
                  <a:gd name="T12" fmla="*/ 0 w 152"/>
                  <a:gd name="T13" fmla="*/ 4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76">
                    <a:moveTo>
                      <a:pt x="0" y="45"/>
                    </a:moveTo>
                    <a:lnTo>
                      <a:pt x="76" y="0"/>
                    </a:lnTo>
                    <a:lnTo>
                      <a:pt x="152" y="45"/>
                    </a:lnTo>
                    <a:lnTo>
                      <a:pt x="152" y="131"/>
                    </a:lnTo>
                    <a:lnTo>
                      <a:pt x="76" y="176"/>
                    </a:lnTo>
                    <a:lnTo>
                      <a:pt x="0" y="131"/>
                    </a:lnTo>
                    <a:lnTo>
                      <a:pt x="0" y="45"/>
                    </a:lnTo>
                    <a:close/>
                  </a:path>
                </a:pathLst>
              </a:cu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0" name="Freeform 18">
                <a:extLst>
                  <a:ext uri="{FF2B5EF4-FFF2-40B4-BE49-F238E27FC236}">
                    <a16:creationId xmlns:a16="http://schemas.microsoft.com/office/drawing/2014/main" id="{0C04BEE7-911C-4463-B070-D957F4058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" y="244"/>
                <a:ext cx="152" cy="44"/>
              </a:xfrm>
              <a:custGeom>
                <a:avLst/>
                <a:gdLst>
                  <a:gd name="T0" fmla="*/ 152 w 152"/>
                  <a:gd name="T1" fmla="*/ 0 h 44"/>
                  <a:gd name="T2" fmla="*/ 76 w 152"/>
                  <a:gd name="T3" fmla="*/ 44 h 44"/>
                  <a:gd name="T4" fmla="*/ 0 w 152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2" h="44">
                    <a:moveTo>
                      <a:pt x="152" y="0"/>
                    </a:moveTo>
                    <a:lnTo>
                      <a:pt x="76" y="44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1" name="Line 19">
                <a:extLst>
                  <a:ext uri="{FF2B5EF4-FFF2-40B4-BE49-F238E27FC236}">
                    <a16:creationId xmlns:a16="http://schemas.microsoft.com/office/drawing/2014/main" id="{DE74AABC-62C3-4A77-BE11-2388A60EC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282"/>
                <a:ext cx="0" cy="93"/>
              </a:xfrm>
              <a:prstGeom prst="line">
                <a:avLst/>
              </a:pr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2" name="Freeform 20">
                <a:extLst>
                  <a:ext uri="{FF2B5EF4-FFF2-40B4-BE49-F238E27FC236}">
                    <a16:creationId xmlns:a16="http://schemas.microsoft.com/office/drawing/2014/main" id="{DB21D2F5-C552-4548-AAAC-93BA91A90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" y="199"/>
                <a:ext cx="152" cy="176"/>
              </a:xfrm>
              <a:custGeom>
                <a:avLst/>
                <a:gdLst>
                  <a:gd name="T0" fmla="*/ 0 w 152"/>
                  <a:gd name="T1" fmla="*/ 45 h 176"/>
                  <a:gd name="T2" fmla="*/ 76 w 152"/>
                  <a:gd name="T3" fmla="*/ 0 h 176"/>
                  <a:gd name="T4" fmla="*/ 152 w 152"/>
                  <a:gd name="T5" fmla="*/ 45 h 176"/>
                  <a:gd name="T6" fmla="*/ 152 w 152"/>
                  <a:gd name="T7" fmla="*/ 131 h 176"/>
                  <a:gd name="T8" fmla="*/ 76 w 152"/>
                  <a:gd name="T9" fmla="*/ 176 h 176"/>
                  <a:gd name="T10" fmla="*/ 0 w 152"/>
                  <a:gd name="T11" fmla="*/ 131 h 176"/>
                  <a:gd name="T12" fmla="*/ 0 w 152"/>
                  <a:gd name="T13" fmla="*/ 4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76">
                    <a:moveTo>
                      <a:pt x="0" y="45"/>
                    </a:moveTo>
                    <a:lnTo>
                      <a:pt x="76" y="0"/>
                    </a:lnTo>
                    <a:lnTo>
                      <a:pt x="152" y="45"/>
                    </a:lnTo>
                    <a:lnTo>
                      <a:pt x="152" y="131"/>
                    </a:lnTo>
                    <a:lnTo>
                      <a:pt x="76" y="176"/>
                    </a:lnTo>
                    <a:lnTo>
                      <a:pt x="0" y="131"/>
                    </a:lnTo>
                    <a:lnTo>
                      <a:pt x="0" y="45"/>
                    </a:lnTo>
                    <a:close/>
                  </a:path>
                </a:pathLst>
              </a:cu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3" name="Freeform 21">
                <a:extLst>
                  <a:ext uri="{FF2B5EF4-FFF2-40B4-BE49-F238E27FC236}">
                    <a16:creationId xmlns:a16="http://schemas.microsoft.com/office/drawing/2014/main" id="{5D745AEC-28FF-4152-8650-065F748C2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" y="244"/>
                <a:ext cx="152" cy="44"/>
              </a:xfrm>
              <a:custGeom>
                <a:avLst/>
                <a:gdLst>
                  <a:gd name="T0" fmla="*/ 152 w 152"/>
                  <a:gd name="T1" fmla="*/ 0 h 44"/>
                  <a:gd name="T2" fmla="*/ 76 w 152"/>
                  <a:gd name="T3" fmla="*/ 44 h 44"/>
                  <a:gd name="T4" fmla="*/ 0 w 152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2" h="44">
                    <a:moveTo>
                      <a:pt x="152" y="0"/>
                    </a:moveTo>
                    <a:lnTo>
                      <a:pt x="76" y="44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4" name="Line 22">
                <a:extLst>
                  <a:ext uri="{FF2B5EF4-FFF2-40B4-BE49-F238E27FC236}">
                    <a16:creationId xmlns:a16="http://schemas.microsoft.com/office/drawing/2014/main" id="{07E6E78F-EC32-4F57-AD7E-AFCB1B172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" y="282"/>
                <a:ext cx="0" cy="93"/>
              </a:xfrm>
              <a:prstGeom prst="line">
                <a:avLst/>
              </a:pr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5" name="Freeform 23">
                <a:extLst>
                  <a:ext uri="{FF2B5EF4-FFF2-40B4-BE49-F238E27FC236}">
                    <a16:creationId xmlns:a16="http://schemas.microsoft.com/office/drawing/2014/main" id="{89FB184A-7666-4B48-8BCF-D54BCCDBE6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" y="364"/>
                <a:ext cx="163" cy="49"/>
              </a:xfrm>
              <a:custGeom>
                <a:avLst/>
                <a:gdLst>
                  <a:gd name="T0" fmla="*/ 163 w 163"/>
                  <a:gd name="T1" fmla="*/ 2 h 49"/>
                  <a:gd name="T2" fmla="*/ 83 w 163"/>
                  <a:gd name="T3" fmla="*/ 49 h 49"/>
                  <a:gd name="T4" fmla="*/ 0 w 163"/>
                  <a:gd name="T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3" h="49">
                    <a:moveTo>
                      <a:pt x="163" y="2"/>
                    </a:moveTo>
                    <a:lnTo>
                      <a:pt x="83" y="49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" name="Freeform 24">
                <a:extLst>
                  <a:ext uri="{FF2B5EF4-FFF2-40B4-BE49-F238E27FC236}">
                    <a16:creationId xmlns:a16="http://schemas.microsoft.com/office/drawing/2014/main" id="{CB18E368-EE04-4451-8F15-583CEE279B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" y="7"/>
                <a:ext cx="152" cy="176"/>
              </a:xfrm>
              <a:custGeom>
                <a:avLst/>
                <a:gdLst>
                  <a:gd name="T0" fmla="*/ 0 w 152"/>
                  <a:gd name="T1" fmla="*/ 45 h 176"/>
                  <a:gd name="T2" fmla="*/ 76 w 152"/>
                  <a:gd name="T3" fmla="*/ 0 h 176"/>
                  <a:gd name="T4" fmla="*/ 152 w 152"/>
                  <a:gd name="T5" fmla="*/ 45 h 176"/>
                  <a:gd name="T6" fmla="*/ 152 w 152"/>
                  <a:gd name="T7" fmla="*/ 133 h 176"/>
                  <a:gd name="T8" fmla="*/ 76 w 152"/>
                  <a:gd name="T9" fmla="*/ 176 h 176"/>
                  <a:gd name="T10" fmla="*/ 0 w 152"/>
                  <a:gd name="T11" fmla="*/ 133 h 176"/>
                  <a:gd name="T12" fmla="*/ 0 w 152"/>
                  <a:gd name="T13" fmla="*/ 4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76">
                    <a:moveTo>
                      <a:pt x="0" y="45"/>
                    </a:moveTo>
                    <a:lnTo>
                      <a:pt x="76" y="0"/>
                    </a:lnTo>
                    <a:lnTo>
                      <a:pt x="152" y="45"/>
                    </a:lnTo>
                    <a:lnTo>
                      <a:pt x="152" y="133"/>
                    </a:lnTo>
                    <a:lnTo>
                      <a:pt x="76" y="176"/>
                    </a:lnTo>
                    <a:lnTo>
                      <a:pt x="0" y="133"/>
                    </a:lnTo>
                    <a:lnTo>
                      <a:pt x="0" y="45"/>
                    </a:lnTo>
                    <a:close/>
                  </a:path>
                </a:pathLst>
              </a:cu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7" name="Freeform 25">
                <a:extLst>
                  <a:ext uri="{FF2B5EF4-FFF2-40B4-BE49-F238E27FC236}">
                    <a16:creationId xmlns:a16="http://schemas.microsoft.com/office/drawing/2014/main" id="{2E250F2A-0352-4549-846B-A098F470B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" y="52"/>
                <a:ext cx="152" cy="44"/>
              </a:xfrm>
              <a:custGeom>
                <a:avLst/>
                <a:gdLst>
                  <a:gd name="T0" fmla="*/ 152 w 152"/>
                  <a:gd name="T1" fmla="*/ 0 h 44"/>
                  <a:gd name="T2" fmla="*/ 76 w 152"/>
                  <a:gd name="T3" fmla="*/ 44 h 44"/>
                  <a:gd name="T4" fmla="*/ 0 w 152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2" h="44">
                    <a:moveTo>
                      <a:pt x="152" y="0"/>
                    </a:moveTo>
                    <a:lnTo>
                      <a:pt x="76" y="44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8" name="Line 26">
                <a:extLst>
                  <a:ext uri="{FF2B5EF4-FFF2-40B4-BE49-F238E27FC236}">
                    <a16:creationId xmlns:a16="http://schemas.microsoft.com/office/drawing/2014/main" id="{DDE83135-2BE5-4342-B283-B7D6AB55B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" y="96"/>
                <a:ext cx="0" cy="87"/>
              </a:xfrm>
              <a:prstGeom prst="line">
                <a:avLst/>
              </a:pr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9" name="Freeform 27">
                <a:extLst>
                  <a:ext uri="{FF2B5EF4-FFF2-40B4-BE49-F238E27FC236}">
                    <a16:creationId xmlns:a16="http://schemas.microsoft.com/office/drawing/2014/main" id="{891BBF3A-13D9-45A8-ACC8-34285539E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" y="92"/>
                <a:ext cx="82" cy="141"/>
              </a:xfrm>
              <a:custGeom>
                <a:avLst/>
                <a:gdLst>
                  <a:gd name="T0" fmla="*/ 0 w 82"/>
                  <a:gd name="T1" fmla="*/ 0 h 141"/>
                  <a:gd name="T2" fmla="*/ 82 w 82"/>
                  <a:gd name="T3" fmla="*/ 46 h 141"/>
                  <a:gd name="T4" fmla="*/ 82 w 82"/>
                  <a:gd name="T5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2" h="141">
                    <a:moveTo>
                      <a:pt x="0" y="0"/>
                    </a:moveTo>
                    <a:lnTo>
                      <a:pt x="82" y="46"/>
                    </a:lnTo>
                    <a:lnTo>
                      <a:pt x="82" y="141"/>
                    </a:lnTo>
                  </a:path>
                </a:pathLst>
              </a:cu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0" name="Freeform 28">
                <a:extLst>
                  <a:ext uri="{FF2B5EF4-FFF2-40B4-BE49-F238E27FC236}">
                    <a16:creationId xmlns:a16="http://schemas.microsoft.com/office/drawing/2014/main" id="{DCB57F5D-49F1-4574-96C6-1910344463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" y="92"/>
                <a:ext cx="83" cy="141"/>
              </a:xfrm>
              <a:custGeom>
                <a:avLst/>
                <a:gdLst>
                  <a:gd name="T0" fmla="*/ 0 w 83"/>
                  <a:gd name="T1" fmla="*/ 141 h 141"/>
                  <a:gd name="T2" fmla="*/ 0 w 83"/>
                  <a:gd name="T3" fmla="*/ 46 h 141"/>
                  <a:gd name="T4" fmla="*/ 83 w 83"/>
                  <a:gd name="T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3" h="141">
                    <a:moveTo>
                      <a:pt x="0" y="141"/>
                    </a:moveTo>
                    <a:lnTo>
                      <a:pt x="0" y="46"/>
                    </a:lnTo>
                    <a:lnTo>
                      <a:pt x="83" y="0"/>
                    </a:lnTo>
                  </a:path>
                </a:pathLst>
              </a:custGeom>
              <a:noFill/>
              <a:ln w="190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B4FBBEB-89FE-4142-B32F-714B59DA3F42}"/>
              </a:ext>
            </a:extLst>
          </p:cNvPr>
          <p:cNvGrpSpPr/>
          <p:nvPr/>
        </p:nvGrpSpPr>
        <p:grpSpPr>
          <a:xfrm>
            <a:off x="2720597" y="2790584"/>
            <a:ext cx="1314317" cy="1314317"/>
            <a:chOff x="2775150" y="2127586"/>
            <a:chExt cx="1340672" cy="134067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FEA1B27-8C5B-4C18-883E-7EFEE8165A83}"/>
                </a:ext>
              </a:extLst>
            </p:cNvPr>
            <p:cNvSpPr/>
            <p:nvPr/>
          </p:nvSpPr>
          <p:spPr bwMode="auto">
            <a:xfrm>
              <a:off x="2775150" y="2127586"/>
              <a:ext cx="1340672" cy="1340672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701CAC13-07E9-45BB-8023-8A886B5E16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228" y="2365339"/>
              <a:ext cx="794968" cy="855843"/>
            </a:xfrm>
            <a:custGeom>
              <a:avLst/>
              <a:gdLst>
                <a:gd name="T0" fmla="*/ 8 w 104"/>
                <a:gd name="T1" fmla="*/ 112 h 112"/>
                <a:gd name="T2" fmla="*/ 92 w 104"/>
                <a:gd name="T3" fmla="*/ 112 h 112"/>
                <a:gd name="T4" fmla="*/ 100 w 104"/>
                <a:gd name="T5" fmla="*/ 112 h 112"/>
                <a:gd name="T6" fmla="*/ 104 w 104"/>
                <a:gd name="T7" fmla="*/ 40 h 112"/>
                <a:gd name="T8" fmla="*/ 72 w 104"/>
                <a:gd name="T9" fmla="*/ 24 h 112"/>
                <a:gd name="T10" fmla="*/ 68 w 104"/>
                <a:gd name="T11" fmla="*/ 0 h 112"/>
                <a:gd name="T12" fmla="*/ 40 w 104"/>
                <a:gd name="T13" fmla="*/ 0 h 112"/>
                <a:gd name="T14" fmla="*/ 32 w 104"/>
                <a:gd name="T15" fmla="*/ 0 h 112"/>
                <a:gd name="T16" fmla="*/ 0 w 104"/>
                <a:gd name="T17" fmla="*/ 24 h 112"/>
                <a:gd name="T18" fmla="*/ 4 w 104"/>
                <a:gd name="T19" fmla="*/ 50 h 112"/>
                <a:gd name="T20" fmla="*/ 28 w 104"/>
                <a:gd name="T21" fmla="*/ 72 h 112"/>
                <a:gd name="T22" fmla="*/ 48 w 104"/>
                <a:gd name="T23" fmla="*/ 104 h 112"/>
                <a:gd name="T24" fmla="*/ 28 w 104"/>
                <a:gd name="T25" fmla="*/ 72 h 112"/>
                <a:gd name="T26" fmla="*/ 76 w 104"/>
                <a:gd name="T27" fmla="*/ 104 h 112"/>
                <a:gd name="T28" fmla="*/ 56 w 104"/>
                <a:gd name="T29" fmla="*/ 72 h 112"/>
                <a:gd name="T30" fmla="*/ 84 w 104"/>
                <a:gd name="T31" fmla="*/ 104 h 112"/>
                <a:gd name="T32" fmla="*/ 84 w 104"/>
                <a:gd name="T33" fmla="*/ 68 h 112"/>
                <a:gd name="T34" fmla="*/ 28 w 104"/>
                <a:gd name="T35" fmla="*/ 64 h 112"/>
                <a:gd name="T36" fmla="*/ 20 w 104"/>
                <a:gd name="T37" fmla="*/ 64 h 112"/>
                <a:gd name="T38" fmla="*/ 12 w 104"/>
                <a:gd name="T39" fmla="*/ 104 h 112"/>
                <a:gd name="T40" fmla="*/ 16 w 104"/>
                <a:gd name="T41" fmla="*/ 56 h 112"/>
                <a:gd name="T42" fmla="*/ 40 w 104"/>
                <a:gd name="T43" fmla="*/ 56 h 112"/>
                <a:gd name="T44" fmla="*/ 64 w 104"/>
                <a:gd name="T45" fmla="*/ 56 h 112"/>
                <a:gd name="T46" fmla="*/ 88 w 104"/>
                <a:gd name="T47" fmla="*/ 56 h 112"/>
                <a:gd name="T48" fmla="*/ 92 w 104"/>
                <a:gd name="T49" fmla="*/ 104 h 112"/>
                <a:gd name="T50" fmla="*/ 32 w 104"/>
                <a:gd name="T51" fmla="*/ 32 h 112"/>
                <a:gd name="T52" fmla="*/ 48 w 104"/>
                <a:gd name="T53" fmla="*/ 40 h 112"/>
                <a:gd name="T54" fmla="*/ 32 w 104"/>
                <a:gd name="T55" fmla="*/ 40 h 112"/>
                <a:gd name="T56" fmla="*/ 56 w 104"/>
                <a:gd name="T57" fmla="*/ 32 h 112"/>
                <a:gd name="T58" fmla="*/ 72 w 104"/>
                <a:gd name="T59" fmla="*/ 40 h 112"/>
                <a:gd name="T60" fmla="*/ 56 w 104"/>
                <a:gd name="T61" fmla="*/ 40 h 112"/>
                <a:gd name="T62" fmla="*/ 96 w 104"/>
                <a:gd name="T63" fmla="*/ 40 h 112"/>
                <a:gd name="T64" fmla="*/ 80 w 104"/>
                <a:gd name="T65" fmla="*/ 40 h 112"/>
                <a:gd name="T66" fmla="*/ 96 w 104"/>
                <a:gd name="T67" fmla="*/ 32 h 112"/>
                <a:gd name="T68" fmla="*/ 40 w 104"/>
                <a:gd name="T69" fmla="*/ 8 h 112"/>
                <a:gd name="T70" fmla="*/ 64 w 104"/>
                <a:gd name="T71" fmla="*/ 24 h 112"/>
                <a:gd name="T72" fmla="*/ 40 w 104"/>
                <a:gd name="T73" fmla="*/ 8 h 112"/>
                <a:gd name="T74" fmla="*/ 24 w 104"/>
                <a:gd name="T75" fmla="*/ 32 h 112"/>
                <a:gd name="T76" fmla="*/ 16 w 104"/>
                <a:gd name="T77" fmla="*/ 48 h 112"/>
                <a:gd name="T78" fmla="*/ 8 w 104"/>
                <a:gd name="T79" fmla="*/ 3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" h="112">
                  <a:moveTo>
                    <a:pt x="4" y="112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96" y="112"/>
                    <a:pt x="96" y="112"/>
                    <a:pt x="96" y="112"/>
                  </a:cubicBezTo>
                  <a:cubicBezTo>
                    <a:pt x="100" y="112"/>
                    <a:pt x="100" y="112"/>
                    <a:pt x="100" y="11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2" y="48"/>
                    <a:pt x="104" y="44"/>
                    <a:pt x="104" y="40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4"/>
                    <a:pt x="2" y="48"/>
                    <a:pt x="4" y="50"/>
                  </a:cubicBezTo>
                  <a:lnTo>
                    <a:pt x="4" y="112"/>
                  </a:lnTo>
                  <a:close/>
                  <a:moveTo>
                    <a:pt x="28" y="72"/>
                  </a:moveTo>
                  <a:cubicBezTo>
                    <a:pt x="48" y="72"/>
                    <a:pt x="48" y="72"/>
                    <a:pt x="48" y="72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04"/>
                    <a:pt x="28" y="104"/>
                    <a:pt x="28" y="104"/>
                  </a:cubicBezTo>
                  <a:lnTo>
                    <a:pt x="28" y="72"/>
                  </a:lnTo>
                  <a:close/>
                  <a:moveTo>
                    <a:pt x="76" y="72"/>
                  </a:moveTo>
                  <a:cubicBezTo>
                    <a:pt x="76" y="104"/>
                    <a:pt x="76" y="104"/>
                    <a:pt x="76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56" y="72"/>
                    <a:pt x="56" y="72"/>
                    <a:pt x="56" y="72"/>
                  </a:cubicBezTo>
                  <a:lnTo>
                    <a:pt x="76" y="72"/>
                  </a:lnTo>
                  <a:close/>
                  <a:moveTo>
                    <a:pt x="84" y="104"/>
                  </a:moveTo>
                  <a:cubicBezTo>
                    <a:pt x="84" y="72"/>
                    <a:pt x="84" y="72"/>
                    <a:pt x="84" y="72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5" y="56"/>
                    <a:pt x="16" y="56"/>
                  </a:cubicBezTo>
                  <a:cubicBezTo>
                    <a:pt x="21" y="56"/>
                    <a:pt x="25" y="54"/>
                    <a:pt x="28" y="50"/>
                  </a:cubicBezTo>
                  <a:cubicBezTo>
                    <a:pt x="31" y="54"/>
                    <a:pt x="35" y="56"/>
                    <a:pt x="40" y="56"/>
                  </a:cubicBezTo>
                  <a:cubicBezTo>
                    <a:pt x="45" y="56"/>
                    <a:pt x="49" y="54"/>
                    <a:pt x="52" y="50"/>
                  </a:cubicBezTo>
                  <a:cubicBezTo>
                    <a:pt x="55" y="54"/>
                    <a:pt x="59" y="56"/>
                    <a:pt x="64" y="56"/>
                  </a:cubicBezTo>
                  <a:cubicBezTo>
                    <a:pt x="69" y="56"/>
                    <a:pt x="73" y="54"/>
                    <a:pt x="76" y="50"/>
                  </a:cubicBezTo>
                  <a:cubicBezTo>
                    <a:pt x="79" y="54"/>
                    <a:pt x="83" y="56"/>
                    <a:pt x="88" y="56"/>
                  </a:cubicBezTo>
                  <a:cubicBezTo>
                    <a:pt x="89" y="56"/>
                    <a:pt x="91" y="56"/>
                    <a:pt x="92" y="55"/>
                  </a:cubicBezTo>
                  <a:cubicBezTo>
                    <a:pt x="92" y="104"/>
                    <a:pt x="92" y="104"/>
                    <a:pt x="92" y="104"/>
                  </a:cubicBezTo>
                  <a:lnTo>
                    <a:pt x="84" y="104"/>
                  </a:lnTo>
                  <a:close/>
                  <a:moveTo>
                    <a:pt x="32" y="32"/>
                  </a:moveTo>
                  <a:cubicBezTo>
                    <a:pt x="48" y="32"/>
                    <a:pt x="48" y="32"/>
                    <a:pt x="48" y="3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8" y="44"/>
                    <a:pt x="44" y="48"/>
                    <a:pt x="40" y="48"/>
                  </a:cubicBezTo>
                  <a:cubicBezTo>
                    <a:pt x="36" y="48"/>
                    <a:pt x="32" y="44"/>
                    <a:pt x="32" y="40"/>
                  </a:cubicBezTo>
                  <a:lnTo>
                    <a:pt x="32" y="32"/>
                  </a:lnTo>
                  <a:close/>
                  <a:moveTo>
                    <a:pt x="56" y="32"/>
                  </a:moveTo>
                  <a:cubicBezTo>
                    <a:pt x="72" y="32"/>
                    <a:pt x="72" y="32"/>
                    <a:pt x="72" y="32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60" y="48"/>
                    <a:pt x="56" y="44"/>
                    <a:pt x="56" y="40"/>
                  </a:cubicBezTo>
                  <a:lnTo>
                    <a:pt x="56" y="32"/>
                  </a:lnTo>
                  <a:close/>
                  <a:moveTo>
                    <a:pt x="96" y="40"/>
                  </a:moveTo>
                  <a:cubicBezTo>
                    <a:pt x="96" y="44"/>
                    <a:pt x="92" y="48"/>
                    <a:pt x="88" y="48"/>
                  </a:cubicBezTo>
                  <a:cubicBezTo>
                    <a:pt x="84" y="48"/>
                    <a:pt x="80" y="44"/>
                    <a:pt x="80" y="40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96" y="32"/>
                    <a:pt x="96" y="32"/>
                    <a:pt x="96" y="32"/>
                  </a:cubicBezTo>
                  <a:lnTo>
                    <a:pt x="96" y="40"/>
                  </a:lnTo>
                  <a:close/>
                  <a:moveTo>
                    <a:pt x="40" y="8"/>
                  </a:moveTo>
                  <a:cubicBezTo>
                    <a:pt x="64" y="8"/>
                    <a:pt x="64" y="8"/>
                    <a:pt x="64" y="8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0" y="24"/>
                    <a:pt x="40" y="24"/>
                    <a:pt x="40" y="24"/>
                  </a:cubicBezTo>
                  <a:lnTo>
                    <a:pt x="40" y="8"/>
                  </a:lnTo>
                  <a:close/>
                  <a:moveTo>
                    <a:pt x="8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4"/>
                    <a:pt x="20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lnTo>
                    <a:pt x="8" y="32"/>
                  </a:lnTo>
                  <a:close/>
                </a:path>
              </a:pathLst>
            </a:custGeom>
            <a:solidFill>
              <a:srgbClr val="737373"/>
            </a:solidFill>
            <a:ln w="38100">
              <a:solidFill>
                <a:srgbClr val="EAEAEA"/>
              </a:solidFill>
              <a:miter lim="800000"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FA05E3C-8CB9-495A-9CAD-52FC6EF7D994}"/>
              </a:ext>
            </a:extLst>
          </p:cNvPr>
          <p:cNvGrpSpPr/>
          <p:nvPr/>
        </p:nvGrpSpPr>
        <p:grpSpPr>
          <a:xfrm>
            <a:off x="8157086" y="2790584"/>
            <a:ext cx="1314317" cy="1314317"/>
            <a:chOff x="8320652" y="2127586"/>
            <a:chExt cx="1340672" cy="134067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BD20446-3332-4499-99C6-5A912F055CD4}"/>
                </a:ext>
              </a:extLst>
            </p:cNvPr>
            <p:cNvSpPr/>
            <p:nvPr/>
          </p:nvSpPr>
          <p:spPr bwMode="auto">
            <a:xfrm>
              <a:off x="8320652" y="2127586"/>
              <a:ext cx="1340672" cy="1340672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6" name="Group 8">
              <a:extLst>
                <a:ext uri="{FF2B5EF4-FFF2-40B4-BE49-F238E27FC236}">
                  <a16:creationId xmlns:a16="http://schemas.microsoft.com/office/drawing/2014/main" id="{4431A519-EB6E-452C-AB1E-F9F8E0C3605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561965" y="2577338"/>
              <a:ext cx="897974" cy="451613"/>
              <a:chOff x="7" y="12"/>
              <a:chExt cx="342" cy="172"/>
            </a:xfrm>
          </p:grpSpPr>
          <p:sp>
            <p:nvSpPr>
              <p:cNvPr id="27" name="Rectangle 9">
                <a:extLst>
                  <a:ext uri="{FF2B5EF4-FFF2-40B4-BE49-F238E27FC236}">
                    <a16:creationId xmlns:a16="http://schemas.microsoft.com/office/drawing/2014/main" id="{6196B611-8D93-4487-9200-57E0C24B6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" y="64"/>
                <a:ext cx="87" cy="120"/>
              </a:xfrm>
              <a:prstGeom prst="rect">
                <a:avLst/>
              </a:pr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8" name="Rectangle 10">
                <a:extLst>
                  <a:ext uri="{FF2B5EF4-FFF2-40B4-BE49-F238E27FC236}">
                    <a16:creationId xmlns:a16="http://schemas.microsoft.com/office/drawing/2014/main" id="{356E9FAA-5EE7-4D65-8442-E0FE422B2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" y="76"/>
                <a:ext cx="154" cy="108"/>
              </a:xfrm>
              <a:prstGeom prst="rect">
                <a:avLst/>
              </a:pr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9" name="Line 11">
                <a:extLst>
                  <a:ext uri="{FF2B5EF4-FFF2-40B4-BE49-F238E27FC236}">
                    <a16:creationId xmlns:a16="http://schemas.microsoft.com/office/drawing/2014/main" id="{8DE80263-8FA1-4DCC-941D-81B3AAE13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1" y="124"/>
                <a:ext cx="0" cy="17"/>
              </a:xfrm>
              <a:prstGeom prst="line">
                <a:avLst/>
              </a:prstGeom>
              <a:noFill/>
              <a:ln w="2540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0C5A6D68-FE8B-48DD-8168-627EAAD2EE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" y="150"/>
                <a:ext cx="68" cy="34"/>
              </a:xfrm>
              <a:custGeom>
                <a:avLst/>
                <a:gdLst>
                  <a:gd name="T0" fmla="*/ 68 w 68"/>
                  <a:gd name="T1" fmla="*/ 0 h 34"/>
                  <a:gd name="T2" fmla="*/ 0 w 68"/>
                  <a:gd name="T3" fmla="*/ 0 h 34"/>
                  <a:gd name="T4" fmla="*/ 0 w 68"/>
                  <a:gd name="T5" fmla="*/ 34 h 34"/>
                  <a:gd name="T6" fmla="*/ 43 w 68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34">
                    <a:moveTo>
                      <a:pt x="68" y="0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43" y="34"/>
                    </a:lnTo>
                  </a:path>
                </a:pathLst>
              </a:cu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id="{3ECF7BEA-F56F-4220-92D2-EC80D88482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12"/>
                <a:ext cx="238" cy="64"/>
              </a:xfrm>
              <a:custGeom>
                <a:avLst/>
                <a:gdLst>
                  <a:gd name="T0" fmla="*/ 0 w 238"/>
                  <a:gd name="T1" fmla="*/ 26 h 64"/>
                  <a:gd name="T2" fmla="*/ 0 w 238"/>
                  <a:gd name="T3" fmla="*/ 0 h 64"/>
                  <a:gd name="T4" fmla="*/ 238 w 238"/>
                  <a:gd name="T5" fmla="*/ 0 h 64"/>
                  <a:gd name="T6" fmla="*/ 238 w 238"/>
                  <a:gd name="T7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8" h="64">
                    <a:moveTo>
                      <a:pt x="0" y="26"/>
                    </a:moveTo>
                    <a:lnTo>
                      <a:pt x="0" y="0"/>
                    </a:lnTo>
                    <a:lnTo>
                      <a:pt x="238" y="0"/>
                    </a:lnTo>
                    <a:lnTo>
                      <a:pt x="238" y="64"/>
                    </a:lnTo>
                  </a:path>
                </a:pathLst>
              </a:cu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0080FC-C0B9-4FA0-826F-3AC4129C33A3}"/>
              </a:ext>
            </a:extLst>
          </p:cNvPr>
          <p:cNvCxnSpPr>
            <a:cxnSpLocks/>
          </p:cNvCxnSpPr>
          <p:nvPr/>
        </p:nvCxnSpPr>
        <p:spPr>
          <a:xfrm>
            <a:off x="4144973" y="3423239"/>
            <a:ext cx="1183808" cy="0"/>
          </a:xfrm>
          <a:prstGeom prst="straightConnector1">
            <a:avLst/>
          </a:prstGeom>
          <a:ln w="25400">
            <a:solidFill>
              <a:schemeClr val="tx2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82B8953-C567-435C-ADD3-A07F5E2696B8}"/>
              </a:ext>
            </a:extLst>
          </p:cNvPr>
          <p:cNvCxnSpPr>
            <a:cxnSpLocks/>
          </p:cNvCxnSpPr>
          <p:nvPr/>
        </p:nvCxnSpPr>
        <p:spPr>
          <a:xfrm flipH="1">
            <a:off x="6863218" y="3423239"/>
            <a:ext cx="1183808" cy="0"/>
          </a:xfrm>
          <a:prstGeom prst="straightConnector1">
            <a:avLst/>
          </a:prstGeom>
          <a:ln w="25400">
            <a:solidFill>
              <a:schemeClr val="tx2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50">
            <a:extLst>
              <a:ext uri="{FF2B5EF4-FFF2-40B4-BE49-F238E27FC236}">
                <a16:creationId xmlns:a16="http://schemas.microsoft.com/office/drawing/2014/main" id="{705333F6-3516-435E-B7AE-634F6428B7C5}"/>
              </a:ext>
            </a:extLst>
          </p:cNvPr>
          <p:cNvSpPr>
            <a:spLocks/>
          </p:cNvSpPr>
          <p:nvPr/>
        </p:nvSpPr>
        <p:spPr bwMode="auto">
          <a:xfrm flipH="1">
            <a:off x="6394809" y="2879678"/>
            <a:ext cx="602346" cy="403926"/>
          </a:xfrm>
          <a:custGeom>
            <a:avLst/>
            <a:gdLst>
              <a:gd name="T0" fmla="*/ 28 w 120"/>
              <a:gd name="T1" fmla="*/ 32 h 80"/>
              <a:gd name="T2" fmla="*/ 60 w 120"/>
              <a:gd name="T3" fmla="*/ 0 h 80"/>
              <a:gd name="T4" fmla="*/ 90 w 120"/>
              <a:gd name="T5" fmla="*/ 20 h 80"/>
              <a:gd name="T6" fmla="*/ 90 w 120"/>
              <a:gd name="T7" fmla="*/ 20 h 80"/>
              <a:gd name="T8" fmla="*/ 120 w 120"/>
              <a:gd name="T9" fmla="*/ 50 h 80"/>
              <a:gd name="T10" fmla="*/ 90 w 120"/>
              <a:gd name="T11" fmla="*/ 80 h 80"/>
              <a:gd name="T12" fmla="*/ 24 w 120"/>
              <a:gd name="T13" fmla="*/ 80 h 80"/>
              <a:gd name="T14" fmla="*/ 0 w 120"/>
              <a:gd name="T15" fmla="*/ 56 h 80"/>
              <a:gd name="T16" fmla="*/ 24 w 120"/>
              <a:gd name="T17" fmla="*/ 32 h 80"/>
              <a:gd name="T18" fmla="*/ 28 w 120"/>
              <a:gd name="T19" fmla="*/ 3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" h="80">
                <a:moveTo>
                  <a:pt x="28" y="32"/>
                </a:moveTo>
                <a:cubicBezTo>
                  <a:pt x="28" y="14"/>
                  <a:pt x="42" y="0"/>
                  <a:pt x="60" y="0"/>
                </a:cubicBezTo>
                <a:cubicBezTo>
                  <a:pt x="73" y="0"/>
                  <a:pt x="85" y="8"/>
                  <a:pt x="90" y="20"/>
                </a:cubicBezTo>
                <a:cubicBezTo>
                  <a:pt x="90" y="20"/>
                  <a:pt x="90" y="20"/>
                  <a:pt x="90" y="20"/>
                </a:cubicBezTo>
                <a:cubicBezTo>
                  <a:pt x="107" y="20"/>
                  <a:pt x="120" y="33"/>
                  <a:pt x="120" y="50"/>
                </a:cubicBezTo>
                <a:cubicBezTo>
                  <a:pt x="120" y="67"/>
                  <a:pt x="107" y="80"/>
                  <a:pt x="90" y="80"/>
                </a:cubicBezTo>
                <a:cubicBezTo>
                  <a:pt x="24" y="80"/>
                  <a:pt x="24" y="80"/>
                  <a:pt x="24" y="80"/>
                </a:cubicBezTo>
                <a:cubicBezTo>
                  <a:pt x="11" y="80"/>
                  <a:pt x="0" y="69"/>
                  <a:pt x="0" y="56"/>
                </a:cubicBezTo>
                <a:cubicBezTo>
                  <a:pt x="0" y="43"/>
                  <a:pt x="11" y="32"/>
                  <a:pt x="24" y="32"/>
                </a:cubicBezTo>
                <a:cubicBezTo>
                  <a:pt x="25" y="32"/>
                  <a:pt x="27" y="32"/>
                  <a:pt x="28" y="32"/>
                </a:cubicBezTo>
                <a:close/>
              </a:path>
            </a:pathLst>
          </a:custGeom>
          <a:solidFill>
            <a:schemeClr val="tx2"/>
          </a:solidFill>
          <a:ln w="19050" cap="flat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D01DAE-A7A1-42EC-AB4D-26874B21485D}"/>
              </a:ext>
            </a:extLst>
          </p:cNvPr>
          <p:cNvSpPr txBox="1"/>
          <p:nvPr/>
        </p:nvSpPr>
        <p:spPr>
          <a:xfrm>
            <a:off x="4198616" y="2011194"/>
            <a:ext cx="3787893" cy="316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224">
              <a:defRPr sz="1500" ker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defRPr>
            </a:lvl1pPr>
          </a:lstStyle>
          <a:p>
            <a:pPr marL="0" marR="0" lvl="0" indent="0" algn="ctr" defTabSz="8962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How many </a:t>
            </a:r>
            <a:r>
              <a:rPr kumimoji="0" lang="en-US" sz="1470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“servers” </a:t>
            </a: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do I need?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26FFA6-C33A-4EA8-8E5D-DD77AF0A7A95}"/>
              </a:ext>
            </a:extLst>
          </p:cNvPr>
          <p:cNvSpPr txBox="1"/>
          <p:nvPr/>
        </p:nvSpPr>
        <p:spPr>
          <a:xfrm>
            <a:off x="4185604" y="1643923"/>
            <a:ext cx="4015585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224">
              <a:defRPr sz="1500" ker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defRPr>
            </a:lvl1pPr>
          </a:lstStyle>
          <a:p>
            <a:pPr marL="0" marR="0" lvl="0" indent="0" algn="ctr" defTabSz="8962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How can I increase</a:t>
            </a:r>
            <a:r>
              <a:rPr kumimoji="0" lang="en-US" sz="1470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“server”</a:t>
            </a: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utilization?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ADDB49-8BBD-4895-9AFC-6D4AB44F480C}"/>
              </a:ext>
            </a:extLst>
          </p:cNvPr>
          <p:cNvSpPr txBox="1"/>
          <p:nvPr/>
        </p:nvSpPr>
        <p:spPr>
          <a:xfrm>
            <a:off x="3297826" y="1276653"/>
            <a:ext cx="5589473" cy="316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224">
              <a:defRPr sz="1500" ker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defRPr>
            </a:lvl1pPr>
          </a:lstStyle>
          <a:p>
            <a:pPr marL="0" marR="0" lvl="0" indent="0" algn="ctr" defTabSz="8962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What is the right </a:t>
            </a:r>
            <a:r>
              <a:rPr kumimoji="0" lang="en-US" sz="1470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size</a:t>
            </a: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of </a:t>
            </a:r>
            <a:r>
              <a:rPr kumimoji="0" lang="en-US" sz="1470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“servers”</a:t>
            </a: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for my business needs?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571BA5-0B5B-46EC-B652-17E26FDC5136}"/>
              </a:ext>
            </a:extLst>
          </p:cNvPr>
          <p:cNvSpPr txBox="1"/>
          <p:nvPr/>
        </p:nvSpPr>
        <p:spPr>
          <a:xfrm>
            <a:off x="4968004" y="2378465"/>
            <a:ext cx="2249118" cy="316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224">
              <a:defRPr sz="1500" ker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defRPr>
            </a:lvl1pPr>
          </a:lstStyle>
          <a:p>
            <a:pPr marL="0" marR="0" lvl="0" indent="0" algn="ctr" defTabSz="8962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How can I </a:t>
            </a:r>
            <a:r>
              <a:rPr kumimoji="0" lang="en-US" sz="1470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scale</a:t>
            </a:r>
            <a:r>
              <a:rPr kumimoji="0" lang="en-US" sz="1470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my app?</a:t>
            </a:r>
          </a:p>
        </p:txBody>
      </p:sp>
    </p:spTree>
    <p:extLst>
      <p:ext uri="{BB962C8B-B14F-4D97-AF65-F5344CB8AC3E}">
        <p14:creationId xmlns:p14="http://schemas.microsoft.com/office/powerpoint/2010/main" val="6380658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65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animMotion origin="layout" path="M 1.72326E-6 3.27281E-6 L -0.03676 3.27281E-6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animMotion origin="layout" path="M -4.75364E-6 2.80073E-6 L 0.03677 2.80073E-6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  <p:bldP spid="34" grpId="0" animBg="1"/>
      <p:bldP spid="3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46B998-DC79-44E7-9114-DBD1D9AC5181}"/>
              </a:ext>
            </a:extLst>
          </p:cNvPr>
          <p:cNvSpPr txBox="1"/>
          <p:nvPr/>
        </p:nvSpPr>
        <p:spPr>
          <a:xfrm>
            <a:off x="4826065" y="4050590"/>
            <a:ext cx="2666675" cy="648470"/>
          </a:xfrm>
          <a:prstGeom prst="rect">
            <a:avLst/>
          </a:prstGeom>
          <a:noFill/>
        </p:spPr>
        <p:txBody>
          <a:bodyPr wrap="square" lIns="91427" tIns="146284" rIns="182854" bIns="146284" rtlCol="0">
            <a:spAutoFit/>
          </a:bodyPr>
          <a:lstStyle/>
          <a:p>
            <a:pPr marL="0" marR="0" lvl="0" indent="0" algn="ctr" defTabSz="121893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Event-driven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BB12D-DC45-4555-A983-C3684E104CF8}"/>
              </a:ext>
            </a:extLst>
          </p:cNvPr>
          <p:cNvSpPr txBox="1"/>
          <p:nvPr/>
        </p:nvSpPr>
        <p:spPr>
          <a:xfrm>
            <a:off x="8421210" y="4050590"/>
            <a:ext cx="2455724" cy="648470"/>
          </a:xfrm>
          <a:prstGeom prst="rect">
            <a:avLst/>
          </a:prstGeom>
          <a:noFill/>
        </p:spPr>
        <p:txBody>
          <a:bodyPr wrap="square" lIns="91427" tIns="146284" rIns="182854" bIns="146284" rtlCol="0">
            <a:spAutoFit/>
          </a:bodyPr>
          <a:lstStyle/>
          <a:p>
            <a:pPr marL="0" marR="0" lvl="0" indent="0" algn="ctr" defTabSz="121893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Micro-billing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4E0C8C-9709-41C3-815E-4CF7EDB2E68E}"/>
              </a:ext>
            </a:extLst>
          </p:cNvPr>
          <p:cNvSpPr txBox="1"/>
          <p:nvPr/>
        </p:nvSpPr>
        <p:spPr>
          <a:xfrm>
            <a:off x="1317025" y="4050590"/>
            <a:ext cx="2580570" cy="1001465"/>
          </a:xfrm>
          <a:prstGeom prst="rect">
            <a:avLst/>
          </a:prstGeom>
          <a:noFill/>
        </p:spPr>
        <p:txBody>
          <a:bodyPr wrap="square" lIns="91427" tIns="146284" rIns="182854" bIns="146284" rtlCol="0">
            <a:spAutoFit/>
          </a:bodyPr>
          <a:lstStyle/>
          <a:p>
            <a:pPr marL="0" marR="0" lvl="0" indent="0" algn="ctr" defTabSz="121893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Abstraction </a:t>
            </a:r>
            <a:b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</a:b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of servers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B0338BBA-D812-4655-BDD3-BB3D292E2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dirty="0"/>
              <a:t>What is Serverless?</a:t>
            </a:r>
            <a:br>
              <a:rPr lang="en-US" dirty="0"/>
            </a:b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459EDF4-CD81-4F8B-9EE0-91DE524C25F6}"/>
              </a:ext>
            </a:extLst>
          </p:cNvPr>
          <p:cNvGrpSpPr/>
          <p:nvPr/>
        </p:nvGrpSpPr>
        <p:grpSpPr>
          <a:xfrm>
            <a:off x="8806232" y="2303647"/>
            <a:ext cx="1685677" cy="1685677"/>
            <a:chOff x="8982815" y="2349343"/>
            <a:chExt cx="1719478" cy="171947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2CE0BD6-1FDC-403E-8C27-C135E068340E}"/>
                </a:ext>
              </a:extLst>
            </p:cNvPr>
            <p:cNvSpPr/>
            <p:nvPr/>
          </p:nvSpPr>
          <p:spPr bwMode="auto">
            <a:xfrm>
              <a:off x="8982815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C08878EC-AEB3-4A7A-B6B8-0C749666058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516647" y="2813805"/>
              <a:ext cx="651814" cy="755044"/>
              <a:chOff x="6136" y="1969"/>
              <a:chExt cx="221" cy="256"/>
            </a:xfrm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1C688A70-5551-443D-85E6-46A27BCED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7" y="2046"/>
                <a:ext cx="42" cy="111"/>
              </a:xfrm>
              <a:custGeom>
                <a:avLst/>
                <a:gdLst>
                  <a:gd name="T0" fmla="*/ 0 w 42"/>
                  <a:gd name="T1" fmla="*/ 0 h 111"/>
                  <a:gd name="T2" fmla="*/ 0 w 42"/>
                  <a:gd name="T3" fmla="*/ 68 h 111"/>
                  <a:gd name="T4" fmla="*/ 42 w 42"/>
                  <a:gd name="T5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11">
                    <a:moveTo>
                      <a:pt x="0" y="0"/>
                    </a:moveTo>
                    <a:lnTo>
                      <a:pt x="0" y="68"/>
                    </a:lnTo>
                    <a:lnTo>
                      <a:pt x="42" y="111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4" name="Oval 6">
                <a:extLst>
                  <a:ext uri="{FF2B5EF4-FFF2-40B4-BE49-F238E27FC236}">
                    <a16:creationId xmlns:a16="http://schemas.microsoft.com/office/drawing/2014/main" id="{F06C3AA8-D6AD-45C4-A92E-7312252D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6" y="2003"/>
                <a:ext cx="221" cy="222"/>
              </a:xfrm>
              <a:prstGeom prst="ellips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5" name="Line 7">
                <a:extLst>
                  <a:ext uri="{FF2B5EF4-FFF2-40B4-BE49-F238E27FC236}">
                    <a16:creationId xmlns:a16="http://schemas.microsoft.com/office/drawing/2014/main" id="{70C882F7-41CE-4667-8294-C7A407BF42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21" y="1969"/>
                <a:ext cx="51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" name="Line 8">
                <a:extLst>
                  <a:ext uri="{FF2B5EF4-FFF2-40B4-BE49-F238E27FC236}">
                    <a16:creationId xmlns:a16="http://schemas.microsoft.com/office/drawing/2014/main" id="{17C1E916-3BCF-40E8-8C66-0514945C3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47" y="1969"/>
                <a:ext cx="0" cy="34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7" name="Line 9">
                <a:extLst>
                  <a:ext uri="{FF2B5EF4-FFF2-40B4-BE49-F238E27FC236}">
                    <a16:creationId xmlns:a16="http://schemas.microsoft.com/office/drawing/2014/main" id="{545D2140-29F3-40A3-84B6-9ED5E0520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323" y="2008"/>
                <a:ext cx="30" cy="29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8" name="Line 10">
                <a:extLst>
                  <a:ext uri="{FF2B5EF4-FFF2-40B4-BE49-F238E27FC236}">
                    <a16:creationId xmlns:a16="http://schemas.microsoft.com/office/drawing/2014/main" id="{FAD21FDA-B358-46C0-AAD6-124AA5A1D3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40" y="2008"/>
                <a:ext cx="30" cy="29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EAFE8D3-D614-4D05-B7BD-8D6CBA7FD75B}"/>
                </a:ext>
              </a:extLst>
            </p:cNvPr>
            <p:cNvSpPr/>
            <p:nvPr/>
          </p:nvSpPr>
          <p:spPr bwMode="auto">
            <a:xfrm>
              <a:off x="9558292" y="3400148"/>
              <a:ext cx="210105" cy="2101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F65A-E26F-4524-BDF4-0A6EA092C761}"/>
                </a:ext>
              </a:extLst>
            </p:cNvPr>
            <p:cNvSpPr txBox="1"/>
            <p:nvPr/>
          </p:nvSpPr>
          <p:spPr>
            <a:xfrm>
              <a:off x="9435652" y="3287113"/>
              <a:ext cx="454292" cy="46166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0078D7"/>
                      </a:gs>
                      <a:gs pos="30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$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110A27-3F54-40DA-883D-66F063D37A65}"/>
              </a:ext>
            </a:extLst>
          </p:cNvPr>
          <p:cNvGrpSpPr/>
          <p:nvPr/>
        </p:nvGrpSpPr>
        <p:grpSpPr>
          <a:xfrm>
            <a:off x="5316563" y="2303647"/>
            <a:ext cx="1685677" cy="1685677"/>
            <a:chOff x="5423171" y="2349343"/>
            <a:chExt cx="1719478" cy="171947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FEC64ED-7894-4681-9D9F-093A3E2ECF24}"/>
                </a:ext>
              </a:extLst>
            </p:cNvPr>
            <p:cNvSpPr/>
            <p:nvPr/>
          </p:nvSpPr>
          <p:spPr bwMode="auto">
            <a:xfrm>
              <a:off x="5423171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14B9ED2-0D9C-4629-B67D-630758DED147}"/>
                </a:ext>
              </a:extLst>
            </p:cNvPr>
            <p:cNvGrpSpPr/>
            <p:nvPr/>
          </p:nvGrpSpPr>
          <p:grpSpPr>
            <a:xfrm>
              <a:off x="5899566" y="2925199"/>
              <a:ext cx="712436" cy="614067"/>
              <a:chOff x="6093204" y="2914441"/>
              <a:chExt cx="379412" cy="327025"/>
            </a:xfrm>
            <a:solidFill>
              <a:schemeClr val="bg1"/>
            </a:solidFill>
          </p:grpSpPr>
          <p:sp>
            <p:nvSpPr>
              <p:cNvPr id="22" name="Freeform 14">
                <a:extLst>
                  <a:ext uri="{FF2B5EF4-FFF2-40B4-BE49-F238E27FC236}">
                    <a16:creationId xmlns:a16="http://schemas.microsoft.com/office/drawing/2014/main" id="{B346CCE4-67DB-40D9-85B8-93A0221ECC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3204" y="2914441"/>
                <a:ext cx="379412" cy="327025"/>
              </a:xfrm>
              <a:custGeom>
                <a:avLst/>
                <a:gdLst>
                  <a:gd name="T0" fmla="*/ 222 w 239"/>
                  <a:gd name="T1" fmla="*/ 189 h 206"/>
                  <a:gd name="T2" fmla="*/ 145 w 239"/>
                  <a:gd name="T3" fmla="*/ 189 h 206"/>
                  <a:gd name="T4" fmla="*/ 145 w 239"/>
                  <a:gd name="T5" fmla="*/ 94 h 206"/>
                  <a:gd name="T6" fmla="*/ 17 w 239"/>
                  <a:gd name="T7" fmla="*/ 94 h 206"/>
                  <a:gd name="T8" fmla="*/ 17 w 239"/>
                  <a:gd name="T9" fmla="*/ 17 h 206"/>
                  <a:gd name="T10" fmla="*/ 162 w 239"/>
                  <a:gd name="T11" fmla="*/ 17 h 206"/>
                  <a:gd name="T12" fmla="*/ 162 w 239"/>
                  <a:gd name="T13" fmla="*/ 0 h 206"/>
                  <a:gd name="T14" fmla="*/ 0 w 239"/>
                  <a:gd name="T15" fmla="*/ 0 h 206"/>
                  <a:gd name="T16" fmla="*/ 0 w 239"/>
                  <a:gd name="T17" fmla="*/ 206 h 206"/>
                  <a:gd name="T18" fmla="*/ 239 w 239"/>
                  <a:gd name="T19" fmla="*/ 206 h 206"/>
                  <a:gd name="T20" fmla="*/ 239 w 239"/>
                  <a:gd name="T21" fmla="*/ 77 h 206"/>
                  <a:gd name="T22" fmla="*/ 222 w 239"/>
                  <a:gd name="T23" fmla="*/ 77 h 206"/>
                  <a:gd name="T24" fmla="*/ 222 w 239"/>
                  <a:gd name="T25" fmla="*/ 189 h 206"/>
                  <a:gd name="T26" fmla="*/ 17 w 239"/>
                  <a:gd name="T27" fmla="*/ 112 h 206"/>
                  <a:gd name="T28" fmla="*/ 128 w 239"/>
                  <a:gd name="T29" fmla="*/ 112 h 206"/>
                  <a:gd name="T30" fmla="*/ 128 w 239"/>
                  <a:gd name="T31" fmla="*/ 189 h 206"/>
                  <a:gd name="T32" fmla="*/ 17 w 239"/>
                  <a:gd name="T33" fmla="*/ 189 h 206"/>
                  <a:gd name="T34" fmla="*/ 17 w 239"/>
                  <a:gd name="T35" fmla="*/ 11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9" h="206">
                    <a:moveTo>
                      <a:pt x="222" y="189"/>
                    </a:moveTo>
                    <a:lnTo>
                      <a:pt x="145" y="189"/>
                    </a:lnTo>
                    <a:lnTo>
                      <a:pt x="145" y="94"/>
                    </a:lnTo>
                    <a:lnTo>
                      <a:pt x="17" y="94"/>
                    </a:lnTo>
                    <a:lnTo>
                      <a:pt x="17" y="17"/>
                    </a:lnTo>
                    <a:lnTo>
                      <a:pt x="162" y="17"/>
                    </a:lnTo>
                    <a:lnTo>
                      <a:pt x="162" y="0"/>
                    </a:lnTo>
                    <a:lnTo>
                      <a:pt x="0" y="0"/>
                    </a:lnTo>
                    <a:lnTo>
                      <a:pt x="0" y="206"/>
                    </a:lnTo>
                    <a:lnTo>
                      <a:pt x="239" y="206"/>
                    </a:lnTo>
                    <a:lnTo>
                      <a:pt x="239" y="77"/>
                    </a:lnTo>
                    <a:lnTo>
                      <a:pt x="222" y="77"/>
                    </a:lnTo>
                    <a:lnTo>
                      <a:pt x="222" y="189"/>
                    </a:lnTo>
                    <a:close/>
                    <a:moveTo>
                      <a:pt x="17" y="112"/>
                    </a:moveTo>
                    <a:lnTo>
                      <a:pt x="128" y="112"/>
                    </a:lnTo>
                    <a:lnTo>
                      <a:pt x="128" y="189"/>
                    </a:lnTo>
                    <a:lnTo>
                      <a:pt x="17" y="189"/>
                    </a:lnTo>
                    <a:lnTo>
                      <a:pt x="17" y="112"/>
                    </a:lnTo>
                    <a:close/>
                  </a:path>
                </a:pathLst>
              </a:custGeom>
              <a:grpFill/>
              <a:ln w="1587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3" name="Freeform 15">
                <a:extLst>
                  <a:ext uri="{FF2B5EF4-FFF2-40B4-BE49-F238E27FC236}">
                    <a16:creationId xmlns:a16="http://schemas.microsoft.com/office/drawing/2014/main" id="{150BF5BC-BAD2-4A5E-A8FA-B0FA93AE00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6566" y="2914441"/>
                <a:ext cx="146050" cy="146050"/>
              </a:xfrm>
              <a:custGeom>
                <a:avLst/>
                <a:gdLst>
                  <a:gd name="T0" fmla="*/ 32 w 92"/>
                  <a:gd name="T1" fmla="*/ 17 h 92"/>
                  <a:gd name="T2" fmla="*/ 62 w 92"/>
                  <a:gd name="T3" fmla="*/ 17 h 92"/>
                  <a:gd name="T4" fmla="*/ 0 w 92"/>
                  <a:gd name="T5" fmla="*/ 79 h 92"/>
                  <a:gd name="T6" fmla="*/ 13 w 92"/>
                  <a:gd name="T7" fmla="*/ 92 h 92"/>
                  <a:gd name="T8" fmla="*/ 75 w 92"/>
                  <a:gd name="T9" fmla="*/ 30 h 92"/>
                  <a:gd name="T10" fmla="*/ 75 w 92"/>
                  <a:gd name="T11" fmla="*/ 60 h 92"/>
                  <a:gd name="T12" fmla="*/ 92 w 92"/>
                  <a:gd name="T13" fmla="*/ 60 h 92"/>
                  <a:gd name="T14" fmla="*/ 92 w 92"/>
                  <a:gd name="T15" fmla="*/ 0 h 92"/>
                  <a:gd name="T16" fmla="*/ 32 w 92"/>
                  <a:gd name="T17" fmla="*/ 0 h 92"/>
                  <a:gd name="T18" fmla="*/ 32 w 92"/>
                  <a:gd name="T19" fmla="*/ 1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2" h="92">
                    <a:moveTo>
                      <a:pt x="32" y="17"/>
                    </a:moveTo>
                    <a:lnTo>
                      <a:pt x="62" y="17"/>
                    </a:lnTo>
                    <a:lnTo>
                      <a:pt x="0" y="79"/>
                    </a:lnTo>
                    <a:lnTo>
                      <a:pt x="13" y="92"/>
                    </a:lnTo>
                    <a:lnTo>
                      <a:pt x="75" y="30"/>
                    </a:lnTo>
                    <a:lnTo>
                      <a:pt x="75" y="60"/>
                    </a:lnTo>
                    <a:lnTo>
                      <a:pt x="92" y="60"/>
                    </a:lnTo>
                    <a:lnTo>
                      <a:pt x="92" y="0"/>
                    </a:lnTo>
                    <a:lnTo>
                      <a:pt x="32" y="0"/>
                    </a:lnTo>
                    <a:lnTo>
                      <a:pt x="32" y="17"/>
                    </a:lnTo>
                    <a:close/>
                  </a:path>
                </a:pathLst>
              </a:custGeom>
              <a:grpFill/>
              <a:ln w="1587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0B61815-7BDE-4FDF-A6B4-4C9C51AA91AB}"/>
              </a:ext>
            </a:extLst>
          </p:cNvPr>
          <p:cNvGrpSpPr/>
          <p:nvPr/>
        </p:nvGrpSpPr>
        <p:grpSpPr>
          <a:xfrm>
            <a:off x="1764471" y="2303647"/>
            <a:ext cx="1685677" cy="1685677"/>
            <a:chOff x="1799852" y="2349343"/>
            <a:chExt cx="1719478" cy="171947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C8E7877-6740-4DFF-BA61-846569E40C34}"/>
                </a:ext>
              </a:extLst>
            </p:cNvPr>
            <p:cNvSpPr/>
            <p:nvPr/>
          </p:nvSpPr>
          <p:spPr bwMode="auto">
            <a:xfrm>
              <a:off x="1799852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6" name="Group 4">
              <a:extLst>
                <a:ext uri="{FF2B5EF4-FFF2-40B4-BE49-F238E27FC236}">
                  <a16:creationId xmlns:a16="http://schemas.microsoft.com/office/drawing/2014/main" id="{6F88B1A0-5ABE-4649-B919-30B4FFA7030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340343" y="2748281"/>
              <a:ext cx="562401" cy="902183"/>
              <a:chOff x="6" y="12"/>
              <a:chExt cx="192" cy="308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0349896-A912-458C-A676-90A1D3E2E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" y="12"/>
                <a:ext cx="170" cy="308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A277DC4-2927-45BC-828D-F6C893756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" y="35"/>
                <a:ext cx="120" cy="32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F3B9314-8E37-4E46-B223-DF03AC056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" y="100"/>
                <a:ext cx="120" cy="32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C021E1E-0C1D-4640-9193-F3CAA31C1A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" y="166"/>
                <a:ext cx="120" cy="32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9" name="Freeform 9">
                <a:extLst>
                  <a:ext uri="{FF2B5EF4-FFF2-40B4-BE49-F238E27FC236}">
                    <a16:creationId xmlns:a16="http://schemas.microsoft.com/office/drawing/2014/main" id="{0F311B31-11E8-4DDA-BD54-82CFFD16B9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50"/>
                <a:ext cx="22" cy="55"/>
              </a:xfrm>
              <a:custGeom>
                <a:avLst/>
                <a:gdLst>
                  <a:gd name="T0" fmla="*/ 10 w 10"/>
                  <a:gd name="T1" fmla="*/ 26 h 26"/>
                  <a:gd name="T2" fmla="*/ 0 w 10"/>
                  <a:gd name="T3" fmla="*/ 13 h 26"/>
                  <a:gd name="T4" fmla="*/ 10 w 10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6">
                    <a:moveTo>
                      <a:pt x="10" y="26"/>
                    </a:moveTo>
                    <a:cubicBezTo>
                      <a:pt x="4" y="26"/>
                      <a:pt x="0" y="20"/>
                      <a:pt x="0" y="13"/>
                    </a:cubicBezTo>
                    <a:cubicBezTo>
                      <a:pt x="0" y="6"/>
                      <a:pt x="4" y="0"/>
                      <a:pt x="10" y="0"/>
                    </a:cubicBezTo>
                  </a:path>
                </a:pathLst>
              </a:cu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0" name="Freeform 10">
                <a:extLst>
                  <a:ext uri="{FF2B5EF4-FFF2-40B4-BE49-F238E27FC236}">
                    <a16:creationId xmlns:a16="http://schemas.microsoft.com/office/drawing/2014/main" id="{82E28B83-04DC-43F4-97F5-92B8330F27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162"/>
                <a:ext cx="22" cy="53"/>
              </a:xfrm>
              <a:custGeom>
                <a:avLst/>
                <a:gdLst>
                  <a:gd name="T0" fmla="*/ 10 w 10"/>
                  <a:gd name="T1" fmla="*/ 25 h 25"/>
                  <a:gd name="T2" fmla="*/ 0 w 10"/>
                  <a:gd name="T3" fmla="*/ 12 h 25"/>
                  <a:gd name="T4" fmla="*/ 10 w 10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5">
                    <a:moveTo>
                      <a:pt x="10" y="25"/>
                    </a:moveTo>
                    <a:cubicBezTo>
                      <a:pt x="4" y="25"/>
                      <a:pt x="0" y="19"/>
                      <a:pt x="0" y="12"/>
                    </a:cubicBezTo>
                    <a:cubicBezTo>
                      <a:pt x="0" y="5"/>
                      <a:pt x="4" y="0"/>
                      <a:pt x="10" y="0"/>
                    </a:cubicBezTo>
                  </a:path>
                </a:pathLst>
              </a:cu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5FE84AF3-15C1-4FB4-82BA-FCCC81D80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" y="263"/>
                <a:ext cx="26" cy="26"/>
              </a:xfrm>
              <a:prstGeom prst="ellips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BDA8379-9367-4C1C-B62A-F887D1BE4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" y="263"/>
                <a:ext cx="26" cy="26"/>
              </a:xfrm>
              <a:prstGeom prst="ellips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28213D9-9AB0-45E2-89A5-58AE74F1E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" y="263"/>
                <a:ext cx="24" cy="24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C404334-9E25-4FCC-9003-6FC833822D00}"/>
                </a:ext>
              </a:extLst>
            </p:cNvPr>
            <p:cNvSpPr/>
            <p:nvPr/>
          </p:nvSpPr>
          <p:spPr bwMode="auto">
            <a:xfrm>
              <a:off x="2540162" y="2722564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B17AC4-8AE3-4CFC-96E0-63EEFF148505}"/>
                </a:ext>
              </a:extLst>
            </p:cNvPr>
            <p:cNvSpPr/>
            <p:nvPr/>
          </p:nvSpPr>
          <p:spPr bwMode="auto">
            <a:xfrm>
              <a:off x="2720322" y="2718442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E4146CA-ACA8-4D85-B599-88EF8812C280}"/>
                </a:ext>
              </a:extLst>
            </p:cNvPr>
            <p:cNvSpPr/>
            <p:nvPr/>
          </p:nvSpPr>
          <p:spPr bwMode="auto">
            <a:xfrm>
              <a:off x="2797315" y="2716060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ACECCA8-E35A-4D6B-AB35-FACD49AD8757}"/>
                </a:ext>
              </a:extLst>
            </p:cNvPr>
            <p:cNvSpPr/>
            <p:nvPr/>
          </p:nvSpPr>
          <p:spPr bwMode="auto">
            <a:xfrm>
              <a:off x="2865967" y="2719713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963C781-1888-43B1-B638-2505806E3B52}"/>
                </a:ext>
              </a:extLst>
            </p:cNvPr>
            <p:cNvSpPr/>
            <p:nvPr/>
          </p:nvSpPr>
          <p:spPr bwMode="auto">
            <a:xfrm>
              <a:off x="2791040" y="2793014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A98EFE8-E45B-469F-908F-B8DA64C48C91}"/>
                </a:ext>
              </a:extLst>
            </p:cNvPr>
            <p:cNvSpPr/>
            <p:nvPr/>
          </p:nvSpPr>
          <p:spPr bwMode="auto">
            <a:xfrm>
              <a:off x="2717221" y="2781108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4E24BAA-9857-41A0-91C3-9DE629F932AB}"/>
                </a:ext>
              </a:extLst>
            </p:cNvPr>
            <p:cNvSpPr/>
            <p:nvPr/>
          </p:nvSpPr>
          <p:spPr bwMode="auto">
            <a:xfrm>
              <a:off x="2793421" y="2859589"/>
              <a:ext cx="57247" cy="7243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279BECC-D373-498D-A15F-A177B9807D2F}"/>
                </a:ext>
              </a:extLst>
            </p:cNvPr>
            <p:cNvSpPr/>
            <p:nvPr/>
          </p:nvSpPr>
          <p:spPr bwMode="auto">
            <a:xfrm>
              <a:off x="2628239" y="2715498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80B7974-B0D7-435F-BE48-CC2EEE7E785D}"/>
                </a:ext>
              </a:extLst>
            </p:cNvPr>
            <p:cNvSpPr/>
            <p:nvPr/>
          </p:nvSpPr>
          <p:spPr bwMode="auto">
            <a:xfrm>
              <a:off x="2878277" y="2792260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C457C51-7D56-41E7-A22C-E871771D1195}"/>
                </a:ext>
              </a:extLst>
            </p:cNvPr>
            <p:cNvSpPr/>
            <p:nvPr/>
          </p:nvSpPr>
          <p:spPr bwMode="auto">
            <a:xfrm>
              <a:off x="2877485" y="2870842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C88EED4-8432-4F4F-96D1-B69E451C0A38}"/>
                </a:ext>
              </a:extLst>
            </p:cNvPr>
            <p:cNvSpPr/>
            <p:nvPr/>
          </p:nvSpPr>
          <p:spPr bwMode="auto">
            <a:xfrm>
              <a:off x="2873508" y="2956004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887E0E2-FE1C-4531-8887-DAE7ABCD5441}"/>
                </a:ext>
              </a:extLst>
            </p:cNvPr>
            <p:cNvSpPr/>
            <p:nvPr/>
          </p:nvSpPr>
          <p:spPr bwMode="auto">
            <a:xfrm>
              <a:off x="2873508" y="3048980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4C300F9-CF37-411C-97D5-998B5F89B6CE}"/>
                </a:ext>
              </a:extLst>
            </p:cNvPr>
            <p:cNvSpPr/>
            <p:nvPr/>
          </p:nvSpPr>
          <p:spPr bwMode="auto">
            <a:xfrm>
              <a:off x="2715944" y="2881977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D97908F-A66D-41DE-B084-43187153D0F0}"/>
                </a:ext>
              </a:extLst>
            </p:cNvPr>
            <p:cNvSpPr/>
            <p:nvPr/>
          </p:nvSpPr>
          <p:spPr bwMode="auto">
            <a:xfrm>
              <a:off x="2753880" y="2981337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3FD640F-BC34-4D6E-A6AE-063B1875D881}"/>
                </a:ext>
              </a:extLst>
            </p:cNvPr>
            <p:cNvSpPr/>
            <p:nvPr/>
          </p:nvSpPr>
          <p:spPr bwMode="auto">
            <a:xfrm>
              <a:off x="2796117" y="3016317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D9495CF-A09E-449D-B66E-DE76B9C94650}"/>
                </a:ext>
              </a:extLst>
            </p:cNvPr>
            <p:cNvSpPr/>
            <p:nvPr/>
          </p:nvSpPr>
          <p:spPr bwMode="auto">
            <a:xfrm>
              <a:off x="2678699" y="2980353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1F54826-2A7B-4E00-A06F-EDE54A5C9670}"/>
                </a:ext>
              </a:extLst>
            </p:cNvPr>
            <p:cNvSpPr/>
            <p:nvPr/>
          </p:nvSpPr>
          <p:spPr bwMode="auto">
            <a:xfrm>
              <a:off x="2628238" y="2775588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EC6B1E7-85C9-4361-9C54-98E2E619A900}"/>
                </a:ext>
              </a:extLst>
            </p:cNvPr>
            <p:cNvSpPr/>
            <p:nvPr/>
          </p:nvSpPr>
          <p:spPr bwMode="auto">
            <a:xfrm>
              <a:off x="2633652" y="2889549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08421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5629E-6 4.87971E-6 L 3.55629E-6 -0.05448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55629E-6 4.87971E-6 L 3.55629E-6 -0.05448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55629E-6 4.87971E-6 L 3.55629E-6 -0.05448 " pathEditMode="relative" rAng="0" ptsTypes="AA">
                                      <p:cBhvr>
                                        <p:cTn id="34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1FF824-DA39-4076-B011-548C92F0258C}"/>
              </a:ext>
            </a:extLst>
          </p:cNvPr>
          <p:cNvSpPr txBox="1"/>
          <p:nvPr/>
        </p:nvSpPr>
        <p:spPr>
          <a:xfrm>
            <a:off x="4826065" y="4050590"/>
            <a:ext cx="2666675" cy="1001465"/>
          </a:xfrm>
          <a:prstGeom prst="rect">
            <a:avLst/>
          </a:prstGeom>
          <a:noFill/>
        </p:spPr>
        <p:txBody>
          <a:bodyPr wrap="square" lIns="91427" tIns="146284" rIns="182854" bIns="146284" rtlCol="0">
            <a:spAutoFit/>
          </a:bodyPr>
          <a:lstStyle/>
          <a:p>
            <a:pPr marL="0" marR="0" lvl="0" indent="0" algn="ctr" defTabSz="121893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Focus on business logic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14CA48-5F49-40C3-A32D-873DFB2ABF34}"/>
              </a:ext>
            </a:extLst>
          </p:cNvPr>
          <p:cNvSpPr txBox="1"/>
          <p:nvPr/>
        </p:nvSpPr>
        <p:spPr>
          <a:xfrm>
            <a:off x="8421210" y="4050590"/>
            <a:ext cx="2455724" cy="1001465"/>
          </a:xfrm>
          <a:prstGeom prst="rect">
            <a:avLst/>
          </a:prstGeom>
          <a:noFill/>
        </p:spPr>
        <p:txBody>
          <a:bodyPr wrap="square" lIns="91427" tIns="146284" rIns="182854" bIns="146284" rtlCol="0">
            <a:spAutoFit/>
          </a:bodyPr>
          <a:lstStyle/>
          <a:p>
            <a:pPr marL="0" marR="0" lvl="0" indent="0" algn="ctr" defTabSz="121893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Faster time to market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0E8250-BB81-4B6C-81BF-51EFDDD496DC}"/>
              </a:ext>
            </a:extLst>
          </p:cNvPr>
          <p:cNvSpPr txBox="1"/>
          <p:nvPr/>
        </p:nvSpPr>
        <p:spPr>
          <a:xfrm>
            <a:off x="1317025" y="4050590"/>
            <a:ext cx="2580570" cy="1001516"/>
          </a:xfrm>
          <a:prstGeom prst="rect">
            <a:avLst/>
          </a:prstGeom>
          <a:noFill/>
        </p:spPr>
        <p:txBody>
          <a:bodyPr wrap="square" lIns="91427" tIns="146284" rIns="182854" bIns="146284" rtlCol="0">
            <a:spAutoFit/>
          </a:bodyPr>
          <a:lstStyle/>
          <a:p>
            <a:pPr marL="0" marR="0" lvl="0" indent="0" algn="ctr" defTabSz="121893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2549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"/>
              </a:rPr>
              <a:t>Automatically Scale</a:t>
            </a:r>
            <a:endParaRPr kumimoji="0" lang="en-US" sz="2549" b="0" i="0" u="none" strike="noStrike" kern="0" cap="none" spc="0" normalizeH="0" baseline="0" noProof="0" dirty="0">
              <a:ln>
                <a:noFill/>
              </a:ln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C482E5C-E1D8-49AE-9B0D-75E5DD4E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dirty="0"/>
              <a:t>Benefits of Serverless</a:t>
            </a:r>
            <a:br>
              <a:rPr lang="en-US" dirty="0"/>
            </a:b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42199A-C93C-4EB2-9D70-18D7408BC2C9}"/>
              </a:ext>
            </a:extLst>
          </p:cNvPr>
          <p:cNvGrpSpPr/>
          <p:nvPr/>
        </p:nvGrpSpPr>
        <p:grpSpPr>
          <a:xfrm>
            <a:off x="1764471" y="2303647"/>
            <a:ext cx="1685677" cy="1685677"/>
            <a:chOff x="1799852" y="2349343"/>
            <a:chExt cx="1719478" cy="171947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E091D53-D8AC-4865-B16A-09C42A27DC2A}"/>
                </a:ext>
              </a:extLst>
            </p:cNvPr>
            <p:cNvSpPr/>
            <p:nvPr/>
          </p:nvSpPr>
          <p:spPr bwMode="auto">
            <a:xfrm>
              <a:off x="1799852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4F432953-DEEB-42A8-A893-5E6C09B89BB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084315" y="2864915"/>
              <a:ext cx="1119410" cy="646770"/>
              <a:chOff x="12" y="8"/>
              <a:chExt cx="270" cy="156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4E9D502-455F-418E-9406-2D3E00663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" y="8"/>
                <a:ext cx="89" cy="91"/>
              </a:xfrm>
              <a:prstGeom prst="ellips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69220F39-1DBA-43C9-A148-7611D8F17C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" y="99"/>
                <a:ext cx="124" cy="65"/>
              </a:xfrm>
              <a:custGeom>
                <a:avLst/>
                <a:gdLst>
                  <a:gd name="T0" fmla="*/ 59 w 59"/>
                  <a:gd name="T1" fmla="*/ 30 h 30"/>
                  <a:gd name="T2" fmla="*/ 30 w 59"/>
                  <a:gd name="T3" fmla="*/ 0 h 30"/>
                  <a:gd name="T4" fmla="*/ 0 w 59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9" h="30">
                    <a:moveTo>
                      <a:pt x="59" y="30"/>
                    </a:moveTo>
                    <a:cubicBezTo>
                      <a:pt x="59" y="13"/>
                      <a:pt x="46" y="0"/>
                      <a:pt x="30" y="0"/>
                    </a:cubicBezTo>
                    <a:cubicBezTo>
                      <a:pt x="13" y="0"/>
                      <a:pt x="0" y="13"/>
                      <a:pt x="0" y="30"/>
                    </a:cubicBez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B7695114-4316-4257-8BAF-D2F4A1F25C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" y="30"/>
                <a:ext cx="125" cy="93"/>
              </a:xfrm>
              <a:custGeom>
                <a:avLst/>
                <a:gdLst>
                  <a:gd name="T0" fmla="*/ 11 w 125"/>
                  <a:gd name="T1" fmla="*/ 93 h 93"/>
                  <a:gd name="T2" fmla="*/ 125 w 125"/>
                  <a:gd name="T3" fmla="*/ 93 h 93"/>
                  <a:gd name="T4" fmla="*/ 125 w 125"/>
                  <a:gd name="T5" fmla="*/ 0 h 93"/>
                  <a:gd name="T6" fmla="*/ 0 w 125"/>
                  <a:gd name="T7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93">
                    <a:moveTo>
                      <a:pt x="11" y="93"/>
                    </a:moveTo>
                    <a:lnTo>
                      <a:pt x="125" y="93"/>
                    </a:lnTo>
                    <a:lnTo>
                      <a:pt x="125" y="0"/>
                    </a:lnTo>
                    <a:lnTo>
                      <a:pt x="0" y="0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4" name="Line 8">
                <a:extLst>
                  <a:ext uri="{FF2B5EF4-FFF2-40B4-BE49-F238E27FC236}">
                    <a16:creationId xmlns:a16="http://schemas.microsoft.com/office/drawing/2014/main" id="{6488006A-B34D-4296-9CBC-A9A48DFB60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0" y="123"/>
                <a:ext cx="0" cy="32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id="{EAA341B4-2474-483D-B6E5-6A3BD9142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" y="47"/>
                <a:ext cx="59" cy="108"/>
              </a:xfrm>
              <a:custGeom>
                <a:avLst/>
                <a:gdLst>
                  <a:gd name="T0" fmla="*/ 15 w 59"/>
                  <a:gd name="T1" fmla="*/ 0 h 108"/>
                  <a:gd name="T2" fmla="*/ 59 w 59"/>
                  <a:gd name="T3" fmla="*/ 0 h 108"/>
                  <a:gd name="T4" fmla="*/ 59 w 59"/>
                  <a:gd name="T5" fmla="*/ 108 h 108"/>
                  <a:gd name="T6" fmla="*/ 0 w 59"/>
                  <a:gd name="T7" fmla="*/ 108 h 108"/>
                  <a:gd name="T8" fmla="*/ 0 w 59"/>
                  <a:gd name="T9" fmla="*/ 7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08">
                    <a:moveTo>
                      <a:pt x="15" y="0"/>
                    </a:moveTo>
                    <a:lnTo>
                      <a:pt x="59" y="0"/>
                    </a:lnTo>
                    <a:lnTo>
                      <a:pt x="59" y="108"/>
                    </a:lnTo>
                    <a:lnTo>
                      <a:pt x="0" y="108"/>
                    </a:lnTo>
                    <a:lnTo>
                      <a:pt x="0" y="76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" name="Line 10">
                <a:extLst>
                  <a:ext uri="{FF2B5EF4-FFF2-40B4-BE49-F238E27FC236}">
                    <a16:creationId xmlns:a16="http://schemas.microsoft.com/office/drawing/2014/main" id="{333069D2-0ABA-4CB6-A44E-17380E6578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0" y="155"/>
                <a:ext cx="68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7" name="Line 11">
                <a:extLst>
                  <a:ext uri="{FF2B5EF4-FFF2-40B4-BE49-F238E27FC236}">
                    <a16:creationId xmlns:a16="http://schemas.microsoft.com/office/drawing/2014/main" id="{A07E4978-87BC-459A-8ECE-BAAA8CB9FA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8" y="82"/>
                <a:ext cx="44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8" name="Line 12">
                <a:extLst>
                  <a:ext uri="{FF2B5EF4-FFF2-40B4-BE49-F238E27FC236}">
                    <a16:creationId xmlns:a16="http://schemas.microsoft.com/office/drawing/2014/main" id="{646C491E-1781-4D96-9241-92EB7FC6D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8" y="110"/>
                <a:ext cx="44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9" name="Line 13">
                <a:extLst>
                  <a:ext uri="{FF2B5EF4-FFF2-40B4-BE49-F238E27FC236}">
                    <a16:creationId xmlns:a16="http://schemas.microsoft.com/office/drawing/2014/main" id="{814E5714-33EC-4E93-B5CA-E139FD352B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5" y="58"/>
                <a:ext cx="19" cy="37"/>
              </a:xfrm>
              <a:prstGeom prst="line">
                <a:avLst/>
              </a:prstGeom>
              <a:noFill/>
              <a:ln w="2063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0" name="Freeform 14">
                <a:extLst>
                  <a:ext uri="{FF2B5EF4-FFF2-40B4-BE49-F238E27FC236}">
                    <a16:creationId xmlns:a16="http://schemas.microsoft.com/office/drawing/2014/main" id="{9352433F-5F78-4D4D-9057-B2F49469BA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" y="54"/>
                <a:ext cx="19" cy="41"/>
              </a:xfrm>
              <a:custGeom>
                <a:avLst/>
                <a:gdLst>
                  <a:gd name="T0" fmla="*/ 0 w 19"/>
                  <a:gd name="T1" fmla="*/ 0 h 41"/>
                  <a:gd name="T2" fmla="*/ 19 w 19"/>
                  <a:gd name="T3" fmla="*/ 21 h 41"/>
                  <a:gd name="T4" fmla="*/ 0 w 19"/>
                  <a:gd name="T5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41">
                    <a:moveTo>
                      <a:pt x="0" y="0"/>
                    </a:moveTo>
                    <a:lnTo>
                      <a:pt x="19" y="21"/>
                    </a:lnTo>
                    <a:lnTo>
                      <a:pt x="0" y="41"/>
                    </a:lnTo>
                  </a:path>
                </a:pathLst>
              </a:custGeom>
              <a:noFill/>
              <a:ln w="2063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2F74D62-0629-4E82-9DDD-B06766AD590A}"/>
              </a:ext>
            </a:extLst>
          </p:cNvPr>
          <p:cNvGrpSpPr/>
          <p:nvPr/>
        </p:nvGrpSpPr>
        <p:grpSpPr>
          <a:xfrm>
            <a:off x="5316563" y="2303647"/>
            <a:ext cx="1685677" cy="1685677"/>
            <a:chOff x="5423171" y="2349343"/>
            <a:chExt cx="1719478" cy="1719478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CB8F4CB-73F2-4E87-B387-3C76E914A3D5}"/>
                </a:ext>
              </a:extLst>
            </p:cNvPr>
            <p:cNvSpPr/>
            <p:nvPr/>
          </p:nvSpPr>
          <p:spPr bwMode="auto">
            <a:xfrm>
              <a:off x="5423171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3" name="Group 17">
              <a:extLst>
                <a:ext uri="{FF2B5EF4-FFF2-40B4-BE49-F238E27FC236}">
                  <a16:creationId xmlns:a16="http://schemas.microsoft.com/office/drawing/2014/main" id="{4883C36C-D2BF-4DC1-B97A-FAEC3A04E1A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54114" y="2865066"/>
              <a:ext cx="646697" cy="749504"/>
              <a:chOff x="9" y="9"/>
              <a:chExt cx="195" cy="226"/>
            </a:xfrm>
          </p:grpSpPr>
          <p:sp>
            <p:nvSpPr>
              <p:cNvPr id="24" name="Freeform 18">
                <a:extLst>
                  <a:ext uri="{FF2B5EF4-FFF2-40B4-BE49-F238E27FC236}">
                    <a16:creationId xmlns:a16="http://schemas.microsoft.com/office/drawing/2014/main" id="{8A3E3AB6-FA43-4F19-81BF-E63E636991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" y="204"/>
                <a:ext cx="195" cy="31"/>
              </a:xfrm>
              <a:custGeom>
                <a:avLst/>
                <a:gdLst>
                  <a:gd name="T0" fmla="*/ 0 w 91"/>
                  <a:gd name="T1" fmla="*/ 0 h 15"/>
                  <a:gd name="T2" fmla="*/ 16 w 91"/>
                  <a:gd name="T3" fmla="*/ 15 h 15"/>
                  <a:gd name="T4" fmla="*/ 31 w 91"/>
                  <a:gd name="T5" fmla="*/ 0 h 15"/>
                  <a:gd name="T6" fmla="*/ 91 w 91"/>
                  <a:gd name="T7" fmla="*/ 0 h 15"/>
                  <a:gd name="T8" fmla="*/ 75 w 91"/>
                  <a:gd name="T9" fmla="*/ 15 h 15"/>
                  <a:gd name="T10" fmla="*/ 16 w 91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1" h="15">
                    <a:moveTo>
                      <a:pt x="0" y="0"/>
                    </a:moveTo>
                    <a:cubicBezTo>
                      <a:pt x="0" y="8"/>
                      <a:pt x="7" y="15"/>
                      <a:pt x="16" y="15"/>
                    </a:cubicBezTo>
                    <a:cubicBezTo>
                      <a:pt x="24" y="15"/>
                      <a:pt x="31" y="8"/>
                      <a:pt x="31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1" y="8"/>
                      <a:pt x="84" y="15"/>
                      <a:pt x="75" y="15"/>
                    </a:cubicBezTo>
                    <a:cubicBezTo>
                      <a:pt x="16" y="15"/>
                      <a:pt x="16" y="15"/>
                      <a:pt x="16" y="15"/>
                    </a:cubicBez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5" name="Freeform 19">
                <a:extLst>
                  <a:ext uri="{FF2B5EF4-FFF2-40B4-BE49-F238E27FC236}">
                    <a16:creationId xmlns:a16="http://schemas.microsoft.com/office/drawing/2014/main" id="{5CA3639C-7E90-4E75-B7F6-8E6ADC5C5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" y="9"/>
                <a:ext cx="172" cy="197"/>
              </a:xfrm>
              <a:custGeom>
                <a:avLst/>
                <a:gdLst>
                  <a:gd name="T0" fmla="*/ 0 w 172"/>
                  <a:gd name="T1" fmla="*/ 197 h 197"/>
                  <a:gd name="T2" fmla="*/ 0 w 172"/>
                  <a:gd name="T3" fmla="*/ 0 h 197"/>
                  <a:gd name="T4" fmla="*/ 172 w 172"/>
                  <a:gd name="T5" fmla="*/ 0 h 197"/>
                  <a:gd name="T6" fmla="*/ 172 w 172"/>
                  <a:gd name="T7" fmla="*/ 19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2" h="197">
                    <a:moveTo>
                      <a:pt x="0" y="197"/>
                    </a:moveTo>
                    <a:lnTo>
                      <a:pt x="0" y="0"/>
                    </a:lnTo>
                    <a:lnTo>
                      <a:pt x="172" y="0"/>
                    </a:lnTo>
                    <a:lnTo>
                      <a:pt x="172" y="195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6" name="Line 20">
                <a:extLst>
                  <a:ext uri="{FF2B5EF4-FFF2-40B4-BE49-F238E27FC236}">
                    <a16:creationId xmlns:a16="http://schemas.microsoft.com/office/drawing/2014/main" id="{319CB73D-2EC8-4EB1-94C5-594D9923A2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" y="58"/>
                <a:ext cx="69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7" name="Line 21">
                <a:extLst>
                  <a:ext uri="{FF2B5EF4-FFF2-40B4-BE49-F238E27FC236}">
                    <a16:creationId xmlns:a16="http://schemas.microsoft.com/office/drawing/2014/main" id="{520FBA21-F176-40F3-BC27-F41EF04157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" y="105"/>
                <a:ext cx="69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8" name="Line 22">
                <a:extLst>
                  <a:ext uri="{FF2B5EF4-FFF2-40B4-BE49-F238E27FC236}">
                    <a16:creationId xmlns:a16="http://schemas.microsoft.com/office/drawing/2014/main" id="{FE9466EE-8B04-4067-AC4F-DF50CA0F1B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" y="154"/>
                <a:ext cx="69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9" name="Line 23">
                <a:extLst>
                  <a:ext uri="{FF2B5EF4-FFF2-40B4-BE49-F238E27FC236}">
                    <a16:creationId xmlns:a16="http://schemas.microsoft.com/office/drawing/2014/main" id="{64397292-DB57-4909-95C5-87025FEF99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" y="58"/>
                <a:ext cx="17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0" name="Line 24">
                <a:extLst>
                  <a:ext uri="{FF2B5EF4-FFF2-40B4-BE49-F238E27FC236}">
                    <a16:creationId xmlns:a16="http://schemas.microsoft.com/office/drawing/2014/main" id="{2C026A30-8692-45DE-BF5B-E63DAE1376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" y="105"/>
                <a:ext cx="17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1" name="Line 25">
                <a:extLst>
                  <a:ext uri="{FF2B5EF4-FFF2-40B4-BE49-F238E27FC236}">
                    <a16:creationId xmlns:a16="http://schemas.microsoft.com/office/drawing/2014/main" id="{10FFA5FD-BC23-4FF9-B8E2-4B5DCC0AF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" y="154"/>
                <a:ext cx="17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F56EF3E-2B9B-4B70-82EC-5583E2CF10E6}"/>
              </a:ext>
            </a:extLst>
          </p:cNvPr>
          <p:cNvGrpSpPr/>
          <p:nvPr/>
        </p:nvGrpSpPr>
        <p:grpSpPr>
          <a:xfrm>
            <a:off x="8806232" y="2303647"/>
            <a:ext cx="1685677" cy="1685677"/>
            <a:chOff x="8982815" y="2349343"/>
            <a:chExt cx="1719478" cy="1719478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FD3D5A3-4766-412B-83C1-47AE2A14A41D}"/>
                </a:ext>
              </a:extLst>
            </p:cNvPr>
            <p:cNvSpPr/>
            <p:nvPr/>
          </p:nvSpPr>
          <p:spPr bwMode="auto">
            <a:xfrm>
              <a:off x="8982815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4" name="Group 28">
              <a:extLst>
                <a:ext uri="{FF2B5EF4-FFF2-40B4-BE49-F238E27FC236}">
                  <a16:creationId xmlns:a16="http://schemas.microsoft.com/office/drawing/2014/main" id="{7DD4C139-C291-4BD6-9F8D-4FA0B6E6AFC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491591" y="2863270"/>
              <a:ext cx="684072" cy="686754"/>
              <a:chOff x="8" y="7"/>
              <a:chExt cx="255" cy="256"/>
            </a:xfrm>
          </p:grpSpPr>
          <p:sp>
            <p:nvSpPr>
              <p:cNvPr id="35" name="Freeform 29">
                <a:extLst>
                  <a:ext uri="{FF2B5EF4-FFF2-40B4-BE49-F238E27FC236}">
                    <a16:creationId xmlns:a16="http://schemas.microsoft.com/office/drawing/2014/main" id="{8F870404-C511-4C9A-917D-BD6BB36444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7"/>
                <a:ext cx="255" cy="256"/>
              </a:xfrm>
              <a:custGeom>
                <a:avLst/>
                <a:gdLst>
                  <a:gd name="T0" fmla="*/ 4 w 120"/>
                  <a:gd name="T1" fmla="*/ 38 h 120"/>
                  <a:gd name="T2" fmla="*/ 5 w 120"/>
                  <a:gd name="T3" fmla="*/ 36 h 120"/>
                  <a:gd name="T4" fmla="*/ 9 w 120"/>
                  <a:gd name="T5" fmla="*/ 28 h 120"/>
                  <a:gd name="T6" fmla="*/ 60 w 120"/>
                  <a:gd name="T7" fmla="*/ 0 h 120"/>
                  <a:gd name="T8" fmla="*/ 120 w 120"/>
                  <a:gd name="T9" fmla="*/ 60 h 120"/>
                  <a:gd name="T10" fmla="*/ 60 w 120"/>
                  <a:gd name="T11" fmla="*/ 120 h 120"/>
                  <a:gd name="T12" fmla="*/ 0 w 120"/>
                  <a:gd name="T13" fmla="*/ 6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" h="120">
                    <a:moveTo>
                      <a:pt x="4" y="38"/>
                    </a:moveTo>
                    <a:cubicBezTo>
                      <a:pt x="4" y="38"/>
                      <a:pt x="5" y="37"/>
                      <a:pt x="5" y="36"/>
                    </a:cubicBezTo>
                    <a:cubicBezTo>
                      <a:pt x="6" y="33"/>
                      <a:pt x="8" y="31"/>
                      <a:pt x="9" y="28"/>
                    </a:cubicBezTo>
                    <a:cubicBezTo>
                      <a:pt x="20" y="11"/>
                      <a:pt x="39" y="0"/>
                      <a:pt x="60" y="0"/>
                    </a:cubicBezTo>
                    <a:cubicBezTo>
                      <a:pt x="93" y="0"/>
                      <a:pt x="120" y="27"/>
                      <a:pt x="120" y="60"/>
                    </a:cubicBezTo>
                    <a:cubicBezTo>
                      <a:pt x="120" y="93"/>
                      <a:pt x="93" y="120"/>
                      <a:pt x="60" y="120"/>
                    </a:cubicBezTo>
                    <a:cubicBezTo>
                      <a:pt x="27" y="120"/>
                      <a:pt x="0" y="93"/>
                      <a:pt x="0" y="60"/>
                    </a:cubicBez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6" name="Freeform 30">
                <a:extLst>
                  <a:ext uri="{FF2B5EF4-FFF2-40B4-BE49-F238E27FC236}">
                    <a16:creationId xmlns:a16="http://schemas.microsoft.com/office/drawing/2014/main" id="{6844594C-E724-4F44-922F-1CDA17C42C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" y="67"/>
                <a:ext cx="48" cy="117"/>
              </a:xfrm>
              <a:custGeom>
                <a:avLst/>
                <a:gdLst>
                  <a:gd name="T0" fmla="*/ 0 w 48"/>
                  <a:gd name="T1" fmla="*/ 0 h 117"/>
                  <a:gd name="T2" fmla="*/ 0 w 48"/>
                  <a:gd name="T3" fmla="*/ 68 h 117"/>
                  <a:gd name="T4" fmla="*/ 48 w 48"/>
                  <a:gd name="T5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17">
                    <a:moveTo>
                      <a:pt x="0" y="0"/>
                    </a:moveTo>
                    <a:lnTo>
                      <a:pt x="0" y="68"/>
                    </a:lnTo>
                    <a:lnTo>
                      <a:pt x="48" y="117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7" name="Freeform 31">
                <a:extLst>
                  <a:ext uri="{FF2B5EF4-FFF2-40B4-BE49-F238E27FC236}">
                    <a16:creationId xmlns:a16="http://schemas.microsoft.com/office/drawing/2014/main" id="{9231058B-3684-4F53-AB37-CB09F4E21C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33"/>
                <a:ext cx="60" cy="59"/>
              </a:xfrm>
              <a:custGeom>
                <a:avLst/>
                <a:gdLst>
                  <a:gd name="T0" fmla="*/ 60 w 60"/>
                  <a:gd name="T1" fmla="*/ 59 h 59"/>
                  <a:gd name="T2" fmla="*/ 0 w 60"/>
                  <a:gd name="T3" fmla="*/ 59 h 59"/>
                  <a:gd name="T4" fmla="*/ 0 w 60"/>
                  <a:gd name="T5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0" h="59">
                    <a:moveTo>
                      <a:pt x="60" y="59"/>
                    </a:moveTo>
                    <a:lnTo>
                      <a:pt x="0" y="59"/>
                    </a:lnTo>
                    <a:lnTo>
                      <a:pt x="0" y="0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88402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905E-6 -4.90241E-7 L -1.5905E-6 -0.05447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05157E-6 -4.90241E-7 L 4.05157E-6 -0.05447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2.00664E-6 -4.90241E-7 L -2.00664E-6 -0.05447 " pathEditMode="relative" rAng="0" ptsTypes="AA">
                                      <p:cBhvr>
                                        <p:cTn id="34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749A-2A99-4DB1-8566-47BDD437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Components in Azure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4AD6E-16ED-49F2-AB80-8A99F420C5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922" y="1860205"/>
            <a:ext cx="1657116" cy="16571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5A08FC-56E2-4FA7-BF68-EDAF8F2BD4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89" y="1860205"/>
            <a:ext cx="1657116" cy="1657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BA576E-40C4-457C-B943-A999D7511815}"/>
              </a:ext>
            </a:extLst>
          </p:cNvPr>
          <p:cNvSpPr txBox="1"/>
          <p:nvPr/>
        </p:nvSpPr>
        <p:spPr>
          <a:xfrm>
            <a:off x="4521510" y="4037775"/>
            <a:ext cx="3186375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Serverless Workflow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AE4489-33FC-4FF7-95D5-1C361A9275BB}"/>
              </a:ext>
            </a:extLst>
          </p:cNvPr>
          <p:cNvSpPr txBox="1"/>
          <p:nvPr/>
        </p:nvSpPr>
        <p:spPr>
          <a:xfrm>
            <a:off x="501290" y="4037775"/>
            <a:ext cx="3186375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Serverless Compute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842CDF-CC9C-442C-B6F1-03659598F883}"/>
              </a:ext>
            </a:extLst>
          </p:cNvPr>
          <p:cNvSpPr txBox="1"/>
          <p:nvPr/>
        </p:nvSpPr>
        <p:spPr>
          <a:xfrm>
            <a:off x="8443707" y="4037775"/>
            <a:ext cx="3186375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Serverless Events 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22F91C3-D5F7-49B3-A19A-37432F5D41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47287" y="2045726"/>
            <a:ext cx="1286074" cy="12860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20415A-2DC8-4574-8184-8B4720420274}"/>
              </a:ext>
            </a:extLst>
          </p:cNvPr>
          <p:cNvSpPr txBox="1"/>
          <p:nvPr/>
        </p:nvSpPr>
        <p:spPr>
          <a:xfrm>
            <a:off x="979058" y="3300239"/>
            <a:ext cx="1927905" cy="664797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Functions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F98320-8B42-4489-9980-606D36775C69}"/>
              </a:ext>
            </a:extLst>
          </p:cNvPr>
          <p:cNvSpPr txBox="1"/>
          <p:nvPr/>
        </p:nvSpPr>
        <p:spPr>
          <a:xfrm>
            <a:off x="4423487" y="3300240"/>
            <a:ext cx="3043328" cy="664797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Logic Apps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7C3BAE-4650-4C37-AE84-C3BC95D80054}"/>
              </a:ext>
            </a:extLst>
          </p:cNvPr>
          <p:cNvSpPr txBox="1"/>
          <p:nvPr/>
        </p:nvSpPr>
        <p:spPr>
          <a:xfrm>
            <a:off x="8726371" y="3300240"/>
            <a:ext cx="1927905" cy="664797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Event Grid</a:t>
            </a:r>
          </a:p>
        </p:txBody>
      </p:sp>
    </p:spTree>
    <p:extLst>
      <p:ext uri="{BB962C8B-B14F-4D97-AF65-F5344CB8AC3E}">
        <p14:creationId xmlns:p14="http://schemas.microsoft.com/office/powerpoint/2010/main" val="384007261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us 17"/>
          <p:cNvSpPr/>
          <p:nvPr/>
        </p:nvSpPr>
        <p:spPr bwMode="auto">
          <a:xfrm>
            <a:off x="5683283" y="3332778"/>
            <a:ext cx="787531" cy="684279"/>
          </a:xfrm>
          <a:prstGeom prst="mathPlus">
            <a:avLst>
              <a:gd name="adj1" fmla="val 8757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92595" y="2010291"/>
            <a:ext cx="1866953" cy="566937"/>
          </a:xfrm>
          <a:prstGeom prst="rect">
            <a:avLst/>
          </a:prstGeom>
          <a:noFill/>
        </p:spPr>
        <p:txBody>
          <a:bodyPr wrap="square" lIns="182828" tIns="146263" rIns="182828" bIns="146263" rtlCol="0">
            <a:spAutoFit/>
          </a:bodyPr>
          <a:lstStyle/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Code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69697" y="2010291"/>
            <a:ext cx="1866953" cy="566937"/>
          </a:xfrm>
          <a:prstGeom prst="rect">
            <a:avLst/>
          </a:prstGeom>
          <a:noFill/>
        </p:spPr>
        <p:txBody>
          <a:bodyPr wrap="square" lIns="182828" tIns="146263" rIns="182828" bIns="146263" rtlCol="0">
            <a:spAutoFit/>
          </a:bodyPr>
          <a:lstStyle/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Events + data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45044" y="2010291"/>
            <a:ext cx="2197086" cy="566937"/>
          </a:xfrm>
          <a:prstGeom prst="rect">
            <a:avLst/>
          </a:prstGeom>
          <a:noFill/>
        </p:spPr>
        <p:txBody>
          <a:bodyPr wrap="square" lIns="182828" tIns="146263" rIns="182828" bIns="146263" rtlCol="0">
            <a:spAutoFit/>
          </a:bodyPr>
          <a:lstStyle/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Azure Functions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20"/>
          <a:stretch/>
        </p:blipFill>
        <p:spPr>
          <a:xfrm>
            <a:off x="1753188" y="2349836"/>
            <a:ext cx="1016723" cy="279383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5"/>
          <a:stretch/>
        </p:blipFill>
        <p:spPr>
          <a:xfrm>
            <a:off x="3689950" y="2337638"/>
            <a:ext cx="981977" cy="2793834"/>
          </a:xfrm>
          <a:prstGeom prst="rect">
            <a:avLst/>
          </a:prstGeom>
        </p:spPr>
      </p:pic>
      <p:pic>
        <p:nvPicPr>
          <p:cNvPr id="22" name="slash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8" r="35159"/>
          <a:stretch/>
        </p:blipFill>
        <p:spPr>
          <a:xfrm>
            <a:off x="2708801" y="2353144"/>
            <a:ext cx="939112" cy="279383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17" y="2387446"/>
            <a:ext cx="3019549" cy="266465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F1AC861-453B-46C5-B5B7-C45AADA9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Azure Functions</a:t>
            </a:r>
          </a:p>
        </p:txBody>
      </p:sp>
    </p:spTree>
    <p:extLst>
      <p:ext uri="{BB962C8B-B14F-4D97-AF65-F5344CB8AC3E}">
        <p14:creationId xmlns:p14="http://schemas.microsoft.com/office/powerpoint/2010/main" val="137034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1067E-6 -2.12438E-6 L -0.19441 -0.00567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27" y="-29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7672E-6 -4.99319E-7 L 0.23296 -0.00658 " pathEditMode="relative" rAng="0" ptsTypes="AA">
                                      <p:cBhvr>
                                        <p:cTn id="1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42" y="-34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3707E-6 -4.79346E-6 L 0.23513 -0.00658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6" y="-34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3265E-6 -4.42578E-6 L 0.23219 -0.00658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03" y="-34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3" dur="450" fill="hold"/>
                                        <p:tgtEl>
                                          <p:spTgt spid="22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5.38678E-7 3.15933E-6 L 5.38678E-7 -0.05447 " pathEditMode="relative" rAng="0" ptsTypes="AA">
                                      <p:cBhvr>
                                        <p:cTn id="28" dur="5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5" grpId="0"/>
      <p:bldP spid="25" grpId="1"/>
    </p:bldLst>
  </p:timing>
</p:sld>
</file>

<file path=ppt/theme/theme1.xml><?xml version="1.0" encoding="utf-8"?>
<a:theme xmlns:a="http://schemas.openxmlformats.org/drawingml/2006/main" name="Connect_2016_Template_Light">
  <a:themeElements>
    <a:clrScheme name="Custom 1">
      <a:dk1>
        <a:srgbClr val="505050"/>
      </a:dk1>
      <a:lt1>
        <a:srgbClr val="FFFFFF"/>
      </a:lt1>
      <a:dk2>
        <a:srgbClr val="6E3382"/>
      </a:dk2>
      <a:lt2>
        <a:srgbClr val="FFFFFF"/>
      </a:lt2>
      <a:accent1>
        <a:srgbClr val="6E3382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SharedByUser xmlns="b0e4521d-181b-4aee-b4a8-952b2bc14729">scothu@microsoft.com</LastSharedByUser>
    <SharedWithUsers xmlns="b0e4521d-181b-4aee-b4a8-952b2bc14729">
      <UserInfo>
        <DisplayName>Diego Vega</DisplayName>
        <AccountId>30</AccountId>
        <AccountType/>
      </UserInfo>
      <UserInfo>
        <DisplayName>Daniel Roth</DisplayName>
        <AccountId>31</AccountId>
        <AccountType/>
      </UserInfo>
      <UserInfo>
        <DisplayName>Kasey Uhlenhuth</DisplayName>
        <AccountId>32</AccountId>
        <AccountType/>
      </UserInfo>
      <UserInfo>
        <DisplayName>Andrew Hall (DEVDIV)</DisplayName>
        <AccountId>33</AccountId>
        <AccountType/>
      </UserInfo>
    </SharedWithUsers>
    <LastSharedByTime xmlns="b0e4521d-181b-4aee-b4a8-952b2bc14729">2017-08-02T01:28:32+00:00</LastSharedByTim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6" ma:contentTypeDescription="Create a new document." ma:contentTypeScope="" ma:versionID="1ab1d48702f2dbd936fe586f8043726f">
  <xsd:schema xmlns:xsd="http://www.w3.org/2001/XMLSchema" xmlns:xs="http://www.w3.org/2001/XMLSchema" xmlns:p="http://schemas.microsoft.com/office/2006/metadata/properties" xmlns:ns2="ed971524-76e7-40a8-a01a-f99956bd178c" xmlns:ns3="b0e4521d-181b-4aee-b4a8-952b2bc14729" targetNamespace="http://schemas.microsoft.com/office/2006/metadata/properties" ma:root="true" ma:fieldsID="4fd0fd4a66fbd0bff1385b057556f9df" ns2:_="" ns3:_="">
    <xsd:import namespace="ed971524-76e7-40a8-a01a-f99956bd178c"/>
    <xsd:import namespace="b0e4521d-181b-4aee-b4a8-952b2bc147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2051C8-1D54-4CAE-822B-9BF5C05E3E63}">
  <ds:schemaRefs>
    <ds:schemaRef ds:uri="http://purl.org/dc/elements/1.1/"/>
    <ds:schemaRef ds:uri="b0e4521d-181b-4aee-b4a8-952b2bc14729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ed971524-76e7-40a8-a01a-f99956bd178c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E694AB9-464F-4B73-9FBB-9826DE7A52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971524-76e7-40a8-a01a-f99956bd178c"/>
    <ds:schemaRef ds:uri="b0e4521d-181b-4aee-b4a8-952b2bc147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79B346-B91C-44CF-9CBE-5329E476BF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2069</TotalTime>
  <Words>752</Words>
  <Application>Microsoft Office PowerPoint</Application>
  <PresentationFormat>Widescreen</PresentationFormat>
  <Paragraphs>206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Consolas</vt:lpstr>
      <vt:lpstr>MS Shell Dlg 2</vt:lpstr>
      <vt:lpstr>Segoe UI</vt:lpstr>
      <vt:lpstr>Segoe UI Light</vt:lpstr>
      <vt:lpstr>Segoe UI Semibold</vt:lpstr>
      <vt:lpstr>Segoe UI Semilight</vt:lpstr>
      <vt:lpstr>Times New Roman</vt:lpstr>
      <vt:lpstr>Wingdings</vt:lpstr>
      <vt:lpstr>Connect_2016_Template_Light</vt:lpstr>
      <vt:lpstr> Learn. Imagine. Build. .NET Conf  </vt:lpstr>
      <vt:lpstr>The evolution of application platforms</vt:lpstr>
      <vt:lpstr>Before cloud</vt:lpstr>
      <vt:lpstr>Then came IaaS—table stakes for digital business</vt:lpstr>
      <vt:lpstr>Then PaaS, critical for digital transformation </vt:lpstr>
      <vt:lpstr>What is Serverless? </vt:lpstr>
      <vt:lpstr>Benefits of Serverless </vt:lpstr>
      <vt:lpstr>Serverless Components in Azure</vt:lpstr>
      <vt:lpstr>Introducing Azure Functions</vt:lpstr>
      <vt:lpstr>Triggers and Bindings</vt:lpstr>
      <vt:lpstr>Automatically referenced packages</vt:lpstr>
      <vt:lpstr>Demo:</vt:lpstr>
      <vt:lpstr>New Visual Studio 2017 tooling</vt:lpstr>
      <vt:lpstr>Visual Studio 2017 Tooling</vt:lpstr>
      <vt:lpstr>Demo:</vt:lpstr>
      <vt:lpstr>VSTS</vt:lpstr>
      <vt:lpstr>Application Insights</vt:lpstr>
      <vt:lpstr>Demo:</vt:lpstr>
      <vt:lpstr>Resources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Cecil Phillip</cp:lastModifiedBy>
  <cp:revision>28</cp:revision>
  <dcterms:modified xsi:type="dcterms:W3CDTF">2017-09-19T15:01:16Z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0x010100D38D393254D930438EAEFA57144E97A1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bethma@microsoft.com</vt:lpwstr>
  </property>
  <property fmtid="{D5CDD505-2E9C-101B-9397-08002B2CF9AE}" pid="7" name="MSIP_Label_f42aa342-8706-4288-bd11-ebb85995028c_SetDate">
    <vt:lpwstr>2017-07-28T15:05:09.2926995-07:00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