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4"/>
  </p:sldMasterIdLst>
  <p:notesMasterIdLst>
    <p:notesMasterId r:id="rId30"/>
  </p:notesMasterIdLst>
  <p:sldIdLst>
    <p:sldId id="287" r:id="rId5"/>
    <p:sldId id="312" r:id="rId6"/>
    <p:sldId id="288" r:id="rId7"/>
    <p:sldId id="260" r:id="rId8"/>
    <p:sldId id="290" r:id="rId9"/>
    <p:sldId id="291" r:id="rId10"/>
    <p:sldId id="289" r:id="rId11"/>
    <p:sldId id="295" r:id="rId12"/>
    <p:sldId id="307" r:id="rId13"/>
    <p:sldId id="297" r:id="rId14"/>
    <p:sldId id="298" r:id="rId15"/>
    <p:sldId id="304" r:id="rId16"/>
    <p:sldId id="305" r:id="rId17"/>
    <p:sldId id="293" r:id="rId18"/>
    <p:sldId id="308" r:id="rId19"/>
    <p:sldId id="318" r:id="rId20"/>
    <p:sldId id="309" r:id="rId21"/>
    <p:sldId id="303" r:id="rId22"/>
    <p:sldId id="315" r:id="rId23"/>
    <p:sldId id="314" r:id="rId24"/>
    <p:sldId id="316" r:id="rId25"/>
    <p:sldId id="317" r:id="rId26"/>
    <p:sldId id="300" r:id="rId27"/>
    <p:sldId id="310" r:id="rId28"/>
    <p:sldId id="31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8AD962-34A7-4716-A78B-F7307F11788D}">
          <p14:sldIdLst>
            <p14:sldId id="287"/>
            <p14:sldId id="312"/>
            <p14:sldId id="288"/>
          </p14:sldIdLst>
        </p14:section>
        <p14:section name="Microservices" id="{C772C536-1037-4CBE-B2EC-A90DC8129E9D}">
          <p14:sldIdLst>
            <p14:sldId id="260"/>
            <p14:sldId id="290"/>
            <p14:sldId id="291"/>
            <p14:sldId id="289"/>
          </p14:sldIdLst>
        </p14:section>
        <p14:section name="What is Service Fabric" id="{6E45D667-6E9B-4258-BDD9-CBDB766A22AE}">
          <p14:sldIdLst>
            <p14:sldId id="295"/>
            <p14:sldId id="307"/>
            <p14:sldId id="297"/>
            <p14:sldId id="298"/>
          </p14:sldIdLst>
        </p14:section>
        <p14:section name="Getting Started" id="{BE2576A7-773B-436C-90F2-24A4778048F9}">
          <p14:sldIdLst>
            <p14:sldId id="304"/>
          </p14:sldIdLst>
        </p14:section>
        <p14:section name="Unleash the Power" id="{7CD600FD-902C-456C-BCBB-E4715532366B}">
          <p14:sldIdLst>
            <p14:sldId id="305"/>
            <p14:sldId id="293"/>
          </p14:sldIdLst>
        </p14:section>
        <p14:section name="Containers" id="{869AFCF8-D74B-49DA-810F-DEC45675752E}">
          <p14:sldIdLst>
            <p14:sldId id="308"/>
            <p14:sldId id="318"/>
            <p14:sldId id="309"/>
            <p14:sldId id="303"/>
          </p14:sldIdLst>
        </p14:section>
        <p14:section name=".NET Core" id="{86DE481C-DC30-4BE7-9A19-F32B89AFEEAE}">
          <p14:sldIdLst>
            <p14:sldId id="315"/>
            <p14:sldId id="314"/>
            <p14:sldId id="316"/>
            <p14:sldId id="317"/>
          </p14:sldIdLst>
        </p14:section>
        <p14:section name="Summary" id="{265E8775-069A-4917-9EC8-548FD7BD7E8B}">
          <p14:sldIdLst>
            <p14:sldId id="300"/>
            <p14:sldId id="310"/>
            <p14:sldId id="31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k Brazeau" initials="NB" lastIdx="2" clrIdx="0">
    <p:extLst>
      <p:ext uri="{19B8F6BF-5375-455C-9EA6-DF929625EA0E}">
        <p15:presenceInfo xmlns:p15="http://schemas.microsoft.com/office/powerpoint/2012/main" userId="S-1-5-21-2127521184-1604012920-1887927527-16880922" providerId="AD"/>
      </p:ext>
    </p:extLst>
  </p:cmAuthor>
  <p:cmAuthor id="2" name="Achim Dettweiler" initials="AD" lastIdx="4" clrIdx="1">
    <p:extLst>
      <p:ext uri="{19B8F6BF-5375-455C-9EA6-DF929625EA0E}">
        <p15:presenceInfo xmlns:p15="http://schemas.microsoft.com/office/powerpoint/2012/main" userId="S-1-5-21-2127521184-1604012920-1887927527-8448984" providerId="AD"/>
      </p:ext>
    </p:extLst>
  </p:cmAuthor>
  <p:cmAuthor id="3" name="Beth Massi" initials="BM" lastIdx="4" clrIdx="2">
    <p:extLst>
      <p:ext uri="{19B8F6BF-5375-455C-9EA6-DF929625EA0E}">
        <p15:presenceInfo xmlns:p15="http://schemas.microsoft.com/office/powerpoint/2012/main" userId="S-1-5-21-2127521184-1604012920-1887927527-3218060" providerId="AD"/>
      </p:ext>
    </p:extLst>
  </p:cmAuthor>
  <p:cmAuthor id="4" name="Diego Vega" initials="DV" lastIdx="2" clrIdx="3">
    <p:extLst>
      <p:ext uri="{19B8F6BF-5375-455C-9EA6-DF929625EA0E}">
        <p15:presenceInfo xmlns:p15="http://schemas.microsoft.com/office/powerpoint/2012/main" userId="S003BFFD801C0A84@LIVE.COM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6E3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063" autoAdjust="0"/>
  </p:normalViewPr>
  <p:slideViewPr>
    <p:cSldViewPr snapToGrid="0">
      <p:cViewPr varScale="1">
        <p:scale>
          <a:sx n="79" d="100"/>
          <a:sy n="79" d="100"/>
        </p:scale>
        <p:origin x="720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xime Rouiller" userId="59e02453-e336-4484-b8a1-a710889c4018" providerId="ADAL" clId="{C066C7F0-C82D-4654-A8FD-BEEF159079B2}"/>
    <pc:docChg chg="delSld modSld modSection">
      <pc:chgData name="Maxime Rouiller" userId="59e02453-e336-4484-b8a1-a710889c4018" providerId="ADAL" clId="{C066C7F0-C82D-4654-A8FD-BEEF159079B2}" dt="2017-09-20T22:00:26.976" v="10" actId="20577"/>
      <pc:docMkLst>
        <pc:docMk/>
      </pc:docMkLst>
      <pc:sldChg chg="modNotesTx">
        <pc:chgData name="Maxime Rouiller" userId="59e02453-e336-4484-b8a1-a710889c4018" providerId="ADAL" clId="{C066C7F0-C82D-4654-A8FD-BEEF159079B2}" dt="2017-09-20T21:59:07.948" v="0" actId="6549"/>
        <pc:sldMkLst>
          <pc:docMk/>
          <pc:sldMk cId="111782835" sldId="287"/>
        </pc:sldMkLst>
      </pc:sldChg>
      <pc:sldChg chg="modNotesTx">
        <pc:chgData name="Maxime Rouiller" userId="59e02453-e336-4484-b8a1-a710889c4018" providerId="ADAL" clId="{C066C7F0-C82D-4654-A8FD-BEEF159079B2}" dt="2017-09-20T21:59:28.898" v="3" actId="20577"/>
        <pc:sldMkLst>
          <pc:docMk/>
          <pc:sldMk cId="3707248215" sldId="289"/>
        </pc:sldMkLst>
      </pc:sldChg>
      <pc:sldChg chg="modNotesTx">
        <pc:chgData name="Maxime Rouiller" userId="59e02453-e336-4484-b8a1-a710889c4018" providerId="ADAL" clId="{C066C7F0-C82D-4654-A8FD-BEEF159079B2}" dt="2017-09-20T21:59:21.637" v="2" actId="6549"/>
        <pc:sldMkLst>
          <pc:docMk/>
          <pc:sldMk cId="2682186808" sldId="291"/>
        </pc:sldMkLst>
      </pc:sldChg>
      <pc:sldChg chg="modNotesTx">
        <pc:chgData name="Maxime Rouiller" userId="59e02453-e336-4484-b8a1-a710889c4018" providerId="ADAL" clId="{C066C7F0-C82D-4654-A8FD-BEEF159079B2}" dt="2017-09-20T22:00:05.148" v="9" actId="20577"/>
        <pc:sldMkLst>
          <pc:docMk/>
          <pc:sldMk cId="3640116121" sldId="293"/>
        </pc:sldMkLst>
      </pc:sldChg>
      <pc:sldChg chg="modNotesTx">
        <pc:chgData name="Maxime Rouiller" userId="59e02453-e336-4484-b8a1-a710889c4018" providerId="ADAL" clId="{C066C7F0-C82D-4654-A8FD-BEEF159079B2}" dt="2017-09-20T21:59:32.648" v="4" actId="20577"/>
        <pc:sldMkLst>
          <pc:docMk/>
          <pc:sldMk cId="4156329726" sldId="295"/>
        </pc:sldMkLst>
      </pc:sldChg>
      <pc:sldChg chg="del">
        <pc:chgData name="Maxime Rouiller" userId="59e02453-e336-4484-b8a1-a710889c4018" providerId="ADAL" clId="{C066C7F0-C82D-4654-A8FD-BEEF159079B2}" dt="2017-09-20T21:59:50.243" v="6" actId="2696"/>
        <pc:sldMkLst>
          <pc:docMk/>
          <pc:sldMk cId="2588570203" sldId="301"/>
        </pc:sldMkLst>
      </pc:sldChg>
      <pc:sldChg chg="del">
        <pc:chgData name="Maxime Rouiller" userId="59e02453-e336-4484-b8a1-a710889c4018" providerId="ADAL" clId="{C066C7F0-C82D-4654-A8FD-BEEF159079B2}" dt="2017-09-20T22:00:01.578" v="8" actId="2696"/>
        <pc:sldMkLst>
          <pc:docMk/>
          <pc:sldMk cId="2538254243" sldId="302"/>
        </pc:sldMkLst>
      </pc:sldChg>
      <pc:sldChg chg="modNotesTx">
        <pc:chgData name="Maxime Rouiller" userId="59e02453-e336-4484-b8a1-a710889c4018" providerId="ADAL" clId="{C066C7F0-C82D-4654-A8FD-BEEF159079B2}" dt="2017-09-20T21:59:45.798" v="5" actId="20577"/>
        <pc:sldMkLst>
          <pc:docMk/>
          <pc:sldMk cId="3550006094" sldId="304"/>
        </pc:sldMkLst>
      </pc:sldChg>
      <pc:sldChg chg="modNotesTx">
        <pc:chgData name="Maxime Rouiller" userId="59e02453-e336-4484-b8a1-a710889c4018" providerId="ADAL" clId="{C066C7F0-C82D-4654-A8FD-BEEF159079B2}" dt="2017-09-20T21:59:54.156" v="7" actId="6549"/>
        <pc:sldMkLst>
          <pc:docMk/>
          <pc:sldMk cId="3578686355" sldId="305"/>
        </pc:sldMkLst>
      </pc:sldChg>
      <pc:sldChg chg="modNotesTx">
        <pc:chgData name="Maxime Rouiller" userId="59e02453-e336-4484-b8a1-a710889c4018" providerId="ADAL" clId="{C066C7F0-C82D-4654-A8FD-BEEF159079B2}" dt="2017-09-20T22:00:26.976" v="10" actId="20577"/>
        <pc:sldMkLst>
          <pc:docMk/>
          <pc:sldMk cId="240814833" sldId="310"/>
        </pc:sldMkLst>
      </pc:sldChg>
      <pc:sldChg chg="modNotesTx">
        <pc:chgData name="Maxime Rouiller" userId="59e02453-e336-4484-b8a1-a710889c4018" providerId="ADAL" clId="{C066C7F0-C82D-4654-A8FD-BEEF159079B2}" dt="2017-09-20T21:59:11.358" v="1" actId="6549"/>
        <pc:sldMkLst>
          <pc:docMk/>
          <pc:sldMk cId="3641407559" sldId="31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7A0A5C-BDFE-4AA0-8363-842B4B5195FB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8195A8-0CC9-4EC5-84EE-12317B821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95A8-0CC9-4EC5-84EE-12317B8212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83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Runs on any OS and any cloud</a:t>
            </a:r>
          </a:p>
          <a:p>
            <a:endParaRPr lang="en-US" dirty="0"/>
          </a:p>
          <a:p>
            <a:r>
              <a:rPr lang="en-US" dirty="0"/>
              <a:t>Service Fabric sites on your</a:t>
            </a:r>
          </a:p>
          <a:p>
            <a:r>
              <a:rPr lang="en-US" dirty="0"/>
              <a:t>-dev machine</a:t>
            </a:r>
          </a:p>
          <a:p>
            <a:r>
              <a:rPr lang="en-US" dirty="0"/>
              <a:t>-azure</a:t>
            </a:r>
          </a:p>
          <a:p>
            <a:r>
              <a:rPr lang="en-US" dirty="0"/>
              <a:t>-On premise infra</a:t>
            </a:r>
          </a:p>
          <a:p>
            <a:r>
              <a:rPr lang="en-US" dirty="0"/>
              <a:t>-other clouds</a:t>
            </a:r>
          </a:p>
          <a:p>
            <a:endParaRPr lang="en-US" dirty="0"/>
          </a:p>
          <a:p>
            <a:r>
              <a:rPr lang="en-US" dirty="0"/>
              <a:t>Your application sits on top of that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Microsoft Build 2017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9/19/2017 8:45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23714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Runs Azure</a:t>
            </a:r>
          </a:p>
          <a:p>
            <a:r>
              <a:rPr lang="en-US" dirty="0"/>
              <a:t>This runs critical software.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95A8-0CC9-4EC5-84EE-12317B82121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608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88C26-F2EE-4531-A8A2-E8EE4405693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1313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88C26-F2EE-4531-A8A2-E8EE4405693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749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9/19/2017 8:45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5000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5A2D088-BDBD-41A5-ADCE-5C6A4DC08057}" type="datetime8">
              <a:rPr lang="en-US" smtClean="0"/>
              <a:t>9/19/2017 8:45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465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Microsoft Build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9/20/2017 8:04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91936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Build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9/19/2017 8:45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8593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95A8-0CC9-4EC5-84EE-12317B82121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992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Build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9/20/2017 7:44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909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95A8-0CC9-4EC5-84EE-12317B8212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788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Build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9/20/2017 7:41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3710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Build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9/20/2017 7:44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2358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Build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9/20/2017 7:52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6127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95A8-0CC9-4EC5-84EE-12317B82121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043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95A8-0CC9-4EC5-84EE-12317B82121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6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95A8-0CC9-4EC5-84EE-12317B8212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76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3EB8A-53A4-4077-8798-610E05BE84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51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9/19/2017 8:45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345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9/19/2017 8:45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387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95A8-0CC9-4EC5-84EE-12317B82121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48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D16B8-DE3E-4D31-AAA7-8D20470AAF8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18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9/19/2017 8:45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796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C3560EA-E0BC-4D23-AB03-94687AB5777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0227"/>
            <a:ext cx="12193160" cy="35187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4CBA2C8-3215-4ADB-AC4C-D39B15E75B6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160" y="5098627"/>
            <a:ext cx="12193160" cy="35187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13B10B-C71C-4EF5-A560-A735E108C70D}"/>
              </a:ext>
            </a:extLst>
          </p:cNvPr>
          <p:cNvSpPr txBox="1"/>
          <p:nvPr userDrawn="1"/>
        </p:nvSpPr>
        <p:spPr>
          <a:xfrm>
            <a:off x="380011" y="2087126"/>
            <a:ext cx="10390909" cy="9048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400" dirty="0">
                <a:solidFill>
                  <a:schemeClr val="bg1"/>
                </a:solidFill>
              </a:rPr>
              <a:t>Session 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44DF33-867A-4A36-83BA-1B9AEE45800C}"/>
              </a:ext>
            </a:extLst>
          </p:cNvPr>
          <p:cNvSpPr txBox="1"/>
          <p:nvPr userDrawn="1"/>
        </p:nvSpPr>
        <p:spPr>
          <a:xfrm>
            <a:off x="380011" y="4132614"/>
            <a:ext cx="4969823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Speaker Name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3E9E9A-5DF0-461C-9286-4130DEB11327}"/>
              </a:ext>
            </a:extLst>
          </p:cNvPr>
          <p:cNvSpPr txBox="1"/>
          <p:nvPr userDrawn="1"/>
        </p:nvSpPr>
        <p:spPr>
          <a:xfrm>
            <a:off x="8201320" y="5448693"/>
            <a:ext cx="4128940" cy="154196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Learn. Imagine. Build.</a:t>
            </a:r>
            <a:br>
              <a:rPr lang="en-US" sz="24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6600" dirty="0">
                <a:solidFill>
                  <a:schemeClr val="bg1"/>
                </a:solidFill>
                <a:latin typeface="+mn-lt"/>
              </a:rPr>
              <a:t>.NET Conf</a:t>
            </a: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0922703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48980-93CB-F440-9829-C1A1EB0D875D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6A17D-387B-394B-B63C-EC3D98B5B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6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4" y="1189176"/>
            <a:ext cx="5378548" cy="1946495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5">
                <a:gradFill>
                  <a:gsLst>
                    <a:gs pos="12389">
                      <a:schemeClr val="tx2"/>
                    </a:gs>
                    <a:gs pos="31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03" indent="0">
              <a:buNone/>
              <a:tabLst/>
              <a:defRPr sz="1961"/>
            </a:lvl3pPr>
            <a:lvl4pPr marL="451096" indent="0">
              <a:buNone/>
              <a:defRPr/>
            </a:lvl4pPr>
            <a:lvl5pPr marL="671977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6"/>
            <a:ext cx="5378548" cy="1946495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5">
                <a:gradFill>
                  <a:gsLst>
                    <a:gs pos="12389">
                      <a:schemeClr val="tx2"/>
                    </a:gs>
                    <a:gs pos="31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03" indent="0">
              <a:buNone/>
              <a:tabLst/>
              <a:defRPr sz="1961"/>
            </a:lvl3pPr>
            <a:lvl4pPr marL="451096" indent="0">
              <a:buNone/>
              <a:defRPr/>
            </a:lvl4pPr>
            <a:lvl5pPr marL="671977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92548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1725569"/>
            <a:ext cx="7888452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415719511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54122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93280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5333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445309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Video title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26652" y="882710"/>
            <a:ext cx="7984402" cy="576341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6622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816152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60297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1491147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1AC467E-40BB-4167-B886-3BE80F4C6BFF}"/>
              </a:ext>
            </a:extLst>
          </p:cNvPr>
          <p:cNvGrpSpPr/>
          <p:nvPr userDrawn="1"/>
        </p:nvGrpSpPr>
        <p:grpSpPr>
          <a:xfrm>
            <a:off x="1" y="6150820"/>
            <a:ext cx="13541654" cy="904863"/>
            <a:chOff x="1" y="6150820"/>
            <a:chExt cx="13541654" cy="90486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6122FB3-2713-493C-AB08-276B6613B15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/>
            <a:stretch>
              <a:fillRect/>
            </a:stretch>
          </p:blipFill>
          <p:spPr>
            <a:xfrm>
              <a:off x="1" y="6272117"/>
              <a:ext cx="12192000" cy="59055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F9C8AD2-E3AF-433C-91E6-F177F22D3A0D}"/>
                </a:ext>
              </a:extLst>
            </p:cNvPr>
            <p:cNvSpPr txBox="1"/>
            <p:nvPr userDrawn="1"/>
          </p:nvSpPr>
          <p:spPr>
            <a:xfrm>
              <a:off x="9412715" y="6150820"/>
              <a:ext cx="4128940" cy="904863"/>
            </a:xfrm>
            <a:prstGeom prst="rect">
              <a:avLst/>
            </a:prstGeom>
            <a:noFill/>
            <a:effectLst>
              <a:outerShdw sx="1000" sy="1000" algn="ctr" rotWithShape="0">
                <a:schemeClr val="bg1"/>
              </a:outerShdw>
            </a:effectLst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4400" dirty="0">
                  <a:solidFill>
                    <a:srgbClr val="F8F8F8"/>
                  </a:solidFill>
                  <a:effectLst/>
                  <a:latin typeface="+mn-lt"/>
                </a:rPr>
                <a:t>.NET Conf</a:t>
              </a:r>
              <a:endParaRPr lang="en-US" sz="4400" dirty="0">
                <a:solidFill>
                  <a:srgbClr val="F8F8F8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2875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7" r:id="rId2"/>
    <p:sldLayoutId id="2147483678" r:id="rId3"/>
    <p:sldLayoutId id="2147483679" r:id="rId4"/>
    <p:sldLayoutId id="2147483680" r:id="rId5"/>
    <p:sldLayoutId id="2147483683" r:id="rId6"/>
    <p:sldLayoutId id="2147483686" r:id="rId7"/>
    <p:sldLayoutId id="2147483687" r:id="rId8"/>
    <p:sldLayoutId id="2147483697" r:id="rId9"/>
    <p:sldLayoutId id="2147483698" r:id="rId10"/>
    <p:sldLayoutId id="2147483699" r:id="rId11"/>
    <p:sldLayoutId id="2147483700" r:id="rId12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jpg"/><Relationship Id="rId5" Type="http://schemas.openxmlformats.org/officeDocument/2006/relationships/image" Target="../media/image22.png"/><Relationship Id="rId10" Type="http://schemas.openxmlformats.org/officeDocument/2006/relationships/image" Target="../media/image27.jpg"/><Relationship Id="rId4" Type="http://schemas.openxmlformats.org/officeDocument/2006/relationships/image" Target="../media/image21.png"/><Relationship Id="rId9" Type="http://schemas.openxmlformats.org/officeDocument/2006/relationships/image" Target="../media/image26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zure/service-fabric-issues" TargetMode="External"/><Relationship Id="rId3" Type="http://schemas.openxmlformats.org/officeDocument/2006/relationships/hyperlink" Target="http://aka.ms/ServiceFabricSDK" TargetMode="External"/><Relationship Id="rId7" Type="http://schemas.openxmlformats.org/officeDocument/2006/relationships/hyperlink" Target="http://aka.ms/ServiceFabricForum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tagged/azure-service-fabric" TargetMode="External"/><Relationship Id="rId5" Type="http://schemas.openxmlformats.org/officeDocument/2006/relationships/hyperlink" Target="https://aka.ms/TryAzureServiceFabric" TargetMode="External"/><Relationship Id="rId4" Type="http://schemas.openxmlformats.org/officeDocument/2006/relationships/hyperlink" Target="http://aka.ms/ServiceFabricSamples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SFDocs" TargetMode="External"/><Relationship Id="rId2" Type="http://schemas.openxmlformats.org/officeDocument/2006/relationships/hyperlink" Target="mailto:marouill@microsoft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33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91E340D-E4F5-43F6-B9CB-F9B75FA827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0227"/>
            <a:ext cx="12193160" cy="35187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1C0FB0-4C94-4FAB-9C64-1B93E8C5E2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160" y="5098627"/>
            <a:ext cx="12193160" cy="35187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F6E106-D1CC-47CA-8569-84F2DB6A7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7092" y="5462650"/>
            <a:ext cx="4294908" cy="724705"/>
          </a:xfrm>
        </p:spPr>
        <p:txBody>
          <a:bodyPr/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 Learn. Imagine. Build.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7200" dirty="0">
                <a:solidFill>
                  <a:schemeClr val="bg1"/>
                </a:solidFill>
                <a:latin typeface="+mn-lt"/>
              </a:rPr>
              <a:t>.NET Conf</a:t>
            </a:r>
            <a:br>
              <a:rPr lang="en-US" dirty="0">
                <a:solidFill>
                  <a:schemeClr val="bg1"/>
                </a:solidFill>
                <a:latin typeface="+mn-lt"/>
              </a:rPr>
            </a:b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058538-92E4-4599-A7E3-7B6D8A353732}"/>
              </a:ext>
            </a:extLst>
          </p:cNvPr>
          <p:cNvSpPr txBox="1"/>
          <p:nvPr/>
        </p:nvSpPr>
        <p:spPr>
          <a:xfrm>
            <a:off x="380011" y="2087126"/>
            <a:ext cx="10390909" cy="159120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400" dirty="0">
                <a:solidFill>
                  <a:schemeClr val="bg1"/>
                </a:solidFill>
              </a:rPr>
              <a:t>.NET Core Microservices on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400" dirty="0">
                <a:solidFill>
                  <a:schemeClr val="bg1"/>
                </a:solidFill>
              </a:rPr>
              <a:t>Azure Service Fabric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4B2266-E97B-470D-97CF-784B6D847E77}"/>
              </a:ext>
            </a:extLst>
          </p:cNvPr>
          <p:cNvSpPr txBox="1"/>
          <p:nvPr/>
        </p:nvSpPr>
        <p:spPr>
          <a:xfrm>
            <a:off x="346353" y="3953098"/>
            <a:ext cx="4969823" cy="10372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Maxime Rouiller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@</a:t>
            </a:r>
            <a:r>
              <a:rPr lang="en-US" sz="2400" dirty="0" err="1">
                <a:solidFill>
                  <a:schemeClr val="bg1"/>
                </a:solidFill>
              </a:rPr>
              <a:t>MaximRouiller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8283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Picture 162" descr="2073251155_0451f31674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16736" y="4777459"/>
            <a:ext cx="1239279" cy="999438"/>
          </a:xfrm>
          <a:prstGeom prst="rect">
            <a:avLst/>
          </a:prstGeom>
          <a:noFill/>
        </p:spPr>
      </p:pic>
      <p:sp>
        <p:nvSpPr>
          <p:cNvPr id="83" name="Pentagon 82"/>
          <p:cNvSpPr/>
          <p:nvPr/>
        </p:nvSpPr>
        <p:spPr bwMode="auto">
          <a:xfrm rot="5400000">
            <a:off x="9959765" y="3276389"/>
            <a:ext cx="1090503" cy="1534549"/>
          </a:xfrm>
          <a:prstGeom prst="homePlate">
            <a:avLst>
              <a:gd name="adj" fmla="val 38432"/>
            </a:avLst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5537" tIns="140429" rIns="175537" bIns="14042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9495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04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4" name="Hexagon 83"/>
          <p:cNvSpPr>
            <a:spLocks noChangeAspect="1"/>
          </p:cNvSpPr>
          <p:nvPr/>
        </p:nvSpPr>
        <p:spPr bwMode="auto">
          <a:xfrm>
            <a:off x="1519047" y="2607141"/>
            <a:ext cx="639976" cy="553580"/>
          </a:xfrm>
          <a:prstGeom prst="hexagon">
            <a:avLst/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5537" tIns="140429" rIns="175537" bIns="14042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9495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04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5" name="Hexagon 84"/>
          <p:cNvSpPr>
            <a:spLocks noChangeAspect="1"/>
          </p:cNvSpPr>
          <p:nvPr/>
        </p:nvSpPr>
        <p:spPr bwMode="auto">
          <a:xfrm>
            <a:off x="2610441" y="2607141"/>
            <a:ext cx="639976" cy="553580"/>
          </a:xfrm>
          <a:prstGeom prst="hexagon">
            <a:avLst/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5537" tIns="140429" rIns="175537" bIns="14042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9495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04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6" name="Hexagon 85"/>
          <p:cNvSpPr>
            <a:spLocks noChangeAspect="1"/>
          </p:cNvSpPr>
          <p:nvPr/>
        </p:nvSpPr>
        <p:spPr bwMode="auto">
          <a:xfrm>
            <a:off x="3662053" y="2607141"/>
            <a:ext cx="639976" cy="553580"/>
          </a:xfrm>
          <a:prstGeom prst="hexagon">
            <a:avLst/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5537" tIns="140429" rIns="175537" bIns="14042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9495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04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7" name="Hexagon 86"/>
          <p:cNvSpPr>
            <a:spLocks noChangeAspect="1"/>
          </p:cNvSpPr>
          <p:nvPr/>
        </p:nvSpPr>
        <p:spPr bwMode="auto">
          <a:xfrm>
            <a:off x="4741925" y="2607141"/>
            <a:ext cx="639976" cy="553580"/>
          </a:xfrm>
          <a:prstGeom prst="hexagon">
            <a:avLst/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5537" tIns="140429" rIns="175537" bIns="14042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9495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04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8" name="Hexagon 87"/>
          <p:cNvSpPr>
            <a:spLocks noChangeAspect="1"/>
          </p:cNvSpPr>
          <p:nvPr/>
        </p:nvSpPr>
        <p:spPr bwMode="auto">
          <a:xfrm>
            <a:off x="5821796" y="2607141"/>
            <a:ext cx="639976" cy="553580"/>
          </a:xfrm>
          <a:prstGeom prst="hexagon">
            <a:avLst/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5537" tIns="140429" rIns="175537" bIns="14042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9495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04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9" name="Hexagon 88"/>
          <p:cNvSpPr>
            <a:spLocks noChangeAspect="1"/>
          </p:cNvSpPr>
          <p:nvPr/>
        </p:nvSpPr>
        <p:spPr bwMode="auto">
          <a:xfrm>
            <a:off x="6882941" y="2607141"/>
            <a:ext cx="639976" cy="553580"/>
          </a:xfrm>
          <a:prstGeom prst="hexagon">
            <a:avLst/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5537" tIns="140429" rIns="175537" bIns="14042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9495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04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0" name="Hexagon 89"/>
          <p:cNvSpPr>
            <a:spLocks noChangeAspect="1"/>
          </p:cNvSpPr>
          <p:nvPr/>
        </p:nvSpPr>
        <p:spPr bwMode="auto">
          <a:xfrm>
            <a:off x="7946183" y="2607141"/>
            <a:ext cx="639976" cy="553580"/>
          </a:xfrm>
          <a:prstGeom prst="hexagon">
            <a:avLst/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5537" tIns="140429" rIns="175537" bIns="14042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9495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04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1" name="Hexagon 90"/>
          <p:cNvSpPr>
            <a:spLocks noChangeAspect="1"/>
          </p:cNvSpPr>
          <p:nvPr/>
        </p:nvSpPr>
        <p:spPr bwMode="auto">
          <a:xfrm>
            <a:off x="9022741" y="2607141"/>
            <a:ext cx="639976" cy="553580"/>
          </a:xfrm>
          <a:prstGeom prst="hexagon">
            <a:avLst/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5537" tIns="140429" rIns="175537" bIns="14042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9495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04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2" name="Hexagon 91"/>
          <p:cNvSpPr>
            <a:spLocks noChangeAspect="1"/>
          </p:cNvSpPr>
          <p:nvPr/>
        </p:nvSpPr>
        <p:spPr bwMode="auto">
          <a:xfrm>
            <a:off x="10070322" y="2607141"/>
            <a:ext cx="639976" cy="553580"/>
          </a:xfrm>
          <a:prstGeom prst="hexagon">
            <a:avLst/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5537" tIns="140429" rIns="175537" bIns="14042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9495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04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3" name="Pentagon 92"/>
          <p:cNvSpPr/>
          <p:nvPr/>
        </p:nvSpPr>
        <p:spPr bwMode="auto">
          <a:xfrm rot="5400000">
            <a:off x="1210816" y="3297443"/>
            <a:ext cx="1090503" cy="1534549"/>
          </a:xfrm>
          <a:prstGeom prst="homePlate">
            <a:avLst>
              <a:gd name="adj" fmla="val 38432"/>
            </a:avLst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5537" tIns="140429" rIns="175537" bIns="14042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9495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04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4" name="Pentagon 93"/>
          <p:cNvSpPr/>
          <p:nvPr/>
        </p:nvSpPr>
        <p:spPr bwMode="auto">
          <a:xfrm rot="5400000">
            <a:off x="6991696" y="3297443"/>
            <a:ext cx="1090503" cy="1534549"/>
          </a:xfrm>
          <a:prstGeom prst="homePlate">
            <a:avLst>
              <a:gd name="adj" fmla="val 38432"/>
            </a:avLst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5537" tIns="140429" rIns="175537" bIns="14042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9495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04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5" name="Pentagon 94"/>
          <p:cNvSpPr/>
          <p:nvPr/>
        </p:nvSpPr>
        <p:spPr bwMode="auto">
          <a:xfrm rot="5400000">
            <a:off x="4122423" y="3297443"/>
            <a:ext cx="1090503" cy="1534549"/>
          </a:xfrm>
          <a:prstGeom prst="homePlate">
            <a:avLst>
              <a:gd name="adj" fmla="val 38432"/>
            </a:avLst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5537" tIns="140429" rIns="175537" bIns="14042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9495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04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6" name="Rectangle 95"/>
          <p:cNvSpPr/>
          <p:nvPr/>
        </p:nvSpPr>
        <p:spPr bwMode="auto">
          <a:xfrm>
            <a:off x="987654" y="2876859"/>
            <a:ext cx="10276973" cy="913232"/>
          </a:xfrm>
          <a:prstGeom prst="rect">
            <a:avLst/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5537" tIns="140429" rIns="175537" bIns="14042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9495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04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987653" y="1369860"/>
            <a:ext cx="10276985" cy="1452059"/>
            <a:chOff x="880533" y="1857930"/>
            <a:chExt cx="10706923" cy="1512807"/>
          </a:xfrm>
        </p:grpSpPr>
        <p:sp>
          <p:nvSpPr>
            <p:cNvPr id="98" name="Hexagon 97"/>
            <p:cNvSpPr>
              <a:spLocks noChangeAspect="1"/>
            </p:cNvSpPr>
            <p:nvPr/>
          </p:nvSpPr>
          <p:spPr bwMode="auto">
            <a:xfrm>
              <a:off x="880533" y="2175933"/>
              <a:ext cx="666750" cy="576739"/>
            </a:xfrm>
            <a:prstGeom prst="hexagon">
              <a:avLst/>
            </a:prstGeom>
            <a:solidFill>
              <a:srgbClr val="0078D7">
                <a:lumMod val="40000"/>
                <a:lumOff val="6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5537" tIns="140429" rIns="175537" bIns="14042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495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04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9" name="Hexagon 98"/>
            <p:cNvSpPr>
              <a:spLocks noChangeAspect="1"/>
            </p:cNvSpPr>
            <p:nvPr/>
          </p:nvSpPr>
          <p:spPr bwMode="auto">
            <a:xfrm>
              <a:off x="1438686" y="1866396"/>
              <a:ext cx="666750" cy="576739"/>
            </a:xfrm>
            <a:prstGeom prst="hexagon">
              <a:avLst/>
            </a:prstGeom>
            <a:solidFill>
              <a:srgbClr val="0078D7">
                <a:lumMod val="20000"/>
                <a:lumOff val="8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5537" tIns="140429" rIns="175537" bIns="14042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495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04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0" name="Hexagon 99"/>
            <p:cNvSpPr>
              <a:spLocks noChangeAspect="1"/>
            </p:cNvSpPr>
            <p:nvPr/>
          </p:nvSpPr>
          <p:spPr bwMode="auto">
            <a:xfrm>
              <a:off x="1438686" y="2484462"/>
              <a:ext cx="666750" cy="576739"/>
            </a:xfrm>
            <a:prstGeom prst="hexagon">
              <a:avLst/>
            </a:prstGeom>
            <a:solidFill>
              <a:srgbClr val="002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5537" tIns="140429" rIns="175537" bIns="14042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495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04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1" name="Hexagon 100"/>
            <p:cNvSpPr>
              <a:spLocks noChangeAspect="1"/>
            </p:cNvSpPr>
            <p:nvPr/>
          </p:nvSpPr>
          <p:spPr bwMode="auto">
            <a:xfrm>
              <a:off x="1996839" y="2175932"/>
              <a:ext cx="666750" cy="576739"/>
            </a:xfrm>
            <a:prstGeom prst="hexagon">
              <a:avLst/>
            </a:prstGeom>
            <a:solidFill>
              <a:srgbClr val="00BCF2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5537" tIns="140429" rIns="175537" bIns="14042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495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04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2" name="Hexagon 101"/>
            <p:cNvSpPr>
              <a:spLocks noChangeAspect="1"/>
            </p:cNvSpPr>
            <p:nvPr/>
          </p:nvSpPr>
          <p:spPr bwMode="auto">
            <a:xfrm>
              <a:off x="1996839" y="2793998"/>
              <a:ext cx="666750" cy="576739"/>
            </a:xfrm>
            <a:prstGeom prst="hexagon">
              <a:avLst/>
            </a:prstGeom>
            <a:solidFill>
              <a:srgbClr val="0078D7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5537" tIns="140429" rIns="175537" bIns="14042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495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04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3" name="Hexagon 102"/>
            <p:cNvSpPr>
              <a:spLocks noChangeAspect="1"/>
            </p:cNvSpPr>
            <p:nvPr/>
          </p:nvSpPr>
          <p:spPr bwMode="auto">
            <a:xfrm>
              <a:off x="880533" y="2793997"/>
              <a:ext cx="666750" cy="576739"/>
            </a:xfrm>
            <a:prstGeom prst="hexagon">
              <a:avLst/>
            </a:prstGeom>
            <a:solidFill>
              <a:srgbClr val="0078D7">
                <a:lumMod val="5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5537" tIns="140429" rIns="175537" bIns="14042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495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04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4" name="Hexagon 103"/>
            <p:cNvSpPr>
              <a:spLocks noChangeAspect="1"/>
            </p:cNvSpPr>
            <p:nvPr/>
          </p:nvSpPr>
          <p:spPr bwMode="auto">
            <a:xfrm>
              <a:off x="2554992" y="1866396"/>
              <a:ext cx="666750" cy="576739"/>
            </a:xfrm>
            <a:prstGeom prst="hexagon">
              <a:avLst/>
            </a:prstGeom>
            <a:solidFill>
              <a:srgbClr val="0078D7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5537" tIns="140429" rIns="175537" bIns="14042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495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04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5" name="Hexagon 104"/>
            <p:cNvSpPr>
              <a:spLocks noChangeAspect="1"/>
            </p:cNvSpPr>
            <p:nvPr/>
          </p:nvSpPr>
          <p:spPr bwMode="auto">
            <a:xfrm>
              <a:off x="2554992" y="2484462"/>
              <a:ext cx="666750" cy="576739"/>
            </a:xfrm>
            <a:prstGeom prst="hexagon">
              <a:avLst/>
            </a:prstGeom>
            <a:solidFill>
              <a:srgbClr val="0078D7">
                <a:lumMod val="40000"/>
                <a:lumOff val="6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5537" tIns="140429" rIns="175537" bIns="14042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495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04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6" name="Hexagon 105"/>
            <p:cNvSpPr>
              <a:spLocks noChangeAspect="1"/>
            </p:cNvSpPr>
            <p:nvPr/>
          </p:nvSpPr>
          <p:spPr bwMode="auto">
            <a:xfrm>
              <a:off x="3113145" y="2175933"/>
              <a:ext cx="666750" cy="576739"/>
            </a:xfrm>
            <a:prstGeom prst="hexagon">
              <a:avLst/>
            </a:prstGeom>
            <a:solidFill>
              <a:srgbClr val="0078D7">
                <a:lumMod val="20000"/>
                <a:lumOff val="8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5537" tIns="140429" rIns="175537" bIns="14042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495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04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7" name="Hexagon 106"/>
            <p:cNvSpPr>
              <a:spLocks noChangeAspect="1"/>
            </p:cNvSpPr>
            <p:nvPr/>
          </p:nvSpPr>
          <p:spPr bwMode="auto">
            <a:xfrm>
              <a:off x="3671298" y="1866396"/>
              <a:ext cx="666750" cy="576739"/>
            </a:xfrm>
            <a:prstGeom prst="hexagon">
              <a:avLst/>
            </a:prstGeom>
            <a:solidFill>
              <a:srgbClr val="002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5537" tIns="140429" rIns="175537" bIns="14042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495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04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8" name="Hexagon 107"/>
            <p:cNvSpPr>
              <a:spLocks noChangeAspect="1"/>
            </p:cNvSpPr>
            <p:nvPr/>
          </p:nvSpPr>
          <p:spPr bwMode="auto">
            <a:xfrm>
              <a:off x="3671298" y="2484462"/>
              <a:ext cx="666750" cy="576739"/>
            </a:xfrm>
            <a:prstGeom prst="hexagon">
              <a:avLst/>
            </a:prstGeom>
            <a:solidFill>
              <a:srgbClr val="0078D7">
                <a:lumMod val="20000"/>
                <a:lumOff val="8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5537" tIns="140429" rIns="175537" bIns="14042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495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04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9" name="Hexagon 108"/>
            <p:cNvSpPr>
              <a:spLocks noChangeAspect="1"/>
            </p:cNvSpPr>
            <p:nvPr/>
          </p:nvSpPr>
          <p:spPr bwMode="auto">
            <a:xfrm>
              <a:off x="4229451" y="2175932"/>
              <a:ext cx="666750" cy="576739"/>
            </a:xfrm>
            <a:prstGeom prst="hexagon">
              <a:avLst/>
            </a:prstGeom>
            <a:solidFill>
              <a:srgbClr val="0078D7">
                <a:lumMod val="40000"/>
                <a:lumOff val="6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5537" tIns="140429" rIns="175537" bIns="14042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495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04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0" name="Hexagon 109"/>
            <p:cNvSpPr>
              <a:spLocks noChangeAspect="1"/>
            </p:cNvSpPr>
            <p:nvPr/>
          </p:nvSpPr>
          <p:spPr bwMode="auto">
            <a:xfrm>
              <a:off x="4229451" y="2793998"/>
              <a:ext cx="666750" cy="576739"/>
            </a:xfrm>
            <a:prstGeom prst="hexagon">
              <a:avLst/>
            </a:prstGeom>
            <a:solidFill>
              <a:srgbClr val="0078D7">
                <a:lumMod val="5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5537" tIns="140429" rIns="175537" bIns="14042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495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04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1" name="Hexagon 110"/>
            <p:cNvSpPr>
              <a:spLocks noChangeAspect="1"/>
            </p:cNvSpPr>
            <p:nvPr/>
          </p:nvSpPr>
          <p:spPr bwMode="auto">
            <a:xfrm>
              <a:off x="3113145" y="2793997"/>
              <a:ext cx="666750" cy="576739"/>
            </a:xfrm>
            <a:prstGeom prst="hexagon">
              <a:avLst/>
            </a:prstGeom>
            <a:solidFill>
              <a:srgbClr val="0078D7">
                <a:lumMod val="75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5537" tIns="140429" rIns="175537" bIns="14042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495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04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2" name="Hexagon 111"/>
            <p:cNvSpPr>
              <a:spLocks noChangeAspect="1"/>
            </p:cNvSpPr>
            <p:nvPr/>
          </p:nvSpPr>
          <p:spPr bwMode="auto">
            <a:xfrm>
              <a:off x="4787604" y="1866396"/>
              <a:ext cx="666750" cy="576739"/>
            </a:xfrm>
            <a:prstGeom prst="hexagon">
              <a:avLst/>
            </a:prstGeom>
            <a:solidFill>
              <a:srgbClr val="0078D7">
                <a:lumMod val="20000"/>
                <a:lumOff val="8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5537" tIns="140429" rIns="175537" bIns="14042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495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04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3" name="Hexagon 112"/>
            <p:cNvSpPr>
              <a:spLocks noChangeAspect="1"/>
            </p:cNvSpPr>
            <p:nvPr/>
          </p:nvSpPr>
          <p:spPr bwMode="auto">
            <a:xfrm>
              <a:off x="4787604" y="2484462"/>
              <a:ext cx="666750" cy="576739"/>
            </a:xfrm>
            <a:prstGeom prst="hexagon">
              <a:avLst/>
            </a:prstGeom>
            <a:solidFill>
              <a:srgbClr val="002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5537" tIns="140429" rIns="175537" bIns="14042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495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04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4" name="Hexagon 113"/>
            <p:cNvSpPr>
              <a:spLocks noChangeAspect="1"/>
            </p:cNvSpPr>
            <p:nvPr/>
          </p:nvSpPr>
          <p:spPr bwMode="auto">
            <a:xfrm>
              <a:off x="5342466" y="2167466"/>
              <a:ext cx="666750" cy="576739"/>
            </a:xfrm>
            <a:prstGeom prst="hexagon">
              <a:avLst/>
            </a:prstGeom>
            <a:solidFill>
              <a:srgbClr val="00BCF2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5537" tIns="140429" rIns="175537" bIns="14042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495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04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5" name="Hexagon 114"/>
            <p:cNvSpPr>
              <a:spLocks noChangeAspect="1"/>
            </p:cNvSpPr>
            <p:nvPr/>
          </p:nvSpPr>
          <p:spPr bwMode="auto">
            <a:xfrm>
              <a:off x="5900619" y="1866396"/>
              <a:ext cx="666750" cy="576739"/>
            </a:xfrm>
            <a:prstGeom prst="hexagon">
              <a:avLst/>
            </a:prstGeom>
            <a:solidFill>
              <a:srgbClr val="0078D7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5537" tIns="140429" rIns="175537" bIns="14042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495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04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6" name="Hexagon 115"/>
            <p:cNvSpPr>
              <a:spLocks noChangeAspect="1"/>
            </p:cNvSpPr>
            <p:nvPr/>
          </p:nvSpPr>
          <p:spPr bwMode="auto">
            <a:xfrm>
              <a:off x="5900619" y="2484462"/>
              <a:ext cx="666750" cy="576739"/>
            </a:xfrm>
            <a:prstGeom prst="hexagon">
              <a:avLst/>
            </a:prstGeom>
            <a:solidFill>
              <a:srgbClr val="0078D7">
                <a:lumMod val="40000"/>
                <a:lumOff val="6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5537" tIns="140429" rIns="175537" bIns="14042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495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04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7" name="Hexagon 116"/>
            <p:cNvSpPr>
              <a:spLocks noChangeAspect="1"/>
            </p:cNvSpPr>
            <p:nvPr/>
          </p:nvSpPr>
          <p:spPr bwMode="auto">
            <a:xfrm>
              <a:off x="6458772" y="2175932"/>
              <a:ext cx="666750" cy="576739"/>
            </a:xfrm>
            <a:prstGeom prst="hexagon">
              <a:avLst/>
            </a:prstGeom>
            <a:solidFill>
              <a:srgbClr val="0078D7">
                <a:lumMod val="20000"/>
                <a:lumOff val="8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5537" tIns="140429" rIns="175537" bIns="14042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495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04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8" name="Hexagon 117"/>
            <p:cNvSpPr>
              <a:spLocks noChangeAspect="1"/>
            </p:cNvSpPr>
            <p:nvPr/>
          </p:nvSpPr>
          <p:spPr bwMode="auto">
            <a:xfrm>
              <a:off x="6458772" y="2793998"/>
              <a:ext cx="666750" cy="576739"/>
            </a:xfrm>
            <a:prstGeom prst="hexagon">
              <a:avLst/>
            </a:prstGeom>
            <a:solidFill>
              <a:srgbClr val="0078D7">
                <a:lumMod val="75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5537" tIns="140429" rIns="175537" bIns="14042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495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04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9" name="Hexagon 118"/>
            <p:cNvSpPr>
              <a:spLocks noChangeAspect="1"/>
            </p:cNvSpPr>
            <p:nvPr/>
          </p:nvSpPr>
          <p:spPr bwMode="auto">
            <a:xfrm>
              <a:off x="5342466" y="2785530"/>
              <a:ext cx="666750" cy="576739"/>
            </a:xfrm>
            <a:prstGeom prst="hexagon">
              <a:avLst/>
            </a:prstGeom>
            <a:solidFill>
              <a:srgbClr val="0078D7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5537" tIns="140429" rIns="175537" bIns="14042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495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04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0" name="Hexagon 119"/>
            <p:cNvSpPr>
              <a:spLocks noChangeAspect="1"/>
            </p:cNvSpPr>
            <p:nvPr/>
          </p:nvSpPr>
          <p:spPr bwMode="auto">
            <a:xfrm>
              <a:off x="7016925" y="1866396"/>
              <a:ext cx="666750" cy="576739"/>
            </a:xfrm>
            <a:prstGeom prst="hexagon">
              <a:avLst/>
            </a:prstGeom>
            <a:solidFill>
              <a:srgbClr val="002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5537" tIns="140429" rIns="175537" bIns="14042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495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04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1" name="Hexagon 120"/>
            <p:cNvSpPr>
              <a:spLocks noChangeAspect="1"/>
            </p:cNvSpPr>
            <p:nvPr/>
          </p:nvSpPr>
          <p:spPr bwMode="auto">
            <a:xfrm>
              <a:off x="7016925" y="2484462"/>
              <a:ext cx="666750" cy="576739"/>
            </a:xfrm>
            <a:prstGeom prst="hexagon">
              <a:avLst/>
            </a:prstGeom>
            <a:solidFill>
              <a:srgbClr val="0078D7">
                <a:lumMod val="20000"/>
                <a:lumOff val="8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5537" tIns="140429" rIns="175537" bIns="14042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495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04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2" name="Hexagon 121"/>
            <p:cNvSpPr>
              <a:spLocks noChangeAspect="1"/>
            </p:cNvSpPr>
            <p:nvPr/>
          </p:nvSpPr>
          <p:spPr bwMode="auto">
            <a:xfrm>
              <a:off x="7575078" y="2175933"/>
              <a:ext cx="666750" cy="576739"/>
            </a:xfrm>
            <a:prstGeom prst="hexagon">
              <a:avLst/>
            </a:prstGeom>
            <a:solidFill>
              <a:srgbClr val="0078D7">
                <a:lumMod val="40000"/>
                <a:lumOff val="6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5537" tIns="140429" rIns="175537" bIns="14042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495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04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3" name="Hexagon 122"/>
            <p:cNvSpPr>
              <a:spLocks noChangeAspect="1"/>
            </p:cNvSpPr>
            <p:nvPr/>
          </p:nvSpPr>
          <p:spPr bwMode="auto">
            <a:xfrm>
              <a:off x="8133231" y="1866396"/>
              <a:ext cx="666750" cy="576739"/>
            </a:xfrm>
            <a:prstGeom prst="hexagon">
              <a:avLst/>
            </a:prstGeom>
            <a:solidFill>
              <a:srgbClr val="0078D7">
                <a:lumMod val="20000"/>
                <a:lumOff val="8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5537" tIns="140429" rIns="175537" bIns="14042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495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04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4" name="Hexagon 123"/>
            <p:cNvSpPr>
              <a:spLocks noChangeAspect="1"/>
            </p:cNvSpPr>
            <p:nvPr/>
          </p:nvSpPr>
          <p:spPr bwMode="auto">
            <a:xfrm>
              <a:off x="8133231" y="2484462"/>
              <a:ext cx="666750" cy="576739"/>
            </a:xfrm>
            <a:prstGeom prst="hexagon">
              <a:avLst/>
            </a:prstGeom>
            <a:solidFill>
              <a:srgbClr val="002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5537" tIns="140429" rIns="175537" bIns="14042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495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04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5" name="Hexagon 124"/>
            <p:cNvSpPr>
              <a:spLocks noChangeAspect="1"/>
            </p:cNvSpPr>
            <p:nvPr/>
          </p:nvSpPr>
          <p:spPr bwMode="auto">
            <a:xfrm>
              <a:off x="8691384" y="2175932"/>
              <a:ext cx="666750" cy="576739"/>
            </a:xfrm>
            <a:prstGeom prst="hexagon">
              <a:avLst/>
            </a:prstGeom>
            <a:solidFill>
              <a:srgbClr val="00BCF2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5537" tIns="140429" rIns="175537" bIns="14042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495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04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6" name="Hexagon 125"/>
            <p:cNvSpPr>
              <a:spLocks noChangeAspect="1"/>
            </p:cNvSpPr>
            <p:nvPr/>
          </p:nvSpPr>
          <p:spPr bwMode="auto">
            <a:xfrm>
              <a:off x="8691384" y="2793998"/>
              <a:ext cx="666750" cy="576739"/>
            </a:xfrm>
            <a:prstGeom prst="hexagon">
              <a:avLst/>
            </a:prstGeom>
            <a:solidFill>
              <a:srgbClr val="0078D7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5537" tIns="140429" rIns="175537" bIns="14042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495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04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7" name="Hexagon 126"/>
            <p:cNvSpPr>
              <a:spLocks noChangeAspect="1"/>
            </p:cNvSpPr>
            <p:nvPr/>
          </p:nvSpPr>
          <p:spPr bwMode="auto">
            <a:xfrm>
              <a:off x="7575078" y="2793997"/>
              <a:ext cx="666750" cy="576739"/>
            </a:xfrm>
            <a:prstGeom prst="hexagon">
              <a:avLst/>
            </a:prstGeom>
            <a:solidFill>
              <a:srgbClr val="0078D7">
                <a:lumMod val="5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5537" tIns="140429" rIns="175537" bIns="14042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495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04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8" name="Hexagon 127"/>
            <p:cNvSpPr>
              <a:spLocks noChangeAspect="1"/>
            </p:cNvSpPr>
            <p:nvPr/>
          </p:nvSpPr>
          <p:spPr bwMode="auto">
            <a:xfrm>
              <a:off x="9249537" y="1866396"/>
              <a:ext cx="666750" cy="576739"/>
            </a:xfrm>
            <a:prstGeom prst="hexagon">
              <a:avLst/>
            </a:prstGeom>
            <a:solidFill>
              <a:srgbClr val="0078D7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5537" tIns="140429" rIns="175537" bIns="14042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495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04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9" name="Hexagon 128"/>
            <p:cNvSpPr>
              <a:spLocks noChangeAspect="1"/>
            </p:cNvSpPr>
            <p:nvPr/>
          </p:nvSpPr>
          <p:spPr bwMode="auto">
            <a:xfrm>
              <a:off x="9249537" y="2484462"/>
              <a:ext cx="666750" cy="576739"/>
            </a:xfrm>
            <a:prstGeom prst="hexagon">
              <a:avLst/>
            </a:prstGeom>
            <a:solidFill>
              <a:srgbClr val="0078D7">
                <a:lumMod val="40000"/>
                <a:lumOff val="6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5537" tIns="140429" rIns="175537" bIns="14042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495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04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0" name="Hexagon 129"/>
            <p:cNvSpPr>
              <a:spLocks noChangeAspect="1"/>
            </p:cNvSpPr>
            <p:nvPr/>
          </p:nvSpPr>
          <p:spPr bwMode="auto">
            <a:xfrm>
              <a:off x="9804400" y="2167467"/>
              <a:ext cx="666750" cy="576739"/>
            </a:xfrm>
            <a:prstGeom prst="hexagon">
              <a:avLst/>
            </a:prstGeom>
            <a:solidFill>
              <a:srgbClr val="0078D7">
                <a:lumMod val="20000"/>
                <a:lumOff val="8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5537" tIns="140429" rIns="175537" bIns="14042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495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04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1" name="Hexagon 130"/>
            <p:cNvSpPr>
              <a:spLocks noChangeAspect="1"/>
            </p:cNvSpPr>
            <p:nvPr/>
          </p:nvSpPr>
          <p:spPr bwMode="auto">
            <a:xfrm>
              <a:off x="10362553" y="1857930"/>
              <a:ext cx="666750" cy="576739"/>
            </a:xfrm>
            <a:prstGeom prst="hexagon">
              <a:avLst/>
            </a:prstGeom>
            <a:solidFill>
              <a:srgbClr val="002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5537" tIns="140429" rIns="175537" bIns="14042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495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04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2" name="Hexagon 131"/>
            <p:cNvSpPr>
              <a:spLocks noChangeAspect="1"/>
            </p:cNvSpPr>
            <p:nvPr/>
          </p:nvSpPr>
          <p:spPr bwMode="auto">
            <a:xfrm>
              <a:off x="10362553" y="2475996"/>
              <a:ext cx="666750" cy="576739"/>
            </a:xfrm>
            <a:prstGeom prst="hexagon">
              <a:avLst/>
            </a:prstGeom>
            <a:solidFill>
              <a:srgbClr val="0078D7">
                <a:lumMod val="20000"/>
                <a:lumOff val="8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5537" tIns="140429" rIns="175537" bIns="14042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495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04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3" name="Hexagon 132"/>
            <p:cNvSpPr>
              <a:spLocks noChangeAspect="1"/>
            </p:cNvSpPr>
            <p:nvPr/>
          </p:nvSpPr>
          <p:spPr bwMode="auto">
            <a:xfrm>
              <a:off x="10920706" y="2167466"/>
              <a:ext cx="666750" cy="576739"/>
            </a:xfrm>
            <a:prstGeom prst="hexagon">
              <a:avLst/>
            </a:prstGeom>
            <a:solidFill>
              <a:srgbClr val="00BCF2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5537" tIns="140429" rIns="175537" bIns="14042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495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04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4" name="Hexagon 133"/>
            <p:cNvSpPr>
              <a:spLocks noChangeAspect="1"/>
            </p:cNvSpPr>
            <p:nvPr/>
          </p:nvSpPr>
          <p:spPr bwMode="auto">
            <a:xfrm>
              <a:off x="10920706" y="2785532"/>
              <a:ext cx="666750" cy="576739"/>
            </a:xfrm>
            <a:prstGeom prst="hexagon">
              <a:avLst/>
            </a:prstGeom>
            <a:solidFill>
              <a:srgbClr val="0078D7">
                <a:lumMod val="5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5537" tIns="140429" rIns="175537" bIns="14042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495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04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5" name="Hexagon 134"/>
            <p:cNvSpPr>
              <a:spLocks noChangeAspect="1"/>
            </p:cNvSpPr>
            <p:nvPr/>
          </p:nvSpPr>
          <p:spPr bwMode="auto">
            <a:xfrm>
              <a:off x="9804400" y="2785531"/>
              <a:ext cx="666750" cy="576739"/>
            </a:xfrm>
            <a:prstGeom prst="hexagon">
              <a:avLst/>
            </a:prstGeom>
            <a:solidFill>
              <a:srgbClr val="0078D7">
                <a:lumMod val="75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5537" tIns="140429" rIns="175537" bIns="14042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495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04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36" name="TextBox 135"/>
          <p:cNvSpPr txBox="1"/>
          <p:nvPr/>
        </p:nvSpPr>
        <p:spPr>
          <a:xfrm>
            <a:off x="4084127" y="5682081"/>
            <a:ext cx="1144157" cy="602676"/>
          </a:xfrm>
          <a:prstGeom prst="rect">
            <a:avLst/>
          </a:prstGeom>
          <a:noFill/>
        </p:spPr>
        <p:txBody>
          <a:bodyPr wrap="square" lIns="175537" tIns="140429" rIns="175537" bIns="140429" rtlCol="0">
            <a:spAutoFit/>
          </a:bodyPr>
          <a:lstStyle/>
          <a:p>
            <a:pPr defTabSz="895215">
              <a:lnSpc>
                <a:spcPct val="90000"/>
              </a:lnSpc>
              <a:spcAft>
                <a:spcPts val="575"/>
              </a:spcAft>
              <a:defRPr/>
            </a:pPr>
            <a:r>
              <a:rPr lang="en-US" sz="2304" kern="0" dirty="0">
                <a:solidFill>
                  <a:sysClr val="windowText" lastClr="000000"/>
                </a:solidFill>
                <a:latin typeface="Segoe UI Semilight"/>
                <a:ea typeface="MS PGothic" panose="020B0600070205080204" pitchFamily="34" charset="-128"/>
              </a:rPr>
              <a:t>Azure</a:t>
            </a:r>
          </a:p>
        </p:txBody>
      </p:sp>
      <p:sp>
        <p:nvSpPr>
          <p:cNvPr id="137" name="Freeform 136"/>
          <p:cNvSpPr>
            <a:spLocks/>
          </p:cNvSpPr>
          <p:nvPr/>
        </p:nvSpPr>
        <p:spPr bwMode="auto">
          <a:xfrm>
            <a:off x="3849383" y="4706490"/>
            <a:ext cx="1721111" cy="952691"/>
          </a:xfrm>
          <a:custGeom>
            <a:avLst/>
            <a:gdLst>
              <a:gd name="T0" fmla="*/ 1662 w 2136"/>
              <a:gd name="T1" fmla="*/ 1181 h 1181"/>
              <a:gd name="T2" fmla="*/ 239 w 2136"/>
              <a:gd name="T3" fmla="*/ 1181 h 1181"/>
              <a:gd name="T4" fmla="*/ 0 w 2136"/>
              <a:gd name="T5" fmla="*/ 937 h 1181"/>
              <a:gd name="T6" fmla="*/ 181 w 2136"/>
              <a:gd name="T7" fmla="*/ 706 h 1181"/>
              <a:gd name="T8" fmla="*/ 462 w 2136"/>
              <a:gd name="T9" fmla="*/ 487 h 1181"/>
              <a:gd name="T10" fmla="*/ 974 w 2136"/>
              <a:gd name="T11" fmla="*/ 0 h 1181"/>
              <a:gd name="T12" fmla="*/ 1440 w 2136"/>
              <a:gd name="T13" fmla="*/ 294 h 1181"/>
              <a:gd name="T14" fmla="*/ 1662 w 2136"/>
              <a:gd name="T15" fmla="*/ 235 h 1181"/>
              <a:gd name="T16" fmla="*/ 2136 w 2136"/>
              <a:gd name="T17" fmla="*/ 710 h 1181"/>
              <a:gd name="T18" fmla="*/ 1662 w 2136"/>
              <a:gd name="T19" fmla="*/ 1181 h 1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36" h="1181">
                <a:moveTo>
                  <a:pt x="1662" y="1181"/>
                </a:moveTo>
                <a:cubicBezTo>
                  <a:pt x="239" y="1181"/>
                  <a:pt x="239" y="1181"/>
                  <a:pt x="239" y="1181"/>
                </a:cubicBezTo>
                <a:cubicBezTo>
                  <a:pt x="109" y="1181"/>
                  <a:pt x="0" y="1071"/>
                  <a:pt x="0" y="937"/>
                </a:cubicBezTo>
                <a:cubicBezTo>
                  <a:pt x="0" y="823"/>
                  <a:pt x="76" y="731"/>
                  <a:pt x="181" y="706"/>
                </a:cubicBezTo>
                <a:cubicBezTo>
                  <a:pt x="231" y="588"/>
                  <a:pt x="336" y="504"/>
                  <a:pt x="462" y="487"/>
                </a:cubicBezTo>
                <a:cubicBezTo>
                  <a:pt x="474" y="218"/>
                  <a:pt x="701" y="0"/>
                  <a:pt x="974" y="0"/>
                </a:cubicBezTo>
                <a:cubicBezTo>
                  <a:pt x="1175" y="0"/>
                  <a:pt x="1356" y="118"/>
                  <a:pt x="1440" y="294"/>
                </a:cubicBezTo>
                <a:cubicBezTo>
                  <a:pt x="1507" y="256"/>
                  <a:pt x="1582" y="235"/>
                  <a:pt x="1662" y="235"/>
                </a:cubicBezTo>
                <a:cubicBezTo>
                  <a:pt x="1922" y="235"/>
                  <a:pt x="2136" y="449"/>
                  <a:pt x="2136" y="710"/>
                </a:cubicBezTo>
                <a:cubicBezTo>
                  <a:pt x="2136" y="966"/>
                  <a:pt x="1922" y="1181"/>
                  <a:pt x="1662" y="1181"/>
                </a:cubicBezTo>
                <a:close/>
              </a:path>
            </a:pathLst>
          </a:custGeom>
          <a:solidFill>
            <a:srgbClr val="0078D7">
              <a:lumMod val="20000"/>
              <a:lumOff val="80000"/>
            </a:srgbClr>
          </a:solidFill>
          <a:ln>
            <a:noFill/>
          </a:ln>
        </p:spPr>
        <p:txBody>
          <a:bodyPr vert="horz" wrap="square" lIns="87768" tIns="43883" rIns="87768" bIns="43883" numCol="1" anchor="t" anchorCtr="0" compatLnSpc="1">
            <a:prstTxWarp prst="textNoShape">
              <a:avLst/>
            </a:prstTxWarp>
          </a:bodyPr>
          <a:lstStyle/>
          <a:p>
            <a:pPr defTabSz="895215">
              <a:defRPr/>
            </a:pPr>
            <a:endParaRPr lang="en-US" sz="1728" kern="0" dirty="0">
              <a:solidFill>
                <a:srgbClr val="505050"/>
              </a:solidFill>
              <a:latin typeface="Segoe UI Semilight"/>
              <a:ea typeface="MS PGothic" panose="020B0600070205080204" pitchFamily="34" charset="-128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9427171" y="5645286"/>
            <a:ext cx="2785290" cy="608672"/>
          </a:xfrm>
          <a:prstGeom prst="rect">
            <a:avLst/>
          </a:prstGeom>
          <a:noFill/>
        </p:spPr>
        <p:txBody>
          <a:bodyPr wrap="square" lIns="175537" tIns="140429" rIns="175537" bIns="140429" rtlCol="0">
            <a:spAutoFit/>
          </a:bodyPr>
          <a:lstStyle/>
          <a:p>
            <a:pPr defTabSz="895215">
              <a:lnSpc>
                <a:spcPct val="90000"/>
              </a:lnSpc>
              <a:spcAft>
                <a:spcPts val="575"/>
              </a:spcAft>
              <a:defRPr/>
            </a:pPr>
            <a:r>
              <a:rPr lang="en-US" sz="2304" kern="0" dirty="0">
                <a:solidFill>
                  <a:sysClr val="windowText" lastClr="000000"/>
                </a:solidFill>
                <a:latin typeface="Segoe UI Semilight"/>
                <a:ea typeface="MS PGothic" panose="020B0600070205080204" pitchFamily="34" charset="-128"/>
              </a:rPr>
              <a:t>Other Clouds</a:t>
            </a:r>
          </a:p>
        </p:txBody>
      </p:sp>
      <p:sp>
        <p:nvSpPr>
          <p:cNvPr id="139" name="Freeform 138"/>
          <p:cNvSpPr>
            <a:spLocks/>
          </p:cNvSpPr>
          <p:nvPr/>
        </p:nvSpPr>
        <p:spPr bwMode="auto">
          <a:xfrm>
            <a:off x="9609959" y="4686412"/>
            <a:ext cx="1721111" cy="952691"/>
          </a:xfrm>
          <a:custGeom>
            <a:avLst/>
            <a:gdLst>
              <a:gd name="T0" fmla="*/ 1662 w 2136"/>
              <a:gd name="T1" fmla="*/ 1181 h 1181"/>
              <a:gd name="T2" fmla="*/ 239 w 2136"/>
              <a:gd name="T3" fmla="*/ 1181 h 1181"/>
              <a:gd name="T4" fmla="*/ 0 w 2136"/>
              <a:gd name="T5" fmla="*/ 937 h 1181"/>
              <a:gd name="T6" fmla="*/ 181 w 2136"/>
              <a:gd name="T7" fmla="*/ 706 h 1181"/>
              <a:gd name="T8" fmla="*/ 462 w 2136"/>
              <a:gd name="T9" fmla="*/ 487 h 1181"/>
              <a:gd name="T10" fmla="*/ 974 w 2136"/>
              <a:gd name="T11" fmla="*/ 0 h 1181"/>
              <a:gd name="T12" fmla="*/ 1440 w 2136"/>
              <a:gd name="T13" fmla="*/ 294 h 1181"/>
              <a:gd name="T14" fmla="*/ 1662 w 2136"/>
              <a:gd name="T15" fmla="*/ 235 h 1181"/>
              <a:gd name="T16" fmla="*/ 2136 w 2136"/>
              <a:gd name="T17" fmla="*/ 710 h 1181"/>
              <a:gd name="T18" fmla="*/ 1662 w 2136"/>
              <a:gd name="T19" fmla="*/ 1181 h 1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36" h="1181">
                <a:moveTo>
                  <a:pt x="1662" y="1181"/>
                </a:moveTo>
                <a:cubicBezTo>
                  <a:pt x="239" y="1181"/>
                  <a:pt x="239" y="1181"/>
                  <a:pt x="239" y="1181"/>
                </a:cubicBezTo>
                <a:cubicBezTo>
                  <a:pt x="109" y="1181"/>
                  <a:pt x="0" y="1071"/>
                  <a:pt x="0" y="937"/>
                </a:cubicBezTo>
                <a:cubicBezTo>
                  <a:pt x="0" y="823"/>
                  <a:pt x="76" y="731"/>
                  <a:pt x="181" y="706"/>
                </a:cubicBezTo>
                <a:cubicBezTo>
                  <a:pt x="231" y="588"/>
                  <a:pt x="336" y="504"/>
                  <a:pt x="462" y="487"/>
                </a:cubicBezTo>
                <a:cubicBezTo>
                  <a:pt x="474" y="218"/>
                  <a:pt x="701" y="0"/>
                  <a:pt x="974" y="0"/>
                </a:cubicBezTo>
                <a:cubicBezTo>
                  <a:pt x="1175" y="0"/>
                  <a:pt x="1356" y="118"/>
                  <a:pt x="1440" y="294"/>
                </a:cubicBezTo>
                <a:cubicBezTo>
                  <a:pt x="1507" y="256"/>
                  <a:pt x="1582" y="235"/>
                  <a:pt x="1662" y="235"/>
                </a:cubicBezTo>
                <a:cubicBezTo>
                  <a:pt x="1922" y="235"/>
                  <a:pt x="2136" y="449"/>
                  <a:pt x="2136" y="710"/>
                </a:cubicBezTo>
                <a:cubicBezTo>
                  <a:pt x="2136" y="966"/>
                  <a:pt x="1922" y="1181"/>
                  <a:pt x="1662" y="1181"/>
                </a:cubicBezTo>
                <a:close/>
              </a:path>
            </a:pathLst>
          </a:custGeom>
          <a:solidFill>
            <a:srgbClr val="FFC326"/>
          </a:solidFill>
          <a:ln>
            <a:noFill/>
          </a:ln>
        </p:spPr>
        <p:txBody>
          <a:bodyPr vert="horz" wrap="square" lIns="87768" tIns="43883" rIns="87768" bIns="43883" numCol="1" anchor="t" anchorCtr="0" compatLnSpc="1">
            <a:prstTxWarp prst="textNoShape">
              <a:avLst/>
            </a:prstTxWarp>
          </a:bodyPr>
          <a:lstStyle/>
          <a:p>
            <a:pPr defTabSz="895215">
              <a:defRPr/>
            </a:pPr>
            <a:endParaRPr lang="en-US" sz="1728" kern="0" dirty="0">
              <a:solidFill>
                <a:srgbClr val="505050"/>
              </a:solidFill>
              <a:latin typeface="Segoe UI Semilight"/>
              <a:ea typeface="MS PGothic" panose="020B0600070205080204" pitchFamily="34" charset="-128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6408898" y="5585073"/>
            <a:ext cx="2461832" cy="859143"/>
          </a:xfrm>
          <a:prstGeom prst="rect">
            <a:avLst/>
          </a:prstGeom>
          <a:noFill/>
        </p:spPr>
        <p:txBody>
          <a:bodyPr wrap="square" lIns="175537" tIns="140429" rIns="175537" bIns="140429" rtlCol="0">
            <a:spAutoFit/>
          </a:bodyPr>
          <a:lstStyle/>
          <a:p>
            <a:pPr algn="ctr" defTabSz="895215">
              <a:lnSpc>
                <a:spcPct val="90000"/>
              </a:lnSpc>
              <a:spcAft>
                <a:spcPts val="575"/>
              </a:spcAft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Segoe UI Semilight"/>
                <a:ea typeface="MS PGothic" panose="020B0600070205080204" pitchFamily="34" charset="-128"/>
              </a:rPr>
              <a:t>On Premise</a:t>
            </a:r>
          </a:p>
          <a:p>
            <a:pPr algn="ctr" defTabSz="895215">
              <a:lnSpc>
                <a:spcPct val="90000"/>
              </a:lnSpc>
              <a:spcAft>
                <a:spcPts val="575"/>
              </a:spcAft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Segoe UI Semilight"/>
                <a:ea typeface="MS PGothic" panose="020B0600070205080204" pitchFamily="34" charset="-128"/>
              </a:rPr>
              <a:t>Infrastructure</a:t>
            </a:r>
          </a:p>
        </p:txBody>
      </p:sp>
      <p:grpSp>
        <p:nvGrpSpPr>
          <p:cNvPr id="141" name="Group 8"/>
          <p:cNvGrpSpPr>
            <a:grpSpLocks noChangeAspect="1"/>
          </p:cNvGrpSpPr>
          <p:nvPr/>
        </p:nvGrpSpPr>
        <p:grpSpPr bwMode="auto">
          <a:xfrm>
            <a:off x="6701367" y="4307892"/>
            <a:ext cx="1736757" cy="1735681"/>
            <a:chOff x="4385" y="3099"/>
            <a:chExt cx="1613" cy="1612"/>
          </a:xfrm>
        </p:grpSpPr>
        <p:sp>
          <p:nvSpPr>
            <p:cNvPr id="142" name="AutoShape 7"/>
            <p:cNvSpPr>
              <a:spLocks noChangeAspect="1" noChangeArrowheads="1" noTextEdit="1"/>
            </p:cNvSpPr>
            <p:nvPr/>
          </p:nvSpPr>
          <p:spPr bwMode="auto">
            <a:xfrm>
              <a:off x="4385" y="3099"/>
              <a:ext cx="1613" cy="1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7768" tIns="43883" rIns="87768" bIns="43883" numCol="1" anchor="t" anchorCtr="0" compatLnSpc="1">
              <a:prstTxWarp prst="textNoShape">
                <a:avLst/>
              </a:prstTxWarp>
            </a:bodyPr>
            <a:lstStyle/>
            <a:p>
              <a:pPr defTabSz="895215">
                <a:defRPr/>
              </a:pPr>
              <a:endParaRPr lang="en-US" sz="1728" b="1" kern="0" dirty="0">
                <a:solidFill>
                  <a:srgbClr val="505050"/>
                </a:solidFill>
                <a:latin typeface="Segoe UI Semilight"/>
                <a:ea typeface="MS PGothic" panose="020B0600070205080204" pitchFamily="34" charset="-128"/>
              </a:endParaRPr>
            </a:p>
          </p:txBody>
        </p:sp>
        <p:sp>
          <p:nvSpPr>
            <p:cNvPr id="143" name="Rectangle 9"/>
            <p:cNvSpPr>
              <a:spLocks noChangeArrowheads="1"/>
            </p:cNvSpPr>
            <p:nvPr/>
          </p:nvSpPr>
          <p:spPr bwMode="auto">
            <a:xfrm>
              <a:off x="5494" y="3463"/>
              <a:ext cx="253" cy="891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7768" tIns="43883" rIns="87768" bIns="43883" numCol="1" anchor="t" anchorCtr="0" compatLnSpc="1">
              <a:prstTxWarp prst="textNoShape">
                <a:avLst/>
              </a:prstTxWarp>
            </a:bodyPr>
            <a:lstStyle/>
            <a:p>
              <a:pPr defTabSz="895215">
                <a:defRPr/>
              </a:pPr>
              <a:endParaRPr lang="en-US" sz="1728" b="1" kern="0" dirty="0">
                <a:solidFill>
                  <a:srgbClr val="505050"/>
                </a:solidFill>
                <a:latin typeface="Segoe UI Semilight"/>
                <a:ea typeface="MS PGothic" panose="020B0600070205080204" pitchFamily="34" charset="-128"/>
              </a:endParaRPr>
            </a:p>
          </p:txBody>
        </p:sp>
        <p:sp>
          <p:nvSpPr>
            <p:cNvPr id="144" name="Rectangle 10"/>
            <p:cNvSpPr>
              <a:spLocks noChangeArrowheads="1"/>
            </p:cNvSpPr>
            <p:nvPr/>
          </p:nvSpPr>
          <p:spPr bwMode="auto">
            <a:xfrm>
              <a:off x="4638" y="3463"/>
              <a:ext cx="254" cy="891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7768" tIns="43883" rIns="87768" bIns="43883" numCol="1" anchor="t" anchorCtr="0" compatLnSpc="1">
              <a:prstTxWarp prst="textNoShape">
                <a:avLst/>
              </a:prstTxWarp>
            </a:bodyPr>
            <a:lstStyle/>
            <a:p>
              <a:pPr defTabSz="895215">
                <a:defRPr/>
              </a:pPr>
              <a:endParaRPr lang="en-US" sz="1728" b="1" kern="0" dirty="0">
                <a:solidFill>
                  <a:srgbClr val="505050"/>
                </a:solidFill>
                <a:latin typeface="Segoe UI Semilight"/>
                <a:ea typeface="MS PGothic" panose="020B0600070205080204" pitchFamily="34" charset="-128"/>
              </a:endParaRPr>
            </a:p>
          </p:txBody>
        </p:sp>
        <p:sp>
          <p:nvSpPr>
            <p:cNvPr id="145" name="Rectangle 11"/>
            <p:cNvSpPr>
              <a:spLocks noChangeArrowheads="1"/>
            </p:cNvSpPr>
            <p:nvPr/>
          </p:nvSpPr>
          <p:spPr bwMode="auto">
            <a:xfrm>
              <a:off x="4704" y="3531"/>
              <a:ext cx="314" cy="823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7768" tIns="43883" rIns="87768" bIns="43883" numCol="1" anchor="t" anchorCtr="0" compatLnSpc="1">
              <a:prstTxWarp prst="textNoShape">
                <a:avLst/>
              </a:prstTxWarp>
            </a:bodyPr>
            <a:lstStyle/>
            <a:p>
              <a:pPr defTabSz="895215">
                <a:defRPr/>
              </a:pPr>
              <a:endParaRPr lang="en-US" sz="1728" b="1" kern="0" dirty="0">
                <a:solidFill>
                  <a:srgbClr val="505050"/>
                </a:solidFill>
                <a:latin typeface="Segoe UI Semilight"/>
                <a:ea typeface="MS PGothic" panose="020B0600070205080204" pitchFamily="34" charset="-128"/>
              </a:endParaRPr>
            </a:p>
          </p:txBody>
        </p:sp>
        <p:sp>
          <p:nvSpPr>
            <p:cNvPr id="146" name="Rectangle 145"/>
            <p:cNvSpPr>
              <a:spLocks noChangeArrowheads="1"/>
            </p:cNvSpPr>
            <p:nvPr/>
          </p:nvSpPr>
          <p:spPr bwMode="auto">
            <a:xfrm>
              <a:off x="5367" y="3653"/>
              <a:ext cx="313" cy="701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7768" tIns="43883" rIns="87768" bIns="43883" numCol="1" anchor="t" anchorCtr="0" compatLnSpc="1">
              <a:prstTxWarp prst="textNoShape">
                <a:avLst/>
              </a:prstTxWarp>
            </a:bodyPr>
            <a:lstStyle/>
            <a:p>
              <a:pPr defTabSz="895215">
                <a:defRPr/>
              </a:pPr>
              <a:endParaRPr lang="en-US" sz="1728" b="1" kern="0" dirty="0">
                <a:solidFill>
                  <a:srgbClr val="505050"/>
                </a:solidFill>
                <a:latin typeface="Segoe UI Semilight"/>
                <a:ea typeface="MS PGothic" panose="020B0600070205080204" pitchFamily="34" charset="-128"/>
              </a:endParaRPr>
            </a:p>
          </p:txBody>
        </p:sp>
        <p:sp>
          <p:nvSpPr>
            <p:cNvPr id="147" name="Rectangle 13"/>
            <p:cNvSpPr>
              <a:spLocks noChangeArrowheads="1"/>
            </p:cNvSpPr>
            <p:nvPr/>
          </p:nvSpPr>
          <p:spPr bwMode="auto">
            <a:xfrm>
              <a:off x="4968" y="3779"/>
              <a:ext cx="462" cy="5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7768" tIns="43883" rIns="87768" bIns="43883" numCol="1" anchor="t" anchorCtr="0" compatLnSpc="1">
              <a:prstTxWarp prst="textNoShape">
                <a:avLst/>
              </a:prstTxWarp>
            </a:bodyPr>
            <a:lstStyle/>
            <a:p>
              <a:pPr defTabSz="895215">
                <a:defRPr/>
              </a:pPr>
              <a:endParaRPr lang="en-US" sz="1728" b="1" kern="0" dirty="0">
                <a:solidFill>
                  <a:srgbClr val="505050"/>
                </a:solidFill>
                <a:latin typeface="Segoe UI Semilight"/>
                <a:ea typeface="MS PGothic" panose="020B0600070205080204" pitchFamily="34" charset="-128"/>
              </a:endParaRPr>
            </a:p>
          </p:txBody>
        </p:sp>
        <p:sp>
          <p:nvSpPr>
            <p:cNvPr id="148" name="Rectangle 14"/>
            <p:cNvSpPr>
              <a:spLocks noChangeArrowheads="1"/>
            </p:cNvSpPr>
            <p:nvPr/>
          </p:nvSpPr>
          <p:spPr bwMode="auto">
            <a:xfrm>
              <a:off x="4945" y="3761"/>
              <a:ext cx="508" cy="18"/>
            </a:xfrm>
            <a:prstGeom prst="rect">
              <a:avLst/>
            </a:prstGeom>
            <a:solidFill>
              <a:srgbClr val="0078D7">
                <a:lumMod val="20000"/>
                <a:lumOff val="8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7768" tIns="43883" rIns="87768" bIns="43883" numCol="1" anchor="t" anchorCtr="0" compatLnSpc="1">
              <a:prstTxWarp prst="textNoShape">
                <a:avLst/>
              </a:prstTxWarp>
            </a:bodyPr>
            <a:lstStyle/>
            <a:p>
              <a:pPr defTabSz="895215">
                <a:defRPr/>
              </a:pPr>
              <a:endParaRPr lang="en-US" sz="1728" b="1" kern="0" dirty="0">
                <a:solidFill>
                  <a:srgbClr val="505050"/>
                </a:solidFill>
                <a:latin typeface="Segoe UI Semilight"/>
                <a:ea typeface="MS PGothic" panose="020B0600070205080204" pitchFamily="34" charset="-128"/>
              </a:endParaRPr>
            </a:p>
          </p:txBody>
        </p:sp>
        <p:sp>
          <p:nvSpPr>
            <p:cNvPr id="149" name="Rectangle 15"/>
            <p:cNvSpPr>
              <a:spLocks noChangeArrowheads="1"/>
            </p:cNvSpPr>
            <p:nvPr/>
          </p:nvSpPr>
          <p:spPr bwMode="auto">
            <a:xfrm>
              <a:off x="5222" y="4238"/>
              <a:ext cx="61" cy="116"/>
            </a:xfrm>
            <a:prstGeom prst="rect">
              <a:avLst/>
            </a:prstGeom>
            <a:solidFill>
              <a:srgbClr val="0078D7">
                <a:lumMod val="7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7768" tIns="43883" rIns="87768" bIns="43883" numCol="1" anchor="t" anchorCtr="0" compatLnSpc="1">
              <a:prstTxWarp prst="textNoShape">
                <a:avLst/>
              </a:prstTxWarp>
            </a:bodyPr>
            <a:lstStyle/>
            <a:p>
              <a:pPr defTabSz="895215">
                <a:defRPr/>
              </a:pPr>
              <a:endParaRPr lang="en-US" sz="1728" b="1" kern="0" dirty="0">
                <a:solidFill>
                  <a:srgbClr val="505050"/>
                </a:solidFill>
                <a:latin typeface="Segoe UI Semilight"/>
                <a:ea typeface="MS PGothic" panose="020B0600070205080204" pitchFamily="34" charset="-128"/>
              </a:endParaRPr>
            </a:p>
          </p:txBody>
        </p:sp>
        <p:sp>
          <p:nvSpPr>
            <p:cNvPr id="150" name="Rectangle 16"/>
            <p:cNvSpPr>
              <a:spLocks noChangeArrowheads="1"/>
            </p:cNvSpPr>
            <p:nvPr/>
          </p:nvSpPr>
          <p:spPr bwMode="auto">
            <a:xfrm>
              <a:off x="5117" y="4238"/>
              <a:ext cx="61" cy="116"/>
            </a:xfrm>
            <a:prstGeom prst="rect">
              <a:avLst/>
            </a:prstGeom>
            <a:solidFill>
              <a:srgbClr val="0078D7">
                <a:lumMod val="7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7768" tIns="43883" rIns="87768" bIns="43883" numCol="1" anchor="t" anchorCtr="0" compatLnSpc="1">
              <a:prstTxWarp prst="textNoShape">
                <a:avLst/>
              </a:prstTxWarp>
            </a:bodyPr>
            <a:lstStyle/>
            <a:p>
              <a:pPr defTabSz="895215">
                <a:defRPr/>
              </a:pPr>
              <a:endParaRPr lang="en-US" sz="1728" b="1" kern="0" dirty="0">
                <a:solidFill>
                  <a:srgbClr val="505050"/>
                </a:solidFill>
                <a:latin typeface="Segoe UI Semilight"/>
                <a:ea typeface="MS PGothic" panose="020B0600070205080204" pitchFamily="34" charset="-128"/>
              </a:endParaRPr>
            </a:p>
          </p:txBody>
        </p:sp>
        <p:sp>
          <p:nvSpPr>
            <p:cNvPr id="151" name="Rectangle 17"/>
            <p:cNvSpPr>
              <a:spLocks noChangeArrowheads="1"/>
            </p:cNvSpPr>
            <p:nvPr/>
          </p:nvSpPr>
          <p:spPr bwMode="auto">
            <a:xfrm>
              <a:off x="5014" y="3831"/>
              <a:ext cx="372" cy="59"/>
            </a:xfrm>
            <a:prstGeom prst="rect">
              <a:avLst/>
            </a:prstGeom>
            <a:solidFill>
              <a:srgbClr val="0078D7">
                <a:lumMod val="7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7768" tIns="43883" rIns="87768" bIns="43883" numCol="1" anchor="t" anchorCtr="0" compatLnSpc="1">
              <a:prstTxWarp prst="textNoShape">
                <a:avLst/>
              </a:prstTxWarp>
            </a:bodyPr>
            <a:lstStyle/>
            <a:p>
              <a:pPr defTabSz="895215">
                <a:defRPr/>
              </a:pPr>
              <a:endParaRPr lang="en-US" sz="1728" b="1" kern="0" dirty="0">
                <a:solidFill>
                  <a:srgbClr val="505050"/>
                </a:solidFill>
                <a:latin typeface="Segoe UI Semilight"/>
                <a:ea typeface="MS PGothic" panose="020B0600070205080204" pitchFamily="34" charset="-128"/>
              </a:endParaRPr>
            </a:p>
          </p:txBody>
        </p:sp>
        <p:sp>
          <p:nvSpPr>
            <p:cNvPr id="152" name="Rectangle 18"/>
            <p:cNvSpPr>
              <a:spLocks noChangeArrowheads="1"/>
            </p:cNvSpPr>
            <p:nvPr/>
          </p:nvSpPr>
          <p:spPr bwMode="auto">
            <a:xfrm>
              <a:off x="5014" y="3934"/>
              <a:ext cx="372" cy="59"/>
            </a:xfrm>
            <a:prstGeom prst="rect">
              <a:avLst/>
            </a:prstGeom>
            <a:solidFill>
              <a:srgbClr val="0078D7">
                <a:lumMod val="7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7768" tIns="43883" rIns="87768" bIns="43883" numCol="1" anchor="t" anchorCtr="0" compatLnSpc="1">
              <a:prstTxWarp prst="textNoShape">
                <a:avLst/>
              </a:prstTxWarp>
            </a:bodyPr>
            <a:lstStyle/>
            <a:p>
              <a:pPr defTabSz="895215">
                <a:defRPr/>
              </a:pPr>
              <a:endParaRPr lang="en-US" sz="1728" b="1" kern="0" dirty="0">
                <a:solidFill>
                  <a:srgbClr val="505050"/>
                </a:solidFill>
                <a:latin typeface="Segoe UI Semilight"/>
                <a:ea typeface="MS PGothic" panose="020B0600070205080204" pitchFamily="34" charset="-128"/>
              </a:endParaRPr>
            </a:p>
          </p:txBody>
        </p:sp>
        <p:sp>
          <p:nvSpPr>
            <p:cNvPr id="153" name="Rectangle 19"/>
            <p:cNvSpPr>
              <a:spLocks noChangeArrowheads="1"/>
            </p:cNvSpPr>
            <p:nvPr/>
          </p:nvSpPr>
          <p:spPr bwMode="auto">
            <a:xfrm>
              <a:off x="5014" y="4038"/>
              <a:ext cx="372" cy="60"/>
            </a:xfrm>
            <a:prstGeom prst="rect">
              <a:avLst/>
            </a:prstGeom>
            <a:solidFill>
              <a:srgbClr val="0078D7">
                <a:lumMod val="7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7768" tIns="43883" rIns="87768" bIns="43883" numCol="1" anchor="t" anchorCtr="0" compatLnSpc="1">
              <a:prstTxWarp prst="textNoShape">
                <a:avLst/>
              </a:prstTxWarp>
            </a:bodyPr>
            <a:lstStyle/>
            <a:p>
              <a:pPr defTabSz="895215">
                <a:defRPr/>
              </a:pPr>
              <a:endParaRPr lang="en-US" sz="1728" b="1" kern="0" dirty="0">
                <a:solidFill>
                  <a:srgbClr val="505050"/>
                </a:solidFill>
                <a:latin typeface="Segoe UI Semilight"/>
                <a:ea typeface="MS PGothic" panose="020B0600070205080204" pitchFamily="34" charset="-128"/>
              </a:endParaRPr>
            </a:p>
          </p:txBody>
        </p:sp>
        <p:sp>
          <p:nvSpPr>
            <p:cNvPr id="154" name="Rectangle 20"/>
            <p:cNvSpPr>
              <a:spLocks noChangeArrowheads="1"/>
            </p:cNvSpPr>
            <p:nvPr/>
          </p:nvSpPr>
          <p:spPr bwMode="auto">
            <a:xfrm>
              <a:off x="5014" y="4141"/>
              <a:ext cx="372" cy="61"/>
            </a:xfrm>
            <a:prstGeom prst="rect">
              <a:avLst/>
            </a:prstGeom>
            <a:solidFill>
              <a:srgbClr val="0078D7">
                <a:lumMod val="7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7768" tIns="43883" rIns="87768" bIns="43883" numCol="1" anchor="t" anchorCtr="0" compatLnSpc="1">
              <a:prstTxWarp prst="textNoShape">
                <a:avLst/>
              </a:prstTxWarp>
            </a:bodyPr>
            <a:lstStyle/>
            <a:p>
              <a:pPr defTabSz="895215">
                <a:defRPr/>
              </a:pPr>
              <a:endParaRPr lang="en-US" sz="1728" b="1" kern="0" dirty="0">
                <a:solidFill>
                  <a:srgbClr val="505050"/>
                </a:solidFill>
                <a:latin typeface="Segoe UI Semilight"/>
                <a:ea typeface="MS PGothic" panose="020B0600070205080204" pitchFamily="34" charset="-128"/>
              </a:endParaRPr>
            </a:p>
          </p:txBody>
        </p:sp>
        <p:sp>
          <p:nvSpPr>
            <p:cNvPr id="155" name="Rectangle 21"/>
            <p:cNvSpPr>
              <a:spLocks noChangeArrowheads="1"/>
            </p:cNvSpPr>
            <p:nvPr/>
          </p:nvSpPr>
          <p:spPr bwMode="auto">
            <a:xfrm>
              <a:off x="5043" y="3689"/>
              <a:ext cx="179" cy="72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7768" tIns="43883" rIns="87768" bIns="43883" numCol="1" anchor="t" anchorCtr="0" compatLnSpc="1">
              <a:prstTxWarp prst="textNoShape">
                <a:avLst/>
              </a:prstTxWarp>
            </a:bodyPr>
            <a:lstStyle/>
            <a:p>
              <a:pPr defTabSz="895215">
                <a:defRPr/>
              </a:pPr>
              <a:endParaRPr lang="en-US" sz="1728" b="1" kern="0" dirty="0">
                <a:solidFill>
                  <a:srgbClr val="505050"/>
                </a:solidFill>
                <a:latin typeface="Segoe UI Semilight"/>
                <a:ea typeface="MS PGothic" panose="020B0600070205080204" pitchFamily="34" charset="-128"/>
              </a:endParaRPr>
            </a:p>
          </p:txBody>
        </p:sp>
      </p:grpSp>
      <p:sp>
        <p:nvSpPr>
          <p:cNvPr id="156" name="TextBox 155"/>
          <p:cNvSpPr txBox="1"/>
          <p:nvPr/>
        </p:nvSpPr>
        <p:spPr>
          <a:xfrm>
            <a:off x="880524" y="2887873"/>
            <a:ext cx="1844488" cy="891454"/>
          </a:xfrm>
          <a:prstGeom prst="rect">
            <a:avLst/>
          </a:prstGeom>
          <a:noFill/>
        </p:spPr>
        <p:txBody>
          <a:bodyPr wrap="square" lIns="175537" tIns="140429" rIns="175537" bIns="140429" rtlCol="0">
            <a:spAutoFit/>
          </a:bodyPr>
          <a:lstStyle/>
          <a:p>
            <a:pPr algn="ctr" defTabSz="895215">
              <a:lnSpc>
                <a:spcPct val="90000"/>
              </a:lnSpc>
              <a:spcAft>
                <a:spcPts val="575"/>
              </a:spcAft>
              <a:defRPr/>
            </a:pPr>
            <a:r>
              <a:rPr lang="en-US" sz="1922" kern="0" dirty="0">
                <a:gradFill>
                  <a:gsLst>
                    <a:gs pos="12097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MS PGothic" panose="020B0600070205080204" pitchFamily="34" charset="-128"/>
              </a:rPr>
              <a:t>Lifecycle</a:t>
            </a:r>
          </a:p>
          <a:p>
            <a:pPr algn="ctr" defTabSz="895215">
              <a:lnSpc>
                <a:spcPct val="90000"/>
              </a:lnSpc>
              <a:spcAft>
                <a:spcPts val="575"/>
              </a:spcAft>
              <a:defRPr/>
            </a:pPr>
            <a:r>
              <a:rPr lang="en-US" sz="1922" kern="0" dirty="0">
                <a:gradFill>
                  <a:gsLst>
                    <a:gs pos="12097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MS PGothic" panose="020B0600070205080204" pitchFamily="34" charset="-128"/>
              </a:rPr>
              <a:t>Management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3924207" y="3049311"/>
            <a:ext cx="1878271" cy="549812"/>
          </a:xfrm>
          <a:prstGeom prst="rect">
            <a:avLst/>
          </a:prstGeom>
          <a:noFill/>
        </p:spPr>
        <p:txBody>
          <a:bodyPr wrap="square" lIns="175537" tIns="140429" rIns="175537" bIns="140429" rtlCol="0">
            <a:spAutoFit/>
          </a:bodyPr>
          <a:lstStyle/>
          <a:p>
            <a:pPr algn="ctr" defTabSz="895215">
              <a:lnSpc>
                <a:spcPct val="90000"/>
              </a:lnSpc>
              <a:spcAft>
                <a:spcPts val="575"/>
              </a:spcAft>
              <a:defRPr/>
            </a:pPr>
            <a:r>
              <a:rPr lang="en-US" sz="1922" kern="0" dirty="0">
                <a:gradFill>
                  <a:gsLst>
                    <a:gs pos="12097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MS PGothic" panose="020B0600070205080204" pitchFamily="34" charset="-128"/>
              </a:rPr>
              <a:t>Orchestration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9709688" y="2895787"/>
            <a:ext cx="1878271" cy="891454"/>
          </a:xfrm>
          <a:prstGeom prst="rect">
            <a:avLst/>
          </a:prstGeom>
          <a:noFill/>
        </p:spPr>
        <p:txBody>
          <a:bodyPr wrap="square" lIns="175537" tIns="140429" rIns="175537" bIns="140429" rtlCol="0">
            <a:spAutoFit/>
          </a:bodyPr>
          <a:lstStyle/>
          <a:p>
            <a:pPr algn="ctr" defTabSz="895215">
              <a:lnSpc>
                <a:spcPct val="90000"/>
              </a:lnSpc>
              <a:spcAft>
                <a:spcPts val="575"/>
              </a:spcAft>
              <a:defRPr/>
            </a:pPr>
            <a:r>
              <a:rPr lang="en-US" sz="1922" kern="0" dirty="0">
                <a:gradFill>
                  <a:gsLst>
                    <a:gs pos="12097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MS PGothic" panose="020B0600070205080204" pitchFamily="34" charset="-128"/>
              </a:rPr>
              <a:t>Auto</a:t>
            </a:r>
          </a:p>
          <a:p>
            <a:pPr algn="ctr" defTabSz="895215">
              <a:lnSpc>
                <a:spcPct val="90000"/>
              </a:lnSpc>
              <a:spcAft>
                <a:spcPts val="575"/>
              </a:spcAft>
              <a:defRPr/>
            </a:pPr>
            <a:r>
              <a:rPr lang="en-US" sz="1922" kern="0" dirty="0">
                <a:gradFill>
                  <a:gsLst>
                    <a:gs pos="12097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MS PGothic" panose="020B0600070205080204" pitchFamily="34" charset="-128"/>
              </a:rPr>
              <a:t>scaling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2496251" y="2911150"/>
            <a:ext cx="1591677" cy="826137"/>
          </a:xfrm>
          <a:prstGeom prst="rect">
            <a:avLst/>
          </a:prstGeom>
          <a:noFill/>
        </p:spPr>
        <p:txBody>
          <a:bodyPr wrap="square" lIns="175537" tIns="140429" rIns="175537" bIns="140429" rtlCol="0">
            <a:spAutoFit/>
          </a:bodyPr>
          <a:lstStyle/>
          <a:p>
            <a:pPr algn="ctr" defTabSz="895215">
              <a:lnSpc>
                <a:spcPct val="90000"/>
              </a:lnSpc>
              <a:spcAft>
                <a:spcPts val="575"/>
              </a:spcAft>
              <a:defRPr/>
            </a:pPr>
            <a:r>
              <a:rPr lang="en-US" sz="1922" kern="0" dirty="0">
                <a:gradFill>
                  <a:gsLst>
                    <a:gs pos="12097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MS PGothic" panose="020B0600070205080204" pitchFamily="34" charset="-128"/>
              </a:rPr>
              <a:t>Always On</a:t>
            </a:r>
            <a:br>
              <a:rPr lang="en-US" sz="1922" kern="0" dirty="0">
                <a:gradFill>
                  <a:gsLst>
                    <a:gs pos="12097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MS PGothic" panose="020B0600070205080204" pitchFamily="34" charset="-128"/>
              </a:rPr>
            </a:br>
            <a:r>
              <a:rPr lang="en-US" sz="1922" kern="0" dirty="0">
                <a:gradFill>
                  <a:gsLst>
                    <a:gs pos="12097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MS PGothic" panose="020B0600070205080204" pitchFamily="34" charset="-128"/>
              </a:rPr>
              <a:t>Availability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8469934" y="2908614"/>
            <a:ext cx="1996035" cy="816022"/>
          </a:xfrm>
          <a:prstGeom prst="rect">
            <a:avLst/>
          </a:prstGeom>
          <a:noFill/>
        </p:spPr>
        <p:txBody>
          <a:bodyPr wrap="square" lIns="175537" tIns="140429" rIns="175537" bIns="140429" rtlCol="0">
            <a:spAutoFit/>
          </a:bodyPr>
          <a:lstStyle/>
          <a:p>
            <a:pPr algn="ctr" defTabSz="895215">
              <a:lnSpc>
                <a:spcPct val="90000"/>
              </a:lnSpc>
              <a:spcAft>
                <a:spcPts val="575"/>
              </a:spcAft>
              <a:defRPr/>
            </a:pPr>
            <a:r>
              <a:rPr lang="en-US" sz="1922" kern="0" dirty="0">
                <a:gradFill>
                  <a:gsLst>
                    <a:gs pos="12097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MS PGothic" panose="020B0600070205080204" pitchFamily="34" charset="-128"/>
              </a:rPr>
              <a:t>Dev &amp; Ops Tooling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5514914" y="2905786"/>
            <a:ext cx="1849499" cy="816022"/>
          </a:xfrm>
          <a:prstGeom prst="rect">
            <a:avLst/>
          </a:prstGeom>
          <a:noFill/>
        </p:spPr>
        <p:txBody>
          <a:bodyPr wrap="square" lIns="175537" tIns="140429" rIns="175537" bIns="140429" rtlCol="0">
            <a:spAutoFit/>
          </a:bodyPr>
          <a:lstStyle/>
          <a:p>
            <a:pPr algn="ctr" defTabSz="895215">
              <a:lnSpc>
                <a:spcPct val="90000"/>
              </a:lnSpc>
              <a:spcAft>
                <a:spcPts val="575"/>
              </a:spcAft>
              <a:defRPr/>
            </a:pPr>
            <a:r>
              <a:rPr lang="en-US" sz="1922" kern="0" dirty="0">
                <a:gradFill>
                  <a:gsLst>
                    <a:gs pos="12097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MS PGothic" panose="020B0600070205080204" pitchFamily="34" charset="-128"/>
              </a:rPr>
              <a:t>Programming Models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893844" y="5719728"/>
            <a:ext cx="2084392" cy="590879"/>
          </a:xfrm>
          <a:prstGeom prst="rect">
            <a:avLst/>
          </a:prstGeom>
          <a:noFill/>
        </p:spPr>
        <p:txBody>
          <a:bodyPr wrap="square" lIns="172086" tIns="137668" rIns="172086" bIns="137668" rtlCol="0">
            <a:spAutoFit/>
          </a:bodyPr>
          <a:lstStyle/>
          <a:p>
            <a:pPr defTabSz="877579">
              <a:lnSpc>
                <a:spcPct val="90000"/>
              </a:lnSpc>
              <a:spcAft>
                <a:spcPts val="564"/>
              </a:spcAft>
              <a:defRPr/>
            </a:pPr>
            <a:r>
              <a:rPr lang="en-US" sz="2259" kern="0" dirty="0">
                <a:solidFill>
                  <a:sysClr val="windowText" lastClr="000000"/>
                </a:solidFill>
                <a:latin typeface="Segoe UI Semilight"/>
                <a:ea typeface="MS PGothic" panose="020B0600070205080204" pitchFamily="34" charset="-128"/>
              </a:rPr>
              <a:t>Dev Machine</a:t>
            </a:r>
          </a:p>
        </p:txBody>
      </p:sp>
      <p:sp>
        <p:nvSpPr>
          <p:cNvPr id="228" name="TextBox 227"/>
          <p:cNvSpPr txBox="1"/>
          <p:nvPr/>
        </p:nvSpPr>
        <p:spPr>
          <a:xfrm>
            <a:off x="7031619" y="2922870"/>
            <a:ext cx="1878271" cy="816022"/>
          </a:xfrm>
          <a:prstGeom prst="rect">
            <a:avLst/>
          </a:prstGeom>
          <a:noFill/>
        </p:spPr>
        <p:txBody>
          <a:bodyPr wrap="square" lIns="175537" tIns="140429" rIns="175537" bIns="140429" rtlCol="0">
            <a:spAutoFit/>
          </a:bodyPr>
          <a:lstStyle/>
          <a:p>
            <a:pPr algn="ctr" defTabSz="895215">
              <a:lnSpc>
                <a:spcPct val="90000"/>
              </a:lnSpc>
              <a:spcAft>
                <a:spcPts val="575"/>
              </a:spcAft>
              <a:defRPr/>
            </a:pPr>
            <a:r>
              <a:rPr lang="en-US" sz="1922" kern="0" dirty="0">
                <a:gradFill>
                  <a:gsLst>
                    <a:gs pos="12097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MS PGothic" panose="020B0600070205080204" pitchFamily="34" charset="-128"/>
              </a:rPr>
              <a:t>Health &amp; Monitoring</a:t>
            </a:r>
          </a:p>
        </p:txBody>
      </p:sp>
      <p:sp>
        <p:nvSpPr>
          <p:cNvPr id="172" name="Title 2"/>
          <p:cNvSpPr txBox="1">
            <a:spLocks/>
          </p:cNvSpPr>
          <p:nvPr/>
        </p:nvSpPr>
        <p:spPr>
          <a:xfrm>
            <a:off x="4003669" y="1992222"/>
            <a:ext cx="4244765" cy="49295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  <a:tint val="66000"/>
                  <a:satMod val="160000"/>
                </a:schemeClr>
              </a:gs>
              <a:gs pos="24000">
                <a:schemeClr val="accent2">
                  <a:lumMod val="40000"/>
                  <a:lumOff val="60000"/>
                  <a:tint val="44500"/>
                  <a:satMod val="160000"/>
                  <a:alpha val="99000"/>
                </a:schemeClr>
              </a:gs>
              <a:gs pos="100000">
                <a:schemeClr val="accent2">
                  <a:lumMod val="40000"/>
                  <a:lumOff val="60000"/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vert="horz" wrap="square" lIns="140609" tIns="87880" rIns="140609" bIns="8788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defRPr/>
            </a:pPr>
            <a:r>
              <a:rPr lang="en-US" sz="2745" dirty="0">
                <a:solidFill>
                  <a:srgbClr val="505050"/>
                </a:solidFill>
                <a:latin typeface="Segoe UI Light"/>
              </a:rPr>
              <a:t>c</a:t>
            </a:r>
            <a:r>
              <a:rPr lang="en-US" sz="2745" spc="-100" dirty="0" err="1">
                <a:solidFill>
                  <a:srgbClr val="505050"/>
                </a:solidFill>
                <a:latin typeface="Segoe UI Light"/>
              </a:rPr>
              <a:t>ontainers</a:t>
            </a:r>
            <a:r>
              <a:rPr lang="en-US" sz="2745" spc="-100" dirty="0">
                <a:solidFill>
                  <a:srgbClr val="505050"/>
                </a:solidFill>
                <a:latin typeface="Segoe UI Light"/>
              </a:rPr>
              <a:t> and microservices</a:t>
            </a:r>
            <a:endParaRPr lang="en-US" sz="1372" spc="-100" dirty="0">
              <a:solidFill>
                <a:srgbClr val="505050"/>
              </a:solidFill>
              <a:latin typeface="Segoe UI Light"/>
            </a:endParaRPr>
          </a:p>
          <a:p>
            <a:pPr defTabSz="914367">
              <a:defRPr/>
            </a:pPr>
            <a:endParaRPr lang="en-US" sz="2745" spc="-100" dirty="0">
              <a:solidFill>
                <a:srgbClr val="353535"/>
              </a:solidFill>
              <a:latin typeface="Segoe UI Light"/>
            </a:endParaRPr>
          </a:p>
        </p:txBody>
      </p:sp>
      <p:sp>
        <p:nvSpPr>
          <p:cNvPr id="165" name="Title 2"/>
          <p:cNvSpPr txBox="1">
            <a:spLocks/>
          </p:cNvSpPr>
          <p:nvPr/>
        </p:nvSpPr>
        <p:spPr>
          <a:xfrm>
            <a:off x="335335" y="270445"/>
            <a:ext cx="11426711" cy="881854"/>
          </a:xfrm>
          <a:prstGeom prst="rect">
            <a:avLst/>
          </a:prstGeom>
        </p:spPr>
        <p:txBody>
          <a:bodyPr vert="horz" wrap="square" lIns="140609" tIns="87880" rIns="140609" bIns="8788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defRPr/>
            </a:pPr>
            <a:r>
              <a:rPr lang="en-US" sz="4612" spc="-100" dirty="0">
                <a:solidFill>
                  <a:srgbClr val="505050"/>
                </a:solidFill>
                <a:latin typeface="Segoe UI Light"/>
              </a:rPr>
              <a:t>Azure Service Fabric</a:t>
            </a:r>
          </a:p>
          <a:p>
            <a:pPr defTabSz="914367">
              <a:defRPr/>
            </a:pPr>
            <a:r>
              <a:rPr lang="en-US" sz="2745" spc="-100" dirty="0">
                <a:solidFill>
                  <a:srgbClr val="505050"/>
                </a:solidFill>
                <a:latin typeface="Segoe UI Light"/>
              </a:rPr>
              <a:t>Any OS, Any Cloud</a:t>
            </a:r>
          </a:p>
          <a:p>
            <a:pPr defTabSz="914367">
              <a:defRPr/>
            </a:pPr>
            <a:endParaRPr lang="en-US" sz="4612" spc="-100" dirty="0">
              <a:solidFill>
                <a:srgbClr val="353535"/>
              </a:solidFill>
              <a:latin typeface="Segoe UI Light"/>
            </a:endParaRPr>
          </a:p>
        </p:txBody>
      </p:sp>
      <p:pic>
        <p:nvPicPr>
          <p:cNvPr id="166" name="Picture 16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6791" y="374200"/>
            <a:ext cx="630891" cy="696015"/>
          </a:xfrm>
          <a:prstGeom prst="rect">
            <a:avLst/>
          </a:prstGeom>
        </p:spPr>
      </p:pic>
      <p:pic>
        <p:nvPicPr>
          <p:cNvPr id="167" name="Picture 16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05514" y="278446"/>
            <a:ext cx="743738" cy="887526"/>
          </a:xfrm>
          <a:prstGeom prst="rect">
            <a:avLst/>
          </a:prstGeom>
        </p:spPr>
      </p:pic>
      <p:pic>
        <p:nvPicPr>
          <p:cNvPr id="168" name="Picture 16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8451" y="408307"/>
            <a:ext cx="565707" cy="56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97773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/>
      <p:bldP spid="157" grpId="0"/>
      <p:bldP spid="158" grpId="0"/>
      <p:bldP spid="159" grpId="0"/>
      <p:bldP spid="160" grpId="0"/>
      <p:bldP spid="161" grpId="0"/>
      <p:bldP spid="2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le 1"/>
          <p:cNvSpPr>
            <a:spLocks noGrp="1"/>
          </p:cNvSpPr>
          <p:nvPr>
            <p:ph type="title"/>
          </p:nvPr>
        </p:nvSpPr>
        <p:spPr>
          <a:xfrm>
            <a:off x="564682" y="291514"/>
            <a:ext cx="11655078" cy="899537"/>
          </a:xfrm>
        </p:spPr>
        <p:txBody>
          <a:bodyPr/>
          <a:lstStyle/>
          <a:p>
            <a:r>
              <a:rPr lang="en-US"/>
              <a:t>Services Powered by Service Fabric</a:t>
            </a:r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878" y="1045671"/>
            <a:ext cx="1093075" cy="1216425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757" y="1038534"/>
            <a:ext cx="1075713" cy="1075710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002" y="4206462"/>
            <a:ext cx="857746" cy="857746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040" y="1050300"/>
            <a:ext cx="986067" cy="986067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200" y="1062053"/>
            <a:ext cx="969086" cy="969086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3728" y="4122310"/>
            <a:ext cx="1989529" cy="1193717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78124" y="4055822"/>
            <a:ext cx="1161390" cy="1161390"/>
          </a:xfrm>
          <a:prstGeom prst="rect">
            <a:avLst/>
          </a:prstGeom>
        </p:spPr>
      </p:pic>
      <p:sp>
        <p:nvSpPr>
          <p:cNvPr id="88" name="TextBox 87"/>
          <p:cNvSpPr txBox="1"/>
          <p:nvPr/>
        </p:nvSpPr>
        <p:spPr>
          <a:xfrm>
            <a:off x="407090" y="2188610"/>
            <a:ext cx="2521317" cy="99119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 defTabSz="896386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2745" ker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SQL Database</a:t>
            </a:r>
          </a:p>
          <a:p>
            <a:pPr algn="ctr" defTabSz="896386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765" ker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2.1 million DBs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428232" y="2113700"/>
            <a:ext cx="2797066" cy="989662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 defTabSz="896386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2745" kern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Cosmos DB</a:t>
            </a:r>
          </a:p>
          <a:p>
            <a:pPr algn="ctr" defTabSz="896386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765" kern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Billions transactions/day</a:t>
            </a:r>
            <a:endParaRPr lang="en-US" sz="2745" kern="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435599" y="5203514"/>
            <a:ext cx="1596383" cy="669832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 defTabSz="896386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2745" ker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Cortana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0195479" y="5264689"/>
            <a:ext cx="1701926" cy="669832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 defTabSz="896386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2745" ker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Power BI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9738754" y="2018005"/>
            <a:ext cx="2110639" cy="1445269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 defTabSz="896386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2745" ker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Event Hubs</a:t>
            </a:r>
            <a:endParaRPr lang="en-US" sz="1765" kern="0">
              <a:solidFill>
                <a:sysClr val="windowText" lastClr="000000"/>
              </a:solidFill>
            </a:endParaRPr>
          </a:p>
          <a:p>
            <a:pPr algn="ctr" defTabSz="896386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765" kern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60</a:t>
            </a:r>
            <a:r>
              <a:rPr lang="en-US" sz="1765" kern="0" err="1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bn</a:t>
            </a:r>
            <a:r>
              <a:rPr lang="en-US" sz="1765" kern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 events/day</a:t>
            </a:r>
          </a:p>
          <a:p>
            <a:pPr algn="ctr" defTabSz="896386">
              <a:lnSpc>
                <a:spcPct val="90000"/>
              </a:lnSpc>
              <a:spcAft>
                <a:spcPts val="588"/>
              </a:spcAft>
              <a:defRPr/>
            </a:pPr>
            <a:endParaRPr lang="en-US" sz="2745" ker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766166" y="2070807"/>
            <a:ext cx="2431726" cy="989662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 defTabSz="896386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2745" kern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IoT</a:t>
            </a:r>
            <a:r>
              <a:rPr lang="en-US" sz="2745" ker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Hub</a:t>
            </a:r>
          </a:p>
          <a:p>
            <a:pPr algn="ctr" defTabSz="896386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765" ker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</a:t>
            </a:r>
            <a:r>
              <a:rPr lang="en-US" sz="1765" kern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illions</a:t>
            </a:r>
            <a:r>
              <a:rPr lang="en-US" sz="1765" ker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of messages</a:t>
            </a:r>
            <a:endParaRPr lang="en-US" sz="2745" ker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93592" y="4133673"/>
            <a:ext cx="2001952" cy="1121093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04046" y="3948225"/>
            <a:ext cx="2586908" cy="1448669"/>
          </a:xfrm>
          <a:prstGeom prst="rect">
            <a:avLst/>
          </a:prstGeom>
        </p:spPr>
      </p:pic>
      <p:sp>
        <p:nvSpPr>
          <p:cNvPr id="96" name="TextBox 95"/>
          <p:cNvSpPr txBox="1"/>
          <p:nvPr/>
        </p:nvSpPr>
        <p:spPr>
          <a:xfrm>
            <a:off x="526225" y="5180708"/>
            <a:ext cx="1284537" cy="669832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 defTabSz="896386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2745" ker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Skype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4920943" y="5260423"/>
            <a:ext cx="1358398" cy="669832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 defTabSz="896386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2745" ker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Intune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7530416" y="5299038"/>
            <a:ext cx="1856560" cy="669832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 defTabSz="896386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2745" ker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Dynamics</a:t>
            </a:r>
          </a:p>
        </p:txBody>
      </p:sp>
    </p:spTree>
    <p:extLst>
      <p:ext uri="{BB962C8B-B14F-4D97-AF65-F5344CB8AC3E}">
        <p14:creationId xmlns:p14="http://schemas.microsoft.com/office/powerpoint/2010/main" val="203463418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240" y="2084377"/>
            <a:ext cx="9859116" cy="1077163"/>
          </a:xfrm>
        </p:spPr>
        <p:txBody>
          <a:bodyPr/>
          <a:lstStyle/>
          <a:p>
            <a:r>
              <a:rPr lang="en-US" sz="6470" dirty="0"/>
              <a:t>Demo: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69240" y="3877277"/>
            <a:ext cx="9860674" cy="738664"/>
          </a:xfrm>
        </p:spPr>
        <p:txBody>
          <a:bodyPr/>
          <a:lstStyle/>
          <a:p>
            <a:r>
              <a:rPr lang="en-US" sz="3200" dirty="0"/>
              <a:t>Getting Started with a simple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00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240" y="2084377"/>
            <a:ext cx="9859116" cy="1077163"/>
          </a:xfrm>
        </p:spPr>
        <p:txBody>
          <a:bodyPr/>
          <a:lstStyle/>
          <a:p>
            <a:r>
              <a:rPr lang="en-US" sz="6470" dirty="0"/>
              <a:t>Demo: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69240" y="3877277"/>
            <a:ext cx="9860674" cy="738664"/>
          </a:xfrm>
        </p:spPr>
        <p:txBody>
          <a:bodyPr/>
          <a:lstStyle/>
          <a:p>
            <a:r>
              <a:rPr lang="en-US" sz="3200" dirty="0"/>
              <a:t>Upgrading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68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to microservices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962"/>
            <a:ext cx="11655078" cy="458927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Some options to consider:</a:t>
            </a:r>
          </a:p>
          <a:p>
            <a:pPr marL="728314" indent="-728314">
              <a:buFont typeface="+mj-lt"/>
              <a:buAutoNum type="arabicPeriod"/>
            </a:pPr>
            <a:r>
              <a:rPr lang="en-US" dirty="0"/>
              <a:t>Use a “monolith” if you can</a:t>
            </a:r>
          </a:p>
          <a:p>
            <a:pPr marL="728314" indent="-728314">
              <a:buFont typeface="+mj-lt"/>
              <a:buAutoNum type="arabicPeriod"/>
            </a:pPr>
            <a:r>
              <a:rPr lang="en-US" dirty="0"/>
              <a:t>Start with a monolith and peel off services</a:t>
            </a:r>
          </a:p>
          <a:p>
            <a:pPr marL="728314" indent="-728314">
              <a:buFont typeface="+mj-lt"/>
              <a:buAutoNum type="arabicPeriod"/>
            </a:pPr>
            <a:r>
              <a:rPr lang="en-US" dirty="0"/>
              <a:t>Start with a small number of coarse-grained services</a:t>
            </a:r>
          </a:p>
          <a:p>
            <a:pPr marL="728314" indent="-728314">
              <a:buFont typeface="+mj-lt"/>
              <a:buAutoNum type="arabicPeriod"/>
            </a:pPr>
            <a:r>
              <a:rPr lang="en-US" dirty="0"/>
              <a:t>Go with containers and apply options 1-3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11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058" dirty="0"/>
              <a:t>Containers and Orchestration</a:t>
            </a:r>
          </a:p>
        </p:txBody>
      </p:sp>
    </p:spTree>
    <p:extLst>
      <p:ext uri="{BB962C8B-B14F-4D97-AF65-F5344CB8AC3E}">
        <p14:creationId xmlns:p14="http://schemas.microsoft.com/office/powerpoint/2010/main" val="66280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ight Triangle 51"/>
          <p:cNvSpPr/>
          <p:nvPr/>
        </p:nvSpPr>
        <p:spPr bwMode="auto">
          <a:xfrm rot="2340000">
            <a:off x="6761148" y="1255099"/>
            <a:ext cx="1649422" cy="2043849"/>
          </a:xfrm>
          <a:prstGeom prst="rtTriangle">
            <a:avLst/>
          </a:prstGeom>
          <a:gradFill flip="none" rotWithShape="1">
            <a:gsLst>
              <a:gs pos="0">
                <a:schemeClr val="tx2"/>
              </a:gs>
              <a:gs pos="60000">
                <a:schemeClr val="tx2">
                  <a:tint val="44500"/>
                  <a:satMod val="160000"/>
                </a:schemeClr>
              </a:gs>
              <a:gs pos="100000">
                <a:schemeClr val="tx2">
                  <a:tint val="23500"/>
                  <a:satMod val="160000"/>
                  <a:lumMod val="45000"/>
                  <a:lumOff val="55000"/>
                </a:schemeClr>
              </a:gs>
            </a:gsLst>
            <a:lin ang="81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961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Segoe UI Semilight"/>
            </a:endParaRPr>
          </a:p>
        </p:txBody>
      </p:sp>
      <p:sp>
        <p:nvSpPr>
          <p:cNvPr id="18" name="Right Triangle 17"/>
          <p:cNvSpPr/>
          <p:nvPr/>
        </p:nvSpPr>
        <p:spPr bwMode="auto">
          <a:xfrm rot="2340000">
            <a:off x="6737294" y="4005598"/>
            <a:ext cx="1649422" cy="2043849"/>
          </a:xfrm>
          <a:prstGeom prst="rtTriangle">
            <a:avLst/>
          </a:prstGeom>
          <a:gradFill flip="none" rotWithShape="1">
            <a:gsLst>
              <a:gs pos="0">
                <a:schemeClr val="tx2"/>
              </a:gs>
              <a:gs pos="60000">
                <a:schemeClr val="tx2">
                  <a:tint val="44500"/>
                  <a:satMod val="160000"/>
                </a:schemeClr>
              </a:gs>
              <a:gs pos="100000">
                <a:schemeClr val="tx2">
                  <a:tint val="23500"/>
                  <a:satMod val="160000"/>
                  <a:lumMod val="45000"/>
                  <a:lumOff val="55000"/>
                </a:schemeClr>
              </a:gs>
            </a:gsLst>
            <a:lin ang="81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961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Segoe UI Semi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Container images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004342" y="4773637"/>
            <a:ext cx="2636973" cy="1381920"/>
            <a:chOff x="1951037" y="4049747"/>
            <a:chExt cx="2689850" cy="1409630"/>
          </a:xfrm>
        </p:grpSpPr>
        <p:sp>
          <p:nvSpPr>
            <p:cNvPr id="5" name="Rectangle 4"/>
            <p:cNvSpPr/>
            <p:nvPr/>
          </p:nvSpPr>
          <p:spPr bwMode="auto">
            <a:xfrm>
              <a:off x="1995803" y="4090922"/>
              <a:ext cx="2602474" cy="1326678"/>
            </a:xfrm>
            <a:prstGeom prst="rect">
              <a:avLst/>
            </a:prstGeom>
            <a:solidFill>
              <a:schemeClr val="accent1"/>
            </a:solidFill>
            <a:ln w="76200">
              <a:solidFill>
                <a:srgbClr val="F2F2F2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Right Bracket 5"/>
            <p:cNvSpPr/>
            <p:nvPr/>
          </p:nvSpPr>
          <p:spPr>
            <a:xfrm>
              <a:off x="4447142" y="4049747"/>
              <a:ext cx="193745" cy="1409630"/>
            </a:xfrm>
            <a:prstGeom prst="rightBracket">
              <a:avLst/>
            </a:prstGeom>
            <a:ln w="7620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67">
                <a:defRPr/>
              </a:pPr>
              <a:endParaRPr lang="en-US" sz="1765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7" name="Left Bracket 6"/>
            <p:cNvSpPr/>
            <p:nvPr/>
          </p:nvSpPr>
          <p:spPr>
            <a:xfrm>
              <a:off x="1951037" y="4049747"/>
              <a:ext cx="193745" cy="1409630"/>
            </a:xfrm>
            <a:prstGeom prst="leftBracket">
              <a:avLst/>
            </a:prstGeom>
            <a:ln w="7620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67">
                <a:defRPr/>
              </a:pPr>
              <a:endParaRPr lang="en-US" sz="1765">
                <a:solidFill>
                  <a:srgbClr val="353535"/>
                </a:solidFill>
                <a:latin typeface="Segoe UI Semilight"/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6298" y="4452296"/>
              <a:ext cx="2534589" cy="603930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4004342" y="3194400"/>
            <a:ext cx="2636973" cy="1381920"/>
            <a:chOff x="1951037" y="4049747"/>
            <a:chExt cx="2689850" cy="1409630"/>
          </a:xfrm>
        </p:grpSpPr>
        <p:sp>
          <p:nvSpPr>
            <p:cNvPr id="10" name="Rectangle 9"/>
            <p:cNvSpPr/>
            <p:nvPr/>
          </p:nvSpPr>
          <p:spPr bwMode="auto">
            <a:xfrm>
              <a:off x="1995803" y="4090922"/>
              <a:ext cx="2602474" cy="1326678"/>
            </a:xfrm>
            <a:prstGeom prst="rect">
              <a:avLst/>
            </a:prstGeom>
            <a:solidFill>
              <a:schemeClr val="accent1"/>
            </a:solidFill>
            <a:ln w="76200">
              <a:solidFill>
                <a:srgbClr val="F2F2F2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79285" tIns="143428" rIns="179285" bIns="143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353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rPr>
                <a:t>IIS</a:t>
              </a:r>
            </a:p>
          </p:txBody>
        </p:sp>
        <p:sp>
          <p:nvSpPr>
            <p:cNvPr id="11" name="Right Bracket 10"/>
            <p:cNvSpPr/>
            <p:nvPr/>
          </p:nvSpPr>
          <p:spPr>
            <a:xfrm>
              <a:off x="4447142" y="4049747"/>
              <a:ext cx="193745" cy="1409630"/>
            </a:xfrm>
            <a:prstGeom prst="rightBracket">
              <a:avLst/>
            </a:prstGeom>
            <a:ln w="7620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67">
                <a:defRPr/>
              </a:pPr>
              <a:endParaRPr lang="en-US" sz="1765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12" name="Left Bracket 11"/>
            <p:cNvSpPr/>
            <p:nvPr/>
          </p:nvSpPr>
          <p:spPr>
            <a:xfrm>
              <a:off x="1951037" y="4049747"/>
              <a:ext cx="193745" cy="1409630"/>
            </a:xfrm>
            <a:prstGeom prst="leftBracket">
              <a:avLst/>
            </a:prstGeom>
            <a:ln w="7620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67">
                <a:defRPr/>
              </a:pPr>
              <a:endParaRPr lang="en-US" sz="1765">
                <a:solidFill>
                  <a:srgbClr val="353535"/>
                </a:solidFill>
                <a:latin typeface="Segoe UI Semilight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008932" y="1614573"/>
            <a:ext cx="2636973" cy="1381920"/>
            <a:chOff x="1951037" y="4049747"/>
            <a:chExt cx="2689850" cy="1409630"/>
          </a:xfrm>
        </p:grpSpPr>
        <p:sp>
          <p:nvSpPr>
            <p:cNvPr id="15" name="Rectangle 14"/>
            <p:cNvSpPr/>
            <p:nvPr/>
          </p:nvSpPr>
          <p:spPr bwMode="auto">
            <a:xfrm>
              <a:off x="1995803" y="4090922"/>
              <a:ext cx="2602474" cy="1326678"/>
            </a:xfrm>
            <a:prstGeom prst="rect">
              <a:avLst/>
            </a:prstGeom>
            <a:solidFill>
              <a:schemeClr val="accent1"/>
            </a:solidFill>
            <a:ln w="76200">
              <a:solidFill>
                <a:srgbClr val="F2F2F2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79285" tIns="143428" rIns="179285" bIns="143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353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rPr>
                <a:t>My Website</a:t>
              </a:r>
            </a:p>
          </p:txBody>
        </p:sp>
        <p:sp>
          <p:nvSpPr>
            <p:cNvPr id="16" name="Right Bracket 15"/>
            <p:cNvSpPr/>
            <p:nvPr/>
          </p:nvSpPr>
          <p:spPr>
            <a:xfrm>
              <a:off x="4447142" y="4049747"/>
              <a:ext cx="193745" cy="1409630"/>
            </a:xfrm>
            <a:prstGeom prst="rightBracket">
              <a:avLst/>
            </a:prstGeom>
            <a:ln w="7620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67">
                <a:defRPr/>
              </a:pPr>
              <a:endParaRPr lang="en-US" sz="1765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17" name="Left Bracket 16"/>
            <p:cNvSpPr/>
            <p:nvPr/>
          </p:nvSpPr>
          <p:spPr>
            <a:xfrm>
              <a:off x="1951037" y="4049747"/>
              <a:ext cx="193745" cy="1409630"/>
            </a:xfrm>
            <a:prstGeom prst="leftBracket">
              <a:avLst/>
            </a:prstGeom>
            <a:ln w="7620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67">
                <a:defRPr/>
              </a:pPr>
              <a:endParaRPr lang="en-US" sz="1765">
                <a:solidFill>
                  <a:srgbClr val="353535"/>
                </a:solidFill>
                <a:latin typeface="Segoe UI Semilight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7821" y="5156836"/>
            <a:ext cx="3452757" cy="615522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r"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2353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Base Image (OS)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5549" y="3577599"/>
            <a:ext cx="3435029" cy="615522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r"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2353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Application Framework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821" y="1997772"/>
            <a:ext cx="3452757" cy="615522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r"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2353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Application</a:t>
            </a:r>
          </a:p>
        </p:txBody>
      </p:sp>
      <p:sp>
        <p:nvSpPr>
          <p:cNvPr id="3" name="Arrow: Right 2"/>
          <p:cNvSpPr/>
          <p:nvPr/>
        </p:nvSpPr>
        <p:spPr bwMode="auto">
          <a:xfrm>
            <a:off x="3411560" y="2006724"/>
            <a:ext cx="522914" cy="597617"/>
          </a:xfrm>
          <a:prstGeom prst="rightArrow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961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Segoe UI Semilight"/>
            </a:endParaRPr>
          </a:p>
        </p:txBody>
      </p:sp>
      <p:sp>
        <p:nvSpPr>
          <p:cNvPr id="24" name="Arrow: Right 23"/>
          <p:cNvSpPr/>
          <p:nvPr/>
        </p:nvSpPr>
        <p:spPr bwMode="auto">
          <a:xfrm>
            <a:off x="3392736" y="3586552"/>
            <a:ext cx="522914" cy="597617"/>
          </a:xfrm>
          <a:prstGeom prst="rightArrow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961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Segoe UI Semilight"/>
            </a:endParaRPr>
          </a:p>
        </p:txBody>
      </p:sp>
      <p:sp>
        <p:nvSpPr>
          <p:cNvPr id="25" name="Arrow: Right 24"/>
          <p:cNvSpPr/>
          <p:nvPr/>
        </p:nvSpPr>
        <p:spPr bwMode="auto">
          <a:xfrm>
            <a:off x="3391152" y="5165789"/>
            <a:ext cx="522914" cy="597617"/>
          </a:xfrm>
          <a:prstGeom prst="rightArrow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961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Segoe UI Semilight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7562791" y="3727808"/>
            <a:ext cx="4332720" cy="259669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353">
                <a:solidFill>
                  <a:srgbClr val="353535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Image Contents</a:t>
            </a:r>
          </a:p>
        </p:txBody>
      </p:sp>
      <p:sp>
        <p:nvSpPr>
          <p:cNvPr id="26" name="Rectangle: Rounded Corners 25"/>
          <p:cNvSpPr/>
          <p:nvPr/>
        </p:nvSpPr>
        <p:spPr bwMode="auto">
          <a:xfrm>
            <a:off x="8982130" y="4249412"/>
            <a:ext cx="2841637" cy="2036170"/>
          </a:xfrm>
          <a:prstGeom prst="round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61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rPr>
              <a:t>Folders and Files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153038" y="4986352"/>
            <a:ext cx="935665" cy="425434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980">
                <a:solidFill>
                  <a:srgbClr val="FFFFFF"/>
                </a:solidFill>
                <a:latin typeface="Segoe UI Semilight"/>
              </a:rPr>
              <a:t>License.txt</a:t>
            </a:r>
          </a:p>
        </p:txBody>
      </p:sp>
      <p:sp>
        <p:nvSpPr>
          <p:cNvPr id="28" name="Freeform 5"/>
          <p:cNvSpPr>
            <a:spLocks noChangeAspect="1" noEditPoints="1"/>
          </p:cNvSpPr>
          <p:nvPr/>
        </p:nvSpPr>
        <p:spPr bwMode="black">
          <a:xfrm>
            <a:off x="9472268" y="4708380"/>
            <a:ext cx="317477" cy="410704"/>
          </a:xfrm>
          <a:custGeom>
            <a:avLst/>
            <a:gdLst>
              <a:gd name="T0" fmla="*/ 277 w 2806"/>
              <a:gd name="T1" fmla="*/ 288 h 3630"/>
              <a:gd name="T2" fmla="*/ 277 w 2806"/>
              <a:gd name="T3" fmla="*/ 3341 h 3630"/>
              <a:gd name="T4" fmla="*/ 2529 w 2806"/>
              <a:gd name="T5" fmla="*/ 3341 h 3630"/>
              <a:gd name="T6" fmla="*/ 2529 w 2806"/>
              <a:gd name="T7" fmla="*/ 1138 h 3630"/>
              <a:gd name="T8" fmla="*/ 1681 w 2806"/>
              <a:gd name="T9" fmla="*/ 288 h 3630"/>
              <a:gd name="T10" fmla="*/ 277 w 2806"/>
              <a:gd name="T11" fmla="*/ 288 h 3630"/>
              <a:gd name="T12" fmla="*/ 277 w 2806"/>
              <a:gd name="T13" fmla="*/ 288 h 3630"/>
              <a:gd name="T14" fmla="*/ 0 w 2806"/>
              <a:gd name="T15" fmla="*/ 0 h 3630"/>
              <a:gd name="T16" fmla="*/ 1392 w 2806"/>
              <a:gd name="T17" fmla="*/ 0 h 3630"/>
              <a:gd name="T18" fmla="*/ 1757 w 2806"/>
              <a:gd name="T19" fmla="*/ 0 h 3630"/>
              <a:gd name="T20" fmla="*/ 2806 w 2806"/>
              <a:gd name="T21" fmla="*/ 1048 h 3630"/>
              <a:gd name="T22" fmla="*/ 2806 w 2806"/>
              <a:gd name="T23" fmla="*/ 3630 h 3630"/>
              <a:gd name="T24" fmla="*/ 0 w 2806"/>
              <a:gd name="T25" fmla="*/ 3630 h 3630"/>
              <a:gd name="T26" fmla="*/ 0 w 2806"/>
              <a:gd name="T27" fmla="*/ 0 h 3630"/>
              <a:gd name="T28" fmla="*/ 0 w 2806"/>
              <a:gd name="T29" fmla="*/ 0 h 3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806" h="3630">
                <a:moveTo>
                  <a:pt x="277" y="288"/>
                </a:moveTo>
                <a:lnTo>
                  <a:pt x="277" y="3341"/>
                </a:lnTo>
                <a:lnTo>
                  <a:pt x="2529" y="3341"/>
                </a:lnTo>
                <a:lnTo>
                  <a:pt x="2529" y="1138"/>
                </a:lnTo>
                <a:lnTo>
                  <a:pt x="1681" y="288"/>
                </a:lnTo>
                <a:lnTo>
                  <a:pt x="277" y="288"/>
                </a:lnTo>
                <a:lnTo>
                  <a:pt x="277" y="288"/>
                </a:lnTo>
                <a:close/>
                <a:moveTo>
                  <a:pt x="0" y="0"/>
                </a:moveTo>
                <a:lnTo>
                  <a:pt x="1392" y="0"/>
                </a:lnTo>
                <a:lnTo>
                  <a:pt x="1757" y="0"/>
                </a:lnTo>
                <a:lnTo>
                  <a:pt x="2806" y="1048"/>
                </a:lnTo>
                <a:lnTo>
                  <a:pt x="2806" y="3630"/>
                </a:lnTo>
                <a:lnTo>
                  <a:pt x="0" y="363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>
              <a:defRPr/>
            </a:pPr>
            <a:endParaRPr lang="en-US" sz="1372">
              <a:solidFill>
                <a:srgbClr val="353535"/>
              </a:solidFill>
              <a:latin typeface="Segoe UI Semilight"/>
            </a:endParaRPr>
          </a:p>
        </p:txBody>
      </p:sp>
      <p:sp>
        <p:nvSpPr>
          <p:cNvPr id="29" name="Freeform 79"/>
          <p:cNvSpPr>
            <a:spLocks noChangeAspect="1" noEditPoints="1"/>
          </p:cNvSpPr>
          <p:nvPr/>
        </p:nvSpPr>
        <p:spPr bwMode="black">
          <a:xfrm>
            <a:off x="10256126" y="4708380"/>
            <a:ext cx="326531" cy="405192"/>
          </a:xfrm>
          <a:custGeom>
            <a:avLst/>
            <a:gdLst>
              <a:gd name="T0" fmla="*/ 277 w 277"/>
              <a:gd name="T1" fmla="*/ 171 h 344"/>
              <a:gd name="T2" fmla="*/ 277 w 277"/>
              <a:gd name="T3" fmla="*/ 251 h 344"/>
              <a:gd name="T4" fmla="*/ 274 w 277"/>
              <a:gd name="T5" fmla="*/ 258 h 344"/>
              <a:gd name="T6" fmla="*/ 251 w 277"/>
              <a:gd name="T7" fmla="*/ 280 h 344"/>
              <a:gd name="T8" fmla="*/ 251 w 277"/>
              <a:gd name="T9" fmla="*/ 295 h 344"/>
              <a:gd name="T10" fmla="*/ 248 w 277"/>
              <a:gd name="T11" fmla="*/ 302 h 344"/>
              <a:gd name="T12" fmla="*/ 241 w 277"/>
              <a:gd name="T13" fmla="*/ 305 h 344"/>
              <a:gd name="T14" fmla="*/ 10 w 277"/>
              <a:gd name="T15" fmla="*/ 305 h 344"/>
              <a:gd name="T16" fmla="*/ 3 w 277"/>
              <a:gd name="T17" fmla="*/ 302 h 344"/>
              <a:gd name="T18" fmla="*/ 0 w 277"/>
              <a:gd name="T19" fmla="*/ 295 h 344"/>
              <a:gd name="T20" fmla="*/ 0 w 277"/>
              <a:gd name="T21" fmla="*/ 9 h 344"/>
              <a:gd name="T22" fmla="*/ 3 w 277"/>
              <a:gd name="T23" fmla="*/ 2 h 344"/>
              <a:gd name="T24" fmla="*/ 10 w 277"/>
              <a:gd name="T25" fmla="*/ 0 h 344"/>
              <a:gd name="T26" fmla="*/ 241 w 277"/>
              <a:gd name="T27" fmla="*/ 0 h 344"/>
              <a:gd name="T28" fmla="*/ 248 w 277"/>
              <a:gd name="T29" fmla="*/ 2 h 344"/>
              <a:gd name="T30" fmla="*/ 251 w 277"/>
              <a:gd name="T31" fmla="*/ 9 h 344"/>
              <a:gd name="T32" fmla="*/ 251 w 277"/>
              <a:gd name="T33" fmla="*/ 143 h 344"/>
              <a:gd name="T34" fmla="*/ 274 w 277"/>
              <a:gd name="T35" fmla="*/ 164 h 344"/>
              <a:gd name="T36" fmla="*/ 277 w 277"/>
              <a:gd name="T37" fmla="*/ 171 h 344"/>
              <a:gd name="T38" fmla="*/ 3 w 277"/>
              <a:gd name="T39" fmla="*/ 2 h 344"/>
              <a:gd name="T40" fmla="*/ 0 w 277"/>
              <a:gd name="T41" fmla="*/ 9 h 344"/>
              <a:gd name="T42" fmla="*/ 0 w 277"/>
              <a:gd name="T43" fmla="*/ 295 h 344"/>
              <a:gd name="T44" fmla="*/ 3 w 277"/>
              <a:gd name="T45" fmla="*/ 302 h 344"/>
              <a:gd name="T46" fmla="*/ 10 w 277"/>
              <a:gd name="T47" fmla="*/ 305 h 344"/>
              <a:gd name="T48" fmla="*/ 199 w 277"/>
              <a:gd name="T49" fmla="*/ 305 h 344"/>
              <a:gd name="T50" fmla="*/ 199 w 277"/>
              <a:gd name="T51" fmla="*/ 191 h 344"/>
              <a:gd name="T52" fmla="*/ 216 w 277"/>
              <a:gd name="T53" fmla="*/ 171 h 344"/>
              <a:gd name="T54" fmla="*/ 222 w 277"/>
              <a:gd name="T55" fmla="*/ 155 h 344"/>
              <a:gd name="T56" fmla="*/ 222 w 277"/>
              <a:gd name="T57" fmla="*/ 56 h 344"/>
              <a:gd name="T58" fmla="*/ 202 w 277"/>
              <a:gd name="T59" fmla="*/ 32 h 344"/>
              <a:gd name="T60" fmla="*/ 31 w 277"/>
              <a:gd name="T61" fmla="*/ 0 h 344"/>
              <a:gd name="T62" fmla="*/ 10 w 277"/>
              <a:gd name="T63" fmla="*/ 0 h 344"/>
              <a:gd name="T64" fmla="*/ 3 w 277"/>
              <a:gd name="T65" fmla="*/ 2 h 344"/>
              <a:gd name="T66" fmla="*/ 200 w 277"/>
              <a:gd name="T67" fmla="*/ 47 h 344"/>
              <a:gd name="T68" fmla="*/ 11 w 277"/>
              <a:gd name="T69" fmla="*/ 11 h 344"/>
              <a:gd name="T70" fmla="*/ 4 w 277"/>
              <a:gd name="T71" fmla="*/ 13 h 344"/>
              <a:gd name="T72" fmla="*/ 0 w 277"/>
              <a:gd name="T73" fmla="*/ 20 h 344"/>
              <a:gd name="T74" fmla="*/ 0 w 277"/>
              <a:gd name="T75" fmla="*/ 302 h 344"/>
              <a:gd name="T76" fmla="*/ 8 w 277"/>
              <a:gd name="T77" fmla="*/ 311 h 344"/>
              <a:gd name="T78" fmla="*/ 173 w 277"/>
              <a:gd name="T79" fmla="*/ 343 h 344"/>
              <a:gd name="T80" fmla="*/ 181 w 277"/>
              <a:gd name="T81" fmla="*/ 341 h 344"/>
              <a:gd name="T82" fmla="*/ 184 w 277"/>
              <a:gd name="T83" fmla="*/ 334 h 344"/>
              <a:gd name="T84" fmla="*/ 184 w 277"/>
              <a:gd name="T85" fmla="*/ 185 h 344"/>
              <a:gd name="T86" fmla="*/ 205 w 277"/>
              <a:gd name="T87" fmla="*/ 161 h 344"/>
              <a:gd name="T88" fmla="*/ 207 w 277"/>
              <a:gd name="T89" fmla="*/ 155 h 344"/>
              <a:gd name="T90" fmla="*/ 207 w 277"/>
              <a:gd name="T91" fmla="*/ 56 h 344"/>
              <a:gd name="T92" fmla="*/ 200 w 277"/>
              <a:gd name="T93" fmla="*/ 47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77" h="344">
                <a:moveTo>
                  <a:pt x="277" y="171"/>
                </a:moveTo>
                <a:cubicBezTo>
                  <a:pt x="277" y="251"/>
                  <a:pt x="277" y="251"/>
                  <a:pt x="277" y="251"/>
                </a:cubicBezTo>
                <a:cubicBezTo>
                  <a:pt x="277" y="254"/>
                  <a:pt x="276" y="256"/>
                  <a:pt x="274" y="258"/>
                </a:cubicBezTo>
                <a:cubicBezTo>
                  <a:pt x="251" y="280"/>
                  <a:pt x="251" y="280"/>
                  <a:pt x="251" y="280"/>
                </a:cubicBezTo>
                <a:cubicBezTo>
                  <a:pt x="251" y="295"/>
                  <a:pt x="251" y="295"/>
                  <a:pt x="251" y="295"/>
                </a:cubicBezTo>
                <a:cubicBezTo>
                  <a:pt x="251" y="298"/>
                  <a:pt x="250" y="300"/>
                  <a:pt x="248" y="302"/>
                </a:cubicBezTo>
                <a:cubicBezTo>
                  <a:pt x="246" y="304"/>
                  <a:pt x="244" y="305"/>
                  <a:pt x="241" y="305"/>
                </a:cubicBezTo>
                <a:cubicBezTo>
                  <a:pt x="10" y="305"/>
                  <a:pt x="10" y="305"/>
                  <a:pt x="10" y="305"/>
                </a:cubicBezTo>
                <a:cubicBezTo>
                  <a:pt x="7" y="305"/>
                  <a:pt x="5" y="304"/>
                  <a:pt x="3" y="302"/>
                </a:cubicBezTo>
                <a:cubicBezTo>
                  <a:pt x="1" y="300"/>
                  <a:pt x="0" y="298"/>
                  <a:pt x="0" y="295"/>
                </a:cubicBezTo>
                <a:cubicBezTo>
                  <a:pt x="0" y="9"/>
                  <a:pt x="0" y="9"/>
                  <a:pt x="0" y="9"/>
                </a:cubicBezTo>
                <a:cubicBezTo>
                  <a:pt x="0" y="6"/>
                  <a:pt x="1" y="4"/>
                  <a:pt x="3" y="2"/>
                </a:cubicBezTo>
                <a:cubicBezTo>
                  <a:pt x="5" y="1"/>
                  <a:pt x="7" y="0"/>
                  <a:pt x="10" y="0"/>
                </a:cubicBezTo>
                <a:cubicBezTo>
                  <a:pt x="241" y="0"/>
                  <a:pt x="241" y="0"/>
                  <a:pt x="241" y="0"/>
                </a:cubicBezTo>
                <a:cubicBezTo>
                  <a:pt x="244" y="0"/>
                  <a:pt x="246" y="1"/>
                  <a:pt x="248" y="2"/>
                </a:cubicBezTo>
                <a:cubicBezTo>
                  <a:pt x="250" y="4"/>
                  <a:pt x="251" y="6"/>
                  <a:pt x="251" y="9"/>
                </a:cubicBezTo>
                <a:cubicBezTo>
                  <a:pt x="251" y="143"/>
                  <a:pt x="251" y="143"/>
                  <a:pt x="251" y="143"/>
                </a:cubicBezTo>
                <a:cubicBezTo>
                  <a:pt x="274" y="164"/>
                  <a:pt x="274" y="164"/>
                  <a:pt x="274" y="164"/>
                </a:cubicBezTo>
                <a:cubicBezTo>
                  <a:pt x="276" y="166"/>
                  <a:pt x="277" y="169"/>
                  <a:pt x="277" y="171"/>
                </a:cubicBezTo>
                <a:close/>
                <a:moveTo>
                  <a:pt x="3" y="2"/>
                </a:moveTo>
                <a:cubicBezTo>
                  <a:pt x="1" y="4"/>
                  <a:pt x="0" y="6"/>
                  <a:pt x="0" y="9"/>
                </a:cubicBezTo>
                <a:cubicBezTo>
                  <a:pt x="0" y="295"/>
                  <a:pt x="0" y="295"/>
                  <a:pt x="0" y="295"/>
                </a:cubicBezTo>
                <a:cubicBezTo>
                  <a:pt x="0" y="298"/>
                  <a:pt x="1" y="300"/>
                  <a:pt x="3" y="302"/>
                </a:cubicBezTo>
                <a:cubicBezTo>
                  <a:pt x="5" y="304"/>
                  <a:pt x="7" y="305"/>
                  <a:pt x="10" y="305"/>
                </a:cubicBezTo>
                <a:cubicBezTo>
                  <a:pt x="199" y="305"/>
                  <a:pt x="199" y="305"/>
                  <a:pt x="199" y="305"/>
                </a:cubicBezTo>
                <a:cubicBezTo>
                  <a:pt x="199" y="191"/>
                  <a:pt x="199" y="191"/>
                  <a:pt x="199" y="191"/>
                </a:cubicBezTo>
                <a:cubicBezTo>
                  <a:pt x="204" y="185"/>
                  <a:pt x="216" y="171"/>
                  <a:pt x="216" y="171"/>
                </a:cubicBezTo>
                <a:cubicBezTo>
                  <a:pt x="220" y="166"/>
                  <a:pt x="222" y="161"/>
                  <a:pt x="222" y="155"/>
                </a:cubicBezTo>
                <a:cubicBezTo>
                  <a:pt x="222" y="56"/>
                  <a:pt x="222" y="56"/>
                  <a:pt x="222" y="56"/>
                </a:cubicBezTo>
                <a:cubicBezTo>
                  <a:pt x="222" y="44"/>
                  <a:pt x="214" y="35"/>
                  <a:pt x="202" y="32"/>
                </a:cubicBezTo>
                <a:cubicBezTo>
                  <a:pt x="31" y="0"/>
                  <a:pt x="31" y="0"/>
                  <a:pt x="31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7" y="0"/>
                  <a:pt x="5" y="1"/>
                  <a:pt x="3" y="2"/>
                </a:cubicBezTo>
                <a:close/>
                <a:moveTo>
                  <a:pt x="200" y="47"/>
                </a:moveTo>
                <a:cubicBezTo>
                  <a:pt x="11" y="11"/>
                  <a:pt x="11" y="11"/>
                  <a:pt x="11" y="11"/>
                </a:cubicBezTo>
                <a:cubicBezTo>
                  <a:pt x="9" y="10"/>
                  <a:pt x="6" y="11"/>
                  <a:pt x="4" y="13"/>
                </a:cubicBezTo>
                <a:cubicBezTo>
                  <a:pt x="2" y="14"/>
                  <a:pt x="0" y="17"/>
                  <a:pt x="0" y="20"/>
                </a:cubicBezTo>
                <a:cubicBezTo>
                  <a:pt x="0" y="302"/>
                  <a:pt x="0" y="302"/>
                  <a:pt x="0" y="302"/>
                </a:cubicBezTo>
                <a:cubicBezTo>
                  <a:pt x="0" y="307"/>
                  <a:pt x="4" y="311"/>
                  <a:pt x="8" y="311"/>
                </a:cubicBezTo>
                <a:cubicBezTo>
                  <a:pt x="173" y="343"/>
                  <a:pt x="173" y="343"/>
                  <a:pt x="173" y="343"/>
                </a:cubicBezTo>
                <a:cubicBezTo>
                  <a:pt x="176" y="344"/>
                  <a:pt x="179" y="343"/>
                  <a:pt x="181" y="341"/>
                </a:cubicBezTo>
                <a:cubicBezTo>
                  <a:pt x="183" y="339"/>
                  <a:pt x="184" y="337"/>
                  <a:pt x="184" y="334"/>
                </a:cubicBezTo>
                <a:cubicBezTo>
                  <a:pt x="184" y="185"/>
                  <a:pt x="184" y="185"/>
                  <a:pt x="184" y="185"/>
                </a:cubicBezTo>
                <a:cubicBezTo>
                  <a:pt x="205" y="161"/>
                  <a:pt x="205" y="161"/>
                  <a:pt x="205" y="161"/>
                </a:cubicBezTo>
                <a:cubicBezTo>
                  <a:pt x="206" y="159"/>
                  <a:pt x="207" y="157"/>
                  <a:pt x="207" y="155"/>
                </a:cubicBezTo>
                <a:cubicBezTo>
                  <a:pt x="207" y="56"/>
                  <a:pt x="207" y="56"/>
                  <a:pt x="207" y="56"/>
                </a:cubicBezTo>
                <a:cubicBezTo>
                  <a:pt x="207" y="51"/>
                  <a:pt x="204" y="48"/>
                  <a:pt x="200" y="47"/>
                </a:cubicBezTo>
                <a:close/>
              </a:path>
            </a:pathLst>
          </a:cu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3045" tIns="74436" rIns="93045" bIns="744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47439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078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008337" y="4986858"/>
            <a:ext cx="842948" cy="425434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980" err="1">
                <a:solidFill>
                  <a:srgbClr val="FFFFFF"/>
                </a:solidFill>
                <a:latin typeface="Segoe UI Semilight"/>
              </a:rPr>
              <a:t>PerfLogs</a:t>
            </a:r>
            <a:endParaRPr lang="en-US" sz="980">
              <a:solidFill>
                <a:srgbClr val="FFFFFF"/>
              </a:solidFill>
              <a:latin typeface="Segoe UI Semilight"/>
            </a:endParaRPr>
          </a:p>
        </p:txBody>
      </p:sp>
      <p:sp>
        <p:nvSpPr>
          <p:cNvPr id="31" name="Freeform 79"/>
          <p:cNvSpPr>
            <a:spLocks noChangeAspect="1" noEditPoints="1"/>
          </p:cNvSpPr>
          <p:nvPr/>
        </p:nvSpPr>
        <p:spPr bwMode="black">
          <a:xfrm>
            <a:off x="11027609" y="4708380"/>
            <a:ext cx="326531" cy="405192"/>
          </a:xfrm>
          <a:custGeom>
            <a:avLst/>
            <a:gdLst>
              <a:gd name="T0" fmla="*/ 277 w 277"/>
              <a:gd name="T1" fmla="*/ 171 h 344"/>
              <a:gd name="T2" fmla="*/ 277 w 277"/>
              <a:gd name="T3" fmla="*/ 251 h 344"/>
              <a:gd name="T4" fmla="*/ 274 w 277"/>
              <a:gd name="T5" fmla="*/ 258 h 344"/>
              <a:gd name="T6" fmla="*/ 251 w 277"/>
              <a:gd name="T7" fmla="*/ 280 h 344"/>
              <a:gd name="T8" fmla="*/ 251 w 277"/>
              <a:gd name="T9" fmla="*/ 295 h 344"/>
              <a:gd name="T10" fmla="*/ 248 w 277"/>
              <a:gd name="T11" fmla="*/ 302 h 344"/>
              <a:gd name="T12" fmla="*/ 241 w 277"/>
              <a:gd name="T13" fmla="*/ 305 h 344"/>
              <a:gd name="T14" fmla="*/ 10 w 277"/>
              <a:gd name="T15" fmla="*/ 305 h 344"/>
              <a:gd name="T16" fmla="*/ 3 w 277"/>
              <a:gd name="T17" fmla="*/ 302 h 344"/>
              <a:gd name="T18" fmla="*/ 0 w 277"/>
              <a:gd name="T19" fmla="*/ 295 h 344"/>
              <a:gd name="T20" fmla="*/ 0 w 277"/>
              <a:gd name="T21" fmla="*/ 9 h 344"/>
              <a:gd name="T22" fmla="*/ 3 w 277"/>
              <a:gd name="T23" fmla="*/ 2 h 344"/>
              <a:gd name="T24" fmla="*/ 10 w 277"/>
              <a:gd name="T25" fmla="*/ 0 h 344"/>
              <a:gd name="T26" fmla="*/ 241 w 277"/>
              <a:gd name="T27" fmla="*/ 0 h 344"/>
              <a:gd name="T28" fmla="*/ 248 w 277"/>
              <a:gd name="T29" fmla="*/ 2 h 344"/>
              <a:gd name="T30" fmla="*/ 251 w 277"/>
              <a:gd name="T31" fmla="*/ 9 h 344"/>
              <a:gd name="T32" fmla="*/ 251 w 277"/>
              <a:gd name="T33" fmla="*/ 143 h 344"/>
              <a:gd name="T34" fmla="*/ 274 w 277"/>
              <a:gd name="T35" fmla="*/ 164 h 344"/>
              <a:gd name="T36" fmla="*/ 277 w 277"/>
              <a:gd name="T37" fmla="*/ 171 h 344"/>
              <a:gd name="T38" fmla="*/ 3 w 277"/>
              <a:gd name="T39" fmla="*/ 2 h 344"/>
              <a:gd name="T40" fmla="*/ 0 w 277"/>
              <a:gd name="T41" fmla="*/ 9 h 344"/>
              <a:gd name="T42" fmla="*/ 0 w 277"/>
              <a:gd name="T43" fmla="*/ 295 h 344"/>
              <a:gd name="T44" fmla="*/ 3 w 277"/>
              <a:gd name="T45" fmla="*/ 302 h 344"/>
              <a:gd name="T46" fmla="*/ 10 w 277"/>
              <a:gd name="T47" fmla="*/ 305 h 344"/>
              <a:gd name="T48" fmla="*/ 199 w 277"/>
              <a:gd name="T49" fmla="*/ 305 h 344"/>
              <a:gd name="T50" fmla="*/ 199 w 277"/>
              <a:gd name="T51" fmla="*/ 191 h 344"/>
              <a:gd name="T52" fmla="*/ 216 w 277"/>
              <a:gd name="T53" fmla="*/ 171 h 344"/>
              <a:gd name="T54" fmla="*/ 222 w 277"/>
              <a:gd name="T55" fmla="*/ 155 h 344"/>
              <a:gd name="T56" fmla="*/ 222 w 277"/>
              <a:gd name="T57" fmla="*/ 56 h 344"/>
              <a:gd name="T58" fmla="*/ 202 w 277"/>
              <a:gd name="T59" fmla="*/ 32 h 344"/>
              <a:gd name="T60" fmla="*/ 31 w 277"/>
              <a:gd name="T61" fmla="*/ 0 h 344"/>
              <a:gd name="T62" fmla="*/ 10 w 277"/>
              <a:gd name="T63" fmla="*/ 0 h 344"/>
              <a:gd name="T64" fmla="*/ 3 w 277"/>
              <a:gd name="T65" fmla="*/ 2 h 344"/>
              <a:gd name="T66" fmla="*/ 200 w 277"/>
              <a:gd name="T67" fmla="*/ 47 h 344"/>
              <a:gd name="T68" fmla="*/ 11 w 277"/>
              <a:gd name="T69" fmla="*/ 11 h 344"/>
              <a:gd name="T70" fmla="*/ 4 w 277"/>
              <a:gd name="T71" fmla="*/ 13 h 344"/>
              <a:gd name="T72" fmla="*/ 0 w 277"/>
              <a:gd name="T73" fmla="*/ 20 h 344"/>
              <a:gd name="T74" fmla="*/ 0 w 277"/>
              <a:gd name="T75" fmla="*/ 302 h 344"/>
              <a:gd name="T76" fmla="*/ 8 w 277"/>
              <a:gd name="T77" fmla="*/ 311 h 344"/>
              <a:gd name="T78" fmla="*/ 173 w 277"/>
              <a:gd name="T79" fmla="*/ 343 h 344"/>
              <a:gd name="T80" fmla="*/ 181 w 277"/>
              <a:gd name="T81" fmla="*/ 341 h 344"/>
              <a:gd name="T82" fmla="*/ 184 w 277"/>
              <a:gd name="T83" fmla="*/ 334 h 344"/>
              <a:gd name="T84" fmla="*/ 184 w 277"/>
              <a:gd name="T85" fmla="*/ 185 h 344"/>
              <a:gd name="T86" fmla="*/ 205 w 277"/>
              <a:gd name="T87" fmla="*/ 161 h 344"/>
              <a:gd name="T88" fmla="*/ 207 w 277"/>
              <a:gd name="T89" fmla="*/ 155 h 344"/>
              <a:gd name="T90" fmla="*/ 207 w 277"/>
              <a:gd name="T91" fmla="*/ 56 h 344"/>
              <a:gd name="T92" fmla="*/ 200 w 277"/>
              <a:gd name="T93" fmla="*/ 47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77" h="344">
                <a:moveTo>
                  <a:pt x="277" y="171"/>
                </a:moveTo>
                <a:cubicBezTo>
                  <a:pt x="277" y="251"/>
                  <a:pt x="277" y="251"/>
                  <a:pt x="277" y="251"/>
                </a:cubicBezTo>
                <a:cubicBezTo>
                  <a:pt x="277" y="254"/>
                  <a:pt x="276" y="256"/>
                  <a:pt x="274" y="258"/>
                </a:cubicBezTo>
                <a:cubicBezTo>
                  <a:pt x="251" y="280"/>
                  <a:pt x="251" y="280"/>
                  <a:pt x="251" y="280"/>
                </a:cubicBezTo>
                <a:cubicBezTo>
                  <a:pt x="251" y="295"/>
                  <a:pt x="251" y="295"/>
                  <a:pt x="251" y="295"/>
                </a:cubicBezTo>
                <a:cubicBezTo>
                  <a:pt x="251" y="298"/>
                  <a:pt x="250" y="300"/>
                  <a:pt x="248" y="302"/>
                </a:cubicBezTo>
                <a:cubicBezTo>
                  <a:pt x="246" y="304"/>
                  <a:pt x="244" y="305"/>
                  <a:pt x="241" y="305"/>
                </a:cubicBezTo>
                <a:cubicBezTo>
                  <a:pt x="10" y="305"/>
                  <a:pt x="10" y="305"/>
                  <a:pt x="10" y="305"/>
                </a:cubicBezTo>
                <a:cubicBezTo>
                  <a:pt x="7" y="305"/>
                  <a:pt x="5" y="304"/>
                  <a:pt x="3" y="302"/>
                </a:cubicBezTo>
                <a:cubicBezTo>
                  <a:pt x="1" y="300"/>
                  <a:pt x="0" y="298"/>
                  <a:pt x="0" y="295"/>
                </a:cubicBezTo>
                <a:cubicBezTo>
                  <a:pt x="0" y="9"/>
                  <a:pt x="0" y="9"/>
                  <a:pt x="0" y="9"/>
                </a:cubicBezTo>
                <a:cubicBezTo>
                  <a:pt x="0" y="6"/>
                  <a:pt x="1" y="4"/>
                  <a:pt x="3" y="2"/>
                </a:cubicBezTo>
                <a:cubicBezTo>
                  <a:pt x="5" y="1"/>
                  <a:pt x="7" y="0"/>
                  <a:pt x="10" y="0"/>
                </a:cubicBezTo>
                <a:cubicBezTo>
                  <a:pt x="241" y="0"/>
                  <a:pt x="241" y="0"/>
                  <a:pt x="241" y="0"/>
                </a:cubicBezTo>
                <a:cubicBezTo>
                  <a:pt x="244" y="0"/>
                  <a:pt x="246" y="1"/>
                  <a:pt x="248" y="2"/>
                </a:cubicBezTo>
                <a:cubicBezTo>
                  <a:pt x="250" y="4"/>
                  <a:pt x="251" y="6"/>
                  <a:pt x="251" y="9"/>
                </a:cubicBezTo>
                <a:cubicBezTo>
                  <a:pt x="251" y="143"/>
                  <a:pt x="251" y="143"/>
                  <a:pt x="251" y="143"/>
                </a:cubicBezTo>
                <a:cubicBezTo>
                  <a:pt x="274" y="164"/>
                  <a:pt x="274" y="164"/>
                  <a:pt x="274" y="164"/>
                </a:cubicBezTo>
                <a:cubicBezTo>
                  <a:pt x="276" y="166"/>
                  <a:pt x="277" y="169"/>
                  <a:pt x="277" y="171"/>
                </a:cubicBezTo>
                <a:close/>
                <a:moveTo>
                  <a:pt x="3" y="2"/>
                </a:moveTo>
                <a:cubicBezTo>
                  <a:pt x="1" y="4"/>
                  <a:pt x="0" y="6"/>
                  <a:pt x="0" y="9"/>
                </a:cubicBezTo>
                <a:cubicBezTo>
                  <a:pt x="0" y="295"/>
                  <a:pt x="0" y="295"/>
                  <a:pt x="0" y="295"/>
                </a:cubicBezTo>
                <a:cubicBezTo>
                  <a:pt x="0" y="298"/>
                  <a:pt x="1" y="300"/>
                  <a:pt x="3" y="302"/>
                </a:cubicBezTo>
                <a:cubicBezTo>
                  <a:pt x="5" y="304"/>
                  <a:pt x="7" y="305"/>
                  <a:pt x="10" y="305"/>
                </a:cubicBezTo>
                <a:cubicBezTo>
                  <a:pt x="199" y="305"/>
                  <a:pt x="199" y="305"/>
                  <a:pt x="199" y="305"/>
                </a:cubicBezTo>
                <a:cubicBezTo>
                  <a:pt x="199" y="191"/>
                  <a:pt x="199" y="191"/>
                  <a:pt x="199" y="191"/>
                </a:cubicBezTo>
                <a:cubicBezTo>
                  <a:pt x="204" y="185"/>
                  <a:pt x="216" y="171"/>
                  <a:pt x="216" y="171"/>
                </a:cubicBezTo>
                <a:cubicBezTo>
                  <a:pt x="220" y="166"/>
                  <a:pt x="222" y="161"/>
                  <a:pt x="222" y="155"/>
                </a:cubicBezTo>
                <a:cubicBezTo>
                  <a:pt x="222" y="56"/>
                  <a:pt x="222" y="56"/>
                  <a:pt x="222" y="56"/>
                </a:cubicBezTo>
                <a:cubicBezTo>
                  <a:pt x="222" y="44"/>
                  <a:pt x="214" y="35"/>
                  <a:pt x="202" y="32"/>
                </a:cubicBezTo>
                <a:cubicBezTo>
                  <a:pt x="31" y="0"/>
                  <a:pt x="31" y="0"/>
                  <a:pt x="31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7" y="0"/>
                  <a:pt x="5" y="1"/>
                  <a:pt x="3" y="2"/>
                </a:cubicBezTo>
                <a:close/>
                <a:moveTo>
                  <a:pt x="200" y="47"/>
                </a:moveTo>
                <a:cubicBezTo>
                  <a:pt x="11" y="11"/>
                  <a:pt x="11" y="11"/>
                  <a:pt x="11" y="11"/>
                </a:cubicBezTo>
                <a:cubicBezTo>
                  <a:pt x="9" y="10"/>
                  <a:pt x="6" y="11"/>
                  <a:pt x="4" y="13"/>
                </a:cubicBezTo>
                <a:cubicBezTo>
                  <a:pt x="2" y="14"/>
                  <a:pt x="0" y="17"/>
                  <a:pt x="0" y="20"/>
                </a:cubicBezTo>
                <a:cubicBezTo>
                  <a:pt x="0" y="302"/>
                  <a:pt x="0" y="302"/>
                  <a:pt x="0" y="302"/>
                </a:cubicBezTo>
                <a:cubicBezTo>
                  <a:pt x="0" y="307"/>
                  <a:pt x="4" y="311"/>
                  <a:pt x="8" y="311"/>
                </a:cubicBezTo>
                <a:cubicBezTo>
                  <a:pt x="173" y="343"/>
                  <a:pt x="173" y="343"/>
                  <a:pt x="173" y="343"/>
                </a:cubicBezTo>
                <a:cubicBezTo>
                  <a:pt x="176" y="344"/>
                  <a:pt x="179" y="343"/>
                  <a:pt x="181" y="341"/>
                </a:cubicBezTo>
                <a:cubicBezTo>
                  <a:pt x="183" y="339"/>
                  <a:pt x="184" y="337"/>
                  <a:pt x="184" y="334"/>
                </a:cubicBezTo>
                <a:cubicBezTo>
                  <a:pt x="184" y="185"/>
                  <a:pt x="184" y="185"/>
                  <a:pt x="184" y="185"/>
                </a:cubicBezTo>
                <a:cubicBezTo>
                  <a:pt x="205" y="161"/>
                  <a:pt x="205" y="161"/>
                  <a:pt x="205" y="161"/>
                </a:cubicBezTo>
                <a:cubicBezTo>
                  <a:pt x="206" y="159"/>
                  <a:pt x="207" y="157"/>
                  <a:pt x="207" y="155"/>
                </a:cubicBezTo>
                <a:cubicBezTo>
                  <a:pt x="207" y="56"/>
                  <a:pt x="207" y="56"/>
                  <a:pt x="207" y="56"/>
                </a:cubicBezTo>
                <a:cubicBezTo>
                  <a:pt x="207" y="51"/>
                  <a:pt x="204" y="48"/>
                  <a:pt x="200" y="47"/>
                </a:cubicBezTo>
                <a:close/>
              </a:path>
            </a:pathLst>
          </a:cu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3045" tIns="74436" rIns="93045" bIns="744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47439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078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632679" y="4991773"/>
            <a:ext cx="1116387" cy="425434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980">
                <a:solidFill>
                  <a:srgbClr val="FFFFFF"/>
                </a:solidFill>
                <a:latin typeface="Segoe UI Semilight"/>
              </a:rPr>
              <a:t>Program Files</a:t>
            </a:r>
          </a:p>
        </p:txBody>
      </p:sp>
      <p:sp>
        <p:nvSpPr>
          <p:cNvPr id="33" name="Freeform 79"/>
          <p:cNvSpPr>
            <a:spLocks noChangeAspect="1" noEditPoints="1"/>
          </p:cNvSpPr>
          <p:nvPr/>
        </p:nvSpPr>
        <p:spPr bwMode="black">
          <a:xfrm>
            <a:off x="9467741" y="5480740"/>
            <a:ext cx="326531" cy="405192"/>
          </a:xfrm>
          <a:custGeom>
            <a:avLst/>
            <a:gdLst>
              <a:gd name="T0" fmla="*/ 277 w 277"/>
              <a:gd name="T1" fmla="*/ 171 h 344"/>
              <a:gd name="T2" fmla="*/ 277 w 277"/>
              <a:gd name="T3" fmla="*/ 251 h 344"/>
              <a:gd name="T4" fmla="*/ 274 w 277"/>
              <a:gd name="T5" fmla="*/ 258 h 344"/>
              <a:gd name="T6" fmla="*/ 251 w 277"/>
              <a:gd name="T7" fmla="*/ 280 h 344"/>
              <a:gd name="T8" fmla="*/ 251 w 277"/>
              <a:gd name="T9" fmla="*/ 295 h 344"/>
              <a:gd name="T10" fmla="*/ 248 w 277"/>
              <a:gd name="T11" fmla="*/ 302 h 344"/>
              <a:gd name="T12" fmla="*/ 241 w 277"/>
              <a:gd name="T13" fmla="*/ 305 h 344"/>
              <a:gd name="T14" fmla="*/ 10 w 277"/>
              <a:gd name="T15" fmla="*/ 305 h 344"/>
              <a:gd name="T16" fmla="*/ 3 w 277"/>
              <a:gd name="T17" fmla="*/ 302 h 344"/>
              <a:gd name="T18" fmla="*/ 0 w 277"/>
              <a:gd name="T19" fmla="*/ 295 h 344"/>
              <a:gd name="T20" fmla="*/ 0 w 277"/>
              <a:gd name="T21" fmla="*/ 9 h 344"/>
              <a:gd name="T22" fmla="*/ 3 w 277"/>
              <a:gd name="T23" fmla="*/ 2 h 344"/>
              <a:gd name="T24" fmla="*/ 10 w 277"/>
              <a:gd name="T25" fmla="*/ 0 h 344"/>
              <a:gd name="T26" fmla="*/ 241 w 277"/>
              <a:gd name="T27" fmla="*/ 0 h 344"/>
              <a:gd name="T28" fmla="*/ 248 w 277"/>
              <a:gd name="T29" fmla="*/ 2 h 344"/>
              <a:gd name="T30" fmla="*/ 251 w 277"/>
              <a:gd name="T31" fmla="*/ 9 h 344"/>
              <a:gd name="T32" fmla="*/ 251 w 277"/>
              <a:gd name="T33" fmla="*/ 143 h 344"/>
              <a:gd name="T34" fmla="*/ 274 w 277"/>
              <a:gd name="T35" fmla="*/ 164 h 344"/>
              <a:gd name="T36" fmla="*/ 277 w 277"/>
              <a:gd name="T37" fmla="*/ 171 h 344"/>
              <a:gd name="T38" fmla="*/ 3 w 277"/>
              <a:gd name="T39" fmla="*/ 2 h 344"/>
              <a:gd name="T40" fmla="*/ 0 w 277"/>
              <a:gd name="T41" fmla="*/ 9 h 344"/>
              <a:gd name="T42" fmla="*/ 0 w 277"/>
              <a:gd name="T43" fmla="*/ 295 h 344"/>
              <a:gd name="T44" fmla="*/ 3 w 277"/>
              <a:gd name="T45" fmla="*/ 302 h 344"/>
              <a:gd name="T46" fmla="*/ 10 w 277"/>
              <a:gd name="T47" fmla="*/ 305 h 344"/>
              <a:gd name="T48" fmla="*/ 199 w 277"/>
              <a:gd name="T49" fmla="*/ 305 h 344"/>
              <a:gd name="T50" fmla="*/ 199 w 277"/>
              <a:gd name="T51" fmla="*/ 191 h 344"/>
              <a:gd name="T52" fmla="*/ 216 w 277"/>
              <a:gd name="T53" fmla="*/ 171 h 344"/>
              <a:gd name="T54" fmla="*/ 222 w 277"/>
              <a:gd name="T55" fmla="*/ 155 h 344"/>
              <a:gd name="T56" fmla="*/ 222 w 277"/>
              <a:gd name="T57" fmla="*/ 56 h 344"/>
              <a:gd name="T58" fmla="*/ 202 w 277"/>
              <a:gd name="T59" fmla="*/ 32 h 344"/>
              <a:gd name="T60" fmla="*/ 31 w 277"/>
              <a:gd name="T61" fmla="*/ 0 h 344"/>
              <a:gd name="T62" fmla="*/ 10 w 277"/>
              <a:gd name="T63" fmla="*/ 0 h 344"/>
              <a:gd name="T64" fmla="*/ 3 w 277"/>
              <a:gd name="T65" fmla="*/ 2 h 344"/>
              <a:gd name="T66" fmla="*/ 200 w 277"/>
              <a:gd name="T67" fmla="*/ 47 h 344"/>
              <a:gd name="T68" fmla="*/ 11 w 277"/>
              <a:gd name="T69" fmla="*/ 11 h 344"/>
              <a:gd name="T70" fmla="*/ 4 w 277"/>
              <a:gd name="T71" fmla="*/ 13 h 344"/>
              <a:gd name="T72" fmla="*/ 0 w 277"/>
              <a:gd name="T73" fmla="*/ 20 h 344"/>
              <a:gd name="T74" fmla="*/ 0 w 277"/>
              <a:gd name="T75" fmla="*/ 302 h 344"/>
              <a:gd name="T76" fmla="*/ 8 w 277"/>
              <a:gd name="T77" fmla="*/ 311 h 344"/>
              <a:gd name="T78" fmla="*/ 173 w 277"/>
              <a:gd name="T79" fmla="*/ 343 h 344"/>
              <a:gd name="T80" fmla="*/ 181 w 277"/>
              <a:gd name="T81" fmla="*/ 341 h 344"/>
              <a:gd name="T82" fmla="*/ 184 w 277"/>
              <a:gd name="T83" fmla="*/ 334 h 344"/>
              <a:gd name="T84" fmla="*/ 184 w 277"/>
              <a:gd name="T85" fmla="*/ 185 h 344"/>
              <a:gd name="T86" fmla="*/ 205 w 277"/>
              <a:gd name="T87" fmla="*/ 161 h 344"/>
              <a:gd name="T88" fmla="*/ 207 w 277"/>
              <a:gd name="T89" fmla="*/ 155 h 344"/>
              <a:gd name="T90" fmla="*/ 207 w 277"/>
              <a:gd name="T91" fmla="*/ 56 h 344"/>
              <a:gd name="T92" fmla="*/ 200 w 277"/>
              <a:gd name="T93" fmla="*/ 47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77" h="344">
                <a:moveTo>
                  <a:pt x="277" y="171"/>
                </a:moveTo>
                <a:cubicBezTo>
                  <a:pt x="277" y="251"/>
                  <a:pt x="277" y="251"/>
                  <a:pt x="277" y="251"/>
                </a:cubicBezTo>
                <a:cubicBezTo>
                  <a:pt x="277" y="254"/>
                  <a:pt x="276" y="256"/>
                  <a:pt x="274" y="258"/>
                </a:cubicBezTo>
                <a:cubicBezTo>
                  <a:pt x="251" y="280"/>
                  <a:pt x="251" y="280"/>
                  <a:pt x="251" y="280"/>
                </a:cubicBezTo>
                <a:cubicBezTo>
                  <a:pt x="251" y="295"/>
                  <a:pt x="251" y="295"/>
                  <a:pt x="251" y="295"/>
                </a:cubicBezTo>
                <a:cubicBezTo>
                  <a:pt x="251" y="298"/>
                  <a:pt x="250" y="300"/>
                  <a:pt x="248" y="302"/>
                </a:cubicBezTo>
                <a:cubicBezTo>
                  <a:pt x="246" y="304"/>
                  <a:pt x="244" y="305"/>
                  <a:pt x="241" y="305"/>
                </a:cubicBezTo>
                <a:cubicBezTo>
                  <a:pt x="10" y="305"/>
                  <a:pt x="10" y="305"/>
                  <a:pt x="10" y="305"/>
                </a:cubicBezTo>
                <a:cubicBezTo>
                  <a:pt x="7" y="305"/>
                  <a:pt x="5" y="304"/>
                  <a:pt x="3" y="302"/>
                </a:cubicBezTo>
                <a:cubicBezTo>
                  <a:pt x="1" y="300"/>
                  <a:pt x="0" y="298"/>
                  <a:pt x="0" y="295"/>
                </a:cubicBezTo>
                <a:cubicBezTo>
                  <a:pt x="0" y="9"/>
                  <a:pt x="0" y="9"/>
                  <a:pt x="0" y="9"/>
                </a:cubicBezTo>
                <a:cubicBezTo>
                  <a:pt x="0" y="6"/>
                  <a:pt x="1" y="4"/>
                  <a:pt x="3" y="2"/>
                </a:cubicBezTo>
                <a:cubicBezTo>
                  <a:pt x="5" y="1"/>
                  <a:pt x="7" y="0"/>
                  <a:pt x="10" y="0"/>
                </a:cubicBezTo>
                <a:cubicBezTo>
                  <a:pt x="241" y="0"/>
                  <a:pt x="241" y="0"/>
                  <a:pt x="241" y="0"/>
                </a:cubicBezTo>
                <a:cubicBezTo>
                  <a:pt x="244" y="0"/>
                  <a:pt x="246" y="1"/>
                  <a:pt x="248" y="2"/>
                </a:cubicBezTo>
                <a:cubicBezTo>
                  <a:pt x="250" y="4"/>
                  <a:pt x="251" y="6"/>
                  <a:pt x="251" y="9"/>
                </a:cubicBezTo>
                <a:cubicBezTo>
                  <a:pt x="251" y="143"/>
                  <a:pt x="251" y="143"/>
                  <a:pt x="251" y="143"/>
                </a:cubicBezTo>
                <a:cubicBezTo>
                  <a:pt x="274" y="164"/>
                  <a:pt x="274" y="164"/>
                  <a:pt x="274" y="164"/>
                </a:cubicBezTo>
                <a:cubicBezTo>
                  <a:pt x="276" y="166"/>
                  <a:pt x="277" y="169"/>
                  <a:pt x="277" y="171"/>
                </a:cubicBezTo>
                <a:close/>
                <a:moveTo>
                  <a:pt x="3" y="2"/>
                </a:moveTo>
                <a:cubicBezTo>
                  <a:pt x="1" y="4"/>
                  <a:pt x="0" y="6"/>
                  <a:pt x="0" y="9"/>
                </a:cubicBezTo>
                <a:cubicBezTo>
                  <a:pt x="0" y="295"/>
                  <a:pt x="0" y="295"/>
                  <a:pt x="0" y="295"/>
                </a:cubicBezTo>
                <a:cubicBezTo>
                  <a:pt x="0" y="298"/>
                  <a:pt x="1" y="300"/>
                  <a:pt x="3" y="302"/>
                </a:cubicBezTo>
                <a:cubicBezTo>
                  <a:pt x="5" y="304"/>
                  <a:pt x="7" y="305"/>
                  <a:pt x="10" y="305"/>
                </a:cubicBezTo>
                <a:cubicBezTo>
                  <a:pt x="199" y="305"/>
                  <a:pt x="199" y="305"/>
                  <a:pt x="199" y="305"/>
                </a:cubicBezTo>
                <a:cubicBezTo>
                  <a:pt x="199" y="191"/>
                  <a:pt x="199" y="191"/>
                  <a:pt x="199" y="191"/>
                </a:cubicBezTo>
                <a:cubicBezTo>
                  <a:pt x="204" y="185"/>
                  <a:pt x="216" y="171"/>
                  <a:pt x="216" y="171"/>
                </a:cubicBezTo>
                <a:cubicBezTo>
                  <a:pt x="220" y="166"/>
                  <a:pt x="222" y="161"/>
                  <a:pt x="222" y="155"/>
                </a:cubicBezTo>
                <a:cubicBezTo>
                  <a:pt x="222" y="56"/>
                  <a:pt x="222" y="56"/>
                  <a:pt x="222" y="56"/>
                </a:cubicBezTo>
                <a:cubicBezTo>
                  <a:pt x="222" y="44"/>
                  <a:pt x="214" y="35"/>
                  <a:pt x="202" y="32"/>
                </a:cubicBezTo>
                <a:cubicBezTo>
                  <a:pt x="31" y="0"/>
                  <a:pt x="31" y="0"/>
                  <a:pt x="31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7" y="0"/>
                  <a:pt x="5" y="1"/>
                  <a:pt x="3" y="2"/>
                </a:cubicBezTo>
                <a:close/>
                <a:moveTo>
                  <a:pt x="200" y="47"/>
                </a:moveTo>
                <a:cubicBezTo>
                  <a:pt x="11" y="11"/>
                  <a:pt x="11" y="11"/>
                  <a:pt x="11" y="11"/>
                </a:cubicBezTo>
                <a:cubicBezTo>
                  <a:pt x="9" y="10"/>
                  <a:pt x="6" y="11"/>
                  <a:pt x="4" y="13"/>
                </a:cubicBezTo>
                <a:cubicBezTo>
                  <a:pt x="2" y="14"/>
                  <a:pt x="0" y="17"/>
                  <a:pt x="0" y="20"/>
                </a:cubicBezTo>
                <a:cubicBezTo>
                  <a:pt x="0" y="302"/>
                  <a:pt x="0" y="302"/>
                  <a:pt x="0" y="302"/>
                </a:cubicBezTo>
                <a:cubicBezTo>
                  <a:pt x="0" y="307"/>
                  <a:pt x="4" y="311"/>
                  <a:pt x="8" y="311"/>
                </a:cubicBezTo>
                <a:cubicBezTo>
                  <a:pt x="173" y="343"/>
                  <a:pt x="173" y="343"/>
                  <a:pt x="173" y="343"/>
                </a:cubicBezTo>
                <a:cubicBezTo>
                  <a:pt x="176" y="344"/>
                  <a:pt x="179" y="343"/>
                  <a:pt x="181" y="341"/>
                </a:cubicBezTo>
                <a:cubicBezTo>
                  <a:pt x="183" y="339"/>
                  <a:pt x="184" y="337"/>
                  <a:pt x="184" y="334"/>
                </a:cubicBezTo>
                <a:cubicBezTo>
                  <a:pt x="184" y="185"/>
                  <a:pt x="184" y="185"/>
                  <a:pt x="184" y="185"/>
                </a:cubicBezTo>
                <a:cubicBezTo>
                  <a:pt x="205" y="161"/>
                  <a:pt x="205" y="161"/>
                  <a:pt x="205" y="161"/>
                </a:cubicBezTo>
                <a:cubicBezTo>
                  <a:pt x="206" y="159"/>
                  <a:pt x="207" y="157"/>
                  <a:pt x="207" y="155"/>
                </a:cubicBezTo>
                <a:cubicBezTo>
                  <a:pt x="207" y="56"/>
                  <a:pt x="207" y="56"/>
                  <a:pt x="207" y="56"/>
                </a:cubicBezTo>
                <a:cubicBezTo>
                  <a:pt x="207" y="51"/>
                  <a:pt x="204" y="48"/>
                  <a:pt x="200" y="47"/>
                </a:cubicBezTo>
                <a:close/>
              </a:path>
            </a:pathLst>
          </a:cu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3045" tIns="74436" rIns="93045" bIns="744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47439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078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909124" y="5765752"/>
            <a:ext cx="1419685" cy="425434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980">
                <a:solidFill>
                  <a:srgbClr val="FFFFFF"/>
                </a:solidFill>
                <a:latin typeface="Segoe UI Semilight"/>
              </a:rPr>
              <a:t>Program Files (x86)</a:t>
            </a:r>
          </a:p>
        </p:txBody>
      </p:sp>
      <p:sp>
        <p:nvSpPr>
          <p:cNvPr id="35" name="Freeform 79"/>
          <p:cNvSpPr>
            <a:spLocks noChangeAspect="1" noEditPoints="1"/>
          </p:cNvSpPr>
          <p:nvPr/>
        </p:nvSpPr>
        <p:spPr bwMode="black">
          <a:xfrm>
            <a:off x="10256126" y="5477280"/>
            <a:ext cx="326531" cy="405192"/>
          </a:xfrm>
          <a:custGeom>
            <a:avLst/>
            <a:gdLst>
              <a:gd name="T0" fmla="*/ 277 w 277"/>
              <a:gd name="T1" fmla="*/ 171 h 344"/>
              <a:gd name="T2" fmla="*/ 277 w 277"/>
              <a:gd name="T3" fmla="*/ 251 h 344"/>
              <a:gd name="T4" fmla="*/ 274 w 277"/>
              <a:gd name="T5" fmla="*/ 258 h 344"/>
              <a:gd name="T6" fmla="*/ 251 w 277"/>
              <a:gd name="T7" fmla="*/ 280 h 344"/>
              <a:gd name="T8" fmla="*/ 251 w 277"/>
              <a:gd name="T9" fmla="*/ 295 h 344"/>
              <a:gd name="T10" fmla="*/ 248 w 277"/>
              <a:gd name="T11" fmla="*/ 302 h 344"/>
              <a:gd name="T12" fmla="*/ 241 w 277"/>
              <a:gd name="T13" fmla="*/ 305 h 344"/>
              <a:gd name="T14" fmla="*/ 10 w 277"/>
              <a:gd name="T15" fmla="*/ 305 h 344"/>
              <a:gd name="T16" fmla="*/ 3 w 277"/>
              <a:gd name="T17" fmla="*/ 302 h 344"/>
              <a:gd name="T18" fmla="*/ 0 w 277"/>
              <a:gd name="T19" fmla="*/ 295 h 344"/>
              <a:gd name="T20" fmla="*/ 0 w 277"/>
              <a:gd name="T21" fmla="*/ 9 h 344"/>
              <a:gd name="T22" fmla="*/ 3 w 277"/>
              <a:gd name="T23" fmla="*/ 2 h 344"/>
              <a:gd name="T24" fmla="*/ 10 w 277"/>
              <a:gd name="T25" fmla="*/ 0 h 344"/>
              <a:gd name="T26" fmla="*/ 241 w 277"/>
              <a:gd name="T27" fmla="*/ 0 h 344"/>
              <a:gd name="T28" fmla="*/ 248 w 277"/>
              <a:gd name="T29" fmla="*/ 2 h 344"/>
              <a:gd name="T30" fmla="*/ 251 w 277"/>
              <a:gd name="T31" fmla="*/ 9 h 344"/>
              <a:gd name="T32" fmla="*/ 251 w 277"/>
              <a:gd name="T33" fmla="*/ 143 h 344"/>
              <a:gd name="T34" fmla="*/ 274 w 277"/>
              <a:gd name="T35" fmla="*/ 164 h 344"/>
              <a:gd name="T36" fmla="*/ 277 w 277"/>
              <a:gd name="T37" fmla="*/ 171 h 344"/>
              <a:gd name="T38" fmla="*/ 3 w 277"/>
              <a:gd name="T39" fmla="*/ 2 h 344"/>
              <a:gd name="T40" fmla="*/ 0 w 277"/>
              <a:gd name="T41" fmla="*/ 9 h 344"/>
              <a:gd name="T42" fmla="*/ 0 w 277"/>
              <a:gd name="T43" fmla="*/ 295 h 344"/>
              <a:gd name="T44" fmla="*/ 3 w 277"/>
              <a:gd name="T45" fmla="*/ 302 h 344"/>
              <a:gd name="T46" fmla="*/ 10 w 277"/>
              <a:gd name="T47" fmla="*/ 305 h 344"/>
              <a:gd name="T48" fmla="*/ 199 w 277"/>
              <a:gd name="T49" fmla="*/ 305 h 344"/>
              <a:gd name="T50" fmla="*/ 199 w 277"/>
              <a:gd name="T51" fmla="*/ 191 h 344"/>
              <a:gd name="T52" fmla="*/ 216 w 277"/>
              <a:gd name="T53" fmla="*/ 171 h 344"/>
              <a:gd name="T54" fmla="*/ 222 w 277"/>
              <a:gd name="T55" fmla="*/ 155 h 344"/>
              <a:gd name="T56" fmla="*/ 222 w 277"/>
              <a:gd name="T57" fmla="*/ 56 h 344"/>
              <a:gd name="T58" fmla="*/ 202 w 277"/>
              <a:gd name="T59" fmla="*/ 32 h 344"/>
              <a:gd name="T60" fmla="*/ 31 w 277"/>
              <a:gd name="T61" fmla="*/ 0 h 344"/>
              <a:gd name="T62" fmla="*/ 10 w 277"/>
              <a:gd name="T63" fmla="*/ 0 h 344"/>
              <a:gd name="T64" fmla="*/ 3 w 277"/>
              <a:gd name="T65" fmla="*/ 2 h 344"/>
              <a:gd name="T66" fmla="*/ 200 w 277"/>
              <a:gd name="T67" fmla="*/ 47 h 344"/>
              <a:gd name="T68" fmla="*/ 11 w 277"/>
              <a:gd name="T69" fmla="*/ 11 h 344"/>
              <a:gd name="T70" fmla="*/ 4 w 277"/>
              <a:gd name="T71" fmla="*/ 13 h 344"/>
              <a:gd name="T72" fmla="*/ 0 w 277"/>
              <a:gd name="T73" fmla="*/ 20 h 344"/>
              <a:gd name="T74" fmla="*/ 0 w 277"/>
              <a:gd name="T75" fmla="*/ 302 h 344"/>
              <a:gd name="T76" fmla="*/ 8 w 277"/>
              <a:gd name="T77" fmla="*/ 311 h 344"/>
              <a:gd name="T78" fmla="*/ 173 w 277"/>
              <a:gd name="T79" fmla="*/ 343 h 344"/>
              <a:gd name="T80" fmla="*/ 181 w 277"/>
              <a:gd name="T81" fmla="*/ 341 h 344"/>
              <a:gd name="T82" fmla="*/ 184 w 277"/>
              <a:gd name="T83" fmla="*/ 334 h 344"/>
              <a:gd name="T84" fmla="*/ 184 w 277"/>
              <a:gd name="T85" fmla="*/ 185 h 344"/>
              <a:gd name="T86" fmla="*/ 205 w 277"/>
              <a:gd name="T87" fmla="*/ 161 h 344"/>
              <a:gd name="T88" fmla="*/ 207 w 277"/>
              <a:gd name="T89" fmla="*/ 155 h 344"/>
              <a:gd name="T90" fmla="*/ 207 w 277"/>
              <a:gd name="T91" fmla="*/ 56 h 344"/>
              <a:gd name="T92" fmla="*/ 200 w 277"/>
              <a:gd name="T93" fmla="*/ 47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77" h="344">
                <a:moveTo>
                  <a:pt x="277" y="171"/>
                </a:moveTo>
                <a:cubicBezTo>
                  <a:pt x="277" y="251"/>
                  <a:pt x="277" y="251"/>
                  <a:pt x="277" y="251"/>
                </a:cubicBezTo>
                <a:cubicBezTo>
                  <a:pt x="277" y="254"/>
                  <a:pt x="276" y="256"/>
                  <a:pt x="274" y="258"/>
                </a:cubicBezTo>
                <a:cubicBezTo>
                  <a:pt x="251" y="280"/>
                  <a:pt x="251" y="280"/>
                  <a:pt x="251" y="280"/>
                </a:cubicBezTo>
                <a:cubicBezTo>
                  <a:pt x="251" y="295"/>
                  <a:pt x="251" y="295"/>
                  <a:pt x="251" y="295"/>
                </a:cubicBezTo>
                <a:cubicBezTo>
                  <a:pt x="251" y="298"/>
                  <a:pt x="250" y="300"/>
                  <a:pt x="248" y="302"/>
                </a:cubicBezTo>
                <a:cubicBezTo>
                  <a:pt x="246" y="304"/>
                  <a:pt x="244" y="305"/>
                  <a:pt x="241" y="305"/>
                </a:cubicBezTo>
                <a:cubicBezTo>
                  <a:pt x="10" y="305"/>
                  <a:pt x="10" y="305"/>
                  <a:pt x="10" y="305"/>
                </a:cubicBezTo>
                <a:cubicBezTo>
                  <a:pt x="7" y="305"/>
                  <a:pt x="5" y="304"/>
                  <a:pt x="3" y="302"/>
                </a:cubicBezTo>
                <a:cubicBezTo>
                  <a:pt x="1" y="300"/>
                  <a:pt x="0" y="298"/>
                  <a:pt x="0" y="295"/>
                </a:cubicBezTo>
                <a:cubicBezTo>
                  <a:pt x="0" y="9"/>
                  <a:pt x="0" y="9"/>
                  <a:pt x="0" y="9"/>
                </a:cubicBezTo>
                <a:cubicBezTo>
                  <a:pt x="0" y="6"/>
                  <a:pt x="1" y="4"/>
                  <a:pt x="3" y="2"/>
                </a:cubicBezTo>
                <a:cubicBezTo>
                  <a:pt x="5" y="1"/>
                  <a:pt x="7" y="0"/>
                  <a:pt x="10" y="0"/>
                </a:cubicBezTo>
                <a:cubicBezTo>
                  <a:pt x="241" y="0"/>
                  <a:pt x="241" y="0"/>
                  <a:pt x="241" y="0"/>
                </a:cubicBezTo>
                <a:cubicBezTo>
                  <a:pt x="244" y="0"/>
                  <a:pt x="246" y="1"/>
                  <a:pt x="248" y="2"/>
                </a:cubicBezTo>
                <a:cubicBezTo>
                  <a:pt x="250" y="4"/>
                  <a:pt x="251" y="6"/>
                  <a:pt x="251" y="9"/>
                </a:cubicBezTo>
                <a:cubicBezTo>
                  <a:pt x="251" y="143"/>
                  <a:pt x="251" y="143"/>
                  <a:pt x="251" y="143"/>
                </a:cubicBezTo>
                <a:cubicBezTo>
                  <a:pt x="274" y="164"/>
                  <a:pt x="274" y="164"/>
                  <a:pt x="274" y="164"/>
                </a:cubicBezTo>
                <a:cubicBezTo>
                  <a:pt x="276" y="166"/>
                  <a:pt x="277" y="169"/>
                  <a:pt x="277" y="171"/>
                </a:cubicBezTo>
                <a:close/>
                <a:moveTo>
                  <a:pt x="3" y="2"/>
                </a:moveTo>
                <a:cubicBezTo>
                  <a:pt x="1" y="4"/>
                  <a:pt x="0" y="6"/>
                  <a:pt x="0" y="9"/>
                </a:cubicBezTo>
                <a:cubicBezTo>
                  <a:pt x="0" y="295"/>
                  <a:pt x="0" y="295"/>
                  <a:pt x="0" y="295"/>
                </a:cubicBezTo>
                <a:cubicBezTo>
                  <a:pt x="0" y="298"/>
                  <a:pt x="1" y="300"/>
                  <a:pt x="3" y="302"/>
                </a:cubicBezTo>
                <a:cubicBezTo>
                  <a:pt x="5" y="304"/>
                  <a:pt x="7" y="305"/>
                  <a:pt x="10" y="305"/>
                </a:cubicBezTo>
                <a:cubicBezTo>
                  <a:pt x="199" y="305"/>
                  <a:pt x="199" y="305"/>
                  <a:pt x="199" y="305"/>
                </a:cubicBezTo>
                <a:cubicBezTo>
                  <a:pt x="199" y="191"/>
                  <a:pt x="199" y="191"/>
                  <a:pt x="199" y="191"/>
                </a:cubicBezTo>
                <a:cubicBezTo>
                  <a:pt x="204" y="185"/>
                  <a:pt x="216" y="171"/>
                  <a:pt x="216" y="171"/>
                </a:cubicBezTo>
                <a:cubicBezTo>
                  <a:pt x="220" y="166"/>
                  <a:pt x="222" y="161"/>
                  <a:pt x="222" y="155"/>
                </a:cubicBezTo>
                <a:cubicBezTo>
                  <a:pt x="222" y="56"/>
                  <a:pt x="222" y="56"/>
                  <a:pt x="222" y="56"/>
                </a:cubicBezTo>
                <a:cubicBezTo>
                  <a:pt x="222" y="44"/>
                  <a:pt x="214" y="35"/>
                  <a:pt x="202" y="32"/>
                </a:cubicBezTo>
                <a:cubicBezTo>
                  <a:pt x="31" y="0"/>
                  <a:pt x="31" y="0"/>
                  <a:pt x="31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7" y="0"/>
                  <a:pt x="5" y="1"/>
                  <a:pt x="3" y="2"/>
                </a:cubicBezTo>
                <a:close/>
                <a:moveTo>
                  <a:pt x="200" y="47"/>
                </a:moveTo>
                <a:cubicBezTo>
                  <a:pt x="11" y="11"/>
                  <a:pt x="11" y="11"/>
                  <a:pt x="11" y="11"/>
                </a:cubicBezTo>
                <a:cubicBezTo>
                  <a:pt x="9" y="10"/>
                  <a:pt x="6" y="11"/>
                  <a:pt x="4" y="13"/>
                </a:cubicBezTo>
                <a:cubicBezTo>
                  <a:pt x="2" y="14"/>
                  <a:pt x="0" y="17"/>
                  <a:pt x="0" y="20"/>
                </a:cubicBezTo>
                <a:cubicBezTo>
                  <a:pt x="0" y="302"/>
                  <a:pt x="0" y="302"/>
                  <a:pt x="0" y="302"/>
                </a:cubicBezTo>
                <a:cubicBezTo>
                  <a:pt x="0" y="307"/>
                  <a:pt x="4" y="311"/>
                  <a:pt x="8" y="311"/>
                </a:cubicBezTo>
                <a:cubicBezTo>
                  <a:pt x="173" y="343"/>
                  <a:pt x="173" y="343"/>
                  <a:pt x="173" y="343"/>
                </a:cubicBezTo>
                <a:cubicBezTo>
                  <a:pt x="176" y="344"/>
                  <a:pt x="179" y="343"/>
                  <a:pt x="181" y="341"/>
                </a:cubicBezTo>
                <a:cubicBezTo>
                  <a:pt x="183" y="339"/>
                  <a:pt x="184" y="337"/>
                  <a:pt x="184" y="334"/>
                </a:cubicBezTo>
                <a:cubicBezTo>
                  <a:pt x="184" y="185"/>
                  <a:pt x="184" y="185"/>
                  <a:pt x="184" y="185"/>
                </a:cubicBezTo>
                <a:cubicBezTo>
                  <a:pt x="205" y="161"/>
                  <a:pt x="205" y="161"/>
                  <a:pt x="205" y="161"/>
                </a:cubicBezTo>
                <a:cubicBezTo>
                  <a:pt x="206" y="159"/>
                  <a:pt x="207" y="157"/>
                  <a:pt x="207" y="155"/>
                </a:cubicBezTo>
                <a:cubicBezTo>
                  <a:pt x="207" y="56"/>
                  <a:pt x="207" y="56"/>
                  <a:pt x="207" y="56"/>
                </a:cubicBezTo>
                <a:cubicBezTo>
                  <a:pt x="207" y="51"/>
                  <a:pt x="204" y="48"/>
                  <a:pt x="200" y="47"/>
                </a:cubicBezTo>
                <a:close/>
              </a:path>
            </a:pathLst>
          </a:cu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3045" tIns="74436" rIns="93045" bIns="744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47439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078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097126" y="5758381"/>
            <a:ext cx="665369" cy="425434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980">
                <a:solidFill>
                  <a:srgbClr val="FFFFFF"/>
                </a:solidFill>
                <a:latin typeface="Segoe UI Semilight"/>
              </a:rPr>
              <a:t>Users</a:t>
            </a:r>
          </a:p>
        </p:txBody>
      </p:sp>
      <p:sp>
        <p:nvSpPr>
          <p:cNvPr id="37" name="Freeform 79"/>
          <p:cNvSpPr>
            <a:spLocks noChangeAspect="1" noEditPoints="1"/>
          </p:cNvSpPr>
          <p:nvPr/>
        </p:nvSpPr>
        <p:spPr bwMode="black">
          <a:xfrm>
            <a:off x="11027609" y="5477280"/>
            <a:ext cx="326531" cy="405192"/>
          </a:xfrm>
          <a:custGeom>
            <a:avLst/>
            <a:gdLst>
              <a:gd name="T0" fmla="*/ 277 w 277"/>
              <a:gd name="T1" fmla="*/ 171 h 344"/>
              <a:gd name="T2" fmla="*/ 277 w 277"/>
              <a:gd name="T3" fmla="*/ 251 h 344"/>
              <a:gd name="T4" fmla="*/ 274 w 277"/>
              <a:gd name="T5" fmla="*/ 258 h 344"/>
              <a:gd name="T6" fmla="*/ 251 w 277"/>
              <a:gd name="T7" fmla="*/ 280 h 344"/>
              <a:gd name="T8" fmla="*/ 251 w 277"/>
              <a:gd name="T9" fmla="*/ 295 h 344"/>
              <a:gd name="T10" fmla="*/ 248 w 277"/>
              <a:gd name="T11" fmla="*/ 302 h 344"/>
              <a:gd name="T12" fmla="*/ 241 w 277"/>
              <a:gd name="T13" fmla="*/ 305 h 344"/>
              <a:gd name="T14" fmla="*/ 10 w 277"/>
              <a:gd name="T15" fmla="*/ 305 h 344"/>
              <a:gd name="T16" fmla="*/ 3 w 277"/>
              <a:gd name="T17" fmla="*/ 302 h 344"/>
              <a:gd name="T18" fmla="*/ 0 w 277"/>
              <a:gd name="T19" fmla="*/ 295 h 344"/>
              <a:gd name="T20" fmla="*/ 0 w 277"/>
              <a:gd name="T21" fmla="*/ 9 h 344"/>
              <a:gd name="T22" fmla="*/ 3 w 277"/>
              <a:gd name="T23" fmla="*/ 2 h 344"/>
              <a:gd name="T24" fmla="*/ 10 w 277"/>
              <a:gd name="T25" fmla="*/ 0 h 344"/>
              <a:gd name="T26" fmla="*/ 241 w 277"/>
              <a:gd name="T27" fmla="*/ 0 h 344"/>
              <a:gd name="T28" fmla="*/ 248 w 277"/>
              <a:gd name="T29" fmla="*/ 2 h 344"/>
              <a:gd name="T30" fmla="*/ 251 w 277"/>
              <a:gd name="T31" fmla="*/ 9 h 344"/>
              <a:gd name="T32" fmla="*/ 251 w 277"/>
              <a:gd name="T33" fmla="*/ 143 h 344"/>
              <a:gd name="T34" fmla="*/ 274 w 277"/>
              <a:gd name="T35" fmla="*/ 164 h 344"/>
              <a:gd name="T36" fmla="*/ 277 w 277"/>
              <a:gd name="T37" fmla="*/ 171 h 344"/>
              <a:gd name="T38" fmla="*/ 3 w 277"/>
              <a:gd name="T39" fmla="*/ 2 h 344"/>
              <a:gd name="T40" fmla="*/ 0 w 277"/>
              <a:gd name="T41" fmla="*/ 9 h 344"/>
              <a:gd name="T42" fmla="*/ 0 w 277"/>
              <a:gd name="T43" fmla="*/ 295 h 344"/>
              <a:gd name="T44" fmla="*/ 3 w 277"/>
              <a:gd name="T45" fmla="*/ 302 h 344"/>
              <a:gd name="T46" fmla="*/ 10 w 277"/>
              <a:gd name="T47" fmla="*/ 305 h 344"/>
              <a:gd name="T48" fmla="*/ 199 w 277"/>
              <a:gd name="T49" fmla="*/ 305 h 344"/>
              <a:gd name="T50" fmla="*/ 199 w 277"/>
              <a:gd name="T51" fmla="*/ 191 h 344"/>
              <a:gd name="T52" fmla="*/ 216 w 277"/>
              <a:gd name="T53" fmla="*/ 171 h 344"/>
              <a:gd name="T54" fmla="*/ 222 w 277"/>
              <a:gd name="T55" fmla="*/ 155 h 344"/>
              <a:gd name="T56" fmla="*/ 222 w 277"/>
              <a:gd name="T57" fmla="*/ 56 h 344"/>
              <a:gd name="T58" fmla="*/ 202 w 277"/>
              <a:gd name="T59" fmla="*/ 32 h 344"/>
              <a:gd name="T60" fmla="*/ 31 w 277"/>
              <a:gd name="T61" fmla="*/ 0 h 344"/>
              <a:gd name="T62" fmla="*/ 10 w 277"/>
              <a:gd name="T63" fmla="*/ 0 h 344"/>
              <a:gd name="T64" fmla="*/ 3 w 277"/>
              <a:gd name="T65" fmla="*/ 2 h 344"/>
              <a:gd name="T66" fmla="*/ 200 w 277"/>
              <a:gd name="T67" fmla="*/ 47 h 344"/>
              <a:gd name="T68" fmla="*/ 11 w 277"/>
              <a:gd name="T69" fmla="*/ 11 h 344"/>
              <a:gd name="T70" fmla="*/ 4 w 277"/>
              <a:gd name="T71" fmla="*/ 13 h 344"/>
              <a:gd name="T72" fmla="*/ 0 w 277"/>
              <a:gd name="T73" fmla="*/ 20 h 344"/>
              <a:gd name="T74" fmla="*/ 0 w 277"/>
              <a:gd name="T75" fmla="*/ 302 h 344"/>
              <a:gd name="T76" fmla="*/ 8 w 277"/>
              <a:gd name="T77" fmla="*/ 311 h 344"/>
              <a:gd name="T78" fmla="*/ 173 w 277"/>
              <a:gd name="T79" fmla="*/ 343 h 344"/>
              <a:gd name="T80" fmla="*/ 181 w 277"/>
              <a:gd name="T81" fmla="*/ 341 h 344"/>
              <a:gd name="T82" fmla="*/ 184 w 277"/>
              <a:gd name="T83" fmla="*/ 334 h 344"/>
              <a:gd name="T84" fmla="*/ 184 w 277"/>
              <a:gd name="T85" fmla="*/ 185 h 344"/>
              <a:gd name="T86" fmla="*/ 205 w 277"/>
              <a:gd name="T87" fmla="*/ 161 h 344"/>
              <a:gd name="T88" fmla="*/ 207 w 277"/>
              <a:gd name="T89" fmla="*/ 155 h 344"/>
              <a:gd name="T90" fmla="*/ 207 w 277"/>
              <a:gd name="T91" fmla="*/ 56 h 344"/>
              <a:gd name="T92" fmla="*/ 200 w 277"/>
              <a:gd name="T93" fmla="*/ 47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77" h="344">
                <a:moveTo>
                  <a:pt x="277" y="171"/>
                </a:moveTo>
                <a:cubicBezTo>
                  <a:pt x="277" y="251"/>
                  <a:pt x="277" y="251"/>
                  <a:pt x="277" y="251"/>
                </a:cubicBezTo>
                <a:cubicBezTo>
                  <a:pt x="277" y="254"/>
                  <a:pt x="276" y="256"/>
                  <a:pt x="274" y="258"/>
                </a:cubicBezTo>
                <a:cubicBezTo>
                  <a:pt x="251" y="280"/>
                  <a:pt x="251" y="280"/>
                  <a:pt x="251" y="280"/>
                </a:cubicBezTo>
                <a:cubicBezTo>
                  <a:pt x="251" y="295"/>
                  <a:pt x="251" y="295"/>
                  <a:pt x="251" y="295"/>
                </a:cubicBezTo>
                <a:cubicBezTo>
                  <a:pt x="251" y="298"/>
                  <a:pt x="250" y="300"/>
                  <a:pt x="248" y="302"/>
                </a:cubicBezTo>
                <a:cubicBezTo>
                  <a:pt x="246" y="304"/>
                  <a:pt x="244" y="305"/>
                  <a:pt x="241" y="305"/>
                </a:cubicBezTo>
                <a:cubicBezTo>
                  <a:pt x="10" y="305"/>
                  <a:pt x="10" y="305"/>
                  <a:pt x="10" y="305"/>
                </a:cubicBezTo>
                <a:cubicBezTo>
                  <a:pt x="7" y="305"/>
                  <a:pt x="5" y="304"/>
                  <a:pt x="3" y="302"/>
                </a:cubicBezTo>
                <a:cubicBezTo>
                  <a:pt x="1" y="300"/>
                  <a:pt x="0" y="298"/>
                  <a:pt x="0" y="295"/>
                </a:cubicBezTo>
                <a:cubicBezTo>
                  <a:pt x="0" y="9"/>
                  <a:pt x="0" y="9"/>
                  <a:pt x="0" y="9"/>
                </a:cubicBezTo>
                <a:cubicBezTo>
                  <a:pt x="0" y="6"/>
                  <a:pt x="1" y="4"/>
                  <a:pt x="3" y="2"/>
                </a:cubicBezTo>
                <a:cubicBezTo>
                  <a:pt x="5" y="1"/>
                  <a:pt x="7" y="0"/>
                  <a:pt x="10" y="0"/>
                </a:cubicBezTo>
                <a:cubicBezTo>
                  <a:pt x="241" y="0"/>
                  <a:pt x="241" y="0"/>
                  <a:pt x="241" y="0"/>
                </a:cubicBezTo>
                <a:cubicBezTo>
                  <a:pt x="244" y="0"/>
                  <a:pt x="246" y="1"/>
                  <a:pt x="248" y="2"/>
                </a:cubicBezTo>
                <a:cubicBezTo>
                  <a:pt x="250" y="4"/>
                  <a:pt x="251" y="6"/>
                  <a:pt x="251" y="9"/>
                </a:cubicBezTo>
                <a:cubicBezTo>
                  <a:pt x="251" y="143"/>
                  <a:pt x="251" y="143"/>
                  <a:pt x="251" y="143"/>
                </a:cubicBezTo>
                <a:cubicBezTo>
                  <a:pt x="274" y="164"/>
                  <a:pt x="274" y="164"/>
                  <a:pt x="274" y="164"/>
                </a:cubicBezTo>
                <a:cubicBezTo>
                  <a:pt x="276" y="166"/>
                  <a:pt x="277" y="169"/>
                  <a:pt x="277" y="171"/>
                </a:cubicBezTo>
                <a:close/>
                <a:moveTo>
                  <a:pt x="3" y="2"/>
                </a:moveTo>
                <a:cubicBezTo>
                  <a:pt x="1" y="4"/>
                  <a:pt x="0" y="6"/>
                  <a:pt x="0" y="9"/>
                </a:cubicBezTo>
                <a:cubicBezTo>
                  <a:pt x="0" y="295"/>
                  <a:pt x="0" y="295"/>
                  <a:pt x="0" y="295"/>
                </a:cubicBezTo>
                <a:cubicBezTo>
                  <a:pt x="0" y="298"/>
                  <a:pt x="1" y="300"/>
                  <a:pt x="3" y="302"/>
                </a:cubicBezTo>
                <a:cubicBezTo>
                  <a:pt x="5" y="304"/>
                  <a:pt x="7" y="305"/>
                  <a:pt x="10" y="305"/>
                </a:cubicBezTo>
                <a:cubicBezTo>
                  <a:pt x="199" y="305"/>
                  <a:pt x="199" y="305"/>
                  <a:pt x="199" y="305"/>
                </a:cubicBezTo>
                <a:cubicBezTo>
                  <a:pt x="199" y="191"/>
                  <a:pt x="199" y="191"/>
                  <a:pt x="199" y="191"/>
                </a:cubicBezTo>
                <a:cubicBezTo>
                  <a:pt x="204" y="185"/>
                  <a:pt x="216" y="171"/>
                  <a:pt x="216" y="171"/>
                </a:cubicBezTo>
                <a:cubicBezTo>
                  <a:pt x="220" y="166"/>
                  <a:pt x="222" y="161"/>
                  <a:pt x="222" y="155"/>
                </a:cubicBezTo>
                <a:cubicBezTo>
                  <a:pt x="222" y="56"/>
                  <a:pt x="222" y="56"/>
                  <a:pt x="222" y="56"/>
                </a:cubicBezTo>
                <a:cubicBezTo>
                  <a:pt x="222" y="44"/>
                  <a:pt x="214" y="35"/>
                  <a:pt x="202" y="32"/>
                </a:cubicBezTo>
                <a:cubicBezTo>
                  <a:pt x="31" y="0"/>
                  <a:pt x="31" y="0"/>
                  <a:pt x="31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7" y="0"/>
                  <a:pt x="5" y="1"/>
                  <a:pt x="3" y="2"/>
                </a:cubicBezTo>
                <a:close/>
                <a:moveTo>
                  <a:pt x="200" y="47"/>
                </a:moveTo>
                <a:cubicBezTo>
                  <a:pt x="11" y="11"/>
                  <a:pt x="11" y="11"/>
                  <a:pt x="11" y="11"/>
                </a:cubicBezTo>
                <a:cubicBezTo>
                  <a:pt x="9" y="10"/>
                  <a:pt x="6" y="11"/>
                  <a:pt x="4" y="13"/>
                </a:cubicBezTo>
                <a:cubicBezTo>
                  <a:pt x="2" y="14"/>
                  <a:pt x="0" y="17"/>
                  <a:pt x="0" y="20"/>
                </a:cubicBezTo>
                <a:cubicBezTo>
                  <a:pt x="0" y="302"/>
                  <a:pt x="0" y="302"/>
                  <a:pt x="0" y="302"/>
                </a:cubicBezTo>
                <a:cubicBezTo>
                  <a:pt x="0" y="307"/>
                  <a:pt x="4" y="311"/>
                  <a:pt x="8" y="311"/>
                </a:cubicBezTo>
                <a:cubicBezTo>
                  <a:pt x="173" y="343"/>
                  <a:pt x="173" y="343"/>
                  <a:pt x="173" y="343"/>
                </a:cubicBezTo>
                <a:cubicBezTo>
                  <a:pt x="176" y="344"/>
                  <a:pt x="179" y="343"/>
                  <a:pt x="181" y="341"/>
                </a:cubicBezTo>
                <a:cubicBezTo>
                  <a:pt x="183" y="339"/>
                  <a:pt x="184" y="337"/>
                  <a:pt x="184" y="334"/>
                </a:cubicBezTo>
                <a:cubicBezTo>
                  <a:pt x="184" y="185"/>
                  <a:pt x="184" y="185"/>
                  <a:pt x="184" y="185"/>
                </a:cubicBezTo>
                <a:cubicBezTo>
                  <a:pt x="205" y="161"/>
                  <a:pt x="205" y="161"/>
                  <a:pt x="205" y="161"/>
                </a:cubicBezTo>
                <a:cubicBezTo>
                  <a:pt x="206" y="159"/>
                  <a:pt x="207" y="157"/>
                  <a:pt x="207" y="155"/>
                </a:cubicBezTo>
                <a:cubicBezTo>
                  <a:pt x="207" y="56"/>
                  <a:pt x="207" y="56"/>
                  <a:pt x="207" y="56"/>
                </a:cubicBezTo>
                <a:cubicBezTo>
                  <a:pt x="207" y="51"/>
                  <a:pt x="204" y="48"/>
                  <a:pt x="200" y="47"/>
                </a:cubicBezTo>
                <a:close/>
              </a:path>
            </a:pathLst>
          </a:cu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3045" tIns="74436" rIns="93045" bIns="744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47439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078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751544" y="5763295"/>
            <a:ext cx="872805" cy="425434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980">
                <a:solidFill>
                  <a:srgbClr val="FFFFFF"/>
                </a:solidFill>
                <a:latin typeface="Segoe UI Semilight"/>
              </a:rPr>
              <a:t>Windows</a:t>
            </a:r>
          </a:p>
        </p:txBody>
      </p:sp>
      <p:sp>
        <p:nvSpPr>
          <p:cNvPr id="39" name="Rectangle: Rounded Corners 38"/>
          <p:cNvSpPr/>
          <p:nvPr/>
        </p:nvSpPr>
        <p:spPr bwMode="auto">
          <a:xfrm>
            <a:off x="7642511" y="4249412"/>
            <a:ext cx="1260119" cy="2036170"/>
          </a:xfrm>
          <a:prstGeom prst="round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61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rPr>
              <a:t>Registry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7611369" y="4785563"/>
            <a:ext cx="696800" cy="743501"/>
            <a:chOff x="6648789" y="5033428"/>
            <a:chExt cx="710772" cy="758410"/>
          </a:xfrm>
        </p:grpSpPr>
        <p:sp>
          <p:nvSpPr>
            <p:cNvPr id="41" name="Freeform 26"/>
            <p:cNvSpPr>
              <a:spLocks noEditPoints="1"/>
            </p:cNvSpPr>
            <p:nvPr/>
          </p:nvSpPr>
          <p:spPr bwMode="auto">
            <a:xfrm>
              <a:off x="6844851" y="5033428"/>
              <a:ext cx="360363" cy="420688"/>
            </a:xfrm>
            <a:custGeom>
              <a:avLst/>
              <a:gdLst>
                <a:gd name="T0" fmla="*/ 227 w 227"/>
                <a:gd name="T1" fmla="*/ 28 h 265"/>
                <a:gd name="T2" fmla="*/ 189 w 227"/>
                <a:gd name="T3" fmla="*/ 0 h 265"/>
                <a:gd name="T4" fmla="*/ 0 w 227"/>
                <a:gd name="T5" fmla="*/ 0 h 265"/>
                <a:gd name="T6" fmla="*/ 0 w 227"/>
                <a:gd name="T7" fmla="*/ 123 h 265"/>
                <a:gd name="T8" fmla="*/ 0 w 227"/>
                <a:gd name="T9" fmla="*/ 142 h 265"/>
                <a:gd name="T10" fmla="*/ 0 w 227"/>
                <a:gd name="T11" fmla="*/ 265 h 265"/>
                <a:gd name="T12" fmla="*/ 189 w 227"/>
                <a:gd name="T13" fmla="*/ 265 h 265"/>
                <a:gd name="T14" fmla="*/ 227 w 227"/>
                <a:gd name="T15" fmla="*/ 236 h 265"/>
                <a:gd name="T16" fmla="*/ 227 w 227"/>
                <a:gd name="T17" fmla="*/ 28 h 265"/>
                <a:gd name="T18" fmla="*/ 170 w 227"/>
                <a:gd name="T19" fmla="*/ 246 h 265"/>
                <a:gd name="T20" fmla="*/ 19 w 227"/>
                <a:gd name="T21" fmla="*/ 246 h 265"/>
                <a:gd name="T22" fmla="*/ 19 w 227"/>
                <a:gd name="T23" fmla="*/ 142 h 265"/>
                <a:gd name="T24" fmla="*/ 170 w 227"/>
                <a:gd name="T25" fmla="*/ 142 h 265"/>
                <a:gd name="T26" fmla="*/ 170 w 227"/>
                <a:gd name="T27" fmla="*/ 246 h 265"/>
                <a:gd name="T28" fmla="*/ 170 w 227"/>
                <a:gd name="T29" fmla="*/ 123 h 265"/>
                <a:gd name="T30" fmla="*/ 19 w 227"/>
                <a:gd name="T31" fmla="*/ 123 h 265"/>
                <a:gd name="T32" fmla="*/ 19 w 227"/>
                <a:gd name="T33" fmla="*/ 19 h 265"/>
                <a:gd name="T34" fmla="*/ 170 w 227"/>
                <a:gd name="T35" fmla="*/ 19 h 265"/>
                <a:gd name="T36" fmla="*/ 170 w 227"/>
                <a:gd name="T37" fmla="*/ 123 h 265"/>
                <a:gd name="T38" fmla="*/ 208 w 227"/>
                <a:gd name="T39" fmla="*/ 227 h 265"/>
                <a:gd name="T40" fmla="*/ 189 w 227"/>
                <a:gd name="T41" fmla="*/ 241 h 265"/>
                <a:gd name="T42" fmla="*/ 189 w 227"/>
                <a:gd name="T43" fmla="*/ 24 h 265"/>
                <a:gd name="T44" fmla="*/ 208 w 227"/>
                <a:gd name="T45" fmla="*/ 38 h 265"/>
                <a:gd name="T46" fmla="*/ 208 w 227"/>
                <a:gd name="T47" fmla="*/ 227 h 265"/>
                <a:gd name="T48" fmla="*/ 132 w 227"/>
                <a:gd name="T49" fmla="*/ 180 h 265"/>
                <a:gd name="T50" fmla="*/ 56 w 227"/>
                <a:gd name="T51" fmla="*/ 180 h 265"/>
                <a:gd name="T52" fmla="*/ 56 w 227"/>
                <a:gd name="T53" fmla="*/ 161 h 265"/>
                <a:gd name="T54" fmla="*/ 132 w 227"/>
                <a:gd name="T55" fmla="*/ 161 h 265"/>
                <a:gd name="T56" fmla="*/ 132 w 227"/>
                <a:gd name="T57" fmla="*/ 180 h 265"/>
                <a:gd name="T58" fmla="*/ 132 w 227"/>
                <a:gd name="T59" fmla="*/ 57 h 265"/>
                <a:gd name="T60" fmla="*/ 56 w 227"/>
                <a:gd name="T61" fmla="*/ 57 h 265"/>
                <a:gd name="T62" fmla="*/ 56 w 227"/>
                <a:gd name="T63" fmla="*/ 38 h 265"/>
                <a:gd name="T64" fmla="*/ 132 w 227"/>
                <a:gd name="T65" fmla="*/ 38 h 265"/>
                <a:gd name="T66" fmla="*/ 132 w 227"/>
                <a:gd name="T67" fmla="*/ 57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7" h="265">
                  <a:moveTo>
                    <a:pt x="227" y="28"/>
                  </a:moveTo>
                  <a:lnTo>
                    <a:pt x="189" y="0"/>
                  </a:lnTo>
                  <a:lnTo>
                    <a:pt x="0" y="0"/>
                  </a:lnTo>
                  <a:lnTo>
                    <a:pt x="0" y="123"/>
                  </a:lnTo>
                  <a:lnTo>
                    <a:pt x="0" y="142"/>
                  </a:lnTo>
                  <a:lnTo>
                    <a:pt x="0" y="265"/>
                  </a:lnTo>
                  <a:lnTo>
                    <a:pt x="189" y="265"/>
                  </a:lnTo>
                  <a:lnTo>
                    <a:pt x="227" y="236"/>
                  </a:lnTo>
                  <a:lnTo>
                    <a:pt x="227" y="28"/>
                  </a:lnTo>
                  <a:close/>
                  <a:moveTo>
                    <a:pt x="170" y="246"/>
                  </a:moveTo>
                  <a:lnTo>
                    <a:pt x="19" y="246"/>
                  </a:lnTo>
                  <a:lnTo>
                    <a:pt x="19" y="142"/>
                  </a:lnTo>
                  <a:lnTo>
                    <a:pt x="170" y="142"/>
                  </a:lnTo>
                  <a:lnTo>
                    <a:pt x="170" y="246"/>
                  </a:lnTo>
                  <a:close/>
                  <a:moveTo>
                    <a:pt x="170" y="123"/>
                  </a:moveTo>
                  <a:lnTo>
                    <a:pt x="19" y="123"/>
                  </a:lnTo>
                  <a:lnTo>
                    <a:pt x="19" y="19"/>
                  </a:lnTo>
                  <a:lnTo>
                    <a:pt x="170" y="19"/>
                  </a:lnTo>
                  <a:lnTo>
                    <a:pt x="170" y="123"/>
                  </a:lnTo>
                  <a:close/>
                  <a:moveTo>
                    <a:pt x="208" y="227"/>
                  </a:moveTo>
                  <a:lnTo>
                    <a:pt x="189" y="241"/>
                  </a:lnTo>
                  <a:lnTo>
                    <a:pt x="189" y="24"/>
                  </a:lnTo>
                  <a:lnTo>
                    <a:pt x="208" y="38"/>
                  </a:lnTo>
                  <a:lnTo>
                    <a:pt x="208" y="227"/>
                  </a:lnTo>
                  <a:close/>
                  <a:moveTo>
                    <a:pt x="132" y="180"/>
                  </a:moveTo>
                  <a:lnTo>
                    <a:pt x="56" y="180"/>
                  </a:lnTo>
                  <a:lnTo>
                    <a:pt x="56" y="161"/>
                  </a:lnTo>
                  <a:lnTo>
                    <a:pt x="132" y="161"/>
                  </a:lnTo>
                  <a:lnTo>
                    <a:pt x="132" y="180"/>
                  </a:lnTo>
                  <a:close/>
                  <a:moveTo>
                    <a:pt x="132" y="57"/>
                  </a:moveTo>
                  <a:lnTo>
                    <a:pt x="56" y="57"/>
                  </a:lnTo>
                  <a:lnTo>
                    <a:pt x="56" y="38"/>
                  </a:lnTo>
                  <a:lnTo>
                    <a:pt x="132" y="38"/>
                  </a:lnTo>
                  <a:lnTo>
                    <a:pt x="132" y="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4367">
                <a:defRPr/>
              </a:pPr>
              <a:endParaRPr lang="en-US" sz="1765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648789" y="5357873"/>
              <a:ext cx="710772" cy="433965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980">
                  <a:solidFill>
                    <a:srgbClr val="FFFFFF"/>
                  </a:solidFill>
                  <a:latin typeface="Segoe UI Semilight"/>
                </a:rPr>
                <a:t>HKLM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8154482" y="4785563"/>
            <a:ext cx="688941" cy="743501"/>
            <a:chOff x="6652797" y="5033428"/>
            <a:chExt cx="702756" cy="758410"/>
          </a:xfrm>
        </p:grpSpPr>
        <p:sp>
          <p:nvSpPr>
            <p:cNvPr id="44" name="Freeform 26"/>
            <p:cNvSpPr>
              <a:spLocks noEditPoints="1"/>
            </p:cNvSpPr>
            <p:nvPr/>
          </p:nvSpPr>
          <p:spPr bwMode="auto">
            <a:xfrm>
              <a:off x="6844851" y="5033428"/>
              <a:ext cx="360363" cy="420688"/>
            </a:xfrm>
            <a:custGeom>
              <a:avLst/>
              <a:gdLst>
                <a:gd name="T0" fmla="*/ 227 w 227"/>
                <a:gd name="T1" fmla="*/ 28 h 265"/>
                <a:gd name="T2" fmla="*/ 189 w 227"/>
                <a:gd name="T3" fmla="*/ 0 h 265"/>
                <a:gd name="T4" fmla="*/ 0 w 227"/>
                <a:gd name="T5" fmla="*/ 0 h 265"/>
                <a:gd name="T6" fmla="*/ 0 w 227"/>
                <a:gd name="T7" fmla="*/ 123 h 265"/>
                <a:gd name="T8" fmla="*/ 0 w 227"/>
                <a:gd name="T9" fmla="*/ 142 h 265"/>
                <a:gd name="T10" fmla="*/ 0 w 227"/>
                <a:gd name="T11" fmla="*/ 265 h 265"/>
                <a:gd name="T12" fmla="*/ 189 w 227"/>
                <a:gd name="T13" fmla="*/ 265 h 265"/>
                <a:gd name="T14" fmla="*/ 227 w 227"/>
                <a:gd name="T15" fmla="*/ 236 h 265"/>
                <a:gd name="T16" fmla="*/ 227 w 227"/>
                <a:gd name="T17" fmla="*/ 28 h 265"/>
                <a:gd name="T18" fmla="*/ 170 w 227"/>
                <a:gd name="T19" fmla="*/ 246 h 265"/>
                <a:gd name="T20" fmla="*/ 19 w 227"/>
                <a:gd name="T21" fmla="*/ 246 h 265"/>
                <a:gd name="T22" fmla="*/ 19 w 227"/>
                <a:gd name="T23" fmla="*/ 142 h 265"/>
                <a:gd name="T24" fmla="*/ 170 w 227"/>
                <a:gd name="T25" fmla="*/ 142 h 265"/>
                <a:gd name="T26" fmla="*/ 170 w 227"/>
                <a:gd name="T27" fmla="*/ 246 h 265"/>
                <a:gd name="T28" fmla="*/ 170 w 227"/>
                <a:gd name="T29" fmla="*/ 123 h 265"/>
                <a:gd name="T30" fmla="*/ 19 w 227"/>
                <a:gd name="T31" fmla="*/ 123 h 265"/>
                <a:gd name="T32" fmla="*/ 19 w 227"/>
                <a:gd name="T33" fmla="*/ 19 h 265"/>
                <a:gd name="T34" fmla="*/ 170 w 227"/>
                <a:gd name="T35" fmla="*/ 19 h 265"/>
                <a:gd name="T36" fmla="*/ 170 w 227"/>
                <a:gd name="T37" fmla="*/ 123 h 265"/>
                <a:gd name="T38" fmla="*/ 208 w 227"/>
                <a:gd name="T39" fmla="*/ 227 h 265"/>
                <a:gd name="T40" fmla="*/ 189 w 227"/>
                <a:gd name="T41" fmla="*/ 241 h 265"/>
                <a:gd name="T42" fmla="*/ 189 w 227"/>
                <a:gd name="T43" fmla="*/ 24 h 265"/>
                <a:gd name="T44" fmla="*/ 208 w 227"/>
                <a:gd name="T45" fmla="*/ 38 h 265"/>
                <a:gd name="T46" fmla="*/ 208 w 227"/>
                <a:gd name="T47" fmla="*/ 227 h 265"/>
                <a:gd name="T48" fmla="*/ 132 w 227"/>
                <a:gd name="T49" fmla="*/ 180 h 265"/>
                <a:gd name="T50" fmla="*/ 56 w 227"/>
                <a:gd name="T51" fmla="*/ 180 h 265"/>
                <a:gd name="T52" fmla="*/ 56 w 227"/>
                <a:gd name="T53" fmla="*/ 161 h 265"/>
                <a:gd name="T54" fmla="*/ 132 w 227"/>
                <a:gd name="T55" fmla="*/ 161 h 265"/>
                <a:gd name="T56" fmla="*/ 132 w 227"/>
                <a:gd name="T57" fmla="*/ 180 h 265"/>
                <a:gd name="T58" fmla="*/ 132 w 227"/>
                <a:gd name="T59" fmla="*/ 57 h 265"/>
                <a:gd name="T60" fmla="*/ 56 w 227"/>
                <a:gd name="T61" fmla="*/ 57 h 265"/>
                <a:gd name="T62" fmla="*/ 56 w 227"/>
                <a:gd name="T63" fmla="*/ 38 h 265"/>
                <a:gd name="T64" fmla="*/ 132 w 227"/>
                <a:gd name="T65" fmla="*/ 38 h 265"/>
                <a:gd name="T66" fmla="*/ 132 w 227"/>
                <a:gd name="T67" fmla="*/ 57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7" h="265">
                  <a:moveTo>
                    <a:pt x="227" y="28"/>
                  </a:moveTo>
                  <a:lnTo>
                    <a:pt x="189" y="0"/>
                  </a:lnTo>
                  <a:lnTo>
                    <a:pt x="0" y="0"/>
                  </a:lnTo>
                  <a:lnTo>
                    <a:pt x="0" y="123"/>
                  </a:lnTo>
                  <a:lnTo>
                    <a:pt x="0" y="142"/>
                  </a:lnTo>
                  <a:lnTo>
                    <a:pt x="0" y="265"/>
                  </a:lnTo>
                  <a:lnTo>
                    <a:pt x="189" y="265"/>
                  </a:lnTo>
                  <a:lnTo>
                    <a:pt x="227" y="236"/>
                  </a:lnTo>
                  <a:lnTo>
                    <a:pt x="227" y="28"/>
                  </a:lnTo>
                  <a:close/>
                  <a:moveTo>
                    <a:pt x="170" y="246"/>
                  </a:moveTo>
                  <a:lnTo>
                    <a:pt x="19" y="246"/>
                  </a:lnTo>
                  <a:lnTo>
                    <a:pt x="19" y="142"/>
                  </a:lnTo>
                  <a:lnTo>
                    <a:pt x="170" y="142"/>
                  </a:lnTo>
                  <a:lnTo>
                    <a:pt x="170" y="246"/>
                  </a:lnTo>
                  <a:close/>
                  <a:moveTo>
                    <a:pt x="170" y="123"/>
                  </a:moveTo>
                  <a:lnTo>
                    <a:pt x="19" y="123"/>
                  </a:lnTo>
                  <a:lnTo>
                    <a:pt x="19" y="19"/>
                  </a:lnTo>
                  <a:lnTo>
                    <a:pt x="170" y="19"/>
                  </a:lnTo>
                  <a:lnTo>
                    <a:pt x="170" y="123"/>
                  </a:lnTo>
                  <a:close/>
                  <a:moveTo>
                    <a:pt x="208" y="227"/>
                  </a:moveTo>
                  <a:lnTo>
                    <a:pt x="189" y="241"/>
                  </a:lnTo>
                  <a:lnTo>
                    <a:pt x="189" y="24"/>
                  </a:lnTo>
                  <a:lnTo>
                    <a:pt x="208" y="38"/>
                  </a:lnTo>
                  <a:lnTo>
                    <a:pt x="208" y="227"/>
                  </a:lnTo>
                  <a:close/>
                  <a:moveTo>
                    <a:pt x="132" y="180"/>
                  </a:moveTo>
                  <a:lnTo>
                    <a:pt x="56" y="180"/>
                  </a:lnTo>
                  <a:lnTo>
                    <a:pt x="56" y="161"/>
                  </a:lnTo>
                  <a:lnTo>
                    <a:pt x="132" y="161"/>
                  </a:lnTo>
                  <a:lnTo>
                    <a:pt x="132" y="180"/>
                  </a:lnTo>
                  <a:close/>
                  <a:moveTo>
                    <a:pt x="132" y="57"/>
                  </a:moveTo>
                  <a:lnTo>
                    <a:pt x="56" y="57"/>
                  </a:lnTo>
                  <a:lnTo>
                    <a:pt x="56" y="38"/>
                  </a:lnTo>
                  <a:lnTo>
                    <a:pt x="132" y="38"/>
                  </a:lnTo>
                  <a:lnTo>
                    <a:pt x="132" y="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4367">
                <a:defRPr/>
              </a:pPr>
              <a:endParaRPr lang="en-US" sz="1765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652797" y="5357873"/>
              <a:ext cx="702756" cy="433965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980">
                  <a:solidFill>
                    <a:srgbClr val="FFFFFF"/>
                  </a:solidFill>
                  <a:latin typeface="Segoe UI Semilight"/>
                </a:rPr>
                <a:t>HKCU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7640058" y="5529064"/>
            <a:ext cx="677942" cy="743501"/>
            <a:chOff x="6658407" y="5033428"/>
            <a:chExt cx="691536" cy="758410"/>
          </a:xfrm>
        </p:grpSpPr>
        <p:sp>
          <p:nvSpPr>
            <p:cNvPr id="47" name="Freeform 26"/>
            <p:cNvSpPr>
              <a:spLocks noEditPoints="1"/>
            </p:cNvSpPr>
            <p:nvPr/>
          </p:nvSpPr>
          <p:spPr bwMode="auto">
            <a:xfrm>
              <a:off x="6844851" y="5033428"/>
              <a:ext cx="360363" cy="420688"/>
            </a:xfrm>
            <a:custGeom>
              <a:avLst/>
              <a:gdLst>
                <a:gd name="T0" fmla="*/ 227 w 227"/>
                <a:gd name="T1" fmla="*/ 28 h 265"/>
                <a:gd name="T2" fmla="*/ 189 w 227"/>
                <a:gd name="T3" fmla="*/ 0 h 265"/>
                <a:gd name="T4" fmla="*/ 0 w 227"/>
                <a:gd name="T5" fmla="*/ 0 h 265"/>
                <a:gd name="T6" fmla="*/ 0 w 227"/>
                <a:gd name="T7" fmla="*/ 123 h 265"/>
                <a:gd name="T8" fmla="*/ 0 w 227"/>
                <a:gd name="T9" fmla="*/ 142 h 265"/>
                <a:gd name="T10" fmla="*/ 0 w 227"/>
                <a:gd name="T11" fmla="*/ 265 h 265"/>
                <a:gd name="T12" fmla="*/ 189 w 227"/>
                <a:gd name="T13" fmla="*/ 265 h 265"/>
                <a:gd name="T14" fmla="*/ 227 w 227"/>
                <a:gd name="T15" fmla="*/ 236 h 265"/>
                <a:gd name="T16" fmla="*/ 227 w 227"/>
                <a:gd name="T17" fmla="*/ 28 h 265"/>
                <a:gd name="T18" fmla="*/ 170 w 227"/>
                <a:gd name="T19" fmla="*/ 246 h 265"/>
                <a:gd name="T20" fmla="*/ 19 w 227"/>
                <a:gd name="T21" fmla="*/ 246 h 265"/>
                <a:gd name="T22" fmla="*/ 19 w 227"/>
                <a:gd name="T23" fmla="*/ 142 h 265"/>
                <a:gd name="T24" fmla="*/ 170 w 227"/>
                <a:gd name="T25" fmla="*/ 142 h 265"/>
                <a:gd name="T26" fmla="*/ 170 w 227"/>
                <a:gd name="T27" fmla="*/ 246 h 265"/>
                <a:gd name="T28" fmla="*/ 170 w 227"/>
                <a:gd name="T29" fmla="*/ 123 h 265"/>
                <a:gd name="T30" fmla="*/ 19 w 227"/>
                <a:gd name="T31" fmla="*/ 123 h 265"/>
                <a:gd name="T32" fmla="*/ 19 w 227"/>
                <a:gd name="T33" fmla="*/ 19 h 265"/>
                <a:gd name="T34" fmla="*/ 170 w 227"/>
                <a:gd name="T35" fmla="*/ 19 h 265"/>
                <a:gd name="T36" fmla="*/ 170 w 227"/>
                <a:gd name="T37" fmla="*/ 123 h 265"/>
                <a:gd name="T38" fmla="*/ 208 w 227"/>
                <a:gd name="T39" fmla="*/ 227 h 265"/>
                <a:gd name="T40" fmla="*/ 189 w 227"/>
                <a:gd name="T41" fmla="*/ 241 h 265"/>
                <a:gd name="T42" fmla="*/ 189 w 227"/>
                <a:gd name="T43" fmla="*/ 24 h 265"/>
                <a:gd name="T44" fmla="*/ 208 w 227"/>
                <a:gd name="T45" fmla="*/ 38 h 265"/>
                <a:gd name="T46" fmla="*/ 208 w 227"/>
                <a:gd name="T47" fmla="*/ 227 h 265"/>
                <a:gd name="T48" fmla="*/ 132 w 227"/>
                <a:gd name="T49" fmla="*/ 180 h 265"/>
                <a:gd name="T50" fmla="*/ 56 w 227"/>
                <a:gd name="T51" fmla="*/ 180 h 265"/>
                <a:gd name="T52" fmla="*/ 56 w 227"/>
                <a:gd name="T53" fmla="*/ 161 h 265"/>
                <a:gd name="T54" fmla="*/ 132 w 227"/>
                <a:gd name="T55" fmla="*/ 161 h 265"/>
                <a:gd name="T56" fmla="*/ 132 w 227"/>
                <a:gd name="T57" fmla="*/ 180 h 265"/>
                <a:gd name="T58" fmla="*/ 132 w 227"/>
                <a:gd name="T59" fmla="*/ 57 h 265"/>
                <a:gd name="T60" fmla="*/ 56 w 227"/>
                <a:gd name="T61" fmla="*/ 57 h 265"/>
                <a:gd name="T62" fmla="*/ 56 w 227"/>
                <a:gd name="T63" fmla="*/ 38 h 265"/>
                <a:gd name="T64" fmla="*/ 132 w 227"/>
                <a:gd name="T65" fmla="*/ 38 h 265"/>
                <a:gd name="T66" fmla="*/ 132 w 227"/>
                <a:gd name="T67" fmla="*/ 57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7" h="265">
                  <a:moveTo>
                    <a:pt x="227" y="28"/>
                  </a:moveTo>
                  <a:lnTo>
                    <a:pt x="189" y="0"/>
                  </a:lnTo>
                  <a:lnTo>
                    <a:pt x="0" y="0"/>
                  </a:lnTo>
                  <a:lnTo>
                    <a:pt x="0" y="123"/>
                  </a:lnTo>
                  <a:lnTo>
                    <a:pt x="0" y="142"/>
                  </a:lnTo>
                  <a:lnTo>
                    <a:pt x="0" y="265"/>
                  </a:lnTo>
                  <a:lnTo>
                    <a:pt x="189" y="265"/>
                  </a:lnTo>
                  <a:lnTo>
                    <a:pt x="227" y="236"/>
                  </a:lnTo>
                  <a:lnTo>
                    <a:pt x="227" y="28"/>
                  </a:lnTo>
                  <a:close/>
                  <a:moveTo>
                    <a:pt x="170" y="246"/>
                  </a:moveTo>
                  <a:lnTo>
                    <a:pt x="19" y="246"/>
                  </a:lnTo>
                  <a:lnTo>
                    <a:pt x="19" y="142"/>
                  </a:lnTo>
                  <a:lnTo>
                    <a:pt x="170" y="142"/>
                  </a:lnTo>
                  <a:lnTo>
                    <a:pt x="170" y="246"/>
                  </a:lnTo>
                  <a:close/>
                  <a:moveTo>
                    <a:pt x="170" y="123"/>
                  </a:moveTo>
                  <a:lnTo>
                    <a:pt x="19" y="123"/>
                  </a:lnTo>
                  <a:lnTo>
                    <a:pt x="19" y="19"/>
                  </a:lnTo>
                  <a:lnTo>
                    <a:pt x="170" y="19"/>
                  </a:lnTo>
                  <a:lnTo>
                    <a:pt x="170" y="123"/>
                  </a:lnTo>
                  <a:close/>
                  <a:moveTo>
                    <a:pt x="208" y="227"/>
                  </a:moveTo>
                  <a:lnTo>
                    <a:pt x="189" y="241"/>
                  </a:lnTo>
                  <a:lnTo>
                    <a:pt x="189" y="24"/>
                  </a:lnTo>
                  <a:lnTo>
                    <a:pt x="208" y="38"/>
                  </a:lnTo>
                  <a:lnTo>
                    <a:pt x="208" y="227"/>
                  </a:lnTo>
                  <a:close/>
                  <a:moveTo>
                    <a:pt x="132" y="180"/>
                  </a:moveTo>
                  <a:lnTo>
                    <a:pt x="56" y="180"/>
                  </a:lnTo>
                  <a:lnTo>
                    <a:pt x="56" y="161"/>
                  </a:lnTo>
                  <a:lnTo>
                    <a:pt x="132" y="161"/>
                  </a:lnTo>
                  <a:lnTo>
                    <a:pt x="132" y="180"/>
                  </a:lnTo>
                  <a:close/>
                  <a:moveTo>
                    <a:pt x="132" y="57"/>
                  </a:moveTo>
                  <a:lnTo>
                    <a:pt x="56" y="57"/>
                  </a:lnTo>
                  <a:lnTo>
                    <a:pt x="56" y="38"/>
                  </a:lnTo>
                  <a:lnTo>
                    <a:pt x="132" y="38"/>
                  </a:lnTo>
                  <a:lnTo>
                    <a:pt x="132" y="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4367">
                <a:defRPr/>
              </a:pPr>
              <a:endParaRPr lang="en-US" sz="1765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658407" y="5357873"/>
              <a:ext cx="691536" cy="433965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980">
                  <a:solidFill>
                    <a:srgbClr val="FFFFFF"/>
                  </a:solidFill>
                  <a:latin typeface="Segoe UI Semilight"/>
                </a:rPr>
                <a:t>HKCR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8180526" y="5520320"/>
            <a:ext cx="610367" cy="743501"/>
            <a:chOff x="6692872" y="5033428"/>
            <a:chExt cx="622606" cy="758410"/>
          </a:xfrm>
        </p:grpSpPr>
        <p:sp>
          <p:nvSpPr>
            <p:cNvPr id="50" name="Freeform 26"/>
            <p:cNvSpPr>
              <a:spLocks noEditPoints="1"/>
            </p:cNvSpPr>
            <p:nvPr/>
          </p:nvSpPr>
          <p:spPr bwMode="auto">
            <a:xfrm>
              <a:off x="6844851" y="5033428"/>
              <a:ext cx="360363" cy="420688"/>
            </a:xfrm>
            <a:custGeom>
              <a:avLst/>
              <a:gdLst>
                <a:gd name="T0" fmla="*/ 227 w 227"/>
                <a:gd name="T1" fmla="*/ 28 h 265"/>
                <a:gd name="T2" fmla="*/ 189 w 227"/>
                <a:gd name="T3" fmla="*/ 0 h 265"/>
                <a:gd name="T4" fmla="*/ 0 w 227"/>
                <a:gd name="T5" fmla="*/ 0 h 265"/>
                <a:gd name="T6" fmla="*/ 0 w 227"/>
                <a:gd name="T7" fmla="*/ 123 h 265"/>
                <a:gd name="T8" fmla="*/ 0 w 227"/>
                <a:gd name="T9" fmla="*/ 142 h 265"/>
                <a:gd name="T10" fmla="*/ 0 w 227"/>
                <a:gd name="T11" fmla="*/ 265 h 265"/>
                <a:gd name="T12" fmla="*/ 189 w 227"/>
                <a:gd name="T13" fmla="*/ 265 h 265"/>
                <a:gd name="T14" fmla="*/ 227 w 227"/>
                <a:gd name="T15" fmla="*/ 236 h 265"/>
                <a:gd name="T16" fmla="*/ 227 w 227"/>
                <a:gd name="T17" fmla="*/ 28 h 265"/>
                <a:gd name="T18" fmla="*/ 170 w 227"/>
                <a:gd name="T19" fmla="*/ 246 h 265"/>
                <a:gd name="T20" fmla="*/ 19 w 227"/>
                <a:gd name="T21" fmla="*/ 246 h 265"/>
                <a:gd name="T22" fmla="*/ 19 w 227"/>
                <a:gd name="T23" fmla="*/ 142 h 265"/>
                <a:gd name="T24" fmla="*/ 170 w 227"/>
                <a:gd name="T25" fmla="*/ 142 h 265"/>
                <a:gd name="T26" fmla="*/ 170 w 227"/>
                <a:gd name="T27" fmla="*/ 246 h 265"/>
                <a:gd name="T28" fmla="*/ 170 w 227"/>
                <a:gd name="T29" fmla="*/ 123 h 265"/>
                <a:gd name="T30" fmla="*/ 19 w 227"/>
                <a:gd name="T31" fmla="*/ 123 h 265"/>
                <a:gd name="T32" fmla="*/ 19 w 227"/>
                <a:gd name="T33" fmla="*/ 19 h 265"/>
                <a:gd name="T34" fmla="*/ 170 w 227"/>
                <a:gd name="T35" fmla="*/ 19 h 265"/>
                <a:gd name="T36" fmla="*/ 170 w 227"/>
                <a:gd name="T37" fmla="*/ 123 h 265"/>
                <a:gd name="T38" fmla="*/ 208 w 227"/>
                <a:gd name="T39" fmla="*/ 227 h 265"/>
                <a:gd name="T40" fmla="*/ 189 w 227"/>
                <a:gd name="T41" fmla="*/ 241 h 265"/>
                <a:gd name="T42" fmla="*/ 189 w 227"/>
                <a:gd name="T43" fmla="*/ 24 h 265"/>
                <a:gd name="T44" fmla="*/ 208 w 227"/>
                <a:gd name="T45" fmla="*/ 38 h 265"/>
                <a:gd name="T46" fmla="*/ 208 w 227"/>
                <a:gd name="T47" fmla="*/ 227 h 265"/>
                <a:gd name="T48" fmla="*/ 132 w 227"/>
                <a:gd name="T49" fmla="*/ 180 h 265"/>
                <a:gd name="T50" fmla="*/ 56 w 227"/>
                <a:gd name="T51" fmla="*/ 180 h 265"/>
                <a:gd name="T52" fmla="*/ 56 w 227"/>
                <a:gd name="T53" fmla="*/ 161 h 265"/>
                <a:gd name="T54" fmla="*/ 132 w 227"/>
                <a:gd name="T55" fmla="*/ 161 h 265"/>
                <a:gd name="T56" fmla="*/ 132 w 227"/>
                <a:gd name="T57" fmla="*/ 180 h 265"/>
                <a:gd name="T58" fmla="*/ 132 w 227"/>
                <a:gd name="T59" fmla="*/ 57 h 265"/>
                <a:gd name="T60" fmla="*/ 56 w 227"/>
                <a:gd name="T61" fmla="*/ 57 h 265"/>
                <a:gd name="T62" fmla="*/ 56 w 227"/>
                <a:gd name="T63" fmla="*/ 38 h 265"/>
                <a:gd name="T64" fmla="*/ 132 w 227"/>
                <a:gd name="T65" fmla="*/ 38 h 265"/>
                <a:gd name="T66" fmla="*/ 132 w 227"/>
                <a:gd name="T67" fmla="*/ 57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7" h="265">
                  <a:moveTo>
                    <a:pt x="227" y="28"/>
                  </a:moveTo>
                  <a:lnTo>
                    <a:pt x="189" y="0"/>
                  </a:lnTo>
                  <a:lnTo>
                    <a:pt x="0" y="0"/>
                  </a:lnTo>
                  <a:lnTo>
                    <a:pt x="0" y="123"/>
                  </a:lnTo>
                  <a:lnTo>
                    <a:pt x="0" y="142"/>
                  </a:lnTo>
                  <a:lnTo>
                    <a:pt x="0" y="265"/>
                  </a:lnTo>
                  <a:lnTo>
                    <a:pt x="189" y="265"/>
                  </a:lnTo>
                  <a:lnTo>
                    <a:pt x="227" y="236"/>
                  </a:lnTo>
                  <a:lnTo>
                    <a:pt x="227" y="28"/>
                  </a:lnTo>
                  <a:close/>
                  <a:moveTo>
                    <a:pt x="170" y="246"/>
                  </a:moveTo>
                  <a:lnTo>
                    <a:pt x="19" y="246"/>
                  </a:lnTo>
                  <a:lnTo>
                    <a:pt x="19" y="142"/>
                  </a:lnTo>
                  <a:lnTo>
                    <a:pt x="170" y="142"/>
                  </a:lnTo>
                  <a:lnTo>
                    <a:pt x="170" y="246"/>
                  </a:lnTo>
                  <a:close/>
                  <a:moveTo>
                    <a:pt x="170" y="123"/>
                  </a:moveTo>
                  <a:lnTo>
                    <a:pt x="19" y="123"/>
                  </a:lnTo>
                  <a:lnTo>
                    <a:pt x="19" y="19"/>
                  </a:lnTo>
                  <a:lnTo>
                    <a:pt x="170" y="19"/>
                  </a:lnTo>
                  <a:lnTo>
                    <a:pt x="170" y="123"/>
                  </a:lnTo>
                  <a:close/>
                  <a:moveTo>
                    <a:pt x="208" y="227"/>
                  </a:moveTo>
                  <a:lnTo>
                    <a:pt x="189" y="241"/>
                  </a:lnTo>
                  <a:lnTo>
                    <a:pt x="189" y="24"/>
                  </a:lnTo>
                  <a:lnTo>
                    <a:pt x="208" y="38"/>
                  </a:lnTo>
                  <a:lnTo>
                    <a:pt x="208" y="227"/>
                  </a:lnTo>
                  <a:close/>
                  <a:moveTo>
                    <a:pt x="132" y="180"/>
                  </a:moveTo>
                  <a:lnTo>
                    <a:pt x="56" y="180"/>
                  </a:lnTo>
                  <a:lnTo>
                    <a:pt x="56" y="161"/>
                  </a:lnTo>
                  <a:lnTo>
                    <a:pt x="132" y="161"/>
                  </a:lnTo>
                  <a:lnTo>
                    <a:pt x="132" y="180"/>
                  </a:lnTo>
                  <a:close/>
                  <a:moveTo>
                    <a:pt x="132" y="57"/>
                  </a:moveTo>
                  <a:lnTo>
                    <a:pt x="56" y="57"/>
                  </a:lnTo>
                  <a:lnTo>
                    <a:pt x="56" y="38"/>
                  </a:lnTo>
                  <a:lnTo>
                    <a:pt x="132" y="38"/>
                  </a:lnTo>
                  <a:lnTo>
                    <a:pt x="132" y="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4367">
                <a:defRPr/>
              </a:pPr>
              <a:endParaRPr lang="en-US" sz="1765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692872" y="5357873"/>
              <a:ext cx="622606" cy="433965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980">
                  <a:solidFill>
                    <a:srgbClr val="FFFFFF"/>
                  </a:solidFill>
                  <a:latin typeface="Segoe UI Semilight"/>
                </a:rPr>
                <a:t>HKU</a:t>
              </a:r>
            </a:p>
          </p:txBody>
        </p:sp>
      </p:grpSp>
      <p:sp>
        <p:nvSpPr>
          <p:cNvPr id="53" name="Rectangle 52"/>
          <p:cNvSpPr/>
          <p:nvPr/>
        </p:nvSpPr>
        <p:spPr bwMode="auto">
          <a:xfrm>
            <a:off x="7559478" y="977309"/>
            <a:ext cx="4332720" cy="259669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353">
                <a:solidFill>
                  <a:srgbClr val="353535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Image Contents</a:t>
            </a:r>
          </a:p>
        </p:txBody>
      </p:sp>
      <p:sp>
        <p:nvSpPr>
          <p:cNvPr id="54" name="Rectangle: Rounded Corners 53"/>
          <p:cNvSpPr/>
          <p:nvPr/>
        </p:nvSpPr>
        <p:spPr bwMode="auto">
          <a:xfrm>
            <a:off x="8978818" y="1498914"/>
            <a:ext cx="2841637" cy="2036170"/>
          </a:xfrm>
          <a:prstGeom prst="round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61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rPr>
              <a:t>Folders and Files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258065" y="2932852"/>
            <a:ext cx="1001669" cy="425434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980">
                <a:solidFill>
                  <a:srgbClr val="FFFFFF"/>
                </a:solidFill>
                <a:latin typeface="Segoe UI Semilight"/>
              </a:rPr>
              <a:t>mysite.html</a:t>
            </a:r>
          </a:p>
        </p:txBody>
      </p:sp>
      <p:sp>
        <p:nvSpPr>
          <p:cNvPr id="56" name="Freeform 5"/>
          <p:cNvSpPr>
            <a:spLocks noChangeAspect="1" noEditPoints="1"/>
          </p:cNvSpPr>
          <p:nvPr/>
        </p:nvSpPr>
        <p:spPr bwMode="black">
          <a:xfrm>
            <a:off x="10610295" y="2654880"/>
            <a:ext cx="317477" cy="410704"/>
          </a:xfrm>
          <a:custGeom>
            <a:avLst/>
            <a:gdLst>
              <a:gd name="T0" fmla="*/ 277 w 2806"/>
              <a:gd name="T1" fmla="*/ 288 h 3630"/>
              <a:gd name="T2" fmla="*/ 277 w 2806"/>
              <a:gd name="T3" fmla="*/ 3341 h 3630"/>
              <a:gd name="T4" fmla="*/ 2529 w 2806"/>
              <a:gd name="T5" fmla="*/ 3341 h 3630"/>
              <a:gd name="T6" fmla="*/ 2529 w 2806"/>
              <a:gd name="T7" fmla="*/ 1138 h 3630"/>
              <a:gd name="T8" fmla="*/ 1681 w 2806"/>
              <a:gd name="T9" fmla="*/ 288 h 3630"/>
              <a:gd name="T10" fmla="*/ 277 w 2806"/>
              <a:gd name="T11" fmla="*/ 288 h 3630"/>
              <a:gd name="T12" fmla="*/ 277 w 2806"/>
              <a:gd name="T13" fmla="*/ 288 h 3630"/>
              <a:gd name="T14" fmla="*/ 0 w 2806"/>
              <a:gd name="T15" fmla="*/ 0 h 3630"/>
              <a:gd name="T16" fmla="*/ 1392 w 2806"/>
              <a:gd name="T17" fmla="*/ 0 h 3630"/>
              <a:gd name="T18" fmla="*/ 1757 w 2806"/>
              <a:gd name="T19" fmla="*/ 0 h 3630"/>
              <a:gd name="T20" fmla="*/ 2806 w 2806"/>
              <a:gd name="T21" fmla="*/ 1048 h 3630"/>
              <a:gd name="T22" fmla="*/ 2806 w 2806"/>
              <a:gd name="T23" fmla="*/ 3630 h 3630"/>
              <a:gd name="T24" fmla="*/ 0 w 2806"/>
              <a:gd name="T25" fmla="*/ 3630 h 3630"/>
              <a:gd name="T26" fmla="*/ 0 w 2806"/>
              <a:gd name="T27" fmla="*/ 0 h 3630"/>
              <a:gd name="T28" fmla="*/ 0 w 2806"/>
              <a:gd name="T29" fmla="*/ 0 h 3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806" h="3630">
                <a:moveTo>
                  <a:pt x="277" y="288"/>
                </a:moveTo>
                <a:lnTo>
                  <a:pt x="277" y="3341"/>
                </a:lnTo>
                <a:lnTo>
                  <a:pt x="2529" y="3341"/>
                </a:lnTo>
                <a:lnTo>
                  <a:pt x="2529" y="1138"/>
                </a:lnTo>
                <a:lnTo>
                  <a:pt x="1681" y="288"/>
                </a:lnTo>
                <a:lnTo>
                  <a:pt x="277" y="288"/>
                </a:lnTo>
                <a:lnTo>
                  <a:pt x="277" y="288"/>
                </a:lnTo>
                <a:close/>
                <a:moveTo>
                  <a:pt x="0" y="0"/>
                </a:moveTo>
                <a:lnTo>
                  <a:pt x="1392" y="0"/>
                </a:lnTo>
                <a:lnTo>
                  <a:pt x="1757" y="0"/>
                </a:lnTo>
                <a:lnTo>
                  <a:pt x="2806" y="1048"/>
                </a:lnTo>
                <a:lnTo>
                  <a:pt x="2806" y="3630"/>
                </a:lnTo>
                <a:lnTo>
                  <a:pt x="0" y="363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>
              <a:defRPr/>
            </a:pPr>
            <a:endParaRPr lang="en-US" sz="1372">
              <a:solidFill>
                <a:srgbClr val="353535"/>
              </a:solidFill>
              <a:latin typeface="Segoe UI Semilight"/>
            </a:endParaRPr>
          </a:p>
        </p:txBody>
      </p:sp>
      <p:sp>
        <p:nvSpPr>
          <p:cNvPr id="67" name="Rectangle: Rounded Corners 66"/>
          <p:cNvSpPr/>
          <p:nvPr/>
        </p:nvSpPr>
        <p:spPr bwMode="auto">
          <a:xfrm>
            <a:off x="7639198" y="1498914"/>
            <a:ext cx="1260119" cy="2036170"/>
          </a:xfrm>
          <a:prstGeom prst="round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61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rPr>
              <a:t>Registry</a:t>
            </a:r>
          </a:p>
        </p:txBody>
      </p:sp>
      <p:sp>
        <p:nvSpPr>
          <p:cNvPr id="69" name="Freeform 26"/>
          <p:cNvSpPr>
            <a:spLocks noEditPoints="1"/>
          </p:cNvSpPr>
          <p:nvPr/>
        </p:nvSpPr>
        <p:spPr bwMode="auto">
          <a:xfrm>
            <a:off x="7800264" y="2035064"/>
            <a:ext cx="353279" cy="412418"/>
          </a:xfrm>
          <a:custGeom>
            <a:avLst/>
            <a:gdLst>
              <a:gd name="T0" fmla="*/ 227 w 227"/>
              <a:gd name="T1" fmla="*/ 28 h 265"/>
              <a:gd name="T2" fmla="*/ 189 w 227"/>
              <a:gd name="T3" fmla="*/ 0 h 265"/>
              <a:gd name="T4" fmla="*/ 0 w 227"/>
              <a:gd name="T5" fmla="*/ 0 h 265"/>
              <a:gd name="T6" fmla="*/ 0 w 227"/>
              <a:gd name="T7" fmla="*/ 123 h 265"/>
              <a:gd name="T8" fmla="*/ 0 w 227"/>
              <a:gd name="T9" fmla="*/ 142 h 265"/>
              <a:gd name="T10" fmla="*/ 0 w 227"/>
              <a:gd name="T11" fmla="*/ 265 h 265"/>
              <a:gd name="T12" fmla="*/ 189 w 227"/>
              <a:gd name="T13" fmla="*/ 265 h 265"/>
              <a:gd name="T14" fmla="*/ 227 w 227"/>
              <a:gd name="T15" fmla="*/ 236 h 265"/>
              <a:gd name="T16" fmla="*/ 227 w 227"/>
              <a:gd name="T17" fmla="*/ 28 h 265"/>
              <a:gd name="T18" fmla="*/ 170 w 227"/>
              <a:gd name="T19" fmla="*/ 246 h 265"/>
              <a:gd name="T20" fmla="*/ 19 w 227"/>
              <a:gd name="T21" fmla="*/ 246 h 265"/>
              <a:gd name="T22" fmla="*/ 19 w 227"/>
              <a:gd name="T23" fmla="*/ 142 h 265"/>
              <a:gd name="T24" fmla="*/ 170 w 227"/>
              <a:gd name="T25" fmla="*/ 142 h 265"/>
              <a:gd name="T26" fmla="*/ 170 w 227"/>
              <a:gd name="T27" fmla="*/ 246 h 265"/>
              <a:gd name="T28" fmla="*/ 170 w 227"/>
              <a:gd name="T29" fmla="*/ 123 h 265"/>
              <a:gd name="T30" fmla="*/ 19 w 227"/>
              <a:gd name="T31" fmla="*/ 123 h 265"/>
              <a:gd name="T32" fmla="*/ 19 w 227"/>
              <a:gd name="T33" fmla="*/ 19 h 265"/>
              <a:gd name="T34" fmla="*/ 170 w 227"/>
              <a:gd name="T35" fmla="*/ 19 h 265"/>
              <a:gd name="T36" fmla="*/ 170 w 227"/>
              <a:gd name="T37" fmla="*/ 123 h 265"/>
              <a:gd name="T38" fmla="*/ 208 w 227"/>
              <a:gd name="T39" fmla="*/ 227 h 265"/>
              <a:gd name="T40" fmla="*/ 189 w 227"/>
              <a:gd name="T41" fmla="*/ 241 h 265"/>
              <a:gd name="T42" fmla="*/ 189 w 227"/>
              <a:gd name="T43" fmla="*/ 24 h 265"/>
              <a:gd name="T44" fmla="*/ 208 w 227"/>
              <a:gd name="T45" fmla="*/ 38 h 265"/>
              <a:gd name="T46" fmla="*/ 208 w 227"/>
              <a:gd name="T47" fmla="*/ 227 h 265"/>
              <a:gd name="T48" fmla="*/ 132 w 227"/>
              <a:gd name="T49" fmla="*/ 180 h 265"/>
              <a:gd name="T50" fmla="*/ 56 w 227"/>
              <a:gd name="T51" fmla="*/ 180 h 265"/>
              <a:gd name="T52" fmla="*/ 56 w 227"/>
              <a:gd name="T53" fmla="*/ 161 h 265"/>
              <a:gd name="T54" fmla="*/ 132 w 227"/>
              <a:gd name="T55" fmla="*/ 161 h 265"/>
              <a:gd name="T56" fmla="*/ 132 w 227"/>
              <a:gd name="T57" fmla="*/ 180 h 265"/>
              <a:gd name="T58" fmla="*/ 132 w 227"/>
              <a:gd name="T59" fmla="*/ 57 h 265"/>
              <a:gd name="T60" fmla="*/ 56 w 227"/>
              <a:gd name="T61" fmla="*/ 57 h 265"/>
              <a:gd name="T62" fmla="*/ 56 w 227"/>
              <a:gd name="T63" fmla="*/ 38 h 265"/>
              <a:gd name="T64" fmla="*/ 132 w 227"/>
              <a:gd name="T65" fmla="*/ 38 h 265"/>
              <a:gd name="T66" fmla="*/ 132 w 227"/>
              <a:gd name="T67" fmla="*/ 57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27" h="265">
                <a:moveTo>
                  <a:pt x="227" y="28"/>
                </a:moveTo>
                <a:lnTo>
                  <a:pt x="189" y="0"/>
                </a:lnTo>
                <a:lnTo>
                  <a:pt x="0" y="0"/>
                </a:lnTo>
                <a:lnTo>
                  <a:pt x="0" y="123"/>
                </a:lnTo>
                <a:lnTo>
                  <a:pt x="0" y="142"/>
                </a:lnTo>
                <a:lnTo>
                  <a:pt x="0" y="265"/>
                </a:lnTo>
                <a:lnTo>
                  <a:pt x="189" y="265"/>
                </a:lnTo>
                <a:lnTo>
                  <a:pt x="227" y="236"/>
                </a:lnTo>
                <a:lnTo>
                  <a:pt x="227" y="28"/>
                </a:lnTo>
                <a:close/>
                <a:moveTo>
                  <a:pt x="170" y="246"/>
                </a:moveTo>
                <a:lnTo>
                  <a:pt x="19" y="246"/>
                </a:lnTo>
                <a:lnTo>
                  <a:pt x="19" y="142"/>
                </a:lnTo>
                <a:lnTo>
                  <a:pt x="170" y="142"/>
                </a:lnTo>
                <a:lnTo>
                  <a:pt x="170" y="246"/>
                </a:lnTo>
                <a:close/>
                <a:moveTo>
                  <a:pt x="170" y="123"/>
                </a:moveTo>
                <a:lnTo>
                  <a:pt x="19" y="123"/>
                </a:lnTo>
                <a:lnTo>
                  <a:pt x="19" y="19"/>
                </a:lnTo>
                <a:lnTo>
                  <a:pt x="170" y="19"/>
                </a:lnTo>
                <a:lnTo>
                  <a:pt x="170" y="123"/>
                </a:lnTo>
                <a:close/>
                <a:moveTo>
                  <a:pt x="208" y="227"/>
                </a:moveTo>
                <a:lnTo>
                  <a:pt x="189" y="241"/>
                </a:lnTo>
                <a:lnTo>
                  <a:pt x="189" y="24"/>
                </a:lnTo>
                <a:lnTo>
                  <a:pt x="208" y="38"/>
                </a:lnTo>
                <a:lnTo>
                  <a:pt x="208" y="227"/>
                </a:lnTo>
                <a:close/>
                <a:moveTo>
                  <a:pt x="132" y="180"/>
                </a:moveTo>
                <a:lnTo>
                  <a:pt x="56" y="180"/>
                </a:lnTo>
                <a:lnTo>
                  <a:pt x="56" y="161"/>
                </a:lnTo>
                <a:lnTo>
                  <a:pt x="132" y="161"/>
                </a:lnTo>
                <a:lnTo>
                  <a:pt x="132" y="180"/>
                </a:lnTo>
                <a:close/>
                <a:moveTo>
                  <a:pt x="132" y="57"/>
                </a:moveTo>
                <a:lnTo>
                  <a:pt x="56" y="57"/>
                </a:lnTo>
                <a:lnTo>
                  <a:pt x="56" y="38"/>
                </a:lnTo>
                <a:lnTo>
                  <a:pt x="132" y="38"/>
                </a:lnTo>
                <a:lnTo>
                  <a:pt x="132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>
              <a:defRPr/>
            </a:pPr>
            <a:endParaRPr lang="en-US" sz="1765">
              <a:solidFill>
                <a:srgbClr val="353535"/>
              </a:solidFill>
              <a:latin typeface="Segoe UI Semilight"/>
            </a:endParaRPr>
          </a:p>
        </p:txBody>
      </p:sp>
      <p:cxnSp>
        <p:nvCxnSpPr>
          <p:cNvPr id="85" name="Straight Connector 84"/>
          <p:cNvCxnSpPr>
            <a:cxnSpLocks/>
          </p:cNvCxnSpPr>
          <p:nvPr/>
        </p:nvCxnSpPr>
        <p:spPr>
          <a:xfrm flipH="1">
            <a:off x="10406573" y="2288878"/>
            <a:ext cx="4531" cy="527302"/>
          </a:xfrm>
          <a:prstGeom prst="line">
            <a:avLst/>
          </a:prstGeom>
          <a:ln w="1905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10399636" y="2812784"/>
            <a:ext cx="226329" cy="0"/>
          </a:xfrm>
          <a:prstGeom prst="line">
            <a:avLst/>
          </a:prstGeom>
          <a:ln w="1905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reeform 79"/>
          <p:cNvSpPr>
            <a:spLocks noChangeAspect="1" noEditPoints="1"/>
          </p:cNvSpPr>
          <p:nvPr/>
        </p:nvSpPr>
        <p:spPr bwMode="black">
          <a:xfrm>
            <a:off x="10252814" y="1957882"/>
            <a:ext cx="326531" cy="405192"/>
          </a:xfrm>
          <a:custGeom>
            <a:avLst/>
            <a:gdLst>
              <a:gd name="T0" fmla="*/ 277 w 277"/>
              <a:gd name="T1" fmla="*/ 171 h 344"/>
              <a:gd name="T2" fmla="*/ 277 w 277"/>
              <a:gd name="T3" fmla="*/ 251 h 344"/>
              <a:gd name="T4" fmla="*/ 274 w 277"/>
              <a:gd name="T5" fmla="*/ 258 h 344"/>
              <a:gd name="T6" fmla="*/ 251 w 277"/>
              <a:gd name="T7" fmla="*/ 280 h 344"/>
              <a:gd name="T8" fmla="*/ 251 w 277"/>
              <a:gd name="T9" fmla="*/ 295 h 344"/>
              <a:gd name="T10" fmla="*/ 248 w 277"/>
              <a:gd name="T11" fmla="*/ 302 h 344"/>
              <a:gd name="T12" fmla="*/ 241 w 277"/>
              <a:gd name="T13" fmla="*/ 305 h 344"/>
              <a:gd name="T14" fmla="*/ 10 w 277"/>
              <a:gd name="T15" fmla="*/ 305 h 344"/>
              <a:gd name="T16" fmla="*/ 3 w 277"/>
              <a:gd name="T17" fmla="*/ 302 h 344"/>
              <a:gd name="T18" fmla="*/ 0 w 277"/>
              <a:gd name="T19" fmla="*/ 295 h 344"/>
              <a:gd name="T20" fmla="*/ 0 w 277"/>
              <a:gd name="T21" fmla="*/ 9 h 344"/>
              <a:gd name="T22" fmla="*/ 3 w 277"/>
              <a:gd name="T23" fmla="*/ 2 h 344"/>
              <a:gd name="T24" fmla="*/ 10 w 277"/>
              <a:gd name="T25" fmla="*/ 0 h 344"/>
              <a:gd name="T26" fmla="*/ 241 w 277"/>
              <a:gd name="T27" fmla="*/ 0 h 344"/>
              <a:gd name="T28" fmla="*/ 248 w 277"/>
              <a:gd name="T29" fmla="*/ 2 h 344"/>
              <a:gd name="T30" fmla="*/ 251 w 277"/>
              <a:gd name="T31" fmla="*/ 9 h 344"/>
              <a:gd name="T32" fmla="*/ 251 w 277"/>
              <a:gd name="T33" fmla="*/ 143 h 344"/>
              <a:gd name="T34" fmla="*/ 274 w 277"/>
              <a:gd name="T35" fmla="*/ 164 h 344"/>
              <a:gd name="T36" fmla="*/ 277 w 277"/>
              <a:gd name="T37" fmla="*/ 171 h 344"/>
              <a:gd name="T38" fmla="*/ 3 w 277"/>
              <a:gd name="T39" fmla="*/ 2 h 344"/>
              <a:gd name="T40" fmla="*/ 0 w 277"/>
              <a:gd name="T41" fmla="*/ 9 h 344"/>
              <a:gd name="T42" fmla="*/ 0 w 277"/>
              <a:gd name="T43" fmla="*/ 295 h 344"/>
              <a:gd name="T44" fmla="*/ 3 w 277"/>
              <a:gd name="T45" fmla="*/ 302 h 344"/>
              <a:gd name="T46" fmla="*/ 10 w 277"/>
              <a:gd name="T47" fmla="*/ 305 h 344"/>
              <a:gd name="T48" fmla="*/ 199 w 277"/>
              <a:gd name="T49" fmla="*/ 305 h 344"/>
              <a:gd name="T50" fmla="*/ 199 w 277"/>
              <a:gd name="T51" fmla="*/ 191 h 344"/>
              <a:gd name="T52" fmla="*/ 216 w 277"/>
              <a:gd name="T53" fmla="*/ 171 h 344"/>
              <a:gd name="T54" fmla="*/ 222 w 277"/>
              <a:gd name="T55" fmla="*/ 155 h 344"/>
              <a:gd name="T56" fmla="*/ 222 w 277"/>
              <a:gd name="T57" fmla="*/ 56 h 344"/>
              <a:gd name="T58" fmla="*/ 202 w 277"/>
              <a:gd name="T59" fmla="*/ 32 h 344"/>
              <a:gd name="T60" fmla="*/ 31 w 277"/>
              <a:gd name="T61" fmla="*/ 0 h 344"/>
              <a:gd name="T62" fmla="*/ 10 w 277"/>
              <a:gd name="T63" fmla="*/ 0 h 344"/>
              <a:gd name="T64" fmla="*/ 3 w 277"/>
              <a:gd name="T65" fmla="*/ 2 h 344"/>
              <a:gd name="T66" fmla="*/ 200 w 277"/>
              <a:gd name="T67" fmla="*/ 47 h 344"/>
              <a:gd name="T68" fmla="*/ 11 w 277"/>
              <a:gd name="T69" fmla="*/ 11 h 344"/>
              <a:gd name="T70" fmla="*/ 4 w 277"/>
              <a:gd name="T71" fmla="*/ 13 h 344"/>
              <a:gd name="T72" fmla="*/ 0 w 277"/>
              <a:gd name="T73" fmla="*/ 20 h 344"/>
              <a:gd name="T74" fmla="*/ 0 w 277"/>
              <a:gd name="T75" fmla="*/ 302 h 344"/>
              <a:gd name="T76" fmla="*/ 8 w 277"/>
              <a:gd name="T77" fmla="*/ 311 h 344"/>
              <a:gd name="T78" fmla="*/ 173 w 277"/>
              <a:gd name="T79" fmla="*/ 343 h 344"/>
              <a:gd name="T80" fmla="*/ 181 w 277"/>
              <a:gd name="T81" fmla="*/ 341 h 344"/>
              <a:gd name="T82" fmla="*/ 184 w 277"/>
              <a:gd name="T83" fmla="*/ 334 h 344"/>
              <a:gd name="T84" fmla="*/ 184 w 277"/>
              <a:gd name="T85" fmla="*/ 185 h 344"/>
              <a:gd name="T86" fmla="*/ 205 w 277"/>
              <a:gd name="T87" fmla="*/ 161 h 344"/>
              <a:gd name="T88" fmla="*/ 207 w 277"/>
              <a:gd name="T89" fmla="*/ 155 h 344"/>
              <a:gd name="T90" fmla="*/ 207 w 277"/>
              <a:gd name="T91" fmla="*/ 56 h 344"/>
              <a:gd name="T92" fmla="*/ 200 w 277"/>
              <a:gd name="T93" fmla="*/ 47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77" h="344">
                <a:moveTo>
                  <a:pt x="277" y="171"/>
                </a:moveTo>
                <a:cubicBezTo>
                  <a:pt x="277" y="251"/>
                  <a:pt x="277" y="251"/>
                  <a:pt x="277" y="251"/>
                </a:cubicBezTo>
                <a:cubicBezTo>
                  <a:pt x="277" y="254"/>
                  <a:pt x="276" y="256"/>
                  <a:pt x="274" y="258"/>
                </a:cubicBezTo>
                <a:cubicBezTo>
                  <a:pt x="251" y="280"/>
                  <a:pt x="251" y="280"/>
                  <a:pt x="251" y="280"/>
                </a:cubicBezTo>
                <a:cubicBezTo>
                  <a:pt x="251" y="295"/>
                  <a:pt x="251" y="295"/>
                  <a:pt x="251" y="295"/>
                </a:cubicBezTo>
                <a:cubicBezTo>
                  <a:pt x="251" y="298"/>
                  <a:pt x="250" y="300"/>
                  <a:pt x="248" y="302"/>
                </a:cubicBezTo>
                <a:cubicBezTo>
                  <a:pt x="246" y="304"/>
                  <a:pt x="244" y="305"/>
                  <a:pt x="241" y="305"/>
                </a:cubicBezTo>
                <a:cubicBezTo>
                  <a:pt x="10" y="305"/>
                  <a:pt x="10" y="305"/>
                  <a:pt x="10" y="305"/>
                </a:cubicBezTo>
                <a:cubicBezTo>
                  <a:pt x="7" y="305"/>
                  <a:pt x="5" y="304"/>
                  <a:pt x="3" y="302"/>
                </a:cubicBezTo>
                <a:cubicBezTo>
                  <a:pt x="1" y="300"/>
                  <a:pt x="0" y="298"/>
                  <a:pt x="0" y="295"/>
                </a:cubicBezTo>
                <a:cubicBezTo>
                  <a:pt x="0" y="9"/>
                  <a:pt x="0" y="9"/>
                  <a:pt x="0" y="9"/>
                </a:cubicBezTo>
                <a:cubicBezTo>
                  <a:pt x="0" y="6"/>
                  <a:pt x="1" y="4"/>
                  <a:pt x="3" y="2"/>
                </a:cubicBezTo>
                <a:cubicBezTo>
                  <a:pt x="5" y="1"/>
                  <a:pt x="7" y="0"/>
                  <a:pt x="10" y="0"/>
                </a:cubicBezTo>
                <a:cubicBezTo>
                  <a:pt x="241" y="0"/>
                  <a:pt x="241" y="0"/>
                  <a:pt x="241" y="0"/>
                </a:cubicBezTo>
                <a:cubicBezTo>
                  <a:pt x="244" y="0"/>
                  <a:pt x="246" y="1"/>
                  <a:pt x="248" y="2"/>
                </a:cubicBezTo>
                <a:cubicBezTo>
                  <a:pt x="250" y="4"/>
                  <a:pt x="251" y="6"/>
                  <a:pt x="251" y="9"/>
                </a:cubicBezTo>
                <a:cubicBezTo>
                  <a:pt x="251" y="143"/>
                  <a:pt x="251" y="143"/>
                  <a:pt x="251" y="143"/>
                </a:cubicBezTo>
                <a:cubicBezTo>
                  <a:pt x="274" y="164"/>
                  <a:pt x="274" y="164"/>
                  <a:pt x="274" y="164"/>
                </a:cubicBezTo>
                <a:cubicBezTo>
                  <a:pt x="276" y="166"/>
                  <a:pt x="277" y="169"/>
                  <a:pt x="277" y="171"/>
                </a:cubicBezTo>
                <a:close/>
                <a:moveTo>
                  <a:pt x="3" y="2"/>
                </a:moveTo>
                <a:cubicBezTo>
                  <a:pt x="1" y="4"/>
                  <a:pt x="0" y="6"/>
                  <a:pt x="0" y="9"/>
                </a:cubicBezTo>
                <a:cubicBezTo>
                  <a:pt x="0" y="295"/>
                  <a:pt x="0" y="295"/>
                  <a:pt x="0" y="295"/>
                </a:cubicBezTo>
                <a:cubicBezTo>
                  <a:pt x="0" y="298"/>
                  <a:pt x="1" y="300"/>
                  <a:pt x="3" y="302"/>
                </a:cubicBezTo>
                <a:cubicBezTo>
                  <a:pt x="5" y="304"/>
                  <a:pt x="7" y="305"/>
                  <a:pt x="10" y="305"/>
                </a:cubicBezTo>
                <a:cubicBezTo>
                  <a:pt x="199" y="305"/>
                  <a:pt x="199" y="305"/>
                  <a:pt x="199" y="305"/>
                </a:cubicBezTo>
                <a:cubicBezTo>
                  <a:pt x="199" y="191"/>
                  <a:pt x="199" y="191"/>
                  <a:pt x="199" y="191"/>
                </a:cubicBezTo>
                <a:cubicBezTo>
                  <a:pt x="204" y="185"/>
                  <a:pt x="216" y="171"/>
                  <a:pt x="216" y="171"/>
                </a:cubicBezTo>
                <a:cubicBezTo>
                  <a:pt x="220" y="166"/>
                  <a:pt x="222" y="161"/>
                  <a:pt x="222" y="155"/>
                </a:cubicBezTo>
                <a:cubicBezTo>
                  <a:pt x="222" y="56"/>
                  <a:pt x="222" y="56"/>
                  <a:pt x="222" y="56"/>
                </a:cubicBezTo>
                <a:cubicBezTo>
                  <a:pt x="222" y="44"/>
                  <a:pt x="214" y="35"/>
                  <a:pt x="202" y="32"/>
                </a:cubicBezTo>
                <a:cubicBezTo>
                  <a:pt x="31" y="0"/>
                  <a:pt x="31" y="0"/>
                  <a:pt x="31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7" y="0"/>
                  <a:pt x="5" y="1"/>
                  <a:pt x="3" y="2"/>
                </a:cubicBezTo>
                <a:close/>
                <a:moveTo>
                  <a:pt x="200" y="47"/>
                </a:moveTo>
                <a:cubicBezTo>
                  <a:pt x="11" y="11"/>
                  <a:pt x="11" y="11"/>
                  <a:pt x="11" y="11"/>
                </a:cubicBezTo>
                <a:cubicBezTo>
                  <a:pt x="9" y="10"/>
                  <a:pt x="6" y="11"/>
                  <a:pt x="4" y="13"/>
                </a:cubicBezTo>
                <a:cubicBezTo>
                  <a:pt x="2" y="14"/>
                  <a:pt x="0" y="17"/>
                  <a:pt x="0" y="20"/>
                </a:cubicBezTo>
                <a:cubicBezTo>
                  <a:pt x="0" y="302"/>
                  <a:pt x="0" y="302"/>
                  <a:pt x="0" y="302"/>
                </a:cubicBezTo>
                <a:cubicBezTo>
                  <a:pt x="0" y="307"/>
                  <a:pt x="4" y="311"/>
                  <a:pt x="8" y="311"/>
                </a:cubicBezTo>
                <a:cubicBezTo>
                  <a:pt x="173" y="343"/>
                  <a:pt x="173" y="343"/>
                  <a:pt x="173" y="343"/>
                </a:cubicBezTo>
                <a:cubicBezTo>
                  <a:pt x="176" y="344"/>
                  <a:pt x="179" y="343"/>
                  <a:pt x="181" y="341"/>
                </a:cubicBezTo>
                <a:cubicBezTo>
                  <a:pt x="183" y="339"/>
                  <a:pt x="184" y="337"/>
                  <a:pt x="184" y="334"/>
                </a:cubicBezTo>
                <a:cubicBezTo>
                  <a:pt x="184" y="185"/>
                  <a:pt x="184" y="185"/>
                  <a:pt x="184" y="185"/>
                </a:cubicBezTo>
                <a:cubicBezTo>
                  <a:pt x="205" y="161"/>
                  <a:pt x="205" y="161"/>
                  <a:pt x="205" y="161"/>
                </a:cubicBezTo>
                <a:cubicBezTo>
                  <a:pt x="206" y="159"/>
                  <a:pt x="207" y="157"/>
                  <a:pt x="207" y="155"/>
                </a:cubicBezTo>
                <a:cubicBezTo>
                  <a:pt x="207" y="56"/>
                  <a:pt x="207" y="56"/>
                  <a:pt x="207" y="56"/>
                </a:cubicBezTo>
                <a:cubicBezTo>
                  <a:pt x="207" y="51"/>
                  <a:pt x="204" y="48"/>
                  <a:pt x="200" y="47"/>
                </a:cubicBezTo>
                <a:close/>
              </a:path>
            </a:pathLst>
          </a:cu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3045" tIns="74436" rIns="93045" bIns="744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47439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078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200478" y="2392900"/>
            <a:ext cx="415178" cy="135743"/>
          </a:xfrm>
          <a:prstGeom prst="rect">
            <a:avLst/>
          </a:prstGeom>
          <a:solidFill>
            <a:schemeClr val="tx2"/>
          </a:solidFill>
        </p:spPr>
        <p:txBody>
          <a:bodyPr wrap="none" lIns="0" tIns="0" rIns="0" bIns="0" rtlCol="0">
            <a:sp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980" err="1">
                <a:solidFill>
                  <a:srgbClr val="FFFFFF"/>
                </a:solidFill>
                <a:latin typeface="Segoe UI Semilight"/>
              </a:rPr>
              <a:t>inetpub</a:t>
            </a:r>
            <a:endParaRPr lang="en-US" sz="980">
              <a:solidFill>
                <a:srgbClr val="FFFFFF"/>
              </a:solidFill>
              <a:latin typeface="Segoe UI Semilight"/>
            </a:endParaRPr>
          </a:p>
        </p:txBody>
      </p:sp>
      <p:sp>
        <p:nvSpPr>
          <p:cNvPr id="90" name="Freeform 17"/>
          <p:cNvSpPr>
            <a:spLocks noEditPoints="1"/>
          </p:cNvSpPr>
          <p:nvPr/>
        </p:nvSpPr>
        <p:spPr bwMode="auto">
          <a:xfrm>
            <a:off x="8118424" y="2674489"/>
            <a:ext cx="367285" cy="396855"/>
          </a:xfrm>
          <a:custGeom>
            <a:avLst/>
            <a:gdLst>
              <a:gd name="T0" fmla="*/ 36 w 100"/>
              <a:gd name="T1" fmla="*/ 36 h 108"/>
              <a:gd name="T2" fmla="*/ 16 w 100"/>
              <a:gd name="T3" fmla="*/ 36 h 108"/>
              <a:gd name="T4" fmla="*/ 16 w 100"/>
              <a:gd name="T5" fmla="*/ 28 h 108"/>
              <a:gd name="T6" fmla="*/ 36 w 100"/>
              <a:gd name="T7" fmla="*/ 28 h 108"/>
              <a:gd name="T8" fmla="*/ 36 w 100"/>
              <a:gd name="T9" fmla="*/ 36 h 108"/>
              <a:gd name="T10" fmla="*/ 16 w 100"/>
              <a:gd name="T11" fmla="*/ 60 h 108"/>
              <a:gd name="T12" fmla="*/ 52 w 100"/>
              <a:gd name="T13" fmla="*/ 60 h 108"/>
              <a:gd name="T14" fmla="*/ 52 w 100"/>
              <a:gd name="T15" fmla="*/ 52 h 108"/>
              <a:gd name="T16" fmla="*/ 16 w 100"/>
              <a:gd name="T17" fmla="*/ 52 h 108"/>
              <a:gd name="T18" fmla="*/ 16 w 100"/>
              <a:gd name="T19" fmla="*/ 60 h 108"/>
              <a:gd name="T20" fmla="*/ 16 w 100"/>
              <a:gd name="T21" fmla="*/ 84 h 108"/>
              <a:gd name="T22" fmla="*/ 40 w 100"/>
              <a:gd name="T23" fmla="*/ 84 h 108"/>
              <a:gd name="T24" fmla="*/ 40 w 100"/>
              <a:gd name="T25" fmla="*/ 76 h 108"/>
              <a:gd name="T26" fmla="*/ 16 w 100"/>
              <a:gd name="T27" fmla="*/ 76 h 108"/>
              <a:gd name="T28" fmla="*/ 16 w 100"/>
              <a:gd name="T29" fmla="*/ 84 h 108"/>
              <a:gd name="T30" fmla="*/ 99 w 100"/>
              <a:gd name="T31" fmla="*/ 33 h 108"/>
              <a:gd name="T32" fmla="*/ 93 w 100"/>
              <a:gd name="T33" fmla="*/ 33 h 108"/>
              <a:gd name="T34" fmla="*/ 92 w 100"/>
              <a:gd name="T35" fmla="*/ 34 h 108"/>
              <a:gd name="T36" fmla="*/ 97 w 100"/>
              <a:gd name="T37" fmla="*/ 40 h 108"/>
              <a:gd name="T38" fmla="*/ 99 w 100"/>
              <a:gd name="T39" fmla="*/ 39 h 108"/>
              <a:gd name="T40" fmla="*/ 99 w 100"/>
              <a:gd name="T41" fmla="*/ 33 h 108"/>
              <a:gd name="T42" fmla="*/ 80 w 100"/>
              <a:gd name="T43" fmla="*/ 28 h 108"/>
              <a:gd name="T44" fmla="*/ 80 w 100"/>
              <a:gd name="T45" fmla="*/ 46 h 108"/>
              <a:gd name="T46" fmla="*/ 86 w 100"/>
              <a:gd name="T47" fmla="*/ 40 h 108"/>
              <a:gd name="T48" fmla="*/ 92 w 100"/>
              <a:gd name="T49" fmla="*/ 46 h 108"/>
              <a:gd name="T50" fmla="*/ 80 w 100"/>
              <a:gd name="T51" fmla="*/ 58 h 108"/>
              <a:gd name="T52" fmla="*/ 80 w 100"/>
              <a:gd name="T53" fmla="*/ 108 h 108"/>
              <a:gd name="T54" fmla="*/ 0 w 100"/>
              <a:gd name="T55" fmla="*/ 108 h 108"/>
              <a:gd name="T56" fmla="*/ 0 w 100"/>
              <a:gd name="T57" fmla="*/ 0 h 108"/>
              <a:gd name="T58" fmla="*/ 52 w 100"/>
              <a:gd name="T59" fmla="*/ 0 h 108"/>
              <a:gd name="T60" fmla="*/ 80 w 100"/>
              <a:gd name="T61" fmla="*/ 28 h 108"/>
              <a:gd name="T62" fmla="*/ 52 w 100"/>
              <a:gd name="T63" fmla="*/ 28 h 108"/>
              <a:gd name="T64" fmla="*/ 68 w 100"/>
              <a:gd name="T65" fmla="*/ 28 h 108"/>
              <a:gd name="T66" fmla="*/ 52 w 100"/>
              <a:gd name="T67" fmla="*/ 11 h 108"/>
              <a:gd name="T68" fmla="*/ 52 w 100"/>
              <a:gd name="T69" fmla="*/ 28 h 108"/>
              <a:gd name="T70" fmla="*/ 72 w 100"/>
              <a:gd name="T71" fmla="*/ 36 h 108"/>
              <a:gd name="T72" fmla="*/ 44 w 100"/>
              <a:gd name="T73" fmla="*/ 36 h 108"/>
              <a:gd name="T74" fmla="*/ 44 w 100"/>
              <a:gd name="T75" fmla="*/ 8 h 108"/>
              <a:gd name="T76" fmla="*/ 8 w 100"/>
              <a:gd name="T77" fmla="*/ 8 h 108"/>
              <a:gd name="T78" fmla="*/ 8 w 100"/>
              <a:gd name="T79" fmla="*/ 100 h 108"/>
              <a:gd name="T80" fmla="*/ 72 w 100"/>
              <a:gd name="T81" fmla="*/ 100 h 108"/>
              <a:gd name="T82" fmla="*/ 72 w 100"/>
              <a:gd name="T83" fmla="*/ 66 h 108"/>
              <a:gd name="T84" fmla="*/ 53 w 100"/>
              <a:gd name="T85" fmla="*/ 84 h 108"/>
              <a:gd name="T86" fmla="*/ 48 w 100"/>
              <a:gd name="T87" fmla="*/ 84 h 108"/>
              <a:gd name="T88" fmla="*/ 48 w 100"/>
              <a:gd name="T89" fmla="*/ 78 h 108"/>
              <a:gd name="T90" fmla="*/ 72 w 100"/>
              <a:gd name="T91" fmla="*/ 54 h 108"/>
              <a:gd name="T92" fmla="*/ 72 w 100"/>
              <a:gd name="T93" fmla="*/ 36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00" h="108">
                <a:moveTo>
                  <a:pt x="36" y="36"/>
                </a:moveTo>
                <a:cubicBezTo>
                  <a:pt x="16" y="36"/>
                  <a:pt x="16" y="36"/>
                  <a:pt x="16" y="36"/>
                </a:cubicBezTo>
                <a:cubicBezTo>
                  <a:pt x="16" y="28"/>
                  <a:pt x="16" y="28"/>
                  <a:pt x="16" y="28"/>
                </a:cubicBezTo>
                <a:cubicBezTo>
                  <a:pt x="36" y="28"/>
                  <a:pt x="36" y="28"/>
                  <a:pt x="36" y="28"/>
                </a:cubicBezTo>
                <a:lnTo>
                  <a:pt x="36" y="36"/>
                </a:lnTo>
                <a:close/>
                <a:moveTo>
                  <a:pt x="16" y="60"/>
                </a:moveTo>
                <a:cubicBezTo>
                  <a:pt x="52" y="60"/>
                  <a:pt x="52" y="60"/>
                  <a:pt x="52" y="60"/>
                </a:cubicBezTo>
                <a:cubicBezTo>
                  <a:pt x="52" y="52"/>
                  <a:pt x="52" y="52"/>
                  <a:pt x="52" y="52"/>
                </a:cubicBezTo>
                <a:cubicBezTo>
                  <a:pt x="16" y="52"/>
                  <a:pt x="16" y="52"/>
                  <a:pt x="16" y="52"/>
                </a:cubicBezTo>
                <a:lnTo>
                  <a:pt x="16" y="60"/>
                </a:lnTo>
                <a:close/>
                <a:moveTo>
                  <a:pt x="16" y="84"/>
                </a:moveTo>
                <a:cubicBezTo>
                  <a:pt x="40" y="84"/>
                  <a:pt x="40" y="84"/>
                  <a:pt x="40" y="84"/>
                </a:cubicBezTo>
                <a:cubicBezTo>
                  <a:pt x="40" y="76"/>
                  <a:pt x="40" y="76"/>
                  <a:pt x="40" y="76"/>
                </a:cubicBezTo>
                <a:cubicBezTo>
                  <a:pt x="16" y="76"/>
                  <a:pt x="16" y="76"/>
                  <a:pt x="16" y="76"/>
                </a:cubicBezTo>
                <a:lnTo>
                  <a:pt x="16" y="84"/>
                </a:lnTo>
                <a:close/>
                <a:moveTo>
                  <a:pt x="99" y="33"/>
                </a:moveTo>
                <a:cubicBezTo>
                  <a:pt x="97" y="31"/>
                  <a:pt x="95" y="31"/>
                  <a:pt x="93" y="33"/>
                </a:cubicBezTo>
                <a:cubicBezTo>
                  <a:pt x="92" y="34"/>
                  <a:pt x="92" y="34"/>
                  <a:pt x="92" y="34"/>
                </a:cubicBezTo>
                <a:cubicBezTo>
                  <a:pt x="97" y="40"/>
                  <a:pt x="97" y="40"/>
                  <a:pt x="97" y="40"/>
                </a:cubicBezTo>
                <a:cubicBezTo>
                  <a:pt x="99" y="39"/>
                  <a:pt x="99" y="39"/>
                  <a:pt x="99" y="39"/>
                </a:cubicBezTo>
                <a:cubicBezTo>
                  <a:pt x="100" y="37"/>
                  <a:pt x="100" y="35"/>
                  <a:pt x="99" y="33"/>
                </a:cubicBezTo>
                <a:close/>
                <a:moveTo>
                  <a:pt x="80" y="28"/>
                </a:moveTo>
                <a:cubicBezTo>
                  <a:pt x="80" y="46"/>
                  <a:pt x="80" y="46"/>
                  <a:pt x="80" y="46"/>
                </a:cubicBezTo>
                <a:cubicBezTo>
                  <a:pt x="86" y="40"/>
                  <a:pt x="86" y="40"/>
                  <a:pt x="86" y="40"/>
                </a:cubicBezTo>
                <a:cubicBezTo>
                  <a:pt x="92" y="46"/>
                  <a:pt x="92" y="46"/>
                  <a:pt x="92" y="46"/>
                </a:cubicBezTo>
                <a:cubicBezTo>
                  <a:pt x="80" y="58"/>
                  <a:pt x="80" y="58"/>
                  <a:pt x="80" y="58"/>
                </a:cubicBezTo>
                <a:cubicBezTo>
                  <a:pt x="80" y="108"/>
                  <a:pt x="80" y="108"/>
                  <a:pt x="80" y="108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0"/>
                  <a:pt x="0" y="0"/>
                  <a:pt x="0" y="0"/>
                </a:cubicBezTo>
                <a:cubicBezTo>
                  <a:pt x="52" y="0"/>
                  <a:pt x="52" y="0"/>
                  <a:pt x="52" y="0"/>
                </a:cubicBezTo>
                <a:lnTo>
                  <a:pt x="80" y="28"/>
                </a:lnTo>
                <a:close/>
                <a:moveTo>
                  <a:pt x="52" y="28"/>
                </a:moveTo>
                <a:cubicBezTo>
                  <a:pt x="68" y="28"/>
                  <a:pt x="68" y="28"/>
                  <a:pt x="68" y="28"/>
                </a:cubicBezTo>
                <a:cubicBezTo>
                  <a:pt x="52" y="11"/>
                  <a:pt x="52" y="11"/>
                  <a:pt x="52" y="11"/>
                </a:cubicBezTo>
                <a:lnTo>
                  <a:pt x="52" y="28"/>
                </a:lnTo>
                <a:close/>
                <a:moveTo>
                  <a:pt x="72" y="36"/>
                </a:moveTo>
                <a:cubicBezTo>
                  <a:pt x="44" y="36"/>
                  <a:pt x="44" y="36"/>
                  <a:pt x="44" y="36"/>
                </a:cubicBezTo>
                <a:cubicBezTo>
                  <a:pt x="44" y="8"/>
                  <a:pt x="44" y="8"/>
                  <a:pt x="44" y="8"/>
                </a:cubicBezTo>
                <a:cubicBezTo>
                  <a:pt x="8" y="8"/>
                  <a:pt x="8" y="8"/>
                  <a:pt x="8" y="8"/>
                </a:cubicBezTo>
                <a:cubicBezTo>
                  <a:pt x="8" y="100"/>
                  <a:pt x="8" y="100"/>
                  <a:pt x="8" y="100"/>
                </a:cubicBezTo>
                <a:cubicBezTo>
                  <a:pt x="72" y="100"/>
                  <a:pt x="72" y="100"/>
                  <a:pt x="72" y="100"/>
                </a:cubicBezTo>
                <a:cubicBezTo>
                  <a:pt x="72" y="66"/>
                  <a:pt x="72" y="66"/>
                  <a:pt x="72" y="66"/>
                </a:cubicBezTo>
                <a:cubicBezTo>
                  <a:pt x="53" y="84"/>
                  <a:pt x="53" y="84"/>
                  <a:pt x="53" y="84"/>
                </a:cubicBezTo>
                <a:cubicBezTo>
                  <a:pt x="48" y="84"/>
                  <a:pt x="48" y="84"/>
                  <a:pt x="48" y="84"/>
                </a:cubicBezTo>
                <a:cubicBezTo>
                  <a:pt x="48" y="78"/>
                  <a:pt x="48" y="78"/>
                  <a:pt x="48" y="78"/>
                </a:cubicBezTo>
                <a:cubicBezTo>
                  <a:pt x="72" y="54"/>
                  <a:pt x="72" y="54"/>
                  <a:pt x="72" y="54"/>
                </a:cubicBezTo>
                <a:lnTo>
                  <a:pt x="72" y="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>
              <a:defRPr/>
            </a:pPr>
            <a:endParaRPr lang="en-US" sz="1765">
              <a:solidFill>
                <a:srgbClr val="353535"/>
              </a:solidFill>
              <a:latin typeface="Segoe UI Semilight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880657" y="3117218"/>
            <a:ext cx="719386" cy="271554"/>
          </a:xfrm>
          <a:prstGeom prst="rect">
            <a:avLst/>
          </a:prstGeom>
          <a:solidFill>
            <a:schemeClr val="tx2"/>
          </a:solidFill>
        </p:spPr>
        <p:txBody>
          <a:bodyPr wrap="square" lIns="0" tIns="0" rIns="0" bIns="0" rtlCol="0">
            <a:sp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980">
                <a:solidFill>
                  <a:srgbClr val="FFFFFF"/>
                </a:solidFill>
                <a:latin typeface="Segoe UI Semilight"/>
              </a:rPr>
              <a:t>SOFTWARE/</a:t>
            </a:r>
            <a:r>
              <a:rPr lang="en-US" sz="980" err="1">
                <a:solidFill>
                  <a:srgbClr val="FFFFFF"/>
                </a:solidFill>
                <a:latin typeface="Segoe UI Semilight"/>
              </a:rPr>
              <a:t>mykey</a:t>
            </a:r>
            <a:endParaRPr lang="en-US" sz="980">
              <a:solidFill>
                <a:srgbClr val="FFFFFF"/>
              </a:solidFill>
              <a:latin typeface="Segoe UI Semilight"/>
            </a:endParaRPr>
          </a:p>
        </p:txBody>
      </p:sp>
      <p:cxnSp>
        <p:nvCxnSpPr>
          <p:cNvPr id="93" name="Straight Connector 92"/>
          <p:cNvCxnSpPr>
            <a:cxnSpLocks/>
          </p:cNvCxnSpPr>
          <p:nvPr/>
        </p:nvCxnSpPr>
        <p:spPr>
          <a:xfrm flipH="1">
            <a:off x="7933530" y="2433414"/>
            <a:ext cx="4531" cy="527302"/>
          </a:xfrm>
          <a:prstGeom prst="line">
            <a:avLst/>
          </a:prstGeom>
          <a:ln w="1905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cxnSpLocks/>
          </p:cNvCxnSpPr>
          <p:nvPr/>
        </p:nvCxnSpPr>
        <p:spPr>
          <a:xfrm>
            <a:off x="7926593" y="2960716"/>
            <a:ext cx="191831" cy="0"/>
          </a:xfrm>
          <a:prstGeom prst="line">
            <a:avLst/>
          </a:prstGeom>
          <a:ln w="1905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7798666" y="2489857"/>
            <a:ext cx="322204" cy="135743"/>
          </a:xfrm>
          <a:prstGeom prst="rect">
            <a:avLst/>
          </a:prstGeom>
          <a:solidFill>
            <a:schemeClr val="tx2"/>
          </a:solidFill>
        </p:spPr>
        <p:txBody>
          <a:bodyPr wrap="none" lIns="0" tIns="0" rIns="0" bIns="0" rtlCol="0">
            <a:sp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980">
                <a:solidFill>
                  <a:srgbClr val="FFFFFF"/>
                </a:solidFill>
                <a:latin typeface="Segoe UI Semilight"/>
              </a:rPr>
              <a:t>HKLM</a:t>
            </a:r>
          </a:p>
        </p:txBody>
      </p:sp>
    </p:spTree>
    <p:extLst>
      <p:ext uri="{BB962C8B-B14F-4D97-AF65-F5344CB8AC3E}">
        <p14:creationId xmlns:p14="http://schemas.microsoft.com/office/powerpoint/2010/main" val="298514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168" y="1077639"/>
            <a:ext cx="12209119" cy="5012206"/>
          </a:xfrm>
        </p:spPr>
        <p:txBody>
          <a:bodyPr/>
          <a:lstStyle/>
          <a:p>
            <a:r>
              <a:rPr lang="en-US" sz="2745" dirty="0">
                <a:latin typeface="+mn-lt"/>
              </a:rPr>
              <a:t>Image deployment and activation</a:t>
            </a:r>
          </a:p>
          <a:p>
            <a:pPr lvl="1"/>
            <a:r>
              <a:rPr lang="en-US" sz="1961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Support for authenticating with private registry</a:t>
            </a:r>
          </a:p>
          <a:p>
            <a:pPr lvl="1"/>
            <a:r>
              <a:rPr lang="en-US" sz="1961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Environment variables to provide inputs to the container</a:t>
            </a:r>
          </a:p>
          <a:p>
            <a:pPr marL="224097" lvl="1"/>
            <a:r>
              <a:rPr lang="en-US" dirty="0"/>
              <a:t>Volume driver support</a:t>
            </a:r>
          </a:p>
          <a:p>
            <a:pPr marL="547792" lvl="2" indent="-336145"/>
            <a:r>
              <a:rPr lang="en-US" dirty="0"/>
              <a:t>Mounting of persistent volumes drives</a:t>
            </a:r>
          </a:p>
          <a:p>
            <a:r>
              <a:rPr lang="en-US" sz="2745" dirty="0">
                <a:latin typeface="+mn-lt"/>
              </a:rPr>
              <a:t>Networking</a:t>
            </a:r>
          </a:p>
          <a:p>
            <a:pPr marL="547792" lvl="2" indent="-336145"/>
            <a:r>
              <a:rPr lang="en-US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Bridge network: Mapping of container ports to dynamic ports on host machine</a:t>
            </a:r>
          </a:p>
          <a:p>
            <a:pPr marL="547792" lvl="2" indent="-336145"/>
            <a:r>
              <a:rPr lang="en-US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Registration of container endpoints with the Naming Service for communicating between containers</a:t>
            </a:r>
          </a:p>
          <a:p>
            <a:pPr marL="547792" lvl="2" indent="-336145"/>
            <a:r>
              <a:rPr lang="en-US" dirty="0"/>
              <a:t>DNS service within cluster to resolve container endpoints</a:t>
            </a:r>
            <a:endParaRPr lang="en-US" dirty="0">
              <a:gradFill>
                <a:gsLst>
                  <a:gs pos="1250">
                    <a:schemeClr val="tx1"/>
                  </a:gs>
                  <a:gs pos="99000">
                    <a:schemeClr val="tx1"/>
                  </a:gs>
                </a:gsLst>
                <a:lin ang="5400000" scaled="0"/>
              </a:gradFill>
            </a:endParaRPr>
          </a:p>
          <a:p>
            <a:pPr lvl="0"/>
            <a:r>
              <a:rPr lang="en-US" sz="2745" dirty="0">
                <a:latin typeface="+mn-lt"/>
              </a:rPr>
              <a:t>Resource governance  </a:t>
            </a:r>
          </a:p>
          <a:p>
            <a:pPr lvl="1"/>
            <a:r>
              <a:rPr lang="en-US" sz="1961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Apply policy on containers for resource constraints and use them during placement. CPU, memory, I/O</a:t>
            </a:r>
          </a:p>
          <a:p>
            <a:pPr lvl="1"/>
            <a:r>
              <a:rPr lang="en-US" sz="1961" dirty="0"/>
              <a:t>Process constraints: Extending constraints and governance to processes</a:t>
            </a:r>
            <a:endParaRPr lang="en-US" sz="1961" dirty="0">
              <a:gradFill>
                <a:gsLst>
                  <a:gs pos="1250">
                    <a:schemeClr val="tx1"/>
                  </a:gs>
                  <a:gs pos="99000">
                    <a:schemeClr val="tx1"/>
                  </a:gs>
                </a:gsLst>
                <a:lin ang="5400000" scaled="0"/>
              </a:gradFill>
            </a:endParaRPr>
          </a:p>
          <a:p>
            <a:r>
              <a:rPr lang="en-US" sz="2745" dirty="0">
                <a:latin typeface="+mn-lt"/>
              </a:rPr>
              <a:t>Support for Docker Compose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Service Fabric and Containers</a:t>
            </a:r>
          </a:p>
        </p:txBody>
      </p:sp>
      <p:grpSp>
        <p:nvGrpSpPr>
          <p:cNvPr id="129" name="Group 128"/>
          <p:cNvGrpSpPr/>
          <p:nvPr/>
        </p:nvGrpSpPr>
        <p:grpSpPr>
          <a:xfrm>
            <a:off x="10951635" y="5371254"/>
            <a:ext cx="1419339" cy="1300412"/>
            <a:chOff x="5170711" y="5188811"/>
            <a:chExt cx="1973578" cy="1896607"/>
          </a:xfrm>
        </p:grpSpPr>
        <p:grpSp>
          <p:nvGrpSpPr>
            <p:cNvPr id="118" name="A Group"/>
            <p:cNvGrpSpPr/>
            <p:nvPr/>
          </p:nvGrpSpPr>
          <p:grpSpPr>
            <a:xfrm>
              <a:off x="5170711" y="5188811"/>
              <a:ext cx="1973578" cy="1896607"/>
              <a:chOff x="2135046" y="1779460"/>
              <a:chExt cx="2182814" cy="2297176"/>
            </a:xfrm>
          </p:grpSpPr>
          <p:sp>
            <p:nvSpPr>
              <p:cNvPr id="119" name="Rectangle 118"/>
              <p:cNvSpPr/>
              <p:nvPr/>
            </p:nvSpPr>
            <p:spPr bwMode="auto">
              <a:xfrm>
                <a:off x="2135046" y="3409886"/>
                <a:ext cx="2182814" cy="666750"/>
              </a:xfrm>
              <a:prstGeom prst="rect">
                <a:avLst/>
              </a:prstGeom>
              <a:no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576">
                  <a:lnSpc>
                    <a:spcPct val="90000"/>
                  </a:lnSpc>
                  <a:defRPr/>
                </a:pPr>
                <a:r>
                  <a:rPr lang="en-US" sz="1372" kern="0">
                    <a:solidFill>
                      <a:schemeClr val="tx1"/>
                    </a:solidFill>
                    <a:ea typeface="Segoe UI" pitchFamily="34" charset="0"/>
                    <a:cs typeface="Segoe UI" pitchFamily="34" charset="0"/>
                  </a:rPr>
                  <a:t>High memory</a:t>
                </a:r>
              </a:p>
            </p:txBody>
          </p:sp>
          <p:grpSp>
            <p:nvGrpSpPr>
              <p:cNvPr id="120" name="Group 119"/>
              <p:cNvGrpSpPr/>
              <p:nvPr/>
            </p:nvGrpSpPr>
            <p:grpSpPr>
              <a:xfrm>
                <a:off x="2536151" y="1779460"/>
                <a:ext cx="1179920" cy="1538737"/>
                <a:chOff x="406421" y="2432376"/>
                <a:chExt cx="2059118" cy="2685303"/>
              </a:xfrm>
            </p:grpSpPr>
            <p:grpSp>
              <p:nvGrpSpPr>
                <p:cNvPr id="121" name="Group 120"/>
                <p:cNvGrpSpPr/>
                <p:nvPr/>
              </p:nvGrpSpPr>
              <p:grpSpPr>
                <a:xfrm>
                  <a:off x="406421" y="2432376"/>
                  <a:ext cx="2059118" cy="2685303"/>
                  <a:chOff x="6982264" y="1006524"/>
                  <a:chExt cx="4480135" cy="5829701"/>
                </a:xfrm>
              </p:grpSpPr>
              <p:pic>
                <p:nvPicPr>
                  <p:cNvPr id="123" name="Picture 122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7199561" y="1172781"/>
                    <a:ext cx="4182166" cy="3848482"/>
                  </a:xfrm>
                  <a:prstGeom prst="rect">
                    <a:avLst/>
                  </a:prstGeom>
                </p:spPr>
              </p:pic>
              <p:pic>
                <p:nvPicPr>
                  <p:cNvPr id="124" name="Picture 123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6982264" y="4945062"/>
                    <a:ext cx="4480135" cy="1891163"/>
                  </a:xfrm>
                  <a:prstGeom prst="rect">
                    <a:avLst/>
                  </a:prstGeom>
                </p:spPr>
              </p:pic>
              <p:sp>
                <p:nvSpPr>
                  <p:cNvPr id="125" name="AutoShape 3"/>
                  <p:cNvSpPr>
                    <a:spLocks noChangeAspect="1" noChangeArrowheads="1" noTextEdit="1"/>
                  </p:cNvSpPr>
                  <p:nvPr/>
                </p:nvSpPr>
                <p:spPr bwMode="auto">
                  <a:xfrm>
                    <a:off x="7132637" y="1006524"/>
                    <a:ext cx="4304244" cy="389818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9592" tIns="44796" rIns="89592" bIns="44796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874">
                      <a:defRPr/>
                    </a:pPr>
                    <a:endParaRPr lang="en-US" sz="588" kern="0"/>
                  </a:p>
                </p:txBody>
              </p:sp>
            </p:grpSp>
            <p:sp>
              <p:nvSpPr>
                <p:cNvPr id="122" name="TextBox 121"/>
                <p:cNvSpPr txBox="1"/>
                <p:nvPr/>
              </p:nvSpPr>
              <p:spPr>
                <a:xfrm>
                  <a:off x="639096" y="2638279"/>
                  <a:ext cx="1632154" cy="1127478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txBody>
                <a:bodyPr wrap="square" lIns="179183" tIns="125446" rIns="179183" bIns="143346" rtlCol="0">
                  <a:noAutofit/>
                </a:bodyPr>
                <a:lstStyle/>
                <a:p>
                  <a:pPr algn="ctr" defTabSz="913576">
                    <a:lnSpc>
                      <a:spcPct val="90000"/>
                    </a:lnSpc>
                    <a:defRPr/>
                  </a:pPr>
                  <a:endParaRPr lang="en-US" sz="3134" b="1" kern="0"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  <p:sp>
          <p:nvSpPr>
            <p:cNvPr id="126" name="Rectangle 125"/>
            <p:cNvSpPr/>
            <p:nvPr/>
          </p:nvSpPr>
          <p:spPr>
            <a:xfrm>
              <a:off x="5631239" y="5342953"/>
              <a:ext cx="947754" cy="6099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3576">
                <a:lnSpc>
                  <a:spcPct val="90000"/>
                </a:lnSpc>
                <a:defRPr/>
              </a:pPr>
              <a:r>
                <a:rPr lang="en-US" sz="2353" b="1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Ev3</a:t>
              </a: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9798046" y="5350395"/>
            <a:ext cx="1350605" cy="1345020"/>
            <a:chOff x="3542150" y="5152486"/>
            <a:chExt cx="1958869" cy="1908348"/>
          </a:xfrm>
        </p:grpSpPr>
        <p:grpSp>
          <p:nvGrpSpPr>
            <p:cNvPr id="109" name="A Group"/>
            <p:cNvGrpSpPr/>
            <p:nvPr/>
          </p:nvGrpSpPr>
          <p:grpSpPr>
            <a:xfrm>
              <a:off x="3542150" y="5152486"/>
              <a:ext cx="1958869" cy="1908348"/>
              <a:chOff x="2034704" y="1779460"/>
              <a:chExt cx="2182814" cy="2305406"/>
            </a:xfrm>
          </p:grpSpPr>
          <p:sp>
            <p:nvSpPr>
              <p:cNvPr id="110" name="Rectangle 109"/>
              <p:cNvSpPr/>
              <p:nvPr/>
            </p:nvSpPr>
            <p:spPr bwMode="auto">
              <a:xfrm>
                <a:off x="2034704" y="3418116"/>
                <a:ext cx="2182814" cy="666750"/>
              </a:xfrm>
              <a:prstGeom prst="rect">
                <a:avLst/>
              </a:prstGeom>
              <a:no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576">
                  <a:lnSpc>
                    <a:spcPct val="90000"/>
                  </a:lnSpc>
                  <a:defRPr/>
                </a:pPr>
                <a:r>
                  <a:rPr lang="en-US" sz="1372" kern="0">
                    <a:solidFill>
                      <a:schemeClr val="tx1"/>
                    </a:solidFill>
                    <a:ea typeface="Segoe UI" pitchFamily="34" charset="0"/>
                    <a:cs typeface="Segoe UI" pitchFamily="34" charset="0"/>
                  </a:rPr>
                  <a:t>New generation of D family</a:t>
                </a:r>
              </a:p>
            </p:txBody>
          </p:sp>
          <p:grpSp>
            <p:nvGrpSpPr>
              <p:cNvPr id="111" name="Group 110"/>
              <p:cNvGrpSpPr/>
              <p:nvPr/>
            </p:nvGrpSpPr>
            <p:grpSpPr>
              <a:xfrm>
                <a:off x="2536151" y="1779460"/>
                <a:ext cx="1179920" cy="1538737"/>
                <a:chOff x="406421" y="2432376"/>
                <a:chExt cx="2059118" cy="2685303"/>
              </a:xfrm>
            </p:grpSpPr>
            <p:grpSp>
              <p:nvGrpSpPr>
                <p:cNvPr id="112" name="Group 111"/>
                <p:cNvGrpSpPr/>
                <p:nvPr/>
              </p:nvGrpSpPr>
              <p:grpSpPr>
                <a:xfrm>
                  <a:off x="406421" y="2432376"/>
                  <a:ext cx="2059118" cy="2685303"/>
                  <a:chOff x="6982264" y="1006524"/>
                  <a:chExt cx="4480135" cy="5829701"/>
                </a:xfrm>
              </p:grpSpPr>
              <p:pic>
                <p:nvPicPr>
                  <p:cNvPr id="114" name="Picture 113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7199561" y="1172781"/>
                    <a:ext cx="4182166" cy="3848482"/>
                  </a:xfrm>
                  <a:prstGeom prst="rect">
                    <a:avLst/>
                  </a:prstGeom>
                </p:spPr>
              </p:pic>
              <p:pic>
                <p:nvPicPr>
                  <p:cNvPr id="115" name="Picture 114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6982264" y="4945062"/>
                    <a:ext cx="4480135" cy="1891163"/>
                  </a:xfrm>
                  <a:prstGeom prst="rect">
                    <a:avLst/>
                  </a:prstGeom>
                </p:spPr>
              </p:pic>
              <p:sp>
                <p:nvSpPr>
                  <p:cNvPr id="116" name="AutoShape 3"/>
                  <p:cNvSpPr>
                    <a:spLocks noChangeAspect="1" noChangeArrowheads="1" noTextEdit="1"/>
                  </p:cNvSpPr>
                  <p:nvPr/>
                </p:nvSpPr>
                <p:spPr bwMode="auto">
                  <a:xfrm>
                    <a:off x="7132637" y="1006524"/>
                    <a:ext cx="4304244" cy="389818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9592" tIns="44796" rIns="89592" bIns="44796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874">
                      <a:defRPr/>
                    </a:pPr>
                    <a:endParaRPr lang="en-US" sz="588" kern="0"/>
                  </a:p>
                </p:txBody>
              </p:sp>
            </p:grpSp>
            <p:sp>
              <p:nvSpPr>
                <p:cNvPr id="113" name="TextBox 112"/>
                <p:cNvSpPr txBox="1"/>
                <p:nvPr/>
              </p:nvSpPr>
              <p:spPr>
                <a:xfrm>
                  <a:off x="639096" y="2638279"/>
                  <a:ext cx="1632154" cy="1127478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txBody>
                <a:bodyPr wrap="square" lIns="179183" tIns="125446" rIns="179183" bIns="143346" rtlCol="0">
                  <a:noAutofit/>
                </a:bodyPr>
                <a:lstStyle/>
                <a:p>
                  <a:pPr algn="ctr" defTabSz="913576">
                    <a:lnSpc>
                      <a:spcPct val="90000"/>
                    </a:lnSpc>
                    <a:defRPr/>
                  </a:pPr>
                  <a:endParaRPr lang="en-US" sz="3134" b="1" kern="0"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  <p:sp>
          <p:nvSpPr>
            <p:cNvPr id="127" name="Rectangle 126"/>
            <p:cNvSpPr/>
            <p:nvPr/>
          </p:nvSpPr>
          <p:spPr>
            <a:xfrm>
              <a:off x="3991835" y="5305186"/>
              <a:ext cx="1079236" cy="5933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3576">
                <a:lnSpc>
                  <a:spcPct val="90000"/>
                </a:lnSpc>
                <a:defRPr/>
              </a:pPr>
              <a:r>
                <a:rPr lang="en-US" sz="2353" b="1" kern="0">
                  <a:solidFill>
                    <a:schemeClr val="bg1"/>
                  </a:solidFill>
                  <a:ea typeface="Segoe UI" pitchFamily="34" charset="0"/>
                  <a:cs typeface="Segoe UI" pitchFamily="34" charset="0"/>
                </a:rPr>
                <a:t>Dv3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990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025FB0-9A15-40A8-A9C3-FAC6ABCB9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does it look?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F4486E-9DF5-46A2-B5F3-450DC8FBA6C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410323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+ Service Fabric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630832" y="2569150"/>
            <a:ext cx="2315764" cy="1158659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MVC web application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7365935" y="1747427"/>
            <a:ext cx="2315764" cy="1158659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 API back-end service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630832" y="4101319"/>
            <a:ext cx="2315764" cy="1158659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 API front-end service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7365935" y="3316169"/>
            <a:ext cx="2315764" cy="1158659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 API back-end service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7365935" y="4848340"/>
            <a:ext cx="2315764" cy="1158659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 API back-end service</a:t>
            </a:r>
          </a:p>
        </p:txBody>
      </p:sp>
      <p:cxnSp>
        <p:nvCxnSpPr>
          <p:cNvPr id="12" name="Connector: Elbow 11"/>
          <p:cNvCxnSpPr>
            <a:cxnSpLocks/>
            <a:endCxn id="6" idx="1"/>
          </p:cNvCxnSpPr>
          <p:nvPr/>
        </p:nvCxnSpPr>
        <p:spPr>
          <a:xfrm flipV="1">
            <a:off x="2211493" y="3148479"/>
            <a:ext cx="1419339" cy="747019"/>
          </a:xfrm>
          <a:prstGeom prst="bentConnector3">
            <a:avLst/>
          </a:prstGeom>
          <a:ln w="1905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/>
          <p:cNvCxnSpPr>
            <a:cxnSpLocks/>
            <a:stCxn id="4" idx="3"/>
            <a:endCxn id="8" idx="1"/>
          </p:cNvCxnSpPr>
          <p:nvPr/>
        </p:nvCxnSpPr>
        <p:spPr>
          <a:xfrm>
            <a:off x="2211493" y="3895498"/>
            <a:ext cx="1419339" cy="785151"/>
          </a:xfrm>
          <a:prstGeom prst="bentConnector3">
            <a:avLst/>
          </a:prstGeom>
          <a:ln w="1905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/>
          <p:cNvCxnSpPr>
            <a:stCxn id="6" idx="3"/>
            <a:endCxn id="7" idx="1"/>
          </p:cNvCxnSpPr>
          <p:nvPr/>
        </p:nvCxnSpPr>
        <p:spPr>
          <a:xfrm flipV="1">
            <a:off x="5946596" y="2326756"/>
            <a:ext cx="1419339" cy="821723"/>
          </a:xfrm>
          <a:prstGeom prst="bentConnector3">
            <a:avLst/>
          </a:prstGeom>
          <a:ln w="1905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/>
          <p:cNvCxnSpPr>
            <a:stCxn id="6" idx="3"/>
            <a:endCxn id="9" idx="1"/>
          </p:cNvCxnSpPr>
          <p:nvPr/>
        </p:nvCxnSpPr>
        <p:spPr>
          <a:xfrm>
            <a:off x="5946596" y="3148479"/>
            <a:ext cx="1419339" cy="747020"/>
          </a:xfrm>
          <a:prstGeom prst="bentConnector3">
            <a:avLst/>
          </a:prstGeom>
          <a:ln w="1905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/>
          <p:cNvCxnSpPr>
            <a:stCxn id="8" idx="3"/>
            <a:endCxn id="9" idx="1"/>
          </p:cNvCxnSpPr>
          <p:nvPr/>
        </p:nvCxnSpPr>
        <p:spPr>
          <a:xfrm flipV="1">
            <a:off x="5946596" y="3895499"/>
            <a:ext cx="1419339" cy="785150"/>
          </a:xfrm>
          <a:prstGeom prst="bentConnector3">
            <a:avLst/>
          </a:prstGeom>
          <a:ln w="1905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/>
          <p:cNvCxnSpPr>
            <a:stCxn id="8" idx="3"/>
            <a:endCxn id="10" idx="1"/>
          </p:cNvCxnSpPr>
          <p:nvPr/>
        </p:nvCxnSpPr>
        <p:spPr>
          <a:xfrm>
            <a:off x="5946596" y="4680649"/>
            <a:ext cx="1419339" cy="747021"/>
          </a:xfrm>
          <a:prstGeom prst="bentConnector3">
            <a:avLst/>
          </a:prstGeom>
          <a:ln w="1905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 bwMode="auto">
          <a:xfrm>
            <a:off x="2734407" y="1189493"/>
            <a:ext cx="7320803" cy="5152887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solidFill>
                  <a:schemeClr val="accent5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Service Fabric </a:t>
            </a:r>
          </a:p>
        </p:txBody>
      </p:sp>
      <p:pic>
        <p:nvPicPr>
          <p:cNvPr id="4" name="Graphic 3" descr="Monitor">
            <a:extLst>
              <a:ext uri="{FF2B5EF4-FFF2-40B4-BE49-F238E27FC236}">
                <a16:creationId xmlns:a16="http://schemas.microsoft.com/office/drawing/2014/main" id="{8A970EE7-2A87-46BC-BF60-CB4F4FD106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5068" y="3447285"/>
            <a:ext cx="896425" cy="89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620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FD7FD-E472-4E0D-A26F-FAB91BC79E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7039905" cy="1391407"/>
          </a:xfrm>
        </p:spPr>
        <p:txBody>
          <a:bodyPr/>
          <a:lstStyle/>
          <a:p>
            <a:r>
              <a:rPr lang="en-CA" dirty="0"/>
              <a:t>@</a:t>
            </a:r>
            <a:r>
              <a:rPr lang="en-CA" dirty="0" err="1"/>
              <a:t>MaximRouiller</a:t>
            </a:r>
            <a:endParaRPr lang="en-CA" dirty="0"/>
          </a:p>
          <a:p>
            <a:r>
              <a:rPr lang="en-CA" dirty="0"/>
              <a:t>Hashtag: #</a:t>
            </a:r>
            <a:r>
              <a:rPr lang="en-CA" dirty="0" err="1"/>
              <a:t>azdev</a:t>
            </a:r>
            <a:endParaRPr lang="en-CA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D34AB81-7373-467A-B64D-205AFC7A4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Cloud Developer Advocate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67A0D8-E21E-4356-B8DA-EEE9611EA3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616" y="1828799"/>
            <a:ext cx="4147160" cy="4423637"/>
          </a:xfrm>
          <a:prstGeom prst="rect">
            <a:avLst/>
          </a:prstGeom>
        </p:spPr>
      </p:pic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F0191CB9-8478-4571-94E0-F08D5AF02322}"/>
              </a:ext>
            </a:extLst>
          </p:cNvPr>
          <p:cNvSpPr/>
          <p:nvPr/>
        </p:nvSpPr>
        <p:spPr bwMode="auto">
          <a:xfrm>
            <a:off x="6497690" y="3724212"/>
            <a:ext cx="1150570" cy="878066"/>
          </a:xfrm>
          <a:prstGeom prst="wedgeEllipseCallout">
            <a:avLst>
              <a:gd name="adj1" fmla="val 82828"/>
              <a:gd name="adj2" fmla="val -3470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2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Hi!</a:t>
            </a:r>
          </a:p>
        </p:txBody>
      </p:sp>
    </p:spTree>
    <p:extLst>
      <p:ext uri="{BB962C8B-B14F-4D97-AF65-F5344CB8AC3E}">
        <p14:creationId xmlns:p14="http://schemas.microsoft.com/office/powerpoint/2010/main" val="3641407559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Hosting ASP.NET Core in Service Fabric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41" y="1189494"/>
            <a:ext cx="11655078" cy="2055114"/>
          </a:xfrm>
        </p:spPr>
        <p:txBody>
          <a:bodyPr/>
          <a:lstStyle/>
          <a:p>
            <a:r>
              <a:rPr lang="en-US" dirty="0"/>
              <a:t>In a Container</a:t>
            </a:r>
          </a:p>
          <a:p>
            <a:r>
              <a:rPr lang="en-US" dirty="0"/>
              <a:t>As a Guest EXE</a:t>
            </a:r>
          </a:p>
          <a:p>
            <a:r>
              <a:rPr lang="en-US" dirty="0"/>
              <a:t>Hosted in a Reliable Service</a:t>
            </a:r>
          </a:p>
        </p:txBody>
      </p:sp>
    </p:spTree>
    <p:extLst>
      <p:ext uri="{BB962C8B-B14F-4D97-AF65-F5344CB8AC3E}">
        <p14:creationId xmlns:p14="http://schemas.microsoft.com/office/powerpoint/2010/main" val="58555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</a:t>
            </a:r>
            <a:r>
              <a:rPr lang="en-US" dirty="0" err="1"/>
              <a:t>WebHost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962"/>
            <a:ext cx="11655078" cy="7277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WebHost</a:t>
            </a:r>
            <a:r>
              <a:rPr lang="en-US" dirty="0"/>
              <a:t> in a single process, like a guest EXE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464472" y="3683265"/>
            <a:ext cx="2074554" cy="747506"/>
          </a:xfrm>
          <a:prstGeom prst="rect">
            <a:avLst/>
          </a:prstGeom>
          <a:solidFill>
            <a:schemeClr val="tx1"/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tIns="87880" rIns="32959" bIns="32959" anchor="ctr"/>
          <a:lstStyle/>
          <a:p>
            <a:pPr algn="ctr" defTabSz="896031">
              <a:defRPr/>
            </a:pPr>
            <a:r>
              <a:rPr lang="en-US" sz="1765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  <a:ea typeface="Segoe UI" pitchFamily="34" charset="0"/>
                <a:cs typeface="Segoe UI" pitchFamily="34" charset="0"/>
              </a:rPr>
              <a:t>Program Main()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751363" y="3683266"/>
            <a:ext cx="2074554" cy="747506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tIns="87880" rIns="32959" bIns="32959" anchor="ctr"/>
          <a:lstStyle/>
          <a:p>
            <a:pPr algn="ctr" defTabSz="896031">
              <a:defRPr/>
            </a:pPr>
            <a:r>
              <a:rPr lang="en-US" sz="1765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  <a:ea typeface="Segoe UI" pitchFamily="34" charset="0"/>
                <a:cs typeface="Segoe UI" pitchFamily="34" charset="0"/>
              </a:rPr>
              <a:t>  </a:t>
            </a:r>
          </a:p>
          <a:p>
            <a:pPr algn="ctr" defTabSz="896031">
              <a:defRPr/>
            </a:pPr>
            <a:endParaRPr lang="en-US" sz="1765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alibri" panose="020F0502020204030204"/>
              <a:ea typeface="Segoe UI" pitchFamily="34" charset="0"/>
              <a:cs typeface="Segoe UI" pitchFamily="34" charset="0"/>
            </a:endParaRPr>
          </a:p>
          <a:p>
            <a:pPr algn="ctr" defTabSz="896031">
              <a:defRPr/>
            </a:pPr>
            <a:r>
              <a:rPr lang="en-US" sz="1765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  <a:ea typeface="Segoe UI" pitchFamily="34" charset="0"/>
                <a:cs typeface="Segoe UI" pitchFamily="34" charset="0"/>
              </a:rPr>
              <a:t>ASP.NET Core </a:t>
            </a:r>
            <a:r>
              <a:rPr lang="en-US" sz="1765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  <a:ea typeface="Segoe UI" pitchFamily="34" charset="0"/>
                <a:cs typeface="Segoe UI" pitchFamily="34" charset="0"/>
              </a:rPr>
              <a:t>WebHost</a:t>
            </a:r>
            <a:endParaRPr lang="en-US" sz="1765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alibri" panose="020F0502020204030204"/>
              <a:ea typeface="Segoe UI" pitchFamily="34" charset="0"/>
              <a:cs typeface="Segoe UI" pitchFamily="34" charset="0"/>
            </a:endParaRPr>
          </a:p>
          <a:p>
            <a:pPr defTabSz="896031">
              <a:defRPr/>
            </a:pPr>
            <a:r>
              <a:rPr lang="en-US" sz="1765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  <a:ea typeface="Segoe UI" pitchFamily="34" charset="0"/>
                <a:cs typeface="Segoe UI" pitchFamily="34" charset="0"/>
              </a:rPr>
              <a:t>    </a:t>
            </a:r>
          </a:p>
          <a:p>
            <a:pPr algn="ctr" defTabSz="896031">
              <a:defRPr/>
            </a:pPr>
            <a:endParaRPr lang="en-US" sz="1765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alibri" panose="020F0502020204030204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038254" y="3130192"/>
            <a:ext cx="2390466" cy="755288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tIns="87880" rIns="32959" bIns="32959" anchor="ctr"/>
          <a:lstStyle/>
          <a:p>
            <a:pPr algn="ctr" defTabSz="896031">
              <a:defRPr/>
            </a:pPr>
            <a:r>
              <a:rPr lang="en-US" sz="1765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  <a:ea typeface="Segoe UI" pitchFamily="34" charset="0"/>
                <a:cs typeface="Segoe UI" pitchFamily="34" charset="0"/>
              </a:rPr>
              <a:t>Server</a:t>
            </a:r>
          </a:p>
          <a:p>
            <a:pPr algn="ctr" defTabSz="896031">
              <a:defRPr/>
            </a:pPr>
            <a:r>
              <a:rPr lang="en-US" sz="1765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  <a:ea typeface="Segoe UI" pitchFamily="34" charset="0"/>
                <a:cs typeface="Segoe UI" pitchFamily="34" charset="0"/>
              </a:rPr>
              <a:t>Kestrel or </a:t>
            </a:r>
            <a:r>
              <a:rPr lang="en-US" sz="1765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  <a:ea typeface="Segoe UI" pitchFamily="34" charset="0"/>
                <a:cs typeface="Segoe UI" pitchFamily="34" charset="0"/>
              </a:rPr>
              <a:t>WebListener</a:t>
            </a:r>
            <a:endParaRPr lang="en-US" sz="1765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alibri" panose="020F0502020204030204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038254" y="4176138"/>
            <a:ext cx="2390466" cy="747506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tIns="87880" rIns="32959" bIns="32959" anchor="ctr"/>
          <a:lstStyle/>
          <a:p>
            <a:pPr algn="ctr" defTabSz="896031">
              <a:defRPr/>
            </a:pPr>
            <a:r>
              <a:rPr lang="en-US" sz="1765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  <a:ea typeface="Segoe UI" pitchFamily="34" charset="0"/>
                <a:cs typeface="Segoe UI" pitchFamily="34" charset="0"/>
              </a:rPr>
              <a:t>Application</a:t>
            </a:r>
          </a:p>
          <a:p>
            <a:pPr algn="ctr" defTabSz="896031">
              <a:defRPr/>
            </a:pPr>
            <a:r>
              <a:rPr lang="en-US" sz="1765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  <a:ea typeface="Segoe UI" pitchFamily="34" charset="0"/>
                <a:cs typeface="Segoe UI" pitchFamily="34" charset="0"/>
              </a:rPr>
              <a:t>MVC, </a:t>
            </a:r>
            <a:r>
              <a:rPr lang="en-US" sz="1765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  <a:ea typeface="Segoe UI" pitchFamily="34" charset="0"/>
                <a:cs typeface="Segoe UI" pitchFamily="34" charset="0"/>
              </a:rPr>
              <a:t>etc</a:t>
            </a:r>
            <a:endParaRPr lang="en-US" sz="1765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alibri" panose="020F0502020204030204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>
          <a:xfrm>
            <a:off x="3539026" y="4057018"/>
            <a:ext cx="1212337" cy="1"/>
          </a:xfrm>
          <a:prstGeom prst="straightConnector1">
            <a:avLst/>
          </a:prstGeom>
          <a:ln w="28575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/>
          <p:cNvCxnSpPr>
            <a:stCxn id="7" idx="3"/>
            <a:endCxn id="8" idx="1"/>
          </p:cNvCxnSpPr>
          <p:nvPr/>
        </p:nvCxnSpPr>
        <p:spPr>
          <a:xfrm flipV="1">
            <a:off x="6825917" y="3507837"/>
            <a:ext cx="1212337" cy="549183"/>
          </a:xfrm>
          <a:prstGeom prst="bentConnector3">
            <a:avLst/>
          </a:prstGeom>
          <a:ln w="28575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/>
          <p:cNvCxnSpPr>
            <a:stCxn id="7" idx="3"/>
            <a:endCxn id="9" idx="1"/>
          </p:cNvCxnSpPr>
          <p:nvPr/>
        </p:nvCxnSpPr>
        <p:spPr>
          <a:xfrm>
            <a:off x="6825917" y="4057019"/>
            <a:ext cx="1212337" cy="492872"/>
          </a:xfrm>
          <a:prstGeom prst="bentConnector3">
            <a:avLst/>
          </a:prstGeom>
          <a:ln w="28575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649073" y="4003233"/>
            <a:ext cx="1004876" cy="534083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765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Create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1016259" y="2771964"/>
            <a:ext cx="9860673" cy="244988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tIns="87880" rIns="32959" bIns="32959" anchor="t"/>
          <a:lstStyle/>
          <a:p>
            <a:pPr algn="ctr" defTabSz="896031">
              <a:defRPr/>
            </a:pPr>
            <a:r>
              <a:rPr lang="en-US" sz="1765" kern="0" dirty="0">
                <a:latin typeface="Calibri" panose="020F0502020204030204"/>
                <a:ea typeface="Segoe UI" pitchFamily="34" charset="0"/>
                <a:cs typeface="Segoe UI" pitchFamily="34" charset="0"/>
              </a:rPr>
              <a:t>Host process</a:t>
            </a:r>
          </a:p>
        </p:txBody>
      </p:sp>
    </p:spTree>
    <p:extLst>
      <p:ext uri="{BB962C8B-B14F-4D97-AF65-F5344CB8AC3E}">
        <p14:creationId xmlns:p14="http://schemas.microsoft.com/office/powerpoint/2010/main" val="94864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</a:t>
            </a:r>
            <a:r>
              <a:rPr lang="en-US" dirty="0" err="1"/>
              <a:t>WebHost</a:t>
            </a:r>
            <a:r>
              <a:rPr lang="en-US" dirty="0"/>
              <a:t> in Service Fabric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962"/>
            <a:ext cx="11655078" cy="7277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WebHost</a:t>
            </a:r>
            <a:r>
              <a:rPr lang="en-US" dirty="0"/>
              <a:t> in a Reliable Service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418643" y="2383171"/>
            <a:ext cx="2074554" cy="747506"/>
          </a:xfrm>
          <a:prstGeom prst="rect">
            <a:avLst/>
          </a:prstGeom>
          <a:solidFill>
            <a:schemeClr val="tx1"/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tIns="87880" rIns="32959" bIns="32959" anchor="ctr"/>
          <a:lstStyle/>
          <a:p>
            <a:pPr algn="ctr" defTabSz="896031">
              <a:defRPr/>
            </a:pPr>
            <a:r>
              <a:rPr lang="en-US" sz="1765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  <a:ea typeface="Segoe UI" pitchFamily="34" charset="0"/>
                <a:cs typeface="Segoe UI" pitchFamily="34" charset="0"/>
              </a:rPr>
              <a:t>Program Main()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6086343" y="4362320"/>
            <a:ext cx="2074554" cy="747506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tIns="87880" rIns="32959" bIns="32959" anchor="ctr"/>
          <a:lstStyle/>
          <a:p>
            <a:pPr algn="ctr" defTabSz="896031">
              <a:defRPr/>
            </a:pPr>
            <a:r>
              <a:rPr lang="en-US" sz="1765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  <a:ea typeface="Segoe UI" pitchFamily="34" charset="0"/>
                <a:cs typeface="Segoe UI" pitchFamily="34" charset="0"/>
              </a:rPr>
              <a:t>  </a:t>
            </a:r>
          </a:p>
          <a:p>
            <a:pPr algn="ctr" defTabSz="896031">
              <a:defRPr/>
            </a:pPr>
            <a:endParaRPr lang="en-US" sz="1765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alibri" panose="020F0502020204030204"/>
              <a:ea typeface="Segoe UI" pitchFamily="34" charset="0"/>
              <a:cs typeface="Segoe UI" pitchFamily="34" charset="0"/>
            </a:endParaRPr>
          </a:p>
          <a:p>
            <a:pPr algn="ctr" defTabSz="896031">
              <a:defRPr/>
            </a:pPr>
            <a:r>
              <a:rPr lang="en-US" sz="1765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  <a:ea typeface="Segoe UI" pitchFamily="34" charset="0"/>
                <a:cs typeface="Segoe UI" pitchFamily="34" charset="0"/>
              </a:rPr>
              <a:t>ASP.NET Core </a:t>
            </a:r>
            <a:r>
              <a:rPr lang="en-US" sz="1765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  <a:ea typeface="Segoe UI" pitchFamily="34" charset="0"/>
                <a:cs typeface="Segoe UI" pitchFamily="34" charset="0"/>
              </a:rPr>
              <a:t>WebHost</a:t>
            </a:r>
            <a:endParaRPr lang="en-US" sz="1765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alibri" panose="020F0502020204030204"/>
              <a:ea typeface="Segoe UI" pitchFamily="34" charset="0"/>
              <a:cs typeface="Segoe UI" pitchFamily="34" charset="0"/>
            </a:endParaRPr>
          </a:p>
          <a:p>
            <a:pPr defTabSz="896031">
              <a:defRPr/>
            </a:pPr>
            <a:r>
              <a:rPr lang="en-US" sz="1765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  <a:ea typeface="Segoe UI" pitchFamily="34" charset="0"/>
                <a:cs typeface="Segoe UI" pitchFamily="34" charset="0"/>
              </a:rPr>
              <a:t>    </a:t>
            </a:r>
          </a:p>
          <a:p>
            <a:pPr algn="ctr" defTabSz="896031">
              <a:defRPr/>
            </a:pPr>
            <a:endParaRPr lang="en-US" sz="1765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alibri" panose="020F0502020204030204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999721" y="3809247"/>
            <a:ext cx="2390466" cy="755288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tIns="87880" rIns="32959" bIns="32959" anchor="ctr"/>
          <a:lstStyle/>
          <a:p>
            <a:pPr algn="ctr" defTabSz="896031">
              <a:defRPr/>
            </a:pPr>
            <a:r>
              <a:rPr lang="en-US" sz="1765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  <a:ea typeface="Segoe UI" pitchFamily="34" charset="0"/>
                <a:cs typeface="Segoe UI" pitchFamily="34" charset="0"/>
              </a:rPr>
              <a:t>Server</a:t>
            </a:r>
          </a:p>
          <a:p>
            <a:pPr algn="ctr" defTabSz="896031">
              <a:defRPr/>
            </a:pPr>
            <a:r>
              <a:rPr lang="en-US" sz="1765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  <a:ea typeface="Segoe UI" pitchFamily="34" charset="0"/>
                <a:cs typeface="Segoe UI" pitchFamily="34" charset="0"/>
              </a:rPr>
              <a:t>Kestrel or </a:t>
            </a:r>
            <a:r>
              <a:rPr lang="en-US" sz="1765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  <a:ea typeface="Segoe UI" pitchFamily="34" charset="0"/>
                <a:cs typeface="Segoe UI" pitchFamily="34" charset="0"/>
              </a:rPr>
              <a:t>WebListener</a:t>
            </a:r>
            <a:endParaRPr lang="en-US" sz="1765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alibri" panose="020F0502020204030204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999721" y="4855192"/>
            <a:ext cx="2390466" cy="747506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tIns="87880" rIns="32959" bIns="32959" anchor="ctr"/>
          <a:lstStyle/>
          <a:p>
            <a:pPr algn="ctr" defTabSz="896031">
              <a:defRPr/>
            </a:pPr>
            <a:r>
              <a:rPr lang="en-US" sz="1765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  <a:ea typeface="Segoe UI" pitchFamily="34" charset="0"/>
                <a:cs typeface="Segoe UI" pitchFamily="34" charset="0"/>
              </a:rPr>
              <a:t>Application</a:t>
            </a:r>
          </a:p>
          <a:p>
            <a:pPr algn="ctr" defTabSz="896031">
              <a:defRPr/>
            </a:pPr>
            <a:r>
              <a:rPr lang="en-US" sz="1765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  <a:ea typeface="Segoe UI" pitchFamily="34" charset="0"/>
                <a:cs typeface="Segoe UI" pitchFamily="34" charset="0"/>
              </a:rPr>
              <a:t>MVC, </a:t>
            </a:r>
            <a:r>
              <a:rPr lang="en-US" sz="1765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  <a:ea typeface="Segoe UI" pitchFamily="34" charset="0"/>
                <a:cs typeface="Segoe UI" pitchFamily="34" charset="0"/>
              </a:rPr>
              <a:t>etc</a:t>
            </a:r>
            <a:endParaRPr lang="en-US" sz="1765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alibri" panose="020F0502020204030204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1" name="Straight Arrow Connector 10"/>
          <p:cNvCxnSpPr>
            <a:stCxn id="6" idx="2"/>
            <a:endCxn id="12" idx="0"/>
          </p:cNvCxnSpPr>
          <p:nvPr/>
        </p:nvCxnSpPr>
        <p:spPr>
          <a:xfrm>
            <a:off x="1455920" y="3130676"/>
            <a:ext cx="0" cy="676638"/>
          </a:xfrm>
          <a:prstGeom prst="straightConnector1">
            <a:avLst/>
          </a:prstGeom>
          <a:ln w="28575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/>
          <p:cNvCxnSpPr>
            <a:stCxn id="7" idx="3"/>
            <a:endCxn id="8" idx="1"/>
          </p:cNvCxnSpPr>
          <p:nvPr/>
        </p:nvCxnSpPr>
        <p:spPr>
          <a:xfrm flipV="1">
            <a:off x="8160897" y="4186891"/>
            <a:ext cx="838825" cy="549183"/>
          </a:xfrm>
          <a:prstGeom prst="bentConnector3">
            <a:avLst/>
          </a:prstGeom>
          <a:ln w="28575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/>
          <p:cNvCxnSpPr>
            <a:stCxn id="7" idx="3"/>
            <a:endCxn id="9" idx="1"/>
          </p:cNvCxnSpPr>
          <p:nvPr/>
        </p:nvCxnSpPr>
        <p:spPr>
          <a:xfrm>
            <a:off x="8160897" y="4736074"/>
            <a:ext cx="838825" cy="492872"/>
          </a:xfrm>
          <a:prstGeom prst="bentConnector3">
            <a:avLst/>
          </a:prstGeom>
          <a:ln w="28575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 bwMode="auto">
          <a:xfrm>
            <a:off x="418643" y="3807314"/>
            <a:ext cx="2074554" cy="74750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tIns="87880" rIns="32959" bIns="32959" anchor="ctr"/>
          <a:lstStyle/>
          <a:p>
            <a:pPr algn="ctr" defTabSz="896031">
              <a:defRPr/>
            </a:pPr>
            <a:r>
              <a:rPr lang="en-US" sz="1765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  <a:ea typeface="Segoe UI" pitchFamily="34" charset="0"/>
                <a:cs typeface="Segoe UI" pitchFamily="34" charset="0"/>
              </a:rPr>
              <a:t>Service Fabric runtime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208742" y="4140866"/>
            <a:ext cx="2074554" cy="74750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tIns="87880" rIns="32959" bIns="32959" anchor="ctr"/>
          <a:lstStyle/>
          <a:p>
            <a:pPr algn="ctr" defTabSz="896031">
              <a:defRPr/>
            </a:pPr>
            <a:r>
              <a:rPr lang="en-US" sz="1765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  <a:ea typeface="Segoe UI" pitchFamily="34" charset="0"/>
                <a:cs typeface="Segoe UI" pitchFamily="34" charset="0"/>
              </a:rPr>
              <a:t>ICommunication</a:t>
            </a:r>
            <a:r>
              <a:rPr lang="en-US" sz="1765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  <a:ea typeface="Segoe UI" pitchFamily="34" charset="0"/>
                <a:cs typeface="Segoe UI" pitchFamily="34" charset="0"/>
              </a:rPr>
              <a:t>-Listener</a:t>
            </a:r>
          </a:p>
        </p:txBody>
      </p:sp>
      <p:cxnSp>
        <p:nvCxnSpPr>
          <p:cNvPr id="18" name="Straight Arrow Connector 17"/>
          <p:cNvCxnSpPr>
            <a:stCxn id="17" idx="3"/>
            <a:endCxn id="32" idx="1"/>
          </p:cNvCxnSpPr>
          <p:nvPr/>
        </p:nvCxnSpPr>
        <p:spPr>
          <a:xfrm>
            <a:off x="5283296" y="4514619"/>
            <a:ext cx="663301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3"/>
          </p:cNvCxnSpPr>
          <p:nvPr/>
        </p:nvCxnSpPr>
        <p:spPr>
          <a:xfrm>
            <a:off x="2493197" y="4181067"/>
            <a:ext cx="540019" cy="4639"/>
          </a:xfrm>
          <a:prstGeom prst="straightConnector1">
            <a:avLst/>
          </a:prstGeom>
          <a:ln w="28575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369392" y="4172231"/>
            <a:ext cx="793280" cy="452522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17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Create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218812" y="4525510"/>
            <a:ext cx="793280" cy="452522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17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Create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389459" y="3118369"/>
            <a:ext cx="1531392" cy="745264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372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Register 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372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service type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269240" y="2009661"/>
            <a:ext cx="11578819" cy="433272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tIns="87880" rIns="32959" bIns="32959" anchor="t"/>
          <a:lstStyle/>
          <a:p>
            <a:pPr algn="ctr" defTabSz="896031">
              <a:defRPr/>
            </a:pPr>
            <a:r>
              <a:rPr lang="en-US" sz="1765" kern="0" dirty="0">
                <a:latin typeface="Calibri" panose="020F0502020204030204"/>
                <a:ea typeface="Segoe UI" pitchFamily="34" charset="0"/>
                <a:cs typeface="Segoe UI" pitchFamily="34" charset="0"/>
              </a:rPr>
              <a:t>Service host process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3033215" y="2681979"/>
            <a:ext cx="8590739" cy="3212189"/>
          </a:xfrm>
          <a:prstGeom prst="rect">
            <a:avLst/>
          </a:prstGeom>
          <a:noFill/>
          <a:ln w="19050" cap="flat" cmpd="sng" algn="ctr">
            <a:solidFill>
              <a:schemeClr val="accent5">
                <a:lumMod val="75000"/>
              </a:schemeClr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tIns="87880" rIns="32959" bIns="32959" anchor="t"/>
          <a:lstStyle/>
          <a:p>
            <a:pPr algn="ctr" defTabSz="896031">
              <a:defRPr/>
            </a:pPr>
            <a:r>
              <a:rPr lang="en-US" sz="1765" kern="0" dirty="0">
                <a:solidFill>
                  <a:schemeClr val="accent5">
                    <a:lumMod val="75000"/>
                  </a:schemeClr>
                </a:solidFill>
                <a:latin typeface="Calibri" panose="020F0502020204030204"/>
                <a:ea typeface="Segoe UI" pitchFamily="34" charset="0"/>
                <a:cs typeface="Segoe UI" pitchFamily="34" charset="0"/>
              </a:rPr>
              <a:t>Service instance/replica (multiple)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5946597" y="3284475"/>
            <a:ext cx="5527953" cy="2460288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tIns="87880" rIns="32959" bIns="32959" anchor="t"/>
          <a:lstStyle/>
          <a:p>
            <a:pPr algn="ctr" defTabSz="896031">
              <a:defRPr/>
            </a:pPr>
            <a:r>
              <a:rPr lang="en-US" sz="1765" kern="0" dirty="0">
                <a:solidFill>
                  <a:schemeClr val="tx2"/>
                </a:solidFill>
                <a:latin typeface="Calibri" panose="020F0502020204030204"/>
                <a:ea typeface="Segoe UI" pitchFamily="34" charset="0"/>
                <a:cs typeface="Segoe UI" pitchFamily="34" charset="0"/>
              </a:rPr>
              <a:t>ASP.NET Core</a:t>
            </a:r>
          </a:p>
        </p:txBody>
      </p:sp>
    </p:spTree>
    <p:extLst>
      <p:ext uri="{BB962C8B-B14F-4D97-AF65-F5344CB8AC3E}">
        <p14:creationId xmlns:p14="http://schemas.microsoft.com/office/powerpoint/2010/main" val="408945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2" grpId="0" animBg="1"/>
      <p:bldP spid="17" grpId="0" animBg="1"/>
      <p:bldP spid="27" grpId="0"/>
      <p:bldP spid="29" grpId="0"/>
      <p:bldP spid="30" grpId="0"/>
      <p:bldP spid="31" grpId="0" animBg="1"/>
      <p:bldP spid="3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CC05D88-D070-433D-9EAA-8CA25A633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279" y="2032116"/>
            <a:ext cx="1674953" cy="1674951"/>
          </a:xfrm>
          <a:prstGeom prst="rect">
            <a:avLst/>
          </a:prstGeom>
        </p:spPr>
      </p:pic>
      <p:sp>
        <p:nvSpPr>
          <p:cNvPr id="7" name="Plus Sign 6">
            <a:extLst>
              <a:ext uri="{FF2B5EF4-FFF2-40B4-BE49-F238E27FC236}">
                <a16:creationId xmlns:a16="http://schemas.microsoft.com/office/drawing/2014/main" id="{60AE47E4-B3C3-430D-BE13-44E8C76B1C68}"/>
              </a:ext>
            </a:extLst>
          </p:cNvPr>
          <p:cNvSpPr/>
          <p:nvPr/>
        </p:nvSpPr>
        <p:spPr bwMode="auto">
          <a:xfrm>
            <a:off x="5013435" y="2183791"/>
            <a:ext cx="1371600" cy="1371600"/>
          </a:xfrm>
          <a:prstGeom prst="mathPlus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955299-BB8D-43FC-A9B0-740C6B8695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2238" y="2262619"/>
            <a:ext cx="1807388" cy="1292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193762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BF079D4-D476-4EB6-9480-4631CE9F44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116063"/>
          </a:xfrm>
        </p:spPr>
        <p:txBody>
          <a:bodyPr/>
          <a:lstStyle/>
          <a:p>
            <a:r>
              <a:rPr lang="en-US" sz="2745" dirty="0">
                <a:solidFill>
                  <a:schemeClr val="tx1"/>
                </a:solidFill>
              </a:rPr>
              <a:t>Service Fabric developer SDK</a:t>
            </a:r>
          </a:p>
          <a:p>
            <a:pPr lvl="1"/>
            <a:r>
              <a:rPr lang="en-US" sz="1765" dirty="0">
                <a:solidFill>
                  <a:schemeClr val="tx1"/>
                </a:solidFill>
                <a:hlinkClick r:id="rId3"/>
              </a:rPr>
              <a:t>https://aka.ms/ServiceFabricSDK</a:t>
            </a:r>
            <a:r>
              <a:rPr lang="en-US" sz="1765" dirty="0">
                <a:solidFill>
                  <a:schemeClr val="tx1"/>
                </a:solidFill>
              </a:rPr>
              <a:t> </a:t>
            </a:r>
            <a:endParaRPr lang="en-US" sz="2745" dirty="0">
              <a:solidFill>
                <a:schemeClr val="tx1"/>
              </a:solidFill>
            </a:endParaRPr>
          </a:p>
          <a:p>
            <a:pPr marL="342900" lvl="1" indent="-342900"/>
            <a:r>
              <a:rPr lang="en-US" sz="2745" dirty="0">
                <a:solidFill>
                  <a:schemeClr val="tx1"/>
                </a:solidFill>
                <a:latin typeface="+mj-lt"/>
              </a:rPr>
              <a:t>Learn from samples, free clusters and labs</a:t>
            </a:r>
          </a:p>
          <a:p>
            <a:pPr lvl="1"/>
            <a:r>
              <a:rPr lang="en-US" sz="1961" dirty="0">
                <a:solidFill>
                  <a:schemeClr val="tx1"/>
                </a:solidFill>
                <a:hlinkClick r:id="rId4"/>
              </a:rPr>
              <a:t>https://aka.ms/ServiceFabricSamples</a:t>
            </a:r>
            <a:r>
              <a:rPr lang="en-US" sz="1961" dirty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en-US" sz="1961" dirty="0">
                <a:solidFill>
                  <a:schemeClr val="tx1"/>
                </a:solidFill>
                <a:hlinkClick r:id="rId5"/>
              </a:rPr>
              <a:t>https://aka.ms/TryAzureServiceFabric</a:t>
            </a:r>
            <a:endParaRPr lang="en-US" sz="1961" dirty="0">
              <a:solidFill>
                <a:schemeClr val="tx1"/>
              </a:solidFill>
            </a:endParaRPr>
          </a:p>
          <a:p>
            <a:pPr lvl="1"/>
            <a:r>
              <a:rPr lang="en-US" sz="2745" dirty="0">
                <a:solidFill>
                  <a:schemeClr val="tx1"/>
                </a:solidFill>
                <a:latin typeface="+mj-lt"/>
              </a:rPr>
              <a:t>Questions? Comments? Issues?</a:t>
            </a:r>
          </a:p>
          <a:p>
            <a:pPr lvl="1"/>
            <a:r>
              <a:rPr lang="en-US" sz="1961" dirty="0">
                <a:solidFill>
                  <a:schemeClr val="tx1"/>
                </a:solidFill>
                <a:hlinkClick r:id="rId6"/>
              </a:rPr>
              <a:t>https://stackoverflow.com/questions/tagged/azure-service-fabric</a:t>
            </a:r>
            <a:endParaRPr lang="en-US" sz="1961" dirty="0">
              <a:solidFill>
                <a:schemeClr val="tx1"/>
              </a:solidFill>
            </a:endParaRPr>
          </a:p>
          <a:p>
            <a:pPr lvl="1"/>
            <a:r>
              <a:rPr lang="en-US" sz="1961" dirty="0">
                <a:solidFill>
                  <a:schemeClr val="tx1"/>
                </a:solidFill>
                <a:hlinkClick r:id="rId7"/>
              </a:rPr>
              <a:t>https://aka.ms/ServiceFabricForum</a:t>
            </a:r>
            <a:r>
              <a:rPr lang="en-US" sz="1961" dirty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en-US" sz="1961" dirty="0">
                <a:solidFill>
                  <a:schemeClr val="tx1"/>
                </a:solidFill>
                <a:hlinkClick r:id="rId8"/>
              </a:rPr>
              <a:t>https://github.com/azure/service-fabric-issues</a:t>
            </a:r>
            <a:endParaRPr lang="en-US" sz="1961" dirty="0">
              <a:solidFill>
                <a:schemeClr val="tx1"/>
              </a:solidFill>
            </a:endParaRPr>
          </a:p>
          <a:p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937BA2-1CE8-446E-85E8-76D77A0B3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Try it!</a:t>
            </a:r>
          </a:p>
        </p:txBody>
      </p:sp>
    </p:spTree>
    <p:extLst>
      <p:ext uri="{BB962C8B-B14F-4D97-AF65-F5344CB8AC3E}">
        <p14:creationId xmlns:p14="http://schemas.microsoft.com/office/powerpoint/2010/main" val="240814833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46AFCF-42AB-472D-AB5F-866AABC49B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382529"/>
          </a:xfrm>
        </p:spPr>
        <p:txBody>
          <a:bodyPr/>
          <a:lstStyle/>
          <a:p>
            <a:r>
              <a:rPr lang="en-CA" dirty="0"/>
              <a:t>Twitter: @</a:t>
            </a:r>
            <a:r>
              <a:rPr lang="en-CA" dirty="0" err="1"/>
              <a:t>MaximRouiller</a:t>
            </a:r>
            <a:endParaRPr lang="en-CA" dirty="0"/>
          </a:p>
          <a:p>
            <a:endParaRPr lang="en-CA" dirty="0"/>
          </a:p>
          <a:p>
            <a:r>
              <a:rPr lang="en-CA" dirty="0"/>
              <a:t>Feedback: </a:t>
            </a:r>
            <a:r>
              <a:rPr lang="en-CA" dirty="0">
                <a:hlinkClick r:id="rId2"/>
              </a:rPr>
              <a:t>marouill@microsoft.com</a:t>
            </a:r>
            <a:r>
              <a:rPr lang="en-CA" dirty="0"/>
              <a:t> </a:t>
            </a:r>
          </a:p>
          <a:p>
            <a:r>
              <a:rPr lang="en-CA" dirty="0">
                <a:hlinkClick r:id="rId3"/>
              </a:rPr>
              <a:t>https://aka.ms/SFDocs</a:t>
            </a:r>
            <a:r>
              <a:rPr lang="en-CA" dirty="0"/>
              <a:t> </a:t>
            </a:r>
          </a:p>
          <a:p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AA44CF-7CC7-4C04-A64E-92E0B6DBD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1692053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66E78F9-9686-4137-B8BF-2CD8CB941C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011628"/>
          </a:xfrm>
        </p:spPr>
        <p:txBody>
          <a:bodyPr/>
          <a:lstStyle/>
          <a:p>
            <a:r>
              <a:rPr lang="en-US" dirty="0"/>
              <a:t>What is a microservices architecture and why is it relevant?</a:t>
            </a:r>
          </a:p>
          <a:p>
            <a:r>
              <a:rPr lang="en-US" dirty="0"/>
              <a:t>What is Service Fabric?</a:t>
            </a:r>
          </a:p>
          <a:p>
            <a:r>
              <a:rPr lang="en-US" dirty="0"/>
              <a:t>How to get started with microservices using .NET Core and Azure Service Fabric?</a:t>
            </a:r>
          </a:p>
          <a:p>
            <a:r>
              <a:rPr lang="en-US" dirty="0"/>
              <a:t>How to unleash the power of your microservices application?</a:t>
            </a:r>
          </a:p>
          <a:p>
            <a:r>
              <a:rPr lang="en-US" dirty="0"/>
              <a:t>Where does containers fit in? And should I?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072136C-CFB4-4E43-809E-4F6514304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will learn from this session</a:t>
            </a:r>
          </a:p>
        </p:txBody>
      </p:sp>
    </p:spTree>
    <p:extLst>
      <p:ext uri="{BB962C8B-B14F-4D97-AF65-F5344CB8AC3E}">
        <p14:creationId xmlns:p14="http://schemas.microsoft.com/office/powerpoint/2010/main" val="407754545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47CA4-634A-447F-8FA4-95C6D1EE6D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02975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Provides long-term agility by</a:t>
            </a:r>
            <a:br>
              <a:rPr lang="en-US" dirty="0"/>
            </a:br>
            <a:r>
              <a:rPr lang="en-US" dirty="0"/>
              <a:t>	</a:t>
            </a:r>
            <a:br>
              <a:rPr lang="en-US" dirty="0"/>
            </a:br>
            <a:r>
              <a:rPr lang="en-US" sz="3200" dirty="0"/>
              <a:t>Enabling better maintainability in complex, large, and highly-scalable systems.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Letting you create applications based on many independently deployable services that each have granular and autonomous lifecycles. 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A749A-2A99-4DB1-8566-47BDD4370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 microservices architecture?</a:t>
            </a:r>
          </a:p>
        </p:txBody>
      </p:sp>
    </p:spTree>
    <p:extLst>
      <p:ext uri="{BB962C8B-B14F-4D97-AF65-F5344CB8AC3E}">
        <p14:creationId xmlns:p14="http://schemas.microsoft.com/office/powerpoint/2010/main" val="327531477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3955" b="34327"/>
          <a:stretch/>
        </p:blipFill>
        <p:spPr>
          <a:xfrm>
            <a:off x="1541891" y="3280835"/>
            <a:ext cx="2234612" cy="746915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3955" b="34327"/>
          <a:stretch/>
        </p:blipFill>
        <p:spPr>
          <a:xfrm>
            <a:off x="1541891" y="4106835"/>
            <a:ext cx="2234612" cy="746915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55" b="34327"/>
          <a:stretch/>
        </p:blipFill>
        <p:spPr>
          <a:xfrm>
            <a:off x="1541891" y="4932835"/>
            <a:ext cx="2243551" cy="746915"/>
          </a:xfrm>
          <a:prstGeom prst="rect">
            <a:avLst/>
          </a:prstGeom>
        </p:spPr>
      </p:pic>
      <p:sp>
        <p:nvSpPr>
          <p:cNvPr id="67" name="Rectangle 66"/>
          <p:cNvSpPr/>
          <p:nvPr/>
        </p:nvSpPr>
        <p:spPr>
          <a:xfrm>
            <a:off x="486714" y="2457131"/>
            <a:ext cx="3810575" cy="5749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0142" indent="-280142" defTabSz="896283">
              <a:buFont typeface="Arial" panose="020B0604020202020204" pitchFamily="34" charset="0"/>
              <a:buChar char="•"/>
            </a:pPr>
            <a:r>
              <a:rPr lang="en-US" sz="1568" dirty="0">
                <a:latin typeface="+mj-lt"/>
              </a:rPr>
              <a:t>Scales by cloning the app on multiple servers/VMs/Containers</a:t>
            </a:r>
          </a:p>
        </p:txBody>
      </p:sp>
      <p:sp>
        <p:nvSpPr>
          <p:cNvPr id="71" name="Rectangle 70"/>
          <p:cNvSpPr/>
          <p:nvPr/>
        </p:nvSpPr>
        <p:spPr>
          <a:xfrm>
            <a:off x="767823" y="247982"/>
            <a:ext cx="4919295" cy="5147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96283"/>
            <a:r>
              <a:rPr lang="en-US" sz="2745" dirty="0">
                <a:latin typeface="+mj-lt"/>
              </a:rPr>
              <a:t>Monolithic application approach</a:t>
            </a:r>
          </a:p>
        </p:txBody>
      </p:sp>
      <p:sp>
        <p:nvSpPr>
          <p:cNvPr id="72" name="Rectangle 71"/>
          <p:cNvSpPr/>
          <p:nvPr/>
        </p:nvSpPr>
        <p:spPr>
          <a:xfrm>
            <a:off x="6533143" y="264016"/>
            <a:ext cx="5356916" cy="5147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96283"/>
            <a:r>
              <a:rPr lang="en-US" sz="2745" dirty="0" err="1">
                <a:latin typeface="+mj-lt"/>
              </a:rPr>
              <a:t>Microservices</a:t>
            </a:r>
            <a:r>
              <a:rPr lang="en-US" sz="2745" dirty="0">
                <a:latin typeface="+mj-lt"/>
              </a:rPr>
              <a:t> application approach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222499" y="1108249"/>
            <a:ext cx="3123757" cy="816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0142" indent="-280142" defTabSz="896283">
              <a:buFont typeface="Arial" panose="020B0604020202020204" pitchFamily="34" charset="0"/>
              <a:buChar char="•"/>
            </a:pPr>
            <a:r>
              <a:rPr lang="en-US" sz="1568" dirty="0">
                <a:latin typeface="+mj-lt"/>
              </a:rPr>
              <a:t>A </a:t>
            </a:r>
            <a:r>
              <a:rPr lang="en-US" sz="1568" dirty="0" err="1">
                <a:latin typeface="+mj-lt"/>
              </a:rPr>
              <a:t>microservice</a:t>
            </a:r>
            <a:r>
              <a:rPr lang="en-US" sz="1568" dirty="0">
                <a:latin typeface="+mj-lt"/>
              </a:rPr>
              <a:t> application separates functionality into separate smaller services.</a:t>
            </a:r>
          </a:p>
        </p:txBody>
      </p:sp>
      <p:grpSp>
        <p:nvGrpSpPr>
          <p:cNvPr id="124" name="Group 123"/>
          <p:cNvGrpSpPr/>
          <p:nvPr/>
        </p:nvGrpSpPr>
        <p:grpSpPr>
          <a:xfrm>
            <a:off x="6685367" y="2360425"/>
            <a:ext cx="4713579" cy="4055904"/>
            <a:chOff x="6851987" y="2430462"/>
            <a:chExt cx="4808779" cy="4137821"/>
          </a:xfrm>
        </p:grpSpPr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7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851987" y="3328326"/>
              <a:ext cx="4808779" cy="3239957"/>
            </a:xfrm>
            <a:prstGeom prst="rect">
              <a:avLst/>
            </a:prstGeom>
          </p:spPr>
        </p:pic>
        <p:sp>
          <p:nvSpPr>
            <p:cNvPr id="75" name="Rectangle 74"/>
            <p:cNvSpPr/>
            <p:nvPr/>
          </p:nvSpPr>
          <p:spPr>
            <a:xfrm>
              <a:off x="6858001" y="2430462"/>
              <a:ext cx="4715072" cy="8326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0142" indent="-280142" defTabSz="896283">
                <a:buFont typeface="Arial" panose="020B0604020202020204" pitchFamily="34" charset="0"/>
                <a:buChar char="•"/>
              </a:pPr>
              <a:r>
                <a:rPr lang="en-US" sz="1568" dirty="0">
                  <a:latin typeface="+mj-lt"/>
                </a:rPr>
                <a:t>Scales out by deploying each service independently creating instances of these services across servers/VMs/containers</a:t>
              </a:r>
            </a:p>
          </p:txBody>
        </p:sp>
      </p:grpSp>
      <p:sp>
        <p:nvSpPr>
          <p:cNvPr id="76" name="Hexagon 75"/>
          <p:cNvSpPr/>
          <p:nvPr/>
        </p:nvSpPr>
        <p:spPr bwMode="auto">
          <a:xfrm>
            <a:off x="9755885" y="1381734"/>
            <a:ext cx="267449" cy="239268"/>
          </a:xfrm>
          <a:prstGeom prst="hexagon">
            <a:avLst/>
          </a:prstGeom>
          <a:solidFill>
            <a:srgbClr val="FF0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89617" tIns="89617" rIns="33611" bIns="33611" rtlCol="0" anchor="b" anchorCtr="0"/>
          <a:lstStyle/>
          <a:p>
            <a:pPr algn="ctr" defTabSz="913757">
              <a:defRPr/>
            </a:pPr>
            <a:endParaRPr lang="en-US" sz="784" kern="0" dirty="0"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7" name="Hexagon 76"/>
          <p:cNvSpPr/>
          <p:nvPr/>
        </p:nvSpPr>
        <p:spPr bwMode="auto">
          <a:xfrm>
            <a:off x="10912537" y="1899283"/>
            <a:ext cx="267449" cy="239268"/>
          </a:xfrm>
          <a:prstGeom prst="hexagon">
            <a:avLst/>
          </a:prstGeom>
          <a:solidFill>
            <a:srgbClr val="FF8C00">
              <a:lumMod val="75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89617" tIns="89617" rIns="33611" bIns="33611" rtlCol="0" anchor="b" anchorCtr="0"/>
          <a:lstStyle/>
          <a:p>
            <a:pPr algn="ctr" defTabSz="913757"/>
            <a:endParaRPr lang="en-US" sz="784" kern="0" dirty="0"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8" name="Hexagon 77"/>
          <p:cNvSpPr/>
          <p:nvPr/>
        </p:nvSpPr>
        <p:spPr bwMode="auto">
          <a:xfrm>
            <a:off x="11336908" y="1661718"/>
            <a:ext cx="267449" cy="239268"/>
          </a:xfrm>
          <a:prstGeom prst="hexagon">
            <a:avLst/>
          </a:prstGeom>
          <a:solidFill>
            <a:srgbClr val="7030A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89617" tIns="89617" rIns="33611" bIns="33611" rtlCol="0" anchor="b" anchorCtr="0"/>
          <a:lstStyle/>
          <a:p>
            <a:pPr algn="ctr" defTabSz="913757"/>
            <a:endParaRPr lang="en-US" sz="784" kern="0" dirty="0"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9" name="Hexagon 78"/>
          <p:cNvSpPr/>
          <p:nvPr/>
        </p:nvSpPr>
        <p:spPr bwMode="auto">
          <a:xfrm>
            <a:off x="9735316" y="1403571"/>
            <a:ext cx="267449" cy="239268"/>
          </a:xfrm>
          <a:prstGeom prst="hexagon">
            <a:avLst/>
          </a:prstGeom>
          <a:solidFill>
            <a:srgbClr val="FF0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89617" tIns="89617" rIns="33611" bIns="33611" rtlCol="0" anchor="b" anchorCtr="0"/>
          <a:lstStyle/>
          <a:p>
            <a:pPr algn="ctr" defTabSz="913757">
              <a:defRPr/>
            </a:pPr>
            <a:endParaRPr lang="en-US" sz="784" kern="0" dirty="0"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0" name="Hexagon 79"/>
          <p:cNvSpPr/>
          <p:nvPr/>
        </p:nvSpPr>
        <p:spPr bwMode="auto">
          <a:xfrm>
            <a:off x="9759864" y="1357573"/>
            <a:ext cx="267449" cy="239268"/>
          </a:xfrm>
          <a:prstGeom prst="hexagon">
            <a:avLst/>
          </a:prstGeom>
          <a:solidFill>
            <a:srgbClr val="FF0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89617" tIns="89617" rIns="33611" bIns="33611" rtlCol="0" anchor="b" anchorCtr="0"/>
          <a:lstStyle/>
          <a:p>
            <a:pPr algn="ctr" defTabSz="913757">
              <a:defRPr/>
            </a:pPr>
            <a:endParaRPr lang="en-US" sz="784" kern="0" dirty="0"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1" name="Hexagon 80"/>
          <p:cNvSpPr/>
          <p:nvPr/>
        </p:nvSpPr>
        <p:spPr bwMode="auto">
          <a:xfrm>
            <a:off x="9755480" y="1926701"/>
            <a:ext cx="267449" cy="239268"/>
          </a:xfrm>
          <a:prstGeom prst="hexagon">
            <a:avLst>
              <a:gd name="adj" fmla="val 55889"/>
              <a:gd name="vf" fmla="val 115470"/>
            </a:avLst>
          </a:prstGeom>
          <a:solidFill>
            <a:srgbClr val="FFC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89617" tIns="89617" rIns="33611" bIns="33611" rtlCol="0" anchor="b" anchorCtr="0"/>
          <a:lstStyle/>
          <a:p>
            <a:pPr algn="ctr" defTabSz="913757">
              <a:defRPr/>
            </a:pPr>
            <a:endParaRPr lang="en-US" sz="784" kern="0" dirty="0"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2" name="Hexagon 81"/>
          <p:cNvSpPr/>
          <p:nvPr/>
        </p:nvSpPr>
        <p:spPr bwMode="auto">
          <a:xfrm>
            <a:off x="9725494" y="1899283"/>
            <a:ext cx="267449" cy="239268"/>
          </a:xfrm>
          <a:prstGeom prst="hexagon">
            <a:avLst/>
          </a:prstGeom>
          <a:solidFill>
            <a:srgbClr val="FFC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89617" tIns="89617" rIns="33611" bIns="33611" rtlCol="0" anchor="b" anchorCtr="0"/>
          <a:lstStyle/>
          <a:p>
            <a:pPr algn="ctr" defTabSz="913757">
              <a:defRPr/>
            </a:pPr>
            <a:endParaRPr lang="en-US" sz="784" kern="0" dirty="0"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3" name="Hexagon 82"/>
          <p:cNvSpPr/>
          <p:nvPr/>
        </p:nvSpPr>
        <p:spPr bwMode="auto">
          <a:xfrm>
            <a:off x="9742378" y="1944699"/>
            <a:ext cx="267449" cy="239268"/>
          </a:xfrm>
          <a:prstGeom prst="hexagon">
            <a:avLst/>
          </a:prstGeom>
          <a:solidFill>
            <a:srgbClr val="FFC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89617" tIns="89617" rIns="33611" bIns="33611" rtlCol="0" anchor="b" anchorCtr="0"/>
          <a:lstStyle/>
          <a:p>
            <a:pPr algn="ctr" defTabSz="913757">
              <a:defRPr/>
            </a:pPr>
            <a:endParaRPr lang="en-US" sz="784" kern="0" dirty="0"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4" name="Hexagon 83"/>
          <p:cNvSpPr/>
          <p:nvPr/>
        </p:nvSpPr>
        <p:spPr bwMode="auto">
          <a:xfrm>
            <a:off x="10147182" y="1694139"/>
            <a:ext cx="267449" cy="239268"/>
          </a:xfrm>
          <a:prstGeom prst="hexagon">
            <a:avLst/>
          </a:prstGeom>
          <a:solidFill>
            <a:srgbClr val="92D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89617" tIns="89617" rIns="33611" bIns="33611" rtlCol="0" anchor="b" anchorCtr="0"/>
          <a:lstStyle/>
          <a:p>
            <a:pPr algn="ctr" defTabSz="913757">
              <a:defRPr/>
            </a:pPr>
            <a:endParaRPr lang="en-US" sz="784" kern="0" dirty="0"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5" name="Hexagon 84"/>
          <p:cNvSpPr/>
          <p:nvPr/>
        </p:nvSpPr>
        <p:spPr bwMode="auto">
          <a:xfrm>
            <a:off x="10187686" y="1646054"/>
            <a:ext cx="267449" cy="239268"/>
          </a:xfrm>
          <a:prstGeom prst="hexagon">
            <a:avLst/>
          </a:prstGeom>
          <a:solidFill>
            <a:srgbClr val="92D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89617" tIns="89617" rIns="33611" bIns="33611" rtlCol="0" anchor="b" anchorCtr="0"/>
          <a:lstStyle/>
          <a:p>
            <a:pPr algn="ctr" defTabSz="913757">
              <a:defRPr/>
            </a:pPr>
            <a:endParaRPr lang="en-US" sz="784" kern="0" dirty="0"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6" name="Hexagon 85"/>
          <p:cNvSpPr/>
          <p:nvPr/>
        </p:nvSpPr>
        <p:spPr bwMode="auto">
          <a:xfrm>
            <a:off x="10145346" y="1660362"/>
            <a:ext cx="267449" cy="239268"/>
          </a:xfrm>
          <a:prstGeom prst="hexagon">
            <a:avLst/>
          </a:prstGeom>
          <a:solidFill>
            <a:srgbClr val="92D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89617" tIns="89617" rIns="33611" bIns="33611" rtlCol="0" anchor="b" anchorCtr="0"/>
          <a:lstStyle/>
          <a:p>
            <a:pPr algn="ctr" defTabSz="913757">
              <a:defRPr/>
            </a:pPr>
            <a:endParaRPr lang="en-US" sz="784" kern="0" dirty="0"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7" name="Hexagon 86"/>
          <p:cNvSpPr/>
          <p:nvPr/>
        </p:nvSpPr>
        <p:spPr bwMode="auto">
          <a:xfrm>
            <a:off x="10866581" y="1337398"/>
            <a:ext cx="359360" cy="303737"/>
          </a:xfrm>
          <a:prstGeom prst="hexagon">
            <a:avLst/>
          </a:prstGeom>
          <a:solidFill>
            <a:srgbClr val="00206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89617" tIns="89617" rIns="33611" bIns="33611" rtlCol="0" anchor="b" anchorCtr="0"/>
          <a:lstStyle/>
          <a:p>
            <a:pPr algn="ctr" defTabSz="913757"/>
            <a:endParaRPr lang="en-US" sz="784" kern="0" dirty="0"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8" name="Hexagon 87"/>
          <p:cNvSpPr/>
          <p:nvPr/>
        </p:nvSpPr>
        <p:spPr bwMode="auto">
          <a:xfrm>
            <a:off x="10866581" y="1890490"/>
            <a:ext cx="359360" cy="303737"/>
          </a:xfrm>
          <a:prstGeom prst="hexagon">
            <a:avLst/>
          </a:prstGeom>
          <a:solidFill>
            <a:srgbClr val="FF8C00">
              <a:lumMod val="75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89617" tIns="89617" rIns="33611" bIns="33611" rtlCol="0" anchor="b" anchorCtr="0"/>
          <a:lstStyle/>
          <a:p>
            <a:pPr algn="ctr" defTabSz="913757"/>
            <a:endParaRPr lang="en-US" sz="784" kern="0" dirty="0"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9" name="Hexagon 88"/>
          <p:cNvSpPr/>
          <p:nvPr/>
        </p:nvSpPr>
        <p:spPr bwMode="auto">
          <a:xfrm>
            <a:off x="11275736" y="1620582"/>
            <a:ext cx="359360" cy="303737"/>
          </a:xfrm>
          <a:prstGeom prst="hexagon">
            <a:avLst/>
          </a:prstGeom>
          <a:solidFill>
            <a:srgbClr val="7030A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89617" tIns="89617" rIns="33611" bIns="33611" rtlCol="0" anchor="b" anchorCtr="0"/>
          <a:lstStyle/>
          <a:p>
            <a:pPr algn="ctr" defTabSz="913757"/>
            <a:endParaRPr lang="en-US" sz="784" kern="0" dirty="0"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1" name="Rounded Rectangle 90"/>
          <p:cNvSpPr/>
          <p:nvPr/>
        </p:nvSpPr>
        <p:spPr bwMode="auto">
          <a:xfrm>
            <a:off x="10704376" y="1269061"/>
            <a:ext cx="1003297" cy="999257"/>
          </a:xfrm>
          <a:prstGeom prst="roundRect">
            <a:avLst/>
          </a:prstGeom>
          <a:noFill/>
          <a:ln w="10795" cap="flat" cmpd="sng" algn="ctr">
            <a:solidFill>
              <a:srgbClr val="404040"/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89617" tIns="89617" rIns="33611" bIns="33611" rtlCol="0" anchor="b" anchorCtr="0"/>
          <a:lstStyle/>
          <a:p>
            <a:pPr algn="ctr" defTabSz="913757">
              <a:defRPr/>
            </a:pPr>
            <a:endParaRPr lang="en-US" sz="784" kern="0" dirty="0"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86714" y="957282"/>
            <a:ext cx="3388396" cy="1298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0142" indent="-280142" defTabSz="878795">
              <a:buFont typeface="Arial" panose="020B0604020202020204" pitchFamily="34" charset="0"/>
              <a:buChar char="•"/>
            </a:pPr>
            <a:r>
              <a:rPr lang="en-US" sz="1568" dirty="0">
                <a:latin typeface="+mj-lt"/>
              </a:rPr>
              <a:t>A monolith app contains domain specific functionality and is normally divided by functional layers such as web, business and data</a:t>
            </a: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03675" y="1341321"/>
            <a:ext cx="594039" cy="590544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95797" y="1396036"/>
            <a:ext cx="594039" cy="590544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26629" y="1626195"/>
            <a:ext cx="594039" cy="590544"/>
          </a:xfrm>
          <a:prstGeom prst="rect">
            <a:avLst/>
          </a:prstGeom>
        </p:spPr>
      </p:pic>
      <p:grpSp>
        <p:nvGrpSpPr>
          <p:cNvPr id="122" name="Group 121"/>
          <p:cNvGrpSpPr/>
          <p:nvPr/>
        </p:nvGrpSpPr>
        <p:grpSpPr>
          <a:xfrm>
            <a:off x="9493752" y="927604"/>
            <a:ext cx="1003298" cy="1340712"/>
            <a:chOff x="9684608" y="945346"/>
            <a:chExt cx="1023560" cy="1367790"/>
          </a:xfrm>
        </p:grpSpPr>
        <p:sp>
          <p:nvSpPr>
            <p:cNvPr id="59" name="Hexagon 58"/>
            <p:cNvSpPr/>
            <p:nvPr/>
          </p:nvSpPr>
          <p:spPr bwMode="auto">
            <a:xfrm>
              <a:off x="9886641" y="1371114"/>
              <a:ext cx="366618" cy="309872"/>
            </a:xfrm>
            <a:prstGeom prst="hexagon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89617" tIns="89617" rIns="33611" bIns="33611" rtlCol="0" anchor="b" anchorCtr="0"/>
            <a:lstStyle/>
            <a:p>
              <a:pPr algn="ctr" defTabSz="913757">
                <a:defRPr/>
              </a:pPr>
              <a:endParaRPr lang="en-US" sz="400" kern="0" dirty="0"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0" name="Hexagon 59"/>
            <p:cNvSpPr/>
            <p:nvPr/>
          </p:nvSpPr>
          <p:spPr bwMode="auto">
            <a:xfrm>
              <a:off x="9886641" y="1935376"/>
              <a:ext cx="366618" cy="309872"/>
            </a:xfrm>
            <a:prstGeom prst="hexagon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89617" tIns="89617" rIns="33611" bIns="33611" rtlCol="0" anchor="b" anchorCtr="0"/>
            <a:lstStyle/>
            <a:p>
              <a:pPr algn="ctr" defTabSz="913757">
                <a:defRPr/>
              </a:pPr>
              <a:endParaRPr lang="en-US" sz="400" kern="0" dirty="0"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1" name="Hexagon 60"/>
            <p:cNvSpPr/>
            <p:nvPr/>
          </p:nvSpPr>
          <p:spPr bwMode="auto">
            <a:xfrm>
              <a:off x="10304059" y="1660017"/>
              <a:ext cx="366618" cy="309872"/>
            </a:xfrm>
            <a:prstGeom prst="hexagon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89617" tIns="89617" rIns="33611" bIns="33611" rtlCol="0" anchor="b" anchorCtr="0"/>
            <a:lstStyle/>
            <a:p>
              <a:pPr algn="ctr" defTabSz="913757">
                <a:defRPr/>
              </a:pPr>
              <a:endParaRPr lang="en-US" sz="400" kern="0" dirty="0"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0" name="Rounded Rectangle 89"/>
            <p:cNvSpPr/>
            <p:nvPr/>
          </p:nvSpPr>
          <p:spPr bwMode="auto">
            <a:xfrm>
              <a:off x="9684608" y="1293697"/>
              <a:ext cx="1023560" cy="1019439"/>
            </a:xfrm>
            <a:prstGeom prst="roundRect">
              <a:avLst/>
            </a:prstGeom>
            <a:noFill/>
            <a:ln w="10795" cap="flat" cmpd="sng" algn="ctr">
              <a:solidFill>
                <a:srgbClr val="404040"/>
              </a:solidFill>
              <a:prstDash val="lgDash"/>
              <a:headEnd type="none" w="med" len="med"/>
              <a:tailEnd type="none" w="med" len="med"/>
            </a:ln>
            <a:effectLst/>
          </p:spPr>
          <p:txBody>
            <a:bodyPr lIns="89617" tIns="89617" rIns="33611" bIns="33611" rtlCol="0" anchor="b" anchorCtr="0"/>
            <a:lstStyle/>
            <a:p>
              <a:pPr algn="ctr" defTabSz="913757">
                <a:defRPr/>
              </a:pPr>
              <a:endParaRPr lang="en-US" sz="400" kern="0" dirty="0"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9845619" y="945346"/>
              <a:ext cx="688821" cy="3453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896283"/>
              <a:r>
                <a:rPr lang="en-US" sz="1600" dirty="0">
                  <a:latin typeface="+mj-lt"/>
                </a:rPr>
                <a:t>App 1</a:t>
              </a:r>
            </a:p>
          </p:txBody>
        </p:sp>
      </p:grpSp>
      <p:sp>
        <p:nvSpPr>
          <p:cNvPr id="94" name="Rectangle 93"/>
          <p:cNvSpPr/>
          <p:nvPr/>
        </p:nvSpPr>
        <p:spPr>
          <a:xfrm>
            <a:off x="10847618" y="914668"/>
            <a:ext cx="7072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96283"/>
            <a:r>
              <a:rPr lang="en-US" sz="1600" dirty="0">
                <a:latin typeface="+mj-lt"/>
              </a:rPr>
              <a:t>App 2</a:t>
            </a:r>
          </a:p>
        </p:txBody>
      </p:sp>
      <p:sp>
        <p:nvSpPr>
          <p:cNvPr id="95" name="Hexagon 94"/>
          <p:cNvSpPr/>
          <p:nvPr/>
        </p:nvSpPr>
        <p:spPr bwMode="auto">
          <a:xfrm>
            <a:off x="10906141" y="1390745"/>
            <a:ext cx="267449" cy="239268"/>
          </a:xfrm>
          <a:prstGeom prst="hexagon">
            <a:avLst/>
          </a:prstGeom>
          <a:solidFill>
            <a:srgbClr val="00206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89617" tIns="89617" rIns="33611" bIns="33611" rtlCol="0" anchor="b" anchorCtr="0"/>
          <a:lstStyle/>
          <a:p>
            <a:pPr algn="ctr" defTabSz="913757"/>
            <a:endParaRPr lang="en-US" sz="784" kern="0" dirty="0"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6" name="Hexagon 95"/>
          <p:cNvSpPr/>
          <p:nvPr/>
        </p:nvSpPr>
        <p:spPr bwMode="auto">
          <a:xfrm>
            <a:off x="10906141" y="1381734"/>
            <a:ext cx="267449" cy="239268"/>
          </a:xfrm>
          <a:prstGeom prst="hexagon">
            <a:avLst/>
          </a:prstGeom>
          <a:solidFill>
            <a:srgbClr val="00206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89617" tIns="89617" rIns="33611" bIns="33611" rtlCol="0" anchor="b" anchorCtr="0"/>
          <a:lstStyle/>
          <a:p>
            <a:pPr algn="ctr" defTabSz="913757"/>
            <a:endParaRPr lang="en-US" sz="784" kern="0" dirty="0"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7" name="Hexagon 96"/>
          <p:cNvSpPr/>
          <p:nvPr/>
        </p:nvSpPr>
        <p:spPr bwMode="auto">
          <a:xfrm>
            <a:off x="10920834" y="1339425"/>
            <a:ext cx="267449" cy="239268"/>
          </a:xfrm>
          <a:prstGeom prst="hexagon">
            <a:avLst/>
          </a:prstGeom>
          <a:solidFill>
            <a:srgbClr val="00206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89617" tIns="89617" rIns="33611" bIns="33611" rtlCol="0" anchor="b" anchorCtr="0"/>
          <a:lstStyle/>
          <a:p>
            <a:pPr algn="ctr" defTabSz="913757"/>
            <a:endParaRPr lang="en-US" sz="784" kern="0" dirty="0"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8" name="Hexagon 97"/>
          <p:cNvSpPr/>
          <p:nvPr/>
        </p:nvSpPr>
        <p:spPr bwMode="auto">
          <a:xfrm>
            <a:off x="10867641" y="1911994"/>
            <a:ext cx="267449" cy="239268"/>
          </a:xfrm>
          <a:prstGeom prst="hexagon">
            <a:avLst/>
          </a:prstGeom>
          <a:solidFill>
            <a:srgbClr val="FF8C00">
              <a:lumMod val="75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89617" tIns="89617" rIns="33611" bIns="33611" rtlCol="0" anchor="b" anchorCtr="0"/>
          <a:lstStyle/>
          <a:p>
            <a:pPr algn="ctr" defTabSz="913757"/>
            <a:endParaRPr lang="en-US" sz="784" kern="0" dirty="0"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9" name="Hexagon 98"/>
          <p:cNvSpPr/>
          <p:nvPr/>
        </p:nvSpPr>
        <p:spPr bwMode="auto">
          <a:xfrm>
            <a:off x="11349886" y="1639499"/>
            <a:ext cx="267449" cy="239268"/>
          </a:xfrm>
          <a:prstGeom prst="hexagon">
            <a:avLst/>
          </a:prstGeom>
          <a:solidFill>
            <a:srgbClr val="7030A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89617" tIns="89617" rIns="33611" bIns="33611" rtlCol="0" anchor="b" anchorCtr="0"/>
          <a:lstStyle/>
          <a:p>
            <a:pPr algn="ctr" defTabSz="913757"/>
            <a:endParaRPr lang="en-US" sz="784" kern="0" dirty="0"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0" name="Hexagon 99"/>
          <p:cNvSpPr/>
          <p:nvPr/>
        </p:nvSpPr>
        <p:spPr bwMode="auto">
          <a:xfrm>
            <a:off x="11312989" y="1636593"/>
            <a:ext cx="267449" cy="239268"/>
          </a:xfrm>
          <a:prstGeom prst="hexagon">
            <a:avLst/>
          </a:prstGeom>
          <a:solidFill>
            <a:srgbClr val="7030A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89617" tIns="89617" rIns="33611" bIns="33611" rtlCol="0" anchor="b" anchorCtr="0"/>
          <a:lstStyle/>
          <a:p>
            <a:pPr algn="ctr" defTabSz="913757"/>
            <a:endParaRPr lang="en-US" sz="784" kern="0" dirty="0"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1" name="Hexagon 100"/>
          <p:cNvSpPr/>
          <p:nvPr/>
        </p:nvSpPr>
        <p:spPr bwMode="auto">
          <a:xfrm>
            <a:off x="10931464" y="1924449"/>
            <a:ext cx="267449" cy="239268"/>
          </a:xfrm>
          <a:prstGeom prst="hexagon">
            <a:avLst/>
          </a:prstGeom>
          <a:solidFill>
            <a:srgbClr val="FF8C00">
              <a:lumMod val="75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89617" tIns="89617" rIns="33611" bIns="33611" rtlCol="0" anchor="b" anchorCtr="0"/>
          <a:lstStyle/>
          <a:p>
            <a:pPr algn="ctr" defTabSz="913757"/>
            <a:endParaRPr lang="en-US" sz="784" kern="0" dirty="0">
              <a:latin typeface="+mj-lt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02" name="Straight Connector 101"/>
          <p:cNvCxnSpPr/>
          <p:nvPr/>
        </p:nvCxnSpPr>
        <p:spPr>
          <a:xfrm flipH="1">
            <a:off x="5868382" y="291959"/>
            <a:ext cx="3545" cy="5978071"/>
          </a:xfrm>
          <a:prstGeom prst="line">
            <a:avLst/>
          </a:prstGeom>
          <a:noFill/>
          <a:ln w="158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grpSp>
        <p:nvGrpSpPr>
          <p:cNvPr id="120" name="Group 119"/>
          <p:cNvGrpSpPr/>
          <p:nvPr/>
        </p:nvGrpSpPr>
        <p:grpSpPr>
          <a:xfrm>
            <a:off x="3926430" y="947757"/>
            <a:ext cx="1003298" cy="1314756"/>
            <a:chOff x="4004846" y="965905"/>
            <a:chExt cx="1023560" cy="1341310"/>
          </a:xfrm>
        </p:grpSpPr>
        <p:sp>
          <p:nvSpPr>
            <p:cNvPr id="62" name="Rounded Rectangle 61"/>
            <p:cNvSpPr/>
            <p:nvPr/>
          </p:nvSpPr>
          <p:spPr bwMode="auto">
            <a:xfrm>
              <a:off x="4004846" y="1287776"/>
              <a:ext cx="1023560" cy="1019439"/>
            </a:xfrm>
            <a:prstGeom prst="roundRect">
              <a:avLst/>
            </a:prstGeom>
            <a:solidFill>
              <a:sysClr val="window" lastClr="FFFFFF">
                <a:lumMod val="75000"/>
              </a:sysClr>
            </a:solidFill>
            <a:ln w="10795" cap="flat" cmpd="sng" algn="ctr">
              <a:solidFill>
                <a:srgbClr val="40404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89617" tIns="89617" rIns="33611" bIns="33611" rtlCol="0" anchor="b" anchorCtr="0"/>
            <a:lstStyle/>
            <a:p>
              <a:pPr algn="ctr" defTabSz="913757">
                <a:defRPr/>
              </a:pPr>
              <a:endParaRPr lang="en-US" sz="400" kern="0" dirty="0"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096326" y="1489621"/>
              <a:ext cx="286870" cy="309872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89617" tIns="89617" rIns="33611" bIns="33611" rtlCol="0" anchor="b" anchorCtr="0"/>
            <a:lstStyle/>
            <a:p>
              <a:pPr algn="ctr" defTabSz="913757"/>
              <a:endParaRPr lang="en-US" sz="400" kern="0"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383196" y="1884030"/>
              <a:ext cx="286870" cy="30987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89617" tIns="89617" rIns="33611" bIns="33611" rtlCol="0" anchor="b" anchorCtr="0"/>
            <a:lstStyle/>
            <a:p>
              <a:pPr algn="ctr" defTabSz="913757"/>
              <a:endParaRPr lang="en-US" sz="400" kern="0"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670066" y="1489621"/>
              <a:ext cx="286870" cy="30987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89617" tIns="89617" rIns="33611" bIns="33611" rtlCol="0" anchor="b" anchorCtr="0"/>
            <a:lstStyle/>
            <a:p>
              <a:pPr algn="ctr" defTabSz="913757"/>
              <a:endParaRPr lang="en-US" sz="400" kern="0"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4160986" y="965905"/>
              <a:ext cx="688821" cy="3453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896283"/>
              <a:r>
                <a:rPr lang="en-US" sz="1600" dirty="0">
                  <a:latin typeface="+mj-lt"/>
                </a:rPr>
                <a:t>App 1</a:t>
              </a:r>
            </a:p>
          </p:txBody>
        </p:sp>
      </p:grpSp>
      <p:sp>
        <p:nvSpPr>
          <p:cNvPr id="123" name="Hexagon 122"/>
          <p:cNvSpPr/>
          <p:nvPr/>
        </p:nvSpPr>
        <p:spPr bwMode="auto">
          <a:xfrm>
            <a:off x="9724922" y="1935905"/>
            <a:ext cx="267449" cy="239268"/>
          </a:xfrm>
          <a:prstGeom prst="hexagon">
            <a:avLst/>
          </a:prstGeom>
          <a:solidFill>
            <a:srgbClr val="FFC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89617" tIns="89617" rIns="33611" bIns="33611" rtlCol="0" anchor="b" anchorCtr="0"/>
          <a:lstStyle/>
          <a:p>
            <a:pPr algn="ctr" defTabSz="913757">
              <a:defRPr/>
            </a:pPr>
            <a:endParaRPr lang="en-US" sz="784" kern="0" dirty="0"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5" name="Hexagon 124"/>
          <p:cNvSpPr/>
          <p:nvPr/>
        </p:nvSpPr>
        <p:spPr bwMode="auto">
          <a:xfrm>
            <a:off x="9708609" y="1924318"/>
            <a:ext cx="267449" cy="239268"/>
          </a:xfrm>
          <a:prstGeom prst="hexagon">
            <a:avLst/>
          </a:prstGeom>
          <a:solidFill>
            <a:srgbClr val="FFC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89617" tIns="89617" rIns="33611" bIns="33611" rtlCol="0" anchor="b" anchorCtr="0"/>
          <a:lstStyle/>
          <a:p>
            <a:pPr algn="ctr" defTabSz="913757">
              <a:defRPr/>
            </a:pPr>
            <a:endParaRPr lang="en-US" sz="784" kern="0" dirty="0"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6" name="Hexagon 125"/>
          <p:cNvSpPr/>
          <p:nvPr/>
        </p:nvSpPr>
        <p:spPr bwMode="auto">
          <a:xfrm>
            <a:off x="10900546" y="1374377"/>
            <a:ext cx="267449" cy="239268"/>
          </a:xfrm>
          <a:prstGeom prst="hexagon">
            <a:avLst/>
          </a:prstGeom>
          <a:solidFill>
            <a:srgbClr val="00206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89617" tIns="89617" rIns="33611" bIns="33611" rtlCol="0" anchor="b" anchorCtr="0"/>
          <a:lstStyle/>
          <a:p>
            <a:pPr algn="ctr" defTabSz="913757"/>
            <a:endParaRPr lang="en-US" sz="784" kern="0" dirty="0"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7" name="Hexagon 126"/>
          <p:cNvSpPr/>
          <p:nvPr/>
        </p:nvSpPr>
        <p:spPr bwMode="auto">
          <a:xfrm>
            <a:off x="10906186" y="1386959"/>
            <a:ext cx="267449" cy="239268"/>
          </a:xfrm>
          <a:prstGeom prst="hexagon">
            <a:avLst/>
          </a:prstGeom>
          <a:solidFill>
            <a:srgbClr val="00206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89617" tIns="89617" rIns="33611" bIns="33611" rtlCol="0" anchor="b" anchorCtr="0"/>
          <a:lstStyle/>
          <a:p>
            <a:pPr algn="ctr" defTabSz="913757"/>
            <a:endParaRPr lang="en-US" sz="784" kern="0" dirty="0"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8" name="Hexagon 127"/>
          <p:cNvSpPr/>
          <p:nvPr/>
        </p:nvSpPr>
        <p:spPr bwMode="auto">
          <a:xfrm>
            <a:off x="10860942" y="1341471"/>
            <a:ext cx="267449" cy="239268"/>
          </a:xfrm>
          <a:prstGeom prst="hexagon">
            <a:avLst/>
          </a:prstGeom>
          <a:solidFill>
            <a:srgbClr val="00206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89617" tIns="89617" rIns="33611" bIns="33611" rtlCol="0" anchor="b" anchorCtr="0"/>
          <a:lstStyle/>
          <a:p>
            <a:pPr algn="ctr" defTabSz="913757"/>
            <a:endParaRPr lang="en-US" sz="784" kern="0" dirty="0"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8" name="Hexagon 137"/>
          <p:cNvSpPr/>
          <p:nvPr/>
        </p:nvSpPr>
        <p:spPr bwMode="auto">
          <a:xfrm>
            <a:off x="10142653" y="1680198"/>
            <a:ext cx="267449" cy="239268"/>
          </a:xfrm>
          <a:prstGeom prst="hexagon">
            <a:avLst/>
          </a:prstGeom>
          <a:solidFill>
            <a:srgbClr val="92D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89617" tIns="89617" rIns="33611" bIns="33611" rtlCol="0" anchor="b" anchorCtr="0"/>
          <a:lstStyle/>
          <a:p>
            <a:pPr algn="ctr" defTabSz="913757">
              <a:defRPr/>
            </a:pPr>
            <a:endParaRPr lang="en-US" sz="784" kern="0" dirty="0"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0" name="Hexagon 139"/>
          <p:cNvSpPr/>
          <p:nvPr/>
        </p:nvSpPr>
        <p:spPr bwMode="auto">
          <a:xfrm>
            <a:off x="10163768" y="1675914"/>
            <a:ext cx="267449" cy="239268"/>
          </a:xfrm>
          <a:prstGeom prst="hexagon">
            <a:avLst/>
          </a:prstGeom>
          <a:solidFill>
            <a:srgbClr val="92D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89617" tIns="89617" rIns="33611" bIns="33611" rtlCol="0" anchor="b" anchorCtr="0"/>
          <a:lstStyle/>
          <a:p>
            <a:pPr algn="ctr" defTabSz="913757">
              <a:defRPr/>
            </a:pPr>
            <a:endParaRPr lang="en-US" sz="784" kern="0" dirty="0">
              <a:latin typeface="+mj-lt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988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878E-6 1.64321E-6 L -0.14488 0.2961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50" y="14798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4542E-6 -2.0699E-6 L -0.16888 0.41058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50" y="20517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80214E-6 -2.62823E-6 L -0.16517 0.4945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59" y="247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4432E-6 -2.55561E-6 L -0.08936 0.28121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68" y="14049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644E-6 -4.08534E-8 L -0.21764 0.39719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88" y="19859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9535E-8 -4.335E-6 L -0.1482 0.27985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16" y="13981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9535E-8 -2.55561E-6 L -0.04927 0.42284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64" y="2113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168E-6 -2.16523E-6 L -0.00664 0.35475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2" y="17726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6372E-6 2.9823E-6 L -0.02796 0.32297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4" y="16137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1626E-6 -4.52565E-6 L -0.05667 0.51635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34" y="25806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5885E-6 -4.54834E-6 L -0.34057 0.4065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28" y="20313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259E-6 -1.31185E-6 L -0.06944 0.23831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72" y="11916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48889E-7 -1.31185E-6 L -0.15484 0.58602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48" y="29301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5509E-7 1.02587E-6 L -0.10391 0.65501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95" y="32751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8159E-6 -3.24557E-6 L -0.08948 0.57944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80" y="28961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33342E-6 -2.72356E-6 L -0.27891 0.4634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52" y="23173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5308E-6 4.06264E-6 L -0.32589 0.38198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301" y="19088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339E-7 1.54789E-6 L -0.33138 0.52678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69" y="26328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85423E-6 1.89287E-6 L -0.21955 0.54607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78" y="27304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032E-6 3.69496E-6 L -0.21177 0.36178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95" y="18089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677E-7 -2.72356E-6 L -0.23768 0.46346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84" y="23173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57 2.26055E-6 L -0.20896 0.66273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69" y="33137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5857E-6 -1.51158E-6 L -0.06115 0.55947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64" y="27962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3707E-6 5.03858E-7 L -0.14475 0.23763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38" y="11870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1902E-6 1.39355E-6 L 0.01711 0.53245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5" y="266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76" grpId="0" animBg="1"/>
      <p:bldP spid="77" grpId="0" animBg="1"/>
      <p:bldP spid="78" grpId="0" animBg="1"/>
      <p:bldP spid="79" grpId="0" animBg="1"/>
      <p:bldP spid="80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25" grpId="0" animBg="1"/>
      <p:bldP spid="126" grpId="0" animBg="1"/>
      <p:bldP spid="128" grpId="0" animBg="1"/>
      <p:bldP spid="138" grpId="0" animBg="1"/>
      <p:bldP spid="14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2" descr="image00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156" y="2031587"/>
            <a:ext cx="1969137" cy="1219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4" name="Straight Connector 93"/>
          <p:cNvCxnSpPr/>
          <p:nvPr/>
        </p:nvCxnSpPr>
        <p:spPr>
          <a:xfrm flipH="1">
            <a:off x="5878642" y="1213513"/>
            <a:ext cx="2996" cy="5050784"/>
          </a:xfrm>
          <a:prstGeom prst="line">
            <a:avLst/>
          </a:prstGeom>
          <a:noFill/>
          <a:ln w="158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5" name="Flowchart: Magnetic Disk 14"/>
          <p:cNvSpPr/>
          <p:nvPr/>
        </p:nvSpPr>
        <p:spPr>
          <a:xfrm>
            <a:off x="1621199" y="4172226"/>
            <a:ext cx="2084615" cy="1608133"/>
          </a:xfrm>
          <a:prstGeom prst="flowChartMagneticDisk">
            <a:avLst/>
          </a:prstGeom>
          <a:solidFill>
            <a:srgbClr val="92D050"/>
          </a:solidFill>
          <a:ln w="15875" cap="flat" cmpd="sng" algn="ctr">
            <a:solidFill>
              <a:sysClr val="window" lastClr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89617" tIns="89617" rIns="33611" bIns="33611" rtlCol="0" anchor="b" anchorCtr="0"/>
          <a:lstStyle/>
          <a:p>
            <a:pPr algn="ctr" defTabSz="913757">
              <a:defRPr/>
            </a:pPr>
            <a:endParaRPr lang="en-US" sz="784" ker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880711" y="4796936"/>
            <a:ext cx="1565591" cy="755851"/>
            <a:chOff x="1371600" y="3597702"/>
            <a:chExt cx="1174193" cy="566888"/>
          </a:xfrm>
        </p:grpSpPr>
        <p:grpSp>
          <p:nvGrpSpPr>
            <p:cNvPr id="16" name="Group 15"/>
            <p:cNvGrpSpPr/>
            <p:nvPr/>
          </p:nvGrpSpPr>
          <p:grpSpPr>
            <a:xfrm>
              <a:off x="1371600" y="3597702"/>
              <a:ext cx="197826" cy="242496"/>
              <a:chOff x="4818580" y="4212402"/>
              <a:chExt cx="441789" cy="544531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4818580" y="4212402"/>
                <a:ext cx="441789" cy="544531"/>
              </a:xfrm>
              <a:prstGeom prst="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896283">
                  <a:defRPr/>
                </a:pPr>
                <a:endParaRPr lang="en-US" sz="2400" kern="0">
                  <a:solidFill>
                    <a:prstClr val="white"/>
                  </a:solidFill>
                  <a:latin typeface="+mj-lt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4818580" y="4212404"/>
                <a:ext cx="441789" cy="113015"/>
              </a:xfrm>
              <a:prstGeom prst="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896283">
                  <a:defRPr/>
                </a:pPr>
                <a:endParaRPr lang="en-US" sz="2400" kern="0">
                  <a:solidFill>
                    <a:prstClr val="white"/>
                  </a:solidFill>
                  <a:latin typeface="+mj-lt"/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1697056" y="3597702"/>
              <a:ext cx="197826" cy="242496"/>
              <a:chOff x="4818580" y="4212402"/>
              <a:chExt cx="441789" cy="544531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4818580" y="4212402"/>
                <a:ext cx="441789" cy="544531"/>
              </a:xfrm>
              <a:prstGeom prst="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896283">
                  <a:defRPr/>
                </a:pPr>
                <a:endParaRPr lang="en-US" sz="2400" kern="0">
                  <a:solidFill>
                    <a:prstClr val="white"/>
                  </a:solidFill>
                  <a:latin typeface="+mj-lt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818580" y="4212404"/>
                <a:ext cx="441789" cy="113015"/>
              </a:xfrm>
              <a:prstGeom prst="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896283">
                  <a:defRPr/>
                </a:pPr>
                <a:endParaRPr lang="en-US" sz="2400" kern="0">
                  <a:solidFill>
                    <a:prstClr val="white"/>
                  </a:solidFill>
                  <a:latin typeface="+mj-lt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2022512" y="3597702"/>
              <a:ext cx="197826" cy="242496"/>
              <a:chOff x="4818580" y="4212402"/>
              <a:chExt cx="441789" cy="544531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4818580" y="4212402"/>
                <a:ext cx="441789" cy="544531"/>
              </a:xfrm>
              <a:prstGeom prst="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896283">
                  <a:defRPr/>
                </a:pPr>
                <a:endParaRPr lang="en-US" sz="2400" kern="0">
                  <a:solidFill>
                    <a:prstClr val="white"/>
                  </a:solidFill>
                  <a:latin typeface="+mj-lt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4818580" y="4212404"/>
                <a:ext cx="441789" cy="113015"/>
              </a:xfrm>
              <a:prstGeom prst="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896283">
                  <a:defRPr/>
                </a:pPr>
                <a:endParaRPr lang="en-US" sz="2400" kern="0">
                  <a:solidFill>
                    <a:prstClr val="white"/>
                  </a:solidFill>
                  <a:latin typeface="+mj-lt"/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2347967" y="3597702"/>
              <a:ext cx="197826" cy="242496"/>
              <a:chOff x="4818580" y="4212402"/>
              <a:chExt cx="441789" cy="544531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4818580" y="4212402"/>
                <a:ext cx="441789" cy="544531"/>
              </a:xfrm>
              <a:prstGeom prst="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896283">
                  <a:defRPr/>
                </a:pPr>
                <a:endParaRPr lang="en-US" sz="2400" kern="0">
                  <a:solidFill>
                    <a:prstClr val="white"/>
                  </a:solidFill>
                  <a:latin typeface="+mj-lt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4818580" y="4212404"/>
                <a:ext cx="441789" cy="113015"/>
              </a:xfrm>
              <a:prstGeom prst="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896283">
                  <a:defRPr/>
                </a:pPr>
                <a:endParaRPr lang="en-US" sz="2400" kern="0">
                  <a:solidFill>
                    <a:prstClr val="white"/>
                  </a:solidFill>
                  <a:latin typeface="+mj-lt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1371600" y="3922094"/>
              <a:ext cx="197826" cy="242496"/>
              <a:chOff x="4818580" y="4212402"/>
              <a:chExt cx="441789" cy="544531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4818580" y="4212402"/>
                <a:ext cx="441789" cy="544531"/>
              </a:xfrm>
              <a:prstGeom prst="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896283">
                  <a:defRPr/>
                </a:pPr>
                <a:endParaRPr lang="en-US" sz="2400" kern="0">
                  <a:solidFill>
                    <a:prstClr val="white"/>
                  </a:solidFill>
                  <a:latin typeface="+mj-lt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4818580" y="4212404"/>
                <a:ext cx="441789" cy="113015"/>
              </a:xfrm>
              <a:prstGeom prst="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896283">
                  <a:defRPr/>
                </a:pPr>
                <a:endParaRPr lang="en-US" sz="2400" kern="0">
                  <a:solidFill>
                    <a:prstClr val="white"/>
                  </a:solidFill>
                  <a:latin typeface="+mj-lt"/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1697056" y="3922094"/>
              <a:ext cx="197826" cy="242496"/>
              <a:chOff x="4818580" y="4212402"/>
              <a:chExt cx="441789" cy="544531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4818580" y="4212402"/>
                <a:ext cx="441789" cy="544531"/>
              </a:xfrm>
              <a:prstGeom prst="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896283">
                  <a:defRPr/>
                </a:pPr>
                <a:endParaRPr lang="en-US" sz="2400" kern="0">
                  <a:solidFill>
                    <a:prstClr val="white"/>
                  </a:solidFill>
                  <a:latin typeface="+mj-lt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4818580" y="4212404"/>
                <a:ext cx="441789" cy="113015"/>
              </a:xfrm>
              <a:prstGeom prst="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896283">
                  <a:defRPr/>
                </a:pPr>
                <a:endParaRPr lang="en-US" sz="2400" kern="0">
                  <a:solidFill>
                    <a:prstClr val="white"/>
                  </a:solidFill>
                  <a:latin typeface="+mj-lt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2022512" y="3922094"/>
              <a:ext cx="197826" cy="242496"/>
              <a:chOff x="4818580" y="4212402"/>
              <a:chExt cx="441789" cy="544531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4818580" y="4212402"/>
                <a:ext cx="441789" cy="544531"/>
              </a:xfrm>
              <a:prstGeom prst="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896283">
                  <a:defRPr/>
                </a:pPr>
                <a:endParaRPr lang="en-US" sz="2400" kern="0">
                  <a:solidFill>
                    <a:prstClr val="white"/>
                  </a:solidFill>
                  <a:latin typeface="+mj-lt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4818580" y="4212404"/>
                <a:ext cx="441789" cy="113015"/>
              </a:xfrm>
              <a:prstGeom prst="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896283">
                  <a:defRPr/>
                </a:pPr>
                <a:endParaRPr lang="en-US" sz="2400" kern="0">
                  <a:solidFill>
                    <a:prstClr val="white"/>
                  </a:solidFill>
                  <a:latin typeface="+mj-lt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2347967" y="3922094"/>
              <a:ext cx="197826" cy="242496"/>
              <a:chOff x="4818580" y="4212402"/>
              <a:chExt cx="441789" cy="544531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4818580" y="4212402"/>
                <a:ext cx="441789" cy="544531"/>
              </a:xfrm>
              <a:prstGeom prst="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896283">
                  <a:defRPr/>
                </a:pPr>
                <a:endParaRPr lang="en-US" sz="2400" kern="0">
                  <a:solidFill>
                    <a:prstClr val="white"/>
                  </a:solidFill>
                  <a:latin typeface="+mj-lt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4818580" y="4212404"/>
                <a:ext cx="441789" cy="113015"/>
              </a:xfrm>
              <a:prstGeom prst="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896283">
                  <a:defRPr/>
                </a:pPr>
                <a:endParaRPr lang="en-US" sz="2400" kern="0">
                  <a:solidFill>
                    <a:prstClr val="white"/>
                  </a:solidFill>
                  <a:latin typeface="+mj-lt"/>
                </a:endParaRPr>
              </a:p>
            </p:txBody>
          </p:sp>
        </p:grpSp>
      </p:grpSp>
      <p:sp>
        <p:nvSpPr>
          <p:cNvPr id="41" name="Rectangle 40"/>
          <p:cNvSpPr/>
          <p:nvPr/>
        </p:nvSpPr>
        <p:spPr>
          <a:xfrm>
            <a:off x="953841" y="1023971"/>
            <a:ext cx="32254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0089" indent="-280089" defTabSz="896283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Single monolithic database</a:t>
            </a:r>
          </a:p>
          <a:p>
            <a:pPr marL="280089" indent="-280089" defTabSz="896283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Tiers of specific technologies</a:t>
            </a:r>
          </a:p>
        </p:txBody>
      </p:sp>
      <p:cxnSp>
        <p:nvCxnSpPr>
          <p:cNvPr id="105" name="Straight Arrow Connector 104"/>
          <p:cNvCxnSpPr>
            <a:endCxn id="2" idx="2"/>
          </p:cNvCxnSpPr>
          <p:nvPr/>
        </p:nvCxnSpPr>
        <p:spPr>
          <a:xfrm flipH="1" flipV="1">
            <a:off x="2699658" y="2569124"/>
            <a:ext cx="2439" cy="47096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0" name="Rectangle 109"/>
          <p:cNvSpPr/>
          <p:nvPr/>
        </p:nvSpPr>
        <p:spPr>
          <a:xfrm>
            <a:off x="2352277" y="3057194"/>
            <a:ext cx="341023" cy="2284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896283">
              <a:defRPr/>
            </a:pPr>
            <a:endParaRPr lang="en-US" sz="2400" kern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2927625" y="3055365"/>
            <a:ext cx="341023" cy="2284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896283">
              <a:defRPr/>
            </a:pPr>
            <a:endParaRPr lang="en-US" sz="2400" kern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828469" y="256611"/>
            <a:ext cx="4406334" cy="5147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96283"/>
            <a:r>
              <a:rPr lang="en-US" sz="2745" dirty="0">
                <a:latin typeface="+mj-lt"/>
              </a:rPr>
              <a:t>State in Monolithic approach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6713862" y="256611"/>
            <a:ext cx="4843955" cy="5147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96283"/>
            <a:r>
              <a:rPr lang="en-US" sz="2745" dirty="0">
                <a:latin typeface="+mj-lt"/>
              </a:rPr>
              <a:t>State in </a:t>
            </a:r>
            <a:r>
              <a:rPr lang="en-US" sz="2745" dirty="0" err="1">
                <a:latin typeface="+mj-lt"/>
              </a:rPr>
              <a:t>Microservices</a:t>
            </a:r>
            <a:r>
              <a:rPr lang="en-US" sz="2745" dirty="0">
                <a:latin typeface="+mj-lt"/>
              </a:rPr>
              <a:t> approach</a:t>
            </a:r>
          </a:p>
        </p:txBody>
      </p:sp>
      <p:sp>
        <p:nvSpPr>
          <p:cNvPr id="202" name="Rounded Rectangle 201"/>
          <p:cNvSpPr/>
          <p:nvPr/>
        </p:nvSpPr>
        <p:spPr bwMode="auto">
          <a:xfrm>
            <a:off x="1799230" y="3040084"/>
            <a:ext cx="1743837" cy="695501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solidFill>
              <a:srgbClr val="40404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89617" tIns="89617" rIns="33611" bIns="33611" rtlCol="0" anchor="b" anchorCtr="0"/>
          <a:lstStyle/>
          <a:p>
            <a:pPr algn="ctr" defTabSz="913757">
              <a:defRPr/>
            </a:pPr>
            <a:endParaRPr lang="en-US" sz="784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15" name="Picture 23"/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903" y="3201716"/>
            <a:ext cx="475655" cy="391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2" name="Rectangle 241"/>
          <p:cNvSpPr/>
          <p:nvPr/>
        </p:nvSpPr>
        <p:spPr>
          <a:xfrm>
            <a:off x="6286732" y="1023971"/>
            <a:ext cx="445077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0089" indent="-280089" defTabSz="896283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Graph of interconnected </a:t>
            </a:r>
            <a:r>
              <a:rPr lang="en-US" dirty="0" err="1">
                <a:latin typeface="+mj-lt"/>
              </a:rPr>
              <a:t>microservices</a:t>
            </a:r>
            <a:endParaRPr lang="en-US" dirty="0">
              <a:latin typeface="+mj-lt"/>
            </a:endParaRPr>
          </a:p>
          <a:p>
            <a:pPr marL="280089" indent="-280089" defTabSz="896283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State typically scoped to the microservice</a:t>
            </a:r>
          </a:p>
          <a:p>
            <a:pPr marL="280089" indent="-280089" defTabSz="896283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Variety of technologies used </a:t>
            </a:r>
          </a:p>
        </p:txBody>
      </p:sp>
      <p:sp>
        <p:nvSpPr>
          <p:cNvPr id="248" name="Rectangle 247"/>
          <p:cNvSpPr/>
          <p:nvPr/>
        </p:nvSpPr>
        <p:spPr>
          <a:xfrm>
            <a:off x="8748434" y="3791308"/>
            <a:ext cx="1220933" cy="544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96283"/>
            <a:r>
              <a:rPr lang="en-US" sz="1469" dirty="0">
                <a:solidFill>
                  <a:prstClr val="black"/>
                </a:solidFill>
                <a:latin typeface="+mj-lt"/>
              </a:rPr>
              <a:t>stateless services</a:t>
            </a:r>
          </a:p>
        </p:txBody>
      </p:sp>
      <p:grpSp>
        <p:nvGrpSpPr>
          <p:cNvPr id="230" name="Group 229"/>
          <p:cNvGrpSpPr/>
          <p:nvPr/>
        </p:nvGrpSpPr>
        <p:grpSpPr>
          <a:xfrm>
            <a:off x="6431101" y="2062220"/>
            <a:ext cx="5122040" cy="4109687"/>
            <a:chOff x="6560058" y="2103073"/>
            <a:chExt cx="5224748" cy="4192095"/>
          </a:xfrm>
        </p:grpSpPr>
        <p:grpSp>
          <p:nvGrpSpPr>
            <p:cNvPr id="133" name="Group 132"/>
            <p:cNvGrpSpPr/>
            <p:nvPr/>
          </p:nvGrpSpPr>
          <p:grpSpPr>
            <a:xfrm>
              <a:off x="6560058" y="2103073"/>
              <a:ext cx="5014716" cy="4192095"/>
              <a:chOff x="6557711" y="1579470"/>
              <a:chExt cx="5015428" cy="4192690"/>
            </a:xfrm>
          </p:grpSpPr>
          <p:sp>
            <p:nvSpPr>
              <p:cNvPr id="57" name="Rounded Rectangle 56"/>
              <p:cNvSpPr/>
              <p:nvPr/>
            </p:nvSpPr>
            <p:spPr bwMode="auto">
              <a:xfrm>
                <a:off x="6753041" y="3791310"/>
                <a:ext cx="1278240" cy="1393591"/>
              </a:xfrm>
              <a:prstGeom prst="roundRect">
                <a:avLst/>
              </a:prstGeom>
              <a:noFill/>
              <a:ln w="10795" cap="flat" cmpd="sng" algn="ctr">
                <a:solidFill>
                  <a:srgbClr val="404040"/>
                </a:solidFill>
                <a:prstDash val="lgDash"/>
                <a:headEnd type="none" w="med" len="med"/>
                <a:tailEnd type="none" w="med" len="med"/>
              </a:ln>
              <a:effectLst/>
            </p:spPr>
            <p:txBody>
              <a:bodyPr lIns="89617" tIns="89617" rIns="33611" bIns="33611" rtlCol="0" anchor="b" anchorCtr="0"/>
              <a:lstStyle/>
              <a:p>
                <a:pPr algn="ctr" defTabSz="913757">
                  <a:defRPr/>
                </a:pPr>
                <a:endParaRPr lang="en-US" sz="784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8" name="Flowchart: Magnetic Disk 57"/>
              <p:cNvSpPr/>
              <p:nvPr/>
            </p:nvSpPr>
            <p:spPr>
              <a:xfrm>
                <a:off x="7110127" y="4552710"/>
                <a:ext cx="571464" cy="573850"/>
              </a:xfrm>
              <a:prstGeom prst="flowChartMagneticDisk">
                <a:avLst/>
              </a:prstGeom>
              <a:solidFill>
                <a:srgbClr val="92D050"/>
              </a:solidFill>
              <a:ln w="15875" cap="flat" cmpd="sng" algn="ctr">
                <a:solidFill>
                  <a:sysClr val="window" lastClr="FFFFFF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89617" tIns="89617" rIns="33611" bIns="33611" rtlCol="0" anchor="b" anchorCtr="0"/>
              <a:lstStyle/>
              <a:p>
                <a:pPr algn="ctr" defTabSz="913757">
                  <a:defRPr/>
                </a:pPr>
                <a:endParaRPr lang="en-US" sz="784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59" name="Group 58"/>
              <p:cNvGrpSpPr/>
              <p:nvPr/>
            </p:nvGrpSpPr>
            <p:grpSpPr>
              <a:xfrm>
                <a:off x="7203253" y="4823877"/>
                <a:ext cx="153877" cy="202604"/>
                <a:chOff x="4818580" y="4212404"/>
                <a:chExt cx="441789" cy="544531"/>
              </a:xfrm>
            </p:grpSpPr>
            <p:sp>
              <p:nvSpPr>
                <p:cNvPr id="60" name="Rectangle 59"/>
                <p:cNvSpPr/>
                <p:nvPr/>
              </p:nvSpPr>
              <p:spPr>
                <a:xfrm>
                  <a:off x="4818580" y="4212404"/>
                  <a:ext cx="441789" cy="544531"/>
                </a:xfrm>
                <a:prstGeom prst="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896283">
                    <a:defRPr/>
                  </a:pPr>
                  <a:endParaRPr lang="en-US" sz="2400" kern="0">
                    <a:solidFill>
                      <a:prstClr val="white"/>
                    </a:solidFill>
                    <a:latin typeface="+mj-lt"/>
                  </a:endParaRPr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4818580" y="4212405"/>
                  <a:ext cx="441789" cy="113016"/>
                </a:xfrm>
                <a:prstGeom prst="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896283">
                    <a:defRPr/>
                  </a:pPr>
                  <a:endParaRPr lang="en-US" sz="2400" kern="0">
                    <a:solidFill>
                      <a:prstClr val="white"/>
                    </a:solidFill>
                    <a:latin typeface="+mj-lt"/>
                  </a:endParaRPr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7440507" y="4823877"/>
                <a:ext cx="153877" cy="202604"/>
                <a:chOff x="4818580" y="4212404"/>
                <a:chExt cx="441789" cy="544531"/>
              </a:xfrm>
            </p:grpSpPr>
            <p:sp>
              <p:nvSpPr>
                <p:cNvPr id="63" name="Rectangle 62"/>
                <p:cNvSpPr/>
                <p:nvPr/>
              </p:nvSpPr>
              <p:spPr>
                <a:xfrm>
                  <a:off x="4818580" y="4212404"/>
                  <a:ext cx="441789" cy="544531"/>
                </a:xfrm>
                <a:prstGeom prst="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896283">
                    <a:defRPr/>
                  </a:pPr>
                  <a:endParaRPr lang="en-US" sz="2400" kern="0">
                    <a:solidFill>
                      <a:prstClr val="white"/>
                    </a:solidFill>
                    <a:latin typeface="+mj-lt"/>
                  </a:endParaRPr>
                </a:p>
              </p:txBody>
            </p:sp>
            <p:sp>
              <p:nvSpPr>
                <p:cNvPr id="64" name="Rectangle 63"/>
                <p:cNvSpPr/>
                <p:nvPr/>
              </p:nvSpPr>
              <p:spPr>
                <a:xfrm>
                  <a:off x="4818580" y="4212405"/>
                  <a:ext cx="441789" cy="113016"/>
                </a:xfrm>
                <a:prstGeom prst="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896283">
                    <a:defRPr/>
                  </a:pPr>
                  <a:endParaRPr lang="en-US" sz="2400" kern="0">
                    <a:solidFill>
                      <a:prstClr val="white"/>
                    </a:solidFill>
                    <a:latin typeface="+mj-lt"/>
                  </a:endParaRPr>
                </a:p>
              </p:txBody>
            </p:sp>
          </p:grpSp>
          <p:cxnSp>
            <p:nvCxnSpPr>
              <p:cNvPr id="65" name="Straight Arrow Connector 64"/>
              <p:cNvCxnSpPr>
                <a:stCxn id="58" idx="1"/>
              </p:cNvCxnSpPr>
              <p:nvPr/>
            </p:nvCxnSpPr>
            <p:spPr>
              <a:xfrm flipV="1">
                <a:off x="7395859" y="4403607"/>
                <a:ext cx="0" cy="149103"/>
              </a:xfrm>
              <a:prstGeom prst="straightConnector1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66" name="Hexagon 65"/>
              <p:cNvSpPr>
                <a:spLocks noChangeAspect="1"/>
              </p:cNvSpPr>
              <p:nvPr/>
            </p:nvSpPr>
            <p:spPr bwMode="auto">
              <a:xfrm>
                <a:off x="7106041" y="3862813"/>
                <a:ext cx="579637" cy="540794"/>
              </a:xfrm>
              <a:prstGeom prst="hexagon">
                <a:avLst/>
              </a:prstGeom>
              <a:solidFill>
                <a:srgbClr val="92D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89617" tIns="89617" rIns="33611" bIns="33611" rtlCol="0" anchor="b" anchorCtr="0"/>
              <a:lstStyle/>
              <a:p>
                <a:pPr algn="ctr" defTabSz="913757">
                  <a:defRPr/>
                </a:pPr>
                <a:endParaRPr lang="en-US" sz="784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6" name="Hexagon 75"/>
              <p:cNvSpPr>
                <a:spLocks noChangeAspect="1"/>
              </p:cNvSpPr>
              <p:nvPr/>
            </p:nvSpPr>
            <p:spPr bwMode="auto">
              <a:xfrm>
                <a:off x="8477406" y="3862813"/>
                <a:ext cx="579637" cy="540794"/>
              </a:xfrm>
              <a:prstGeom prst="hexagon">
                <a:avLst/>
              </a:prstGeom>
              <a:solidFill>
                <a:srgbClr val="FF000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89617" tIns="89617" rIns="33611" bIns="33611" rtlCol="0" anchor="b" anchorCtr="0"/>
              <a:lstStyle/>
              <a:p>
                <a:pPr algn="ctr" defTabSz="913757"/>
                <a:endParaRPr lang="en-US" sz="784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7" name="Hexagon 76"/>
              <p:cNvSpPr>
                <a:spLocks noChangeAspect="1"/>
              </p:cNvSpPr>
              <p:nvPr/>
            </p:nvSpPr>
            <p:spPr bwMode="auto">
              <a:xfrm>
                <a:off x="9661291" y="3855634"/>
                <a:ext cx="579637" cy="540794"/>
              </a:xfrm>
              <a:prstGeom prst="hexagon">
                <a:avLst/>
              </a:prstGeom>
              <a:solidFill>
                <a:srgbClr val="7030A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89617" tIns="89617" rIns="33611" bIns="33611" rtlCol="0" anchor="b" anchorCtr="0"/>
              <a:lstStyle/>
              <a:p>
                <a:pPr algn="ctr" defTabSz="913757"/>
                <a:endParaRPr lang="en-US" sz="784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8" name="Flowchart: Magnetic Disk 77"/>
              <p:cNvSpPr/>
              <p:nvPr/>
            </p:nvSpPr>
            <p:spPr>
              <a:xfrm>
                <a:off x="9873262" y="4213559"/>
                <a:ext cx="157972" cy="140896"/>
              </a:xfrm>
              <a:prstGeom prst="flowChartMagneticDisk">
                <a:avLst/>
              </a:prstGeom>
              <a:solidFill>
                <a:sysClr val="window" lastClr="FFFFFF"/>
              </a:solidFill>
              <a:ln w="15875" cap="flat" cmpd="sng" algn="ctr">
                <a:solidFill>
                  <a:srgbClr val="7030A0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89617" tIns="89617" rIns="33611" bIns="33611" rtlCol="0" anchor="b" anchorCtr="0"/>
              <a:lstStyle/>
              <a:p>
                <a:pPr algn="ctr" defTabSz="913757">
                  <a:defRPr/>
                </a:pPr>
                <a:endParaRPr lang="en-US" sz="784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9" name="Hexagon 78"/>
              <p:cNvSpPr>
                <a:spLocks noChangeAspect="1"/>
              </p:cNvSpPr>
              <p:nvPr/>
            </p:nvSpPr>
            <p:spPr bwMode="auto">
              <a:xfrm>
                <a:off x="9106249" y="4901133"/>
                <a:ext cx="579637" cy="540794"/>
              </a:xfrm>
              <a:prstGeom prst="hexagon">
                <a:avLst/>
              </a:prstGeom>
              <a:solidFill>
                <a:srgbClr val="00206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89617" tIns="89617" rIns="33611" bIns="33611" rtlCol="0" anchor="b" anchorCtr="0"/>
              <a:lstStyle/>
              <a:p>
                <a:pPr algn="ctr" defTabSz="913757"/>
                <a:endParaRPr lang="en-US" sz="784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80" name="Flowchart: Magnetic Disk 79"/>
              <p:cNvSpPr/>
              <p:nvPr/>
            </p:nvSpPr>
            <p:spPr>
              <a:xfrm>
                <a:off x="9318220" y="5259058"/>
                <a:ext cx="157972" cy="140896"/>
              </a:xfrm>
              <a:prstGeom prst="flowChartMagneticDisk">
                <a:avLst/>
              </a:prstGeom>
              <a:solidFill>
                <a:sysClr val="window" lastClr="FFFFFF"/>
              </a:solidFill>
              <a:ln w="15875" cap="flat" cmpd="sng" algn="ctr">
                <a:solidFill>
                  <a:srgbClr val="002060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89617" tIns="89617" rIns="33611" bIns="33611" rtlCol="0" anchor="b" anchorCtr="0"/>
              <a:lstStyle/>
              <a:p>
                <a:pPr algn="ctr" defTabSz="913757">
                  <a:defRPr/>
                </a:pPr>
                <a:endParaRPr lang="en-US" sz="784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87" name="Straight Arrow Connector 86"/>
              <p:cNvCxnSpPr>
                <a:stCxn id="57" idx="0"/>
                <a:endCxn id="96" idx="4"/>
              </p:cNvCxnSpPr>
              <p:nvPr/>
            </p:nvCxnSpPr>
            <p:spPr>
              <a:xfrm flipV="1">
                <a:off x="7392161" y="2582878"/>
                <a:ext cx="1335803" cy="1208432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88" name="Straight Arrow Connector 87"/>
              <p:cNvCxnSpPr>
                <a:endCxn id="96" idx="3"/>
              </p:cNvCxnSpPr>
              <p:nvPr/>
            </p:nvCxnSpPr>
            <p:spPr>
              <a:xfrm flipV="1">
                <a:off x="8787172" y="2724826"/>
                <a:ext cx="224690" cy="113798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89" name="Straight Arrow Connector 88"/>
              <p:cNvCxnSpPr>
                <a:stCxn id="77" idx="3"/>
                <a:endCxn id="76" idx="0"/>
              </p:cNvCxnSpPr>
              <p:nvPr/>
            </p:nvCxnSpPr>
            <p:spPr>
              <a:xfrm flipH="1">
                <a:off x="9057044" y="4126032"/>
                <a:ext cx="604247" cy="7178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90" name="Straight Arrow Connector 89"/>
              <p:cNvCxnSpPr>
                <a:endCxn id="77" idx="0"/>
              </p:cNvCxnSpPr>
              <p:nvPr/>
            </p:nvCxnSpPr>
            <p:spPr>
              <a:xfrm flipH="1">
                <a:off x="10240928" y="4121892"/>
                <a:ext cx="604246" cy="4139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91" name="Straight Arrow Connector 90"/>
              <p:cNvCxnSpPr>
                <a:stCxn id="79" idx="4"/>
                <a:endCxn id="76" idx="1"/>
              </p:cNvCxnSpPr>
              <p:nvPr/>
            </p:nvCxnSpPr>
            <p:spPr>
              <a:xfrm flipH="1" flipV="1">
                <a:off x="8921845" y="4403607"/>
                <a:ext cx="319603" cy="49752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92" name="Rectangle 91"/>
              <p:cNvSpPr/>
              <p:nvPr/>
            </p:nvSpPr>
            <p:spPr>
              <a:xfrm>
                <a:off x="6557711" y="5216655"/>
                <a:ext cx="1958525" cy="5555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896283"/>
                <a:r>
                  <a:rPr lang="en-US" sz="1469" dirty="0">
                    <a:solidFill>
                      <a:prstClr val="black"/>
                    </a:solidFill>
                    <a:latin typeface="+mj-lt"/>
                  </a:rPr>
                  <a:t>stateless services with </a:t>
                </a:r>
              </a:p>
              <a:p>
                <a:pPr defTabSz="896283"/>
                <a:r>
                  <a:rPr lang="en-US" sz="1469" dirty="0">
                    <a:solidFill>
                      <a:prstClr val="black"/>
                    </a:solidFill>
                    <a:latin typeface="+mj-lt"/>
                  </a:rPr>
                  <a:t>separate stores</a:t>
                </a: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9357112" y="4363481"/>
                <a:ext cx="1245592" cy="5555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896283"/>
                <a:r>
                  <a:rPr lang="en-US" sz="1469" dirty="0" err="1">
                    <a:solidFill>
                      <a:prstClr val="black"/>
                    </a:solidFill>
                    <a:latin typeface="+mj-lt"/>
                  </a:rPr>
                  <a:t>stateful</a:t>
                </a:r>
                <a:r>
                  <a:rPr lang="en-US" sz="1469" dirty="0">
                    <a:solidFill>
                      <a:prstClr val="black"/>
                    </a:solidFill>
                    <a:latin typeface="+mj-lt"/>
                  </a:rPr>
                  <a:t> services</a:t>
                </a:r>
              </a:p>
            </p:txBody>
          </p:sp>
          <p:grpSp>
            <p:nvGrpSpPr>
              <p:cNvPr id="95" name="Group 94"/>
              <p:cNvGrpSpPr>
                <a:grpSpLocks noChangeAspect="1"/>
              </p:cNvGrpSpPr>
              <p:nvPr/>
            </p:nvGrpSpPr>
            <p:grpSpPr>
              <a:xfrm>
                <a:off x="8727965" y="2090816"/>
                <a:ext cx="567793" cy="634010"/>
                <a:chOff x="5499394" y="1899253"/>
                <a:chExt cx="1132765" cy="1226322"/>
              </a:xfrm>
            </p:grpSpPr>
            <p:sp>
              <p:nvSpPr>
                <p:cNvPr id="96" name="Hexagon 95"/>
                <p:cNvSpPr/>
                <p:nvPr/>
              </p:nvSpPr>
              <p:spPr bwMode="auto">
                <a:xfrm rot="16200000">
                  <a:off x="5452616" y="1946031"/>
                  <a:ext cx="1226322" cy="1132765"/>
                </a:xfrm>
                <a:prstGeom prst="hexagon">
                  <a:avLst/>
                </a:prstGeom>
                <a:solidFill>
                  <a:srgbClr val="FFB900"/>
                </a:solidFill>
                <a:ln w="1079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13" rIns="0" bIns="45713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3997">
                    <a:defRPr/>
                  </a:pPr>
                  <a:endParaRPr lang="en-US" sz="1961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j-lt"/>
                  </a:endParaRPr>
                </a:p>
              </p:txBody>
            </p:sp>
            <p:pic>
              <p:nvPicPr>
                <p:cNvPr id="97" name="Picture 21"/>
                <p:cNvPicPr>
                  <a:picLocks noChangeAspect="1"/>
                </p:cNvPicPr>
                <p:nvPr/>
              </p:nvPicPr>
              <p:blipFill>
                <a:blip r:embed="rId5">
                  <a:biLevel thresh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780027" y="2304620"/>
                  <a:ext cx="571500" cy="4683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98" name="Rectangle 97"/>
              <p:cNvSpPr/>
              <p:nvPr/>
            </p:nvSpPr>
            <p:spPr>
              <a:xfrm>
                <a:off x="9966317" y="1937045"/>
                <a:ext cx="1606822" cy="7861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896283"/>
                <a:r>
                  <a:rPr lang="en-US" sz="1469" dirty="0">
                    <a:solidFill>
                      <a:prstClr val="black"/>
                    </a:solidFill>
                    <a:latin typeface="+mj-lt"/>
                  </a:rPr>
                  <a:t>stateless presentation services</a:t>
                </a:r>
              </a:p>
            </p:txBody>
          </p:sp>
          <p:pic>
            <p:nvPicPr>
              <p:cNvPr id="99" name="Picture 23"/>
              <p:cNvPicPr>
                <a:picLocks noChangeAspect="1"/>
              </p:cNvPicPr>
              <p:nvPr/>
            </p:nvPicPr>
            <p:blipFill>
              <a:blip r:embed="rId4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70764" y="4023779"/>
                <a:ext cx="266210" cy="219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0" name="Picture 23"/>
              <p:cNvPicPr>
                <a:picLocks noChangeAspect="1"/>
              </p:cNvPicPr>
              <p:nvPr/>
            </p:nvPicPr>
            <p:blipFill>
              <a:blip r:embed="rId4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23478" y="4023573"/>
                <a:ext cx="266210" cy="219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1" name="Picture 23"/>
              <p:cNvPicPr>
                <a:picLocks noChangeAspect="1"/>
              </p:cNvPicPr>
              <p:nvPr/>
            </p:nvPicPr>
            <p:blipFill>
              <a:blip r:embed="rId4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55786" y="3979117"/>
                <a:ext cx="200002" cy="1647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2" name="Picture 23"/>
              <p:cNvPicPr>
                <a:picLocks noChangeAspect="1"/>
              </p:cNvPicPr>
              <p:nvPr/>
            </p:nvPicPr>
            <p:blipFill>
              <a:blip r:embed="rId4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02868" y="5019851"/>
                <a:ext cx="200002" cy="1647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21" name="Group 120"/>
              <p:cNvGrpSpPr>
                <a:grpSpLocks noChangeAspect="1"/>
              </p:cNvGrpSpPr>
              <p:nvPr/>
            </p:nvGrpSpPr>
            <p:grpSpPr>
              <a:xfrm>
                <a:off x="9326297" y="2098174"/>
                <a:ext cx="567793" cy="634010"/>
                <a:chOff x="5499394" y="1899253"/>
                <a:chExt cx="1132765" cy="1226322"/>
              </a:xfrm>
            </p:grpSpPr>
            <p:sp>
              <p:nvSpPr>
                <p:cNvPr id="122" name="Hexagon 121"/>
                <p:cNvSpPr/>
                <p:nvPr/>
              </p:nvSpPr>
              <p:spPr bwMode="auto">
                <a:xfrm rot="16200000">
                  <a:off x="5452616" y="1946031"/>
                  <a:ext cx="1226322" cy="1132765"/>
                </a:xfrm>
                <a:prstGeom prst="hexagon">
                  <a:avLst/>
                </a:prstGeom>
                <a:solidFill>
                  <a:srgbClr val="FFB900"/>
                </a:solidFill>
                <a:ln w="1079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13" rIns="0" bIns="45713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3997">
                    <a:defRPr/>
                  </a:pPr>
                  <a:endParaRPr lang="en-US" sz="1961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j-lt"/>
                  </a:endParaRPr>
                </a:p>
              </p:txBody>
            </p:sp>
            <p:pic>
              <p:nvPicPr>
                <p:cNvPr id="123" name="Picture 21"/>
                <p:cNvPicPr>
                  <a:picLocks noChangeAspect="1"/>
                </p:cNvPicPr>
                <p:nvPr/>
              </p:nvPicPr>
              <p:blipFill>
                <a:blip r:embed="rId5">
                  <a:biLevel thresh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780027" y="2304620"/>
                  <a:ext cx="571500" cy="4683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124" name="Group 123"/>
              <p:cNvGrpSpPr>
                <a:grpSpLocks noChangeAspect="1"/>
              </p:cNvGrpSpPr>
              <p:nvPr/>
            </p:nvGrpSpPr>
            <p:grpSpPr>
              <a:xfrm>
                <a:off x="9031937" y="1579470"/>
                <a:ext cx="567793" cy="634010"/>
                <a:chOff x="5499394" y="1899253"/>
                <a:chExt cx="1132765" cy="1226322"/>
              </a:xfrm>
            </p:grpSpPr>
            <p:sp>
              <p:nvSpPr>
                <p:cNvPr id="125" name="Hexagon 124"/>
                <p:cNvSpPr/>
                <p:nvPr/>
              </p:nvSpPr>
              <p:spPr bwMode="auto">
                <a:xfrm rot="16200000">
                  <a:off x="5452616" y="1946031"/>
                  <a:ext cx="1226322" cy="1132765"/>
                </a:xfrm>
                <a:prstGeom prst="hexagon">
                  <a:avLst/>
                </a:prstGeom>
                <a:solidFill>
                  <a:srgbClr val="FFB900"/>
                </a:solidFill>
                <a:ln w="1079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13" rIns="0" bIns="45713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3997">
                    <a:defRPr/>
                  </a:pPr>
                  <a:endParaRPr lang="en-US" sz="1961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j-lt"/>
                  </a:endParaRPr>
                </a:p>
              </p:txBody>
            </p:sp>
            <p:pic>
              <p:nvPicPr>
                <p:cNvPr id="126" name="Picture 21"/>
                <p:cNvPicPr>
                  <a:picLocks noChangeAspect="1"/>
                </p:cNvPicPr>
                <p:nvPr/>
              </p:nvPicPr>
              <p:blipFill>
                <a:blip r:embed="rId5">
                  <a:biLevel thresh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780027" y="2304620"/>
                  <a:ext cx="571500" cy="4683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264" name="Rounded Rectangle 263"/>
            <p:cNvSpPr/>
            <p:nvPr/>
          </p:nvSpPr>
          <p:spPr bwMode="auto">
            <a:xfrm>
              <a:off x="10506747" y="4314289"/>
              <a:ext cx="1278059" cy="1393393"/>
            </a:xfrm>
            <a:prstGeom prst="roundRect">
              <a:avLst/>
            </a:prstGeom>
            <a:noFill/>
            <a:ln w="10795" cap="flat" cmpd="sng" algn="ctr">
              <a:solidFill>
                <a:srgbClr val="404040"/>
              </a:solidFill>
              <a:prstDash val="lgDash"/>
              <a:headEnd type="none" w="med" len="med"/>
              <a:tailEnd type="none" w="med" len="med"/>
            </a:ln>
            <a:effectLst/>
          </p:spPr>
          <p:txBody>
            <a:bodyPr lIns="89617" tIns="89617" rIns="33611" bIns="33611" rtlCol="0" anchor="b" anchorCtr="0"/>
            <a:lstStyle/>
            <a:p>
              <a:pPr algn="ctr" defTabSz="913757">
                <a:defRPr/>
              </a:pPr>
              <a:endParaRPr lang="en-US" sz="784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31" name="Group 230"/>
          <p:cNvGrpSpPr/>
          <p:nvPr/>
        </p:nvGrpSpPr>
        <p:grpSpPr>
          <a:xfrm>
            <a:off x="10646220" y="4300054"/>
            <a:ext cx="568163" cy="1238729"/>
            <a:chOff x="10859698" y="4385781"/>
            <a:chExt cx="579555" cy="1263569"/>
          </a:xfrm>
        </p:grpSpPr>
        <p:sp>
          <p:nvSpPr>
            <p:cNvPr id="265" name="Flowchart: Magnetic Disk 264"/>
            <p:cNvSpPr/>
            <p:nvPr/>
          </p:nvSpPr>
          <p:spPr>
            <a:xfrm>
              <a:off x="10863783" y="5075582"/>
              <a:ext cx="571383" cy="573768"/>
            </a:xfrm>
            <a:prstGeom prst="flowChartMagneticDisk">
              <a:avLst/>
            </a:prstGeom>
            <a:solidFill>
              <a:srgbClr val="FF0000"/>
            </a:solidFill>
            <a:ln w="15875" cap="flat" cmpd="sng" algn="ctr">
              <a:solidFill>
                <a:sysClr val="window" lastClr="FFFFFF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89617" tIns="89617" rIns="33611" bIns="33611" rtlCol="0" anchor="b" anchorCtr="0"/>
            <a:lstStyle/>
            <a:p>
              <a:pPr algn="ctr" defTabSz="913757">
                <a:defRPr/>
              </a:pPr>
              <a:endParaRPr lang="en-US" sz="784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66" name="Group 265"/>
            <p:cNvGrpSpPr/>
            <p:nvPr/>
          </p:nvGrpSpPr>
          <p:grpSpPr>
            <a:xfrm>
              <a:off x="10956896" y="5346710"/>
              <a:ext cx="153855" cy="202575"/>
              <a:chOff x="4818580" y="4212404"/>
              <a:chExt cx="441789" cy="544531"/>
            </a:xfrm>
          </p:grpSpPr>
          <p:sp>
            <p:nvSpPr>
              <p:cNvPr id="267" name="Rectangle 266"/>
              <p:cNvSpPr/>
              <p:nvPr/>
            </p:nvSpPr>
            <p:spPr>
              <a:xfrm>
                <a:off x="4818580" y="4212404"/>
                <a:ext cx="441789" cy="544531"/>
              </a:xfrm>
              <a:prstGeom prst="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896283">
                  <a:defRPr/>
                </a:pPr>
                <a:endParaRPr lang="en-US" sz="2400" kern="0">
                  <a:solidFill>
                    <a:prstClr val="white"/>
                  </a:solidFill>
                  <a:latin typeface="+mj-lt"/>
                </a:endParaRPr>
              </a:p>
            </p:txBody>
          </p:sp>
          <p:sp>
            <p:nvSpPr>
              <p:cNvPr id="268" name="Rectangle 267"/>
              <p:cNvSpPr/>
              <p:nvPr/>
            </p:nvSpPr>
            <p:spPr>
              <a:xfrm>
                <a:off x="4818580" y="4212405"/>
                <a:ext cx="441789" cy="113016"/>
              </a:xfrm>
              <a:prstGeom prst="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896283">
                  <a:defRPr/>
                </a:pPr>
                <a:endParaRPr lang="en-US" sz="2400" kern="0">
                  <a:solidFill>
                    <a:prstClr val="white"/>
                  </a:solidFill>
                  <a:latin typeface="+mj-lt"/>
                </a:endParaRPr>
              </a:p>
            </p:txBody>
          </p:sp>
        </p:grpSp>
        <p:grpSp>
          <p:nvGrpSpPr>
            <p:cNvPr id="269" name="Group 268"/>
            <p:cNvGrpSpPr/>
            <p:nvPr/>
          </p:nvGrpSpPr>
          <p:grpSpPr>
            <a:xfrm>
              <a:off x="11194116" y="5346710"/>
              <a:ext cx="153855" cy="202575"/>
              <a:chOff x="4818580" y="4212404"/>
              <a:chExt cx="441789" cy="544531"/>
            </a:xfrm>
          </p:grpSpPr>
          <p:sp>
            <p:nvSpPr>
              <p:cNvPr id="270" name="Rectangle 269"/>
              <p:cNvSpPr/>
              <p:nvPr/>
            </p:nvSpPr>
            <p:spPr>
              <a:xfrm>
                <a:off x="4818580" y="4212404"/>
                <a:ext cx="441789" cy="544531"/>
              </a:xfrm>
              <a:prstGeom prst="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896283">
                  <a:defRPr/>
                </a:pPr>
                <a:endParaRPr lang="en-US" sz="2400" kern="0">
                  <a:solidFill>
                    <a:prstClr val="white"/>
                  </a:solidFill>
                  <a:latin typeface="+mj-lt"/>
                </a:endParaRPr>
              </a:p>
            </p:txBody>
          </p:sp>
          <p:sp>
            <p:nvSpPr>
              <p:cNvPr id="271" name="Rectangle 270"/>
              <p:cNvSpPr/>
              <p:nvPr/>
            </p:nvSpPr>
            <p:spPr>
              <a:xfrm>
                <a:off x="4818580" y="4212405"/>
                <a:ext cx="441789" cy="113016"/>
              </a:xfrm>
              <a:prstGeom prst="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896283">
                  <a:defRPr/>
                </a:pPr>
                <a:endParaRPr lang="en-US" sz="2400" kern="0">
                  <a:solidFill>
                    <a:prstClr val="white"/>
                  </a:solidFill>
                  <a:latin typeface="+mj-lt"/>
                </a:endParaRPr>
              </a:p>
            </p:txBody>
          </p:sp>
        </p:grpSp>
        <p:cxnSp>
          <p:nvCxnSpPr>
            <p:cNvPr id="272" name="Straight Arrow Connector 271"/>
            <p:cNvCxnSpPr>
              <a:stCxn id="265" idx="1"/>
            </p:cNvCxnSpPr>
            <p:nvPr/>
          </p:nvCxnSpPr>
          <p:spPr>
            <a:xfrm flipV="1">
              <a:off x="11149474" y="4926499"/>
              <a:ext cx="0" cy="149082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73" name="Hexagon 272"/>
            <p:cNvSpPr>
              <a:spLocks noChangeAspect="1"/>
            </p:cNvSpPr>
            <p:nvPr/>
          </p:nvSpPr>
          <p:spPr bwMode="auto">
            <a:xfrm>
              <a:off x="10859698" y="4385781"/>
              <a:ext cx="579555" cy="540717"/>
            </a:xfrm>
            <a:prstGeom prst="hexagon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89617" tIns="89617" rIns="33611" bIns="33611" rtlCol="0" anchor="b" anchorCtr="0"/>
            <a:lstStyle/>
            <a:p>
              <a:pPr algn="ctr" defTabSz="913757"/>
              <a:endParaRPr lang="en-US" sz="784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74" name="Picture 23"/>
            <p:cNvPicPr>
              <a:picLocks noChangeAspect="1"/>
            </p:cNvPicPr>
            <p:nvPr/>
          </p:nvPicPr>
          <p:blipFill>
            <a:blip r:embed="rId4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05748" y="4546519"/>
              <a:ext cx="266172" cy="219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6" name="Group 235"/>
          <p:cNvGrpSpPr/>
          <p:nvPr/>
        </p:nvGrpSpPr>
        <p:grpSpPr>
          <a:xfrm>
            <a:off x="1827739" y="1873622"/>
            <a:ext cx="1743837" cy="695501"/>
            <a:chOff x="3376521" y="2451684"/>
            <a:chExt cx="1778805" cy="709448"/>
          </a:xfrm>
        </p:grpSpPr>
        <p:sp>
          <p:nvSpPr>
            <p:cNvPr id="2" name="Rounded Rectangle 1"/>
            <p:cNvSpPr/>
            <p:nvPr/>
          </p:nvSpPr>
          <p:spPr bwMode="auto">
            <a:xfrm>
              <a:off x="3376521" y="2451684"/>
              <a:ext cx="1778805" cy="709448"/>
            </a:xfrm>
            <a:prstGeom prst="roundRect">
              <a:avLst/>
            </a:prstGeom>
            <a:solidFill>
              <a:sysClr val="window" lastClr="FFFFFF">
                <a:lumMod val="75000"/>
              </a:sysClr>
            </a:solidFill>
            <a:ln w="10795" cap="flat" cmpd="sng" algn="ctr">
              <a:solidFill>
                <a:srgbClr val="40404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89617" tIns="89617" rIns="33611" bIns="33611" rtlCol="0" anchor="b" anchorCtr="0"/>
            <a:lstStyle/>
            <a:p>
              <a:pPr algn="ctr" defTabSz="913757">
                <a:defRPr/>
              </a:pPr>
              <a:endParaRPr lang="en-US" sz="784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6" name="Picture 21"/>
            <p:cNvPicPr>
              <a:picLocks noChangeAspect="1"/>
            </p:cNvPicPr>
            <p:nvPr/>
          </p:nvPicPr>
          <p:blipFill>
            <a:blip r:embed="rId5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5208" y="2649249"/>
              <a:ext cx="508415" cy="429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35" name="Group 234"/>
            <p:cNvGrpSpPr/>
            <p:nvPr/>
          </p:nvGrpSpPr>
          <p:grpSpPr>
            <a:xfrm>
              <a:off x="4038674" y="2540411"/>
              <a:ext cx="1001251" cy="552279"/>
              <a:chOff x="1555527" y="2277226"/>
              <a:chExt cx="1001251" cy="552279"/>
            </a:xfrm>
          </p:grpSpPr>
          <p:sp>
            <p:nvSpPr>
              <p:cNvPr id="172" name="Rectangle 171"/>
              <p:cNvSpPr/>
              <p:nvPr/>
            </p:nvSpPr>
            <p:spPr>
              <a:xfrm>
                <a:off x="1555527" y="2277226"/>
                <a:ext cx="411600" cy="237018"/>
              </a:xfrm>
              <a:prstGeom prst="rect">
                <a:avLst/>
              </a:prstGeom>
              <a:solidFill>
                <a:srgbClr val="92D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89617" tIns="89617" rIns="33611" bIns="33611" rtlCol="0" anchor="b" anchorCtr="0"/>
              <a:lstStyle/>
              <a:p>
                <a:pPr algn="ctr" defTabSz="913757"/>
                <a:endParaRPr lang="en-US" sz="784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73" name="Rectangle 172"/>
              <p:cNvSpPr/>
              <p:nvPr/>
            </p:nvSpPr>
            <p:spPr>
              <a:xfrm>
                <a:off x="1850355" y="2592487"/>
                <a:ext cx="411600" cy="237018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89617" tIns="89617" rIns="33611" bIns="33611" rtlCol="0" anchor="b" anchorCtr="0"/>
              <a:lstStyle/>
              <a:p>
                <a:pPr algn="ctr" defTabSz="913757"/>
                <a:endParaRPr lang="en-US" sz="784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1590213" y="2328195"/>
                <a:ext cx="347861" cy="2330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896283">
                  <a:defRPr/>
                </a:pPr>
                <a:endParaRPr lang="en-US" sz="2400" kern="0">
                  <a:solidFill>
                    <a:prstClr val="white"/>
                  </a:solidFill>
                  <a:latin typeface="+mj-lt"/>
                </a:endParaRPr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1590213" y="2368711"/>
                <a:ext cx="347861" cy="64158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896283">
                  <a:defRPr/>
                </a:pPr>
                <a:endParaRPr lang="en-US" sz="2400" kern="0">
                  <a:solidFill>
                    <a:prstClr val="white"/>
                  </a:solidFill>
                  <a:latin typeface="+mj-lt"/>
                </a:endParaRPr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1592058" y="2449160"/>
                <a:ext cx="347861" cy="2330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896283">
                  <a:defRPr/>
                </a:pPr>
                <a:endParaRPr lang="en-US" sz="2400" kern="0">
                  <a:solidFill>
                    <a:prstClr val="white"/>
                  </a:solidFill>
                  <a:latin typeface="+mj-lt"/>
                </a:endParaRPr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1882273" y="2641591"/>
                <a:ext cx="347861" cy="2330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896283">
                  <a:defRPr/>
                </a:pPr>
                <a:endParaRPr lang="en-US" sz="2400" kern="0">
                  <a:solidFill>
                    <a:prstClr val="white"/>
                  </a:solidFill>
                  <a:latin typeface="+mj-lt"/>
                </a:endParaRPr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1882273" y="2682108"/>
                <a:ext cx="347861" cy="64158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896283">
                  <a:defRPr/>
                </a:pPr>
                <a:endParaRPr lang="en-US" sz="2400" kern="0">
                  <a:solidFill>
                    <a:prstClr val="white"/>
                  </a:solidFill>
                  <a:latin typeface="+mj-lt"/>
                </a:endParaRPr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1884117" y="2762557"/>
                <a:ext cx="347861" cy="2330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896283">
                  <a:defRPr/>
                </a:pPr>
                <a:endParaRPr lang="en-US" sz="2400" kern="0">
                  <a:solidFill>
                    <a:prstClr val="white"/>
                  </a:solidFill>
                  <a:latin typeface="+mj-lt"/>
                </a:endParaRPr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2145178" y="2277226"/>
                <a:ext cx="411600" cy="237018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89617" tIns="89617" rIns="33611" bIns="33611" rtlCol="0" anchor="b" anchorCtr="0"/>
              <a:lstStyle/>
              <a:p>
                <a:pPr algn="ctr" defTabSz="913757"/>
                <a:endParaRPr lang="en-US" sz="784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2177098" y="2326329"/>
                <a:ext cx="347861" cy="2330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896283">
                  <a:defRPr/>
                </a:pPr>
                <a:endParaRPr lang="en-US" sz="2400" kern="0">
                  <a:solidFill>
                    <a:prstClr val="white"/>
                  </a:solidFill>
                  <a:latin typeface="+mj-lt"/>
                </a:endParaRPr>
              </a:p>
            </p:txBody>
          </p:sp>
          <p:sp>
            <p:nvSpPr>
              <p:cNvPr id="182" name="Rectangle 181"/>
              <p:cNvSpPr/>
              <p:nvPr/>
            </p:nvSpPr>
            <p:spPr>
              <a:xfrm>
                <a:off x="2177098" y="2366846"/>
                <a:ext cx="347861" cy="64158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896283">
                  <a:defRPr/>
                </a:pPr>
                <a:endParaRPr lang="en-US" sz="2400" kern="0">
                  <a:solidFill>
                    <a:prstClr val="white"/>
                  </a:solidFill>
                  <a:latin typeface="+mj-lt"/>
                </a:endParaRPr>
              </a:p>
            </p:txBody>
          </p:sp>
          <p:sp>
            <p:nvSpPr>
              <p:cNvPr id="183" name="Rectangle 182"/>
              <p:cNvSpPr/>
              <p:nvPr/>
            </p:nvSpPr>
            <p:spPr>
              <a:xfrm>
                <a:off x="2178942" y="2447295"/>
                <a:ext cx="347861" cy="2330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896283">
                  <a:defRPr/>
                </a:pPr>
                <a:endParaRPr lang="en-US" sz="2400" kern="0">
                  <a:solidFill>
                    <a:prstClr val="white"/>
                  </a:solidFill>
                  <a:latin typeface="+mj-lt"/>
                </a:endParaRPr>
              </a:p>
            </p:txBody>
          </p:sp>
        </p:grpSp>
      </p:grpSp>
      <p:grpSp>
        <p:nvGrpSpPr>
          <p:cNvPr id="185" name="Group 184"/>
          <p:cNvGrpSpPr/>
          <p:nvPr/>
        </p:nvGrpSpPr>
        <p:grpSpPr>
          <a:xfrm>
            <a:off x="2493333" y="3153817"/>
            <a:ext cx="981568" cy="541423"/>
            <a:chOff x="1555527" y="2277226"/>
            <a:chExt cx="1001251" cy="552279"/>
          </a:xfrm>
        </p:grpSpPr>
        <p:sp>
          <p:nvSpPr>
            <p:cNvPr id="186" name="Rectangle 185"/>
            <p:cNvSpPr/>
            <p:nvPr/>
          </p:nvSpPr>
          <p:spPr>
            <a:xfrm>
              <a:off x="1555527" y="2277226"/>
              <a:ext cx="411600" cy="237018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89617" tIns="89617" rIns="33611" bIns="33611" rtlCol="0" anchor="b" anchorCtr="0"/>
            <a:lstStyle/>
            <a:p>
              <a:pPr algn="ctr" defTabSz="913757"/>
              <a:endParaRPr lang="en-US" sz="784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1850355" y="2592487"/>
              <a:ext cx="411600" cy="237018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89617" tIns="89617" rIns="33611" bIns="33611" rtlCol="0" anchor="b" anchorCtr="0"/>
            <a:lstStyle/>
            <a:p>
              <a:pPr algn="ctr" defTabSz="913757"/>
              <a:endParaRPr lang="en-US" sz="784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1590213" y="2328195"/>
              <a:ext cx="347861" cy="23302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96283">
                <a:defRPr/>
              </a:pPr>
              <a:endParaRPr lang="en-US" sz="2400" kern="0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1590213" y="2368711"/>
              <a:ext cx="347861" cy="6415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96283">
                <a:defRPr/>
              </a:pPr>
              <a:endParaRPr lang="en-US" sz="2400" kern="0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1592058" y="2449160"/>
              <a:ext cx="347861" cy="23302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96283">
                <a:defRPr/>
              </a:pPr>
              <a:endParaRPr lang="en-US" sz="2400" kern="0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1882273" y="2641591"/>
              <a:ext cx="347861" cy="23302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96283">
                <a:defRPr/>
              </a:pPr>
              <a:endParaRPr lang="en-US" sz="2400" kern="0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1882273" y="2682108"/>
              <a:ext cx="347861" cy="6415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96283">
                <a:defRPr/>
              </a:pPr>
              <a:endParaRPr lang="en-US" sz="2400" kern="0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1884117" y="2762557"/>
              <a:ext cx="347861" cy="23302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96283">
                <a:defRPr/>
              </a:pPr>
              <a:endParaRPr lang="en-US" sz="2400" kern="0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2145178" y="2277226"/>
              <a:ext cx="411600" cy="237018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89617" tIns="89617" rIns="33611" bIns="33611" rtlCol="0" anchor="b" anchorCtr="0"/>
            <a:lstStyle/>
            <a:p>
              <a:pPr algn="ctr" defTabSz="913757"/>
              <a:endParaRPr lang="en-US" sz="784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2177098" y="2326329"/>
              <a:ext cx="347861" cy="23302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96283">
                <a:defRPr/>
              </a:pPr>
              <a:endParaRPr lang="en-US" sz="2400" kern="0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2177098" y="2366846"/>
              <a:ext cx="347861" cy="6415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96283">
                <a:defRPr/>
              </a:pPr>
              <a:endParaRPr lang="en-US" sz="2400" kern="0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2178942" y="2447295"/>
              <a:ext cx="347861" cy="23302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96283">
                <a:defRPr/>
              </a:pPr>
              <a:endParaRPr lang="en-US" sz="2400" kern="0">
                <a:solidFill>
                  <a:prstClr val="white"/>
                </a:solidFill>
                <a:latin typeface="+mj-lt"/>
              </a:endParaRPr>
            </a:p>
          </p:txBody>
        </p:sp>
      </p:grpSp>
      <p:cxnSp>
        <p:nvCxnSpPr>
          <p:cNvPr id="249" name="Straight Arrow Connector 248"/>
          <p:cNvCxnSpPr/>
          <p:nvPr/>
        </p:nvCxnSpPr>
        <p:spPr>
          <a:xfrm flipH="1" flipV="1">
            <a:off x="2684270" y="3722253"/>
            <a:ext cx="2439" cy="47096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682186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F05B9669-7C43-4D49-A367-6395423802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265" y="414155"/>
            <a:ext cx="9053470" cy="556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24821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Fabric makes it easy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0896" y="1189811"/>
            <a:ext cx="5377022" cy="3434786"/>
          </a:xfrm>
        </p:spPr>
        <p:txBody>
          <a:bodyPr/>
          <a:lstStyle/>
          <a:p>
            <a:r>
              <a:rPr lang="en-US" sz="2400" b="1" dirty="0"/>
              <a:t>Rolling Upgrades</a:t>
            </a:r>
          </a:p>
          <a:p>
            <a:r>
              <a:rPr lang="en-US" sz="2400" b="1" dirty="0"/>
              <a:t>Availability Guarantees</a:t>
            </a:r>
          </a:p>
          <a:p>
            <a:r>
              <a:rPr lang="en-US" sz="2400" b="1" dirty="0"/>
              <a:t>Scale Out Architecture</a:t>
            </a:r>
          </a:p>
          <a:p>
            <a:r>
              <a:rPr lang="en-US" sz="2400" b="1" dirty="0"/>
              <a:t>Resource Governance</a:t>
            </a:r>
          </a:p>
          <a:p>
            <a:r>
              <a:rPr lang="en-US" sz="2400" b="1" dirty="0"/>
              <a:t>Density</a:t>
            </a:r>
          </a:p>
          <a:p>
            <a:r>
              <a:rPr lang="en-US" sz="2400" b="1" dirty="0"/>
              <a:t>Policy Enforcement</a:t>
            </a:r>
          </a:p>
          <a:p>
            <a:r>
              <a:rPr lang="en-US" sz="2400" b="1" dirty="0" err="1"/>
              <a:t>Stateful</a:t>
            </a:r>
            <a:r>
              <a:rPr lang="en-US" sz="2400" b="1" dirty="0"/>
              <a:t> Workloads</a:t>
            </a:r>
          </a:p>
        </p:txBody>
      </p:sp>
      <p:sp>
        <p:nvSpPr>
          <p:cNvPr id="24" name="Text Placeholder 4"/>
          <p:cNvSpPr txBox="1">
            <a:spLocks/>
          </p:cNvSpPr>
          <p:nvPr/>
        </p:nvSpPr>
        <p:spPr>
          <a:xfrm>
            <a:off x="5274277" y="1262640"/>
            <a:ext cx="6917723" cy="4867049"/>
          </a:xfrm>
          <a:prstGeom prst="rect">
            <a:avLst/>
          </a:prstGeom>
        </p:spPr>
        <p:txBody>
          <a:bodyPr vert="horz" wrap="square" lIns="146263" tIns="91414" rIns="146263" bIns="91414" rtlCol="0">
            <a:spAutoFit/>
          </a:bodyPr>
          <a:lstStyle>
            <a:lvl1pPr marL="0" marR="0" indent="0" algn="l" defTabSz="914293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sz="3137" kern="1200" spc="0" baseline="0">
                <a:gradFill>
                  <a:gsLst>
                    <a:gs pos="12389">
                      <a:schemeClr val="tx2"/>
                    </a:gs>
                    <a:gs pos="31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7191" marR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1269" marR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72236" marR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307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56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02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50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882" dirty="0"/>
              <a:t>Azure</a:t>
            </a:r>
          </a:p>
          <a:p>
            <a:r>
              <a:rPr lang="en-US" sz="5882" dirty="0"/>
              <a:t>Service Fabric</a:t>
            </a:r>
          </a:p>
          <a:p>
            <a:endParaRPr lang="en-US" sz="3200" dirty="0"/>
          </a:p>
          <a:p>
            <a:r>
              <a:rPr lang="en-US" sz="4800" dirty="0"/>
              <a:t>Integrated Solution</a:t>
            </a:r>
          </a:p>
          <a:p>
            <a:r>
              <a:rPr lang="en-US" sz="4800" dirty="0"/>
              <a:t>Azure’s Microservices platform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2506" y="739343"/>
            <a:ext cx="1674953" cy="167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3297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 bwMode="auto">
          <a:xfrm>
            <a:off x="3583412" y="1388333"/>
            <a:ext cx="8016929" cy="5075058"/>
          </a:xfrm>
          <a:prstGeom prst="rect">
            <a:avLst/>
          </a:prstGeom>
          <a:gradFill flip="none" rotWithShape="1">
            <a:gsLst>
              <a:gs pos="0">
                <a:srgbClr val="0078D7">
                  <a:lumMod val="40000"/>
                  <a:lumOff val="60000"/>
                </a:srgbClr>
              </a:gs>
              <a:gs pos="46000">
                <a:srgbClr val="0078D7">
                  <a:lumMod val="95000"/>
                  <a:lumOff val="5000"/>
                </a:srgbClr>
              </a:gs>
              <a:gs pos="100000">
                <a:srgbClr val="0078D7">
                  <a:lumMod val="60000"/>
                </a:srgbClr>
              </a:gs>
            </a:gsLst>
            <a:path path="circle">
              <a:fillToRect l="50000" t="130000" r="50000" b="-30000"/>
            </a:path>
            <a:tileRect/>
          </a:gradFill>
          <a:ln w="19050" cap="flat" cmpd="sng" algn="ctr">
            <a:solidFill>
              <a:srgbClr val="50505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2850" tIns="42850" rIns="42850" bIns="42850" numCol="1" rtlCol="0" anchor="t" anchorCtr="1" compatLnSpc="1">
            <a:prstTxWarp prst="textNoShape">
              <a:avLst/>
            </a:prstTxWarp>
            <a:noAutofit/>
          </a:bodyPr>
          <a:lstStyle/>
          <a:p>
            <a:pPr algn="ctr" defTabSz="856961">
              <a:defRPr/>
            </a:pPr>
            <a:r>
              <a:rPr lang="en-US" sz="2250" kern="0" dirty="0">
                <a:solidFill>
                  <a:srgbClr val="FFFFFF"/>
                </a:solidFill>
                <a:cs typeface="Segoe UI" panose="020B0502040204020203" pitchFamily="34" charset="0"/>
              </a:rPr>
              <a:t>Datacenter (Azure, On-Premises, Amazon)</a:t>
            </a:r>
          </a:p>
          <a:p>
            <a:pPr algn="ctr" defTabSz="856961">
              <a:defRPr/>
            </a:pPr>
            <a:endParaRPr lang="en-US" sz="2250" kern="0" dirty="0">
              <a:solidFill>
                <a:srgbClr val="FFFFFF"/>
              </a:solidFill>
              <a:cs typeface="Segoe UI" panose="020B0502040204020203" pitchFamily="34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3773831" y="4338643"/>
            <a:ext cx="982097" cy="605757"/>
          </a:xfrm>
          <a:prstGeom prst="rect">
            <a:avLst/>
          </a:prstGeom>
          <a:gradFill flip="none" rotWithShape="1">
            <a:gsLst>
              <a:gs pos="0">
                <a:srgbClr val="FFB900">
                  <a:lumMod val="40000"/>
                  <a:lumOff val="60000"/>
                </a:srgbClr>
              </a:gs>
              <a:gs pos="46000">
                <a:srgbClr val="FFB900">
                  <a:lumMod val="95000"/>
                  <a:lumOff val="5000"/>
                </a:srgbClr>
              </a:gs>
              <a:gs pos="100000">
                <a:srgbClr val="FFB900">
                  <a:lumMod val="60000"/>
                </a:srgbClr>
              </a:gs>
            </a:gsLst>
            <a:path path="circle">
              <a:fillToRect l="50000" t="130000" r="50000" b="-30000"/>
            </a:path>
            <a:tileRect/>
          </a:gradFill>
          <a:ln w="19050" cap="flat" cmpd="sng" algn="ctr">
            <a:solidFill>
              <a:srgbClr val="50505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2850" tIns="42850" rIns="42850" bIns="4285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856961">
              <a:defRPr/>
            </a:pPr>
            <a:r>
              <a:rPr lang="en-US" sz="1687" b="1" kern="0" dirty="0">
                <a:solidFill>
                  <a:srgbClr val="FFFFFF"/>
                </a:solidFill>
                <a:cs typeface="Segoe UI" panose="020B0502040204020203" pitchFamily="34" charset="0"/>
              </a:rPr>
              <a:t>Load Balancer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5900468" y="4129821"/>
            <a:ext cx="1962767" cy="1221361"/>
          </a:xfrm>
          <a:prstGeom prst="rect">
            <a:avLst/>
          </a:prstGeom>
          <a:gradFill flip="none" rotWithShape="1">
            <a:gsLst>
              <a:gs pos="0">
                <a:srgbClr val="505050">
                  <a:lumMod val="40000"/>
                  <a:lumOff val="60000"/>
                </a:srgbClr>
              </a:gs>
              <a:gs pos="46000">
                <a:srgbClr val="505050">
                  <a:lumMod val="95000"/>
                  <a:lumOff val="5000"/>
                </a:srgbClr>
              </a:gs>
              <a:gs pos="100000">
                <a:srgbClr val="505050">
                  <a:lumMod val="60000"/>
                </a:srgbClr>
              </a:gs>
            </a:gsLst>
            <a:path path="circle">
              <a:fillToRect l="50000" t="130000" r="50000" b="-30000"/>
            </a:path>
            <a:tileRect/>
          </a:gradFill>
          <a:ln w="19050" cap="flat" cmpd="sng" algn="ctr">
            <a:solidFill>
              <a:srgbClr val="50505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2850" tIns="42850" rIns="42850" bIns="42850" numCol="1" rtlCol="0" anchor="t" anchorCtr="1" compatLnSpc="1">
            <a:prstTxWarp prst="textNoShape">
              <a:avLst/>
            </a:prstTxWarp>
            <a:noAutofit/>
          </a:bodyPr>
          <a:lstStyle/>
          <a:p>
            <a:pPr defTabSz="856961">
              <a:defRPr/>
            </a:pPr>
            <a:r>
              <a:rPr lang="en-US" sz="1874" b="1" kern="0" dirty="0">
                <a:solidFill>
                  <a:srgbClr val="FFFFFF"/>
                </a:solidFill>
                <a:cs typeface="Segoe UI" panose="020B0502040204020203" pitchFamily="34" charset="0"/>
              </a:rPr>
              <a:t>PC/VM #1</a:t>
            </a:r>
            <a:br>
              <a:rPr lang="en-US" sz="1874" b="1" kern="0" dirty="0">
                <a:solidFill>
                  <a:srgbClr val="FFFFFF"/>
                </a:solidFill>
                <a:cs typeface="Segoe UI" panose="020B0502040204020203" pitchFamily="34" charset="0"/>
              </a:rPr>
            </a:br>
            <a:endParaRPr lang="en-US" sz="1874" b="1" kern="0" dirty="0">
              <a:solidFill>
                <a:srgbClr val="FFFFFF"/>
              </a:solidFill>
              <a:cs typeface="Segoe UI" panose="020B0502040204020203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701441" y="3960011"/>
            <a:ext cx="1659237" cy="323971"/>
          </a:xfrm>
          <a:prstGeom prst="rect">
            <a:avLst/>
          </a:prstGeom>
          <a:gradFill flip="none" rotWithShape="1">
            <a:gsLst>
              <a:gs pos="0">
                <a:srgbClr val="0078D7">
                  <a:lumMod val="40000"/>
                  <a:lumOff val="60000"/>
                </a:srgbClr>
              </a:gs>
              <a:gs pos="46000">
                <a:srgbClr val="0078D7">
                  <a:lumMod val="95000"/>
                  <a:lumOff val="5000"/>
                </a:srgbClr>
              </a:gs>
              <a:gs pos="100000">
                <a:srgbClr val="0078D7">
                  <a:lumMod val="60000"/>
                </a:srgbClr>
              </a:gs>
            </a:gsLst>
            <a:path path="circle">
              <a:fillToRect l="50000" t="130000" r="50000" b="-30000"/>
            </a:path>
            <a:tileRect/>
          </a:gradFill>
          <a:ln w="19050" cap="flat" cmpd="sng" algn="ctr">
            <a:solidFill>
              <a:srgbClr val="50505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2850" tIns="42850" rIns="42850" bIns="4285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856961">
              <a:defRPr/>
            </a:pPr>
            <a:r>
              <a:rPr lang="en-US" sz="1687" b="1" kern="0" dirty="0">
                <a:solidFill>
                  <a:srgbClr val="FFFFFF"/>
                </a:solidFill>
                <a:cs typeface="Segoe UI" panose="020B0502040204020203" pitchFamily="34" charset="0"/>
              </a:rPr>
              <a:t>Service Fabric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695148" y="4382863"/>
            <a:ext cx="1665531" cy="323971"/>
          </a:xfrm>
          <a:prstGeom prst="rect">
            <a:avLst/>
          </a:prstGeom>
          <a:gradFill flip="none" rotWithShape="1">
            <a:gsLst>
              <a:gs pos="0">
                <a:srgbClr val="D2D2D2">
                  <a:lumMod val="89000"/>
                </a:srgbClr>
              </a:gs>
              <a:gs pos="23000">
                <a:srgbClr val="D2D2D2">
                  <a:lumMod val="89000"/>
                </a:srgbClr>
              </a:gs>
              <a:gs pos="69000">
                <a:srgbClr val="D2D2D2">
                  <a:lumMod val="75000"/>
                </a:srgbClr>
              </a:gs>
              <a:gs pos="97000">
                <a:srgbClr val="D2D2D2">
                  <a:lumMod val="70000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 algn="ctr">
            <a:solidFill>
              <a:srgbClr val="50505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2850" tIns="42850" rIns="42850" bIns="4285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856961">
              <a:defRPr/>
            </a:pPr>
            <a:r>
              <a:rPr lang="en-US" sz="1687" b="1" kern="0" dirty="0">
                <a:solidFill>
                  <a:srgbClr val="FFFFFF"/>
                </a:solidFill>
                <a:cs typeface="Segoe UI" panose="020B0502040204020203" pitchFamily="34" charset="0"/>
              </a:rPr>
              <a:t>Your code, etc.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6798474" y="1961781"/>
            <a:ext cx="1962767" cy="1221361"/>
          </a:xfrm>
          <a:prstGeom prst="rect">
            <a:avLst/>
          </a:prstGeom>
          <a:gradFill flip="none" rotWithShape="1">
            <a:gsLst>
              <a:gs pos="0">
                <a:srgbClr val="505050">
                  <a:lumMod val="40000"/>
                  <a:lumOff val="60000"/>
                </a:srgbClr>
              </a:gs>
              <a:gs pos="46000">
                <a:srgbClr val="505050">
                  <a:lumMod val="95000"/>
                  <a:lumOff val="5000"/>
                </a:srgbClr>
              </a:gs>
              <a:gs pos="100000">
                <a:srgbClr val="505050">
                  <a:lumMod val="60000"/>
                </a:srgbClr>
              </a:gs>
            </a:gsLst>
            <a:path path="circle">
              <a:fillToRect l="50000" t="130000" r="50000" b="-30000"/>
            </a:path>
            <a:tileRect/>
          </a:gradFill>
          <a:ln w="19050" cap="flat" cmpd="sng" algn="ctr">
            <a:solidFill>
              <a:srgbClr val="50505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2850" tIns="42850" rIns="42850" bIns="42850" numCol="1" rtlCol="0" anchor="t" anchorCtr="1" compatLnSpc="1">
            <a:prstTxWarp prst="textNoShape">
              <a:avLst/>
            </a:prstTxWarp>
            <a:noAutofit/>
          </a:bodyPr>
          <a:lstStyle/>
          <a:p>
            <a:pPr defTabSz="856961">
              <a:defRPr/>
            </a:pPr>
            <a:r>
              <a:rPr lang="en-US" sz="1874" b="1" kern="0" dirty="0">
                <a:solidFill>
                  <a:srgbClr val="FFFFFF"/>
                </a:solidFill>
                <a:cs typeface="Segoe UI" panose="020B0502040204020203" pitchFamily="34" charset="0"/>
              </a:rPr>
              <a:t>PC/VM #2</a:t>
            </a:r>
            <a:br>
              <a:rPr lang="en-US" sz="1874" b="1" kern="0" dirty="0">
                <a:solidFill>
                  <a:srgbClr val="FFFFFF"/>
                </a:solidFill>
                <a:cs typeface="Segoe UI" panose="020B0502040204020203" pitchFamily="34" charset="0"/>
              </a:rPr>
            </a:br>
            <a:endParaRPr lang="en-US" sz="1874" b="1" kern="0" dirty="0">
              <a:solidFill>
                <a:srgbClr val="FFFFFF"/>
              </a:solidFill>
              <a:cs typeface="Segoe UI" panose="020B0502040204020203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956993" y="2355163"/>
            <a:ext cx="1656862" cy="323971"/>
          </a:xfrm>
          <a:prstGeom prst="rect">
            <a:avLst/>
          </a:prstGeom>
          <a:gradFill flip="none" rotWithShape="1">
            <a:gsLst>
              <a:gs pos="0">
                <a:srgbClr val="0078D7">
                  <a:lumMod val="40000"/>
                  <a:lumOff val="60000"/>
                </a:srgbClr>
              </a:gs>
              <a:gs pos="46000">
                <a:srgbClr val="0078D7">
                  <a:lumMod val="95000"/>
                  <a:lumOff val="5000"/>
                </a:srgbClr>
              </a:gs>
              <a:gs pos="100000">
                <a:srgbClr val="0078D7">
                  <a:lumMod val="60000"/>
                </a:srgbClr>
              </a:gs>
            </a:gsLst>
            <a:path path="circle">
              <a:fillToRect l="50000" t="130000" r="50000" b="-30000"/>
            </a:path>
            <a:tileRect/>
          </a:gradFill>
          <a:ln w="19050" cap="flat" cmpd="sng" algn="ctr">
            <a:solidFill>
              <a:srgbClr val="50505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2850" tIns="42850" rIns="42850" bIns="4285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856961">
              <a:defRPr/>
            </a:pPr>
            <a:r>
              <a:rPr lang="en-US" sz="1687" b="1" kern="0" dirty="0">
                <a:solidFill>
                  <a:srgbClr val="FFFFFF"/>
                </a:solidFill>
                <a:cs typeface="Segoe UI" panose="020B0502040204020203" pitchFamily="34" charset="0"/>
              </a:rPr>
              <a:t>Service Fabric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950698" y="2778015"/>
            <a:ext cx="1665531" cy="323971"/>
          </a:xfrm>
          <a:prstGeom prst="rect">
            <a:avLst/>
          </a:prstGeom>
          <a:gradFill flip="none" rotWithShape="1">
            <a:gsLst>
              <a:gs pos="0">
                <a:srgbClr val="D2D2D2">
                  <a:lumMod val="89000"/>
                </a:srgbClr>
              </a:gs>
              <a:gs pos="23000">
                <a:srgbClr val="D2D2D2">
                  <a:lumMod val="89000"/>
                </a:srgbClr>
              </a:gs>
              <a:gs pos="69000">
                <a:srgbClr val="D2D2D2">
                  <a:lumMod val="75000"/>
                </a:srgbClr>
              </a:gs>
              <a:gs pos="97000">
                <a:srgbClr val="D2D2D2">
                  <a:lumMod val="70000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 algn="ctr">
            <a:solidFill>
              <a:srgbClr val="50505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2850" tIns="42850" rIns="42850" bIns="4285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856961">
              <a:defRPr/>
            </a:pPr>
            <a:r>
              <a:rPr lang="en-US" sz="1687" b="1" kern="0" dirty="0">
                <a:solidFill>
                  <a:srgbClr val="FFFFFF"/>
                </a:solidFill>
                <a:cs typeface="Segoe UI" panose="020B0502040204020203" pitchFamily="34" charset="0"/>
              </a:rPr>
              <a:t>Your code, etc.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9246366" y="2684749"/>
            <a:ext cx="1962767" cy="1221361"/>
          </a:xfrm>
          <a:prstGeom prst="rect">
            <a:avLst/>
          </a:prstGeom>
          <a:gradFill flip="none" rotWithShape="1">
            <a:gsLst>
              <a:gs pos="0">
                <a:srgbClr val="505050">
                  <a:lumMod val="40000"/>
                  <a:lumOff val="60000"/>
                </a:srgbClr>
              </a:gs>
              <a:gs pos="46000">
                <a:srgbClr val="505050">
                  <a:lumMod val="95000"/>
                  <a:lumOff val="5000"/>
                </a:srgbClr>
              </a:gs>
              <a:gs pos="100000">
                <a:srgbClr val="505050">
                  <a:lumMod val="60000"/>
                </a:srgbClr>
              </a:gs>
            </a:gsLst>
            <a:path path="circle">
              <a:fillToRect l="50000" t="130000" r="50000" b="-30000"/>
            </a:path>
            <a:tileRect/>
          </a:gradFill>
          <a:ln w="19050" cap="flat" cmpd="sng" algn="ctr">
            <a:solidFill>
              <a:srgbClr val="50505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2850" tIns="42850" rIns="42850" bIns="42850" numCol="1" rtlCol="0" anchor="t" anchorCtr="1" compatLnSpc="1">
            <a:prstTxWarp prst="textNoShape">
              <a:avLst/>
            </a:prstTxWarp>
            <a:noAutofit/>
          </a:bodyPr>
          <a:lstStyle/>
          <a:p>
            <a:pPr defTabSz="856961">
              <a:defRPr/>
            </a:pPr>
            <a:r>
              <a:rPr lang="en-US" sz="1874" b="1" kern="0" dirty="0">
                <a:solidFill>
                  <a:srgbClr val="FFFFFF"/>
                </a:solidFill>
                <a:cs typeface="Segoe UI" panose="020B0502040204020203" pitchFamily="34" charset="0"/>
              </a:rPr>
              <a:t>PC/VM #3</a:t>
            </a:r>
            <a:br>
              <a:rPr lang="en-US" sz="1874" b="1" kern="0" dirty="0">
                <a:solidFill>
                  <a:srgbClr val="FFFFFF"/>
                </a:solidFill>
                <a:cs typeface="Segoe UI" panose="020B0502040204020203" pitchFamily="34" charset="0"/>
              </a:rPr>
            </a:br>
            <a:endParaRPr lang="en-US" sz="1874" b="1" kern="0" dirty="0">
              <a:solidFill>
                <a:srgbClr val="FFFFFF"/>
              </a:solidFill>
              <a:cs typeface="Segoe UI" panose="020B0502040204020203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9419943" y="3088063"/>
            <a:ext cx="1644179" cy="323971"/>
          </a:xfrm>
          <a:prstGeom prst="rect">
            <a:avLst/>
          </a:prstGeom>
          <a:gradFill flip="none" rotWithShape="1">
            <a:gsLst>
              <a:gs pos="0">
                <a:srgbClr val="0078D7">
                  <a:lumMod val="40000"/>
                  <a:lumOff val="60000"/>
                </a:srgbClr>
              </a:gs>
              <a:gs pos="46000">
                <a:srgbClr val="0078D7">
                  <a:lumMod val="95000"/>
                  <a:lumOff val="5000"/>
                </a:srgbClr>
              </a:gs>
              <a:gs pos="100000">
                <a:srgbClr val="0078D7">
                  <a:lumMod val="60000"/>
                </a:srgbClr>
              </a:gs>
            </a:gsLst>
            <a:path path="circle">
              <a:fillToRect l="50000" t="130000" r="50000" b="-30000"/>
            </a:path>
            <a:tileRect/>
          </a:gradFill>
          <a:ln w="19050" cap="flat" cmpd="sng" algn="ctr">
            <a:solidFill>
              <a:srgbClr val="50505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2850" tIns="42850" rIns="42850" bIns="4285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856961">
              <a:defRPr/>
            </a:pPr>
            <a:r>
              <a:rPr lang="en-US" sz="1687" b="1" kern="0" dirty="0">
                <a:solidFill>
                  <a:srgbClr val="FFFFFF"/>
                </a:solidFill>
                <a:cs typeface="Segoe UI" panose="020B0502040204020203" pitchFamily="34" charset="0"/>
              </a:rPr>
              <a:t>Service Fabric</a:t>
            </a:r>
          </a:p>
        </p:txBody>
      </p:sp>
      <p:sp>
        <p:nvSpPr>
          <p:cNvPr id="42" name="Rectangle 41"/>
          <p:cNvSpPr/>
          <p:nvPr/>
        </p:nvSpPr>
        <p:spPr>
          <a:xfrm>
            <a:off x="9398591" y="3500984"/>
            <a:ext cx="1665531" cy="323971"/>
          </a:xfrm>
          <a:prstGeom prst="rect">
            <a:avLst/>
          </a:prstGeom>
          <a:gradFill flip="none" rotWithShape="1">
            <a:gsLst>
              <a:gs pos="0">
                <a:srgbClr val="D2D2D2">
                  <a:lumMod val="89000"/>
                </a:srgbClr>
              </a:gs>
              <a:gs pos="23000">
                <a:srgbClr val="D2D2D2">
                  <a:lumMod val="89000"/>
                </a:srgbClr>
              </a:gs>
              <a:gs pos="69000">
                <a:srgbClr val="D2D2D2">
                  <a:lumMod val="75000"/>
                </a:srgbClr>
              </a:gs>
              <a:gs pos="97000">
                <a:srgbClr val="D2D2D2">
                  <a:lumMod val="70000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 algn="ctr">
            <a:solidFill>
              <a:srgbClr val="50505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2850" tIns="42850" rIns="42850" bIns="4285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856961">
              <a:defRPr/>
            </a:pPr>
            <a:r>
              <a:rPr lang="en-US" sz="1687" b="1" kern="0" dirty="0">
                <a:solidFill>
                  <a:srgbClr val="FFFFFF"/>
                </a:solidFill>
                <a:cs typeface="Segoe UI" panose="020B0502040204020203" pitchFamily="34" charset="0"/>
              </a:rPr>
              <a:t>Your code, etc.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9261424" y="4154713"/>
            <a:ext cx="1962767" cy="1221361"/>
          </a:xfrm>
          <a:prstGeom prst="rect">
            <a:avLst/>
          </a:prstGeom>
          <a:gradFill flip="none" rotWithShape="1">
            <a:gsLst>
              <a:gs pos="0">
                <a:srgbClr val="505050">
                  <a:lumMod val="40000"/>
                  <a:lumOff val="60000"/>
                </a:srgbClr>
              </a:gs>
              <a:gs pos="46000">
                <a:srgbClr val="505050">
                  <a:lumMod val="95000"/>
                  <a:lumOff val="5000"/>
                </a:srgbClr>
              </a:gs>
              <a:gs pos="100000">
                <a:srgbClr val="505050">
                  <a:lumMod val="60000"/>
                </a:srgbClr>
              </a:gs>
            </a:gsLst>
            <a:path path="circle">
              <a:fillToRect l="50000" t="130000" r="50000" b="-30000"/>
            </a:path>
            <a:tileRect/>
          </a:gradFill>
          <a:ln w="19050" cap="flat" cmpd="sng" algn="ctr">
            <a:solidFill>
              <a:srgbClr val="50505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2850" tIns="42850" rIns="42850" bIns="42850" numCol="1" rtlCol="0" anchor="t" anchorCtr="1" compatLnSpc="1">
            <a:prstTxWarp prst="textNoShape">
              <a:avLst/>
            </a:prstTxWarp>
            <a:noAutofit/>
          </a:bodyPr>
          <a:lstStyle/>
          <a:p>
            <a:pPr defTabSz="856961">
              <a:defRPr/>
            </a:pPr>
            <a:r>
              <a:rPr lang="en-US" sz="1874" b="1" kern="0" dirty="0">
                <a:solidFill>
                  <a:srgbClr val="FFFFFF"/>
                </a:solidFill>
                <a:cs typeface="Segoe UI" panose="020B0502040204020203" pitchFamily="34" charset="0"/>
              </a:rPr>
              <a:t>PC/VM #4</a:t>
            </a:r>
            <a:br>
              <a:rPr lang="en-US" sz="1874" b="1" kern="0" dirty="0">
                <a:solidFill>
                  <a:srgbClr val="FFFFFF"/>
                </a:solidFill>
                <a:cs typeface="Segoe UI" panose="020B0502040204020203" pitchFamily="34" charset="0"/>
              </a:rPr>
            </a:br>
            <a:endParaRPr lang="en-US" sz="1874" b="1" kern="0" dirty="0">
              <a:solidFill>
                <a:srgbClr val="FFFFFF"/>
              </a:solidFill>
              <a:cs typeface="Segoe UI" panose="020B0502040204020203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419943" y="4544848"/>
            <a:ext cx="1659237" cy="323971"/>
          </a:xfrm>
          <a:prstGeom prst="rect">
            <a:avLst/>
          </a:prstGeom>
          <a:gradFill flip="none" rotWithShape="1">
            <a:gsLst>
              <a:gs pos="0">
                <a:srgbClr val="0078D7">
                  <a:lumMod val="40000"/>
                  <a:lumOff val="60000"/>
                </a:srgbClr>
              </a:gs>
              <a:gs pos="46000">
                <a:srgbClr val="0078D7">
                  <a:lumMod val="95000"/>
                  <a:lumOff val="5000"/>
                </a:srgbClr>
              </a:gs>
              <a:gs pos="100000">
                <a:srgbClr val="0078D7">
                  <a:lumMod val="60000"/>
                </a:srgbClr>
              </a:gs>
            </a:gsLst>
            <a:path path="circle">
              <a:fillToRect l="50000" t="130000" r="50000" b="-30000"/>
            </a:path>
            <a:tileRect/>
          </a:gradFill>
          <a:ln w="19050" cap="flat" cmpd="sng" algn="ctr">
            <a:solidFill>
              <a:srgbClr val="50505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2850" tIns="42850" rIns="42850" bIns="4285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856961">
              <a:defRPr/>
            </a:pPr>
            <a:r>
              <a:rPr lang="en-US" sz="1687" b="1" kern="0" dirty="0">
                <a:solidFill>
                  <a:srgbClr val="FFFFFF"/>
                </a:solidFill>
                <a:cs typeface="Segoe UI" panose="020B0502040204020203" pitchFamily="34" charset="0"/>
              </a:rPr>
              <a:t>Service Fabric</a:t>
            </a:r>
          </a:p>
        </p:txBody>
      </p:sp>
      <p:sp>
        <p:nvSpPr>
          <p:cNvPr id="45" name="Rectangle 44"/>
          <p:cNvSpPr/>
          <p:nvPr/>
        </p:nvSpPr>
        <p:spPr>
          <a:xfrm>
            <a:off x="9413650" y="4970949"/>
            <a:ext cx="1665531" cy="323971"/>
          </a:xfrm>
          <a:prstGeom prst="rect">
            <a:avLst/>
          </a:prstGeom>
          <a:gradFill flip="none" rotWithShape="1">
            <a:gsLst>
              <a:gs pos="0">
                <a:srgbClr val="D2D2D2">
                  <a:lumMod val="89000"/>
                </a:srgbClr>
              </a:gs>
              <a:gs pos="23000">
                <a:srgbClr val="D2D2D2">
                  <a:lumMod val="89000"/>
                </a:srgbClr>
              </a:gs>
              <a:gs pos="69000">
                <a:srgbClr val="D2D2D2">
                  <a:lumMod val="75000"/>
                </a:srgbClr>
              </a:gs>
              <a:gs pos="97000">
                <a:srgbClr val="D2D2D2">
                  <a:lumMod val="70000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 algn="ctr">
            <a:solidFill>
              <a:srgbClr val="50505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2850" tIns="42850" rIns="42850" bIns="4285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856961">
              <a:defRPr/>
            </a:pPr>
            <a:r>
              <a:rPr lang="en-US" sz="1687" b="1" kern="0" dirty="0">
                <a:solidFill>
                  <a:srgbClr val="FFFFFF"/>
                </a:solidFill>
                <a:cs typeface="Segoe UI" panose="020B0502040204020203" pitchFamily="34" charset="0"/>
              </a:rPr>
              <a:t>Your code, etc.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6796100" y="5109240"/>
            <a:ext cx="1962767" cy="1221361"/>
          </a:xfrm>
          <a:prstGeom prst="rect">
            <a:avLst/>
          </a:prstGeom>
          <a:gradFill flip="none" rotWithShape="1">
            <a:gsLst>
              <a:gs pos="0">
                <a:srgbClr val="505050">
                  <a:lumMod val="40000"/>
                  <a:lumOff val="60000"/>
                </a:srgbClr>
              </a:gs>
              <a:gs pos="46000">
                <a:srgbClr val="505050">
                  <a:lumMod val="95000"/>
                  <a:lumOff val="5000"/>
                </a:srgbClr>
              </a:gs>
              <a:gs pos="100000">
                <a:srgbClr val="505050">
                  <a:lumMod val="60000"/>
                </a:srgbClr>
              </a:gs>
            </a:gsLst>
            <a:path path="circle">
              <a:fillToRect l="50000" t="130000" r="50000" b="-30000"/>
            </a:path>
            <a:tileRect/>
          </a:gradFill>
          <a:ln w="19050" cap="flat" cmpd="sng" algn="ctr">
            <a:solidFill>
              <a:srgbClr val="50505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2850" tIns="42850" rIns="42850" bIns="42850" numCol="1" rtlCol="0" anchor="t" anchorCtr="1" compatLnSpc="1">
            <a:prstTxWarp prst="textNoShape">
              <a:avLst/>
            </a:prstTxWarp>
            <a:noAutofit/>
          </a:bodyPr>
          <a:lstStyle/>
          <a:p>
            <a:pPr defTabSz="856961">
              <a:defRPr/>
            </a:pPr>
            <a:r>
              <a:rPr lang="en-US" sz="1874" b="1" kern="0" dirty="0">
                <a:solidFill>
                  <a:srgbClr val="FFFFFF"/>
                </a:solidFill>
                <a:cs typeface="Segoe UI" panose="020B0502040204020203" pitchFamily="34" charset="0"/>
              </a:rPr>
              <a:t>PC/VM #5</a:t>
            </a:r>
            <a:br>
              <a:rPr lang="en-US" sz="1874" b="1" kern="0" dirty="0">
                <a:solidFill>
                  <a:srgbClr val="FFFFFF"/>
                </a:solidFill>
                <a:cs typeface="Segoe UI" panose="020B0502040204020203" pitchFamily="34" charset="0"/>
              </a:rPr>
            </a:br>
            <a:endParaRPr lang="en-US" sz="1874" b="1" kern="0" dirty="0">
              <a:solidFill>
                <a:srgbClr val="FFFFFF"/>
              </a:solidFill>
              <a:cs typeface="Segoe UI" panose="020B0502040204020203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954619" y="5502622"/>
            <a:ext cx="1659235" cy="323971"/>
          </a:xfrm>
          <a:prstGeom prst="rect">
            <a:avLst/>
          </a:prstGeom>
          <a:gradFill flip="none" rotWithShape="1">
            <a:gsLst>
              <a:gs pos="0">
                <a:srgbClr val="0078D7">
                  <a:lumMod val="40000"/>
                  <a:lumOff val="60000"/>
                </a:srgbClr>
              </a:gs>
              <a:gs pos="46000">
                <a:srgbClr val="0078D7">
                  <a:lumMod val="95000"/>
                  <a:lumOff val="5000"/>
                </a:srgbClr>
              </a:gs>
              <a:gs pos="100000">
                <a:srgbClr val="0078D7">
                  <a:lumMod val="60000"/>
                </a:srgbClr>
              </a:gs>
            </a:gsLst>
            <a:path path="circle">
              <a:fillToRect l="50000" t="130000" r="50000" b="-30000"/>
            </a:path>
            <a:tileRect/>
          </a:gradFill>
          <a:ln w="19050" cap="flat" cmpd="sng" algn="ctr">
            <a:solidFill>
              <a:srgbClr val="50505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2850" tIns="42850" rIns="42850" bIns="4285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856961">
              <a:defRPr/>
            </a:pPr>
            <a:r>
              <a:rPr lang="en-US" sz="1687" b="1" kern="0" dirty="0">
                <a:solidFill>
                  <a:srgbClr val="FFFFFF"/>
                </a:solidFill>
                <a:cs typeface="Segoe UI" panose="020B0502040204020203" pitchFamily="34" charset="0"/>
              </a:rPr>
              <a:t>Service Fabric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948326" y="5925473"/>
            <a:ext cx="1665531" cy="323971"/>
          </a:xfrm>
          <a:prstGeom prst="rect">
            <a:avLst/>
          </a:prstGeom>
          <a:gradFill flip="none" rotWithShape="1">
            <a:gsLst>
              <a:gs pos="0">
                <a:srgbClr val="D2D2D2">
                  <a:lumMod val="89000"/>
                </a:srgbClr>
              </a:gs>
              <a:gs pos="23000">
                <a:srgbClr val="D2D2D2">
                  <a:lumMod val="89000"/>
                </a:srgbClr>
              </a:gs>
              <a:gs pos="69000">
                <a:srgbClr val="D2D2D2">
                  <a:lumMod val="75000"/>
                </a:srgbClr>
              </a:gs>
              <a:gs pos="97000">
                <a:srgbClr val="D2D2D2">
                  <a:lumMod val="70000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 algn="ctr">
            <a:solidFill>
              <a:srgbClr val="50505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2850" tIns="42850" rIns="42850" bIns="4285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856961">
              <a:defRPr/>
            </a:pPr>
            <a:r>
              <a:rPr lang="en-US" sz="1687" b="1" kern="0" dirty="0">
                <a:solidFill>
                  <a:srgbClr val="FFFFFF"/>
                </a:solidFill>
                <a:cs typeface="Segoe UI" panose="020B0502040204020203" pitchFamily="34" charset="0"/>
              </a:rPr>
              <a:t>Your code, etc.</a:t>
            </a:r>
          </a:p>
        </p:txBody>
      </p:sp>
      <p:sp>
        <p:nvSpPr>
          <p:cNvPr id="49" name="Title 33"/>
          <p:cNvSpPr txBox="1">
            <a:spLocks/>
          </p:cNvSpPr>
          <p:nvPr/>
        </p:nvSpPr>
        <p:spPr>
          <a:xfrm>
            <a:off x="408420" y="237862"/>
            <a:ext cx="10269002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88" b="0" kern="1200" cap="none" spc="-102" baseline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defRPr/>
            </a:pPr>
            <a:r>
              <a:rPr lang="en-US" sz="4400" spc="-100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 Light"/>
              </a:rPr>
              <a:t>Service Fabric Cluster in Azure</a:t>
            </a:r>
            <a:br>
              <a:rPr lang="en-US" sz="4400" spc="-100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 Light"/>
              </a:rPr>
            </a:br>
            <a:endParaRPr lang="en-US" sz="4400" spc="-100" dirty="0"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latin typeface="Segoe UI Light"/>
            </a:endParaRPr>
          </a:p>
        </p:txBody>
      </p:sp>
      <p:cxnSp>
        <p:nvCxnSpPr>
          <p:cNvPr id="50" name="Elbow Connector 49"/>
          <p:cNvCxnSpPr>
            <a:stCxn id="38" idx="3"/>
            <a:endCxn id="41" idx="1"/>
          </p:cNvCxnSpPr>
          <p:nvPr/>
        </p:nvCxnSpPr>
        <p:spPr>
          <a:xfrm>
            <a:off x="8613856" y="2517149"/>
            <a:ext cx="806088" cy="732900"/>
          </a:xfrm>
          <a:prstGeom prst="bentConnector3">
            <a:avLst/>
          </a:prstGeom>
          <a:noFill/>
          <a:ln w="57150" cap="sq" cmpd="sng" algn="ctr">
            <a:solidFill>
              <a:srgbClr val="D83B0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1" name="Elbow Connector 50"/>
          <p:cNvCxnSpPr>
            <a:stCxn id="41" idx="3"/>
            <a:endCxn id="44" idx="3"/>
          </p:cNvCxnSpPr>
          <p:nvPr/>
        </p:nvCxnSpPr>
        <p:spPr>
          <a:xfrm>
            <a:off x="11064120" y="3250049"/>
            <a:ext cx="15060" cy="1456785"/>
          </a:xfrm>
          <a:prstGeom prst="bentConnector3">
            <a:avLst>
              <a:gd name="adj1" fmla="val 2139208"/>
            </a:avLst>
          </a:prstGeom>
          <a:noFill/>
          <a:ln w="57150" cap="sq" cmpd="sng" algn="ctr">
            <a:solidFill>
              <a:srgbClr val="D83B0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2" name="Elbow Connector 51"/>
          <p:cNvCxnSpPr>
            <a:stCxn id="47" idx="3"/>
            <a:endCxn id="44" idx="1"/>
          </p:cNvCxnSpPr>
          <p:nvPr/>
        </p:nvCxnSpPr>
        <p:spPr>
          <a:xfrm flipV="1">
            <a:off x="8613854" y="4706834"/>
            <a:ext cx="806089" cy="957774"/>
          </a:xfrm>
          <a:prstGeom prst="bentConnector3">
            <a:avLst>
              <a:gd name="adj1" fmla="val 50000"/>
            </a:avLst>
          </a:prstGeom>
          <a:noFill/>
          <a:ln w="57150" cap="sq" cmpd="sng" algn="ctr">
            <a:solidFill>
              <a:srgbClr val="D83B0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3" name="Elbow Connector 52"/>
          <p:cNvCxnSpPr>
            <a:stCxn id="35" idx="3"/>
            <a:endCxn id="47" idx="1"/>
          </p:cNvCxnSpPr>
          <p:nvPr/>
        </p:nvCxnSpPr>
        <p:spPr>
          <a:xfrm flipH="1">
            <a:off x="6954621" y="4121998"/>
            <a:ext cx="406059" cy="1542610"/>
          </a:xfrm>
          <a:prstGeom prst="bentConnector5">
            <a:avLst>
              <a:gd name="adj1" fmla="val -86265"/>
              <a:gd name="adj2" fmla="val 52778"/>
              <a:gd name="adj3" fmla="val 179146"/>
            </a:avLst>
          </a:prstGeom>
          <a:noFill/>
          <a:ln w="57150" cap="sq" cmpd="sng" algn="ctr">
            <a:solidFill>
              <a:srgbClr val="D83B0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4" name="Elbow Connector 53"/>
          <p:cNvCxnSpPr>
            <a:stCxn id="35" idx="3"/>
            <a:endCxn id="38" idx="1"/>
          </p:cNvCxnSpPr>
          <p:nvPr/>
        </p:nvCxnSpPr>
        <p:spPr>
          <a:xfrm flipH="1" flipV="1">
            <a:off x="6956993" y="2517149"/>
            <a:ext cx="403685" cy="1604848"/>
          </a:xfrm>
          <a:prstGeom prst="bentConnector5">
            <a:avLst>
              <a:gd name="adj1" fmla="val -86772"/>
              <a:gd name="adj2" fmla="val 50000"/>
              <a:gd name="adj3" fmla="val 199071"/>
            </a:avLst>
          </a:prstGeom>
          <a:noFill/>
          <a:ln w="57150" cap="sq" cmpd="sng" algn="ctr">
            <a:solidFill>
              <a:srgbClr val="D83B0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5" name="Straight Arrow Connector 54"/>
          <p:cNvCxnSpPr>
            <a:stCxn id="33" idx="3"/>
            <a:endCxn id="35" idx="1"/>
          </p:cNvCxnSpPr>
          <p:nvPr/>
        </p:nvCxnSpPr>
        <p:spPr>
          <a:xfrm flipV="1">
            <a:off x="4755928" y="4121997"/>
            <a:ext cx="945513" cy="519524"/>
          </a:xfrm>
          <a:prstGeom prst="straightConnector1">
            <a:avLst/>
          </a:prstGeom>
          <a:noFill/>
          <a:ln w="57150" cap="flat" cmpd="sng" algn="ctr">
            <a:solidFill>
              <a:srgbClr val="505050">
                <a:lumMod val="75000"/>
                <a:lumOff val="25000"/>
              </a:srgbClr>
            </a:solidFill>
            <a:prstDash val="solid"/>
            <a:tailEnd type="triangle"/>
          </a:ln>
          <a:effectLst/>
        </p:spPr>
      </p:cxnSp>
      <p:pic>
        <p:nvPicPr>
          <p:cNvPr id="56" name="Picture 2" descr="C:\Users\Jeffrey\AppData\Local\Microsoft\Windows\Temporary Internet Files\Content.IE5\Z5GQZJYD\MC900432569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271" y="3810057"/>
            <a:ext cx="1662926" cy="166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Straight Arrow Connector 56"/>
          <p:cNvCxnSpPr>
            <a:stCxn id="56" idx="3"/>
            <a:endCxn id="33" idx="1"/>
          </p:cNvCxnSpPr>
          <p:nvPr/>
        </p:nvCxnSpPr>
        <p:spPr>
          <a:xfrm>
            <a:off x="2218197" y="4641521"/>
            <a:ext cx="1555635" cy="1"/>
          </a:xfrm>
          <a:prstGeom prst="straightConnector1">
            <a:avLst/>
          </a:prstGeom>
          <a:noFill/>
          <a:ln w="57150" cap="flat" cmpd="sng" algn="ctr">
            <a:solidFill>
              <a:srgbClr val="505050">
                <a:lumMod val="75000"/>
                <a:lumOff val="25000"/>
              </a:srgbClr>
            </a:solidFill>
            <a:prstDash val="solid"/>
            <a:tailEnd type="triangle"/>
          </a:ln>
          <a:effectLst/>
        </p:spPr>
      </p:cxnSp>
      <p:sp>
        <p:nvSpPr>
          <p:cNvPr id="58" name="Rectangle 57"/>
          <p:cNvSpPr/>
          <p:nvPr/>
        </p:nvSpPr>
        <p:spPr>
          <a:xfrm>
            <a:off x="1786705" y="3456448"/>
            <a:ext cx="1665531" cy="530492"/>
          </a:xfrm>
          <a:prstGeom prst="rect">
            <a:avLst/>
          </a:prstGeom>
          <a:gradFill flip="none" rotWithShape="1">
            <a:gsLst>
              <a:gs pos="0">
                <a:srgbClr val="D2D2D2">
                  <a:lumMod val="89000"/>
                </a:srgbClr>
              </a:gs>
              <a:gs pos="23000">
                <a:srgbClr val="D2D2D2">
                  <a:lumMod val="89000"/>
                </a:srgbClr>
              </a:gs>
              <a:gs pos="69000">
                <a:srgbClr val="D2D2D2">
                  <a:lumMod val="75000"/>
                </a:srgbClr>
              </a:gs>
              <a:gs pos="97000">
                <a:srgbClr val="D2D2D2">
                  <a:lumMod val="70000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 algn="ctr">
            <a:solidFill>
              <a:srgbClr val="50505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2850" tIns="42850" rIns="42850" bIns="4285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856961">
              <a:defRPr/>
            </a:pPr>
            <a:r>
              <a:rPr lang="en-US" sz="1687" b="1" kern="0" dirty="0">
                <a:solidFill>
                  <a:srgbClr val="FFFFFF"/>
                </a:solidFill>
                <a:cs typeface="Segoe UI" panose="020B0502040204020203" pitchFamily="34" charset="0"/>
              </a:rPr>
              <a:t>Your code, etc.</a:t>
            </a:r>
            <a:br>
              <a:rPr lang="en-US" sz="1687" b="1" kern="0" dirty="0">
                <a:solidFill>
                  <a:srgbClr val="FFFFFF"/>
                </a:solidFill>
                <a:cs typeface="Segoe UI" panose="020B0502040204020203" pitchFamily="34" charset="0"/>
              </a:rPr>
            </a:br>
            <a:r>
              <a:rPr lang="en-US" sz="1594" kern="0" dirty="0">
                <a:solidFill>
                  <a:srgbClr val="FFFFFF"/>
                </a:solidFill>
                <a:cs typeface="Segoe UI" panose="020B0502040204020203" pitchFamily="34" charset="0"/>
              </a:rPr>
              <a:t>(Port: 19080)</a:t>
            </a:r>
          </a:p>
        </p:txBody>
      </p:sp>
      <p:sp>
        <p:nvSpPr>
          <p:cNvPr id="59" name="Rectangle 58"/>
          <p:cNvSpPr/>
          <p:nvPr/>
        </p:nvSpPr>
        <p:spPr>
          <a:xfrm>
            <a:off x="1786705" y="5291171"/>
            <a:ext cx="1665531" cy="535423"/>
          </a:xfrm>
          <a:prstGeom prst="rect">
            <a:avLst/>
          </a:prstGeom>
          <a:gradFill flip="none" rotWithShape="1">
            <a:gsLst>
              <a:gs pos="0">
                <a:srgbClr val="D2D2D2">
                  <a:lumMod val="89000"/>
                </a:srgbClr>
              </a:gs>
              <a:gs pos="23000">
                <a:srgbClr val="D2D2D2">
                  <a:lumMod val="89000"/>
                </a:srgbClr>
              </a:gs>
              <a:gs pos="69000">
                <a:srgbClr val="D2D2D2">
                  <a:lumMod val="75000"/>
                </a:srgbClr>
              </a:gs>
              <a:gs pos="97000">
                <a:srgbClr val="D2D2D2">
                  <a:lumMod val="70000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 algn="ctr">
            <a:solidFill>
              <a:srgbClr val="50505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2850" tIns="42850" rIns="42850" bIns="4285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856961">
              <a:defRPr/>
            </a:pPr>
            <a:r>
              <a:rPr lang="en-US" sz="1687" b="1" kern="0" dirty="0">
                <a:solidFill>
                  <a:srgbClr val="FFFFFF"/>
                </a:solidFill>
                <a:cs typeface="Segoe UI" panose="020B0502040204020203" pitchFamily="34" charset="0"/>
              </a:rPr>
              <a:t>Web Request</a:t>
            </a:r>
            <a:br>
              <a:rPr lang="en-US" sz="1687" b="1" kern="0" dirty="0">
                <a:solidFill>
                  <a:srgbClr val="FFFFFF"/>
                </a:solidFill>
                <a:cs typeface="Segoe UI" panose="020B0502040204020203" pitchFamily="34" charset="0"/>
              </a:rPr>
            </a:br>
            <a:r>
              <a:rPr lang="en-US" sz="1594" kern="0" dirty="0">
                <a:solidFill>
                  <a:srgbClr val="FFFFFF"/>
                </a:solidFill>
                <a:cs typeface="Segoe UI" panose="020B0502040204020203" pitchFamily="34" charset="0"/>
              </a:rPr>
              <a:t>(Port: 80/443/?)</a:t>
            </a:r>
          </a:p>
        </p:txBody>
      </p:sp>
      <p:cxnSp>
        <p:nvCxnSpPr>
          <p:cNvPr id="60" name="Straight Arrow Connector 59"/>
          <p:cNvCxnSpPr>
            <a:stCxn id="33" idx="3"/>
            <a:endCxn id="48" idx="1"/>
          </p:cNvCxnSpPr>
          <p:nvPr/>
        </p:nvCxnSpPr>
        <p:spPr>
          <a:xfrm>
            <a:off x="4755928" y="4641522"/>
            <a:ext cx="2192398" cy="1445937"/>
          </a:xfrm>
          <a:prstGeom prst="straightConnector1">
            <a:avLst/>
          </a:prstGeom>
          <a:noFill/>
          <a:ln w="57150" cap="flat" cmpd="sng" algn="ctr">
            <a:solidFill>
              <a:srgbClr val="505050">
                <a:lumMod val="75000"/>
                <a:lumOff val="25000"/>
              </a:srgbClr>
            </a:solidFill>
            <a:prstDash val="solid"/>
            <a:tailEnd type="triangle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540652" y="1410147"/>
            <a:ext cx="3028142" cy="1061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56961">
              <a:defRPr/>
            </a:pPr>
            <a:r>
              <a:rPr lang="en-US" sz="1500" kern="0" dirty="0">
                <a:solidFill>
                  <a:sysClr val="windowText" lastClr="000000"/>
                </a:solidFill>
                <a:cs typeface="Segoe UI" panose="020B0502040204020203" pitchFamily="34" charset="0"/>
              </a:rPr>
              <a:t>Cluster supports 1,000s of nodes</a:t>
            </a:r>
          </a:p>
          <a:p>
            <a:pPr defTabSz="856961">
              <a:defRPr/>
            </a:pPr>
            <a:r>
              <a:rPr lang="en-US" sz="1655" kern="0" dirty="0">
                <a:solidFill>
                  <a:sysClr val="windowText" lastClr="000000"/>
                </a:solidFill>
              </a:rPr>
              <a:t>is self repairing, and scales-in and out</a:t>
            </a:r>
          </a:p>
          <a:p>
            <a:pPr defTabSz="856961">
              <a:defRPr/>
            </a:pPr>
            <a:endParaRPr lang="en-US" sz="1500" kern="0" dirty="0">
              <a:solidFill>
                <a:sysClr val="windowText" lastClr="000000"/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785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5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0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8" grpId="0" animBg="1"/>
      <p:bldP spid="58" grpId="1" animBg="1"/>
      <p:bldP spid="59" grpId="0" animBg="1"/>
    </p:bldLst>
  </p:timing>
</p:sld>
</file>

<file path=ppt/theme/theme1.xml><?xml version="1.0" encoding="utf-8"?>
<a:theme xmlns:a="http://schemas.openxmlformats.org/drawingml/2006/main" name="Connect_2016_Template_Light">
  <a:themeElements>
    <a:clrScheme name="Custom 1">
      <a:dk1>
        <a:srgbClr val="505050"/>
      </a:dk1>
      <a:lt1>
        <a:srgbClr val="FFFFFF"/>
      </a:lt1>
      <a:dk2>
        <a:srgbClr val="6E3382"/>
      </a:dk2>
      <a:lt2>
        <a:srgbClr val="FFFFFF"/>
      </a:lt2>
      <a:accent1>
        <a:srgbClr val="6E3382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ETConfTemplate.pptx" id="{ED994DE7-F3AB-4A23-8B22-013D4A87D844}" vid="{77E12752-2A9C-4F35-B3CD-BDB6A0E2197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astSharedByUser xmlns="b0e4521d-181b-4aee-b4a8-952b2bc14729">scothu@microsoft.com</LastSharedByUser>
    <SharedWithUsers xmlns="b0e4521d-181b-4aee-b4a8-952b2bc14729">
      <UserInfo>
        <DisplayName>Diego Vega</DisplayName>
        <AccountId>30</AccountId>
        <AccountType/>
      </UserInfo>
      <UserInfo>
        <DisplayName>Daniel Roth</DisplayName>
        <AccountId>31</AccountId>
        <AccountType/>
      </UserInfo>
      <UserInfo>
        <DisplayName>Kasey Uhlenhuth</DisplayName>
        <AccountId>32</AccountId>
        <AccountType/>
      </UserInfo>
      <UserInfo>
        <DisplayName>Andrew Hall (DEVDIV)</DisplayName>
        <AccountId>33</AccountId>
        <AccountType/>
      </UserInfo>
    </SharedWithUsers>
    <LastSharedByTime xmlns="b0e4521d-181b-4aee-b4a8-952b2bc14729">2017-08-02T01:28:32+00:00</LastSharedByTime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8D393254D930438EAEFA57144E97A1" ma:contentTypeVersion="6" ma:contentTypeDescription="Create a new document." ma:contentTypeScope="" ma:versionID="1ab1d48702f2dbd936fe586f8043726f">
  <xsd:schema xmlns:xsd="http://www.w3.org/2001/XMLSchema" xmlns:xs="http://www.w3.org/2001/XMLSchema" xmlns:p="http://schemas.microsoft.com/office/2006/metadata/properties" xmlns:ns2="ed971524-76e7-40a8-a01a-f99956bd178c" xmlns:ns3="b0e4521d-181b-4aee-b4a8-952b2bc14729" targetNamespace="http://schemas.microsoft.com/office/2006/metadata/properties" ma:root="true" ma:fieldsID="4fd0fd4a66fbd0bff1385b057556f9df" ns2:_="" ns3:_="">
    <xsd:import namespace="ed971524-76e7-40a8-a01a-f99956bd178c"/>
    <xsd:import namespace="b0e4521d-181b-4aee-b4a8-952b2bc1472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971524-76e7-40a8-a01a-f99956bd17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e4521d-181b-4aee-b4a8-952b2bc1472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32051C8-1D54-4CAE-822B-9BF5C05E3E63}">
  <ds:schemaRefs>
    <ds:schemaRef ds:uri="ed971524-76e7-40a8-a01a-f99956bd178c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b0e4521d-181b-4aee-b4a8-952b2bc14729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E694AB9-464F-4B73-9FBB-9826DE7A52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d971524-76e7-40a8-a01a-f99956bd178c"/>
    <ds:schemaRef ds:uri="b0e4521d-181b-4aee-b4a8-952b2bc1472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479B346-B91C-44CF-9CBE-5329E476BFD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NETConfTemplate</Template>
  <TotalTime>5550</TotalTime>
  <Words>1234</Words>
  <Application>Microsoft Office PowerPoint</Application>
  <PresentationFormat>Widescreen</PresentationFormat>
  <Paragraphs>285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MS PGothic</vt:lpstr>
      <vt:lpstr>Arial</vt:lpstr>
      <vt:lpstr>Calibri</vt:lpstr>
      <vt:lpstr>Segoe UI</vt:lpstr>
      <vt:lpstr>Segoe UI Light</vt:lpstr>
      <vt:lpstr>Segoe UI Semilight</vt:lpstr>
      <vt:lpstr>Wingdings</vt:lpstr>
      <vt:lpstr>Connect_2016_Template_Light</vt:lpstr>
      <vt:lpstr> Learn. Imagine. Build. .NET Conf  </vt:lpstr>
      <vt:lpstr>Cloud Developer Advocate</vt:lpstr>
      <vt:lpstr>What you will learn from this session</vt:lpstr>
      <vt:lpstr>Why a microservices architecture?</vt:lpstr>
      <vt:lpstr>PowerPoint Presentation</vt:lpstr>
      <vt:lpstr>PowerPoint Presentation</vt:lpstr>
      <vt:lpstr>PowerPoint Presentation</vt:lpstr>
      <vt:lpstr>Service Fabric makes it easy</vt:lpstr>
      <vt:lpstr>PowerPoint Presentation</vt:lpstr>
      <vt:lpstr>PowerPoint Presentation</vt:lpstr>
      <vt:lpstr>Services Powered by Service Fabric</vt:lpstr>
      <vt:lpstr>Demo:</vt:lpstr>
      <vt:lpstr>Demo:</vt:lpstr>
      <vt:lpstr>Path to microservices</vt:lpstr>
      <vt:lpstr>Containers and Orchestration</vt:lpstr>
      <vt:lpstr>Container images</vt:lpstr>
      <vt:lpstr>Service Fabric and Containers</vt:lpstr>
      <vt:lpstr>How does it look?</vt:lpstr>
      <vt:lpstr>ASP.NET Core + Service Fabric</vt:lpstr>
      <vt:lpstr>Hosting ASP.NET Core in Service Fabric</vt:lpstr>
      <vt:lpstr>ASP.NET Core WebHost</vt:lpstr>
      <vt:lpstr>ASP.NET Core WebHost in Service Fabric</vt:lpstr>
      <vt:lpstr>PowerPoint Presentation</vt:lpstr>
      <vt:lpstr>Try it!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Learn. Imagine. Build. .NET Conf</dc:title>
  <dc:creator>Maxime Rouiller</dc:creator>
  <cp:lastModifiedBy>Maxime Rouiller</cp:lastModifiedBy>
  <cp:revision>3</cp:revision>
  <dcterms:created xsi:type="dcterms:W3CDTF">2017-09-12T04:37:18Z</dcterms:created>
  <dcterms:modified xsi:type="dcterms:W3CDTF">2017-09-20T22:00:30Z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0x010100D38D393254D930438EAEFA57144E97A1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Ref">
    <vt:lpwstr>https://api.informationprotection.azure.com/api/72f988bf-86f1-41af-91ab-2d7cd011db47</vt:lpwstr>
  </property>
  <property fmtid="{D5CDD505-2E9C-101B-9397-08002B2CF9AE}" pid="6" name="MSIP_Label_f42aa342-8706-4288-bd11-ebb85995028c_Owner">
    <vt:lpwstr>bethma@microsoft.com</vt:lpwstr>
  </property>
  <property fmtid="{D5CDD505-2E9C-101B-9397-08002B2CF9AE}" pid="7" name="MSIP_Label_f42aa342-8706-4288-bd11-ebb85995028c_SetDate">
    <vt:lpwstr>2017-07-28T15:05:09.2926995-07:00</vt:lpwstr>
  </property>
  <property fmtid="{D5CDD505-2E9C-101B-9397-08002B2CF9AE}" pid="8" name="MSIP_Label_f42aa342-8706-4288-bd11-ebb85995028c_Name">
    <vt:lpwstr>General</vt:lpwstr>
  </property>
  <property fmtid="{D5CDD505-2E9C-101B-9397-08002B2CF9AE}" pid="9" name="MSIP_Label_f42aa342-8706-4288-bd11-ebb85995028c_Application">
    <vt:lpwstr>Microsoft Azure Information Protection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