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21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19" name="Espace réservé du pied de page 18"/>
          <p:cNvSpPr>
            <a:spLocks noGrp="1"/>
          </p:cNvSpPr>
          <p:nvPr>
            <p:ph type="ftr" sz="quarter" idx="11"/>
          </p:nvPr>
        </p:nvSpPr>
        <p:spPr/>
        <p:txBody>
          <a:bodyPr/>
          <a:lstStyle/>
          <a:p>
            <a:endParaRPr lang="fr-BE"/>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309A6D-C09C-4548-B29A-6CF363A7E532}" type="datetimeFigureOut">
              <a:rPr lang="fr-FR" smtClean="0"/>
              <a:pPr/>
              <a:t>16/01/2014</a:t>
            </a:fld>
            <a:endParaRPr lang="fr-BE"/>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pPr algn="l"/>
            <a:r>
              <a:rPr lang="fr-FR" sz="4800" dirty="0" err="1" smtClean="0"/>
              <a:t>Systeme</a:t>
            </a:r>
            <a:r>
              <a:rPr lang="fr-FR" sz="4800" dirty="0" smtClean="0"/>
              <a:t> de gestion du chauffage via Internet et par le biais de dispositifs mobiles </a:t>
            </a:r>
            <a:endParaRPr lang="fr-FR" sz="4800" dirty="0"/>
          </a:p>
        </p:txBody>
      </p:sp>
      <p:sp>
        <p:nvSpPr>
          <p:cNvPr id="3" name="Sous-titre 2"/>
          <p:cNvSpPr>
            <a:spLocks noGrp="1"/>
          </p:cNvSpPr>
          <p:nvPr>
            <p:ph type="subTitle" idx="1"/>
          </p:nvPr>
        </p:nvSpPr>
        <p:spPr/>
        <p:txBody>
          <a:bodyPr/>
          <a:lstStyle/>
          <a:p>
            <a:pPr algn="l"/>
            <a:r>
              <a:rPr lang="en-US" b="1" dirty="0" smtClean="0"/>
              <a:t> JEDDEY SEIFEDDINE</a:t>
            </a:r>
          </a:p>
          <a:p>
            <a:pPr algn="l"/>
            <a:r>
              <a:rPr lang="en-US" b="1" u="sng" dirty="0" smtClean="0"/>
              <a:t>1241 F</a:t>
            </a:r>
            <a:endParaRPr lang="fr-FR"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53120"/>
          </a:xfrm>
        </p:spPr>
        <p:txBody>
          <a:bodyPr/>
          <a:lstStyle/>
          <a:p>
            <a:r>
              <a:rPr lang="fr-FR" dirty="0" smtClean="0"/>
              <a:t>Il faut ensuite créer les différents périphériques dans la </a:t>
            </a:r>
            <a:r>
              <a:rPr lang="fr-FR" dirty="0" err="1" smtClean="0"/>
              <a:t>Zibase</a:t>
            </a:r>
            <a:r>
              <a:rPr lang="fr-FR" dirty="0" smtClean="0"/>
              <a:t>. </a:t>
            </a:r>
          </a:p>
          <a:p>
            <a:r>
              <a:rPr lang="fr-FR" dirty="0" smtClean="0"/>
              <a:t>Tout d’abord, la sonde de température : </a:t>
            </a:r>
          </a:p>
          <a:p>
            <a:endParaRPr lang="en-US" dirty="0" smtClean="0"/>
          </a:p>
          <a:p>
            <a:endParaRPr lang="fr-FR" dirty="0"/>
          </a:p>
        </p:txBody>
      </p:sp>
      <p:pic>
        <p:nvPicPr>
          <p:cNvPr id="3074" name="Picture 2" descr="C:\Users\lavazor\Desktop\2.PNG"/>
          <p:cNvPicPr>
            <a:picLocks noChangeAspect="1" noChangeArrowheads="1"/>
          </p:cNvPicPr>
          <p:nvPr/>
        </p:nvPicPr>
        <p:blipFill>
          <a:blip r:embed="rId2"/>
          <a:srcRect/>
          <a:stretch>
            <a:fillRect/>
          </a:stretch>
        </p:blipFill>
        <p:spPr bwMode="auto">
          <a:xfrm>
            <a:off x="0" y="2071678"/>
            <a:ext cx="9144000" cy="478632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681682"/>
          </a:xfrm>
        </p:spPr>
        <p:txBody>
          <a:bodyPr/>
          <a:lstStyle/>
          <a:p>
            <a:r>
              <a:rPr lang="fr-FR" dirty="0" smtClean="0"/>
              <a:t>Puis l’actionneur qui va piloter le chauffage (ici un module contact sec pour une </a:t>
            </a:r>
          </a:p>
          <a:p>
            <a:r>
              <a:rPr lang="fr-FR" dirty="0" smtClean="0"/>
              <a:t>chaudière </a:t>
            </a:r>
            <a:r>
              <a:rPr lang="fr-FR" dirty="0" err="1" smtClean="0"/>
              <a:t>Tyxia</a:t>
            </a:r>
            <a:r>
              <a:rPr lang="fr-FR" dirty="0" smtClean="0"/>
              <a:t> 460) </a:t>
            </a:r>
          </a:p>
          <a:p>
            <a:pPr>
              <a:buNone/>
            </a:pPr>
            <a:endParaRPr lang="fr-FR" dirty="0"/>
          </a:p>
        </p:txBody>
      </p:sp>
      <p:pic>
        <p:nvPicPr>
          <p:cNvPr id="4098" name="Picture 2" descr="C:\Users\lavazor\Desktop\3.PNG"/>
          <p:cNvPicPr>
            <a:picLocks noChangeAspect="1" noChangeArrowheads="1"/>
          </p:cNvPicPr>
          <p:nvPr/>
        </p:nvPicPr>
        <p:blipFill>
          <a:blip r:embed="rId2"/>
          <a:srcRect/>
          <a:stretch>
            <a:fillRect/>
          </a:stretch>
        </p:blipFill>
        <p:spPr bwMode="auto">
          <a:xfrm>
            <a:off x="0" y="2143116"/>
            <a:ext cx="9144000" cy="471488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lstStyle/>
          <a:p>
            <a:r>
              <a:rPr lang="fr-FR" dirty="0" smtClean="0"/>
              <a:t>La fonction thermostat est une action qui devra être exécuté périodiquement afin de </a:t>
            </a:r>
          </a:p>
          <a:p>
            <a:r>
              <a:rPr lang="fr-FR" dirty="0" smtClean="0"/>
              <a:t>contrôler le module actionneur défini ci-dessus en fonction de la valeur de la sonde </a:t>
            </a:r>
          </a:p>
          <a:p>
            <a:r>
              <a:rPr lang="fr-FR" dirty="0" smtClean="0"/>
              <a:t>de température en entrée. </a:t>
            </a:r>
          </a:p>
          <a:p>
            <a:r>
              <a:rPr lang="fr-FR" dirty="0" smtClean="0"/>
              <a:t>Il est possible de créer un scénario qui sera déclenché par la sonde de température </a:t>
            </a:r>
          </a:p>
          <a:p>
            <a:r>
              <a:rPr lang="fr-FR" dirty="0" smtClean="0"/>
              <a:t>elle-même : </a:t>
            </a:r>
          </a:p>
          <a:p>
            <a:pPr>
              <a:buNone/>
            </a:pP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5312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fr-FR" dirty="0" smtClean="0"/>
              <a:t>Cependant afin de limiter le nombre d’exécution de la régulation et d’éviter une </a:t>
            </a:r>
          </a:p>
          <a:p>
            <a:r>
              <a:rPr lang="fr-FR" dirty="0" smtClean="0"/>
              <a:t>surcharge de la </a:t>
            </a:r>
            <a:r>
              <a:rPr lang="fr-FR" dirty="0" err="1" smtClean="0"/>
              <a:t>Zibase</a:t>
            </a:r>
            <a:r>
              <a:rPr lang="fr-FR" dirty="0" smtClean="0"/>
              <a:t>, vous pourrez choisir un </a:t>
            </a:r>
            <a:r>
              <a:rPr lang="fr-FR" dirty="0" err="1" smtClean="0"/>
              <a:t>timer</a:t>
            </a:r>
            <a:r>
              <a:rPr lang="fr-FR" dirty="0" smtClean="0"/>
              <a:t> périodique (ici toute les 5min </a:t>
            </a:r>
          </a:p>
          <a:p>
            <a:r>
              <a:rPr lang="fr-FR" dirty="0" smtClean="0"/>
              <a:t>par exemple) : </a:t>
            </a:r>
          </a:p>
          <a:p>
            <a:endParaRPr lang="fr-FR" dirty="0"/>
          </a:p>
        </p:txBody>
      </p:sp>
      <p:pic>
        <p:nvPicPr>
          <p:cNvPr id="5122" name="Picture 2" descr="C:\Users\lavazor\Desktop\4.PNG"/>
          <p:cNvPicPr>
            <a:picLocks noChangeAspect="1" noChangeArrowheads="1"/>
          </p:cNvPicPr>
          <p:nvPr/>
        </p:nvPicPr>
        <p:blipFill>
          <a:blip r:embed="rId2"/>
          <a:srcRect/>
          <a:stretch>
            <a:fillRect/>
          </a:stretch>
        </p:blipFill>
        <p:spPr bwMode="auto">
          <a:xfrm>
            <a:off x="500034" y="571480"/>
            <a:ext cx="8215370" cy="278608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229600" cy="5610244"/>
          </a:xfrm>
        </p:spPr>
        <p:txBody>
          <a:bodyPr/>
          <a:lstStyle/>
          <a:p>
            <a:endParaRPr lang="fr-FR" dirty="0"/>
          </a:p>
        </p:txBody>
      </p:sp>
      <p:pic>
        <p:nvPicPr>
          <p:cNvPr id="6146" name="Picture 2" descr="C:\Users\lavazor\Desktop\5.PNG"/>
          <p:cNvPicPr>
            <a:picLocks noChangeAspect="1" noChangeArrowheads="1"/>
          </p:cNvPicPr>
          <p:nvPr/>
        </p:nvPicPr>
        <p:blipFill>
          <a:blip r:embed="rId2"/>
          <a:srcRect/>
          <a:stretch>
            <a:fillRect/>
          </a:stretch>
        </p:blipFill>
        <p:spPr bwMode="auto">
          <a:xfrm>
            <a:off x="500034" y="714356"/>
            <a:ext cx="8215370" cy="221457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fonction Thermostat</a:t>
            </a:r>
            <a:endParaRPr lang="fr-FR" dirty="0"/>
          </a:p>
        </p:txBody>
      </p:sp>
      <p:sp>
        <p:nvSpPr>
          <p:cNvPr id="3" name="Espace réservé du contenu 2"/>
          <p:cNvSpPr>
            <a:spLocks noGrp="1"/>
          </p:cNvSpPr>
          <p:nvPr>
            <p:ph idx="1"/>
          </p:nvPr>
        </p:nvSpPr>
        <p:spPr/>
        <p:txBody>
          <a:bodyPr/>
          <a:lstStyle/>
          <a:p>
            <a:r>
              <a:rPr lang="fr-FR" dirty="0" smtClean="0"/>
              <a:t>La fonction Thermostat est une fonction spéciale de la </a:t>
            </a:r>
            <a:r>
              <a:rPr lang="fr-FR" dirty="0" err="1" smtClean="0"/>
              <a:t>Zibase</a:t>
            </a:r>
            <a:r>
              <a:rPr lang="fr-FR" dirty="0" smtClean="0"/>
              <a:t>. Elle est donc </a:t>
            </a:r>
          </a:p>
          <a:p>
            <a:r>
              <a:rPr lang="fr-FR" dirty="0" smtClean="0"/>
              <a:t>disponible dans Action=&gt;Fonctions spéciales=&gt;Mettre en place un Thermostat : </a:t>
            </a:r>
          </a:p>
          <a:p>
            <a:endParaRPr lang="fr-FR" dirty="0"/>
          </a:p>
        </p:txBody>
      </p:sp>
      <p:pic>
        <p:nvPicPr>
          <p:cNvPr id="7170" name="Picture 2" descr="C:\Users\lavazor\Desktop\6.PNG"/>
          <p:cNvPicPr>
            <a:picLocks noChangeAspect="1" noChangeArrowheads="1"/>
          </p:cNvPicPr>
          <p:nvPr/>
        </p:nvPicPr>
        <p:blipFill>
          <a:blip r:embed="rId2"/>
          <a:srcRect/>
          <a:stretch>
            <a:fillRect/>
          </a:stretch>
        </p:blipFill>
        <p:spPr bwMode="auto">
          <a:xfrm>
            <a:off x="0" y="3929066"/>
            <a:ext cx="9144000" cy="292893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53120"/>
          </a:xfrm>
        </p:spPr>
        <p:txBody>
          <a:bodyPr>
            <a:normAutofit fontScale="77500" lnSpcReduction="20000"/>
          </a:bodyPr>
          <a:lstStyle/>
          <a:p>
            <a:r>
              <a:rPr lang="fr-FR" dirty="0" smtClean="0"/>
              <a:t>Le thermostat est entièrement basé sur des variables et des calendriers. </a:t>
            </a:r>
          </a:p>
          <a:p>
            <a:r>
              <a:rPr lang="fr-FR" dirty="0" smtClean="0"/>
              <a:t>La </a:t>
            </a:r>
            <a:r>
              <a:rPr lang="fr-FR" dirty="0" err="1" smtClean="0"/>
              <a:t>Zibase</a:t>
            </a:r>
            <a:r>
              <a:rPr lang="fr-FR" dirty="0" smtClean="0"/>
              <a:t> dispose de 32 variables, dont 16 sont persistantes (elles sont enregistrées </a:t>
            </a:r>
          </a:p>
          <a:p>
            <a:r>
              <a:rPr lang="fr-FR" dirty="0" smtClean="0"/>
              <a:t>et retrouvent leur valeur même après un redémarrage de la </a:t>
            </a:r>
            <a:r>
              <a:rPr lang="fr-FR" dirty="0" err="1" smtClean="0"/>
              <a:t>Zibase</a:t>
            </a:r>
            <a:r>
              <a:rPr lang="fr-FR" dirty="0" smtClean="0"/>
              <a:t>). </a:t>
            </a:r>
          </a:p>
          <a:p>
            <a:r>
              <a:rPr lang="fr-FR" dirty="0" smtClean="0"/>
              <a:t>Pour fonctionner, un thermostat nécessite 3 calendriers. Ces calendriers seront </a:t>
            </a:r>
          </a:p>
          <a:p>
            <a:r>
              <a:rPr lang="fr-FR" dirty="0" smtClean="0"/>
              <a:t>utilisés pour définir les plages horaires de chauffage en mode confort ou éco au </a:t>
            </a:r>
          </a:p>
          <a:p>
            <a:r>
              <a:rPr lang="fr-FR" dirty="0" smtClean="0"/>
              <a:t>cours de la semaine. La </a:t>
            </a:r>
            <a:r>
              <a:rPr lang="fr-FR" dirty="0" err="1" smtClean="0"/>
              <a:t>Zibase</a:t>
            </a:r>
            <a:r>
              <a:rPr lang="fr-FR" dirty="0" smtClean="0"/>
              <a:t> propose 16 calendriers. </a:t>
            </a:r>
          </a:p>
          <a:p>
            <a:r>
              <a:rPr lang="fr-FR" dirty="0" smtClean="0"/>
              <a:t>Reprenons cas par cas les différents points d’entrée / sortie de la fonction </a:t>
            </a:r>
          </a:p>
          <a:p>
            <a:r>
              <a:rPr lang="fr-FR" dirty="0" smtClean="0"/>
              <a:t>Thermostat : </a:t>
            </a:r>
          </a:p>
          <a:p>
            <a:r>
              <a:rPr lang="fr-FR" dirty="0" smtClean="0"/>
              <a:t>• Variable d’entrée Th : C’est une variable d’entrée, elle doit être définie avant </a:t>
            </a:r>
          </a:p>
          <a:p>
            <a:r>
              <a:rPr lang="fr-FR" dirty="0" smtClean="0"/>
              <a:t>d’utiliser la fonction de thermostat et doit contenir la valeur de la température </a:t>
            </a:r>
          </a:p>
          <a:p>
            <a:r>
              <a:rPr lang="fr-FR" dirty="0" smtClean="0"/>
              <a:t>courante de la sonde de température x10 (par exemple 200 pour 20°C) </a:t>
            </a:r>
          </a:p>
          <a:p>
            <a:r>
              <a:rPr lang="fr-FR" dirty="0" smtClean="0"/>
              <a:t>Cette variable est une variable temporaire (&lt;15) qui contiendra la valeur de la </a:t>
            </a:r>
          </a:p>
          <a:p>
            <a:r>
              <a:rPr lang="fr-FR" dirty="0" smtClean="0"/>
              <a:t>sonde de température par exemple (</a:t>
            </a:r>
            <a:r>
              <a:rPr lang="fr-FR" dirty="0" err="1" smtClean="0"/>
              <a:t>cf</a:t>
            </a:r>
            <a:r>
              <a:rPr lang="fr-FR" dirty="0" smtClean="0"/>
              <a:t> ci-dessous) </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L’interface de l’application </a:t>
            </a:r>
            <a:r>
              <a:rPr lang="fr-FR" dirty="0" err="1" smtClean="0"/>
              <a:t>iPhone</a:t>
            </a:r>
            <a:endParaRPr lang="fr-FR" dirty="0"/>
          </a:p>
        </p:txBody>
      </p:sp>
      <p:sp>
        <p:nvSpPr>
          <p:cNvPr id="3" name="Espace réservé du contenu 2"/>
          <p:cNvSpPr>
            <a:spLocks noGrp="1"/>
          </p:cNvSpPr>
          <p:nvPr>
            <p:ph idx="1"/>
          </p:nvPr>
        </p:nvSpPr>
        <p:spPr/>
        <p:txBody>
          <a:bodyPr/>
          <a:lstStyle/>
          <a:p>
            <a:r>
              <a:rPr lang="fr-FR" dirty="0" smtClean="0"/>
              <a:t>L’interface de l’application </a:t>
            </a:r>
            <a:r>
              <a:rPr lang="fr-FR" dirty="0" err="1" smtClean="0"/>
              <a:t>iPhone</a:t>
            </a:r>
            <a:r>
              <a:rPr lang="fr-FR" dirty="0" smtClean="0"/>
              <a:t> permet en fait simplement un mappage sur les </a:t>
            </a:r>
          </a:p>
          <a:p>
            <a:r>
              <a:rPr lang="fr-FR" dirty="0" smtClean="0"/>
              <a:t>différentes variables et calendriers configurés dans la fonction Thermostat :</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4"/>
            <a:ext cx="8229600" cy="5895996"/>
          </a:xfrm>
        </p:spPr>
        <p:txBody>
          <a:bodyPr/>
          <a:lstStyle/>
          <a:p>
            <a:endParaRPr lang="fr-FR" dirty="0"/>
          </a:p>
        </p:txBody>
      </p:sp>
      <p:pic>
        <p:nvPicPr>
          <p:cNvPr id="8194" name="Picture 2" descr="C:\Users\lavazor\Desktop\7.PNG"/>
          <p:cNvPicPr>
            <a:picLocks noChangeAspect="1" noChangeArrowheads="1"/>
          </p:cNvPicPr>
          <p:nvPr/>
        </p:nvPicPr>
        <p:blipFill>
          <a:blip r:embed="rId2"/>
          <a:srcRect/>
          <a:stretch>
            <a:fillRect/>
          </a:stretch>
        </p:blipFill>
        <p:spPr bwMode="auto">
          <a:xfrm>
            <a:off x="1357290" y="785794"/>
            <a:ext cx="6072230" cy="492922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53120"/>
          </a:xfrm>
        </p:spPr>
        <p:txBody>
          <a:bodyPr>
            <a:normAutofit fontScale="77500" lnSpcReduction="20000"/>
          </a:bodyPr>
          <a:lstStyle/>
          <a:p>
            <a:r>
              <a:rPr lang="fr-FR" sz="2900" dirty="0" smtClean="0"/>
              <a:t>• Variable consigne de JOUR est une variable d’entrée / sortie. Elle est </a:t>
            </a:r>
          </a:p>
          <a:p>
            <a:r>
              <a:rPr lang="fr-FR" sz="2900" dirty="0" smtClean="0"/>
              <a:t>automatiquement mise à jour depuis l’interface de l’</a:t>
            </a:r>
            <a:r>
              <a:rPr lang="fr-FR" sz="2900" dirty="0" err="1" smtClean="0"/>
              <a:t>iPhone</a:t>
            </a:r>
            <a:r>
              <a:rPr lang="fr-FR" sz="2900" dirty="0" smtClean="0"/>
              <a:t> lors du choix de la </a:t>
            </a:r>
          </a:p>
          <a:p>
            <a:r>
              <a:rPr lang="fr-FR" sz="2900" dirty="0" smtClean="0"/>
              <a:t>consigne de température de jour. Elle peut être lue ou modifiée depuis vos </a:t>
            </a:r>
          </a:p>
          <a:p>
            <a:r>
              <a:rPr lang="fr-FR" sz="2900" dirty="0" smtClean="0"/>
              <a:t>scénarios. Il est conseillé d’utiliser une variable sauvegardée (supérieure à 15) </a:t>
            </a:r>
          </a:p>
          <a:p>
            <a:r>
              <a:rPr lang="fr-FR" sz="2900" dirty="0" smtClean="0"/>
              <a:t>afin que la consigne de votre thermostat soit sauvegardée. </a:t>
            </a:r>
          </a:p>
          <a:p>
            <a:r>
              <a:rPr lang="fr-FR" sz="2900" dirty="0" smtClean="0"/>
              <a:t>• Variable consigne de NUIT est une variable d’entrée / sortie. Elle est </a:t>
            </a:r>
          </a:p>
          <a:p>
            <a:r>
              <a:rPr lang="fr-FR" sz="2900" dirty="0" smtClean="0"/>
              <a:t>automatiquement mise à jour depuis l’interface de l’</a:t>
            </a:r>
            <a:r>
              <a:rPr lang="fr-FR" sz="2900" dirty="0" err="1" smtClean="0"/>
              <a:t>iPhone</a:t>
            </a:r>
            <a:r>
              <a:rPr lang="fr-FR" sz="2900" dirty="0" smtClean="0"/>
              <a:t> lors du choix de la </a:t>
            </a:r>
          </a:p>
          <a:p>
            <a:r>
              <a:rPr lang="fr-FR" sz="2900" dirty="0" smtClean="0"/>
              <a:t>consigne de température de nuit. Elle peut être lue ou modifiée depuis vos </a:t>
            </a:r>
          </a:p>
          <a:p>
            <a:r>
              <a:rPr lang="fr-FR" sz="2900" dirty="0" smtClean="0"/>
              <a:t>scénarios. Il est conseillé d’utiliser une variable sauvegardée (supérieure à 15) </a:t>
            </a:r>
          </a:p>
          <a:p>
            <a:r>
              <a:rPr lang="fr-FR" sz="2900" dirty="0" smtClean="0"/>
              <a:t>afin que la consigne de votre thermostat soit sauvegardée. </a:t>
            </a: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solidFill>
                  <a:schemeClr val="accent1"/>
                </a:solidFill>
              </a:rPr>
              <a:t>Gestion du chauffage avec la </a:t>
            </a:r>
            <a:r>
              <a:rPr lang="fr-FR" sz="3600" b="1" dirty="0" err="1" smtClean="0">
                <a:solidFill>
                  <a:schemeClr val="accent1"/>
                </a:solidFill>
              </a:rPr>
              <a:t>ZIBase</a:t>
            </a:r>
            <a:endParaRPr lang="fr-FR" sz="3600" b="1" dirty="0">
              <a:solidFill>
                <a:schemeClr val="accent1"/>
              </a:solidFill>
            </a:endParaRPr>
          </a:p>
        </p:txBody>
      </p:sp>
      <p:sp>
        <p:nvSpPr>
          <p:cNvPr id="3" name="Espace réservé du contenu 2"/>
          <p:cNvSpPr>
            <a:spLocks noGrp="1"/>
          </p:cNvSpPr>
          <p:nvPr>
            <p:ph idx="1"/>
          </p:nvPr>
        </p:nvSpPr>
        <p:spPr/>
        <p:txBody>
          <a:bodyPr/>
          <a:lstStyle/>
          <a:p>
            <a:endParaRPr lang="fr-FR" dirty="0"/>
          </a:p>
        </p:txBody>
      </p:sp>
      <p:pic>
        <p:nvPicPr>
          <p:cNvPr id="1026" name="Picture 2" descr="C:\Users\lavazor\Desktop\zibase-chauffage-03.jpg"/>
          <p:cNvPicPr>
            <a:picLocks noChangeAspect="1" noChangeArrowheads="1"/>
          </p:cNvPicPr>
          <p:nvPr/>
        </p:nvPicPr>
        <p:blipFill>
          <a:blip r:embed="rId2"/>
          <a:srcRect/>
          <a:stretch>
            <a:fillRect/>
          </a:stretch>
        </p:blipFill>
        <p:spPr bwMode="auto">
          <a:xfrm>
            <a:off x="428596" y="1928802"/>
            <a:ext cx="8286808" cy="4357718"/>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824558"/>
          </a:xfrm>
        </p:spPr>
        <p:txBody>
          <a:bodyPr>
            <a:normAutofit fontScale="92500" lnSpcReduction="20000"/>
          </a:bodyPr>
          <a:lstStyle/>
          <a:p>
            <a:r>
              <a:rPr lang="fr-FR" dirty="0" smtClean="0"/>
              <a:t>• Variable interne (delta) est une variable de sortie, elle contient la différence </a:t>
            </a:r>
          </a:p>
          <a:p>
            <a:r>
              <a:rPr lang="fr-FR" dirty="0" smtClean="0"/>
              <a:t>entre la consigne courante et la température de la sonde. Cette variable peut </a:t>
            </a:r>
          </a:p>
          <a:p>
            <a:r>
              <a:rPr lang="fr-FR" dirty="0" smtClean="0"/>
              <a:t>être utilisée dans vos scénarios. Vous pouvez utiliser une variable temporaire </a:t>
            </a:r>
          </a:p>
          <a:p>
            <a:r>
              <a:rPr lang="fr-FR" dirty="0" smtClean="0"/>
              <a:t>pour cette opération. </a:t>
            </a:r>
          </a:p>
          <a:p>
            <a:r>
              <a:rPr lang="fr-FR" dirty="0" smtClean="0"/>
              <a:t>• Mode particulier est une variable d’entrée / sortie qui contient le mode du </a:t>
            </a:r>
          </a:p>
          <a:p>
            <a:r>
              <a:rPr lang="fr-FR" dirty="0" smtClean="0"/>
              <a:t>thermostat. Le mode peut être Auto=0 / Arrêt=5 / Hors Gel=6 / Forçage </a:t>
            </a:r>
          </a:p>
          <a:p>
            <a:r>
              <a:rPr lang="fr-FR" dirty="0" smtClean="0"/>
              <a:t>jour=16 / Jour temporaire=32 / Forçage nuit=48 / Nuit temporaire=64. Afin que </a:t>
            </a:r>
          </a:p>
          <a:p>
            <a:r>
              <a:rPr lang="fr-FR" dirty="0" smtClean="0"/>
              <a:t>le thermostat puisse redémarrer en cas d’arrêt de la </a:t>
            </a:r>
            <a:r>
              <a:rPr lang="fr-FR" dirty="0" err="1" smtClean="0"/>
              <a:t>Zibase</a:t>
            </a:r>
            <a:r>
              <a:rPr lang="fr-FR" dirty="0" smtClean="0"/>
              <a:t>, il est préférable </a:t>
            </a:r>
          </a:p>
          <a:p>
            <a:r>
              <a:rPr lang="fr-FR" dirty="0" smtClean="0"/>
              <a:t>d’utiliser une variable sauvegardée pour le stockage du Mode.</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229600" cy="5610244"/>
          </a:xfrm>
        </p:spPr>
        <p:txBody>
          <a:bodyPr/>
          <a:lstStyle/>
          <a:p>
            <a:r>
              <a:rPr lang="fr-FR" dirty="0" smtClean="0"/>
              <a:t>• Variable de sortie ON/OFF est la variable de sortie qui devra être utilisée pour </a:t>
            </a:r>
          </a:p>
          <a:p>
            <a:r>
              <a:rPr lang="fr-FR" dirty="0" smtClean="0"/>
              <a:t>piloter l’actionneur qui gère votre système de chauffage. Il faudra utiliser </a:t>
            </a:r>
          </a:p>
          <a:p>
            <a:r>
              <a:rPr lang="fr-FR" dirty="0" smtClean="0"/>
              <a:t>l’action de piloter un actionneur suivant une variable. Si la valeur est positive, </a:t>
            </a:r>
          </a:p>
          <a:p>
            <a:r>
              <a:rPr lang="fr-FR" dirty="0" smtClean="0"/>
              <a:t>la </a:t>
            </a:r>
            <a:r>
              <a:rPr lang="fr-FR" dirty="0" err="1" smtClean="0"/>
              <a:t>zibase</a:t>
            </a:r>
            <a:r>
              <a:rPr lang="fr-FR" dirty="0" smtClean="0"/>
              <a:t> envoie un ordre ON, si la valeur est négative ou nulle, la </a:t>
            </a:r>
            <a:r>
              <a:rPr lang="fr-FR" dirty="0" err="1" smtClean="0"/>
              <a:t>zibase</a:t>
            </a:r>
            <a:r>
              <a:rPr lang="fr-FR" dirty="0" smtClean="0"/>
              <a:t> </a:t>
            </a:r>
          </a:p>
          <a:p>
            <a:r>
              <a:rPr lang="fr-FR" dirty="0" smtClean="0"/>
              <a:t>envoie un ordre OFF.</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467368"/>
          </a:xfrm>
        </p:spPr>
        <p:txBody>
          <a:bodyPr>
            <a:normAutofit fontScale="77500" lnSpcReduction="20000"/>
          </a:bodyPr>
          <a:lstStyle/>
          <a:p>
            <a:r>
              <a:rPr lang="fr-FR" dirty="0" smtClean="0"/>
              <a:t>Il s'agit d'une box assez complète permettant de recevoir les signaux de différents capteurs et sondes, et d'autre part de piloter un certains nombres d'actionneurs, le tout en utilisant des protocoles radios.</a:t>
            </a:r>
          </a:p>
          <a:p>
            <a:r>
              <a:rPr lang="fr-FR" dirty="0" smtClean="0"/>
              <a:t>Du coup elle a une connectique assez limitée : un port RJ45 pour le réseau, un connecteur d'alimentation et un port série pour supporter des périphériques supplémentaires. Pour le reste, tous les échanges avec les sondes/capteurs/actionneurs se font en RF (</a:t>
            </a:r>
            <a:r>
              <a:rPr lang="fr-FR" dirty="0" err="1" smtClean="0"/>
              <a:t>Chacon</a:t>
            </a:r>
            <a:r>
              <a:rPr lang="fr-FR" dirty="0" smtClean="0"/>
              <a:t>, X10RF, sondes Oregon, et j'en passe).</a:t>
            </a:r>
          </a:p>
          <a:p>
            <a:r>
              <a:rPr lang="fr-FR" dirty="0" smtClean="0"/>
              <a:t> </a:t>
            </a:r>
          </a:p>
          <a:p>
            <a:r>
              <a:rPr lang="fr-FR" dirty="0" smtClean="0"/>
              <a:t>Pour la programmation, tout se fait depuis le site de </a:t>
            </a:r>
            <a:r>
              <a:rPr lang="fr-FR" dirty="0" err="1" smtClean="0"/>
              <a:t>Zodianet</a:t>
            </a:r>
            <a:r>
              <a:rPr lang="fr-FR" dirty="0" smtClean="0"/>
              <a:t> (la boîte française (cocorico!) qui a conçu la </a:t>
            </a:r>
            <a:r>
              <a:rPr lang="fr-FR" dirty="0" err="1" smtClean="0"/>
              <a:t>ZiBase</a:t>
            </a:r>
            <a:r>
              <a:rPr lang="fr-FR" dirty="0" smtClean="0"/>
              <a:t>). Une fois les scénarios mis en place, on peut les contrôler depuis une interface allégée dans un browser, ou depuis une application </a:t>
            </a:r>
            <a:r>
              <a:rPr lang="fr-FR" dirty="0" err="1" smtClean="0"/>
              <a:t>iPhone</a:t>
            </a:r>
            <a:r>
              <a:rPr lang="fr-FR" dirty="0" smtClean="0"/>
              <a:t>.</a:t>
            </a:r>
          </a:p>
          <a:p>
            <a:r>
              <a:rPr lang="fr-FR" dirty="0" smtClean="0"/>
              <a:t> </a:t>
            </a:r>
          </a:p>
          <a:p>
            <a:r>
              <a:rPr lang="fr-FR" dirty="0" smtClean="0"/>
              <a:t>En fait j'ai dû me rendre à l'évidence : si je voulais pouvoir automatiser le contrôle du chauffage rapidement, il allait falloir mettre de côté mon projet logiciel pour un temps, et regarder du côté d'une solution "toute faite". La </a:t>
            </a:r>
            <a:r>
              <a:rPr lang="fr-FR" dirty="0" err="1" smtClean="0"/>
              <a:t>ZiBase</a:t>
            </a:r>
            <a:r>
              <a:rPr lang="fr-FR" dirty="0" smtClean="0"/>
              <a:t> m'a paru être un bon compromis entre prix, protocoles supportés, et possibilité d'évolutions :</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Côté </a:t>
            </a:r>
            <a:r>
              <a:rPr lang="fr-FR" dirty="0" smtClean="0"/>
              <a:t>prix</a:t>
            </a:r>
            <a:endParaRPr lang="fr-FR" dirty="0"/>
          </a:p>
        </p:txBody>
      </p:sp>
      <p:sp>
        <p:nvSpPr>
          <p:cNvPr id="3" name="Espace réservé du contenu 2"/>
          <p:cNvSpPr>
            <a:spLocks noGrp="1"/>
          </p:cNvSpPr>
          <p:nvPr>
            <p:ph idx="1"/>
          </p:nvPr>
        </p:nvSpPr>
        <p:spPr/>
        <p:txBody>
          <a:bodyPr/>
          <a:lstStyle/>
          <a:p>
            <a:r>
              <a:rPr lang="fr-FR" dirty="0" smtClean="0"/>
              <a:t>c'est à peu près équivalent (voire un peu moins) à un RFXCOM "full </a:t>
            </a:r>
            <a:r>
              <a:rPr lang="fr-FR" dirty="0" err="1" smtClean="0"/>
              <a:t>feature</a:t>
            </a:r>
            <a:r>
              <a:rPr lang="fr-FR" dirty="0" smtClean="0"/>
              <a:t>" (c'est à dire émetteur/récepteur en 433 &amp; 868 MHz), mais comme la </a:t>
            </a:r>
            <a:r>
              <a:rPr lang="fr-FR" dirty="0" err="1" smtClean="0"/>
              <a:t>ZiBase</a:t>
            </a:r>
            <a:r>
              <a:rPr lang="fr-FR" dirty="0" smtClean="0"/>
              <a:t> est "programmable" c'est évidement un investissement beaucoup plus rentable !</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liste de protocoles supportés est plutôt longue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ce qui permet d'avoir le choix au niveau des périphériques à utiliser. La </a:t>
            </a:r>
            <a:r>
              <a:rPr lang="fr-FR" dirty="0" err="1" smtClean="0"/>
              <a:t>ZiBase</a:t>
            </a:r>
            <a:r>
              <a:rPr lang="fr-FR" dirty="0" smtClean="0"/>
              <a:t> ne supportait pas en natif le Z-</a:t>
            </a:r>
            <a:r>
              <a:rPr lang="fr-FR" dirty="0" err="1" smtClean="0"/>
              <a:t>Wave</a:t>
            </a:r>
            <a:r>
              <a:rPr lang="fr-FR" dirty="0" smtClean="0"/>
              <a:t> (l'un des protocoles les plus fiables à mon avis), mais le tir a été vite rectifié via la connexion d'un contrôleur </a:t>
            </a:r>
            <a:r>
              <a:rPr lang="fr-FR" dirty="0" err="1" smtClean="0"/>
              <a:t>ZWave</a:t>
            </a:r>
            <a:r>
              <a:rPr lang="fr-FR" dirty="0" smtClean="0"/>
              <a:t> sur le port série.</a:t>
            </a:r>
            <a:br>
              <a:rPr lang="fr-FR" dirty="0" smtClean="0"/>
            </a:br>
            <a:r>
              <a:rPr lang="fr-FR" dirty="0" smtClean="0"/>
              <a:t>Pour ma part, étant parti sur une solution un peu hétérogène (surtout pour des contraintes de budget : s'équiper en pur </a:t>
            </a:r>
            <a:r>
              <a:rPr lang="fr-FR" dirty="0" err="1" smtClean="0"/>
              <a:t>ZWave</a:t>
            </a:r>
            <a:r>
              <a:rPr lang="fr-FR" dirty="0" smtClean="0"/>
              <a:t> nécessite un sacré investissement par exemple), je trouve ça très pratique. J'ai des sondes Oregon </a:t>
            </a:r>
            <a:r>
              <a:rPr lang="fr-FR" dirty="0" err="1" smtClean="0"/>
              <a:t>Scientific</a:t>
            </a:r>
            <a:r>
              <a:rPr lang="fr-FR" dirty="0" smtClean="0"/>
              <a:t>, des capteurs d'ouvertures </a:t>
            </a:r>
            <a:r>
              <a:rPr lang="fr-FR" dirty="0" err="1" smtClean="0"/>
              <a:t>Chacon</a:t>
            </a:r>
            <a:r>
              <a:rPr lang="fr-FR" dirty="0" smtClean="0"/>
              <a:t>, des actionneurs </a:t>
            </a:r>
            <a:r>
              <a:rPr lang="fr-FR" dirty="0" err="1" smtClean="0"/>
              <a:t>Chacon</a:t>
            </a:r>
            <a:r>
              <a:rPr lang="fr-FR" dirty="0" smtClean="0"/>
              <a:t> et </a:t>
            </a:r>
            <a:r>
              <a:rPr lang="fr-FR" dirty="0" err="1" smtClean="0"/>
              <a:t>ZWave</a:t>
            </a:r>
            <a:r>
              <a:rPr lang="fr-FR" dirty="0" smtClean="0"/>
              <a:t>, et je peux tout faire marcher avec la </a:t>
            </a:r>
            <a:r>
              <a:rPr lang="fr-FR" dirty="0" err="1" smtClean="0"/>
              <a:t>ZiBase</a:t>
            </a:r>
            <a:r>
              <a:rPr lang="fr-FR" dirty="0" smtClean="0"/>
              <a:t>.</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 niveau de l'évolution</a:t>
            </a:r>
            <a:endParaRPr lang="fr-FR" dirty="0"/>
          </a:p>
        </p:txBody>
      </p:sp>
      <p:sp>
        <p:nvSpPr>
          <p:cNvPr id="3" name="Espace réservé du contenu 2"/>
          <p:cNvSpPr>
            <a:spLocks noGrp="1"/>
          </p:cNvSpPr>
          <p:nvPr>
            <p:ph idx="1"/>
          </p:nvPr>
        </p:nvSpPr>
        <p:spPr/>
        <p:txBody>
          <a:bodyPr/>
          <a:lstStyle/>
          <a:p>
            <a:r>
              <a:rPr lang="fr-FR" dirty="0" smtClean="0"/>
              <a:t>la </a:t>
            </a:r>
            <a:r>
              <a:rPr lang="fr-FR" dirty="0" err="1" smtClean="0"/>
              <a:t>ZiBase</a:t>
            </a:r>
            <a:r>
              <a:rPr lang="fr-FR" dirty="0" smtClean="0"/>
              <a:t> propose une API accessible depuis le LAN. Même si </a:t>
            </a:r>
            <a:r>
              <a:rPr lang="fr-FR" dirty="0" err="1" smtClean="0"/>
              <a:t>Zodianet</a:t>
            </a:r>
            <a:r>
              <a:rPr lang="fr-FR" dirty="0" smtClean="0"/>
              <a:t> n'a pas documenté cette API, il en a ouvert l'accès à des partenaires qui ont développé un plug-in pour </a:t>
            </a:r>
            <a:r>
              <a:rPr lang="fr-FR" dirty="0" err="1" smtClean="0"/>
              <a:t>HomeSeer</a:t>
            </a:r>
            <a:r>
              <a:rPr lang="fr-FR" dirty="0" smtClean="0"/>
              <a:t>, et une DLL .NET pour la contrôler. Lorsque je reprendrai le développement logiciel du projet domotique, je pourrai donc basculer sur une solution où la </a:t>
            </a:r>
            <a:r>
              <a:rPr lang="fr-FR" dirty="0" err="1" smtClean="0"/>
              <a:t>ZiBase</a:t>
            </a:r>
            <a:r>
              <a:rPr lang="fr-FR" dirty="0" smtClean="0"/>
              <a:t> deviendra le contrôleur domotique, et le "cerveau" de l'installation sera hébergé par le serveur domotique.</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taille mémoire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ça m'a frappé assez rapidement, la mémoire interne pour stocker les paramètres des périphériques et les scénarios est loin d'être infinie. Au jour d'aujourd'hui, même si ma solution de chauffage est assez complète, la mémoire de ma </a:t>
            </a:r>
            <a:r>
              <a:rPr lang="fr-FR" dirty="0" err="1" smtClean="0"/>
              <a:t>Zibase</a:t>
            </a:r>
            <a:r>
              <a:rPr lang="fr-FR" dirty="0" smtClean="0"/>
              <a:t> est tout de même pleine à 70%, ce qui ne me laisse plus beaucoup de place pour faire autre chose.</a:t>
            </a:r>
            <a:br>
              <a:rPr lang="fr-FR" dirty="0" smtClean="0"/>
            </a:br>
            <a:r>
              <a:rPr lang="fr-FR" dirty="0" smtClean="0"/>
              <a:t>Pour contrebalancer cet inconvénient, je n'ai toujours pas abandonné mon projet logiciel. Lorsque je commencerai à gérer mes scénarios sur le serveur domotique, ça libérera de la place !</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l'interface uniquement via Internet</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tout se contrôle depuis le site de </a:t>
            </a:r>
            <a:r>
              <a:rPr lang="fr-FR" dirty="0" err="1" smtClean="0"/>
              <a:t>Zodianet</a:t>
            </a:r>
            <a:r>
              <a:rPr lang="fr-FR" dirty="0" smtClean="0"/>
              <a:t>, il n'y a pas d'interface Web locale.</a:t>
            </a:r>
            <a:br>
              <a:rPr lang="fr-FR" dirty="0" smtClean="0"/>
            </a:br>
            <a:r>
              <a:rPr lang="fr-FR" dirty="0" smtClean="0"/>
              <a:t>Au delà des soucis mineurs de performance (même avec mon pauvre ADSL 2 </a:t>
            </a:r>
            <a:r>
              <a:rPr lang="fr-FR" dirty="0" err="1" smtClean="0"/>
              <a:t>Mega</a:t>
            </a:r>
            <a:r>
              <a:rPr lang="fr-FR" dirty="0" smtClean="0"/>
              <a:t>, c'est quand même confortable), ça pose quand même la question de la pérennité de la société </a:t>
            </a:r>
            <a:r>
              <a:rPr lang="fr-FR" dirty="0" err="1" smtClean="0"/>
              <a:t>Zodianet</a:t>
            </a:r>
            <a:r>
              <a:rPr lang="fr-FR" dirty="0" smtClean="0"/>
              <a:t> :  si jamais elle devait déposer le bilan sans parvenir à faire racheter sa solution, la </a:t>
            </a:r>
            <a:r>
              <a:rPr lang="fr-FR" dirty="0" err="1" smtClean="0"/>
              <a:t>Zibase</a:t>
            </a:r>
            <a:r>
              <a:rPr lang="fr-FR" dirty="0" smtClean="0"/>
              <a:t> deviendrait inutilisable.</a:t>
            </a:r>
            <a:br>
              <a:rPr lang="fr-FR" dirty="0" smtClean="0"/>
            </a:br>
            <a:r>
              <a:rPr lang="fr-FR" dirty="0" smtClean="0"/>
              <a:t>Bon, étant donné le succès actuel, ce n'est probablement pas pour tout de suite, surtout au vu des excellentes relations qu'ils entretiennent avec leur utilisateurs, comme je le disais plus haut. Mais je vais quand-même bosser sur mon soft de serveur domotique, au cas où . Et puis au pire, quand je fais le bilan au niveau facture, ce n'est pas la </a:t>
            </a:r>
            <a:r>
              <a:rPr lang="fr-FR" dirty="0" err="1" smtClean="0"/>
              <a:t>ZiBase</a:t>
            </a:r>
            <a:r>
              <a:rPr lang="fr-FR" dirty="0" smtClean="0"/>
              <a:t> qui aura pesé le plus lourd au niveau facture, c'est le reste !</a:t>
            </a:r>
          </a:p>
          <a:p>
            <a:r>
              <a:rPr lang="fr-FR" dirty="0" smtClean="0"/>
              <a:t>Voilà, je pense avoir fait le tour de ce que je voulais raconter sur le sujet. Je vais continuer de faire évoluer la solution de chauffage, mais pour le peu de pièces restantes, c'est moins urgent : on a un insert (ça chauffe !) qui rend quasiment inutiles les convecteurs aux alentours.</a:t>
            </a:r>
          </a:p>
          <a:p>
            <a:endParaRPr lang="fr-FR" dirty="0" smtClean="0"/>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53120"/>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fr-FR" dirty="0" smtClean="0"/>
              <a:t>La fonction thermostat de la </a:t>
            </a:r>
            <a:r>
              <a:rPr lang="fr-FR" dirty="0" err="1" smtClean="0"/>
              <a:t>zibase</a:t>
            </a:r>
            <a:r>
              <a:rPr lang="fr-FR" dirty="0" smtClean="0"/>
              <a:t> permet de gérer automatiquement le chauffage </a:t>
            </a:r>
          </a:p>
          <a:p>
            <a:r>
              <a:rPr lang="fr-FR" dirty="0" smtClean="0"/>
              <a:t>de votre habitation. </a:t>
            </a:r>
          </a:p>
          <a:p>
            <a:r>
              <a:rPr lang="fr-FR" dirty="0" smtClean="0"/>
              <a:t>Le principe est d’utiliser une sonde de température compatible </a:t>
            </a:r>
            <a:r>
              <a:rPr lang="fr-FR" dirty="0" err="1" smtClean="0"/>
              <a:t>Zibase</a:t>
            </a:r>
            <a:r>
              <a:rPr lang="fr-FR" dirty="0" smtClean="0"/>
              <a:t> (THGR228 par </a:t>
            </a:r>
          </a:p>
          <a:p>
            <a:r>
              <a:rPr lang="fr-FR" dirty="0" smtClean="0"/>
              <a:t>exemple), et un actionneur qui pourra piloter votre chauffage (</a:t>
            </a:r>
            <a:r>
              <a:rPr lang="fr-FR" dirty="0" err="1" smtClean="0"/>
              <a:t>Chacon</a:t>
            </a:r>
            <a:r>
              <a:rPr lang="fr-FR" dirty="0" smtClean="0"/>
              <a:t> CH54555 pour </a:t>
            </a:r>
          </a:p>
          <a:p>
            <a:r>
              <a:rPr lang="fr-FR" dirty="0" smtClean="0"/>
              <a:t>une action ON/OFF ou un </a:t>
            </a:r>
            <a:r>
              <a:rPr lang="fr-FR" dirty="0" err="1" smtClean="0"/>
              <a:t>Tyxia</a:t>
            </a:r>
            <a:r>
              <a:rPr lang="fr-FR" dirty="0" smtClean="0"/>
              <a:t> 460 pour une chaudière fonctionnant avec un </a:t>
            </a:r>
          </a:p>
          <a:p>
            <a:r>
              <a:rPr lang="fr-FR" dirty="0" smtClean="0"/>
              <a:t>contact sec ou RF660 pour gérer un fil pilote 4 ordres) </a:t>
            </a:r>
          </a:p>
          <a:p>
            <a:endParaRPr lang="fr-FR" dirty="0"/>
          </a:p>
        </p:txBody>
      </p:sp>
      <p:pic>
        <p:nvPicPr>
          <p:cNvPr id="2050" name="Picture 2" descr="C:\Users\lavazor\Desktop\1.PNG"/>
          <p:cNvPicPr>
            <a:picLocks noChangeAspect="1" noChangeArrowheads="1"/>
          </p:cNvPicPr>
          <p:nvPr/>
        </p:nvPicPr>
        <p:blipFill>
          <a:blip r:embed="rId2"/>
          <a:srcRect/>
          <a:stretch>
            <a:fillRect/>
          </a:stretch>
        </p:blipFill>
        <p:spPr bwMode="auto">
          <a:xfrm>
            <a:off x="714348" y="714356"/>
            <a:ext cx="6572296" cy="1847853"/>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TotalTime>
  <Words>1102</Words>
  <PresentationFormat>Affichage à l'écran (4:3)</PresentationFormat>
  <Paragraphs>94</Paragraphs>
  <Slides>21</Slides>
  <Notes>0</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Débit</vt:lpstr>
      <vt:lpstr>Systeme de gestion du chauffage via Internet et par le biais de dispositifs mobiles </vt:lpstr>
      <vt:lpstr>Gestion du chauffage avec la ZIBase</vt:lpstr>
      <vt:lpstr>Diapositive 3</vt:lpstr>
      <vt:lpstr>Côté prix</vt:lpstr>
      <vt:lpstr>La liste de protocoles supportés est plutôt longue</vt:lpstr>
      <vt:lpstr>Au niveau de l'évolution</vt:lpstr>
      <vt:lpstr>la taille mémoire</vt:lpstr>
      <vt:lpstr>l'interface uniquement via Internet</vt:lpstr>
      <vt:lpstr>Diapositive 9</vt:lpstr>
      <vt:lpstr>Diapositive 10</vt:lpstr>
      <vt:lpstr>Diapositive 11</vt:lpstr>
      <vt:lpstr>Diapositive 12</vt:lpstr>
      <vt:lpstr>Diapositive 13</vt:lpstr>
      <vt:lpstr>Diapositive 14</vt:lpstr>
      <vt:lpstr>La fonction Thermostat</vt:lpstr>
      <vt:lpstr>Diapositive 16</vt:lpstr>
      <vt:lpstr>L’interface de l’application iPhone</vt:lpstr>
      <vt:lpstr>Diapositive 18</vt:lpstr>
      <vt:lpstr>Diapositive 19</vt:lpstr>
      <vt:lpstr>Diapositive 20</vt:lpstr>
      <vt:lpstr>Diapositive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Systeme de gestion du chauffage via Internet et par le biais de dispositifs mobiles </dc:title>
  <dc:creator>lavazor</dc:creator>
  <cp:lastModifiedBy>lavazor</cp:lastModifiedBy>
  <cp:revision>8</cp:revision>
  <dcterms:created xsi:type="dcterms:W3CDTF">2014-01-16T15:47:15Z</dcterms:created>
  <dcterms:modified xsi:type="dcterms:W3CDTF">2014-01-16T16:35:50Z</dcterms:modified>
</cp:coreProperties>
</file>