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64" r:id="rId6"/>
    <p:sldId id="258" r:id="rId7"/>
    <p:sldId id="269" r:id="rId8"/>
    <p:sldId id="259" r:id="rId9"/>
    <p:sldId id="270" r:id="rId10"/>
    <p:sldId id="272" r:id="rId11"/>
    <p:sldId id="271" r:id="rId12"/>
    <p:sldId id="260" r:id="rId13"/>
    <p:sldId id="273" r:id="rId14"/>
    <p:sldId id="274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624E8-4B2D-4D53-95FC-9FA7392C7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4802983"/>
            <a:ext cx="9521371" cy="1069293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12685" y="5872276"/>
            <a:ext cx="9144000" cy="47647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162262" y="1934134"/>
            <a:ext cx="186747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13" name="组合 12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22" name="组合 21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0" name="直接连接符 29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68158" y="2504285"/>
            <a:ext cx="2655684" cy="1135062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68158" y="3741093"/>
            <a:ext cx="2655684" cy="46150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54813" y="264664"/>
            <a:ext cx="4482374" cy="4262270"/>
            <a:chOff x="3854813" y="207818"/>
            <a:chExt cx="4482374" cy="426227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854813" y="207818"/>
              <a:ext cx="4482374" cy="4262270"/>
            </a:xfrm>
            <a:prstGeom prst="rect">
              <a:avLst/>
            </a:prstGeom>
          </p:spPr>
        </p:pic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5080589" y="1322981"/>
              <a:ext cx="2030822" cy="20319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5162262" y="1404699"/>
              <a:ext cx="1867476" cy="18685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162262" y="1934134"/>
            <a:ext cx="186747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rPr>
              <a:t>2017</a:t>
            </a:r>
            <a:endParaRPr lang="zh-CN" altLang="en-US" sz="5400" dirty="0">
              <a:solidFill>
                <a:schemeClr val="bg1"/>
              </a:solidFill>
              <a:latin typeface="+mj-lt"/>
              <a:ea typeface="华文细黑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97497" y="2665307"/>
            <a:ext cx="2691989" cy="1513765"/>
            <a:chOff x="8418860" y="2665307"/>
            <a:chExt cx="2691989" cy="1513765"/>
          </a:xfrm>
        </p:grpSpPr>
        <p:grpSp>
          <p:nvGrpSpPr>
            <p:cNvPr id="37" name="组合 36"/>
            <p:cNvGrpSpPr/>
            <p:nvPr/>
          </p:nvGrpSpPr>
          <p:grpSpPr>
            <a:xfrm>
              <a:off x="8418860" y="2665307"/>
              <a:ext cx="1563455" cy="1486683"/>
              <a:chOff x="3854813" y="207818"/>
              <a:chExt cx="4482374" cy="4262270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5080588" y="1322982"/>
                <a:ext cx="2030822" cy="20319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91411" y="3494961"/>
              <a:ext cx="719438" cy="684111"/>
              <a:chOff x="3854813" y="207818"/>
              <a:chExt cx="4482374" cy="4262270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 flipH="1">
            <a:off x="902514" y="2665307"/>
            <a:ext cx="2691989" cy="1513765"/>
            <a:chOff x="723877" y="2529866"/>
            <a:chExt cx="2691989" cy="1513765"/>
          </a:xfrm>
        </p:grpSpPr>
        <p:grpSp>
          <p:nvGrpSpPr>
            <p:cNvPr id="46" name="组合 45"/>
            <p:cNvGrpSpPr/>
            <p:nvPr/>
          </p:nvGrpSpPr>
          <p:grpSpPr>
            <a:xfrm>
              <a:off x="723877" y="2529866"/>
              <a:ext cx="1563455" cy="1486683"/>
              <a:chOff x="3854813" y="207818"/>
              <a:chExt cx="4482374" cy="4262270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696428" y="3359520"/>
              <a:ext cx="719438" cy="684111"/>
              <a:chOff x="3854813" y="207818"/>
              <a:chExt cx="4482374" cy="426227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" cstate="email"/>
              <a:stretch>
                <a:fillRect/>
              </a:stretch>
            </p:blipFill>
            <p:spPr>
              <a:xfrm>
                <a:off x="3854813" y="207818"/>
                <a:ext cx="4482374" cy="4262270"/>
              </a:xfrm>
              <a:prstGeom prst="rect">
                <a:avLst/>
              </a:prstGeom>
            </p:spPr>
          </p:pic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5080589" y="1322981"/>
                <a:ext cx="2030822" cy="20319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5162262" y="1404699"/>
                <a:ext cx="1867476" cy="1868509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5512681" y="4646664"/>
            <a:ext cx="11666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30561" y="4812918"/>
            <a:ext cx="21308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600" y="4848226"/>
            <a:ext cx="7274800" cy="690308"/>
          </a:xfrm>
        </p:spPr>
        <p:txBody>
          <a:bodyPr anchor="ctr" anchorCtr="0"/>
          <a:lstStyle>
            <a:lvl1pPr algn="dist"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1946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60" name="内容占位符 59"/>
          <p:cNvSpPr>
            <a:spLocks noGrp="1"/>
          </p:cNvSpPr>
          <p:nvPr>
            <p:ph sz="quarter" idx="13" hasCustomPrompt="1"/>
          </p:nvPr>
        </p:nvSpPr>
        <p:spPr>
          <a:xfrm>
            <a:off x="3441902" y="5576888"/>
            <a:ext cx="5308197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1" name="内容占位符 59"/>
          <p:cNvSpPr>
            <a:spLocks noGrp="1"/>
          </p:cNvSpPr>
          <p:nvPr>
            <p:ph sz="quarter" idx="14" hasCustomPrompt="1"/>
          </p:nvPr>
        </p:nvSpPr>
        <p:spPr>
          <a:xfrm>
            <a:off x="4798724" y="6027992"/>
            <a:ext cx="2594552" cy="412750"/>
          </a:xfrm>
        </p:spPr>
        <p:txBody>
          <a:bodyPr/>
          <a:lstStyle>
            <a:lvl1pPr marL="0" indent="0" algn="dist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56246" y="1369570"/>
            <a:ext cx="295544" cy="2955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2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84234" y="1369570"/>
            <a:ext cx="295544" cy="2955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0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12221" y="1369570"/>
            <a:ext cx="295544" cy="2955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1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40209" y="1369570"/>
            <a:ext cx="295544" cy="2955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+mj-ea"/>
                <a:ea typeface="+mj-ea"/>
              </a:rPr>
              <a:t>7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87400"/>
            <a:ext cx="4165200" cy="1600200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874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876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C06B-2840-4EDB-A092-2CDC872481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A626-EEAD-401B-A6D6-67CAE32C8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8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8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41.xml"/><Relationship Id="rId2" Type="http://schemas.openxmlformats.org/officeDocument/2006/relationships/image" Target="../media/image4.png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5" Type="http://schemas.openxmlformats.org/officeDocument/2006/relationships/notesSlide" Target="../notesSlides/notesSlide9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77.xml"/><Relationship Id="rId32" Type="http://schemas.openxmlformats.org/officeDocument/2006/relationships/tags" Target="../tags/tag76.xml"/><Relationship Id="rId31" Type="http://schemas.openxmlformats.org/officeDocument/2006/relationships/tags" Target="../tags/tag75.xml"/><Relationship Id="rId30" Type="http://schemas.openxmlformats.org/officeDocument/2006/relationships/tags" Target="../tags/tag74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sz="4000" b="1">
                <a:solidFill>
                  <a:schemeClr val="accent3"/>
                </a:solidFill>
              </a:rPr>
              <a:t>虹软企业在线学习平台</a:t>
            </a:r>
            <a:endParaRPr lang="zh-CN" sz="4000" b="1">
              <a:solidFill>
                <a:schemeClr val="accent3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651725" y="6208826"/>
            <a:ext cx="9144000" cy="476476"/>
          </a:xfrm>
        </p:spPr>
        <p:txBody>
          <a:bodyPr>
            <a:noAutofit/>
          </a:bodyPr>
          <a:lstStyle/>
          <a:p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信管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2014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级服创团队 </a:t>
            </a:r>
            <a:endParaRPr lang="zh-CN" altLang="en-US" sz="2800" b="1">
              <a:solidFill>
                <a:schemeClr val="accent3"/>
              </a:solidFill>
            </a:endParaRPr>
          </a:p>
          <a:p>
            <a:endParaRPr lang="zh-CN" altLang="en-US" sz="2800">
              <a:solidFill>
                <a:schemeClr val="accent3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50035" y="1329055"/>
            <a:ext cx="4164965" cy="957580"/>
          </a:xfrm>
        </p:spPr>
        <p:txBody>
          <a:bodyPr>
            <a:noAutofit/>
          </a:bodyPr>
          <a:lstStyle/>
          <a:p>
            <a:r>
              <a:rPr lang="zh-CN" altLang="en-US" dirty="0"/>
              <a:t>课程推荐算法</a:t>
            </a:r>
            <a:br>
              <a:rPr lang="zh-CN" altLang="en-US" dirty="0"/>
            </a:br>
            <a:r>
              <a:rPr lang="en-US" altLang="zh-CN" dirty="0"/>
              <a:t>	——NBI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/>
              <a:t>       我们想预测User对A商品的喜欢程度会如何，已知User喜欢商品B和C，写出上面推导出的关系权重矩阵：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   由此可以知道A商品与B, C商品的关系权重分别为1/6, 5/18,那么预测喜欢程度：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1*1/6 + 1*5/18 = 4/9</a:t>
            </a:r>
            <a:endParaRPr lang="en-US" altLang="zh-CN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777230" y="996950"/>
            <a:ext cx="4164330" cy="535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15" y="3157855"/>
            <a:ext cx="3520440" cy="11772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68158" y="2504285"/>
            <a:ext cx="2655684" cy="113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04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68215" y="3740785"/>
            <a:ext cx="265557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未来规划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未来规划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1. </a:t>
            </a:r>
            <a:r>
              <a:rPr lang="zh-CN" altLang="en-US"/>
              <a:t>做好上传学员功能</a:t>
            </a:r>
            <a:endParaRPr lang="zh-CN" altLang="en-US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串联好所有页面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首页的美观度继续优化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登录机制做调整，增加游客入口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各种测试。所有输入框做非空验证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谢谢您的耐心倾听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 for your listening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汇报人：韩昀良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747527" y="872239"/>
            <a:ext cx="2696947" cy="9233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dist"/>
            <a:r>
              <a:rPr lang="zh-CN" altLang="en-US" sz="5400" b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5400" b="1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747526" y="1805861"/>
            <a:ext cx="2696948" cy="5847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dist"/>
            <a:r>
              <a:rPr lang="en-US" altLang="zh-CN" sz="3200">
                <a:solidFill>
                  <a:schemeClr val="accent3"/>
                </a:solidFill>
              </a:rPr>
              <a:t>CONTENTS</a:t>
            </a:r>
            <a:endParaRPr lang="en-US" altLang="zh-CN" sz="3200">
              <a:solidFill>
                <a:schemeClr val="accent3"/>
              </a:solidFill>
            </a:endParaRPr>
          </a:p>
        </p:txBody>
      </p:sp>
      <p:grpSp>
        <p:nvGrpSpPr>
          <p:cNvPr id="22" name="组合 21"/>
          <p:cNvGrpSpPr/>
          <p:nvPr>
            <p:custDataLst>
              <p:tags r:id="rId3"/>
            </p:custDataLst>
          </p:nvPr>
        </p:nvGrpSpPr>
        <p:grpSpPr>
          <a:xfrm>
            <a:off x="1166378" y="3261905"/>
            <a:ext cx="1275470" cy="1212840"/>
            <a:chOff x="1166378" y="3261905"/>
            <a:chExt cx="1275470" cy="1212840"/>
          </a:xfrm>
        </p:grpSpPr>
        <p:grpSp>
          <p:nvGrpSpPr>
            <p:cNvPr id="17" name="组合 16"/>
            <p:cNvGrpSpPr/>
            <p:nvPr/>
          </p:nvGrpSpPr>
          <p:grpSpPr>
            <a:xfrm>
              <a:off x="1166378" y="3261905"/>
              <a:ext cx="1275470" cy="1212840"/>
              <a:chOff x="6972556" y="824345"/>
              <a:chExt cx="1828534" cy="1738746"/>
            </a:xfrm>
          </p:grpSpPr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972556" y="824345"/>
                <a:ext cx="1828534" cy="1738746"/>
              </a:xfrm>
              <a:prstGeom prst="rect">
                <a:avLst/>
              </a:prstGeom>
            </p:spPr>
          </p:pic>
          <p:sp>
            <p:nvSpPr>
              <p:cNvPr id="20" name="Oval 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472598" y="1279264"/>
                <a:ext cx="828451" cy="828909"/>
              </a:xfrm>
              <a:prstGeom prst="ellipse">
                <a:avLst/>
              </a:prstGeom>
              <a:solidFill>
                <a:srgbClr val="135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文本框 1"/>
            <p:cNvSpPr txBox="1"/>
            <p:nvPr>
              <p:custDataLst>
                <p:tags r:id="rId7"/>
              </p:custDataLst>
            </p:nvPr>
          </p:nvSpPr>
          <p:spPr>
            <a:xfrm>
              <a:off x="1455770" y="3545160"/>
              <a:ext cx="696686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01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8"/>
            </p:custDataLst>
          </p:nvPr>
        </p:nvGrpSpPr>
        <p:grpSpPr>
          <a:xfrm>
            <a:off x="6391520" y="3261905"/>
            <a:ext cx="1275470" cy="1212840"/>
            <a:chOff x="6391520" y="3261905"/>
            <a:chExt cx="1275470" cy="1212840"/>
          </a:xfrm>
        </p:grpSpPr>
        <p:grpSp>
          <p:nvGrpSpPr>
            <p:cNvPr id="16" name="组合 15"/>
            <p:cNvGrpSpPr/>
            <p:nvPr/>
          </p:nvGrpSpPr>
          <p:grpSpPr>
            <a:xfrm>
              <a:off x="6391520" y="3261905"/>
              <a:ext cx="1275470" cy="1212840"/>
              <a:chOff x="6972556" y="824345"/>
              <a:chExt cx="1828534" cy="1738746"/>
            </a:xfrm>
          </p:grpSpPr>
          <p:pic>
            <p:nvPicPr>
              <p:cNvPr id="23" name="图片 22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972556" y="824345"/>
                <a:ext cx="1828534" cy="1738746"/>
              </a:xfrm>
              <a:prstGeom prst="rect">
                <a:avLst/>
              </a:prstGeom>
            </p:spPr>
          </p:pic>
          <p:sp>
            <p:nvSpPr>
              <p:cNvPr id="24" name="Oval 5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472598" y="1279264"/>
                <a:ext cx="828451" cy="828909"/>
              </a:xfrm>
              <a:prstGeom prst="ellipse">
                <a:avLst/>
              </a:prstGeom>
              <a:solidFill>
                <a:srgbClr val="135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6680912" y="3545160"/>
              <a:ext cx="696686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02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2"/>
            </p:custDataLst>
          </p:nvPr>
        </p:nvGrpSpPr>
        <p:grpSpPr>
          <a:xfrm>
            <a:off x="1166378" y="4742362"/>
            <a:ext cx="1275470" cy="1212840"/>
            <a:chOff x="1166378" y="4742362"/>
            <a:chExt cx="1275470" cy="1212840"/>
          </a:xfrm>
        </p:grpSpPr>
        <p:grpSp>
          <p:nvGrpSpPr>
            <p:cNvPr id="29" name="组合 28"/>
            <p:cNvGrpSpPr/>
            <p:nvPr/>
          </p:nvGrpSpPr>
          <p:grpSpPr>
            <a:xfrm>
              <a:off x="1166378" y="4742362"/>
              <a:ext cx="1275470" cy="1212840"/>
              <a:chOff x="6972556" y="824345"/>
              <a:chExt cx="1828534" cy="1738746"/>
            </a:xfrm>
          </p:grpSpPr>
          <p:pic>
            <p:nvPicPr>
              <p:cNvPr id="31" name="图片 30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972556" y="824345"/>
                <a:ext cx="1828534" cy="1738746"/>
              </a:xfrm>
              <a:prstGeom prst="rect">
                <a:avLst/>
              </a:prstGeom>
            </p:spPr>
          </p:pic>
          <p:sp>
            <p:nvSpPr>
              <p:cNvPr id="32" name="Oval 5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472598" y="1279264"/>
                <a:ext cx="828451" cy="828909"/>
              </a:xfrm>
              <a:prstGeom prst="ellipse">
                <a:avLst/>
              </a:prstGeom>
              <a:solidFill>
                <a:srgbClr val="135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455770" y="5025617"/>
              <a:ext cx="696686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03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6391520" y="4742362"/>
            <a:ext cx="1275470" cy="1212840"/>
            <a:chOff x="6391520" y="4742362"/>
            <a:chExt cx="1275470" cy="1212840"/>
          </a:xfrm>
        </p:grpSpPr>
        <p:grpSp>
          <p:nvGrpSpPr>
            <p:cNvPr id="37" name="组合 36"/>
            <p:cNvGrpSpPr/>
            <p:nvPr/>
          </p:nvGrpSpPr>
          <p:grpSpPr>
            <a:xfrm>
              <a:off x="6391520" y="4742362"/>
              <a:ext cx="1275470" cy="1212840"/>
              <a:chOff x="6972556" y="824345"/>
              <a:chExt cx="1828534" cy="1738746"/>
            </a:xfrm>
          </p:grpSpPr>
          <p:pic>
            <p:nvPicPr>
              <p:cNvPr id="39" name="图片 38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972556" y="824345"/>
                <a:ext cx="1828534" cy="1738746"/>
              </a:xfrm>
              <a:prstGeom prst="rect">
                <a:avLst/>
              </a:prstGeom>
            </p:spPr>
          </p:pic>
          <p:sp>
            <p:nvSpPr>
              <p:cNvPr id="40" name="Oval 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472598" y="1279264"/>
                <a:ext cx="828451" cy="828909"/>
              </a:xfrm>
              <a:prstGeom prst="ellipse">
                <a:avLst/>
              </a:prstGeom>
              <a:solidFill>
                <a:srgbClr val="135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>
              <p:custDataLst>
                <p:tags r:id="rId19"/>
              </p:custDataLst>
            </p:nvPr>
          </p:nvSpPr>
          <p:spPr>
            <a:xfrm>
              <a:off x="6680912" y="5025617"/>
              <a:ext cx="696686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04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20"/>
            </p:custDataLst>
          </p:nvPr>
        </p:nvSpPr>
        <p:spPr>
          <a:xfrm>
            <a:off x="7767514" y="4915572"/>
            <a:ext cx="2761148" cy="46166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just">
              <a:defRPr sz="2400" i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i="0" dirty="0">
                <a:latin typeface="+mj-lt"/>
                <a:ea typeface="+mj-ea"/>
                <a:cs typeface="+mj-cs"/>
              </a:rPr>
              <a:t>未来规划</a:t>
            </a:r>
            <a:endParaRPr lang="zh-CN" altLang="en-US" i="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21"/>
            </p:custDataLst>
          </p:nvPr>
        </p:nvSpPr>
        <p:spPr>
          <a:xfrm>
            <a:off x="7767514" y="3435115"/>
            <a:ext cx="2761148" cy="46166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just">
              <a:defRPr sz="2400" i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i="0" dirty="0">
                <a:latin typeface="+mj-lt"/>
                <a:ea typeface="+mj-ea"/>
                <a:cs typeface="+mj-cs"/>
              </a:rPr>
              <a:t>系统设计</a:t>
            </a:r>
            <a:endParaRPr lang="zh-CN" altLang="en-US" i="0" dirty="0">
              <a:latin typeface="+mj-lt"/>
              <a:ea typeface="+mj-ea"/>
              <a:cs typeface="+mj-cs"/>
            </a:endParaRPr>
          </a:p>
        </p:txBody>
      </p:sp>
      <p:sp>
        <p:nvSpPr>
          <p:cNvPr id="41" name="文本框 40"/>
          <p:cNvSpPr txBox="1"/>
          <p:nvPr>
            <p:custDataLst>
              <p:tags r:id="rId22"/>
            </p:custDataLst>
          </p:nvPr>
        </p:nvSpPr>
        <p:spPr>
          <a:xfrm>
            <a:off x="2542372" y="3435115"/>
            <a:ext cx="2761148" cy="46166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just">
              <a:defRPr sz="2400" i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i="0" dirty="0">
                <a:latin typeface="+mj-lt"/>
                <a:ea typeface="+mj-ea"/>
                <a:cs typeface="+mj-cs"/>
              </a:rPr>
              <a:t>项目需求</a:t>
            </a:r>
            <a:endParaRPr lang="zh-CN" altLang="en-US" i="0" dirty="0">
              <a:latin typeface="+mj-lt"/>
              <a:ea typeface="+mj-ea"/>
              <a:cs typeface="+mj-cs"/>
            </a:endParaRPr>
          </a:p>
        </p:txBody>
      </p:sp>
      <p:sp>
        <p:nvSpPr>
          <p:cNvPr id="42" name="文本框 41"/>
          <p:cNvSpPr txBox="1"/>
          <p:nvPr>
            <p:custDataLst>
              <p:tags r:id="rId23"/>
            </p:custDataLst>
          </p:nvPr>
        </p:nvSpPr>
        <p:spPr>
          <a:xfrm>
            <a:off x="2542372" y="4915572"/>
            <a:ext cx="2761148" cy="461665"/>
          </a:xfrm>
          <a:prstGeom prst="rect">
            <a:avLst/>
          </a:prstGeom>
        </p:spPr>
        <p:txBody>
          <a:bodyPr wrap="square" anchor="ctr" anchorCtr="0">
            <a:normAutofit fontScale="90000"/>
          </a:bodyPr>
          <a:lstStyle>
            <a:defPPr>
              <a:defRPr lang="zh-CN"/>
            </a:defPPr>
            <a:lvl1pPr algn="just">
              <a:defRPr sz="2400" i="1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i="0" dirty="0">
                <a:latin typeface="+mj-lt"/>
                <a:ea typeface="+mj-ea"/>
                <a:cs typeface="+mj-cs"/>
              </a:rPr>
              <a:t>系统开发与功能展示</a:t>
            </a:r>
            <a:endParaRPr lang="zh-CN" altLang="en-US" i="0" dirty="0">
              <a:latin typeface="+mj-lt"/>
              <a:ea typeface="+mj-ea"/>
              <a:cs typeface="+mj-cs"/>
            </a:endParaRPr>
          </a:p>
        </p:txBody>
      </p:sp>
    </p:spTree>
    <p:custDataLst>
      <p:tags r:id="rId24"/>
    </p:custData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68158" y="2504285"/>
            <a:ext cx="2655684" cy="113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01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68158" y="3741093"/>
            <a:ext cx="2655684" cy="46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项目需求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一、项目来源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第八届中国大学生服务外包创新创业大赛   赛题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/>
              <a:t>二、具体需求</a:t>
            </a:r>
            <a:endParaRPr lang="zh-CN"/>
          </a:p>
          <a:p>
            <a:pPr marL="0" indent="0">
              <a:buNone/>
            </a:pPr>
            <a:r>
              <a:rPr lang="zh-CN" dirty="0"/>
              <a:t>   总体：为企业内部提供一套利用零散时间学习网络课的解决方案。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   功能：管理员：修改信息、添加学员、上传文件、阅读报表、答疑。</a:t>
            </a:r>
            <a:endParaRPr 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学员：观看视频、阅读</a:t>
            </a:r>
            <a:r>
              <a:rPr lang="en-US" altLang="zh-CN" dirty="0"/>
              <a:t>PPT</a:t>
            </a:r>
            <a:r>
              <a:rPr lang="zh-CN" altLang="en-US" dirty="0"/>
              <a:t>、听音频、下载上述文件，讨论，提问，   </a:t>
            </a:r>
            <a:r>
              <a:rPr lang="en-US" altLang="zh-CN" dirty="0"/>
              <a:t>	   </a:t>
            </a:r>
            <a:r>
              <a:rPr lang="zh-CN" altLang="en-US" dirty="0"/>
              <a:t>被推荐课程。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扩展：角色细分，将公司内部培训系统扩展为摄影行业小型网络课平台，允       </a:t>
            </a:r>
            <a:r>
              <a:rPr lang="en-US" altLang="zh-CN" dirty="0"/>
              <a:t>	   </a:t>
            </a:r>
            <a:r>
              <a:rPr lang="zh-CN" altLang="en-US" dirty="0"/>
              <a:t>许其它企业入驻。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68158" y="2504285"/>
            <a:ext cx="2655684" cy="113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02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68158" y="3741093"/>
            <a:ext cx="2655684" cy="46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系统设计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543300" y="2430780"/>
            <a:ext cx="1878330" cy="7251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IIS </a:t>
            </a:r>
            <a:r>
              <a:rPr lang="zh-CN" altLang="en-US"/>
              <a:t>网页服务器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125845" y="2451100"/>
            <a:ext cx="1878330" cy="7251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ASP.NET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961765" y="4202430"/>
            <a:ext cx="1878330" cy="7251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1418590" y="1220470"/>
            <a:ext cx="9542145" cy="5319395"/>
            <a:chOff x="2234" y="1362"/>
            <a:chExt cx="15027" cy="8377"/>
          </a:xfrm>
        </p:grpSpPr>
        <p:sp>
          <p:nvSpPr>
            <p:cNvPr id="8" name="文本框 7"/>
            <p:cNvSpPr txBox="1"/>
            <p:nvPr/>
          </p:nvSpPr>
          <p:spPr>
            <a:xfrm>
              <a:off x="2234" y="3565"/>
              <a:ext cx="38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服务器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34" y="6387"/>
              <a:ext cx="38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协议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34" y="8878"/>
              <a:ext cx="38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客户端</a:t>
              </a: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4303" y="3284"/>
              <a:ext cx="2958" cy="114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SQL Server 2012</a:t>
              </a:r>
              <a:endParaRPr lang="en-US" altLang="zh-CN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505" y="3565"/>
              <a:ext cx="11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12574" y="4128"/>
              <a:ext cx="1729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505" y="4265"/>
              <a:ext cx="20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反馈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38" y="2824"/>
              <a:ext cx="20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请求</a:t>
              </a: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239" y="8597"/>
              <a:ext cx="2958" cy="114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/>
                <a:t>电脑浏览器</a:t>
              </a:r>
              <a:endParaRPr 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2494" y="8597"/>
              <a:ext cx="2958" cy="114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/>
                <a:t>手机浏览器</a:t>
              </a:r>
              <a:endParaRPr lang="zh-CN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2622" y="3662"/>
              <a:ext cx="1688" cy="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8505" y="4128"/>
              <a:ext cx="11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2622" y="2985"/>
              <a:ext cx="20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增删改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815" y="4265"/>
              <a:ext cx="20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查询</a:t>
              </a:r>
              <a:endParaRPr lang="zh-CN" altLang="en-US"/>
            </a:p>
          </p:txBody>
        </p:sp>
        <p:cxnSp>
          <p:nvCxnSpPr>
            <p:cNvPr id="24" name="直接箭头连接符 23"/>
            <p:cNvCxnSpPr>
              <a:stCxn id="18" idx="3"/>
              <a:endCxn id="19" idx="1"/>
            </p:cNvCxnSpPr>
            <p:nvPr/>
          </p:nvCxnSpPr>
          <p:spPr>
            <a:xfrm>
              <a:off x="9197" y="9168"/>
              <a:ext cx="32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662" y="8588"/>
              <a:ext cx="21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响应式转化</a:t>
              </a:r>
              <a:endParaRPr lang="zh-CN" altLang="en-US"/>
            </a:p>
          </p:txBody>
        </p:sp>
        <p:cxnSp>
          <p:nvCxnSpPr>
            <p:cNvPr id="27" name="直接箭头连接符 26"/>
            <p:cNvCxnSpPr>
              <a:stCxn id="18" idx="0"/>
              <a:endCxn id="26" idx="2"/>
            </p:cNvCxnSpPr>
            <p:nvPr/>
          </p:nvCxnSpPr>
          <p:spPr>
            <a:xfrm flipV="1">
              <a:off x="7718" y="7200"/>
              <a:ext cx="0" cy="1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7235" y="7200"/>
              <a:ext cx="16" cy="1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9181" y="6991"/>
              <a:ext cx="4020" cy="16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9149" y="6524"/>
              <a:ext cx="4936" cy="2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897" y="4402"/>
              <a:ext cx="0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4" y="4434"/>
              <a:ext cx="0" cy="1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234" y="1933"/>
              <a:ext cx="38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备份</a:t>
              </a: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502" y="1371"/>
              <a:ext cx="2958" cy="114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GitBlit</a:t>
              </a:r>
              <a:r>
                <a:rPr lang="zh-CN" altLang="en-US"/>
                <a:t>版本库</a:t>
              </a:r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5241" y="2504"/>
              <a:ext cx="1383" cy="7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9616" y="1362"/>
              <a:ext cx="2958" cy="114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/>
                <a:t>备份服务器</a:t>
              </a:r>
              <a:endParaRPr lang="zh-CN"/>
            </a:p>
          </p:txBody>
        </p:sp>
        <p:cxnSp>
          <p:nvCxnSpPr>
            <p:cNvPr id="38" name="直接箭头连接符 37"/>
            <p:cNvCxnSpPr>
              <a:stCxn id="11" idx="0"/>
              <a:endCxn id="37" idx="1"/>
            </p:cNvCxnSpPr>
            <p:nvPr/>
          </p:nvCxnSpPr>
          <p:spPr>
            <a:xfrm flipV="1">
              <a:off x="7059" y="1933"/>
              <a:ext cx="2557" cy="1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0"/>
              <a:endCxn id="37" idx="3"/>
            </p:cNvCxnSpPr>
            <p:nvPr/>
          </p:nvCxnSpPr>
          <p:spPr>
            <a:xfrm flipH="1" flipV="1">
              <a:off x="12574" y="1933"/>
              <a:ext cx="3208" cy="1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9872" y="195580"/>
            <a:ext cx="4165200" cy="1600200"/>
          </a:xfrm>
        </p:spPr>
        <p:txBody>
          <a:bodyPr>
            <a:noAutofit/>
          </a:bodyPr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005" y="711200"/>
            <a:ext cx="6142355" cy="6737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768158" y="2504285"/>
            <a:ext cx="2655684" cy="1135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03</a:t>
            </a:r>
            <a:endParaRPr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68215" y="3740785"/>
            <a:ext cx="265557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系统开发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latin typeface="+mj-lt"/>
                <a:ea typeface="+mj-ea"/>
                <a:cs typeface="+mj-cs"/>
              </a:rPr>
              <a:t>与功能展示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2263996" y="899565"/>
            <a:ext cx="7711277" cy="389718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>
                <a:latin typeface="+mn-lt"/>
                <a:ea typeface="+mn-ea"/>
              </a:rPr>
              <a:t>H</a:t>
            </a:r>
            <a:r>
              <a:rPr lang="zh-CN" altLang="en-US" dirty="0">
                <a:latin typeface="+mn-lt"/>
                <a:ea typeface="+mn-ea"/>
              </a:rPr>
              <a:t>ard work pays off</a:t>
            </a:r>
            <a:r>
              <a:rPr lang="en-US" altLang="zh-CN" dirty="0">
                <a:latin typeface="+mn-lt"/>
                <a:ea typeface="+mn-ea"/>
              </a:rPr>
              <a:t>.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4131310" y="342900"/>
            <a:ext cx="3997960" cy="556895"/>
          </a:xfrm>
          <a:prstGeom prst="rect">
            <a:avLst/>
          </a:prstGeom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3200" b="1" dirty="0">
                <a:solidFill>
                  <a:schemeClr val="accent3"/>
                </a:solidFill>
                <a:ea typeface="+mj-ea"/>
                <a:cs typeface="+mj-cs"/>
              </a:rPr>
              <a:t>系统开发与功能展示</a:t>
            </a:r>
            <a:endParaRPr lang="zh-CN" altLang="en-US" sz="3200" b="1" dirty="0">
              <a:solidFill>
                <a:schemeClr val="accent3"/>
              </a:solidFill>
              <a:ea typeface="+mj-ea"/>
              <a:cs typeface="+mj-cs"/>
            </a:endParaRPr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4990223" y="3390906"/>
            <a:ext cx="2211554" cy="2784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>
            <p:custDataLst>
              <p:tags r:id="rId4"/>
            </p:custDataLst>
          </p:nvPr>
        </p:nvCxnSpPr>
        <p:spPr>
          <a:xfrm>
            <a:off x="4990223" y="4139052"/>
            <a:ext cx="22115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>
            <p:custDataLst>
              <p:tags r:id="rId5"/>
            </p:custDataLst>
          </p:nvPr>
        </p:nvSpPr>
        <p:spPr>
          <a:xfrm>
            <a:off x="5448316" y="2756370"/>
            <a:ext cx="1295368" cy="12953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3"/>
                </a:solidFill>
              </a:rPr>
              <a:t>90%</a:t>
            </a:r>
            <a:endParaRPr lang="en-US" altLang="zh-CN" sz="2800">
              <a:solidFill>
                <a:schemeClr val="accent3"/>
              </a:solidFill>
            </a:endParaRPr>
          </a:p>
        </p:txBody>
      </p:sp>
      <p:sp>
        <p:nvSpPr>
          <p:cNvPr id="55" name="矩形: 圆角 54"/>
          <p:cNvSpPr/>
          <p:nvPr>
            <p:custDataLst>
              <p:tags r:id="rId6"/>
            </p:custDataLst>
          </p:nvPr>
        </p:nvSpPr>
        <p:spPr>
          <a:xfrm>
            <a:off x="5117494" y="5628866"/>
            <a:ext cx="1957010" cy="4143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</a:rPr>
              <a:t>BootStrap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5117496" y="4731673"/>
            <a:ext cx="1957008" cy="82247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</a:rPr>
              <a:t>手机与电脑浏览器访问同一地址出现不同效果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117496" y="4273813"/>
            <a:ext cx="1957008" cy="400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dist"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dirty="0">
                <a:latin typeface="+mj-lt"/>
                <a:ea typeface="+mj-ea"/>
                <a:cs typeface="+mj-cs"/>
              </a:rPr>
              <a:t>响应式网页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3" name="矩形 42"/>
          <p:cNvSpPr/>
          <p:nvPr>
            <p:custDataLst>
              <p:tags r:id="rId9"/>
            </p:custDataLst>
          </p:nvPr>
        </p:nvSpPr>
        <p:spPr>
          <a:xfrm>
            <a:off x="2696753" y="3390906"/>
            <a:ext cx="2211554" cy="2784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>
            <p:custDataLst>
              <p:tags r:id="rId10"/>
            </p:custDataLst>
          </p:nvPr>
        </p:nvCxnSpPr>
        <p:spPr>
          <a:xfrm>
            <a:off x="2696753" y="4139052"/>
            <a:ext cx="22115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>
            <p:custDataLst>
              <p:tags r:id="rId11"/>
            </p:custDataLst>
          </p:nvPr>
        </p:nvSpPr>
        <p:spPr>
          <a:xfrm>
            <a:off x="3154846" y="2756370"/>
            <a:ext cx="1295368" cy="12953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2"/>
                </a:solidFill>
              </a:rPr>
              <a:t>99%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7" name="矩形: 圆角 46"/>
          <p:cNvSpPr/>
          <p:nvPr>
            <p:custDataLst>
              <p:tags r:id="rId12"/>
            </p:custDataLst>
          </p:nvPr>
        </p:nvSpPr>
        <p:spPr>
          <a:xfrm>
            <a:off x="2824024" y="5628866"/>
            <a:ext cx="1957010" cy="4143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数据库操作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2824026" y="4273813"/>
            <a:ext cx="1957008" cy="400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dist"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dirty="0">
                <a:latin typeface="+mj-lt"/>
                <a:ea typeface="+mj-ea"/>
                <a:cs typeface="+mj-cs"/>
              </a:rPr>
              <a:t>评论问答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2824026" y="4731673"/>
            <a:ext cx="1957008" cy="822476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</a:rPr>
              <a:t>课程评论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课程搜索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>
            <p:custDataLst>
              <p:tags r:id="rId15"/>
            </p:custDataLst>
          </p:nvPr>
        </p:nvSpPr>
        <p:spPr>
          <a:xfrm>
            <a:off x="403283" y="3390906"/>
            <a:ext cx="2211554" cy="2784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/>
          <p:cNvCxnSpPr/>
          <p:nvPr>
            <p:custDataLst>
              <p:tags r:id="rId16"/>
            </p:custDataLst>
          </p:nvPr>
        </p:nvCxnSpPr>
        <p:spPr>
          <a:xfrm>
            <a:off x="403283" y="4139052"/>
            <a:ext cx="22115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861376" y="2756370"/>
            <a:ext cx="1295368" cy="12953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1"/>
                </a:solidFill>
              </a:rPr>
              <a:t>99%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40" name="矩形: 圆角 39"/>
          <p:cNvSpPr/>
          <p:nvPr>
            <p:custDataLst>
              <p:tags r:id="rId18"/>
            </p:custDataLst>
          </p:nvPr>
        </p:nvSpPr>
        <p:spPr>
          <a:xfrm>
            <a:off x="530554" y="5628866"/>
            <a:ext cx="1957010" cy="4143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70000"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Video</a:t>
            </a:r>
            <a:r>
              <a:rPr lang="zh-CN" altLang="en-US" b="1" dirty="0">
                <a:solidFill>
                  <a:schemeClr val="accent1"/>
                </a:solidFill>
              </a:rPr>
              <a:t>标签、</a:t>
            </a:r>
            <a:r>
              <a:rPr lang="en-US" altLang="zh-CN" b="1" dirty="0">
                <a:solidFill>
                  <a:schemeClr val="accent1"/>
                </a:solidFill>
              </a:rPr>
              <a:t>F</a:t>
            </a:r>
            <a:r>
              <a:rPr lang="en-US" altLang="zh-CN" b="1" dirty="0">
                <a:solidFill>
                  <a:schemeClr val="accent1"/>
                </a:solidFill>
              </a:rPr>
              <a:t>lash</a:t>
            </a:r>
            <a:r>
              <a:rPr lang="zh-CN" altLang="en-US" b="1" dirty="0">
                <a:solidFill>
                  <a:schemeClr val="accent1"/>
                </a:solidFill>
              </a:rPr>
              <a:t>插件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530556" y="4273813"/>
            <a:ext cx="1957008" cy="400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dist"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dirty="0">
                <a:latin typeface="+mj-lt"/>
                <a:ea typeface="+mj-ea"/>
                <a:cs typeface="+mj-cs"/>
              </a:rPr>
              <a:t>在线学习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>
            <p:custDataLst>
              <p:tags r:id="rId20"/>
            </p:custDataLst>
          </p:nvPr>
        </p:nvSpPr>
        <p:spPr>
          <a:xfrm>
            <a:off x="530556" y="4731673"/>
            <a:ext cx="1957008" cy="82247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</a:rPr>
              <a:t>播放视频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播放音频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播放</a:t>
            </a:r>
            <a:r>
              <a:rPr lang="en-US" altLang="zh-CN" dirty="0">
                <a:latin typeface="+mn-lt"/>
                <a:ea typeface="+mn-ea"/>
              </a:rPr>
              <a:t>PPT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9" name="矩形 48"/>
          <p:cNvSpPr/>
          <p:nvPr>
            <p:custDataLst>
              <p:tags r:id="rId21"/>
            </p:custDataLst>
          </p:nvPr>
        </p:nvSpPr>
        <p:spPr>
          <a:xfrm>
            <a:off x="9577163" y="3390906"/>
            <a:ext cx="2211554" cy="27847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>
            <p:custDataLst>
              <p:tags r:id="rId22"/>
            </p:custDataLst>
          </p:nvPr>
        </p:nvCxnSpPr>
        <p:spPr>
          <a:xfrm>
            <a:off x="9577163" y="4139052"/>
            <a:ext cx="22115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>
            <p:custDataLst>
              <p:tags r:id="rId23"/>
            </p:custDataLst>
          </p:nvPr>
        </p:nvSpPr>
        <p:spPr>
          <a:xfrm>
            <a:off x="10035256" y="2756370"/>
            <a:ext cx="1295368" cy="12953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5"/>
                </a:solidFill>
              </a:rPr>
              <a:t>99%</a:t>
            </a:r>
            <a:endParaRPr lang="en-US" altLang="zh-CN" sz="2800">
              <a:solidFill>
                <a:schemeClr val="accent5"/>
              </a:solidFill>
            </a:endParaRPr>
          </a:p>
        </p:txBody>
      </p:sp>
      <p:sp>
        <p:nvSpPr>
          <p:cNvPr id="56" name="矩形: 圆角 55"/>
          <p:cNvSpPr/>
          <p:nvPr>
            <p:custDataLst>
              <p:tags r:id="rId24"/>
            </p:custDataLst>
          </p:nvPr>
        </p:nvSpPr>
        <p:spPr>
          <a:xfrm>
            <a:off x="9704434" y="5628866"/>
            <a:ext cx="1957010" cy="4143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accent5"/>
                </a:solidFill>
              </a:rPr>
              <a:t>调用进程、</a:t>
            </a:r>
            <a:r>
              <a:rPr lang="en-US" altLang="zh-CN" b="1" dirty="0">
                <a:solidFill>
                  <a:schemeClr val="accent5"/>
                </a:solidFill>
              </a:rPr>
              <a:t>a</a:t>
            </a:r>
            <a:r>
              <a:rPr lang="zh-CN" altLang="en-US" b="1" dirty="0">
                <a:solidFill>
                  <a:schemeClr val="accent5"/>
                </a:solidFill>
              </a:rPr>
              <a:t>标签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25"/>
            </p:custDataLst>
          </p:nvPr>
        </p:nvSpPr>
        <p:spPr>
          <a:xfrm>
            <a:off x="9704436" y="4273813"/>
            <a:ext cx="1957008" cy="400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dist"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dirty="0">
                <a:latin typeface="+mj-lt"/>
                <a:ea typeface="+mj-ea"/>
                <a:cs typeface="+mj-cs"/>
              </a:rPr>
              <a:t>上传与下载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9" name="文本框 58"/>
          <p:cNvSpPr txBox="1"/>
          <p:nvPr>
            <p:custDataLst>
              <p:tags r:id="rId26"/>
            </p:custDataLst>
          </p:nvPr>
        </p:nvSpPr>
        <p:spPr>
          <a:xfrm>
            <a:off x="9704436" y="4731673"/>
            <a:ext cx="1957008" cy="82247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</a:rPr>
              <a:t>课程资料的上传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转码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课程资料的下载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1" name="矩形 60"/>
          <p:cNvSpPr/>
          <p:nvPr>
            <p:custDataLst>
              <p:tags r:id="rId27"/>
            </p:custDataLst>
          </p:nvPr>
        </p:nvSpPr>
        <p:spPr>
          <a:xfrm>
            <a:off x="7283693" y="3390906"/>
            <a:ext cx="2211554" cy="2784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/>
          <p:cNvCxnSpPr/>
          <p:nvPr>
            <p:custDataLst>
              <p:tags r:id="rId28"/>
            </p:custDataLst>
          </p:nvPr>
        </p:nvCxnSpPr>
        <p:spPr>
          <a:xfrm>
            <a:off x="7283693" y="4139052"/>
            <a:ext cx="22115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>
            <p:custDataLst>
              <p:tags r:id="rId29"/>
            </p:custDataLst>
          </p:nvPr>
        </p:nvSpPr>
        <p:spPr>
          <a:xfrm>
            <a:off x="7741786" y="2756370"/>
            <a:ext cx="1295368" cy="12953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4"/>
                </a:solidFill>
              </a:rPr>
              <a:t>80%</a:t>
            </a:r>
            <a:endParaRPr lang="en-US" altLang="zh-CN" sz="2800">
              <a:solidFill>
                <a:schemeClr val="accent4"/>
              </a:solidFill>
            </a:endParaRPr>
          </a:p>
        </p:txBody>
      </p:sp>
      <p:sp>
        <p:nvSpPr>
          <p:cNvPr id="64" name="矩形: 圆角 63"/>
          <p:cNvSpPr/>
          <p:nvPr>
            <p:custDataLst>
              <p:tags r:id="rId30"/>
            </p:custDataLst>
          </p:nvPr>
        </p:nvSpPr>
        <p:spPr>
          <a:xfrm>
            <a:off x="7410964" y="5628866"/>
            <a:ext cx="1957010" cy="4143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chart</a:t>
            </a:r>
            <a:r>
              <a:rPr lang="zh-CN" altLang="en-US" b="1" dirty="0">
                <a:solidFill>
                  <a:schemeClr val="accent4"/>
                </a:solidFill>
              </a:rPr>
              <a:t>标签、数据库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65" name="文本框 64"/>
          <p:cNvSpPr txBox="1"/>
          <p:nvPr>
            <p:custDataLst>
              <p:tags r:id="rId31"/>
            </p:custDataLst>
          </p:nvPr>
        </p:nvSpPr>
        <p:spPr>
          <a:xfrm>
            <a:off x="7410966" y="4273813"/>
            <a:ext cx="1957008" cy="400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dist"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dirty="0">
                <a:latin typeface="+mj-lt"/>
                <a:ea typeface="+mj-ea"/>
                <a:cs typeface="+mj-cs"/>
              </a:rPr>
              <a:t>管理员功能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32"/>
            </p:custDataLst>
          </p:nvPr>
        </p:nvSpPr>
        <p:spPr>
          <a:xfrm>
            <a:off x="7410966" y="4731673"/>
            <a:ext cx="1957008" cy="82247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</a:rPr>
              <a:t>统计图表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导出表格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管理评论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86505" y="1659890"/>
            <a:ext cx="47072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前台学习网站地址   </a:t>
            </a:r>
            <a:r>
              <a:rPr lang="en-US" altLang="zh-CN" sz="2800"/>
              <a:t>http://59.110.235.44:85</a:t>
            </a:r>
            <a:endParaRPr lang="en-US" altLang="zh-CN" sz="2800"/>
          </a:p>
          <a:p>
            <a:pPr algn="ctr"/>
            <a:r>
              <a:rPr lang="zh-CN" altLang="en-US" sz="2000"/>
              <a:t>用户名：学号      密码：</a:t>
            </a:r>
            <a:r>
              <a:rPr lang="en-US" altLang="zh-CN" sz="2000"/>
              <a:t>123456</a:t>
            </a:r>
            <a:endParaRPr lang="en-US" altLang="zh-CN" sz="2000"/>
          </a:p>
        </p:txBody>
      </p:sp>
    </p:spTree>
    <p:custDataLst>
      <p:tags r:id="rId3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1"/>
  <p:tag name="KSO_WM_UNIT_ID" val="custom20164360_9*l_i*1_1"/>
  <p:tag name="KSO_WM_UNIT_LAYERLEVEL" val="1_1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2"/>
  <p:tag name="KSO_WM_UNIT_ID" val="custom20164360_9*l_i*1_2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3"/>
  <p:tag name="KSO_WM_UNIT_ID" val="custom20164360_9*l_i*1_3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360_9*i*9"/>
  <p:tag name="KSO_WM_TEMPLATE_CATEGORY" val="custom"/>
  <p:tag name="KSO_WM_TEMPLATE_INDEX" val="20164360"/>
  <p:tag name="KSO_WM_UNIT_INDEX" val="9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4"/>
  <p:tag name="KSO_WM_UNIT_ID" val="custom20164360_9*l_i*1_4"/>
  <p:tag name="KSO_WM_UNIT_LAYERLEVEL" val="1_1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5"/>
  <p:tag name="KSO_WM_UNIT_ID" val="custom20164360_9*l_i*1_5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6"/>
  <p:tag name="KSO_WM_UNIT_ID" val="custom20164360_9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360_9*i*16"/>
  <p:tag name="KSO_WM_TEMPLATE_CATEGORY" val="custom"/>
  <p:tag name="KSO_WM_TEMPLATE_INDEX" val="20164360"/>
  <p:tag name="KSO_WM_UNIT_INDEX" val="1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7"/>
  <p:tag name="KSO_WM_UNIT_ID" val="custom20164360_9*l_i*1_7"/>
  <p:tag name="KSO_WM_UNIT_LAYERLEVEL" val="1_1"/>
  <p:tag name="KSO_WM_DIAGRAM_GROUP_CODE" val="l1-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8"/>
  <p:tag name="KSO_WM_UNIT_ID" val="custom20164360_9*l_i*1_8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3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9"/>
  <p:tag name="KSO_WM_UNIT_ID" val="custom20164360_9*l_i*1_9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360_9*i*23"/>
  <p:tag name="KSO_WM_TEMPLATE_CATEGORY" val="custom"/>
  <p:tag name="KSO_WM_TEMPLATE_INDEX" val="20164360"/>
  <p:tag name="KSO_WM_UNIT_INDEX" val="2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10"/>
  <p:tag name="KSO_WM_UNIT_ID" val="custom20164360_9*l_i*1_10"/>
  <p:tag name="KSO_WM_UNIT_LAYERLEVEL" val="1_1"/>
  <p:tag name="KSO_WM_DIAGRAM_GROUP_CODE" val="l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11"/>
  <p:tag name="KSO_WM_UNIT_ID" val="custom20164360_9*l_i*1_11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12"/>
  <p:tag name="KSO_WM_UNIT_ID" val="custom20164360_9*l_i*1_12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4_1"/>
  <p:tag name="KSO_WM_UNIT_ID" val="custom20164360_9*l_h_a*1_4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UNIT_BIND_DECORATION_IDS" val="custom20164360_9*i*23;custom20164360_9*l_i*1_12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2_1"/>
  <p:tag name="KSO_WM_UNIT_ID" val="custom20164360_9*l_h_a*1_2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UNIT_BIND_DECORATION_IDS" val="custom20164360_9*i*9;custom20164360_9*l_i*1_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1_1"/>
  <p:tag name="KSO_WM_UNIT_ID" val="custom20164360_9*l_h_a*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UNIT_BIND_DECORATION_IDS" val="custom20164360_9*i*2;custom20164360_9*l_i*1_3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3_1"/>
  <p:tag name="KSO_WM_UNIT_ID" val="custom20164360_9*l_h_a*1_3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UNIT_BIND_DECORATION_IDS" val="custom20164360_9*i*16;custom20164360_9*l_i*1_9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9"/>
  <p:tag name="KSO_WM_SLIDE_INDEX" val="9"/>
  <p:tag name="KSO_WM_SLIDE_ITEM_CNT" val="4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BEAUTIFY_FLAG" val="#wm#"/>
  <p:tag name="KSO_WM_TEMPLATE_THUMBS_INDEX" val="1、4、9、12、13、16、20、27、29、37、40、45、48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e"/>
  <p:tag name="KSO_WM_UNIT_INDEX" val="1"/>
  <p:tag name="KSO_WM_UNIT_ID" val="custom20164360_12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0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</p:tagLst>
</file>

<file path=ppt/tags/tag32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f"/>
  <p:tag name="KSO_WM_UNIT_INDEX" val="1"/>
  <p:tag name="KSO_WM_UNIT_ID" val="custom2016436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464"/>
</p:tagLst>
</file>

<file path=ppt/tags/tag35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e"/>
  <p:tag name="KSO_WM_UNIT_INDEX" val="1"/>
  <p:tag name="KSO_WM_UNIT_ID" val="custom20164360_12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0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</p:tagLst>
</file>

<file path=ppt/tags/tag38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1*a*1"/>
  <p:tag name="KSO_WM_UNIT_LAYERLEVEL" val="1"/>
  <p:tag name="KSO_WM_UNIT_VALUE" val="40"/>
  <p:tag name="KSO_WM_UNIT_ISCONTENTSTITLE" val="0"/>
  <p:tag name="KSO_WM_UNIT_HIGHLIGHT" val="0"/>
  <p:tag name="KSO_WM_UNIT_COMPATIBLE" val="0"/>
  <p:tag name="KSO_WM_UNIT_CLEAR" val="0"/>
  <p:tag name="KSO_WM_UNIT_PRESET_TEXT" val="绿色花草小清新年终汇报总结演示模板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62"/>
  <p:tag name="KSO_WM_SLIDE_SIZE" val="828*42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e"/>
  <p:tag name="KSO_WM_UNIT_INDEX" val="1"/>
  <p:tag name="KSO_WM_UNIT_ID" val="custom20164360_12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0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</p:tagLst>
</file>

<file path=ppt/tags/tag44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NORDRI TOOLS WATERMARK" val="cjans4a1"/>
  <p:tag name="KSO_WM_UNIT_TYPE" val="f"/>
  <p:tag name="KSO_WM_UNIT_INDEX" val="1"/>
  <p:tag name="KSO_WM_UNIT_ID" val="custom20164360_17*f*1"/>
  <p:tag name="KSO_WM_UNIT_LAYERLEVEL" val="1"/>
  <p:tag name="KSO_WM_UNIT_VALUE" val="32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NORDRI TOOLS WATERMARK" val="q5kkaf2e"/>
  <p:tag name="KSO_WM_UNIT_TYPE" val="a"/>
  <p:tag name="KSO_WM_UNIT_INDEX" val="1"/>
  <p:tag name="KSO_WM_UNIT_ID" val="custom20164360_17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1"/>
  <p:tag name="KSO_WM_UNIT_ID" val="custom20164360_17*l_i*1_1"/>
  <p:tag name="KSO_WM_UNIT_LAYERLEVEL" val="1_1"/>
  <p:tag name="KSO_WM_DIAGRAM_GROUP_CODE" val="l1-3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2"/>
  <p:tag name="KSO_WM_UNIT_ID" val="custom20164360_17*l_i*1_2"/>
  <p:tag name="KSO_WM_UNIT_LAYERLEVEL" val="1_1"/>
  <p:tag name="KSO_WM_DIAGRAM_GROUP_CODE" val="l1-3"/>
  <p:tag name="KSO_WM_UNIT_LINE_FORE_SCHEMECOLOR_INDEX" val="14"/>
  <p:tag name="KSO_WM_UNIT_LINE_FILL_TYPE" val="2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3_2"/>
  <p:tag name="KSO_WM_UNIT_ID" val="custom20164360_17*l_h_f*1_3_2"/>
  <p:tag name="KSO_WM_UNIT_LAYERLEVEL" val="1_1_1"/>
  <p:tag name="KSO_WM_UNIT_VALUE" val="9"/>
  <p:tag name="KSO_WM_UNIT_HIGHLIGHT" val="1"/>
  <p:tag name="KSO_WM_UNIT_COMPATIBLE" val="0"/>
  <p:tag name="KSO_WM_UNIT_CLEAR" val="0"/>
  <p:tag name="KSO_WM_UNIT_BIND_DECORATION_IDS" val="custom20164360_17*l_i*1_9;custom20164360_17*l_i*1_10"/>
  <p:tag name="KSO_WM_DIAGRAM_GROUP_CODE" val="l1-3"/>
  <p:tag name="KSO_WM_UNIT_PRESET_TEXT" val="65%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7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b"/>
  <p:tag name="KSO_WM_UNIT_INDEX" val="1"/>
  <p:tag name="KSO_WM_UNIT_ID" val="custom20164360_1*b*1"/>
  <p:tag name="KSO_WM_UNIT_LAYERLEVEL" val="1"/>
  <p:tag name="KSO_WM_UNIT_VALUE" val="29"/>
  <p:tag name="KSO_WM_UNIT_ISCONTENTSTITLE" val="0"/>
  <p:tag name="KSO_WM_UNIT_HIGHLIGHT" val="0"/>
  <p:tag name="KSO_WM_UNIT_COMPATIBLE" val="0"/>
  <p:tag name="KSO_WM_UNIT_CLEAR" val="0"/>
  <p:tag name="KSO_WM_UNIT_PRESET_TEXT" val="汇报人：XXX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g"/>
  <p:tag name="KSO_WM_UNIT_INDEX" val="1_3_1"/>
  <p:tag name="KSO_WM_UNIT_ID" val="custom20164360_17*l_h_g*1_3_1"/>
  <p:tag name="KSO_WM_UNIT_LAYERLEVEL" val="1_1_1"/>
  <p:tag name="KSO_WM_UNIT_VALUE" val="8"/>
  <p:tag name="KSO_WM_UNIT_HIGHLIGHT" val="0"/>
  <p:tag name="KSO_WM_UNIT_COMPATIBLE" val="1"/>
  <p:tag name="KSO_WM_UNIT_CLEAR" val="0"/>
  <p:tag name="KSO_WM_UNIT_PRESET_TEXT_INDEX" val="3"/>
  <p:tag name="KSO_WM_UNIT_RELATE_UNITID" val="custom20164360_17*l_h_f*1_3_1"/>
  <p:tag name="KSO_WM_UNIT_PRESET_TEXT_LEN" val="12"/>
  <p:tag name="KSO_WM_UNIT_BIND_DECORATION_IDS" val="custom20164360_17*l_i*1_9;custom20164360_17*l_i*1_10"/>
  <p:tag name="KSO_WM_DIAGRAM_GROUP_CODE" val="l1-3"/>
  <p:tag name="KSO_WM_UNIT_FILL_FORE_SCHEMECOLOR_INDEX" val="14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3_1"/>
  <p:tag name="KSO_WM_UNIT_ID" val="custom20164360_17*l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BIND_DECORATION_IDS" val="custom20164360_17*l_i*1_9;custom20164360_17*l_i*1_10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3_1"/>
  <p:tag name="KSO_WM_UNIT_ID" val="custom20164360_17*l_h_a*1_3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custom20164360_17*l_i*1_9;custom20164360_17*l_i*1_10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3"/>
  <p:tag name="KSO_WM_UNIT_ID" val="custom20164360_17*l_i*1_3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4"/>
  <p:tag name="KSO_WM_UNIT_ID" val="custom20164360_17*l_i*1_4"/>
  <p:tag name="KSO_WM_UNIT_LAYERLEVEL" val="1_1"/>
  <p:tag name="KSO_WM_DIAGRAM_GROUP_CODE" val="l1-3"/>
  <p:tag name="KSO_WM_UNIT_LINE_FORE_SCHEMECOLOR_INDEX" val="14"/>
  <p:tag name="KSO_WM_UNIT_LINE_FILL_TYPE" val="2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2_2"/>
  <p:tag name="KSO_WM_UNIT_ID" val="custom20164360_17*l_h_f*1_2_2"/>
  <p:tag name="KSO_WM_UNIT_LAYERLEVEL" val="1_1_1"/>
  <p:tag name="KSO_WM_UNIT_VALUE" val="9"/>
  <p:tag name="KSO_WM_UNIT_HIGHLIGHT" val="1"/>
  <p:tag name="KSO_WM_UNIT_COMPATIBLE" val="0"/>
  <p:tag name="KSO_WM_UNIT_CLEAR" val="0"/>
  <p:tag name="KSO_WM_UNIT_BIND_DECORATION_IDS" val="custom20164360_17*l_i*1_2;custom20164360_17*l_i*1_1"/>
  <p:tag name="KSO_WM_DIAGRAM_GROUP_CODE" val="l1-3"/>
  <p:tag name="KSO_WM_UNIT_PRESET_TEXT" val="55%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6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g"/>
  <p:tag name="KSO_WM_UNIT_INDEX" val="1_2_1"/>
  <p:tag name="KSO_WM_UNIT_ID" val="custom20164360_17*l_h_g*1_2_1"/>
  <p:tag name="KSO_WM_UNIT_LAYERLEVEL" val="1_1_1"/>
  <p:tag name="KSO_WM_UNIT_VALUE" val="8"/>
  <p:tag name="KSO_WM_UNIT_HIGHLIGHT" val="0"/>
  <p:tag name="KSO_WM_UNIT_COMPATIBLE" val="1"/>
  <p:tag name="KSO_WM_UNIT_CLEAR" val="0"/>
  <p:tag name="KSO_WM_UNIT_PRESET_TEXT_INDEX" val="3"/>
  <p:tag name="KSO_WM_UNIT_RELATE_UNITID" val="custom20164360_17*l_h_f*1_2_1"/>
  <p:tag name="KSO_WM_UNIT_PRESET_TEXT_LEN" val="12"/>
  <p:tag name="KSO_WM_UNIT_BIND_DECORATION_IDS" val="custom20164360_17*l_i*1_2;custom20164360_17*l_i*1_1"/>
  <p:tag name="KSO_WM_DIAGRAM_GROUP_CODE" val="l1-3"/>
  <p:tag name="KSO_WM_UNIT_FILL_FORE_SCHEMECOLOR_INDEX" val="14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2_1"/>
  <p:tag name="KSO_WM_UNIT_ID" val="custom20164360_17*l_h_a*1_2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custom20164360_17*l_i*1_2;custom20164360_17*l_i*1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2_1"/>
  <p:tag name="KSO_WM_UNIT_ID" val="custom20164360_17*l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BIND_DECORATION_IDS" val="custom20164360_17*l_i*1_2;custom20164360_17*l_i*1_1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5"/>
  <p:tag name="KSO_WM_UNIT_ID" val="custom20164360_17*l_i*1_5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4、9、12、13、16、20、27、29、37、40、45、48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6"/>
  <p:tag name="KSO_WM_UNIT_ID" val="custom20164360_17*l_i*1_6"/>
  <p:tag name="KSO_WM_UNIT_LAYERLEVEL" val="1_1"/>
  <p:tag name="KSO_WM_DIAGRAM_GROUP_CODE" val="l1-3"/>
  <p:tag name="KSO_WM_UNIT_LINE_FORE_SCHEMECOLOR_INDEX" val="14"/>
  <p:tag name="KSO_WM_UNIT_LINE_FILL_TYPE" val="2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1_2"/>
  <p:tag name="KSO_WM_UNIT_ID" val="custom20164360_17*l_h_f*1_1_2"/>
  <p:tag name="KSO_WM_UNIT_LAYERLEVEL" val="1_1_1"/>
  <p:tag name="KSO_WM_UNIT_VALUE" val="9"/>
  <p:tag name="KSO_WM_UNIT_HIGHLIGHT" val="1"/>
  <p:tag name="KSO_WM_UNIT_COMPATIBLE" val="0"/>
  <p:tag name="KSO_WM_UNIT_CLEAR" val="0"/>
  <p:tag name="KSO_WM_UNIT_BIND_DECORATION_IDS" val="custom20164360_17*l_i*1_5;custom20164360_17*l_i*1_6"/>
  <p:tag name="KSO_WM_DIAGRAM_GROUP_CODE" val="l1-3"/>
  <p:tag name="KSO_WM_UNIT_PRESET_TEXT" val="45%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g"/>
  <p:tag name="KSO_WM_UNIT_INDEX" val="1_1_1"/>
  <p:tag name="KSO_WM_UNIT_ID" val="custom20164360_17*l_h_g*1_1_1"/>
  <p:tag name="KSO_WM_UNIT_LAYERLEVEL" val="1_1_1"/>
  <p:tag name="KSO_WM_UNIT_VALUE" val="8"/>
  <p:tag name="KSO_WM_UNIT_HIGHLIGHT" val="0"/>
  <p:tag name="KSO_WM_UNIT_COMPATIBLE" val="1"/>
  <p:tag name="KSO_WM_UNIT_CLEAR" val="0"/>
  <p:tag name="KSO_WM_UNIT_PRESET_TEXT_INDEX" val="3"/>
  <p:tag name="KSO_WM_UNIT_RELATE_UNITID" val="custom20164360_17*l_h_f*1_1_1"/>
  <p:tag name="KSO_WM_UNIT_PRESET_TEXT_LEN" val="12"/>
  <p:tag name="KSO_WM_UNIT_BIND_DECORATION_IDS" val="custom20164360_17*l_i*1_5;custom20164360_17*l_i*1_6"/>
  <p:tag name="KSO_WM_DIAGRAM_GROUP_CODE" val="l1-3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1_1"/>
  <p:tag name="KSO_WM_UNIT_ID" val="custom20164360_17*l_h_a*1_1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custom20164360_17*l_i*1_5;custom20164360_17*l_i*1_6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1_1"/>
  <p:tag name="KSO_WM_UNIT_ID" val="custom20164360_17*l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BIND_DECORATION_IDS" val="custom20164360_17*l_i*1_5;custom20164360_17*l_i*1_6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7"/>
  <p:tag name="KSO_WM_UNIT_ID" val="custom20164360_17*l_i*1_7"/>
  <p:tag name="KSO_WM_UNIT_LAYERLEVEL" val="1_1"/>
  <p:tag name="KSO_WM_DIAGRAM_GROUP_CODE" val="l1-3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8"/>
  <p:tag name="KSO_WM_UNIT_ID" val="custom20164360_17*l_i*1_8"/>
  <p:tag name="KSO_WM_UNIT_LAYERLEVEL" val="1_1"/>
  <p:tag name="KSO_WM_DIAGRAM_GROUP_CODE" val="l1-3"/>
  <p:tag name="KSO_WM_UNIT_LINE_FORE_SCHEMECOLOR_INDEX" val="14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5_2"/>
  <p:tag name="KSO_WM_UNIT_ID" val="custom20164360_17*l_h_f*1_5_2"/>
  <p:tag name="KSO_WM_UNIT_LAYERLEVEL" val="1_1_1"/>
  <p:tag name="KSO_WM_UNIT_VALUE" val="9"/>
  <p:tag name="KSO_WM_UNIT_HIGHLIGHT" val="1"/>
  <p:tag name="KSO_WM_UNIT_COMPATIBLE" val="0"/>
  <p:tag name="KSO_WM_UNIT_CLEAR" val="0"/>
  <p:tag name="KSO_WM_DIAGRAM_GROUP_CODE" val="l1-3"/>
  <p:tag name="KSO_WM_UNIT_PRESET_TEXT" val="55%"/>
  <p:tag name="KSO_WM_UNIT_FILL_FORE_SCHEMECOLOR_INDEX" val="14"/>
  <p:tag name="KSO_WM_UNIT_FILL_TYPE" val="1"/>
  <p:tag name="KSO_WM_UNIT_LINE_FORE_SCHEMECOLOR_INDEX" val="9"/>
  <p:tag name="KSO_WM_UNIT_LINE_FILL_TYPE" val="2"/>
  <p:tag name="KSO_WM_UNIT_TEXT_FILL_FORE_SCHEMECOLOR_INDEX" val="9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g"/>
  <p:tag name="KSO_WM_UNIT_INDEX" val="1_5_1"/>
  <p:tag name="KSO_WM_UNIT_ID" val="custom20164360_17*l_h_g*1_5_1"/>
  <p:tag name="KSO_WM_UNIT_LAYERLEVEL" val="1_1_1"/>
  <p:tag name="KSO_WM_UNIT_VALUE" val="8"/>
  <p:tag name="KSO_WM_UNIT_HIGHLIGHT" val="0"/>
  <p:tag name="KSO_WM_UNIT_COMPATIBLE" val="1"/>
  <p:tag name="KSO_WM_UNIT_CLEAR" val="0"/>
  <p:tag name="KSO_WM_UNIT_PRESET_TEXT_INDEX" val="3"/>
  <p:tag name="KSO_WM_UNIT_RELATE_UNITID" val="custom20164360_17*l_h_f*1_5_1"/>
  <p:tag name="KSO_WM_UNIT_PRESET_TEXT_LEN" val="12"/>
  <p:tag name="KSO_WM_DIAGRAM_GROUP_CODE" val="l1-3"/>
  <p:tag name="KSO_WM_UNIT_FILL_FORE_SCHEMECOLOR_INDEX" val="14"/>
  <p:tag name="KSO_WM_UNIT_FILL_TYPE" val="1"/>
  <p:tag name="KSO_WM_UNIT_TEXT_FILL_FORE_SCHEMECOLOR_INDEX" val="9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5_1"/>
  <p:tag name="KSO_WM_UNIT_ID" val="custom20164360_17*l_h_a*1_5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5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9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UNIT_PRESET_TEXT" val="目录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5_1"/>
  <p:tag name="KSO_WM_UNIT_ID" val="custom20164360_17*l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9"/>
  <p:tag name="KSO_WM_UNIT_ID" val="custom20164360_17*l_i*1_9"/>
  <p:tag name="KSO_WM_UNIT_LAYERLEVEL" val="1_1"/>
  <p:tag name="KSO_WM_DIAGRAM_GROUP_CODE" val="l1-3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i"/>
  <p:tag name="KSO_WM_UNIT_INDEX" val="1_10"/>
  <p:tag name="KSO_WM_UNIT_ID" val="custom20164360_17*l_i*1_10"/>
  <p:tag name="KSO_WM_UNIT_LAYERLEVEL" val="1_1"/>
  <p:tag name="KSO_WM_DIAGRAM_GROUP_CODE" val="l1-3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4_2"/>
  <p:tag name="KSO_WM_UNIT_ID" val="custom20164360_17*l_h_f*1_4_2"/>
  <p:tag name="KSO_WM_UNIT_LAYERLEVEL" val="1_1_1"/>
  <p:tag name="KSO_WM_UNIT_VALUE" val="9"/>
  <p:tag name="KSO_WM_UNIT_HIGHLIGHT" val="1"/>
  <p:tag name="KSO_WM_UNIT_COMPATIBLE" val="0"/>
  <p:tag name="KSO_WM_UNIT_CLEAR" val="0"/>
  <p:tag name="KSO_WM_UNIT_BIND_DECORATION_IDS" val="custom20164360_17*l_i*1_8;custom20164360_17*l_i*1_7"/>
  <p:tag name="KSO_WM_DIAGRAM_GROUP_CODE" val="l1-3"/>
  <p:tag name="KSO_WM_UNIT_PRESET_TEXT" val="45%"/>
  <p:tag name="KSO_WM_UNIT_FILL_FORE_SCHEMECOLOR_INDEX" val="14"/>
  <p:tag name="KSO_WM_UNIT_FILL_TYPE" val="1"/>
  <p:tag name="KSO_WM_UNIT_LINE_FORE_SCHEMECOLOR_INDEX" val="8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g"/>
  <p:tag name="KSO_WM_UNIT_INDEX" val="1_4_1"/>
  <p:tag name="KSO_WM_UNIT_ID" val="custom20164360_17*l_h_g*1_4_1"/>
  <p:tag name="KSO_WM_UNIT_LAYERLEVEL" val="1_1_1"/>
  <p:tag name="KSO_WM_UNIT_VALUE" val="8"/>
  <p:tag name="KSO_WM_UNIT_HIGHLIGHT" val="0"/>
  <p:tag name="KSO_WM_UNIT_COMPATIBLE" val="1"/>
  <p:tag name="KSO_WM_UNIT_CLEAR" val="0"/>
  <p:tag name="KSO_WM_UNIT_PRESET_TEXT_INDEX" val="3"/>
  <p:tag name="KSO_WM_UNIT_RELATE_UNITID" val="custom20164360_17*l_h_f*1_4_1"/>
  <p:tag name="KSO_WM_UNIT_PRESET_TEXT_LEN" val="12"/>
  <p:tag name="KSO_WM_UNIT_BIND_DECORATION_IDS" val="custom20164360_17*l_i*1_8;custom20164360_17*l_i*1_7"/>
  <p:tag name="KSO_WM_DIAGRAM_GROUP_CODE" val="l1-3"/>
  <p:tag name="KSO_WM_UNIT_FILL_FORE_SCHEMECOLOR_INDEX" val="14"/>
  <p:tag name="KSO_WM_UNIT_FILL_TYPE" val="1"/>
  <p:tag name="KSO_WM_UNIT_TEXT_FILL_FORE_SCHEMECOLOR_INDEX" val="8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a"/>
  <p:tag name="KSO_WM_UNIT_INDEX" val="1_4_1"/>
  <p:tag name="KSO_WM_UNIT_ID" val="custom20164360_17*l_h_a*1_4_1"/>
  <p:tag name="KSO_WM_UNIT_LAYERLEVEL" val="1_1_1"/>
  <p:tag name="KSO_WM_UNIT_VALUE" val="7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custom20164360_17*l_i*1_8;custom20164360_17*l_i*1_7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l_h_f"/>
  <p:tag name="KSO_WM_UNIT_INDEX" val="1_4_1"/>
  <p:tag name="KSO_WM_UNIT_ID" val="custom20164360_17*l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BIND_DECORATION_IDS" val="custom20164360_17*l_i*1_8;custom20164360_17*l_i*1_7"/>
  <p:tag name="KSO_WM_DIAGRAM_GROUP_CODE" val="l1-3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17"/>
  <p:tag name="KSO_WM_SLIDE_INDEX" val="17"/>
  <p:tag name="KSO_WM_SLIDE_ITEM_CNT" val="5"/>
  <p:tag name="KSO_WM_SLIDE_LAYOUT" val="a_f_l"/>
  <p:tag name="KSO_WM_SLIDE_LAYOUT_CNT" val="1_1_1"/>
  <p:tag name="KSO_WM_SLIDE_TYPE" val="text"/>
  <p:tag name="KSO_WM_BEAUTIFY_FLAG" val="#wm#"/>
  <p:tag name="KSO_WM_SLIDE_POSITION" val="32*72"/>
  <p:tag name="KSO_WM_SLIDE_SIZE" val="896*414"/>
  <p:tag name="KSO_WM_DIAGRAM_GROUP_CODE" val="l1-3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f"/>
  <p:tag name="KSO_WM_UNIT_INDEX" val="1"/>
  <p:tag name="KSO_WM_UNIT_ID" val="custom20164360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35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b"/>
  <p:tag name="KSO_WM_UNIT_INDEX" val="1"/>
  <p:tag name="KSO_WM_UNIT_ID" val="custom20164360_9*b*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PRESET_TEXT" val="CONTENTS"/>
</p:tagLst>
</file>

<file path=ppt/tags/tag80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62"/>
  <p:tag name="KSO_WM_SLIDE_SIZE" val="828*426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e"/>
  <p:tag name="KSO_WM_UNIT_INDEX" val="1"/>
  <p:tag name="KSO_WM_UNIT_ID" val="custom20164360_12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0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1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</p:tagLst>
</file>

<file path=ppt/tags/tag83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f"/>
  <p:tag name="KSO_WM_UNIT_INDEX" val="1"/>
  <p:tag name="KSO_WM_UNIT_ID" val="custom2016436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464"/>
</p:tagLst>
</file>

<file path=ppt/tags/tag86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a"/>
  <p:tag name="KSO_WM_UNIT_INDEX" val="1"/>
  <p:tag name="KSO_WM_UNIT_ID" val="custom20164360_48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" val="谢谢您的耐心倾听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f"/>
  <p:tag name="KSO_WM_UNIT_INDEX" val="1"/>
  <p:tag name="KSO_WM_UNIT_ID" val="custom20164360_48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s for your listening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360"/>
  <p:tag name="KSO_WM_UNIT_TYPE" val="f"/>
  <p:tag name="KSO_WM_UNIT_INDEX" val="2"/>
  <p:tag name="KSO_WM_UNIT_ID" val="custom20164360_48*f*2"/>
  <p:tag name="KSO_WM_UNIT_LAYERLEVEL" val="1"/>
  <p:tag name="KSO_WM_UNIT_VALUE" val="7"/>
  <p:tag name="KSO_WM_UNIT_HIGHLIGHT" val="0"/>
  <p:tag name="KSO_WM_UNIT_COMPATIBLE" val="0"/>
  <p:tag name="KSO_WM_UNIT_CLEAR" val="0"/>
  <p:tag name="KSO_WM_UNIT_PRESET_TEXT" val="汇报人：XXX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360_9*i*2"/>
  <p:tag name="KSO_WM_TEMPLATE_CATEGORY" val="custom"/>
  <p:tag name="KSO_WM_TEMPLATE_INDEX" val="20164360"/>
  <p:tag name="KSO_WM_UNIT_INDEX" val="2"/>
</p:tagLst>
</file>

<file path=ppt/tags/tag90.xml><?xml version="1.0" encoding="utf-8"?>
<p:tagLst xmlns:p="http://schemas.openxmlformats.org/presentationml/2006/main">
  <p:tag name="KSO_WM_TEMPLATE_CATEGORY" val="custom"/>
  <p:tag name="KSO_WM_TEMPLATE_INDEX" val="20164360"/>
  <p:tag name="KSO_WM_TAG_VERSION" val="1.0"/>
  <p:tag name="KSO_WM_SLIDE_ID" val="custom20164360_48"/>
  <p:tag name="KSO_WM_SLIDE_INDEX" val="48"/>
  <p:tag name="KSO_WM_SLIDE_ITEM_CNT" val="3"/>
  <p:tag name="KSO_WM_SLIDE_LAYOUT" val="a_f"/>
  <p:tag name="KSO_WM_SLIDE_LAYOUT_CNT" val="1_2"/>
  <p:tag name="KSO_WM_SLIDE_TYPE" val="endPage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2F69"/>
      </a:accent1>
      <a:accent2>
        <a:srgbClr val="FCB534"/>
      </a:accent2>
      <a:accent3>
        <a:srgbClr val="135C41"/>
      </a:accent3>
      <a:accent4>
        <a:srgbClr val="B2C44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172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华文细黑</vt:lpstr>
      <vt:lpstr>黑体</vt:lpstr>
      <vt:lpstr>Office 主题​​</vt:lpstr>
      <vt:lpstr>绿色花草小清新年终汇报总结演示模板</vt:lpstr>
      <vt:lpstr>PowerPoint 演示文稿</vt:lpstr>
      <vt:lpstr>PowerPoint 演示文稿</vt:lpstr>
      <vt:lpstr>LOREM IPSUM DOLOR</vt:lpstr>
      <vt:lpstr>PowerPoint 演示文稿</vt:lpstr>
      <vt:lpstr>LOREM IPSUM DOLOR</vt:lpstr>
      <vt:lpstr>LOREM IPSUM DOLOR</vt:lpstr>
      <vt:lpstr>PowerPoint 演示文稿</vt:lpstr>
      <vt:lpstr>PowerPoint 演示文稿</vt:lpstr>
      <vt:lpstr>LOREM IPSUM DOLOR</vt:lpstr>
      <vt:lpstr>PowerPoint 演示文稿</vt:lpstr>
      <vt:lpstr>项目需求</vt:lpstr>
      <vt:lpstr>谢谢您的耐心倾听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韩昀良</dc:creator>
  <cp:lastModifiedBy>98198</cp:lastModifiedBy>
  <cp:revision>20</cp:revision>
  <dcterms:created xsi:type="dcterms:W3CDTF">2015-05-05T08:02:00Z</dcterms:created>
  <dcterms:modified xsi:type="dcterms:W3CDTF">2017-07-13T02:56:38Z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