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94" r:id="rId2"/>
    <p:sldId id="295" r:id="rId3"/>
    <p:sldId id="275" r:id="rId4"/>
    <p:sldId id="297" r:id="rId5"/>
    <p:sldId id="298" r:id="rId6"/>
    <p:sldId id="289"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y"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6600"/>
    <a:srgbClr val="FF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83" autoAdjust="0"/>
  </p:normalViewPr>
  <p:slideViewPr>
    <p:cSldViewPr snapToGrid="0">
      <p:cViewPr varScale="1">
        <p:scale>
          <a:sx n="74" d="100"/>
          <a:sy n="74" d="100"/>
        </p:scale>
        <p:origin x="12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A270B-FB7B-4AC6-8933-6C5B5A194D41}" type="datetimeFigureOut">
              <a:rPr lang="zh-CN" altLang="en-US" smtClean="0"/>
              <a:t>2017/6/5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7AB3-9856-4A9C-97B5-DC28143ACE7B}" type="slidenum">
              <a:rPr lang="zh-CN" altLang="en-US" smtClean="0"/>
              <a:t>‹#›</a:t>
            </a:fld>
            <a:endParaRPr lang="zh-CN" altLang="en-US"/>
          </a:p>
        </p:txBody>
      </p:sp>
    </p:spTree>
    <p:extLst>
      <p:ext uri="{BB962C8B-B14F-4D97-AF65-F5344CB8AC3E}">
        <p14:creationId xmlns:p14="http://schemas.microsoft.com/office/powerpoint/2010/main" val="152034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uniqlo.c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对所有成员能力训练的课后要求：能够在理解价值链、价值网模型基础上，结合商业模式的要素构内涵，构建女神的新衣的商业模式运作图</a:t>
            </a:r>
          </a:p>
          <a:p>
            <a:endParaRPr lang="zh-CN" altLang="en-US" dirty="0"/>
          </a:p>
        </p:txBody>
      </p:sp>
      <p:sp>
        <p:nvSpPr>
          <p:cNvPr id="4" name="灯片编号占位符 3"/>
          <p:cNvSpPr>
            <a:spLocks noGrp="1"/>
          </p:cNvSpPr>
          <p:nvPr>
            <p:ph type="sldNum" sz="quarter" idx="10"/>
          </p:nvPr>
        </p:nvSpPr>
        <p:spPr/>
        <p:txBody>
          <a:bodyPr/>
          <a:lstStyle/>
          <a:p>
            <a:fld id="{B40B7AB3-9856-4A9C-97B5-DC28143ACE7B}" type="slidenum">
              <a:rPr lang="zh-CN" altLang="en-US" smtClean="0"/>
              <a:t>6</a:t>
            </a:fld>
            <a:endParaRPr lang="zh-CN" altLang="en-US"/>
          </a:p>
        </p:txBody>
      </p:sp>
    </p:spTree>
    <p:extLst>
      <p:ext uri="{BB962C8B-B14F-4D97-AF65-F5344CB8AC3E}">
        <p14:creationId xmlns:p14="http://schemas.microsoft.com/office/powerpoint/2010/main" val="137668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t>纺织行业“互联网</a:t>
            </a:r>
            <a:r>
              <a:rPr lang="en-US" altLang="zh-CN" b="1" dirty="0"/>
              <a:t>+”</a:t>
            </a:r>
            <a:r>
              <a:rPr lang="zh-CN" altLang="en-US" b="1" dirty="0"/>
              <a:t>行动正在升级换代</a:t>
            </a:r>
          </a:p>
          <a:p>
            <a:pPr eaLnBrk="1" fontAlgn="auto" hangingPunct="1">
              <a:spcBef>
                <a:spcPts val="0"/>
              </a:spcBef>
              <a:spcAft>
                <a:spcPts val="0"/>
              </a:spcAft>
              <a:defRPr/>
            </a:pPr>
            <a:r>
              <a:rPr lang="en-US" altLang="zh-CN" dirty="0"/>
              <a:t>http://www.tnc.com.cn/info/c-001001-d-3533534-p1.html</a:t>
            </a:r>
          </a:p>
          <a:p>
            <a:r>
              <a:rPr lang="zh-CN" altLang="en-US" dirty="0"/>
              <a:t>　纺织服装业是最早“触网”的传统行业之一。当前，在“互联网</a:t>
            </a:r>
            <a:r>
              <a:rPr lang="en-US" altLang="zh-CN" dirty="0"/>
              <a:t>+”</a:t>
            </a:r>
            <a:r>
              <a:rPr lang="zh-CN" altLang="en-US" dirty="0"/>
              <a:t>战略下，纺织行业的“互联网</a:t>
            </a:r>
            <a:r>
              <a:rPr lang="en-US" altLang="zh-CN" dirty="0"/>
              <a:t>+”</a:t>
            </a:r>
            <a:r>
              <a:rPr lang="zh-CN" altLang="en-US" dirty="0"/>
              <a:t>行动也正在升级换代，从单纯的销售转向生产、设计、制造、渠道、销售、管理、服务等，打造“互联网</a:t>
            </a:r>
            <a:r>
              <a:rPr lang="en-US" altLang="zh-CN" dirty="0"/>
              <a:t>+”</a:t>
            </a:r>
            <a:r>
              <a:rPr lang="zh-CN" altLang="en-US" dirty="0"/>
              <a:t>时代的全产业链新优势。</a:t>
            </a:r>
          </a:p>
          <a:p>
            <a:r>
              <a:rPr lang="zh-CN" altLang="en-US" dirty="0"/>
              <a:t>　 　早在</a:t>
            </a:r>
            <a:r>
              <a:rPr lang="en-US" altLang="zh-CN" dirty="0"/>
              <a:t>2008</a:t>
            </a:r>
            <a:r>
              <a:rPr lang="zh-CN" altLang="en-US" dirty="0"/>
              <a:t>年，服装线上销售便如火如荼地展开，</a:t>
            </a:r>
            <a:r>
              <a:rPr lang="en-US" altLang="zh-CN" dirty="0"/>
              <a:t>2014</a:t>
            </a:r>
            <a:r>
              <a:rPr lang="zh-CN" altLang="en-US" dirty="0"/>
              <a:t>年服装网购交易额达到</a:t>
            </a:r>
            <a:r>
              <a:rPr lang="en-US" altLang="zh-CN" dirty="0"/>
              <a:t>6153</a:t>
            </a:r>
            <a:r>
              <a:rPr lang="zh-CN" altLang="en-US" dirty="0"/>
              <a:t>亿元，继续稳坐网购销售品类的头把交椅。在这一过程中，依托电子 商务平台和超前的互联网营销思维，凡客诚品、韩都衣舍、太平鸟等一批新锐服装品牌和企业脱颖而出。这让整个纺织行业看到了互联网的巨大能量。</a:t>
            </a:r>
          </a:p>
          <a:p>
            <a:r>
              <a:rPr lang="zh-CN" altLang="en-US" dirty="0"/>
              <a:t>　　经过几年的发展，网络服装销售已趋成熟。伴随着互联网尤其是移动互联技术的快速突破，纺织行业的“互联网</a:t>
            </a:r>
            <a:r>
              <a:rPr lang="en-US" altLang="zh-CN" dirty="0"/>
              <a:t>+”</a:t>
            </a:r>
            <a:r>
              <a:rPr lang="zh-CN" altLang="en-US" dirty="0"/>
              <a:t>也向纵深拓展。无论是新锐的互联网服装企业，还是传统的纺织企业，抑或是老牌的纺织产业基地、专业市场，都在通过各种路径或注入、或强化自身的互联网基因。</a:t>
            </a:r>
          </a:p>
          <a:p>
            <a:r>
              <a:rPr lang="zh-CN" altLang="en-US" dirty="0"/>
              <a:t>　 　“互联网技术正在逐渐重塑传统的工业经济模式。”中国纺织工业联合会副会长孙瑞哲认为，传统的工业经济时代是以生产端为中心，以商业资源的供给来创造需求、驱动需求。“互联网</a:t>
            </a:r>
            <a:r>
              <a:rPr lang="en-US" altLang="zh-CN" dirty="0"/>
              <a:t>+”</a:t>
            </a:r>
            <a:r>
              <a:rPr lang="zh-CN" altLang="en-US" dirty="0"/>
              <a:t>时代两个最显著的变化是：需求端的消费者被高度赋能，形成消费者主权；供应端的企业由于信息的流动性和透明性，促进了大规模社会化分工协作，提高了供应效率并压缩了交易成本。</a:t>
            </a:r>
          </a:p>
          <a:p>
            <a:r>
              <a:rPr lang="zh-CN" altLang="en-US" dirty="0"/>
              <a:t>　　“互联网</a:t>
            </a:r>
            <a:r>
              <a:rPr lang="en-US" altLang="zh-CN" dirty="0"/>
              <a:t>+”</a:t>
            </a:r>
            <a:r>
              <a:rPr lang="zh-CN" altLang="en-US" dirty="0"/>
              <a:t>时代，原辅料、产能、设计这些纺织行业重要元素在互联网上形成巨大的产业生态圈，利用互联网交易平台可以有效地解决传统</a:t>
            </a:r>
            <a:r>
              <a:rPr lang="en-US" altLang="zh-CN" dirty="0"/>
              <a:t>B2B</a:t>
            </a:r>
            <a:r>
              <a:rPr lang="zh-CN" altLang="en-US" dirty="0"/>
              <a:t>商务交易中的信息不对称难题，打破传统的利益体系，让企业为消费者提供性价比更高、更符合市场需求的产品。</a:t>
            </a:r>
          </a:p>
          <a:p>
            <a:r>
              <a:rPr lang="zh-CN" altLang="en-US" dirty="0"/>
              <a:t>　 　“做最专业的纺织互联网电子商务平台，一切以消费者的需求为指导进行生产。”这是成长于传统纺织产业基地江苏无锡的美尊网络科技有限公司的目标。作为纺 织产业柔性供应链整合服务平台开拓者，凭借对电子商务的深刻认识和娴熟的纺织服务供应链管理技术，美尊网络正在搭建</a:t>
            </a:r>
            <a:r>
              <a:rPr lang="en-US" altLang="zh-CN" dirty="0"/>
              <a:t>CBBS</a:t>
            </a:r>
            <a:r>
              <a:rPr lang="zh-CN" altLang="en-US" dirty="0"/>
              <a:t>平台，即实现消费者、生产商、 渠道商、服务提供商的无缝高效对接。</a:t>
            </a:r>
          </a:p>
          <a:p>
            <a:r>
              <a:rPr lang="zh-CN" altLang="en-US" dirty="0"/>
              <a:t>　　业内专家认为，纺织服装业应当根据互联网的特性、大数据和云计算的集成与分析、电子商务的便捷制定变革蓝图，实现网络精准营销和在线服务，有效满足多元化、多层次的市场需求，这是纺织行业向价值链高端延伸的重要途径。</a:t>
            </a:r>
          </a:p>
          <a:p>
            <a:pPr eaLnBrk="1" fontAlgn="auto" hangingPunct="1">
              <a:spcBef>
                <a:spcPts val="0"/>
              </a:spcBef>
              <a:spcAft>
                <a:spcPts val="0"/>
              </a:spcAft>
              <a:defRPr/>
            </a:pPr>
            <a:endParaRPr lang="zh-CN" altLang="en-US" dirty="0"/>
          </a:p>
        </p:txBody>
      </p:sp>
      <p:sp>
        <p:nvSpPr>
          <p:cNvPr id="655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47D8F0-6317-4B2C-B172-ED7E4B5BA665}"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1655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err="1">
                <a:solidFill>
                  <a:schemeClr val="tx1"/>
                </a:solidFill>
                <a:latin typeface="Arial" charset="0"/>
                <a:ea typeface="宋体" pitchFamily="2" charset="-122"/>
                <a:cs typeface="+mn-cs"/>
              </a:rPr>
              <a:t>Lands'End</a:t>
            </a:r>
            <a:r>
              <a:rPr lang="zh-CN" altLang="en-US" sz="1200" b="0" i="0" kern="1200" dirty="0">
                <a:solidFill>
                  <a:schemeClr val="tx1"/>
                </a:solidFill>
                <a:latin typeface="Arial" charset="0"/>
                <a:ea typeface="宋体" pitchFamily="2" charset="-122"/>
                <a:cs typeface="+mn-cs"/>
              </a:rPr>
              <a:t>的品牌故事</a:t>
            </a:r>
          </a:p>
          <a:p>
            <a:pPr eaLnBrk="1" hangingPunct="1"/>
            <a:endParaRPr lang="en-US" altLang="zh-CN" dirty="0">
              <a:latin typeface="Arial" pitchFamily="34" charset="0"/>
            </a:endParaRPr>
          </a:p>
          <a:p>
            <a:r>
              <a:rPr lang="zh-CN" altLang="en-US" dirty="0"/>
              <a:t>衣服质量很差 浮躁的</a:t>
            </a:r>
            <a:r>
              <a:rPr lang="en-US" altLang="zh-CN" dirty="0"/>
              <a:t>B2C</a:t>
            </a:r>
            <a:r>
              <a:rPr lang="zh-CN" altLang="en-US" dirty="0"/>
              <a:t>让</a:t>
            </a:r>
            <a:r>
              <a:rPr lang="en-US" altLang="zh-CN" dirty="0"/>
              <a:t>PPG VANCL</a:t>
            </a:r>
            <a:r>
              <a:rPr lang="zh-CN" altLang="en-US" dirty="0"/>
              <a:t>走向衰败 </a:t>
            </a:r>
          </a:p>
          <a:p>
            <a:r>
              <a:rPr lang="zh-CN" altLang="en-US" dirty="0"/>
              <a:t>  </a:t>
            </a:r>
            <a:r>
              <a:rPr lang="en-US" altLang="zh-CN" dirty="0"/>
              <a:t>PPG</a:t>
            </a:r>
            <a:r>
              <a:rPr lang="zh-CN" altLang="en-US" dirty="0"/>
              <a:t>曾经是男士衬衣直销的代名词，因其商业模式的新颖和狂轰滥炸的广告引导，曾经为追求时髦的消费者所接受。一时间，一种在网上直接购买服装的风气在一 些人中间大为兴盛。服装网络直销商的后来者</a:t>
            </a:r>
            <a:r>
              <a:rPr lang="en-US" altLang="zh-CN" dirty="0"/>
              <a:t>VANCL</a:t>
            </a:r>
            <a:r>
              <a:rPr lang="zh-CN" altLang="en-US" dirty="0"/>
              <a:t>也在这场服装直销的盛宴中尝到不少甜头。追捧不只是在消费者中发生，在服装界、互联网领域、营销课堂 上，这一“服装界的</a:t>
            </a:r>
            <a:r>
              <a:rPr lang="en-US" altLang="zh-CN" dirty="0"/>
              <a:t>DELL</a:t>
            </a:r>
            <a:r>
              <a:rPr lang="zh-CN" altLang="en-US" dirty="0"/>
              <a:t>式直销”方式，以其全新的商业模式，被专家学者们反复讨论称道。</a:t>
            </a:r>
          </a:p>
          <a:p>
            <a:r>
              <a:rPr lang="zh-CN" altLang="en-US" dirty="0"/>
              <a:t>　　</a:t>
            </a:r>
            <a:r>
              <a:rPr lang="en-US" altLang="zh-CN" dirty="0"/>
              <a:t>PPG</a:t>
            </a:r>
            <a:r>
              <a:rPr lang="zh-CN" altLang="en-US" dirty="0"/>
              <a:t>们在消费者心中产生了物美且价廉的美好印象。遗憾的是，此后的一段时间，从四面八方传来的反馈表明，这只是一个错觉。</a:t>
            </a:r>
          </a:p>
          <a:p>
            <a:r>
              <a:rPr lang="zh-CN" altLang="en-US" dirty="0"/>
              <a:t>　　消费者从</a:t>
            </a:r>
            <a:r>
              <a:rPr lang="en-US" altLang="zh-CN" dirty="0"/>
              <a:t>PPG</a:t>
            </a:r>
            <a:r>
              <a:rPr lang="zh-CN" altLang="en-US" dirty="0"/>
              <a:t>、</a:t>
            </a:r>
            <a:r>
              <a:rPr lang="en-US" altLang="zh-CN" dirty="0"/>
              <a:t>VANCL</a:t>
            </a:r>
            <a:r>
              <a:rPr lang="zh-CN" altLang="en-US" dirty="0"/>
              <a:t>们狂轰滥炸般的广告攻势中很容易形成的一个逻辑是：既然是越过代理商的直 销，那就必然少了一道盘剥，这样的商品价格便宜便是无可非议。正是在这种心态下，笔者像很多人一样，加入网购男士衬衣、</a:t>
            </a:r>
            <a:r>
              <a:rPr lang="en-US" altLang="zh-CN" dirty="0"/>
              <a:t>T</a:t>
            </a:r>
            <a:r>
              <a:rPr lang="zh-CN" altLang="en-US" dirty="0"/>
              <a:t>恤的大军中。订货、付款、拿到衣 服后，虽然没有立即惊呼上当，但心中悔意却每每日渐加深，这种感觉，无论是对</a:t>
            </a:r>
            <a:r>
              <a:rPr lang="en-US" altLang="zh-CN" dirty="0"/>
              <a:t>PPG</a:t>
            </a:r>
            <a:r>
              <a:rPr lang="zh-CN" altLang="en-US" dirty="0"/>
              <a:t>，还是</a:t>
            </a:r>
            <a:r>
              <a:rPr lang="en-US" altLang="zh-CN" dirty="0"/>
              <a:t>VANCL</a:t>
            </a:r>
            <a:r>
              <a:rPr lang="zh-CN" altLang="en-US" dirty="0"/>
              <a:t>，都一样存在。</a:t>
            </a:r>
          </a:p>
          <a:p>
            <a:r>
              <a:rPr lang="zh-CN" altLang="en-US" dirty="0"/>
              <a:t>　　服装规格与平时穿的衣服不大一致倒也勉强能够接受，面料和颜色与网上看到的有些差距，咬一咬牙也忍下来 了</a:t>
            </a:r>
            <a:r>
              <a:rPr lang="en-US" altLang="zh-CN" dirty="0"/>
              <a:t>——</a:t>
            </a:r>
            <a:r>
              <a:rPr lang="zh-CN" altLang="en-US" dirty="0"/>
              <a:t>谁让它便宜呢。但衣服洗过一次之后，你就很难再坚持这份宽容的心态了，它虽然号称纯棉制品，但摸上去的手感跟以前穿的衣服确实有很大差距，拿起熨斗 一熨，你就会发现再怎么仔细去“伺候”，也无法把衣服恢复到原来的形状。后来到商场逛过一遍，再仔细琢磨一番，你就会发现网购服装其实并不比传统的店面购 买便宜多少。在普通商场，只要不是最新上市的款式，一些品牌衬衣和</a:t>
            </a:r>
            <a:r>
              <a:rPr lang="en-US" altLang="zh-CN" dirty="0"/>
              <a:t>T</a:t>
            </a:r>
            <a:r>
              <a:rPr lang="zh-CN" altLang="en-US" dirty="0"/>
              <a:t>恤都会在摆出货架一定时间后多少打点折扣，这时候的品牌服装价格，比网购的那些衣服贵 不到哪儿去，而在衣服的质量上，跟网购服装相比却是高出了一个档次。</a:t>
            </a:r>
          </a:p>
          <a:p>
            <a:r>
              <a:rPr lang="zh-CN" altLang="en-US" dirty="0"/>
              <a:t>　　消费者最初对</a:t>
            </a:r>
            <a:r>
              <a:rPr lang="en-US" altLang="zh-CN" dirty="0"/>
              <a:t>PPG</a:t>
            </a:r>
            <a:r>
              <a:rPr lang="zh-CN" altLang="en-US" dirty="0"/>
              <a:t>、</a:t>
            </a:r>
            <a:r>
              <a:rPr lang="en-US" altLang="zh-CN" dirty="0"/>
              <a:t>VANCL</a:t>
            </a:r>
            <a:r>
              <a:rPr lang="zh-CN" altLang="en-US" dirty="0"/>
              <a:t>们的厚爱，无疑是看中其价格低廉，质量上乘。但是，不容忽视的是，消费者钟情的“价廉”，是建立在“物美”的基础之上。如果价格的便宜是以牺牲质量为代价，那消费者恐怕就都会弃之而去。</a:t>
            </a:r>
          </a:p>
          <a:p>
            <a:r>
              <a:rPr lang="zh-CN" altLang="en-US" dirty="0"/>
              <a:t>　　笔者后来对</a:t>
            </a:r>
            <a:r>
              <a:rPr lang="en-US" altLang="zh-CN" dirty="0"/>
              <a:t>PPG</a:t>
            </a:r>
            <a:r>
              <a:rPr lang="zh-CN" altLang="en-US" dirty="0"/>
              <a:t>稍作留意才发现，原来，这家公司曾经做出的大手笔广告，是源自其几轮融资下来后的资金 底气，它在</a:t>
            </a:r>
            <a:r>
              <a:rPr lang="en-US" altLang="zh-CN" dirty="0"/>
              <a:t>2007</a:t>
            </a:r>
            <a:r>
              <a:rPr lang="zh-CN" altLang="en-US" dirty="0"/>
              <a:t>年投入的广告费用高达</a:t>
            </a:r>
            <a:r>
              <a:rPr lang="en-US" altLang="zh-CN" dirty="0"/>
              <a:t>2.3</a:t>
            </a:r>
            <a:r>
              <a:rPr lang="zh-CN" altLang="en-US" dirty="0"/>
              <a:t>亿，并且因拖欠广告费陷入一场债务纠纷中。而细心的人们不难发现，今年，</a:t>
            </a:r>
            <a:r>
              <a:rPr lang="en-US" altLang="zh-CN" dirty="0"/>
              <a:t>PPG</a:t>
            </a:r>
            <a:r>
              <a:rPr lang="zh-CN" altLang="en-US" dirty="0"/>
              <a:t>广告少了很多，其创始人李亮 曾经表示，</a:t>
            </a:r>
            <a:r>
              <a:rPr lang="en-US" altLang="zh-CN" dirty="0"/>
              <a:t>PPG</a:t>
            </a:r>
            <a:r>
              <a:rPr lang="zh-CN" altLang="en-US" dirty="0"/>
              <a:t>今年会改变策略，将重点转向对公司的品牌宣传上。而后来的</a:t>
            </a:r>
            <a:r>
              <a:rPr lang="en-US" altLang="zh-CN" dirty="0"/>
              <a:t>VANCL</a:t>
            </a:r>
            <a:r>
              <a:rPr lang="zh-CN" altLang="en-US" dirty="0"/>
              <a:t>现在依然还在拼命的不计成本的做广告，知情人士说，</a:t>
            </a:r>
            <a:r>
              <a:rPr lang="en-US" altLang="zh-CN" dirty="0"/>
              <a:t>VANCL</a:t>
            </a:r>
            <a:r>
              <a:rPr lang="zh-CN" altLang="en-US" dirty="0"/>
              <a:t>拖欠了 很多媒体的广告，将来可能就是一笔烂帐。</a:t>
            </a:r>
          </a:p>
          <a:p>
            <a:r>
              <a:rPr lang="zh-CN" altLang="en-US" dirty="0"/>
              <a:t>　　但笔者仍然想不通的是，如果产品本身没有赢得消费者的好感，品牌效应怎么可能树立得起来呢</a:t>
            </a:r>
            <a:r>
              <a:rPr lang="en-US" altLang="zh-CN" dirty="0"/>
              <a:t>?</a:t>
            </a:r>
            <a:r>
              <a:rPr lang="zh-CN" altLang="en-US" dirty="0"/>
              <a:t>如果质量这 个“本”没有做好，怎么能够去追求品牌这个“末”呢</a:t>
            </a:r>
            <a:r>
              <a:rPr lang="en-US" altLang="zh-CN" dirty="0"/>
              <a:t>?</a:t>
            </a:r>
            <a:r>
              <a:rPr lang="zh-CN" altLang="en-US" dirty="0"/>
              <a:t>不设产品部的“轻公司”</a:t>
            </a:r>
            <a:r>
              <a:rPr lang="en-US" altLang="zh-CN" dirty="0"/>
              <a:t>PPG</a:t>
            </a:r>
            <a:r>
              <a:rPr lang="zh-CN" altLang="en-US" dirty="0"/>
              <a:t>，在挖掘本土消费者需求方面是怎么做的</a:t>
            </a:r>
            <a:r>
              <a:rPr lang="en-US" altLang="zh-CN" dirty="0"/>
              <a:t>?</a:t>
            </a:r>
            <a:r>
              <a:rPr lang="zh-CN" altLang="en-US" dirty="0"/>
              <a:t>在产品质量方面又是如何去保证 的</a:t>
            </a:r>
            <a:r>
              <a:rPr lang="en-US" altLang="zh-CN" dirty="0"/>
              <a:t>?</a:t>
            </a:r>
            <a:r>
              <a:rPr lang="zh-CN" altLang="en-US" dirty="0"/>
              <a:t>这些问题的答案让人很难想象。</a:t>
            </a:r>
          </a:p>
          <a:p>
            <a:r>
              <a:rPr lang="zh-CN" altLang="en-US" dirty="0"/>
              <a:t>　　不论商业模式有多么新颖，不论资金实力有多么雄厚，也不论广告做得有多么诱人，都不能忘记一个古老的道理：产品质量才是企业的生命。一旦消费者对产品本身失望，企业就失去了生存的根本，再想持续发展下去恐怕就会很难。</a:t>
            </a:r>
          </a:p>
          <a:p>
            <a:r>
              <a:rPr lang="zh-CN" altLang="en-US" dirty="0"/>
              <a:t> </a:t>
            </a:r>
          </a:p>
          <a:p>
            <a:r>
              <a:rPr lang="zh-CN" altLang="en-US" dirty="0"/>
              <a:t>　　电子商务专家王汝林：网络直销要视商誉为金 </a:t>
            </a:r>
            <a:r>
              <a:rPr lang="en-US" altLang="zh-CN" dirty="0"/>
              <a:t>PPG</a:t>
            </a:r>
            <a:r>
              <a:rPr lang="zh-CN" altLang="en-US" dirty="0"/>
              <a:t>凡客模式不可取</a:t>
            </a:r>
          </a:p>
          <a:p>
            <a:r>
              <a:rPr lang="zh-CN" altLang="en-US" dirty="0"/>
              <a:t>　　拥有二十多年历史的中国服装业龙头“老大雅戈尔”日销量被专做网络直销“小后生”</a:t>
            </a:r>
            <a:r>
              <a:rPr lang="en-US" altLang="zh-CN" dirty="0"/>
              <a:t>PPG</a:t>
            </a:r>
            <a:r>
              <a:rPr lang="zh-CN" altLang="en-US" dirty="0"/>
              <a:t>用</a:t>
            </a:r>
            <a:r>
              <a:rPr lang="en-US" altLang="zh-CN" dirty="0"/>
              <a:t>2</a:t>
            </a:r>
            <a:r>
              <a:rPr lang="zh-CN" altLang="en-US" dirty="0"/>
              <a:t>、</a:t>
            </a:r>
            <a:r>
              <a:rPr lang="en-US" altLang="zh-CN" dirty="0"/>
              <a:t>3</a:t>
            </a:r>
            <a:r>
              <a:rPr lang="zh-CN" altLang="en-US" dirty="0"/>
              <a:t>年时间 超越，听着让似乎让人有些咋舌。而当凡客仅仅用</a:t>
            </a:r>
            <a:r>
              <a:rPr lang="en-US" altLang="zh-CN" dirty="0"/>
              <a:t>5</a:t>
            </a:r>
            <a:r>
              <a:rPr lang="zh-CN" altLang="en-US" dirty="0"/>
              <a:t>个月的时间，日销量就超越</a:t>
            </a:r>
            <a:r>
              <a:rPr lang="en-US" altLang="zh-CN" dirty="0"/>
              <a:t>PPG</a:t>
            </a:r>
            <a:r>
              <a:rPr lang="zh-CN" altLang="en-US" dirty="0"/>
              <a:t>的时候，业界一片哗然</a:t>
            </a:r>
            <a:r>
              <a:rPr lang="en-US" altLang="zh-CN" dirty="0"/>
              <a:t>!</a:t>
            </a:r>
            <a:r>
              <a:rPr lang="zh-CN" altLang="en-US" dirty="0"/>
              <a:t>然而迅速走红的</a:t>
            </a:r>
            <a:r>
              <a:rPr lang="en-US" altLang="zh-CN" dirty="0"/>
              <a:t>PPG</a:t>
            </a:r>
            <a:r>
              <a:rPr lang="zh-CN" altLang="en-US" dirty="0"/>
              <a:t>很快就从辉煌的顶峰摔下，而 如今的凡客在盛名之下，却不断爆出信誉危机。</a:t>
            </a:r>
          </a:p>
          <a:p>
            <a:r>
              <a:rPr lang="zh-CN" altLang="en-US" dirty="0"/>
              <a:t>　　到底衬衫网络直销领域还能创造多少奇迹</a:t>
            </a:r>
            <a:r>
              <a:rPr lang="en-US" altLang="zh-CN" dirty="0"/>
              <a:t>!</a:t>
            </a:r>
            <a:r>
              <a:rPr lang="zh-CN" altLang="en-US" dirty="0"/>
              <a:t>只有随着时间推移，大家都从热潮中冷静下来，看得更透彻的时候，我们才能检验目前的成败，看清未来的发展。</a:t>
            </a:r>
            <a:r>
              <a:rPr lang="en-US" altLang="zh-CN" dirty="0"/>
              <a:t>IT</a:t>
            </a:r>
            <a:r>
              <a:rPr lang="zh-CN" altLang="en-US" dirty="0"/>
              <a:t>商业新闻网记者就此采访了电子商务专家王汝林先生。</a:t>
            </a:r>
          </a:p>
          <a:p>
            <a:r>
              <a:rPr lang="zh-CN" altLang="en-US" dirty="0"/>
              <a:t>　　</a:t>
            </a:r>
            <a:r>
              <a:rPr lang="en-US" altLang="zh-CN" dirty="0"/>
              <a:t>IT</a:t>
            </a:r>
            <a:r>
              <a:rPr lang="zh-CN" altLang="en-US" dirty="0"/>
              <a:t>商业新闻网：服装网络直销是近一两年火红起来的，先是</a:t>
            </a:r>
            <a:r>
              <a:rPr lang="en-US" altLang="zh-CN" dirty="0"/>
              <a:t>PPG</a:t>
            </a:r>
            <a:r>
              <a:rPr lang="zh-CN" altLang="en-US" dirty="0"/>
              <a:t>的狂轰乱炸，几乎是一夜之间红遍大江南 北，但很快由于拖欠广告商、供货商货款、资金链断裂等问题濒临倒闭，但之后的凡客异军突起，现在是风头正劲，你认为成功与失败的原因在哪里</a:t>
            </a:r>
            <a:r>
              <a:rPr lang="en-US" altLang="zh-CN" dirty="0"/>
              <a:t>?</a:t>
            </a:r>
            <a:r>
              <a:rPr lang="zh-CN" altLang="en-US" dirty="0"/>
              <a:t>您是如何评价 这两种“模式”的</a:t>
            </a:r>
            <a:r>
              <a:rPr lang="en-US" altLang="zh-CN" dirty="0"/>
              <a:t>?</a:t>
            </a:r>
          </a:p>
          <a:p>
            <a:r>
              <a:rPr lang="zh-CN" altLang="en-US" dirty="0"/>
              <a:t>　　王汝林：近年来，网络直销异军突起</a:t>
            </a:r>
            <a:r>
              <a:rPr lang="en-US" altLang="zh-CN" dirty="0"/>
              <a:t>,</a:t>
            </a:r>
            <a:r>
              <a:rPr lang="zh-CN" altLang="en-US" dirty="0"/>
              <a:t>给予人们的是一个惊奇，告知市场的是一种震撼：世界最大的网上直销市场在中国</a:t>
            </a:r>
            <a:r>
              <a:rPr lang="en-US" altLang="zh-CN" dirty="0"/>
              <a:t>! </a:t>
            </a:r>
            <a:r>
              <a:rPr lang="zh-CN" altLang="en-US" dirty="0"/>
              <a:t>世界最大的网络直销客户资源在中国。</a:t>
            </a:r>
          </a:p>
          <a:p>
            <a:r>
              <a:rPr lang="zh-CN" altLang="en-US" dirty="0"/>
              <a:t>　　正是由于这两个“最”，中国近年来的网络直销获得了快速发展。一批商务网站站立和成长起来。</a:t>
            </a:r>
            <a:r>
              <a:rPr lang="en-US" altLang="zh-CN" dirty="0"/>
              <a:t>PPG</a:t>
            </a:r>
            <a:r>
              <a:rPr lang="zh-CN" altLang="en-US" dirty="0"/>
              <a:t>的发 飙也好，凡客的风头正劲也罢，都说明：中国的网上直销市场具有无尽的商业潜能。我一直强调：搞网络营销要有商业智慧。但是，很多搞网上直销的人，却不懂得 网络直销。没有商业智慧。他们往往手里用着电脑，嘴里讲着电脑，但是，一出手，却是传统营销的战术和招法。</a:t>
            </a:r>
            <a:r>
              <a:rPr lang="en-US" altLang="zh-CN" dirty="0"/>
              <a:t>PPG</a:t>
            </a:r>
            <a:r>
              <a:rPr lang="zh-CN" altLang="en-US" dirty="0"/>
              <a:t>就是一个不懂网络直销的典型。</a:t>
            </a:r>
          </a:p>
          <a:p>
            <a:r>
              <a:rPr lang="zh-CN" altLang="en-US" dirty="0"/>
              <a:t>　　</a:t>
            </a:r>
            <a:r>
              <a:rPr lang="en-US" altLang="zh-CN" dirty="0"/>
              <a:t>PPG</a:t>
            </a:r>
            <a:r>
              <a:rPr lang="zh-CN" altLang="en-US" dirty="0"/>
              <a:t>的发迹靠的是广告的狂轰乱炸，几乎一夜之间就能红遍大江南北，但是，就在他把广告做到大江南北的 时候，就已经把刚刚学会的那点网络营销知识，刚刚获得的那点网络经营优势，像一个败家子一样，全仍到了大江南北。很快就会出现拖欠广告商、供货商货款、资 金链断裂等问题。这是必然的，顺理成长的事情。</a:t>
            </a:r>
          </a:p>
          <a:p>
            <a:r>
              <a:rPr lang="zh-CN" altLang="en-US" dirty="0"/>
              <a:t>　　网络具有极强的进击力和穿透力。任何经济壁垒，地区封锁、人为屏障、信息封闭等，都阻挡不住网上直销信 息的传播和扩散。但是，我们很多搞网络营销的人，放着真经不念，却去给广告商烧香。把创业初期应该进行资本积累的有限资金往“广告轰炸”的深井里去仍。往 往不仅见不到底，而且听不见声，就趴下了。</a:t>
            </a:r>
          </a:p>
          <a:p>
            <a:r>
              <a:rPr lang="zh-CN" altLang="en-US" dirty="0"/>
              <a:t>　　说到这里，我可以用一句非常直白的话，回答你的问题。你不是问：很多人搞网上直销失败的原因在哪吗</a:t>
            </a:r>
            <a:r>
              <a:rPr lang="en-US" altLang="zh-CN" dirty="0"/>
              <a:t>?</a:t>
            </a:r>
            <a:r>
              <a:rPr lang="zh-CN" altLang="en-US" dirty="0"/>
              <a:t>我说：在于“穿新鞋，走老路”。</a:t>
            </a:r>
          </a:p>
          <a:p>
            <a:r>
              <a:rPr lang="zh-CN" altLang="en-US" dirty="0"/>
              <a:t>　　传统营销中想玩“广告轰炸”战略，都玩不起。著名的“秦池酒”的倒掉就是因为正当广告的标王，结果一个好生生的企业垮了。成了一个警示后人的生动的案例。今天，我们搞现代网上直销，你倒去玩传统营销商家都不敢出手的招，那还不是自找倒霉</a:t>
            </a:r>
            <a:r>
              <a:rPr lang="en-US" altLang="zh-CN" dirty="0"/>
              <a:t>?!</a:t>
            </a:r>
          </a:p>
          <a:p>
            <a:r>
              <a:rPr lang="zh-CN" altLang="en-US" dirty="0"/>
              <a:t>　　</a:t>
            </a:r>
            <a:r>
              <a:rPr lang="en-US" altLang="zh-CN" dirty="0"/>
              <a:t>IT</a:t>
            </a:r>
            <a:r>
              <a:rPr lang="zh-CN" altLang="en-US" dirty="0"/>
              <a:t>商业新闻网：凡客采用第一次购买者享受特价优惠的价格策略吸引了许多客户。对一个男性消费者来说， 品质可能是最重要的考核因素，价格因素未必是最敏感的，最早进入这个领域的</a:t>
            </a:r>
            <a:r>
              <a:rPr lang="en-US" altLang="zh-CN" dirty="0"/>
              <a:t>PPG</a:t>
            </a:r>
            <a:r>
              <a:rPr lang="zh-CN" altLang="en-US" dirty="0"/>
              <a:t>，它的失败不能不说与他的产品质量及服务质量有密切关系。现在我看到也有 一些顾客对</a:t>
            </a:r>
            <a:r>
              <a:rPr lang="en-US" altLang="zh-CN" dirty="0"/>
              <a:t>VANCLE</a:t>
            </a:r>
            <a:r>
              <a:rPr lang="zh-CN" altLang="en-US" dirty="0"/>
              <a:t>的抱怨 ：太多的用户不能及时收到订购的商品，甚至还暴出把客户提出的问题不满删除的消息，你认为凡客会成为第二个</a:t>
            </a:r>
            <a:r>
              <a:rPr lang="en-US" altLang="zh-CN" dirty="0"/>
              <a:t>PPG</a:t>
            </a:r>
            <a:r>
              <a:rPr lang="zh-CN" altLang="en-US" dirty="0"/>
              <a:t>吗</a:t>
            </a:r>
            <a:r>
              <a:rPr lang="en-US" altLang="zh-CN" dirty="0"/>
              <a:t>?</a:t>
            </a:r>
          </a:p>
          <a:p>
            <a:r>
              <a:rPr lang="zh-CN" altLang="en-US" dirty="0"/>
              <a:t>　　王汝林：这要看凡客后面的棋怎么走。应该说：凡客采用第一次购买者享受特价优惠的价格策略是产生了一定的网上吸引力。但是，一个电子商务网站，仅仅满足于叫客户获得“</a:t>
            </a:r>
            <a:r>
              <a:rPr lang="en-US" altLang="zh-CN" dirty="0"/>
              <a:t>68</a:t>
            </a:r>
            <a:r>
              <a:rPr lang="zh-CN" altLang="en-US" dirty="0"/>
              <a:t>元初体验”是不够的，是不具有持久的浏览诱惑力和持续购物的吸引力的。</a:t>
            </a:r>
          </a:p>
          <a:p>
            <a:r>
              <a:rPr lang="zh-CN" altLang="en-US" dirty="0"/>
              <a:t>　　尽管衬衣是个标准化的商品，但用户依然没有办法触及商品，感知质量和穿着适合度，只能通过浏览图片来判断。这种判断有一个：视差。这就是网上购物和商场购物的不同。这种“视差”。惹起了很多争议和官司。因此，在网上直销中出现不满回复或不满信息是难免的。</a:t>
            </a:r>
          </a:p>
          <a:p>
            <a:r>
              <a:rPr lang="zh-CN" altLang="en-US" dirty="0"/>
              <a:t>　　问题在于：如何对待客户的抱怨和不满。</a:t>
            </a:r>
            <a:r>
              <a:rPr lang="en-US" altLang="zh-CN" dirty="0"/>
              <a:t>IS09000</a:t>
            </a:r>
            <a:r>
              <a:rPr lang="zh-CN" altLang="en-US" dirty="0"/>
              <a:t>作为国际通用的质量管理体系要求我们：必须全面的，全过程的向用户负责。我们在网上直销中也必须贯彻和坚持这一原则。正确的对待顾客的抱怨和投诉，不断地提高“顾客满意度”。</a:t>
            </a:r>
          </a:p>
          <a:p>
            <a:r>
              <a:rPr lang="zh-CN" altLang="en-US" dirty="0"/>
              <a:t>　　因此，网上直销企业应该建立顾客意见和投诉的反馈和追踪机制，进行网络服务的延伸。并在这种延伸中建立起自己的商业信誉。我最近参加了阿里巴巴的十大网商大会。其中有一个五皇冠的网商，叫“柠檬绿茶”。他的网上成交量已经突破</a:t>
            </a:r>
            <a:r>
              <a:rPr lang="en-US" altLang="zh-CN" dirty="0"/>
              <a:t>317000</a:t>
            </a:r>
            <a:r>
              <a:rPr lang="zh-CN" altLang="en-US" dirty="0"/>
              <a:t>笔。</a:t>
            </a:r>
          </a:p>
          <a:p>
            <a:r>
              <a:rPr lang="zh-CN" altLang="en-US" dirty="0"/>
              <a:t>　　我问他为什么能取得这么好的业绩。他说了五个字：视商誉为金</a:t>
            </a:r>
            <a:r>
              <a:rPr lang="en-US" altLang="zh-CN" dirty="0"/>
              <a:t>!</a:t>
            </a:r>
            <a:r>
              <a:rPr lang="zh-CN" altLang="en-US" dirty="0"/>
              <a:t>他们的经验说明：“诚实守信”，已成为网络企业一种重要的战略资源。一笔重要的无形资产。必将为企业带来滚滚的财源和无尽的商机。</a:t>
            </a:r>
          </a:p>
          <a:p>
            <a:r>
              <a:rPr lang="zh-CN" altLang="en-US" dirty="0"/>
              <a:t>　　我希望凡客能意识到这一点。认识到服务对商誉建设的重要。尽快加强网络企业的无形资产建设。</a:t>
            </a:r>
          </a:p>
          <a:p>
            <a:r>
              <a:rPr lang="zh-CN" altLang="en-US" dirty="0"/>
              <a:t>　　</a:t>
            </a:r>
            <a:r>
              <a:rPr lang="en-US" altLang="zh-CN" dirty="0"/>
              <a:t>IT</a:t>
            </a:r>
            <a:r>
              <a:rPr lang="zh-CN" altLang="en-US" dirty="0"/>
              <a:t>商业新闻网：对于象凡客这类没有实体工厂而仅靠外包给代工厂加工的电子商务网站，要继续走下去，应该怎么做</a:t>
            </a:r>
            <a:r>
              <a:rPr lang="en-US" altLang="zh-CN" dirty="0"/>
              <a:t>?</a:t>
            </a:r>
          </a:p>
          <a:p>
            <a:r>
              <a:rPr lang="zh-CN" altLang="en-US" dirty="0"/>
              <a:t>　　王汝林：现代网络企业可以依靠外包由“代工厂加工”。不一定再走那种“小而全”的发展路子。但是，眼下相当多的网上经营者没搞过企业。不懂得企业管理。错误地以为：外包合同一签，就</a:t>
            </a:r>
            <a:r>
              <a:rPr lang="en-US" altLang="zh-CN" dirty="0"/>
              <a:t>OK</a:t>
            </a:r>
            <a:r>
              <a:rPr lang="zh-CN" altLang="en-US" dirty="0"/>
              <a:t>了。往往是错打了定盘星</a:t>
            </a:r>
            <a:r>
              <a:rPr lang="en-US" altLang="zh-CN" dirty="0"/>
              <a:t>!</a:t>
            </a:r>
          </a:p>
          <a:p>
            <a:r>
              <a:rPr lang="zh-CN" altLang="en-US" dirty="0"/>
              <a:t>　　其实，外包不能撒手闭眼。外包只是一种管理的延伸。在外包中不仅要进行承包企业资质的把关，而且要提出明确的质量要求，要有可操作性的验收指标。要对承包企业的材质，量具进行抽查和追踪管理，才能确保外包产品的加工优势。才能确保网上销售产品的质量和信誉。</a:t>
            </a:r>
          </a:p>
          <a:p>
            <a:r>
              <a:rPr lang="zh-CN" altLang="en-US" dirty="0"/>
              <a:t>　　</a:t>
            </a:r>
            <a:r>
              <a:rPr lang="en-US" altLang="zh-CN" dirty="0"/>
              <a:t>IT</a:t>
            </a:r>
            <a:r>
              <a:rPr lang="zh-CN" altLang="en-US" dirty="0"/>
              <a:t>商业新闻网：现在一些传统的服装企业正在杀入网络直销业，如报喜鸟集团，有实体店面的传统服装企业进入电子商务，如何能保证大规模推行电子商务，而对线下渠道没有冲击</a:t>
            </a:r>
            <a:r>
              <a:rPr lang="en-US" altLang="zh-CN" dirty="0"/>
              <a:t>?PPG</a:t>
            </a:r>
            <a:r>
              <a:rPr lang="zh-CN" altLang="en-US" dirty="0"/>
              <a:t>、凡客的模式适合于传统服装行业吗</a:t>
            </a:r>
            <a:r>
              <a:rPr lang="en-US" altLang="zh-CN" dirty="0"/>
              <a:t>?</a:t>
            </a:r>
          </a:p>
          <a:p>
            <a:r>
              <a:rPr lang="zh-CN" altLang="en-US" dirty="0"/>
              <a:t>　　王汝林： 世界直销协会联盟主席狄克</a:t>
            </a:r>
            <a:r>
              <a:rPr lang="en-US" altLang="zh-CN" dirty="0"/>
              <a:t>.</a:t>
            </a:r>
            <a:r>
              <a:rPr lang="zh-CN" altLang="en-US" dirty="0"/>
              <a:t>狄维士先生说：“直销是一种充满生机的直接把商品和服务送达消费者的输送和流通渠道”。正因此，如今全世界有数千万人从事直 销，年销售额达到</a:t>
            </a:r>
            <a:r>
              <a:rPr lang="en-US" altLang="zh-CN" dirty="0"/>
              <a:t>830</a:t>
            </a:r>
            <a:r>
              <a:rPr lang="zh-CN" altLang="en-US" dirty="0"/>
              <a:t>多亿美元。因为网络化直销已经显示了促进产品销售，提升企业竞争力的巨大作用，所以当前喜鸟集团，雅戈尔等很多传统企业纷纷进军网 上直销市场。很有一些企业已经取得了骄人的成绩和重大的突破。</a:t>
            </a:r>
          </a:p>
          <a:p>
            <a:r>
              <a:rPr lang="zh-CN" altLang="en-US" dirty="0"/>
              <a:t>　　进行网上直销，特别适合中小企业。新技术的诱惑力，新产品的展示力，图文并茂，声像具显的昭示力，网上 路演的亲和力，地毯式发布和爆炸式增长的覆盖力，将整合为一种综合的信息进击能力。快速的打开直销产品的进击路线，实现和完成市场的开拓使命。这对寻找市 场销路的广大中小企业是求之不得的。</a:t>
            </a:r>
          </a:p>
          <a:p>
            <a:r>
              <a:rPr lang="zh-CN" altLang="en-US" dirty="0"/>
              <a:t>下　　面我举两个例子。北京仅女士内衣在网上直销，</a:t>
            </a:r>
            <a:r>
              <a:rPr lang="en-US" altLang="zh-CN" dirty="0"/>
              <a:t>2007</a:t>
            </a:r>
            <a:r>
              <a:rPr lang="zh-CN" altLang="en-US" dirty="0"/>
              <a:t>年就买到</a:t>
            </a:r>
            <a:r>
              <a:rPr lang="en-US" altLang="zh-CN" dirty="0"/>
              <a:t>3800</a:t>
            </a:r>
            <a:r>
              <a:rPr lang="zh-CN" altLang="en-US" dirty="0"/>
              <a:t>多万。可见网上直销的市场空间是很大的。</a:t>
            </a:r>
          </a:p>
          <a:p>
            <a:r>
              <a:rPr lang="zh-CN" altLang="en-US" dirty="0"/>
              <a:t>　　下面我再举一个男士内衣网上销售的例子。网上有一个由三个女生创办的专卖男士内衣的网站叫</a:t>
            </a:r>
            <a:r>
              <a:rPr lang="en-US" altLang="zh-CN" dirty="0"/>
              <a:t>《</a:t>
            </a:r>
            <a:r>
              <a:rPr lang="zh-CN" altLang="en-US" dirty="0"/>
              <a:t>内衣帝 国</a:t>
            </a:r>
            <a:r>
              <a:rPr lang="en-US" altLang="zh-CN" dirty="0"/>
              <a:t>》</a:t>
            </a:r>
            <a:r>
              <a:rPr lang="zh-CN" altLang="en-US" dirty="0"/>
              <a:t>。该网站</a:t>
            </a:r>
            <a:r>
              <a:rPr lang="en-US" altLang="zh-CN" dirty="0"/>
              <a:t>20</a:t>
            </a:r>
            <a:r>
              <a:rPr lang="zh-CN" altLang="en-US" dirty="0"/>
              <a:t>余工作人员，清一色为女性。除全职员工外，还有不少女大学生兼职。该网创办者发现在红火的内衣市场，男士内衣似乎成了被遗忘的角落。而国 外许多名牌内衣的价格又高得离谱，因此，他们想让客户以较低的价格得到奢侈品的体验。</a:t>
            </a:r>
          </a:p>
          <a:p>
            <a:r>
              <a:rPr lang="zh-CN" altLang="en-US" dirty="0"/>
              <a:t>　　正是这种营销的新思路，使他们在代理引进著名品牌内衣的过程中，以折扣价出售产品。探索了一种网上品牌代理中，进行价格差异营销的新营销方式。取得了可喜的成果。</a:t>
            </a:r>
          </a:p>
          <a:p>
            <a:r>
              <a:rPr lang="zh-CN" altLang="en-US" dirty="0"/>
              <a:t>　　两个案例说明：网上直销可以沿用</a:t>
            </a:r>
            <a:r>
              <a:rPr lang="en-US" altLang="zh-CN" dirty="0"/>
              <a:t>PPG</a:t>
            </a:r>
            <a:r>
              <a:rPr lang="zh-CN" altLang="en-US" dirty="0"/>
              <a:t>、凡客用过的模式。但是更重要的是要进行创新。创新，不仅仅局限 于商务架构和商务模式的创新，也应包括营销思维的创新。</a:t>
            </a:r>
            <a:r>
              <a:rPr lang="en-US" altLang="zh-CN" dirty="0"/>
              <a:t>《</a:t>
            </a:r>
            <a:r>
              <a:rPr lang="zh-CN" altLang="en-US" dirty="0"/>
              <a:t>内衣帝国</a:t>
            </a:r>
            <a:r>
              <a:rPr lang="en-US" altLang="zh-CN" dirty="0"/>
              <a:t>》</a:t>
            </a:r>
            <a:r>
              <a:rPr lang="zh-CN" altLang="en-US" dirty="0"/>
              <a:t>在品牌代理中，进行价格差异营销的新营销方式的探索，就具有营销思路创新的理论意义和 创收前景。非常值得学习。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46636B-3502-4AC5-A2F5-A26D1C9C778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5717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服装网购的蓬勃发展，催生了诸如麦网、时尚起义、玛萨玛索、千寻网、淘秀网、兰缪、衣服网、梦芭莎、芭莎网、枫丹白露、好乐买、乐淘网等一大批优秀的服装类</a:t>
            </a:r>
            <a:r>
              <a:rPr lang="en-US" altLang="zh-CN" dirty="0"/>
              <a:t>B2C</a:t>
            </a:r>
            <a:r>
              <a:rPr lang="zh-CN" altLang="en-US" dirty="0"/>
              <a:t>网站，以及走秀网、聚尚网、佳品网、唯品会、酷尊网、尚品网、魅力惠、美西时尚、全球优品、优众、雅品特、第五大道等一大批奢侈品在线零售网站。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46636B-3502-4AC5-A2F5-A26D1C9C778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5389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服装网购的蓬勃发展，催生了诸如麦网、时尚起义、玛萨玛索、千寻网、淘秀网、兰缪、衣服网、梦芭莎、芭莎网、枫丹白露、好乐买、乐淘网等一大批优秀的服装类</a:t>
            </a:r>
            <a:r>
              <a:rPr lang="en-US" altLang="zh-CN" dirty="0"/>
              <a:t>B2C</a:t>
            </a:r>
            <a:r>
              <a:rPr lang="zh-CN" altLang="en-US" dirty="0"/>
              <a:t>网站，以及走秀网、聚尚网、佳品网、唯品会、酷尊网、尚品网、魅力惠、美西时尚、全球优品、优众、雅品特、第五大道等一大批奢侈品在线零售网站。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46636B-3502-4AC5-A2F5-A26D1C9C778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3750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effectLst>
                  <a:outerShdw blurRad="38100" dist="38100" dir="2700000" algn="tl">
                    <a:srgbClr val="000000">
                      <a:alpha val="43137"/>
                    </a:srgbClr>
                  </a:outerShdw>
                </a:effectLst>
              </a:rPr>
              <a:t>传统服装企业涉足电商的典型代表：</a:t>
            </a:r>
            <a:endParaRPr lang="en-US" altLang="zh-CN" b="1" dirty="0">
              <a:effectLst>
                <a:outerShdw blurRad="38100" dist="38100" dir="2700000" algn="tl">
                  <a:srgbClr val="000000">
                    <a:alpha val="43137"/>
                  </a:srgbClr>
                </a:outerShdw>
              </a:effectLst>
            </a:endParaRPr>
          </a:p>
          <a:p>
            <a:r>
              <a:rPr lang="zh-CN" altLang="en-US" b="1" dirty="0"/>
              <a:t>国内：</a:t>
            </a:r>
            <a:r>
              <a:rPr lang="zh-CN" altLang="en-US" dirty="0"/>
              <a:t>百丽国际（官方网站为优购网）、波司登、鲁泰纺织、七匹狼（含马克华菲）、江南布衣、美特斯邦威、森马、真维斯、唐狮、九牧王、海澜之家、劲霸、佐丹奴、南极人、达芙妮、星期六、李宁、安踏、报喜鸟、杉杉、雅戈尔等品牌；</a:t>
            </a:r>
            <a:endParaRPr lang="en-US" altLang="zh-CN" dirty="0"/>
          </a:p>
          <a:p>
            <a:endParaRPr lang="en-US" altLang="zh-CN" dirty="0"/>
          </a:p>
          <a:p>
            <a:r>
              <a:rPr lang="zh-CN" altLang="en-US" b="1" dirty="0"/>
              <a:t>国外的传统服装品牌</a:t>
            </a:r>
            <a:r>
              <a:rPr lang="zh-CN" altLang="en-US" dirty="0"/>
              <a:t>“触电”的典型代表有</a:t>
            </a:r>
            <a:r>
              <a:rPr lang="zh-CN" altLang="en-US" dirty="0">
                <a:hlinkClick r:id="rId3"/>
              </a:rPr>
              <a:t>优衣库</a:t>
            </a:r>
            <a:r>
              <a:rPr lang="zh-CN" altLang="en-US" dirty="0"/>
              <a:t>、欧时力、</a:t>
            </a:r>
            <a:r>
              <a:rPr lang="en-US" altLang="zh-CN" dirty="0"/>
              <a:t>Bestseller</a:t>
            </a:r>
            <a:r>
              <a:rPr lang="zh-CN" altLang="en-US" dirty="0"/>
              <a:t>（含</a:t>
            </a:r>
            <a:r>
              <a:rPr lang="en-US" altLang="zh-CN" dirty="0"/>
              <a:t>Only</a:t>
            </a:r>
            <a:r>
              <a:rPr lang="zh-CN" altLang="en-US" dirty="0"/>
              <a:t>、</a:t>
            </a:r>
            <a:r>
              <a:rPr lang="en-US" altLang="zh-CN" dirty="0" err="1"/>
              <a:t>veromoda</a:t>
            </a:r>
            <a:r>
              <a:rPr lang="zh-CN" altLang="en-US" dirty="0"/>
              <a:t>、  </a:t>
            </a:r>
            <a:r>
              <a:rPr lang="en-US" altLang="zh-CN" dirty="0"/>
              <a:t>Jack &amp; Jones</a:t>
            </a:r>
            <a:r>
              <a:rPr lang="zh-CN" altLang="en-US" dirty="0"/>
              <a:t>）、</a:t>
            </a:r>
            <a:r>
              <a:rPr lang="en-US" altLang="zh-CN" dirty="0"/>
              <a:t>Mango</a:t>
            </a:r>
            <a:r>
              <a:rPr lang="zh-CN" altLang="en-US" dirty="0"/>
              <a:t>、</a:t>
            </a:r>
            <a:r>
              <a:rPr lang="en-US" altLang="zh-CN" dirty="0"/>
              <a:t>Esprit</a:t>
            </a:r>
            <a:r>
              <a:rPr lang="zh-CN" altLang="en-US" dirty="0"/>
              <a:t>、</a:t>
            </a:r>
            <a:r>
              <a:rPr lang="en-US" altLang="zh-CN" dirty="0"/>
              <a:t>Gap </a:t>
            </a:r>
            <a:r>
              <a:rPr lang="zh-CN" altLang="en-US" dirty="0"/>
              <a:t>等品牌。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46636B-3502-4AC5-A2F5-A26D1C9C778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72941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descr="EC1.jpg"/>
          <p:cNvPicPr>
            <a:picLocks noChangeAspect="1"/>
          </p:cNvPicPr>
          <p:nvPr userDrawn="1"/>
        </p:nvPicPr>
        <p:blipFill>
          <a:blip r:embed="rId2" cstate="print"/>
          <a:stretch>
            <a:fillRect/>
          </a:stretch>
        </p:blipFill>
        <p:spPr>
          <a:xfrm>
            <a:off x="179512" y="4653136"/>
            <a:ext cx="2448272" cy="1693628"/>
          </a:xfrm>
          <a:prstGeom prst="rect">
            <a:avLst/>
          </a:prstGeom>
        </p:spPr>
      </p:pic>
      <p:sp>
        <p:nvSpPr>
          <p:cNvPr id="8" name="任意多边形 7"/>
          <p:cNvSpPr/>
          <p:nvPr userDrawn="1"/>
        </p:nvSpPr>
        <p:spPr>
          <a:xfrm>
            <a:off x="6948264" y="631"/>
            <a:ext cx="2213524" cy="2636281"/>
          </a:xfrm>
          <a:custGeom>
            <a:avLst/>
            <a:gdLst>
              <a:gd name="connsiteX0" fmla="*/ 36582 w 3254769"/>
              <a:gd name="connsiteY0" fmla="*/ 222392 h 3786374"/>
              <a:gd name="connsiteX1" fmla="*/ 36582 w 3254769"/>
              <a:gd name="connsiteY1" fmla="*/ 222392 h 3786374"/>
              <a:gd name="connsiteX2" fmla="*/ 25431 w 3254769"/>
              <a:gd name="connsiteY2" fmla="*/ 891465 h 3786374"/>
              <a:gd name="connsiteX3" fmla="*/ 47733 w 3254769"/>
              <a:gd name="connsiteY3" fmla="*/ 958373 h 3786374"/>
              <a:gd name="connsiteX4" fmla="*/ 81187 w 3254769"/>
              <a:gd name="connsiteY4" fmla="*/ 1014129 h 3786374"/>
              <a:gd name="connsiteX5" fmla="*/ 92338 w 3254769"/>
              <a:gd name="connsiteY5" fmla="*/ 1069885 h 3786374"/>
              <a:gd name="connsiteX6" fmla="*/ 159245 w 3254769"/>
              <a:gd name="connsiteY6" fmla="*/ 1136792 h 3786374"/>
              <a:gd name="connsiteX7" fmla="*/ 215001 w 3254769"/>
              <a:gd name="connsiteY7" fmla="*/ 1181397 h 3786374"/>
              <a:gd name="connsiteX8" fmla="*/ 270757 w 3254769"/>
              <a:gd name="connsiteY8" fmla="*/ 1192548 h 3786374"/>
              <a:gd name="connsiteX9" fmla="*/ 426875 w 3254769"/>
              <a:gd name="connsiteY9" fmla="*/ 1226002 h 3786374"/>
              <a:gd name="connsiteX10" fmla="*/ 460328 w 3254769"/>
              <a:gd name="connsiteY10" fmla="*/ 1248304 h 3786374"/>
              <a:gd name="connsiteX11" fmla="*/ 482631 w 3254769"/>
              <a:gd name="connsiteY11" fmla="*/ 1270607 h 3786374"/>
              <a:gd name="connsiteX12" fmla="*/ 516084 w 3254769"/>
              <a:gd name="connsiteY12" fmla="*/ 1281758 h 3786374"/>
              <a:gd name="connsiteX13" fmla="*/ 538387 w 3254769"/>
              <a:gd name="connsiteY13" fmla="*/ 1326363 h 3786374"/>
              <a:gd name="connsiteX14" fmla="*/ 582992 w 3254769"/>
              <a:gd name="connsiteY14" fmla="*/ 1359817 h 3786374"/>
              <a:gd name="connsiteX15" fmla="*/ 605294 w 3254769"/>
              <a:gd name="connsiteY15" fmla="*/ 1393270 h 3786374"/>
              <a:gd name="connsiteX16" fmla="*/ 638748 w 3254769"/>
              <a:gd name="connsiteY16" fmla="*/ 1415573 h 3786374"/>
              <a:gd name="connsiteX17" fmla="*/ 694504 w 3254769"/>
              <a:gd name="connsiteY17" fmla="*/ 1471329 h 3786374"/>
              <a:gd name="connsiteX18" fmla="*/ 739109 w 3254769"/>
              <a:gd name="connsiteY18" fmla="*/ 1527085 h 3786374"/>
              <a:gd name="connsiteX19" fmla="*/ 750260 w 3254769"/>
              <a:gd name="connsiteY19" fmla="*/ 1571690 h 3786374"/>
              <a:gd name="connsiteX20" fmla="*/ 772562 w 3254769"/>
              <a:gd name="connsiteY20" fmla="*/ 1605144 h 3786374"/>
              <a:gd name="connsiteX21" fmla="*/ 794865 w 3254769"/>
              <a:gd name="connsiteY21" fmla="*/ 1694353 h 3786374"/>
              <a:gd name="connsiteX22" fmla="*/ 817167 w 3254769"/>
              <a:gd name="connsiteY22" fmla="*/ 1727807 h 3786374"/>
              <a:gd name="connsiteX23" fmla="*/ 906377 w 3254769"/>
              <a:gd name="connsiteY23" fmla="*/ 1805865 h 3786374"/>
              <a:gd name="connsiteX24" fmla="*/ 973284 w 3254769"/>
              <a:gd name="connsiteY24" fmla="*/ 1850470 h 3786374"/>
              <a:gd name="connsiteX25" fmla="*/ 1029040 w 3254769"/>
              <a:gd name="connsiteY25" fmla="*/ 1861622 h 3786374"/>
              <a:gd name="connsiteX26" fmla="*/ 1118250 w 3254769"/>
              <a:gd name="connsiteY26" fmla="*/ 1895075 h 3786374"/>
              <a:gd name="connsiteX27" fmla="*/ 1252065 w 3254769"/>
              <a:gd name="connsiteY27" fmla="*/ 1928529 h 3786374"/>
              <a:gd name="connsiteX28" fmla="*/ 1318972 w 3254769"/>
              <a:gd name="connsiteY28" fmla="*/ 1950831 h 3786374"/>
              <a:gd name="connsiteX29" fmla="*/ 1352426 w 3254769"/>
              <a:gd name="connsiteY29" fmla="*/ 1961983 h 3786374"/>
              <a:gd name="connsiteX30" fmla="*/ 1363577 w 3254769"/>
              <a:gd name="connsiteY30" fmla="*/ 2006587 h 3786374"/>
              <a:gd name="connsiteX31" fmla="*/ 1374728 w 3254769"/>
              <a:gd name="connsiteY31" fmla="*/ 2040041 h 3786374"/>
              <a:gd name="connsiteX32" fmla="*/ 1408182 w 3254769"/>
              <a:gd name="connsiteY32" fmla="*/ 2173856 h 3786374"/>
              <a:gd name="connsiteX33" fmla="*/ 1441636 w 3254769"/>
              <a:gd name="connsiteY33" fmla="*/ 2207309 h 3786374"/>
              <a:gd name="connsiteX34" fmla="*/ 1452787 w 3254769"/>
              <a:gd name="connsiteY34" fmla="*/ 2240763 h 3786374"/>
              <a:gd name="connsiteX35" fmla="*/ 1486240 w 3254769"/>
              <a:gd name="connsiteY35" fmla="*/ 2274217 h 3786374"/>
              <a:gd name="connsiteX36" fmla="*/ 1497392 w 3254769"/>
              <a:gd name="connsiteY36" fmla="*/ 2385729 h 3786374"/>
              <a:gd name="connsiteX37" fmla="*/ 1508543 w 3254769"/>
              <a:gd name="connsiteY37" fmla="*/ 2474939 h 3786374"/>
              <a:gd name="connsiteX38" fmla="*/ 1519694 w 3254769"/>
              <a:gd name="connsiteY38" fmla="*/ 2508392 h 3786374"/>
              <a:gd name="connsiteX39" fmla="*/ 1553148 w 3254769"/>
              <a:gd name="connsiteY39" fmla="*/ 2586451 h 3786374"/>
              <a:gd name="connsiteX40" fmla="*/ 1597753 w 3254769"/>
              <a:gd name="connsiteY40" fmla="*/ 2631056 h 3786374"/>
              <a:gd name="connsiteX41" fmla="*/ 1731567 w 3254769"/>
              <a:gd name="connsiteY41" fmla="*/ 2753719 h 3786374"/>
              <a:gd name="connsiteX42" fmla="*/ 1820777 w 3254769"/>
              <a:gd name="connsiteY42" fmla="*/ 2831778 h 3786374"/>
              <a:gd name="connsiteX43" fmla="*/ 1988045 w 3254769"/>
              <a:gd name="connsiteY43" fmla="*/ 2932139 h 3786374"/>
              <a:gd name="connsiteX44" fmla="*/ 2077255 w 3254769"/>
              <a:gd name="connsiteY44" fmla="*/ 2987895 h 3786374"/>
              <a:gd name="connsiteX45" fmla="*/ 2266826 w 3254769"/>
              <a:gd name="connsiteY45" fmla="*/ 3077104 h 3786374"/>
              <a:gd name="connsiteX46" fmla="*/ 2344884 w 3254769"/>
              <a:gd name="connsiteY46" fmla="*/ 3099407 h 3786374"/>
              <a:gd name="connsiteX47" fmla="*/ 2545606 w 3254769"/>
              <a:gd name="connsiteY47" fmla="*/ 3188617 h 3786374"/>
              <a:gd name="connsiteX48" fmla="*/ 2623665 w 3254769"/>
              <a:gd name="connsiteY48" fmla="*/ 3222070 h 3786374"/>
              <a:gd name="connsiteX49" fmla="*/ 2668270 w 3254769"/>
              <a:gd name="connsiteY49" fmla="*/ 3244373 h 3786374"/>
              <a:gd name="connsiteX50" fmla="*/ 2735177 w 3254769"/>
              <a:gd name="connsiteY50" fmla="*/ 3255524 h 3786374"/>
              <a:gd name="connsiteX51" fmla="*/ 2802084 w 3254769"/>
              <a:gd name="connsiteY51" fmla="*/ 3300129 h 3786374"/>
              <a:gd name="connsiteX52" fmla="*/ 2857840 w 3254769"/>
              <a:gd name="connsiteY52" fmla="*/ 3344734 h 3786374"/>
              <a:gd name="connsiteX53" fmla="*/ 2880143 w 3254769"/>
              <a:gd name="connsiteY53" fmla="*/ 3378187 h 3786374"/>
              <a:gd name="connsiteX54" fmla="*/ 2913597 w 3254769"/>
              <a:gd name="connsiteY54" fmla="*/ 3400490 h 3786374"/>
              <a:gd name="connsiteX55" fmla="*/ 2958201 w 3254769"/>
              <a:gd name="connsiteY55" fmla="*/ 3489700 h 3786374"/>
              <a:gd name="connsiteX56" fmla="*/ 2991655 w 3254769"/>
              <a:gd name="connsiteY56" fmla="*/ 3556607 h 3786374"/>
              <a:gd name="connsiteX57" fmla="*/ 3002806 w 3254769"/>
              <a:gd name="connsiteY57" fmla="*/ 3590061 h 3786374"/>
              <a:gd name="connsiteX58" fmla="*/ 3025109 w 3254769"/>
              <a:gd name="connsiteY58" fmla="*/ 3656968 h 3786374"/>
              <a:gd name="connsiteX59" fmla="*/ 3036260 w 3254769"/>
              <a:gd name="connsiteY59" fmla="*/ 3623514 h 3786374"/>
              <a:gd name="connsiteX60" fmla="*/ 3069714 w 3254769"/>
              <a:gd name="connsiteY60" fmla="*/ 3601212 h 3786374"/>
              <a:gd name="connsiteX61" fmla="*/ 3092016 w 3254769"/>
              <a:gd name="connsiteY61" fmla="*/ 3255524 h 3786374"/>
              <a:gd name="connsiteX62" fmla="*/ 3125470 w 3254769"/>
              <a:gd name="connsiteY62" fmla="*/ 3177465 h 3786374"/>
              <a:gd name="connsiteX63" fmla="*/ 3136621 w 3254769"/>
              <a:gd name="connsiteY63" fmla="*/ 3121709 h 3786374"/>
              <a:gd name="connsiteX64" fmla="*/ 3158923 w 3254769"/>
              <a:gd name="connsiteY64" fmla="*/ 3077104 h 3786374"/>
              <a:gd name="connsiteX65" fmla="*/ 3170075 w 3254769"/>
              <a:gd name="connsiteY65" fmla="*/ 3043651 h 3786374"/>
              <a:gd name="connsiteX66" fmla="*/ 3192377 w 3254769"/>
              <a:gd name="connsiteY66" fmla="*/ 2987895 h 3786374"/>
              <a:gd name="connsiteX67" fmla="*/ 3214679 w 3254769"/>
              <a:gd name="connsiteY67" fmla="*/ 2898685 h 3786374"/>
              <a:gd name="connsiteX68" fmla="*/ 3225831 w 3254769"/>
              <a:gd name="connsiteY68" fmla="*/ 2865231 h 3786374"/>
              <a:gd name="connsiteX69" fmla="*/ 3225831 w 3254769"/>
              <a:gd name="connsiteY69" fmla="*/ 2173856 h 3786374"/>
              <a:gd name="connsiteX70" fmla="*/ 3214679 w 3254769"/>
              <a:gd name="connsiteY70" fmla="*/ 2129251 h 3786374"/>
              <a:gd name="connsiteX71" fmla="*/ 3192377 w 3254769"/>
              <a:gd name="connsiteY71" fmla="*/ 2006587 h 3786374"/>
              <a:gd name="connsiteX72" fmla="*/ 3158923 w 3254769"/>
              <a:gd name="connsiteY72" fmla="*/ 1359817 h 3786374"/>
              <a:gd name="connsiteX73" fmla="*/ 3170075 w 3254769"/>
              <a:gd name="connsiteY73" fmla="*/ 1036431 h 3786374"/>
              <a:gd name="connsiteX74" fmla="*/ 3192377 w 3254769"/>
              <a:gd name="connsiteY74" fmla="*/ 813407 h 3786374"/>
              <a:gd name="connsiteX75" fmla="*/ 3181226 w 3254769"/>
              <a:gd name="connsiteY75" fmla="*/ 10519 h 3786374"/>
              <a:gd name="connsiteX76" fmla="*/ 2434094 w 3254769"/>
              <a:gd name="connsiteY76" fmla="*/ 32822 h 3786374"/>
              <a:gd name="connsiteX77" fmla="*/ 783714 w 3254769"/>
              <a:gd name="connsiteY77" fmla="*/ 55124 h 3786374"/>
              <a:gd name="connsiteX78" fmla="*/ 649899 w 3254769"/>
              <a:gd name="connsiteY78" fmla="*/ 66275 h 3786374"/>
              <a:gd name="connsiteX79" fmla="*/ 482631 w 3254769"/>
              <a:gd name="connsiteY79" fmla="*/ 88578 h 3786374"/>
              <a:gd name="connsiteX80" fmla="*/ 293060 w 3254769"/>
              <a:gd name="connsiteY80" fmla="*/ 99729 h 3786374"/>
              <a:gd name="connsiteX81" fmla="*/ 103489 w 3254769"/>
              <a:gd name="connsiteY81" fmla="*/ 122031 h 3786374"/>
              <a:gd name="connsiteX82" fmla="*/ 81187 w 3254769"/>
              <a:gd name="connsiteY82" fmla="*/ 144334 h 3786374"/>
              <a:gd name="connsiteX83" fmla="*/ 58884 w 3254769"/>
              <a:gd name="connsiteY83" fmla="*/ 222392 h 3786374"/>
              <a:gd name="connsiteX84" fmla="*/ 36582 w 3254769"/>
              <a:gd name="connsiteY84" fmla="*/ 222392 h 3786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254769" h="3786374">
                <a:moveTo>
                  <a:pt x="36582" y="222392"/>
                </a:moveTo>
                <a:lnTo>
                  <a:pt x="36582" y="222392"/>
                </a:lnTo>
                <a:cubicBezTo>
                  <a:pt x="23551" y="469969"/>
                  <a:pt x="0" y="654107"/>
                  <a:pt x="25431" y="891465"/>
                </a:cubicBezTo>
                <a:cubicBezTo>
                  <a:pt x="27936" y="914840"/>
                  <a:pt x="40299" y="936070"/>
                  <a:pt x="47733" y="958373"/>
                </a:cubicBezTo>
                <a:cubicBezTo>
                  <a:pt x="62208" y="1001800"/>
                  <a:pt x="50573" y="983515"/>
                  <a:pt x="81187" y="1014129"/>
                </a:cubicBezTo>
                <a:cubicBezTo>
                  <a:pt x="84904" y="1032714"/>
                  <a:pt x="84640" y="1052565"/>
                  <a:pt x="92338" y="1069885"/>
                </a:cubicBezTo>
                <a:cubicBezTo>
                  <a:pt x="113838" y="1118261"/>
                  <a:pt x="124746" y="1109193"/>
                  <a:pt x="159245" y="1136792"/>
                </a:cubicBezTo>
                <a:cubicBezTo>
                  <a:pt x="183259" y="1156003"/>
                  <a:pt x="182699" y="1169284"/>
                  <a:pt x="215001" y="1181397"/>
                </a:cubicBezTo>
                <a:cubicBezTo>
                  <a:pt x="232748" y="1188052"/>
                  <a:pt x="252289" y="1188286"/>
                  <a:pt x="270757" y="1192548"/>
                </a:cubicBezTo>
                <a:cubicBezTo>
                  <a:pt x="415248" y="1225892"/>
                  <a:pt x="305135" y="1205713"/>
                  <a:pt x="426875" y="1226002"/>
                </a:cubicBezTo>
                <a:cubicBezTo>
                  <a:pt x="438026" y="1233436"/>
                  <a:pt x="449863" y="1239932"/>
                  <a:pt x="460328" y="1248304"/>
                </a:cubicBezTo>
                <a:cubicBezTo>
                  <a:pt x="468538" y="1254872"/>
                  <a:pt x="473616" y="1265198"/>
                  <a:pt x="482631" y="1270607"/>
                </a:cubicBezTo>
                <a:cubicBezTo>
                  <a:pt x="492710" y="1276655"/>
                  <a:pt x="504933" y="1278041"/>
                  <a:pt x="516084" y="1281758"/>
                </a:cubicBezTo>
                <a:cubicBezTo>
                  <a:pt x="523518" y="1296626"/>
                  <a:pt x="527569" y="1313742"/>
                  <a:pt x="538387" y="1326363"/>
                </a:cubicBezTo>
                <a:cubicBezTo>
                  <a:pt x="550482" y="1340474"/>
                  <a:pt x="569850" y="1346675"/>
                  <a:pt x="582992" y="1359817"/>
                </a:cubicBezTo>
                <a:cubicBezTo>
                  <a:pt x="592469" y="1369294"/>
                  <a:pt x="595817" y="1383793"/>
                  <a:pt x="605294" y="1393270"/>
                </a:cubicBezTo>
                <a:cubicBezTo>
                  <a:pt x="614771" y="1402747"/>
                  <a:pt x="628662" y="1406748"/>
                  <a:pt x="638748" y="1415573"/>
                </a:cubicBezTo>
                <a:cubicBezTo>
                  <a:pt x="658528" y="1432881"/>
                  <a:pt x="679925" y="1449459"/>
                  <a:pt x="694504" y="1471329"/>
                </a:cubicBezTo>
                <a:cubicBezTo>
                  <a:pt x="722638" y="1513531"/>
                  <a:pt x="707329" y="1495306"/>
                  <a:pt x="739109" y="1527085"/>
                </a:cubicBezTo>
                <a:cubicBezTo>
                  <a:pt x="742826" y="1541953"/>
                  <a:pt x="744223" y="1557603"/>
                  <a:pt x="750260" y="1571690"/>
                </a:cubicBezTo>
                <a:cubicBezTo>
                  <a:pt x="755539" y="1584009"/>
                  <a:pt x="767856" y="1592595"/>
                  <a:pt x="772562" y="1605144"/>
                </a:cubicBezTo>
                <a:cubicBezTo>
                  <a:pt x="791647" y="1656036"/>
                  <a:pt x="774231" y="1653083"/>
                  <a:pt x="794865" y="1694353"/>
                </a:cubicBezTo>
                <a:cubicBezTo>
                  <a:pt x="800859" y="1706340"/>
                  <a:pt x="808445" y="1717631"/>
                  <a:pt x="817167" y="1727807"/>
                </a:cubicBezTo>
                <a:cubicBezTo>
                  <a:pt x="846845" y="1762432"/>
                  <a:pt x="869759" y="1780233"/>
                  <a:pt x="906377" y="1805865"/>
                </a:cubicBezTo>
                <a:cubicBezTo>
                  <a:pt x="928336" y="1821236"/>
                  <a:pt x="947000" y="1845213"/>
                  <a:pt x="973284" y="1850470"/>
                </a:cubicBezTo>
                <a:lnTo>
                  <a:pt x="1029040" y="1861622"/>
                </a:lnTo>
                <a:cubicBezTo>
                  <a:pt x="1103825" y="1899014"/>
                  <a:pt x="1042331" y="1872299"/>
                  <a:pt x="1118250" y="1895075"/>
                </a:cubicBezTo>
                <a:cubicBezTo>
                  <a:pt x="1228699" y="1928210"/>
                  <a:pt x="1140720" y="1909972"/>
                  <a:pt x="1252065" y="1928529"/>
                </a:cubicBezTo>
                <a:lnTo>
                  <a:pt x="1318972" y="1950831"/>
                </a:lnTo>
                <a:lnTo>
                  <a:pt x="1352426" y="1961983"/>
                </a:lnTo>
                <a:cubicBezTo>
                  <a:pt x="1356143" y="1976851"/>
                  <a:pt x="1359367" y="1991851"/>
                  <a:pt x="1363577" y="2006587"/>
                </a:cubicBezTo>
                <a:cubicBezTo>
                  <a:pt x="1366806" y="2017889"/>
                  <a:pt x="1372178" y="2028566"/>
                  <a:pt x="1374728" y="2040041"/>
                </a:cubicBezTo>
                <a:cubicBezTo>
                  <a:pt x="1379993" y="2063734"/>
                  <a:pt x="1388868" y="2154542"/>
                  <a:pt x="1408182" y="2173856"/>
                </a:cubicBezTo>
                <a:lnTo>
                  <a:pt x="1441636" y="2207309"/>
                </a:lnTo>
                <a:cubicBezTo>
                  <a:pt x="1445353" y="2218460"/>
                  <a:pt x="1446267" y="2230983"/>
                  <a:pt x="1452787" y="2240763"/>
                </a:cubicBezTo>
                <a:cubicBezTo>
                  <a:pt x="1461535" y="2253885"/>
                  <a:pt x="1481602" y="2259144"/>
                  <a:pt x="1486240" y="2274217"/>
                </a:cubicBezTo>
                <a:cubicBezTo>
                  <a:pt x="1497226" y="2309921"/>
                  <a:pt x="1493267" y="2348601"/>
                  <a:pt x="1497392" y="2385729"/>
                </a:cubicBezTo>
                <a:cubicBezTo>
                  <a:pt x="1500702" y="2415514"/>
                  <a:pt x="1503182" y="2445454"/>
                  <a:pt x="1508543" y="2474939"/>
                </a:cubicBezTo>
                <a:cubicBezTo>
                  <a:pt x="1510646" y="2486504"/>
                  <a:pt x="1515329" y="2497479"/>
                  <a:pt x="1519694" y="2508392"/>
                </a:cubicBezTo>
                <a:cubicBezTo>
                  <a:pt x="1530208" y="2534676"/>
                  <a:pt x="1537950" y="2562568"/>
                  <a:pt x="1553148" y="2586451"/>
                </a:cubicBezTo>
                <a:cubicBezTo>
                  <a:pt x="1564437" y="2604191"/>
                  <a:pt x="1583783" y="2615340"/>
                  <a:pt x="1597753" y="2631056"/>
                </a:cubicBezTo>
                <a:cubicBezTo>
                  <a:pt x="1706572" y="2753478"/>
                  <a:pt x="1559293" y="2613747"/>
                  <a:pt x="1731567" y="2753719"/>
                </a:cubicBezTo>
                <a:cubicBezTo>
                  <a:pt x="1762234" y="2778636"/>
                  <a:pt x="1788340" y="2809213"/>
                  <a:pt x="1820777" y="2831778"/>
                </a:cubicBezTo>
                <a:cubicBezTo>
                  <a:pt x="1874154" y="2868910"/>
                  <a:pt x="1932503" y="2898331"/>
                  <a:pt x="1988045" y="2932139"/>
                </a:cubicBezTo>
                <a:cubicBezTo>
                  <a:pt x="2017999" y="2950372"/>
                  <a:pt x="2045890" y="2972213"/>
                  <a:pt x="2077255" y="2987895"/>
                </a:cubicBezTo>
                <a:cubicBezTo>
                  <a:pt x="2133253" y="3015894"/>
                  <a:pt x="2208709" y="3055310"/>
                  <a:pt x="2266826" y="3077104"/>
                </a:cubicBezTo>
                <a:cubicBezTo>
                  <a:pt x="2292164" y="3086606"/>
                  <a:pt x="2318865" y="3091973"/>
                  <a:pt x="2344884" y="3099407"/>
                </a:cubicBezTo>
                <a:cubicBezTo>
                  <a:pt x="2487220" y="3194297"/>
                  <a:pt x="2322677" y="3093078"/>
                  <a:pt x="2545606" y="3188617"/>
                </a:cubicBezTo>
                <a:cubicBezTo>
                  <a:pt x="2571626" y="3199768"/>
                  <a:pt x="2597894" y="3210356"/>
                  <a:pt x="2623665" y="3222070"/>
                </a:cubicBezTo>
                <a:cubicBezTo>
                  <a:pt x="2638798" y="3228949"/>
                  <a:pt x="2652348" y="3239596"/>
                  <a:pt x="2668270" y="3244373"/>
                </a:cubicBezTo>
                <a:cubicBezTo>
                  <a:pt x="2689926" y="3250870"/>
                  <a:pt x="2712875" y="3251807"/>
                  <a:pt x="2735177" y="3255524"/>
                </a:cubicBezTo>
                <a:cubicBezTo>
                  <a:pt x="2757479" y="3270392"/>
                  <a:pt x="2787216" y="3277827"/>
                  <a:pt x="2802084" y="3300129"/>
                </a:cubicBezTo>
                <a:cubicBezTo>
                  <a:pt x="2830907" y="3343363"/>
                  <a:pt x="2811672" y="3329345"/>
                  <a:pt x="2857840" y="3344734"/>
                </a:cubicBezTo>
                <a:cubicBezTo>
                  <a:pt x="2865274" y="3355885"/>
                  <a:pt x="2870666" y="3368710"/>
                  <a:pt x="2880143" y="3378187"/>
                </a:cubicBezTo>
                <a:cubicBezTo>
                  <a:pt x="2889620" y="3387664"/>
                  <a:pt x="2906494" y="3389125"/>
                  <a:pt x="2913597" y="3400490"/>
                </a:cubicBezTo>
                <a:cubicBezTo>
                  <a:pt x="2999024" y="3537174"/>
                  <a:pt x="2892532" y="3424028"/>
                  <a:pt x="2958201" y="3489700"/>
                </a:cubicBezTo>
                <a:cubicBezTo>
                  <a:pt x="2986235" y="3573795"/>
                  <a:pt x="2948417" y="3470128"/>
                  <a:pt x="2991655" y="3556607"/>
                </a:cubicBezTo>
                <a:cubicBezTo>
                  <a:pt x="2996912" y="3567121"/>
                  <a:pt x="2999089" y="3578910"/>
                  <a:pt x="3002806" y="3590061"/>
                </a:cubicBezTo>
                <a:cubicBezTo>
                  <a:pt x="3019165" y="3786374"/>
                  <a:pt x="3004916" y="3747836"/>
                  <a:pt x="3025109" y="3656968"/>
                </a:cubicBezTo>
                <a:cubicBezTo>
                  <a:pt x="3027659" y="3645493"/>
                  <a:pt x="3028917" y="3632693"/>
                  <a:pt x="3036260" y="3623514"/>
                </a:cubicBezTo>
                <a:cubicBezTo>
                  <a:pt x="3044632" y="3613049"/>
                  <a:pt x="3058563" y="3608646"/>
                  <a:pt x="3069714" y="3601212"/>
                </a:cubicBezTo>
                <a:cubicBezTo>
                  <a:pt x="3073811" y="3498783"/>
                  <a:pt x="3067511" y="3365801"/>
                  <a:pt x="3092016" y="3255524"/>
                </a:cubicBezTo>
                <a:cubicBezTo>
                  <a:pt x="3098580" y="3225987"/>
                  <a:pt x="3111832" y="3204741"/>
                  <a:pt x="3125470" y="3177465"/>
                </a:cubicBezTo>
                <a:cubicBezTo>
                  <a:pt x="3129187" y="3158880"/>
                  <a:pt x="3130628" y="3139690"/>
                  <a:pt x="3136621" y="3121709"/>
                </a:cubicBezTo>
                <a:cubicBezTo>
                  <a:pt x="3141878" y="3105939"/>
                  <a:pt x="3152375" y="3092383"/>
                  <a:pt x="3158923" y="3077104"/>
                </a:cubicBezTo>
                <a:cubicBezTo>
                  <a:pt x="3163553" y="3066300"/>
                  <a:pt x="3165948" y="3054657"/>
                  <a:pt x="3170075" y="3043651"/>
                </a:cubicBezTo>
                <a:cubicBezTo>
                  <a:pt x="3177104" y="3024909"/>
                  <a:pt x="3185349" y="3006638"/>
                  <a:pt x="3192377" y="2987895"/>
                </a:cubicBezTo>
                <a:cubicBezTo>
                  <a:pt x="3211495" y="2936912"/>
                  <a:pt x="3198040" y="2965239"/>
                  <a:pt x="3214679" y="2898685"/>
                </a:cubicBezTo>
                <a:cubicBezTo>
                  <a:pt x="3217530" y="2887281"/>
                  <a:pt x="3222114" y="2876382"/>
                  <a:pt x="3225831" y="2865231"/>
                </a:cubicBezTo>
                <a:cubicBezTo>
                  <a:pt x="3254769" y="2575842"/>
                  <a:pt x="3245197" y="2716097"/>
                  <a:pt x="3225831" y="2173856"/>
                </a:cubicBezTo>
                <a:cubicBezTo>
                  <a:pt x="3225284" y="2158540"/>
                  <a:pt x="3217421" y="2144330"/>
                  <a:pt x="3214679" y="2129251"/>
                </a:cubicBezTo>
                <a:cubicBezTo>
                  <a:pt x="3188038" y="1982728"/>
                  <a:pt x="3217671" y="2107765"/>
                  <a:pt x="3192377" y="2006587"/>
                </a:cubicBezTo>
                <a:cubicBezTo>
                  <a:pt x="3165193" y="1530861"/>
                  <a:pt x="3175736" y="1746482"/>
                  <a:pt x="3158923" y="1359817"/>
                </a:cubicBezTo>
                <a:cubicBezTo>
                  <a:pt x="3162640" y="1252022"/>
                  <a:pt x="3164689" y="1144156"/>
                  <a:pt x="3170075" y="1036431"/>
                </a:cubicBezTo>
                <a:cubicBezTo>
                  <a:pt x="3172657" y="984799"/>
                  <a:pt x="3186216" y="868857"/>
                  <a:pt x="3192377" y="813407"/>
                </a:cubicBezTo>
                <a:cubicBezTo>
                  <a:pt x="3194624" y="739258"/>
                  <a:pt x="3225545" y="48795"/>
                  <a:pt x="3181226" y="10519"/>
                </a:cubicBezTo>
                <a:cubicBezTo>
                  <a:pt x="3169046" y="0"/>
                  <a:pt x="2541869" y="29652"/>
                  <a:pt x="2434094" y="32822"/>
                </a:cubicBezTo>
                <a:cubicBezTo>
                  <a:pt x="1833628" y="50483"/>
                  <a:pt x="1457161" y="48710"/>
                  <a:pt x="783714" y="55124"/>
                </a:cubicBezTo>
                <a:cubicBezTo>
                  <a:pt x="739109" y="58841"/>
                  <a:pt x="694385" y="61332"/>
                  <a:pt x="649899" y="66275"/>
                </a:cubicBezTo>
                <a:cubicBezTo>
                  <a:pt x="469629" y="86305"/>
                  <a:pt x="724800" y="69949"/>
                  <a:pt x="482631" y="88578"/>
                </a:cubicBezTo>
                <a:cubicBezTo>
                  <a:pt x="419518" y="93433"/>
                  <a:pt x="356187" y="95053"/>
                  <a:pt x="293060" y="99729"/>
                </a:cubicBezTo>
                <a:cubicBezTo>
                  <a:pt x="207285" y="106083"/>
                  <a:pt x="182018" y="110813"/>
                  <a:pt x="103489" y="122031"/>
                </a:cubicBezTo>
                <a:cubicBezTo>
                  <a:pt x="96055" y="129465"/>
                  <a:pt x="85889" y="134930"/>
                  <a:pt x="81187" y="144334"/>
                </a:cubicBezTo>
                <a:cubicBezTo>
                  <a:pt x="66599" y="173511"/>
                  <a:pt x="75333" y="194978"/>
                  <a:pt x="58884" y="222392"/>
                </a:cubicBezTo>
                <a:cubicBezTo>
                  <a:pt x="58882" y="222395"/>
                  <a:pt x="40299" y="222392"/>
                  <a:pt x="36582" y="222392"/>
                </a:cubicBezTo>
                <a:close/>
              </a:path>
            </a:pathLst>
          </a:custGeom>
          <a:blipFill>
            <a:blip r:embed="rId3" cstate="print"/>
            <a:stretch>
              <a:fillRect/>
            </a:stretch>
          </a:bli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424347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72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394720"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4139952" y="273050"/>
            <a:ext cx="454684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39472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F7279344-C630-494B-904E-B9564192453B}" type="datetime1">
              <a:rPr lang="zh-CN" altLang="en-US" smtClean="0">
                <a:solidFill>
                  <a:prstClr val="black"/>
                </a:solidFill>
                <a:latin typeface="Calibri"/>
                <a:ea typeface="宋体"/>
              </a:rPr>
              <a:pPr fontAlgn="auto">
                <a:spcBef>
                  <a:spcPts val="0"/>
                </a:spcBef>
                <a:spcAft>
                  <a:spcPts val="0"/>
                </a:spcAft>
              </a:pPr>
              <a:t>2017/6/5</a:t>
            </a:fld>
            <a:endParaRPr lang="zh-CN" altLang="en-US">
              <a:solidFill>
                <a:prstClr val="black"/>
              </a:solidFill>
              <a:latin typeface="Calibri"/>
              <a:ea typeface="宋体"/>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7" name="灯片编号占位符 6"/>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98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7560840" cy="714375"/>
          </a:xfrm>
        </p:spPr>
        <p:txBody>
          <a:bodyPr vert="horz" lIns="91440" tIns="45720" rIns="91440" bIns="45720" rtlCol="0" anchor="ctr">
            <a:noAutofit/>
          </a:bodyPr>
          <a:lstStyle>
            <a:lvl1pPr>
              <a:defRPr lang="zh-CN" altLang="en-US" sz="2800" i="0" dirty="0">
                <a:effectLst/>
              </a:defRPr>
            </a:lvl1pPr>
          </a:lstStyle>
          <a:p>
            <a:pPr lvl="0"/>
            <a:r>
              <a:rPr lang="zh-CN" altLang="en-US"/>
              <a:t>单击此处编辑母版标题样式</a:t>
            </a:r>
            <a:endParaRPr lang="zh-CN" altLang="en-US" dirty="0"/>
          </a:p>
        </p:txBody>
      </p:sp>
      <p:sp>
        <p:nvSpPr>
          <p:cNvPr id="3" name="Rectangle 4"/>
          <p:cNvSpPr>
            <a:spLocks noGrp="1" noChangeArrowheads="1"/>
          </p:cNvSpPr>
          <p:nvPr>
            <p:ph type="sldNum" sz="quarter" idx="10"/>
          </p:nvPr>
        </p:nvSpPr>
        <p:spPr>
          <a:xfrm>
            <a:off x="8572500" y="6408738"/>
            <a:ext cx="463550" cy="306387"/>
          </a:xfrm>
        </p:spPr>
        <p:txBody>
          <a:bodyPr/>
          <a:lstStyle>
            <a:lvl1pPr>
              <a:defRPr/>
            </a:lvl1pPr>
          </a:lstStyle>
          <a:p>
            <a:pPr>
              <a:defRPr/>
            </a:pPr>
            <a:fld id="{CC2C49CA-3758-498C-B0A6-497888A024F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01072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标题 1"/>
          <p:cNvSpPr>
            <a:spLocks noGrp="1"/>
          </p:cNvSpPr>
          <p:nvPr>
            <p:ph type="title"/>
          </p:nvPr>
        </p:nvSpPr>
        <p:spPr>
          <a:xfrm>
            <a:off x="971600" y="1052736"/>
            <a:ext cx="7340352" cy="1152128"/>
          </a:xfrm>
        </p:spPr>
        <p:txBody>
          <a:bodyPr anchor="ctr" anchorCtr="1"/>
          <a:lstStyle>
            <a:lvl1pPr algn="ctr">
              <a:defRPr sz="3600" b="1" cap="none" baseline="0">
                <a:latin typeface="Times New Roman" pitchFamily="18" charset="0"/>
              </a:defRPr>
            </a:lvl1pPr>
          </a:lstStyle>
          <a:p>
            <a:r>
              <a:rPr lang="zh-CN" altLang="en-US" dirty="0"/>
              <a:t>单击此处编辑母版标题样式</a:t>
            </a:r>
          </a:p>
        </p:txBody>
      </p:sp>
      <p:sp>
        <p:nvSpPr>
          <p:cNvPr id="3" name="文本占位符 2"/>
          <p:cNvSpPr>
            <a:spLocks noGrp="1"/>
          </p:cNvSpPr>
          <p:nvPr>
            <p:ph type="body" idx="1"/>
          </p:nvPr>
        </p:nvSpPr>
        <p:spPr>
          <a:xfrm>
            <a:off x="1259632" y="2854794"/>
            <a:ext cx="6515001" cy="609398"/>
          </a:xfrm>
        </p:spPr>
        <p:txBody>
          <a:bodyPr wrap="square" anchor="ctr" anchorCtr="0">
            <a:spAutoFit/>
          </a:bodyPr>
          <a:lstStyle>
            <a:lvl1pPr marL="571500" indent="-571500">
              <a:lnSpc>
                <a:spcPct val="120000"/>
              </a:lnSpc>
              <a:spcBef>
                <a:spcPts val="600"/>
              </a:spcBef>
              <a:buClr>
                <a:srgbClr val="0070C0"/>
              </a:buClr>
              <a:buSzPct val="90000"/>
              <a:buFont typeface="Wingdings" panose="05000000000000000000" pitchFamily="2" charset="2"/>
              <a:buChar char="l"/>
              <a:defRPr sz="2800" u="none" kern="200" normalizeH="0" baseline="0">
                <a:ln>
                  <a:noFill/>
                </a:ln>
                <a:solidFill>
                  <a:schemeClr val="tx1"/>
                </a:solidFill>
                <a:effectLst>
                  <a:outerShdw blurRad="38100" dist="38100" dir="2700000" algn="tl">
                    <a:srgbClr val="000000">
                      <a:alpha val="43137"/>
                    </a:srgbClr>
                  </a:outerShdw>
                </a:effectLst>
                <a:uFill>
                  <a:solidFill>
                    <a:schemeClr val="bg2">
                      <a:lumMod val="90000"/>
                    </a:schemeClr>
                  </a:solidFill>
                </a:uFill>
                <a:latin typeface="Times New Roman" panose="02020603050405020304" pitchFamily="18" charset="0"/>
                <a:ea typeface="幼圆" panose="02010509060101010101"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21DB8363-248B-42BD-8387-6ED98614B395}" type="slidenum">
              <a:rPr lang="en-US" altLang="zh-CN"/>
              <a:pPr>
                <a:defRPr/>
              </a:pPr>
              <a:t>‹#›</a:t>
            </a:fld>
            <a:endParaRPr lang="en-US" altLang="zh-CN"/>
          </a:p>
        </p:txBody>
      </p:sp>
    </p:spTree>
    <p:extLst>
      <p:ext uri="{BB962C8B-B14F-4D97-AF65-F5344CB8AC3E}">
        <p14:creationId xmlns:p14="http://schemas.microsoft.com/office/powerpoint/2010/main" val="2360847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90550" y="404813"/>
            <a:ext cx="8229600" cy="720725"/>
          </a:xfrm>
        </p:spPr>
        <p:txBody>
          <a:bodyPr/>
          <a:lstStyle/>
          <a:p>
            <a:r>
              <a:rPr lang="zh-CN" altLang="en-US"/>
              <a:t>单击此处编辑母版标题样式</a:t>
            </a:r>
          </a:p>
        </p:txBody>
      </p:sp>
      <p:sp>
        <p:nvSpPr>
          <p:cNvPr id="3" name="表格占位符 2"/>
          <p:cNvSpPr>
            <a:spLocks noGrp="1"/>
          </p:cNvSpPr>
          <p:nvPr>
            <p:ph type="tbl" idx="1"/>
          </p:nvPr>
        </p:nvSpPr>
        <p:spPr>
          <a:xfrm>
            <a:off x="611188" y="1600200"/>
            <a:ext cx="7921625"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382506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12776"/>
            <a:ext cx="7340352" cy="720080"/>
          </a:xfrm>
        </p:spPr>
        <p:txBody>
          <a:bodyPr anchor="t"/>
          <a:lstStyle>
            <a:lvl1pPr algn="ctr">
              <a:defRPr sz="3600" b="1" cap="none" baseline="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691680" y="2924944"/>
            <a:ext cx="6154961" cy="683264"/>
          </a:xfrm>
        </p:spPr>
        <p:txBody>
          <a:bodyPr wrap="square" anchor="ctr" anchorCtr="0">
            <a:spAutoFit/>
          </a:bodyPr>
          <a:lstStyle>
            <a:lvl1pPr marL="0" indent="0">
              <a:lnSpc>
                <a:spcPct val="120000"/>
              </a:lnSpc>
              <a:spcBef>
                <a:spcPts val="600"/>
              </a:spcBef>
              <a:buClr>
                <a:schemeClr val="accent4">
                  <a:lumMod val="60000"/>
                  <a:lumOff val="40000"/>
                </a:schemeClr>
              </a:buClr>
              <a:buSzPct val="90000"/>
              <a:buFontTx/>
              <a:buNone/>
              <a:defRPr sz="3200" u="heavy" kern="200" normalizeH="0" baseline="0">
                <a:ln>
                  <a:noFill/>
                </a:ln>
                <a:solidFill>
                  <a:srgbClr val="0066FF"/>
                </a:solidFill>
                <a:effectLst>
                  <a:outerShdw blurRad="50800" dist="38100" dir="2700000" algn="tl" rotWithShape="0">
                    <a:prstClr val="black">
                      <a:alpha val="40000"/>
                    </a:prstClr>
                  </a:outerShdw>
                </a:effectLst>
                <a:uFill>
                  <a:solidFill>
                    <a:schemeClr val="bg2">
                      <a:lumMod val="90000"/>
                    </a:schemeClr>
                  </a:solidFill>
                </a:uFill>
                <a:latin typeface="Times New Roman" pitchFamily="18" charset="0"/>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21DB8363-248B-42BD-8387-6ED98614B395}" type="slidenum">
              <a:rPr lang="en-US" altLang="zh-CN"/>
              <a:pPr>
                <a:defRPr/>
              </a:pPr>
              <a:t>‹#›</a:t>
            </a:fld>
            <a:endParaRPr lang="en-US" altLang="zh-CN"/>
          </a:p>
        </p:txBody>
      </p:sp>
      <p:sp>
        <p:nvSpPr>
          <p:cNvPr id="5" name="圆角矩形 4"/>
          <p:cNvSpPr/>
          <p:nvPr userDrawn="1"/>
        </p:nvSpPr>
        <p:spPr>
          <a:xfrm>
            <a:off x="1763688" y="2276872"/>
            <a:ext cx="6840760" cy="72008"/>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95000"/>
                  <a:lumOff val="5000"/>
                </a:schemeClr>
              </a:solidFill>
              <a:effectLst>
                <a:outerShdw blurRad="38100" dist="38100" dir="2700000" algn="tl">
                  <a:srgbClr val="000000">
                    <a:alpha val="43137"/>
                  </a:srgbClr>
                </a:outerShdw>
              </a:effectLst>
              <a:latin typeface="仿宋" pitchFamily="49" charset="-122"/>
              <a:ea typeface="仿宋" pitchFamily="49" charset="-122"/>
            </a:endParaRPr>
          </a:p>
        </p:txBody>
      </p:sp>
    </p:spTree>
    <p:extLst>
      <p:ext uri="{BB962C8B-B14F-4D97-AF65-F5344CB8AC3E}">
        <p14:creationId xmlns:p14="http://schemas.microsoft.com/office/powerpoint/2010/main" val="34964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08912" cy="648072"/>
          </a:xfrm>
        </p:spPr>
        <p:txBody>
          <a:bodyPr>
            <a:noAutofit/>
          </a:bodyPr>
          <a:lstStyle>
            <a:lvl1pPr algn="l">
              <a:defRPr sz="2800" b="1" i="0" baseline="0">
                <a:solidFill>
                  <a:schemeClr val="accent4">
                    <a:lumMod val="75000"/>
                  </a:schemeClr>
                </a:solidFill>
                <a:effectLst/>
                <a:latin typeface="Times New Roman" pitchFamily="18"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67544" y="1412776"/>
            <a:ext cx="8208912" cy="4713387"/>
          </a:xfrm>
        </p:spPr>
        <p:txBody>
          <a:bodyPr>
            <a:normAutofit/>
          </a:bodyPr>
          <a:lstStyle>
            <a:lvl1pPr>
              <a:lnSpc>
                <a:spcPts val="3200"/>
              </a:lnSpc>
              <a:spcBef>
                <a:spcPts val="600"/>
              </a:spcBef>
              <a:spcAft>
                <a:spcPts val="0"/>
              </a:spcAft>
              <a:defRPr sz="2400" b="1" baseline="0">
                <a:solidFill>
                  <a:schemeClr val="tx1"/>
                </a:solidFill>
                <a:effectLst/>
                <a:latin typeface="Arial" panose="020B0604020202020204" pitchFamily="34" charset="0"/>
                <a:ea typeface="幼圆" panose="02010509060101010101" pitchFamily="49" charset="-122"/>
              </a:defRPr>
            </a:lvl1pPr>
            <a:lvl2pPr>
              <a:lnSpc>
                <a:spcPct val="120000"/>
              </a:lnSpc>
              <a:spcBef>
                <a:spcPts val="600"/>
              </a:spcBef>
              <a:spcAft>
                <a:spcPts val="600"/>
              </a:spcAft>
              <a:defRPr sz="2200" b="1" i="0" baseline="0">
                <a:solidFill>
                  <a:schemeClr val="tx1"/>
                </a:solidFill>
                <a:effectLst/>
                <a:latin typeface="Arial Unicode MS" pitchFamily="34" charset="-122"/>
                <a:ea typeface="幼圆" panose="02010509060101010101" pitchFamily="49" charset="-122"/>
              </a:defRPr>
            </a:lvl2pPr>
          </a:lstStyle>
          <a:p>
            <a:pPr lvl="0"/>
            <a:r>
              <a:rPr lang="zh-CN" altLang="en-US" dirty="0"/>
              <a:t>单击此处编辑母版文本样式</a:t>
            </a:r>
          </a:p>
          <a:p>
            <a:pPr lvl="1"/>
            <a:r>
              <a:rPr lang="zh-CN" altLang="en-US" dirty="0"/>
              <a:t>第二级</a:t>
            </a:r>
          </a:p>
        </p:txBody>
      </p:sp>
      <p:sp>
        <p:nvSpPr>
          <p:cNvPr id="6" name="灯片编号占位符 5"/>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5" name="组合 4"/>
          <p:cNvGrpSpPr/>
          <p:nvPr userDrawn="1"/>
        </p:nvGrpSpPr>
        <p:grpSpPr>
          <a:xfrm>
            <a:off x="611560" y="1016732"/>
            <a:ext cx="4824536" cy="108012"/>
            <a:chOff x="683568" y="1124744"/>
            <a:chExt cx="4824536" cy="216024"/>
          </a:xfrm>
        </p:grpSpPr>
        <p:sp>
          <p:nvSpPr>
            <p:cNvPr id="7" name="燕尾形 6"/>
            <p:cNvSpPr/>
            <p:nvPr userDrawn="1"/>
          </p:nvSpPr>
          <p:spPr>
            <a:xfrm>
              <a:off x="683568"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userDrawn="1"/>
          </p:nvSpPr>
          <p:spPr>
            <a:xfrm>
              <a:off x="971600"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userDrawn="1"/>
          </p:nvSpPr>
          <p:spPr>
            <a:xfrm>
              <a:off x="1259632"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userDrawn="1"/>
          </p:nvSpPr>
          <p:spPr>
            <a:xfrm>
              <a:off x="1619672"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userDrawn="1"/>
          </p:nvSpPr>
          <p:spPr>
            <a:xfrm>
              <a:off x="1979712"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2267744"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userDrawn="1"/>
          </p:nvSpPr>
          <p:spPr>
            <a:xfrm>
              <a:off x="2627784"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userDrawn="1"/>
          </p:nvSpPr>
          <p:spPr>
            <a:xfrm>
              <a:off x="2915816"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userDrawn="1"/>
          </p:nvSpPr>
          <p:spPr>
            <a:xfrm>
              <a:off x="3203848"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userDrawn="1"/>
          </p:nvSpPr>
          <p:spPr>
            <a:xfrm>
              <a:off x="3491880"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userDrawn="1"/>
          </p:nvSpPr>
          <p:spPr>
            <a:xfrm>
              <a:off x="3779912"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userDrawn="1"/>
          </p:nvSpPr>
          <p:spPr>
            <a:xfrm>
              <a:off x="4067944"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userDrawn="1"/>
          </p:nvSpPr>
          <p:spPr>
            <a:xfrm>
              <a:off x="4355976"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userDrawn="1"/>
          </p:nvSpPr>
          <p:spPr>
            <a:xfrm>
              <a:off x="4644008"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userDrawn="1"/>
          </p:nvSpPr>
          <p:spPr>
            <a:xfrm>
              <a:off x="4932040"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userDrawn="1"/>
          </p:nvSpPr>
          <p:spPr>
            <a:xfrm>
              <a:off x="5220072"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81353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lvl1pPr>
              <a:defRPr lang="zh-CN" altLang="en-US" sz="2800" i="0" dirty="0">
                <a:solidFill>
                  <a:schemeClr val="accent4">
                    <a:lumMod val="75000"/>
                  </a:schemeClr>
                </a:solidFill>
                <a:effectLst/>
              </a:defRPr>
            </a:lvl1pPr>
          </a:lstStyle>
          <a:p>
            <a:pPr lvl="0"/>
            <a:r>
              <a:rPr lang="zh-CN" altLang="en-US" dirty="0"/>
              <a:t>单击此处编辑母版标题样式</a:t>
            </a:r>
          </a:p>
        </p:txBody>
      </p:sp>
      <p:sp>
        <p:nvSpPr>
          <p:cNvPr id="3" name="灯片编号占位符 2"/>
          <p:cNvSpPr>
            <a:spLocks noGrp="1"/>
          </p:cNvSpPr>
          <p:nvPr>
            <p:ph type="sldNum" sz="quarter" idx="10"/>
          </p:nvPr>
        </p:nvSpPr>
        <p:spPr/>
        <p:txBody>
          <a:bodyPr/>
          <a:lstStyle/>
          <a:p>
            <a:pPr fontAlgn="auto">
              <a:spcBef>
                <a:spcPts val="0"/>
              </a:spcBef>
              <a:spcAft>
                <a:spcPts val="0"/>
              </a:spcAft>
            </a:pPr>
            <a:fld id="{A66785C6-42EF-4F9C-A19A-A0FD47D827C2}"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grpSp>
        <p:nvGrpSpPr>
          <p:cNvPr id="4" name="组合 3"/>
          <p:cNvGrpSpPr/>
          <p:nvPr userDrawn="1"/>
        </p:nvGrpSpPr>
        <p:grpSpPr>
          <a:xfrm>
            <a:off x="611560" y="1016732"/>
            <a:ext cx="4824536" cy="108012"/>
            <a:chOff x="683568" y="1124744"/>
            <a:chExt cx="4824536" cy="216024"/>
          </a:xfrm>
        </p:grpSpPr>
        <p:sp>
          <p:nvSpPr>
            <p:cNvPr id="5" name="燕尾形 4"/>
            <p:cNvSpPr/>
            <p:nvPr userDrawn="1"/>
          </p:nvSpPr>
          <p:spPr>
            <a:xfrm>
              <a:off x="683568"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userDrawn="1"/>
          </p:nvSpPr>
          <p:spPr>
            <a:xfrm>
              <a:off x="971600"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userDrawn="1"/>
          </p:nvSpPr>
          <p:spPr>
            <a:xfrm>
              <a:off x="1259632" y="1124744"/>
              <a:ext cx="288032" cy="216024"/>
            </a:xfrm>
            <a:prstGeom prst="chevr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userDrawn="1"/>
          </p:nvSpPr>
          <p:spPr>
            <a:xfrm>
              <a:off x="1619672"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userDrawn="1"/>
          </p:nvSpPr>
          <p:spPr>
            <a:xfrm>
              <a:off x="1979712"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userDrawn="1"/>
          </p:nvSpPr>
          <p:spPr>
            <a:xfrm>
              <a:off x="2267744"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userDrawn="1"/>
          </p:nvSpPr>
          <p:spPr>
            <a:xfrm>
              <a:off x="2627784" y="1124744"/>
              <a:ext cx="288032" cy="216024"/>
            </a:xfrm>
            <a:prstGeom prst="chevron">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2915816"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userDrawn="1"/>
          </p:nvSpPr>
          <p:spPr>
            <a:xfrm>
              <a:off x="3203848"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userDrawn="1"/>
          </p:nvSpPr>
          <p:spPr>
            <a:xfrm>
              <a:off x="3491880"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userDrawn="1"/>
          </p:nvSpPr>
          <p:spPr>
            <a:xfrm>
              <a:off x="3779912"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userDrawn="1"/>
          </p:nvSpPr>
          <p:spPr>
            <a:xfrm>
              <a:off x="4067944"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userDrawn="1"/>
          </p:nvSpPr>
          <p:spPr>
            <a:xfrm>
              <a:off x="4355976" y="1124744"/>
              <a:ext cx="288032" cy="216024"/>
            </a:xfrm>
            <a:prstGeom prst="chevron">
              <a:avLst/>
            </a:prstGeom>
            <a:solidFill>
              <a:schemeClr val="accent4">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userDrawn="1"/>
          </p:nvSpPr>
          <p:spPr>
            <a:xfrm>
              <a:off x="4644008"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userDrawn="1"/>
          </p:nvSpPr>
          <p:spPr>
            <a:xfrm>
              <a:off x="4932040"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userDrawn="1"/>
          </p:nvSpPr>
          <p:spPr>
            <a:xfrm>
              <a:off x="5220072" y="1124744"/>
              <a:ext cx="288032" cy="216024"/>
            </a:xfrm>
            <a:prstGeom prst="chevron">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71938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fontAlgn="auto">
              <a:spcBef>
                <a:spcPts val="0"/>
              </a:spcBef>
              <a:spcAft>
                <a:spcPts val="0"/>
              </a:spcAft>
            </a:pPr>
            <a:fld id="{A66785C6-42EF-4F9C-A19A-A0FD47D827C2}"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19793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A8FB12E1-88A9-488A-88A0-418DCEB9D569}" type="datetime1">
              <a:rPr lang="zh-CN" altLang="en-US" smtClean="0">
                <a:solidFill>
                  <a:prstClr val="black"/>
                </a:solidFill>
                <a:latin typeface="Calibri"/>
                <a:ea typeface="宋体"/>
              </a:rPr>
              <a:pPr fontAlgn="auto">
                <a:spcBef>
                  <a:spcPts val="0"/>
                </a:spcBef>
                <a:spcAft>
                  <a:spcPts val="0"/>
                </a:spcAft>
              </a:pPr>
              <a:t>2017/6/5</a:t>
            </a:fld>
            <a:endParaRPr lang="zh-CN" altLang="en-US">
              <a:solidFill>
                <a:prstClr val="black"/>
              </a:solidFill>
              <a:latin typeface="Calibri"/>
              <a:ea typeface="宋体"/>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6" name="灯片编号占位符 5"/>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687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515C2D13-D962-4989-B46F-66B0ABD1F969}" type="datetime1">
              <a:rPr lang="zh-CN" altLang="en-US" smtClean="0">
                <a:solidFill>
                  <a:prstClr val="black"/>
                </a:solidFill>
                <a:latin typeface="Calibri"/>
                <a:ea typeface="宋体"/>
              </a:rPr>
              <a:pPr fontAlgn="auto">
                <a:spcBef>
                  <a:spcPts val="0"/>
                </a:spcBef>
                <a:spcAft>
                  <a:spcPts val="0"/>
                </a:spcAft>
              </a:pPr>
              <a:t>2017/6/5</a:t>
            </a:fld>
            <a:endParaRPr lang="zh-CN" altLang="en-US">
              <a:solidFill>
                <a:prstClr val="black"/>
              </a:solidFill>
              <a:latin typeface="Calibri"/>
              <a:ea typeface="宋体"/>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7" name="灯片编号占位符 6"/>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442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2FEEC5FC-FCEC-41AA-8593-F54E781A274A}" type="datetime1">
              <a:rPr lang="zh-CN" altLang="en-US" smtClean="0">
                <a:solidFill>
                  <a:prstClr val="black"/>
                </a:solidFill>
                <a:latin typeface="Calibri"/>
                <a:ea typeface="宋体"/>
              </a:rPr>
              <a:pPr fontAlgn="auto">
                <a:spcBef>
                  <a:spcPts val="0"/>
                </a:spcBef>
                <a:spcAft>
                  <a:spcPts val="0"/>
                </a:spcAft>
              </a:pPr>
              <a:t>2017/6/5</a:t>
            </a:fld>
            <a:endParaRPr lang="zh-CN" altLang="en-US">
              <a:solidFill>
                <a:prstClr val="black"/>
              </a:solidFill>
              <a:latin typeface="Calibri"/>
              <a:ea typeface="宋体"/>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9" name="灯片编号占位符 8"/>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241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06DBC53B-DACA-48A7-8B20-658638A3326D}" type="datetime1">
              <a:rPr lang="zh-CN" altLang="en-US" smtClean="0">
                <a:solidFill>
                  <a:prstClr val="black"/>
                </a:solidFill>
                <a:latin typeface="Calibri"/>
                <a:ea typeface="宋体"/>
              </a:rPr>
              <a:pPr fontAlgn="auto">
                <a:spcBef>
                  <a:spcPts val="0"/>
                </a:spcBef>
                <a:spcAft>
                  <a:spcPts val="0"/>
                </a:spcAft>
              </a:pPr>
              <a:t>2017/6/5</a:t>
            </a:fld>
            <a:endParaRPr lang="zh-CN" altLang="en-US">
              <a:solidFill>
                <a:prstClr val="black"/>
              </a:solidFill>
              <a:latin typeface="Calibri"/>
              <a:ea typeface="宋体"/>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5" name="灯片编号占位符 4"/>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421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332656"/>
            <a:ext cx="8208912" cy="720080"/>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57200" y="1484784"/>
            <a:ext cx="8229600" cy="46085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172400" y="6356350"/>
            <a:ext cx="514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66785C6-42EF-4F9C-A19A-A0FD47D827C2}"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029877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Righ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8" presetClass="entr" presetSubtype="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500"/>
                        <p:tgtEl>
                          <p:spTgt spid="3"/>
                        </p:tgtEl>
                      </p:cBhvr>
                    </p:animEffect>
                  </p:childTnLst>
                </p:cTn>
              </p:par>
            </p:tnLst>
          </p:tmpl>
          <p:tmpl lvl="2">
            <p:tnLst>
              <p:par>
                <p:cTn presetID="18" presetClass="entr" presetSubtype="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500"/>
                        <p:tgtEl>
                          <p:spTgt spid="3"/>
                        </p:tgtEl>
                      </p:cBhvr>
                    </p:animEffect>
                  </p:childTnLst>
                </p:cTn>
              </p:par>
            </p:tnLst>
          </p:tmpl>
          <p:tmpl lvl="3">
            <p:tnLst>
              <p:par>
                <p:cTn presetID="18" presetClass="entr" presetSubtype="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500"/>
                        <p:tgtEl>
                          <p:spTgt spid="3"/>
                        </p:tgtEl>
                      </p:cBhvr>
                    </p:animEffect>
                  </p:childTnLst>
                </p:cTn>
              </p:par>
            </p:tnLst>
          </p:tmpl>
          <p:tmpl lvl="4">
            <p:tnLst>
              <p:par>
                <p:cTn presetID="18" presetClass="entr" presetSubtype="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500"/>
                        <p:tgtEl>
                          <p:spTgt spid="3"/>
                        </p:tgtEl>
                      </p:cBhvr>
                    </p:animEffect>
                  </p:childTnLst>
                </p:cTn>
              </p:par>
            </p:tnLst>
          </p:tmpl>
          <p:tmpl lvl="5">
            <p:tnLst>
              <p:par>
                <p:cTn presetID="18" presetClass="entr" presetSubtype="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500"/>
                        <p:tgtEl>
                          <p:spTgt spid="3"/>
                        </p:tgtEl>
                      </p:cBhvr>
                    </p:animEffect>
                  </p:childTnLst>
                </p:cTn>
              </p:par>
            </p:tnLst>
          </p:tmpl>
        </p:tmplLst>
      </p:bldP>
    </p:bldLst>
  </p:timing>
  <p:hf hdr="0" ftr="0" dt="0"/>
  <p:txStyles>
    <p:titleStyle>
      <a:lvl1pPr algn="l" defTabSz="914400" rtl="0" eaLnBrk="1" latinLnBrk="0" hangingPunct="1">
        <a:spcBef>
          <a:spcPct val="0"/>
        </a:spcBef>
        <a:buNone/>
        <a:defRPr sz="3200" b="1" kern="1200" baseline="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800" b="1" kern="1200" baseline="0">
          <a:solidFill>
            <a:schemeClr val="tx1"/>
          </a:solidFill>
          <a:effectLst/>
          <a:latin typeface="Arial" panose="020B0604020202020204" pitchFamily="34" charset="0"/>
          <a:ea typeface="幼圆" panose="02010509060101010101" pitchFamily="49" charset="-122"/>
          <a:cs typeface="+mn-cs"/>
        </a:defRPr>
      </a:lvl1pPr>
      <a:lvl2pPr marL="742950" indent="-285750" algn="l" defTabSz="914400" rtl="0" eaLnBrk="1" latinLnBrk="0" hangingPunct="1">
        <a:lnSpc>
          <a:spcPct val="150000"/>
        </a:lnSpc>
        <a:spcBef>
          <a:spcPct val="20000"/>
        </a:spcBef>
        <a:buFont typeface="Wingdings" pitchFamily="2" charset="2"/>
        <a:buChar char="Ø"/>
        <a:defRPr sz="2400" b="1" kern="1200" baseline="0">
          <a:solidFill>
            <a:schemeClr val="tx1"/>
          </a:solidFill>
          <a:effectLst/>
          <a:latin typeface="Times New Roman" panose="02020603050405020304" pitchFamily="18" charset="0"/>
          <a:ea typeface="幼圆" panose="02010509060101010101" pitchFamily="49" charset="-122"/>
          <a:cs typeface="+mn-cs"/>
        </a:defRPr>
      </a:lvl2pPr>
      <a:lvl3pPr marL="1143000" indent="-228600" algn="l" defTabSz="914400" rtl="0" eaLnBrk="1" latinLnBrk="0" hangingPunct="1">
        <a:lnSpc>
          <a:spcPct val="150000"/>
        </a:lnSpc>
        <a:spcBef>
          <a:spcPct val="20000"/>
        </a:spcBef>
        <a:buFont typeface="Arial" pitchFamily="34" charset="0"/>
        <a:buChar char="•"/>
        <a:defRPr sz="2000" kern="1200" baseline="0">
          <a:solidFill>
            <a:schemeClr val="tx1"/>
          </a:solidFill>
          <a:latin typeface="Times New Roman" panose="02020603050405020304" pitchFamily="18" charset="0"/>
          <a:ea typeface="幼圆" panose="02010509060101010101" pitchFamily="49" charset="-122"/>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Times New Roman" panose="02020603050405020304" pitchFamily="18" charset="0"/>
          <a:ea typeface="幼圆" panose="02010509060101010101" pitchFamily="49" charset="-122"/>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Times New Roman" panose="02020603050405020304" pitchFamily="18" charset="0"/>
          <a:ea typeface="幼圆" panose="020105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handuyishe.tmall.com/?spm=a1z10.1-b.1997427721.d4918089.wQy0H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www.100ec.cn/zt/fzh/" TargetMode="External"/><Relationship Id="rId4" Type="http://schemas.openxmlformats.org/officeDocument/2006/relationships/hyperlink" Target="http://www.mbaobao.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vip.com/" TargetMode="External"/><Relationship Id="rId7" Type="http://schemas.openxmlformats.org/officeDocument/2006/relationships/hyperlink" Target="http://www.moguji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meilishuo.com/" TargetMode="External"/><Relationship Id="rId5" Type="http://schemas.openxmlformats.org/officeDocument/2006/relationships/hyperlink" Target="http://www.vjia.com/" TargetMode="External"/><Relationship Id="rId4" Type="http://schemas.openxmlformats.org/officeDocument/2006/relationships/hyperlink" Target="http://www.xiu.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uniqlo.c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vancl.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www.lamiu.com/" TargetMode="External"/><Relationship Id="rId4" Type="http://schemas.openxmlformats.org/officeDocument/2006/relationships/hyperlink" Target="http://www.masamas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自学</a:t>
            </a:r>
          </a:p>
        </p:txBody>
      </p:sp>
      <p:sp>
        <p:nvSpPr>
          <p:cNvPr id="3" name="内容占位符 2"/>
          <p:cNvSpPr>
            <a:spLocks noGrp="1"/>
          </p:cNvSpPr>
          <p:nvPr>
            <p:ph idx="1"/>
          </p:nvPr>
        </p:nvSpPr>
        <p:spPr>
          <a:xfrm>
            <a:off x="467544" y="1412776"/>
            <a:ext cx="8108897" cy="4713387"/>
          </a:xfrm>
        </p:spPr>
        <p:txBody>
          <a:bodyPr/>
          <a:lstStyle/>
          <a:p>
            <a:r>
              <a:rPr lang="zh-CN" altLang="en-US" dirty="0"/>
              <a:t>找出</a:t>
            </a:r>
            <a:r>
              <a:rPr lang="en-US" altLang="zh-CN" dirty="0"/>
              <a:t>2016</a:t>
            </a:r>
            <a:r>
              <a:rPr lang="zh-CN" altLang="en-US" dirty="0"/>
              <a:t>年网络零售市场排名前</a:t>
            </a:r>
            <a:r>
              <a:rPr lang="en-US" altLang="zh-CN" dirty="0"/>
              <a:t>10</a:t>
            </a:r>
            <a:r>
              <a:rPr lang="zh-CN" altLang="en-US" dirty="0"/>
              <a:t>位的电商企业，了解它们的商业模式各要素内涵有何不同？</a:t>
            </a:r>
            <a:endParaRPr lang="en-US" altLang="zh-CN" dirty="0"/>
          </a:p>
          <a:p>
            <a:r>
              <a:rPr lang="zh-CN" altLang="en-US" dirty="0"/>
              <a:t>分析你感兴趣的电商企业商业模式构成要素，画出</a:t>
            </a:r>
            <a:r>
              <a:rPr lang="en-US" altLang="zh-CN" dirty="0"/>
              <a:t>BM</a:t>
            </a:r>
            <a:r>
              <a:rPr lang="zh-CN" altLang="en-US" dirty="0"/>
              <a:t>图。</a:t>
            </a:r>
            <a:endParaRPr lang="en-US" altLang="zh-CN" dirty="0"/>
          </a:p>
        </p:txBody>
      </p:sp>
      <p:sp>
        <p:nvSpPr>
          <p:cNvPr id="4" name="灯片编号占位符 3"/>
          <p:cNvSpPr>
            <a:spLocks noGrp="1"/>
          </p:cNvSpPr>
          <p:nvPr>
            <p:ph type="sldNum" sz="quarter" idx="12"/>
          </p:nvPr>
        </p:nvSpPr>
        <p:spPr/>
        <p:txBody>
          <a:bodyPr/>
          <a:lstStyle/>
          <a:p>
            <a:fld id="{A66785C6-42EF-4F9C-A19A-A0FD47D827C2}"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261339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chemeClr val="bg1"/>
          </a:solidFill>
        </p:spPr>
        <p:txBody>
          <a:bodyPr/>
          <a:lstStyle/>
          <a:p>
            <a:r>
              <a:rPr lang="en-US" altLang="zh-CN"/>
              <a:t>3. </a:t>
            </a:r>
            <a:r>
              <a:rPr lang="zh-CN" altLang="en-US"/>
              <a:t>服装电商的商业模式分析</a:t>
            </a:r>
            <a:endParaRPr lang="zh-CN" altLang="en-US" dirty="0"/>
          </a:p>
        </p:txBody>
      </p:sp>
      <p:sp>
        <p:nvSpPr>
          <p:cNvPr id="10" name="内容占位符 9"/>
          <p:cNvSpPr>
            <a:spLocks noGrp="1"/>
          </p:cNvSpPr>
          <p:nvPr>
            <p:ph idx="1"/>
          </p:nvPr>
        </p:nvSpPr>
        <p:spPr>
          <a:xfrm>
            <a:off x="467544" y="1412777"/>
            <a:ext cx="8208912" cy="2228072"/>
          </a:xfrm>
          <a:solidFill>
            <a:schemeClr val="bg1"/>
          </a:solidFill>
        </p:spPr>
        <p:txBody>
          <a:bodyPr/>
          <a:lstStyle/>
          <a:p>
            <a:r>
              <a:rPr lang="zh-CN" altLang="en-US"/>
              <a:t>（</a:t>
            </a:r>
            <a:r>
              <a:rPr lang="en-US" altLang="zh-CN"/>
              <a:t>2</a:t>
            </a:r>
            <a:r>
              <a:rPr lang="zh-CN" altLang="en-US"/>
              <a:t>）淘品牌电商</a:t>
            </a:r>
          </a:p>
          <a:p>
            <a:pPr lvl="1"/>
            <a:r>
              <a:rPr lang="zh-CN" altLang="en-US"/>
              <a:t>诞生于淘宝店铺，并获得发展，建立品牌</a:t>
            </a:r>
            <a:endParaRPr lang="en-US" altLang="zh-CN"/>
          </a:p>
          <a:p>
            <a:pPr lvl="1"/>
            <a:r>
              <a:rPr lang="zh-CN" altLang="en-US"/>
              <a:t>之后发展出属于自己品牌的推广及设计方式</a:t>
            </a:r>
          </a:p>
          <a:p>
            <a:pPr lvl="1"/>
            <a:endParaRPr lang="en-US" altLang="zh-CN" sz="2400" b="0">
              <a:solidFill>
                <a:prstClr val="black"/>
              </a:solidFill>
              <a:effectLst>
                <a:outerShdw blurRad="38100" dist="38100" dir="2700000" algn="tl">
                  <a:srgbClr val="000000">
                    <a:alpha val="43137"/>
                  </a:srgbClr>
                </a:outerShdw>
              </a:effectLst>
              <a:latin typeface="Arial" pitchFamily="34" charset="0"/>
              <a:ea typeface="宋体" pitchFamily="2" charset="-122"/>
            </a:endParaRPr>
          </a:p>
          <a:p>
            <a:pPr lvl="1"/>
            <a:endParaRPr lang="en-US" altLang="zh-CN" sz="2400" b="0">
              <a:solidFill>
                <a:prstClr val="black"/>
              </a:solidFill>
              <a:effectLst>
                <a:outerShdw blurRad="38100" dist="38100" dir="2700000" algn="tl">
                  <a:srgbClr val="000000">
                    <a:alpha val="43137"/>
                  </a:srgbClr>
                </a:outerShdw>
              </a:effectLst>
              <a:latin typeface="Arial" pitchFamily="34" charset="0"/>
              <a:ea typeface="宋体" pitchFamily="2" charset="-122"/>
            </a:endParaRPr>
          </a:p>
          <a:p>
            <a:pPr lvl="1"/>
            <a:endParaRPr lang="zh-CN" altLang="en-US" dirty="0"/>
          </a:p>
        </p:txBody>
      </p:sp>
      <p:sp>
        <p:nvSpPr>
          <p:cNvPr id="4" name="灯片编号占位符 3"/>
          <p:cNvSpPr>
            <a:spLocks noGrp="1"/>
          </p:cNvSpPr>
          <p:nvPr>
            <p:ph type="sldNum" sz="quarter" idx="12"/>
          </p:nvPr>
        </p:nvSpPr>
        <p:spPr>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Arial" pitchFamily="34" charset="0"/>
              <a:ea typeface="宋体" pitchFamily="2" charset="-122"/>
              <a:cs typeface="+mn-cs"/>
            </a:endParaRPr>
          </a:p>
        </p:txBody>
      </p:sp>
      <p:sp>
        <p:nvSpPr>
          <p:cNvPr id="6" name="立方体 5"/>
          <p:cNvSpPr/>
          <p:nvPr/>
        </p:nvSpPr>
        <p:spPr>
          <a:xfrm>
            <a:off x="674115" y="5334075"/>
            <a:ext cx="7588119"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箭头: V 形 6"/>
          <p:cNvSpPr/>
          <p:nvPr/>
        </p:nvSpPr>
        <p:spPr>
          <a:xfrm>
            <a:off x="1653864" y="4721490"/>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面料采购</a:t>
            </a:r>
          </a:p>
        </p:txBody>
      </p:sp>
      <p:sp>
        <p:nvSpPr>
          <p:cNvPr id="8" name="箭头: V 形 7"/>
          <p:cNvSpPr/>
          <p:nvPr/>
        </p:nvSpPr>
        <p:spPr>
          <a:xfrm>
            <a:off x="2643595" y="4721490"/>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箭头: V 形 8"/>
          <p:cNvSpPr/>
          <p:nvPr/>
        </p:nvSpPr>
        <p:spPr>
          <a:xfrm>
            <a:off x="674116" y="4721490"/>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11" name="箭头: V 形 10"/>
          <p:cNvSpPr/>
          <p:nvPr/>
        </p:nvSpPr>
        <p:spPr>
          <a:xfrm>
            <a:off x="4017017" y="4693786"/>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p>
        </p:txBody>
      </p:sp>
      <p:sp>
        <p:nvSpPr>
          <p:cNvPr id="12" name="箭头: V 形 11"/>
          <p:cNvSpPr/>
          <p:nvPr/>
        </p:nvSpPr>
        <p:spPr>
          <a:xfrm>
            <a:off x="6051649" y="4676682"/>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在线分销</a:t>
            </a:r>
          </a:p>
        </p:txBody>
      </p:sp>
      <p:sp>
        <p:nvSpPr>
          <p:cNvPr id="13" name="箭头: V 形 12"/>
          <p:cNvSpPr/>
          <p:nvPr/>
        </p:nvSpPr>
        <p:spPr>
          <a:xfrm>
            <a:off x="7169004" y="4709253"/>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15" name="箭头: V 形 14"/>
          <p:cNvSpPr/>
          <p:nvPr/>
        </p:nvSpPr>
        <p:spPr>
          <a:xfrm>
            <a:off x="1319672" y="3823463"/>
            <a:ext cx="1093231" cy="557388"/>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时装展会</a:t>
            </a:r>
          </a:p>
        </p:txBody>
      </p:sp>
      <p:sp>
        <p:nvSpPr>
          <p:cNvPr id="16" name="箭头: V 形 15"/>
          <p:cNvSpPr/>
          <p:nvPr/>
        </p:nvSpPr>
        <p:spPr>
          <a:xfrm>
            <a:off x="4978384" y="4693785"/>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品牌推广</a:t>
            </a:r>
          </a:p>
        </p:txBody>
      </p:sp>
      <p:cxnSp>
        <p:nvCxnSpPr>
          <p:cNvPr id="18" name="直接箭头连接符 17"/>
          <p:cNvCxnSpPr>
            <a:cxnSpLocks/>
            <a:stCxn id="9" idx="0"/>
            <a:endCxn id="15" idx="1"/>
          </p:cNvCxnSpPr>
          <p:nvPr/>
        </p:nvCxnSpPr>
        <p:spPr>
          <a:xfrm rot="5400000" flipH="1" flipV="1">
            <a:off x="978486" y="4247552"/>
            <a:ext cx="619333" cy="3285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箭头: V 形 20"/>
          <p:cNvSpPr/>
          <p:nvPr/>
        </p:nvSpPr>
        <p:spPr>
          <a:xfrm>
            <a:off x="2330300" y="3823462"/>
            <a:ext cx="1093231" cy="5573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获取订单</a:t>
            </a:r>
          </a:p>
        </p:txBody>
      </p:sp>
      <p:cxnSp>
        <p:nvCxnSpPr>
          <p:cNvPr id="30" name="直接箭头连接符 29"/>
          <p:cNvCxnSpPr>
            <a:cxnSpLocks/>
            <a:stCxn id="21" idx="3"/>
            <a:endCxn id="8" idx="0"/>
          </p:cNvCxnSpPr>
          <p:nvPr/>
        </p:nvCxnSpPr>
        <p:spPr>
          <a:xfrm flipH="1">
            <a:off x="3290196" y="4102156"/>
            <a:ext cx="133335" cy="619334"/>
          </a:xfrm>
          <a:prstGeom prst="bentConnector4">
            <a:avLst>
              <a:gd name="adj1" fmla="val -171448"/>
              <a:gd name="adj2" fmla="val 72499"/>
            </a:avLst>
          </a:prstGeom>
          <a:ln>
            <a:tailEnd type="triangle"/>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467544" y="1412776"/>
            <a:ext cx="2868093" cy="502702"/>
          </a:xfrm>
          <a:prstGeom prst="rect">
            <a:avLst/>
          </a:prstGeom>
          <a:solidFill>
            <a:schemeClr val="bg1"/>
          </a:solidFill>
        </p:spPr>
        <p:txBody>
          <a:bodyPr wrap="none">
            <a:spAutoFit/>
          </a:bodyPr>
          <a:lstStyle/>
          <a:p>
            <a:pPr marL="342900" lvl="0" indent="-342900" defTabSz="914400">
              <a:lnSpc>
                <a:spcPts val="3200"/>
              </a:lnSpc>
              <a:spcBef>
                <a:spcPts val="600"/>
              </a:spcBef>
              <a:buFont typeface="Arial" pitchFamily="34" charset="0"/>
              <a:buChar char="•"/>
            </a:pPr>
            <a:r>
              <a:rPr lang="zh-CN" altLang="en-US" sz="2400" b="1">
                <a:solidFill>
                  <a:prstClr val="black"/>
                </a:solidFill>
                <a:latin typeface="Arial" panose="020B0604020202020204" pitchFamily="34" charset="0"/>
                <a:ea typeface="幼圆" panose="02010509060101010101" pitchFamily="49" charset="-122"/>
              </a:rPr>
              <a:t>（</a:t>
            </a:r>
            <a:r>
              <a:rPr lang="en-US" altLang="zh-CN" sz="2400" b="1">
                <a:solidFill>
                  <a:prstClr val="black"/>
                </a:solidFill>
                <a:latin typeface="Arial" panose="020B0604020202020204" pitchFamily="34" charset="0"/>
                <a:ea typeface="幼圆" panose="02010509060101010101" pitchFamily="49" charset="-122"/>
              </a:rPr>
              <a:t>2</a:t>
            </a:r>
            <a:r>
              <a:rPr lang="zh-CN" altLang="en-US" sz="2400" b="1">
                <a:solidFill>
                  <a:prstClr val="black"/>
                </a:solidFill>
                <a:latin typeface="Arial" panose="020B0604020202020204" pitchFamily="34" charset="0"/>
                <a:ea typeface="幼圆" panose="02010509060101010101" pitchFamily="49" charset="-122"/>
              </a:rPr>
              <a:t>）淘品牌电商</a:t>
            </a:r>
          </a:p>
        </p:txBody>
      </p:sp>
      <p:sp>
        <p:nvSpPr>
          <p:cNvPr id="17" name="矩形 16"/>
          <p:cNvSpPr/>
          <p:nvPr/>
        </p:nvSpPr>
        <p:spPr>
          <a:xfrm>
            <a:off x="467544" y="3015376"/>
            <a:ext cx="7178162" cy="535531"/>
          </a:xfrm>
          <a:prstGeom prst="rect">
            <a:avLst/>
          </a:prstGeom>
          <a:solidFill>
            <a:schemeClr val="bg1"/>
          </a:solidFill>
        </p:spPr>
        <p:txBody>
          <a:bodyPr wrap="square">
            <a:spAutoFit/>
          </a:bodyPr>
          <a:lstStyle/>
          <a:p>
            <a:pPr marL="742950" lvl="1" indent="-285750" defTabSz="914400">
              <a:lnSpc>
                <a:spcPct val="120000"/>
              </a:lnSpc>
              <a:spcBef>
                <a:spcPts val="600"/>
              </a:spcBef>
              <a:spcAft>
                <a:spcPts val="600"/>
              </a:spcAft>
              <a:buFont typeface="Wingdings" pitchFamily="2" charset="2"/>
              <a:buChar char="Ø"/>
            </a:pPr>
            <a:r>
              <a:rPr lang="zh-CN" altLang="en-US" sz="2200" b="1">
                <a:solidFill>
                  <a:prstClr val="black"/>
                </a:solidFill>
                <a:ea typeface="幼圆" panose="02010509060101010101" pitchFamily="49" charset="-122"/>
              </a:rPr>
              <a:t>典型淘品牌：</a:t>
            </a:r>
            <a:r>
              <a:rPr lang="zh-CN" altLang="en-US" sz="2400">
                <a:solidFill>
                  <a:prstClr val="black"/>
                </a:solidFill>
                <a:effectLst>
                  <a:outerShdw blurRad="38100" dist="38100" dir="2700000" algn="tl">
                    <a:srgbClr val="000000">
                      <a:alpha val="43137"/>
                    </a:srgbClr>
                  </a:outerShdw>
                </a:effectLst>
                <a:latin typeface="Arial" pitchFamily="34" charset="0"/>
                <a:hlinkClick r:id="rId3"/>
              </a:rPr>
              <a:t>韩都衣舍</a:t>
            </a:r>
            <a:r>
              <a:rPr lang="zh-CN" altLang="en-US" sz="2400">
                <a:solidFill>
                  <a:prstClr val="black"/>
                </a:solidFill>
                <a:effectLst>
                  <a:outerShdw blurRad="38100" dist="38100" dir="2700000" algn="tl">
                    <a:srgbClr val="000000">
                      <a:alpha val="43137"/>
                    </a:srgbClr>
                  </a:outerShdw>
                </a:effectLst>
                <a:latin typeface="Arial" pitchFamily="34" charset="0"/>
              </a:rPr>
              <a:t>，</a:t>
            </a:r>
            <a:r>
              <a:rPr lang="zh-CN" altLang="en-US" sz="2400">
                <a:solidFill>
                  <a:prstClr val="black"/>
                </a:solidFill>
                <a:effectLst>
                  <a:outerShdw blurRad="38100" dist="38100" dir="2700000" algn="tl">
                    <a:srgbClr val="000000">
                      <a:alpha val="43137"/>
                    </a:srgbClr>
                  </a:outerShdw>
                </a:effectLst>
                <a:latin typeface="Arial" pitchFamily="34" charset="0"/>
                <a:hlinkClick r:id="rId4"/>
              </a:rPr>
              <a:t>麦包包</a:t>
            </a:r>
            <a:r>
              <a:rPr lang="zh-CN" altLang="en-US" sz="2400">
                <a:solidFill>
                  <a:prstClr val="black"/>
                </a:solidFill>
                <a:effectLst>
                  <a:outerShdw blurRad="38100" dist="38100" dir="2700000" algn="tl">
                    <a:srgbClr val="000000">
                      <a:alpha val="43137"/>
                    </a:srgbClr>
                  </a:outerShdw>
                </a:effectLst>
                <a:latin typeface="Arial" pitchFamily="34" charset="0"/>
              </a:rPr>
              <a:t>，</a:t>
            </a:r>
            <a:r>
              <a:rPr lang="zh-CN" altLang="en-US" sz="2400">
                <a:solidFill>
                  <a:prstClr val="black"/>
                </a:solidFill>
                <a:latin typeface="Arial" pitchFamily="34" charset="0"/>
                <a:hlinkClick r:id="rId5"/>
              </a:rPr>
              <a:t>裂帛</a:t>
            </a:r>
            <a:r>
              <a:rPr lang="zh-CN" altLang="en-US" sz="2400">
                <a:solidFill>
                  <a:prstClr val="black"/>
                </a:solidFill>
                <a:latin typeface="Arial" pitchFamily="34" charset="0"/>
              </a:rPr>
              <a:t>，</a:t>
            </a:r>
            <a:r>
              <a:rPr lang="zh-CN" altLang="en-US" sz="2400">
                <a:solidFill>
                  <a:prstClr val="black"/>
                </a:solidFill>
                <a:latin typeface="Arial" pitchFamily="34" charset="0"/>
                <a:hlinkClick r:id="rId5"/>
              </a:rPr>
              <a:t>茵曼</a:t>
            </a:r>
            <a:endParaRPr lang="en-US" altLang="zh-CN" sz="2400">
              <a:solidFill>
                <a:prstClr val="black"/>
              </a:solidFill>
              <a:latin typeface="Arial" pitchFamily="34" charset="0"/>
            </a:endParaRPr>
          </a:p>
        </p:txBody>
      </p:sp>
    </p:spTree>
    <p:extLst>
      <p:ext uri="{BB962C8B-B14F-4D97-AF65-F5344CB8AC3E}">
        <p14:creationId xmlns:p14="http://schemas.microsoft.com/office/powerpoint/2010/main" val="20000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750" fill="hold"/>
                                        <p:tgtEl>
                                          <p:spTgt spid="16"/>
                                        </p:tgtEl>
                                        <p:attrNameLst>
                                          <p:attrName>fillcolor</p:attrName>
                                        </p:attrNameLst>
                                      </p:cBhvr>
                                      <p:to>
                                        <a:srgbClr val="00B050"/>
                                      </p:to>
                                    </p:animClr>
                                    <p:set>
                                      <p:cBhvr>
                                        <p:cTn id="7" dur="750" fill="hold"/>
                                        <p:tgtEl>
                                          <p:spTgt spid="16"/>
                                        </p:tgtEl>
                                        <p:attrNameLst>
                                          <p:attrName>fill.type</p:attrName>
                                        </p:attrNameLst>
                                      </p:cBhvr>
                                      <p:to>
                                        <p:strVal val="solid"/>
                                      </p:to>
                                    </p:set>
                                    <p:set>
                                      <p:cBhvr>
                                        <p:cTn id="8" dur="750" fill="hold"/>
                                        <p:tgtEl>
                                          <p:spTgt spid="1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9"/>
                                        </p:tgtEl>
                                        <p:attrNameLst>
                                          <p:attrName>fillcolor</p:attrName>
                                        </p:attrNameLst>
                                      </p:cBhvr>
                                      <p:to>
                                        <a:srgbClr val="44E50B"/>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chemeClr val="bg1"/>
          </a:solidFill>
        </p:spPr>
        <p:txBody>
          <a:bodyPr/>
          <a:lstStyle/>
          <a:p>
            <a:r>
              <a:rPr lang="en-US" altLang="zh-CN"/>
              <a:t>3. </a:t>
            </a:r>
            <a:r>
              <a:rPr lang="zh-CN" altLang="en-US"/>
              <a:t>服装电商的商业模式分析</a:t>
            </a:r>
            <a:endParaRPr lang="zh-CN" altLang="en-US" dirty="0"/>
          </a:p>
        </p:txBody>
      </p:sp>
      <p:sp>
        <p:nvSpPr>
          <p:cNvPr id="10" name="内容占位符 9"/>
          <p:cNvSpPr>
            <a:spLocks noGrp="1"/>
          </p:cNvSpPr>
          <p:nvPr>
            <p:ph idx="1"/>
          </p:nvPr>
        </p:nvSpPr>
        <p:spPr>
          <a:xfrm>
            <a:off x="467544" y="1196752"/>
            <a:ext cx="5471295" cy="1990075"/>
          </a:xfrm>
          <a:solidFill>
            <a:schemeClr val="bg1"/>
          </a:solidFill>
        </p:spPr>
        <p:txBody>
          <a:bodyPr>
            <a:normAutofit lnSpcReduction="10000"/>
          </a:bodyPr>
          <a:lstStyle/>
          <a:p>
            <a:r>
              <a:rPr lang="en-US" altLang="zh-CN"/>
              <a:t>(3)</a:t>
            </a:r>
            <a:r>
              <a:rPr lang="zh-CN" altLang="en-US"/>
              <a:t>互联网渠道品牌电商</a:t>
            </a:r>
            <a:endParaRPr lang="en-US" altLang="zh-CN"/>
          </a:p>
          <a:p>
            <a:pPr lvl="1"/>
            <a:r>
              <a:rPr lang="zh-CN" altLang="en-US"/>
              <a:t>作为某类服装的特卖分销渠道获得发展，继而建立品牌效应</a:t>
            </a:r>
            <a:endParaRPr lang="en-US" altLang="zh-CN"/>
          </a:p>
          <a:p>
            <a:pPr lvl="1"/>
            <a:r>
              <a:rPr lang="zh-CN" altLang="en-US"/>
              <a:t>之后扩充业务品类</a:t>
            </a:r>
          </a:p>
          <a:p>
            <a:endParaRPr lang="zh-CN" altLang="en-US" dirty="0"/>
          </a:p>
        </p:txBody>
      </p:sp>
      <p:sp>
        <p:nvSpPr>
          <p:cNvPr id="4" name="灯片编号占位符 3"/>
          <p:cNvSpPr>
            <a:spLocks noGrp="1"/>
          </p:cNvSpPr>
          <p:nvPr>
            <p:ph type="sldNum" sz="quarter" idx="12"/>
          </p:nvPr>
        </p:nvSpPr>
        <p:spPr>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Arial" pitchFamily="34" charset="0"/>
              <a:ea typeface="宋体" pitchFamily="2" charset="-122"/>
              <a:cs typeface="+mn-cs"/>
            </a:endParaRPr>
          </a:p>
        </p:txBody>
      </p:sp>
      <p:sp>
        <p:nvSpPr>
          <p:cNvPr id="6" name="立方体 5"/>
          <p:cNvSpPr/>
          <p:nvPr/>
        </p:nvSpPr>
        <p:spPr>
          <a:xfrm>
            <a:off x="785875" y="4725144"/>
            <a:ext cx="7588119"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箭头: V 形 6"/>
          <p:cNvSpPr/>
          <p:nvPr/>
        </p:nvSpPr>
        <p:spPr>
          <a:xfrm>
            <a:off x="1765624" y="4112559"/>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面料采购</a:t>
            </a:r>
          </a:p>
        </p:txBody>
      </p:sp>
      <p:sp>
        <p:nvSpPr>
          <p:cNvPr id="8" name="箭头: V 形 7"/>
          <p:cNvSpPr/>
          <p:nvPr/>
        </p:nvSpPr>
        <p:spPr>
          <a:xfrm>
            <a:off x="2755355" y="4112559"/>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箭头: V 形 8"/>
          <p:cNvSpPr/>
          <p:nvPr/>
        </p:nvSpPr>
        <p:spPr>
          <a:xfrm>
            <a:off x="785876" y="4112559"/>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11" name="箭头: V 形 10"/>
          <p:cNvSpPr/>
          <p:nvPr/>
        </p:nvSpPr>
        <p:spPr>
          <a:xfrm>
            <a:off x="4128777" y="4084855"/>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p>
        </p:txBody>
      </p:sp>
      <p:sp>
        <p:nvSpPr>
          <p:cNvPr id="12" name="箭头: V 形 11"/>
          <p:cNvSpPr/>
          <p:nvPr/>
        </p:nvSpPr>
        <p:spPr>
          <a:xfrm>
            <a:off x="6163409" y="4067751"/>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在线分销</a:t>
            </a:r>
          </a:p>
        </p:txBody>
      </p:sp>
      <p:sp>
        <p:nvSpPr>
          <p:cNvPr id="13" name="箭头: V 形 12"/>
          <p:cNvSpPr/>
          <p:nvPr/>
        </p:nvSpPr>
        <p:spPr>
          <a:xfrm>
            <a:off x="7280764" y="4100322"/>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15" name="箭头: V 形 14"/>
          <p:cNvSpPr/>
          <p:nvPr/>
        </p:nvSpPr>
        <p:spPr>
          <a:xfrm>
            <a:off x="1431432" y="3214532"/>
            <a:ext cx="1093231" cy="557388"/>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时装展会</a:t>
            </a:r>
          </a:p>
        </p:txBody>
      </p:sp>
      <p:sp>
        <p:nvSpPr>
          <p:cNvPr id="16" name="箭头: V 形 15"/>
          <p:cNvSpPr/>
          <p:nvPr/>
        </p:nvSpPr>
        <p:spPr>
          <a:xfrm>
            <a:off x="5090144" y="4084854"/>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品牌推广</a:t>
            </a:r>
          </a:p>
        </p:txBody>
      </p:sp>
      <p:cxnSp>
        <p:nvCxnSpPr>
          <p:cNvPr id="18" name="直接箭头连接符 17"/>
          <p:cNvCxnSpPr>
            <a:cxnSpLocks/>
            <a:stCxn id="9" idx="0"/>
            <a:endCxn id="15" idx="1"/>
          </p:cNvCxnSpPr>
          <p:nvPr/>
        </p:nvCxnSpPr>
        <p:spPr>
          <a:xfrm rot="5400000" flipH="1" flipV="1">
            <a:off x="1090246" y="3638621"/>
            <a:ext cx="619333" cy="3285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箭头: V 形 20"/>
          <p:cNvSpPr/>
          <p:nvPr/>
        </p:nvSpPr>
        <p:spPr>
          <a:xfrm>
            <a:off x="2442060" y="3214531"/>
            <a:ext cx="1093231" cy="5573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获取订单</a:t>
            </a:r>
          </a:p>
        </p:txBody>
      </p:sp>
      <p:cxnSp>
        <p:nvCxnSpPr>
          <p:cNvPr id="30" name="直接箭头连接符 29"/>
          <p:cNvCxnSpPr>
            <a:cxnSpLocks/>
            <a:stCxn id="21" idx="3"/>
            <a:endCxn id="8" idx="0"/>
          </p:cNvCxnSpPr>
          <p:nvPr/>
        </p:nvCxnSpPr>
        <p:spPr>
          <a:xfrm flipH="1">
            <a:off x="3401956" y="3493225"/>
            <a:ext cx="133335" cy="619334"/>
          </a:xfrm>
          <a:prstGeom prst="bentConnector4">
            <a:avLst>
              <a:gd name="adj1" fmla="val -171448"/>
              <a:gd name="adj2" fmla="val 72499"/>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矩形 18"/>
          <p:cNvSpPr/>
          <p:nvPr/>
        </p:nvSpPr>
        <p:spPr>
          <a:xfrm>
            <a:off x="5938840" y="1300072"/>
            <a:ext cx="2314530" cy="2246769"/>
          </a:xfrm>
          <a:prstGeom prst="rect">
            <a:avLst/>
          </a:prstGeom>
          <a:solidFill>
            <a:schemeClr val="bg1"/>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唯品</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hlinkClick r:id="rId3"/>
              </a:rPr>
              <a:t>会</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（限时特卖，闪购）；</a:t>
            </a:r>
            <a:endParaRPr kumimoji="0" lang="en-US" altLang="zh-CN"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走秀</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hlinkClick r:id="rId4"/>
              </a:rPr>
              <a:t>网</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好乐买（鞋类）；乐淘（鞋类）；</a:t>
            </a:r>
            <a:endParaRPr kumimoji="0" lang="en-US" altLang="zh-CN"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v+</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Arial" pitchFamily="34" charset="0"/>
                <a:ea typeface="宋体" pitchFamily="2" charset="-122"/>
                <a:cs typeface="+mn-cs"/>
                <a:hlinkClick r:id="rId5"/>
              </a:rPr>
              <a:t>vjia</a:t>
            </a:r>
            <a:r>
              <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Unicode MS" pitchFamily="34" charset="-122"/>
                <a:ea typeface="幼圆" panose="02010509060101010101" pitchFamily="49" charset="-122"/>
                <a:cs typeface="+mn-cs"/>
                <a:hlinkClick r:id="rId6"/>
              </a:rPr>
              <a:t>美丽说</a:t>
            </a:r>
            <a:r>
              <a:rPr kumimoji="0" lang="zh-CN" altLang="en-US" sz="2000" b="0" i="0" u="none" strike="noStrike" kern="1200" cap="none" spc="0" normalizeH="0" baseline="0" noProof="0" dirty="0">
                <a:ln>
                  <a:noFill/>
                </a:ln>
                <a:solidFill>
                  <a:prstClr val="black"/>
                </a:solidFill>
                <a:effectLst/>
                <a:uLnTx/>
                <a:uFillTx/>
                <a:latin typeface="Arial Unicode MS" pitchFamily="34" charset="-122"/>
                <a:ea typeface="幼圆" panose="020105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Arial Unicode MS" pitchFamily="34" charset="-122"/>
                <a:ea typeface="幼圆" panose="02010509060101010101" pitchFamily="49" charset="-122"/>
                <a:cs typeface="+mn-cs"/>
                <a:hlinkClick r:id="rId7"/>
              </a:rPr>
              <a:t>蘑菇街</a:t>
            </a:r>
            <a:endParaRPr kumimoji="0" lang="zh-CN" altLang="en-US" sz="20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61113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16"/>
                                        </p:tgtEl>
                                        <p:attrNameLst>
                                          <p:attrName>fillcolor</p:attrName>
                                        </p:attrNameLst>
                                      </p:cBhvr>
                                      <p:to>
                                        <a:srgbClr val="00B050"/>
                                      </p:to>
                                    </p:animClr>
                                    <p:set>
                                      <p:cBhvr>
                                        <p:cTn id="11" dur="500" fill="hold"/>
                                        <p:tgtEl>
                                          <p:spTgt spid="16"/>
                                        </p:tgtEl>
                                        <p:attrNameLst>
                                          <p:attrName>fill.type</p:attrName>
                                        </p:attrNameLst>
                                      </p:cBhvr>
                                      <p:to>
                                        <p:strVal val="solid"/>
                                      </p:to>
                                    </p:set>
                                    <p:set>
                                      <p:cBhvr>
                                        <p:cTn id="12" dur="5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chemeClr val="bg1"/>
          </a:solidFill>
        </p:spPr>
        <p:txBody>
          <a:bodyPr/>
          <a:lstStyle/>
          <a:p>
            <a:r>
              <a:rPr lang="en-US" altLang="zh-CN" dirty="0"/>
              <a:t>3. </a:t>
            </a:r>
            <a:r>
              <a:rPr lang="zh-CN" altLang="en-US" dirty="0"/>
              <a:t>服装电商的商业模式分析</a:t>
            </a:r>
          </a:p>
        </p:txBody>
      </p:sp>
      <p:sp>
        <p:nvSpPr>
          <p:cNvPr id="10" name="内容占位符 9"/>
          <p:cNvSpPr>
            <a:spLocks noGrp="1"/>
          </p:cNvSpPr>
          <p:nvPr>
            <p:ph idx="1"/>
          </p:nvPr>
        </p:nvSpPr>
        <p:spPr>
          <a:xfrm>
            <a:off x="467544" y="1412777"/>
            <a:ext cx="5472608" cy="1440160"/>
          </a:xfrm>
          <a:solidFill>
            <a:schemeClr val="bg1"/>
          </a:solidFill>
        </p:spPr>
        <p:txBody>
          <a:bodyPr/>
          <a:lstStyle/>
          <a:p>
            <a:r>
              <a:rPr lang="zh-CN" altLang="en-US"/>
              <a:t>（</a:t>
            </a:r>
            <a:r>
              <a:rPr lang="en-US" altLang="zh-CN"/>
              <a:t>4</a:t>
            </a:r>
            <a:r>
              <a:rPr lang="zh-CN" altLang="en-US"/>
              <a:t>）传统服装企业电商</a:t>
            </a:r>
            <a:endParaRPr lang="en-US" altLang="zh-CN"/>
          </a:p>
          <a:p>
            <a:pPr lvl="1"/>
            <a:r>
              <a:rPr lang="zh-CN" altLang="en-US"/>
              <a:t>作为传统品牌服装，受到服装电商冲击，继而拓展线上分销渠道</a:t>
            </a:r>
            <a:endParaRPr lang="zh-CN" altLang="en-US" dirty="0"/>
          </a:p>
        </p:txBody>
      </p:sp>
      <p:sp>
        <p:nvSpPr>
          <p:cNvPr id="4" name="灯片编号占位符 3"/>
          <p:cNvSpPr>
            <a:spLocks noGrp="1"/>
          </p:cNvSpPr>
          <p:nvPr>
            <p:ph type="sldNum" sz="quarter" idx="12"/>
          </p:nvPr>
        </p:nvSpPr>
        <p:spPr>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Arial" pitchFamily="34" charset="0"/>
              <a:ea typeface="宋体" pitchFamily="2" charset="-122"/>
              <a:cs typeface="+mn-cs"/>
            </a:endParaRPr>
          </a:p>
        </p:txBody>
      </p:sp>
      <p:sp>
        <p:nvSpPr>
          <p:cNvPr id="6" name="立方体 5"/>
          <p:cNvSpPr/>
          <p:nvPr/>
        </p:nvSpPr>
        <p:spPr>
          <a:xfrm>
            <a:off x="785875" y="4725144"/>
            <a:ext cx="7588119"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箭头: V 形 6"/>
          <p:cNvSpPr/>
          <p:nvPr/>
        </p:nvSpPr>
        <p:spPr>
          <a:xfrm>
            <a:off x="1765624" y="4112559"/>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面料采购</a:t>
            </a:r>
          </a:p>
        </p:txBody>
      </p:sp>
      <p:sp>
        <p:nvSpPr>
          <p:cNvPr id="8" name="箭头: V 形 7"/>
          <p:cNvSpPr/>
          <p:nvPr/>
        </p:nvSpPr>
        <p:spPr>
          <a:xfrm>
            <a:off x="2755355" y="4112559"/>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箭头: V 形 8"/>
          <p:cNvSpPr/>
          <p:nvPr/>
        </p:nvSpPr>
        <p:spPr>
          <a:xfrm>
            <a:off x="785876" y="4112559"/>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11" name="箭头: V 形 10"/>
          <p:cNvSpPr/>
          <p:nvPr/>
        </p:nvSpPr>
        <p:spPr>
          <a:xfrm>
            <a:off x="4128777" y="4084855"/>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p>
        </p:txBody>
      </p:sp>
      <p:sp>
        <p:nvSpPr>
          <p:cNvPr id="12" name="箭头: V 形 11"/>
          <p:cNvSpPr/>
          <p:nvPr/>
        </p:nvSpPr>
        <p:spPr>
          <a:xfrm>
            <a:off x="6163409" y="4067751"/>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分销渠道</a:t>
            </a:r>
          </a:p>
        </p:txBody>
      </p:sp>
      <p:sp>
        <p:nvSpPr>
          <p:cNvPr id="13" name="箭头: V 形 12"/>
          <p:cNvSpPr/>
          <p:nvPr/>
        </p:nvSpPr>
        <p:spPr>
          <a:xfrm>
            <a:off x="7280764" y="4100322"/>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15" name="箭头: V 形 14"/>
          <p:cNvSpPr/>
          <p:nvPr/>
        </p:nvSpPr>
        <p:spPr>
          <a:xfrm>
            <a:off x="1431432" y="3214532"/>
            <a:ext cx="1093231" cy="557388"/>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时装展会</a:t>
            </a:r>
          </a:p>
        </p:txBody>
      </p:sp>
      <p:sp>
        <p:nvSpPr>
          <p:cNvPr id="16" name="箭头: V 形 15"/>
          <p:cNvSpPr/>
          <p:nvPr/>
        </p:nvSpPr>
        <p:spPr>
          <a:xfrm>
            <a:off x="5090144" y="4084854"/>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品牌推广</a:t>
            </a:r>
          </a:p>
        </p:txBody>
      </p:sp>
      <p:cxnSp>
        <p:nvCxnSpPr>
          <p:cNvPr id="18" name="直接箭头连接符 17"/>
          <p:cNvCxnSpPr>
            <a:cxnSpLocks/>
            <a:stCxn id="9" idx="0"/>
            <a:endCxn id="15" idx="1"/>
          </p:cNvCxnSpPr>
          <p:nvPr/>
        </p:nvCxnSpPr>
        <p:spPr>
          <a:xfrm rot="5400000" flipH="1" flipV="1">
            <a:off x="1090246" y="3638621"/>
            <a:ext cx="619333" cy="3285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箭头: V 形 20"/>
          <p:cNvSpPr/>
          <p:nvPr/>
        </p:nvSpPr>
        <p:spPr>
          <a:xfrm>
            <a:off x="2442060" y="3214531"/>
            <a:ext cx="1093231" cy="5573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获取订单</a:t>
            </a:r>
          </a:p>
        </p:txBody>
      </p:sp>
      <p:cxnSp>
        <p:nvCxnSpPr>
          <p:cNvPr id="30" name="直接箭头连接符 29"/>
          <p:cNvCxnSpPr>
            <a:cxnSpLocks/>
            <a:stCxn id="21" idx="3"/>
            <a:endCxn id="8" idx="0"/>
          </p:cNvCxnSpPr>
          <p:nvPr/>
        </p:nvCxnSpPr>
        <p:spPr>
          <a:xfrm flipH="1">
            <a:off x="3401956" y="3493225"/>
            <a:ext cx="133335" cy="619334"/>
          </a:xfrm>
          <a:prstGeom prst="bentConnector4">
            <a:avLst>
              <a:gd name="adj1" fmla="val -171448"/>
              <a:gd name="adj2" fmla="val 72499"/>
            </a:avLst>
          </a:prstGeom>
          <a:ln>
            <a:tailEnd type="triangle"/>
          </a:ln>
        </p:spPr>
        <p:style>
          <a:lnRef idx="1">
            <a:schemeClr val="accent3"/>
          </a:lnRef>
          <a:fillRef idx="0">
            <a:schemeClr val="accent3"/>
          </a:fillRef>
          <a:effectRef idx="0">
            <a:schemeClr val="accent3"/>
          </a:effectRef>
          <a:fontRef idx="minor">
            <a:schemeClr val="tx1"/>
          </a:fontRef>
        </p:style>
      </p:cxnSp>
      <p:sp>
        <p:nvSpPr>
          <p:cNvPr id="20" name="箭头: V 形 19"/>
          <p:cNvSpPr/>
          <p:nvPr/>
        </p:nvSpPr>
        <p:spPr>
          <a:xfrm>
            <a:off x="6171821" y="3228633"/>
            <a:ext cx="928872" cy="5800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分销</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渠道</a:t>
            </a:r>
          </a:p>
        </p:txBody>
      </p:sp>
      <p:cxnSp>
        <p:nvCxnSpPr>
          <p:cNvPr id="22" name="直接箭头连接符 17"/>
          <p:cNvCxnSpPr>
            <a:cxnSpLocks/>
            <a:stCxn id="16" idx="0"/>
          </p:cNvCxnSpPr>
          <p:nvPr/>
        </p:nvCxnSpPr>
        <p:spPr>
          <a:xfrm rot="5400000" flipH="1" flipV="1">
            <a:off x="5641443" y="3452935"/>
            <a:ext cx="575379" cy="688460"/>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接箭头连接符 29"/>
          <p:cNvCxnSpPr>
            <a:cxnSpLocks/>
            <a:stCxn id="20" idx="3"/>
            <a:endCxn id="13" idx="0"/>
          </p:cNvCxnSpPr>
          <p:nvPr/>
        </p:nvCxnSpPr>
        <p:spPr>
          <a:xfrm>
            <a:off x="7100693" y="3518677"/>
            <a:ext cx="629835" cy="5816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5" name="矩形 24"/>
          <p:cNvSpPr/>
          <p:nvPr/>
        </p:nvSpPr>
        <p:spPr>
          <a:xfrm>
            <a:off x="6636257" y="1691103"/>
            <a:ext cx="889987" cy="1477328"/>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hlinkClick r:id="rId3"/>
              </a:rPr>
              <a:t>优衣库</a:t>
            </a:r>
            <a:endParaRPr kumimoji="0" lang="en-US" altLang="zh-CN"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Mango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Esprit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Gap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rPr>
              <a:t>Zara</a:t>
            </a: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7930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30079" y="5475895"/>
            <a:ext cx="780064" cy="774080"/>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仓储</a:t>
            </a:r>
            <a:endParaRPr lang="en-US" altLang="zh-CN" sz="2400" b="1" dirty="0"/>
          </a:p>
        </p:txBody>
      </p:sp>
      <p:sp>
        <p:nvSpPr>
          <p:cNvPr id="4" name="灯片编号占位符 3"/>
          <p:cNvSpPr>
            <a:spLocks noGrp="1"/>
          </p:cNvSpPr>
          <p:nvPr>
            <p:ph type="sldNum" sz="quarter" idx="10"/>
          </p:nvPr>
        </p:nvSpPr>
        <p:spPr>
          <a:solidFill>
            <a:schemeClr val="bg1"/>
          </a:solidFill>
        </p:spPr>
        <p:txBody>
          <a:bodyPr/>
          <a:lstStyle/>
          <a:p>
            <a:fld id="{A66785C6-42EF-4F9C-A19A-A0FD47D827C2}" type="slidenum">
              <a:rPr lang="zh-CN" altLang="en-US" smtClean="0">
                <a:solidFill>
                  <a:prstClr val="black">
                    <a:tint val="75000"/>
                  </a:prstClr>
                </a:solidFill>
              </a:rPr>
              <a:pPr/>
              <a:t>2</a:t>
            </a:fld>
            <a:endParaRPr lang="zh-CN" altLang="en-US">
              <a:solidFill>
                <a:prstClr val="black">
                  <a:tint val="75000"/>
                </a:prstClr>
              </a:solidFill>
            </a:endParaRPr>
          </a:p>
        </p:txBody>
      </p:sp>
      <p:pic>
        <p:nvPicPr>
          <p:cNvPr id="7" name="图片 6"/>
          <p:cNvPicPr>
            <a:picLocks noChangeAspect="1"/>
          </p:cNvPicPr>
          <p:nvPr/>
        </p:nvPicPr>
        <p:blipFill rotWithShape="1">
          <a:blip r:embed="rId2"/>
          <a:srcRect l="17136" t="6659" r="50853"/>
          <a:stretch/>
        </p:blipFill>
        <p:spPr>
          <a:xfrm>
            <a:off x="3900337" y="2187024"/>
            <a:ext cx="970962" cy="3157979"/>
          </a:xfrm>
          <a:prstGeom prst="rect">
            <a:avLst/>
          </a:prstGeom>
          <a:solidFill>
            <a:schemeClr val="bg1"/>
          </a:solidFill>
          <a:ln>
            <a:noFill/>
          </a:ln>
          <a:effectLst>
            <a:outerShdw blurRad="292100" dist="139700" dir="2700000" algn="tl" rotWithShape="0">
              <a:srgbClr val="333333">
                <a:alpha val="65000"/>
              </a:srgbClr>
            </a:outerShdw>
          </a:effectLst>
        </p:spPr>
      </p:pic>
      <p:sp>
        <p:nvSpPr>
          <p:cNvPr id="9" name="矩形: 圆角 8"/>
          <p:cNvSpPr/>
          <p:nvPr/>
        </p:nvSpPr>
        <p:spPr>
          <a:xfrm>
            <a:off x="7611358" y="2358997"/>
            <a:ext cx="593889" cy="2829818"/>
          </a:xfrm>
          <a:prstGeom prst="roundRect">
            <a:avLst/>
          </a:prstGeom>
          <a:solidFill>
            <a:schemeClr val="bg1"/>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95000"/>
                    <a:lumOff val="5000"/>
                  </a:schemeClr>
                </a:solidFill>
              </a:rPr>
              <a:t>消费者</a:t>
            </a:r>
          </a:p>
        </p:txBody>
      </p:sp>
      <p:sp>
        <p:nvSpPr>
          <p:cNvPr id="10" name="矩形: 圆角 9"/>
          <p:cNvSpPr/>
          <p:nvPr/>
        </p:nvSpPr>
        <p:spPr>
          <a:xfrm>
            <a:off x="1305610" y="2893963"/>
            <a:ext cx="593889" cy="193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第三方厂商</a:t>
            </a:r>
          </a:p>
        </p:txBody>
      </p:sp>
      <p:sp>
        <p:nvSpPr>
          <p:cNvPr id="11" name="矩形: 圆角 10"/>
          <p:cNvSpPr/>
          <p:nvPr/>
        </p:nvSpPr>
        <p:spPr>
          <a:xfrm>
            <a:off x="1305610" y="1684878"/>
            <a:ext cx="593889" cy="8081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买手</a:t>
            </a:r>
          </a:p>
        </p:txBody>
      </p:sp>
      <p:sp>
        <p:nvSpPr>
          <p:cNvPr id="12" name="矩形 11"/>
          <p:cNvSpPr/>
          <p:nvPr/>
        </p:nvSpPr>
        <p:spPr>
          <a:xfrm>
            <a:off x="5610520" y="5475895"/>
            <a:ext cx="780064" cy="774080"/>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物流</a:t>
            </a:r>
          </a:p>
        </p:txBody>
      </p:sp>
      <p:sp>
        <p:nvSpPr>
          <p:cNvPr id="13" name="矩形 12"/>
          <p:cNvSpPr/>
          <p:nvPr/>
        </p:nvSpPr>
        <p:spPr>
          <a:xfrm>
            <a:off x="5610520" y="3386866"/>
            <a:ext cx="771426" cy="774080"/>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订单</a:t>
            </a:r>
          </a:p>
        </p:txBody>
      </p:sp>
      <p:sp>
        <p:nvSpPr>
          <p:cNvPr id="14" name="矩形 13"/>
          <p:cNvSpPr/>
          <p:nvPr/>
        </p:nvSpPr>
        <p:spPr>
          <a:xfrm>
            <a:off x="5610520" y="4453188"/>
            <a:ext cx="780064" cy="774080"/>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支付</a:t>
            </a:r>
          </a:p>
        </p:txBody>
      </p:sp>
      <p:sp>
        <p:nvSpPr>
          <p:cNvPr id="15" name="矩形 14"/>
          <p:cNvSpPr/>
          <p:nvPr/>
        </p:nvSpPr>
        <p:spPr>
          <a:xfrm>
            <a:off x="2447281" y="2615138"/>
            <a:ext cx="780064" cy="774080"/>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品类</a:t>
            </a:r>
          </a:p>
        </p:txBody>
      </p:sp>
      <p:sp>
        <p:nvSpPr>
          <p:cNvPr id="16" name="矩形 15"/>
          <p:cNvSpPr/>
          <p:nvPr/>
        </p:nvSpPr>
        <p:spPr>
          <a:xfrm>
            <a:off x="5610520" y="1439776"/>
            <a:ext cx="780064" cy="1821463"/>
          </a:xfrm>
          <a:prstGeom prst="rect">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b="1" dirty="0"/>
              <a:t>营销与销售</a:t>
            </a:r>
          </a:p>
        </p:txBody>
      </p:sp>
      <p:cxnSp>
        <p:nvCxnSpPr>
          <p:cNvPr id="18" name="直接箭头连接符 17"/>
          <p:cNvCxnSpPr>
            <a:stCxn id="11" idx="3"/>
            <a:endCxn id="15" idx="1"/>
          </p:cNvCxnSpPr>
          <p:nvPr/>
        </p:nvCxnSpPr>
        <p:spPr>
          <a:xfrm>
            <a:off x="1899499" y="2088947"/>
            <a:ext cx="547782" cy="913231"/>
          </a:xfrm>
          <a:prstGeom prst="bent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a:stCxn id="10" idx="3"/>
            <a:endCxn id="15" idx="1"/>
          </p:cNvCxnSpPr>
          <p:nvPr/>
        </p:nvCxnSpPr>
        <p:spPr>
          <a:xfrm flipV="1">
            <a:off x="1899499" y="3002178"/>
            <a:ext cx="547782" cy="858632"/>
          </a:xfrm>
          <a:prstGeom prst="bent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p:cNvCxnSpPr>
          <p:nvPr/>
        </p:nvCxnSpPr>
        <p:spPr>
          <a:xfrm flipV="1">
            <a:off x="4900757" y="2305122"/>
            <a:ext cx="739219" cy="720287"/>
          </a:xfrm>
          <a:prstGeom prst="bent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a:stCxn id="16" idx="3"/>
          </p:cNvCxnSpPr>
          <p:nvPr/>
        </p:nvCxnSpPr>
        <p:spPr>
          <a:xfrm>
            <a:off x="6390584" y="2350508"/>
            <a:ext cx="1220774" cy="744116"/>
          </a:xfrm>
          <a:prstGeom prst="bent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cxnSpLocks/>
            <a:stCxn id="9" idx="1"/>
            <a:endCxn id="13" idx="3"/>
          </p:cNvCxnSpPr>
          <p:nvPr/>
        </p:nvCxnSpPr>
        <p:spPr>
          <a:xfrm flipH="1">
            <a:off x="6381946" y="3773906"/>
            <a:ext cx="1229412" cy="0"/>
          </a:xfrm>
          <a:prstGeom prst="straightConnector1">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cxnSpLocks/>
            <a:stCxn id="13" idx="1"/>
            <a:endCxn id="7" idx="3"/>
          </p:cNvCxnSpPr>
          <p:nvPr/>
        </p:nvCxnSpPr>
        <p:spPr>
          <a:xfrm flipH="1" flipV="1">
            <a:off x="4871299" y="3766014"/>
            <a:ext cx="739221" cy="7892"/>
          </a:xfrm>
          <a:prstGeom prst="straightConnector1">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cxnSpLocks/>
            <a:stCxn id="7" idx="1"/>
            <a:endCxn id="8" idx="0"/>
          </p:cNvCxnSpPr>
          <p:nvPr/>
        </p:nvCxnSpPr>
        <p:spPr>
          <a:xfrm rot="10800000" flipV="1">
            <a:off x="3020111" y="3766013"/>
            <a:ext cx="880226" cy="1709881"/>
          </a:xfrm>
          <a:prstGeom prst="bentConnector2">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5" idx="3"/>
          </p:cNvCxnSpPr>
          <p:nvPr/>
        </p:nvCxnSpPr>
        <p:spPr>
          <a:xfrm flipV="1">
            <a:off x="3227345" y="2999826"/>
            <a:ext cx="672992" cy="2352"/>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9" idx="1"/>
            <a:endCxn id="14" idx="3"/>
          </p:cNvCxnSpPr>
          <p:nvPr/>
        </p:nvCxnSpPr>
        <p:spPr>
          <a:xfrm rot="10800000" flipV="1">
            <a:off x="6390584" y="3773906"/>
            <a:ext cx="1220774" cy="1066322"/>
          </a:xfrm>
          <a:prstGeom prst="bentConnector3">
            <a:avLst>
              <a:gd name="adj1" fmla="val 50000"/>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4" idx="1"/>
            <a:endCxn id="7" idx="3"/>
          </p:cNvCxnSpPr>
          <p:nvPr/>
        </p:nvCxnSpPr>
        <p:spPr>
          <a:xfrm rot="10800000">
            <a:off x="4871300" y="3766014"/>
            <a:ext cx="739221" cy="1074214"/>
          </a:xfrm>
          <a:prstGeom prst="bentConnector3">
            <a:avLst>
              <a:gd name="adj1" fmla="val 50000"/>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8" idx="3"/>
            <a:endCxn id="12" idx="1"/>
          </p:cNvCxnSpPr>
          <p:nvPr/>
        </p:nvCxnSpPr>
        <p:spPr>
          <a:xfrm>
            <a:off x="3410143" y="5862935"/>
            <a:ext cx="2200377"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 idx="2"/>
          </p:cNvCxnSpPr>
          <p:nvPr/>
        </p:nvCxnSpPr>
        <p:spPr>
          <a:xfrm>
            <a:off x="4385818" y="5345003"/>
            <a:ext cx="7073" cy="517932"/>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2" idx="3"/>
            <a:endCxn id="9" idx="2"/>
          </p:cNvCxnSpPr>
          <p:nvPr/>
        </p:nvCxnSpPr>
        <p:spPr>
          <a:xfrm flipV="1">
            <a:off x="6390584" y="5188815"/>
            <a:ext cx="1517719" cy="674120"/>
          </a:xfrm>
          <a:prstGeom prst="bent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15" idx="2"/>
            <a:endCxn id="8" idx="1"/>
          </p:cNvCxnSpPr>
          <p:nvPr/>
        </p:nvCxnSpPr>
        <p:spPr>
          <a:xfrm rot="5400000">
            <a:off x="1496838" y="4522459"/>
            <a:ext cx="2473717" cy="207234"/>
          </a:xfrm>
          <a:prstGeom prst="bentConnector4">
            <a:avLst>
              <a:gd name="adj1" fmla="val 42177"/>
              <a:gd name="adj2" fmla="val 21031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 idx="0"/>
            <a:endCxn id="15" idx="0"/>
          </p:cNvCxnSpPr>
          <p:nvPr/>
        </p:nvCxnSpPr>
        <p:spPr>
          <a:xfrm rot="16200000" flipH="1" flipV="1">
            <a:off x="5244737" y="-48428"/>
            <a:ext cx="256141" cy="5070990"/>
          </a:xfrm>
          <a:prstGeom prst="bentConnector3">
            <a:avLst>
              <a:gd name="adj1" fmla="val -413117"/>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4" name="标题 83"/>
          <p:cNvSpPr>
            <a:spLocks noGrp="1"/>
          </p:cNvSpPr>
          <p:nvPr>
            <p:ph type="title"/>
          </p:nvPr>
        </p:nvSpPr>
        <p:spPr>
          <a:solidFill>
            <a:schemeClr val="bg1"/>
          </a:solidFill>
        </p:spPr>
        <p:txBody>
          <a:bodyPr/>
          <a:lstStyle/>
          <a:p>
            <a:r>
              <a:rPr lang="zh-CN" altLang="en-US" dirty="0"/>
              <a:t>平台型电商的基本业务系统及运营模式</a:t>
            </a:r>
          </a:p>
        </p:txBody>
      </p:sp>
      <p:cxnSp>
        <p:nvCxnSpPr>
          <p:cNvPr id="86" name="直接箭头连接符 85"/>
          <p:cNvCxnSpPr>
            <a:cxnSpLocks/>
          </p:cNvCxnSpPr>
          <p:nvPr/>
        </p:nvCxnSpPr>
        <p:spPr>
          <a:xfrm rot="16200000" flipV="1">
            <a:off x="3109290" y="3327624"/>
            <a:ext cx="555845" cy="319731"/>
          </a:xfrm>
          <a:prstGeom prst="bentConnector3">
            <a:avLst>
              <a:gd name="adj1" fmla="val 102574"/>
            </a:avLst>
          </a:prstGeom>
          <a:ln w="28575">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流程图: 直接访问存储器 98"/>
          <p:cNvSpPr/>
          <p:nvPr/>
        </p:nvSpPr>
        <p:spPr>
          <a:xfrm>
            <a:off x="6579909" y="1684878"/>
            <a:ext cx="820132" cy="4338850"/>
          </a:xfrm>
          <a:prstGeom prst="flowChartMagneticDrum">
            <a:avLst/>
          </a:prstGeom>
          <a:solidFill>
            <a:schemeClr val="bg1"/>
          </a:solidFill>
          <a:ln>
            <a:solidFill>
              <a:schemeClr val="bg2"/>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b="1" dirty="0">
                <a:solidFill>
                  <a:srgbClr val="7030A0"/>
                </a:solidFill>
              </a:rPr>
              <a:t>场景</a:t>
            </a:r>
            <a:endParaRPr lang="en-US" altLang="zh-CN" sz="2400" b="1" dirty="0">
              <a:solidFill>
                <a:srgbClr val="7030A0"/>
              </a:solidFill>
            </a:endParaRPr>
          </a:p>
          <a:p>
            <a:pPr algn="ctr"/>
            <a:endParaRPr lang="en-US" altLang="zh-CN" sz="2400" b="1" dirty="0">
              <a:solidFill>
                <a:srgbClr val="7030A0"/>
              </a:solidFill>
            </a:endParaRPr>
          </a:p>
          <a:p>
            <a:pPr algn="ctr"/>
            <a:r>
              <a:rPr lang="zh-CN" altLang="en-US" sz="2400" b="1" dirty="0">
                <a:solidFill>
                  <a:srgbClr val="7030A0"/>
                </a:solidFill>
              </a:rPr>
              <a:t>渠道</a:t>
            </a:r>
            <a:endParaRPr lang="en-US" altLang="zh-CN" sz="2400" b="1" dirty="0">
              <a:solidFill>
                <a:srgbClr val="7030A0"/>
              </a:solidFill>
            </a:endParaRPr>
          </a:p>
          <a:p>
            <a:pPr algn="ctr"/>
            <a:endParaRPr lang="en-US" altLang="zh-CN" sz="2400" b="1" dirty="0">
              <a:solidFill>
                <a:srgbClr val="7030A0"/>
              </a:solidFill>
            </a:endParaRPr>
          </a:p>
          <a:p>
            <a:pPr algn="ctr"/>
            <a:r>
              <a:rPr lang="zh-CN" altLang="en-US" sz="2400" b="1" dirty="0">
                <a:solidFill>
                  <a:srgbClr val="7030A0"/>
                </a:solidFill>
              </a:rPr>
              <a:t>方式</a:t>
            </a:r>
            <a:endParaRPr lang="en-US" altLang="zh-CN" sz="2400" b="1" dirty="0">
              <a:solidFill>
                <a:srgbClr val="7030A0"/>
              </a:solidFill>
            </a:endParaRPr>
          </a:p>
          <a:p>
            <a:pPr algn="ctr"/>
            <a:endParaRPr lang="en-US" altLang="zh-CN" sz="2400" b="1" dirty="0">
              <a:solidFill>
                <a:srgbClr val="7030A0"/>
              </a:solidFill>
            </a:endParaRPr>
          </a:p>
          <a:p>
            <a:pPr algn="ctr"/>
            <a:r>
              <a:rPr lang="zh-CN" altLang="en-US" sz="2400" b="1" dirty="0">
                <a:solidFill>
                  <a:srgbClr val="7030A0"/>
                </a:solidFill>
              </a:rPr>
              <a:t>体验</a:t>
            </a:r>
          </a:p>
        </p:txBody>
      </p:sp>
      <p:cxnSp>
        <p:nvCxnSpPr>
          <p:cNvPr id="104" name="直接箭头连接符 103"/>
          <p:cNvCxnSpPr>
            <a:stCxn id="7" idx="0"/>
          </p:cNvCxnSpPr>
          <p:nvPr/>
        </p:nvCxnSpPr>
        <p:spPr>
          <a:xfrm flipV="1">
            <a:off x="4385818" y="1329179"/>
            <a:ext cx="0" cy="857845"/>
          </a:xfrm>
          <a:prstGeom prst="straightConnector1">
            <a:avLst/>
          </a:prstGeom>
          <a:ln w="38100">
            <a:solidFill>
              <a:srgbClr val="3366F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3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right)">
                                      <p:cBhvr>
                                        <p:cTn id="22" dur="500"/>
                                        <p:tgtEl>
                                          <p:spTgt spid="81"/>
                                        </p:tgtEl>
                                      </p:cBhvr>
                                    </p:animEffect>
                                  </p:childTnLst>
                                </p:cTn>
                              </p:par>
                              <p:par>
                                <p:cTn id="23" presetID="22" presetClass="entr" presetSubtype="4"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wipe(down)">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up)">
                                      <p:cBhvr>
                                        <p:cTn id="51" dur="500"/>
                                        <p:tgtEl>
                                          <p:spTgt spid="7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up)">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left)">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par>
                          <p:cTn id="78" fill="hold">
                            <p:stCondLst>
                              <p:cond delay="500"/>
                            </p:stCondLst>
                            <p:childTnLst>
                              <p:par>
                                <p:cTn id="79" presetID="22" presetClass="entr" presetSubtype="2" fill="hold"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right)">
                                      <p:cBhvr>
                                        <p:cTn id="81" dur="500"/>
                                        <p:tgtEl>
                                          <p:spTgt spid="29"/>
                                        </p:tgtEl>
                                      </p:cBhvr>
                                    </p:animEffect>
                                  </p:childTnLst>
                                </p:cTn>
                              </p:par>
                              <p:par>
                                <p:cTn id="82" presetID="22" presetClass="entr" presetSubtype="2" fill="hold"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right)">
                                      <p:cBhvr>
                                        <p:cTn id="84" dur="500"/>
                                        <p:tgtEl>
                                          <p:spTgt spid="60"/>
                                        </p:tgtEl>
                                      </p:cBhvr>
                                    </p:animEffect>
                                  </p:childTnLst>
                                </p:cTn>
                              </p:par>
                              <p:par>
                                <p:cTn id="85" presetID="22" presetClass="entr" presetSubtype="2"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right)">
                                      <p:cBhvr>
                                        <p:cTn id="87" dur="500"/>
                                        <p:tgtEl>
                                          <p:spTgt spid="32"/>
                                        </p:tgtEl>
                                      </p:cBhvr>
                                    </p:animEffect>
                                  </p:childTnLst>
                                </p:cTn>
                              </p:par>
                              <p:par>
                                <p:cTn id="88" presetID="22" presetClass="entr" presetSubtype="2" fill="hold"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wipe(right)">
                                      <p:cBhvr>
                                        <p:cTn id="90" dur="500"/>
                                        <p:tgtEl>
                                          <p:spTgt spid="6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right)">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wipe(up)">
                                      <p:cBhvr>
                                        <p:cTn id="100" dur="500"/>
                                        <p:tgtEl>
                                          <p:spTgt spid="66"/>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left)">
                                      <p:cBhvr>
                                        <p:cTn id="104" dur="500"/>
                                        <p:tgtEl>
                                          <p:spTgt spid="64"/>
                                        </p:tgtEl>
                                      </p:cBhvr>
                                    </p:animEffect>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500"/>
                                        <p:tgtEl>
                                          <p:spTgt spid="12"/>
                                        </p:tgtEl>
                                      </p:cBhvr>
                                    </p:animEffect>
                                  </p:childTnLst>
                                </p:cTn>
                              </p:par>
                            </p:childTnLst>
                          </p:cTn>
                        </p:par>
                        <p:par>
                          <p:cTn id="109" fill="hold">
                            <p:stCondLst>
                              <p:cond delay="1500"/>
                            </p:stCondLst>
                            <p:childTnLst>
                              <p:par>
                                <p:cTn id="110" presetID="22" presetClass="entr" presetSubtype="8"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86"/>
                                        </p:tgtEl>
                                        <p:attrNameLst>
                                          <p:attrName>style.visibility</p:attrName>
                                        </p:attrNameLst>
                                      </p:cBhvr>
                                      <p:to>
                                        <p:strVal val="visible"/>
                                      </p:to>
                                    </p:set>
                                    <p:animEffect transition="in" filter="wipe(down)">
                                      <p:cBhvr>
                                        <p:cTn id="117" dur="500"/>
                                        <p:tgtEl>
                                          <p:spTgt spid="86"/>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99"/>
                                        </p:tgtEl>
                                        <p:attrNameLst>
                                          <p:attrName>style.visibility</p:attrName>
                                        </p:attrNameLst>
                                      </p:cBhvr>
                                      <p:to>
                                        <p:strVal val="visible"/>
                                      </p:to>
                                    </p:set>
                                    <p:anim calcmode="lin" valueType="num">
                                      <p:cBhvr>
                                        <p:cTn id="122" dur="500" fill="hold"/>
                                        <p:tgtEl>
                                          <p:spTgt spid="99"/>
                                        </p:tgtEl>
                                        <p:attrNameLst>
                                          <p:attrName>ppt_w</p:attrName>
                                        </p:attrNameLst>
                                      </p:cBhvr>
                                      <p:tavLst>
                                        <p:tav tm="0">
                                          <p:val>
                                            <p:fltVal val="0"/>
                                          </p:val>
                                        </p:tav>
                                        <p:tav tm="100000">
                                          <p:val>
                                            <p:strVal val="#ppt_w"/>
                                          </p:val>
                                        </p:tav>
                                      </p:tavLst>
                                    </p:anim>
                                    <p:anim calcmode="lin" valueType="num">
                                      <p:cBhvr>
                                        <p:cTn id="123" dur="500" fill="hold"/>
                                        <p:tgtEl>
                                          <p:spTgt spid="99"/>
                                        </p:tgtEl>
                                        <p:attrNameLst>
                                          <p:attrName>ppt_h</p:attrName>
                                        </p:attrNameLst>
                                      </p:cBhvr>
                                      <p:tavLst>
                                        <p:tav tm="0">
                                          <p:val>
                                            <p:fltVal val="0"/>
                                          </p:val>
                                        </p:tav>
                                        <p:tav tm="100000">
                                          <p:val>
                                            <p:strVal val="#ppt_h"/>
                                          </p:val>
                                        </p:tav>
                                      </p:tavLst>
                                    </p:anim>
                                    <p:animEffect transition="in" filter="fade">
                                      <p:cBhvr>
                                        <p:cTn id="12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9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55576" y="2420888"/>
            <a:ext cx="6696744" cy="835761"/>
          </a:xfrm>
        </p:spPr>
        <p:txBody>
          <a:bodyPr/>
          <a:lstStyle/>
          <a:p>
            <a:pPr algn="ctr"/>
            <a:r>
              <a:rPr lang="zh-CN" altLang="en-US" dirty="0"/>
              <a:t>（二）</a:t>
            </a:r>
            <a:r>
              <a:rPr lang="en-US" altLang="zh-CN" dirty="0"/>
              <a:t> </a:t>
            </a:r>
            <a:r>
              <a:rPr lang="zh-CN" altLang="en-US" dirty="0"/>
              <a:t>行业类电商模式</a:t>
            </a:r>
          </a:p>
        </p:txBody>
      </p:sp>
      <p:sp>
        <p:nvSpPr>
          <p:cNvPr id="6" name="文本占位符 5"/>
          <p:cNvSpPr>
            <a:spLocks noGrp="1"/>
          </p:cNvSpPr>
          <p:nvPr>
            <p:ph type="body" idx="1"/>
          </p:nvPr>
        </p:nvSpPr>
        <p:spPr>
          <a:xfrm>
            <a:off x="611560" y="1484784"/>
            <a:ext cx="4752528" cy="710629"/>
          </a:xfrm>
        </p:spPr>
        <p:txBody>
          <a:bodyPr>
            <a:normAutofit/>
          </a:bodyPr>
          <a:lstStyle/>
          <a:p>
            <a:r>
              <a:rPr lang="zh-CN" altLang="en-US" sz="2400" dirty="0"/>
              <a:t>互联网时代企业的商业模式之二：</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Arial" pitchFamily="34" charset="0"/>
              <a:ea typeface="宋体" pitchFamily="2" charset="-122"/>
              <a:cs typeface="+mn-cs"/>
            </a:endParaRPr>
          </a:p>
        </p:txBody>
      </p:sp>
      <p:pic>
        <p:nvPicPr>
          <p:cNvPr id="2" name="图片 1"/>
          <p:cNvPicPr>
            <a:picLocks noChangeAspect="1"/>
          </p:cNvPicPr>
          <p:nvPr/>
        </p:nvPicPr>
        <p:blipFill>
          <a:blip r:embed="rId2"/>
          <a:stretch>
            <a:fillRect/>
          </a:stretch>
        </p:blipFill>
        <p:spPr>
          <a:xfrm>
            <a:off x="0" y="5991169"/>
            <a:ext cx="9144000" cy="822381"/>
          </a:xfrm>
          <a:prstGeom prst="rect">
            <a:avLst/>
          </a:prstGeom>
        </p:spPr>
      </p:pic>
      <p:sp>
        <p:nvSpPr>
          <p:cNvPr id="3" name="矩形 2"/>
          <p:cNvSpPr/>
          <p:nvPr/>
        </p:nvSpPr>
        <p:spPr>
          <a:xfrm>
            <a:off x="2561242" y="3482124"/>
            <a:ext cx="3858749" cy="461665"/>
          </a:xfrm>
          <a:prstGeom prst="rect">
            <a:avLst/>
          </a:prstGeom>
        </p:spPr>
        <p:txBody>
          <a:bodyPr wrap="none">
            <a:spAutoFit/>
          </a:bodyPr>
          <a:lstStyle/>
          <a:p>
            <a:r>
              <a:rPr lang="en-US" altLang="zh-CN" sz="2400" dirty="0">
                <a:effectLst>
                  <a:outerShdw blurRad="38100" dist="38100" dir="2700000" algn="tl">
                    <a:srgbClr val="000000">
                      <a:alpha val="43137"/>
                    </a:srgbClr>
                  </a:outerShdw>
                </a:effectLst>
              </a:rPr>
              <a:t>1. </a:t>
            </a:r>
            <a:r>
              <a:rPr lang="zh-CN" altLang="en-US" sz="2400" dirty="0">
                <a:effectLst>
                  <a:outerShdw blurRad="38100" dist="38100" dir="2700000" algn="tl">
                    <a:srgbClr val="000000">
                      <a:alpha val="43137"/>
                    </a:srgbClr>
                  </a:outerShdw>
                </a:effectLst>
              </a:rPr>
              <a:t>我国行业类电商市场概况</a:t>
            </a:r>
          </a:p>
        </p:txBody>
      </p:sp>
      <p:sp>
        <p:nvSpPr>
          <p:cNvPr id="8" name="矩形 7"/>
          <p:cNvSpPr/>
          <p:nvPr/>
        </p:nvSpPr>
        <p:spPr>
          <a:xfrm>
            <a:off x="2561242" y="4060551"/>
            <a:ext cx="4660250" cy="461665"/>
          </a:xfrm>
          <a:prstGeom prst="rect">
            <a:avLst/>
          </a:prstGeom>
        </p:spPr>
        <p:txBody>
          <a:bodyPr wrap="none">
            <a:spAutoFit/>
          </a:bodyPr>
          <a:lstStyle/>
          <a:p>
            <a:r>
              <a:rPr lang="en-US" altLang="zh-CN" sz="2400" dirty="0">
                <a:effectLst>
                  <a:outerShdw blurRad="38100" dist="38100" dir="2700000" algn="tl">
                    <a:srgbClr val="000000">
                      <a:alpha val="43137"/>
                    </a:srgbClr>
                  </a:outerShdw>
                </a:effectLst>
              </a:rPr>
              <a:t>2. </a:t>
            </a:r>
            <a:r>
              <a:rPr lang="zh-CN" altLang="en-US" sz="2400" dirty="0">
                <a:effectLst>
                  <a:outerShdw blurRad="38100" dist="38100" dir="2700000" algn="tl">
                    <a:srgbClr val="000000">
                      <a:alpha val="43137"/>
                    </a:srgbClr>
                  </a:outerShdw>
                </a:effectLst>
              </a:rPr>
              <a:t>服装</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美妆</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珠宝</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母婴</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家居电商</a:t>
            </a:r>
          </a:p>
        </p:txBody>
      </p:sp>
      <p:sp>
        <p:nvSpPr>
          <p:cNvPr id="9" name="矩形 8"/>
          <p:cNvSpPr/>
          <p:nvPr/>
        </p:nvSpPr>
        <p:spPr>
          <a:xfrm>
            <a:off x="2561242" y="4598123"/>
            <a:ext cx="3185487" cy="461665"/>
          </a:xfrm>
          <a:prstGeom prst="rect">
            <a:avLst/>
          </a:prstGeom>
        </p:spPr>
        <p:txBody>
          <a:bodyPr wrap="none">
            <a:spAutoFit/>
          </a:bodyPr>
          <a:lstStyle/>
          <a:p>
            <a:r>
              <a:rPr lang="en-US" altLang="zh-CN" sz="2400" dirty="0">
                <a:effectLst>
                  <a:outerShdw blurRad="38100" dist="38100" dir="2700000" algn="tl">
                    <a:srgbClr val="000000">
                      <a:alpha val="43137"/>
                    </a:srgbClr>
                  </a:outerShdw>
                </a:effectLst>
              </a:rPr>
              <a:t>3. </a:t>
            </a:r>
            <a:r>
              <a:rPr lang="zh-CN" altLang="en-US" sz="2400" dirty="0">
                <a:effectLst>
                  <a:outerShdw blurRad="38100" dist="38100" dir="2700000" algn="tl">
                    <a:srgbClr val="000000">
                      <a:alpha val="43137"/>
                    </a:srgbClr>
                  </a:outerShdw>
                </a:effectLst>
              </a:rPr>
              <a:t>网红</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农村</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跨境电商</a:t>
            </a:r>
          </a:p>
        </p:txBody>
      </p:sp>
    </p:spTree>
    <p:extLst>
      <p:ext uri="{BB962C8B-B14F-4D97-AF65-F5344CB8AC3E}">
        <p14:creationId xmlns:p14="http://schemas.microsoft.com/office/powerpoint/2010/main" val="15306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66785C6-42EF-4F9C-A19A-A0FD47D827C2}" type="slidenum">
              <a:rPr lang="zh-CN" altLang="en-US" smtClean="0">
                <a:solidFill>
                  <a:prstClr val="black">
                    <a:tint val="75000"/>
                  </a:prstClr>
                </a:solidFill>
              </a:rPr>
              <a:pPr/>
              <a:t>4</a:t>
            </a:fld>
            <a:endParaRPr lang="zh-CN" altLang="en-US">
              <a:solidFill>
                <a:prstClr val="black">
                  <a:tint val="75000"/>
                </a:prstClr>
              </a:solidFill>
            </a:endParaRPr>
          </a:p>
        </p:txBody>
      </p:sp>
      <p:pic>
        <p:nvPicPr>
          <p:cNvPr id="10" name="图片 9"/>
          <p:cNvPicPr>
            <a:picLocks noChangeAspect="1"/>
          </p:cNvPicPr>
          <p:nvPr/>
        </p:nvPicPr>
        <p:blipFill>
          <a:blip r:embed="rId2"/>
          <a:stretch>
            <a:fillRect/>
          </a:stretch>
        </p:blipFill>
        <p:spPr>
          <a:xfrm>
            <a:off x="193249" y="281726"/>
            <a:ext cx="8757501" cy="3913202"/>
          </a:xfrm>
          <a:prstGeom prst="rect">
            <a:avLst/>
          </a:prstGeom>
        </p:spPr>
      </p:pic>
      <p:sp>
        <p:nvSpPr>
          <p:cNvPr id="11" name="矩形: 圆角 10"/>
          <p:cNvSpPr/>
          <p:nvPr/>
        </p:nvSpPr>
        <p:spPr>
          <a:xfrm>
            <a:off x="838986" y="914400"/>
            <a:ext cx="7466028" cy="209275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452486" y="4182960"/>
            <a:ext cx="4119513" cy="2538515"/>
          </a:xfrm>
          <a:prstGeom prst="rect">
            <a:avLst/>
          </a:prstGeom>
          <a:noFill/>
        </p:spPr>
        <p:txBody>
          <a:bodyPr wrap="square" rtlCol="0">
            <a:spAutoFit/>
          </a:bodyPr>
          <a:lstStyle/>
          <a:p>
            <a:pPr>
              <a:lnSpc>
                <a:spcPts val="2400"/>
              </a:lnSpc>
            </a:pPr>
            <a:r>
              <a:rPr lang="zh-CN" altLang="en-US" b="1" u="sng" dirty="0">
                <a:solidFill>
                  <a:srgbClr val="FF0000"/>
                </a:solidFill>
              </a:rPr>
              <a:t>品质电商</a:t>
            </a:r>
            <a:r>
              <a:rPr lang="zh-CN" altLang="en-US" dirty="0"/>
              <a:t>：必要，严选，卷皮</a:t>
            </a:r>
            <a:endParaRPr lang="en-US" altLang="zh-CN" dirty="0"/>
          </a:p>
          <a:p>
            <a:pPr>
              <a:lnSpc>
                <a:spcPts val="2400"/>
              </a:lnSpc>
            </a:pPr>
            <a:r>
              <a:rPr lang="zh-CN" altLang="en-US" b="1" u="sng" dirty="0">
                <a:solidFill>
                  <a:srgbClr val="FF0000"/>
                </a:solidFill>
              </a:rPr>
              <a:t>奢侈品电商</a:t>
            </a:r>
            <a:r>
              <a:rPr lang="zh-CN" altLang="en-US" dirty="0"/>
              <a:t>：寺库，魅力惠，尚品网</a:t>
            </a:r>
            <a:endParaRPr lang="en-US" altLang="zh-CN" dirty="0"/>
          </a:p>
          <a:p>
            <a:pPr>
              <a:lnSpc>
                <a:spcPts val="2400"/>
              </a:lnSpc>
            </a:pPr>
            <a:r>
              <a:rPr lang="zh-CN" altLang="en-US" b="1" u="sng" dirty="0">
                <a:solidFill>
                  <a:srgbClr val="FF0000"/>
                </a:solidFill>
              </a:rPr>
              <a:t>酒水电商</a:t>
            </a:r>
            <a:r>
              <a:rPr lang="zh-CN" altLang="en-US" dirty="0"/>
              <a:t>：酒仙网，酒美网</a:t>
            </a:r>
            <a:endParaRPr lang="en-US" altLang="zh-CN" dirty="0"/>
          </a:p>
          <a:p>
            <a:pPr>
              <a:lnSpc>
                <a:spcPts val="2400"/>
              </a:lnSpc>
            </a:pPr>
            <a:r>
              <a:rPr lang="zh-CN" altLang="en-US" b="1" u="sng" dirty="0">
                <a:solidFill>
                  <a:srgbClr val="FF0000"/>
                </a:solidFill>
              </a:rPr>
              <a:t>生鲜电商</a:t>
            </a:r>
            <a:r>
              <a:rPr lang="zh-CN" altLang="en-US" dirty="0"/>
              <a:t>：顺丰优选，我买网，一米鲜</a:t>
            </a:r>
            <a:endParaRPr lang="en-US" altLang="zh-CN" dirty="0"/>
          </a:p>
          <a:p>
            <a:pPr>
              <a:lnSpc>
                <a:spcPts val="2400"/>
              </a:lnSpc>
            </a:pPr>
            <a:r>
              <a:rPr lang="zh-CN" altLang="en-US" b="1" u="sng" dirty="0">
                <a:solidFill>
                  <a:srgbClr val="FF0000"/>
                </a:solidFill>
              </a:rPr>
              <a:t>母婴电商</a:t>
            </a:r>
            <a:r>
              <a:rPr lang="zh-CN" altLang="en-US" dirty="0"/>
              <a:t>：蜜芽，贝贝    </a:t>
            </a:r>
            <a:endParaRPr lang="en-US" altLang="zh-CN" dirty="0"/>
          </a:p>
          <a:p>
            <a:pPr>
              <a:lnSpc>
                <a:spcPts val="2400"/>
              </a:lnSpc>
            </a:pPr>
            <a:r>
              <a:rPr lang="zh-CN" altLang="en-US" b="1" u="sng" dirty="0">
                <a:solidFill>
                  <a:srgbClr val="FF0000"/>
                </a:solidFill>
              </a:rPr>
              <a:t>家居电商</a:t>
            </a:r>
            <a:r>
              <a:rPr lang="zh-CN" altLang="en-US" dirty="0"/>
              <a:t>：新居网，美克美家</a:t>
            </a:r>
            <a:endParaRPr lang="en-US" altLang="zh-CN" dirty="0"/>
          </a:p>
          <a:p>
            <a:pPr>
              <a:lnSpc>
                <a:spcPts val="2400"/>
              </a:lnSpc>
            </a:pPr>
            <a:r>
              <a:rPr lang="zh-CN" altLang="en-US" b="1" u="sng" dirty="0">
                <a:solidFill>
                  <a:srgbClr val="FF0000"/>
                </a:solidFill>
              </a:rPr>
              <a:t>汽车电商</a:t>
            </a:r>
            <a:r>
              <a:rPr lang="zh-CN" altLang="en-US" dirty="0"/>
              <a:t>：易车，车享</a:t>
            </a:r>
            <a:endParaRPr lang="en-US" altLang="zh-CN" dirty="0"/>
          </a:p>
          <a:p>
            <a:pPr>
              <a:lnSpc>
                <a:spcPts val="2400"/>
              </a:lnSpc>
            </a:pPr>
            <a:r>
              <a:rPr lang="zh-CN" altLang="en-US" b="1" u="sng" dirty="0">
                <a:solidFill>
                  <a:srgbClr val="FF0000"/>
                </a:solidFill>
              </a:rPr>
              <a:t>二手车电商</a:t>
            </a:r>
            <a:r>
              <a:rPr lang="zh-CN" altLang="en-US" dirty="0"/>
              <a:t>：优信拍，人人车</a:t>
            </a:r>
          </a:p>
        </p:txBody>
      </p:sp>
      <p:sp>
        <p:nvSpPr>
          <p:cNvPr id="14" name="文本框 13"/>
          <p:cNvSpPr txBox="1"/>
          <p:nvPr/>
        </p:nvSpPr>
        <p:spPr>
          <a:xfrm>
            <a:off x="4732255" y="4228834"/>
            <a:ext cx="3850849" cy="1292662"/>
          </a:xfrm>
          <a:prstGeom prst="rect">
            <a:avLst/>
          </a:prstGeom>
          <a:noFill/>
        </p:spPr>
        <p:txBody>
          <a:bodyPr wrap="square" rtlCol="0">
            <a:spAutoFit/>
          </a:bodyPr>
          <a:lstStyle/>
          <a:p>
            <a:pPr>
              <a:lnSpc>
                <a:spcPts val="2400"/>
              </a:lnSpc>
            </a:pPr>
            <a:r>
              <a:rPr lang="zh-CN" altLang="en-US" b="1" u="sng" dirty="0">
                <a:solidFill>
                  <a:srgbClr val="FF0000"/>
                </a:solidFill>
              </a:rPr>
              <a:t>服装电商</a:t>
            </a:r>
            <a:r>
              <a:rPr lang="zh-CN" altLang="en-US" dirty="0"/>
              <a:t>：凡客，韩都衣舍，茵曼</a:t>
            </a:r>
            <a:r>
              <a:rPr lang="en-US" altLang="zh-CN" dirty="0"/>
              <a:t>…</a:t>
            </a:r>
          </a:p>
          <a:p>
            <a:pPr>
              <a:lnSpc>
                <a:spcPts val="2400"/>
              </a:lnSpc>
            </a:pPr>
            <a:r>
              <a:rPr lang="zh-CN" altLang="en-US" b="1" u="sng" dirty="0">
                <a:solidFill>
                  <a:srgbClr val="FF0000"/>
                </a:solidFill>
              </a:rPr>
              <a:t>美妆电商：</a:t>
            </a:r>
            <a:endParaRPr lang="en-US" altLang="zh-CN" b="1" u="sng" dirty="0">
              <a:solidFill>
                <a:srgbClr val="FF0000"/>
              </a:solidFill>
            </a:endParaRPr>
          </a:p>
          <a:p>
            <a:pPr>
              <a:lnSpc>
                <a:spcPts val="2400"/>
              </a:lnSpc>
            </a:pPr>
            <a:r>
              <a:rPr lang="zh-CN" altLang="en-US" b="1" u="sng" dirty="0">
                <a:solidFill>
                  <a:srgbClr val="FF0000"/>
                </a:solidFill>
              </a:rPr>
              <a:t>珠宝电商：</a:t>
            </a:r>
            <a:r>
              <a:rPr lang="en-US" altLang="zh-CN" dirty="0"/>
              <a:t>Pandora</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90294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66785C6-42EF-4F9C-A19A-A0FD47D827C2}" type="slidenum">
              <a:rPr lang="zh-CN" altLang="en-US" smtClean="0">
                <a:solidFill>
                  <a:prstClr val="black">
                    <a:tint val="75000"/>
                  </a:prstClr>
                </a:solidFill>
              </a:rPr>
              <a:pPr/>
              <a:t>5</a:t>
            </a:fld>
            <a:endParaRPr lang="zh-CN" altLang="en-US">
              <a:solidFill>
                <a:prstClr val="black">
                  <a:tint val="75000"/>
                </a:prstClr>
              </a:solidFill>
            </a:endParaRPr>
          </a:p>
        </p:txBody>
      </p:sp>
      <p:pic>
        <p:nvPicPr>
          <p:cNvPr id="10" name="图片 9"/>
          <p:cNvPicPr>
            <a:picLocks noChangeAspect="1"/>
          </p:cNvPicPr>
          <p:nvPr/>
        </p:nvPicPr>
        <p:blipFill>
          <a:blip r:embed="rId2"/>
          <a:stretch>
            <a:fillRect/>
          </a:stretch>
        </p:blipFill>
        <p:spPr>
          <a:xfrm>
            <a:off x="193249" y="281726"/>
            <a:ext cx="8757501" cy="4593038"/>
          </a:xfrm>
          <a:prstGeom prst="rect">
            <a:avLst/>
          </a:prstGeom>
        </p:spPr>
      </p:pic>
      <p:sp>
        <p:nvSpPr>
          <p:cNvPr id="11" name="矩形: 圆角 10"/>
          <p:cNvSpPr/>
          <p:nvPr/>
        </p:nvSpPr>
        <p:spPr>
          <a:xfrm>
            <a:off x="838986" y="914400"/>
            <a:ext cx="7466028" cy="246982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612742" y="4978458"/>
            <a:ext cx="8074058" cy="1477328"/>
          </a:xfrm>
          <a:prstGeom prst="rect">
            <a:avLst/>
          </a:prstGeom>
          <a:noFill/>
        </p:spPr>
        <p:txBody>
          <a:bodyPr wrap="square" rtlCol="0">
            <a:spAutoFit/>
          </a:bodyPr>
          <a:lstStyle/>
          <a:p>
            <a:r>
              <a:rPr lang="zh-CN" altLang="en-US" b="1" u="sng" dirty="0">
                <a:solidFill>
                  <a:srgbClr val="FF0000"/>
                </a:solidFill>
              </a:rPr>
              <a:t>出口电商</a:t>
            </a:r>
            <a:r>
              <a:rPr lang="zh-CN" altLang="en-US" dirty="0"/>
              <a:t>：亚马逊，速卖通，兰亭集势</a:t>
            </a:r>
            <a:endParaRPr lang="en-US" altLang="zh-CN" dirty="0"/>
          </a:p>
          <a:p>
            <a:r>
              <a:rPr lang="zh-CN" altLang="en-US" b="1" u="sng" dirty="0">
                <a:solidFill>
                  <a:srgbClr val="FF0000"/>
                </a:solidFill>
              </a:rPr>
              <a:t>进口电商</a:t>
            </a:r>
            <a:r>
              <a:rPr lang="zh-CN" altLang="en-US" dirty="0"/>
              <a:t>：天猫国际，考拉还够，小红书，达令，洋码头，亚马逊海外购</a:t>
            </a:r>
            <a:endParaRPr lang="en-US" altLang="zh-CN" dirty="0"/>
          </a:p>
          <a:p>
            <a:r>
              <a:rPr lang="zh-CN" altLang="en-US" b="1" u="sng" dirty="0">
                <a:solidFill>
                  <a:srgbClr val="FF0000"/>
                </a:solidFill>
              </a:rPr>
              <a:t>自建电商</a:t>
            </a:r>
            <a:r>
              <a:rPr lang="zh-CN" altLang="en-US" dirty="0"/>
              <a:t>：小米，海尔商城，宜家</a:t>
            </a:r>
            <a:r>
              <a:rPr lang="en-US" altLang="zh-CN" dirty="0"/>
              <a:t>….</a:t>
            </a:r>
          </a:p>
          <a:p>
            <a:r>
              <a:rPr lang="zh-CN" altLang="en-US" b="1" u="sng" dirty="0">
                <a:solidFill>
                  <a:srgbClr val="FF0000"/>
                </a:solidFill>
              </a:rPr>
              <a:t>社区电商</a:t>
            </a:r>
            <a:r>
              <a:rPr lang="zh-CN" altLang="en-US" dirty="0"/>
              <a:t>：社区</a:t>
            </a:r>
            <a:r>
              <a:rPr lang="en-US" altLang="zh-CN" dirty="0"/>
              <a:t>100</a:t>
            </a:r>
          </a:p>
          <a:p>
            <a:r>
              <a:rPr lang="zh-CN" altLang="en-US" b="1" u="sng" dirty="0">
                <a:solidFill>
                  <a:srgbClr val="FF0000"/>
                </a:solidFill>
              </a:rPr>
              <a:t>导购电商</a:t>
            </a:r>
            <a:r>
              <a:rPr lang="zh-CN" altLang="en-US" dirty="0"/>
              <a:t>：一淘，什么值得买，美丽联合</a:t>
            </a:r>
            <a:endParaRPr lang="en-US" altLang="zh-CN" dirty="0"/>
          </a:p>
        </p:txBody>
      </p:sp>
    </p:spTree>
    <p:extLst>
      <p:ext uri="{BB962C8B-B14F-4D97-AF65-F5344CB8AC3E}">
        <p14:creationId xmlns:p14="http://schemas.microsoft.com/office/powerpoint/2010/main" val="15108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7544" y="332656"/>
            <a:ext cx="8026007" cy="648072"/>
          </a:xfrm>
        </p:spPr>
        <p:txBody>
          <a:bodyPr/>
          <a:lstStyle/>
          <a:p>
            <a:r>
              <a:rPr lang="en-US" altLang="zh-CN" dirty="0">
                <a:solidFill>
                  <a:srgbClr val="FF0000"/>
                </a:solidFill>
              </a:rPr>
              <a:t>《</a:t>
            </a:r>
            <a:r>
              <a:rPr lang="zh-CN" altLang="en-US" dirty="0">
                <a:solidFill>
                  <a:srgbClr val="FF0000"/>
                </a:solidFill>
              </a:rPr>
              <a:t>行业电商</a:t>
            </a:r>
            <a:r>
              <a:rPr lang="en-US" altLang="zh-CN" dirty="0">
                <a:solidFill>
                  <a:srgbClr val="FF0000"/>
                </a:solidFill>
              </a:rPr>
              <a:t>》</a:t>
            </a:r>
            <a:r>
              <a:rPr lang="zh-CN" altLang="en-US" dirty="0">
                <a:solidFill>
                  <a:srgbClr val="FF0000"/>
                </a:solidFill>
              </a:rPr>
              <a:t>小组合作学习（</a:t>
            </a:r>
            <a:r>
              <a:rPr lang="en-US" altLang="zh-CN" dirty="0">
                <a:solidFill>
                  <a:srgbClr val="FF0000"/>
                </a:solidFill>
              </a:rPr>
              <a:t>2</a:t>
            </a:r>
            <a:r>
              <a:rPr lang="zh-CN" altLang="en-US" dirty="0">
                <a:solidFill>
                  <a:srgbClr val="FF0000"/>
                </a:solidFill>
              </a:rPr>
              <a:t>个学时）</a:t>
            </a:r>
            <a:r>
              <a:rPr lang="en-US" altLang="zh-CN" dirty="0">
                <a:solidFill>
                  <a:srgbClr val="FF0000"/>
                </a:solidFill>
              </a:rPr>
              <a:t>-xg14</a:t>
            </a:r>
            <a:endParaRPr lang="zh-CN" altLang="en-US" dirty="0">
              <a:solidFill>
                <a:srgbClr val="FF0000"/>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54038047"/>
              </p:ext>
            </p:extLst>
          </p:nvPr>
        </p:nvGraphicFramePr>
        <p:xfrm>
          <a:off x="304870" y="1400737"/>
          <a:ext cx="8534259" cy="4236720"/>
        </p:xfrm>
        <a:graphic>
          <a:graphicData uri="http://schemas.openxmlformats.org/drawingml/2006/table">
            <a:tbl>
              <a:tblPr firstRow="1" bandRow="1">
                <a:tableStyleId>{D7AC3CCA-C797-4891-BE02-D94E43425B78}</a:tableStyleId>
              </a:tblPr>
              <a:tblGrid>
                <a:gridCol w="930041">
                  <a:extLst>
                    <a:ext uri="{9D8B030D-6E8A-4147-A177-3AD203B41FA5}">
                      <a16:colId xmlns:a16="http://schemas.microsoft.com/office/drawing/2014/main" xmlns="" val="3158414915"/>
                    </a:ext>
                  </a:extLst>
                </a:gridCol>
                <a:gridCol w="1536569">
                  <a:extLst>
                    <a:ext uri="{9D8B030D-6E8A-4147-A177-3AD203B41FA5}">
                      <a16:colId xmlns:a16="http://schemas.microsoft.com/office/drawing/2014/main" xmlns="" val="4104367801"/>
                    </a:ext>
                  </a:extLst>
                </a:gridCol>
                <a:gridCol w="4138367">
                  <a:extLst>
                    <a:ext uri="{9D8B030D-6E8A-4147-A177-3AD203B41FA5}">
                      <a16:colId xmlns:a16="http://schemas.microsoft.com/office/drawing/2014/main" xmlns="" val="2591230727"/>
                    </a:ext>
                  </a:extLst>
                </a:gridCol>
                <a:gridCol w="942681">
                  <a:extLst>
                    <a:ext uri="{9D8B030D-6E8A-4147-A177-3AD203B41FA5}">
                      <a16:colId xmlns:a16="http://schemas.microsoft.com/office/drawing/2014/main" xmlns="" val="962792101"/>
                    </a:ext>
                  </a:extLst>
                </a:gridCol>
                <a:gridCol w="986601">
                  <a:extLst>
                    <a:ext uri="{9D8B030D-6E8A-4147-A177-3AD203B41FA5}">
                      <a16:colId xmlns:a16="http://schemas.microsoft.com/office/drawing/2014/main" xmlns="" val="1392136687"/>
                    </a:ext>
                  </a:extLst>
                </a:gridCol>
              </a:tblGrid>
              <a:tr h="370840">
                <a:tc>
                  <a:txBody>
                    <a:bodyPr/>
                    <a:lstStyle/>
                    <a:p>
                      <a:r>
                        <a:rPr lang="zh-CN" altLang="en-US" sz="2000" dirty="0"/>
                        <a:t>过程</a:t>
                      </a:r>
                    </a:p>
                  </a:txBody>
                  <a:tcPr>
                    <a:solidFill>
                      <a:schemeClr val="bg1"/>
                    </a:solidFill>
                  </a:tcPr>
                </a:tc>
                <a:tc>
                  <a:txBody>
                    <a:bodyPr/>
                    <a:lstStyle/>
                    <a:p>
                      <a:r>
                        <a:rPr lang="zh-CN" altLang="en-US" sz="2000" dirty="0"/>
                        <a:t>实训目的</a:t>
                      </a:r>
                    </a:p>
                  </a:txBody>
                  <a:tcPr>
                    <a:solidFill>
                      <a:schemeClr val="bg1"/>
                    </a:solidFill>
                  </a:tcPr>
                </a:tc>
                <a:tc>
                  <a:txBody>
                    <a:bodyPr/>
                    <a:lstStyle/>
                    <a:p>
                      <a:pPr algn="ctr"/>
                      <a:r>
                        <a:rPr lang="zh-CN" altLang="en-US" sz="2000" dirty="0"/>
                        <a:t>具体任务</a:t>
                      </a:r>
                    </a:p>
                  </a:txBody>
                  <a:tcPr>
                    <a:solidFill>
                      <a:schemeClr val="bg1"/>
                    </a:solidFill>
                  </a:tcPr>
                </a:tc>
                <a:tc>
                  <a:txBody>
                    <a:bodyPr/>
                    <a:lstStyle/>
                    <a:p>
                      <a:r>
                        <a:rPr lang="zh-CN" altLang="en-US" sz="2000" dirty="0"/>
                        <a:t>耗时</a:t>
                      </a:r>
                    </a:p>
                  </a:txBody>
                  <a:tcPr>
                    <a:solidFill>
                      <a:schemeClr val="bg1"/>
                    </a:solidFill>
                  </a:tcPr>
                </a:tc>
                <a:tc>
                  <a:txBody>
                    <a:bodyPr/>
                    <a:lstStyle/>
                    <a:p>
                      <a:r>
                        <a:rPr lang="zh-CN" altLang="en-US" sz="2000" dirty="0"/>
                        <a:t>参与者</a:t>
                      </a:r>
                    </a:p>
                  </a:txBody>
                  <a:tcPr>
                    <a:solidFill>
                      <a:schemeClr val="bg1"/>
                    </a:solidFill>
                  </a:tcPr>
                </a:tc>
                <a:extLst>
                  <a:ext uri="{0D108BD9-81ED-4DB2-BD59-A6C34878D82A}">
                    <a16:rowId xmlns:a16="http://schemas.microsoft.com/office/drawing/2014/main" xmlns="" val="705683300"/>
                  </a:ext>
                </a:extLst>
              </a:tr>
              <a:tr h="370840">
                <a:tc>
                  <a:txBody>
                    <a:bodyPr/>
                    <a:lstStyle/>
                    <a:p>
                      <a:r>
                        <a:rPr lang="zh-CN" altLang="en-US" sz="2000" dirty="0"/>
                        <a:t>自学</a:t>
                      </a:r>
                    </a:p>
                  </a:txBody>
                  <a:tcPr>
                    <a:solidFill>
                      <a:schemeClr val="bg1"/>
                    </a:solidFill>
                  </a:tcPr>
                </a:tc>
                <a:tc>
                  <a:txBody>
                    <a:bodyPr/>
                    <a:lstStyle/>
                    <a:p>
                      <a:r>
                        <a:rPr lang="zh-CN" altLang="en-US" sz="2000" dirty="0"/>
                        <a:t>通过自学与合作，把握和梳理关键信息，理解**电商的商业运营模式</a:t>
                      </a:r>
                    </a:p>
                  </a:txBody>
                  <a:tcPr>
                    <a:solidFill>
                      <a:schemeClr val="bg1"/>
                    </a:solidFill>
                  </a:tcPr>
                </a:tc>
                <a:tc>
                  <a:txBody>
                    <a:bodyPr/>
                    <a:lstStyle/>
                    <a:p>
                      <a:r>
                        <a:rPr lang="zh-CN" altLang="en-US" sz="2000" dirty="0"/>
                        <a:t>搜集并整理有关**行业类电商的信息资料（找出行业类排名前</a:t>
                      </a:r>
                      <a:r>
                        <a:rPr lang="en-US" altLang="zh-CN" sz="2000" dirty="0"/>
                        <a:t>3</a:t>
                      </a:r>
                      <a:r>
                        <a:rPr lang="zh-CN" altLang="en-US" sz="2000" dirty="0"/>
                        <a:t>的电商企业），从中选取小组感兴趣的企业，进一步搜集整理该企业的电商发展概况，</a:t>
                      </a:r>
                      <a:r>
                        <a:rPr lang="zh-CN" altLang="en-US" sz="2000" b="1" dirty="0">
                          <a:solidFill>
                            <a:srgbClr val="FF0000"/>
                          </a:solidFill>
                        </a:rPr>
                        <a:t>画出其由核心价值活动构成的价值链结构示意图，分析该企业商业模式的创新点</a:t>
                      </a:r>
                      <a:r>
                        <a:rPr lang="zh-CN" altLang="en-US" sz="2000" dirty="0"/>
                        <a:t>。做出不超过</a:t>
                      </a:r>
                      <a:r>
                        <a:rPr lang="en-US" altLang="zh-CN" sz="2000" dirty="0"/>
                        <a:t>5</a:t>
                      </a:r>
                      <a:r>
                        <a:rPr lang="zh-CN" altLang="en-US" sz="2000" dirty="0"/>
                        <a:t>页的</a:t>
                      </a:r>
                      <a:r>
                        <a:rPr lang="en-US" altLang="zh-CN" sz="2000" dirty="0"/>
                        <a:t>PPT</a:t>
                      </a:r>
                      <a:r>
                        <a:rPr lang="zh-CN" altLang="en-US" sz="2000" dirty="0"/>
                        <a:t>（</a:t>
                      </a:r>
                      <a:r>
                        <a:rPr lang="en-US" altLang="zh-CN" sz="2000" dirty="0"/>
                        <a:t>2</a:t>
                      </a:r>
                      <a:r>
                        <a:rPr lang="zh-CN" altLang="en-US" sz="2000" dirty="0"/>
                        <a:t>分钟）。</a:t>
                      </a:r>
                    </a:p>
                  </a:txBody>
                  <a:tcPr>
                    <a:solidFill>
                      <a:schemeClr val="bg1"/>
                    </a:solidFill>
                  </a:tcPr>
                </a:tc>
                <a:tc>
                  <a:txBody>
                    <a:bodyPr/>
                    <a:lstStyle/>
                    <a:p>
                      <a:r>
                        <a:rPr lang="en-US" altLang="zh-CN" sz="2000" dirty="0"/>
                        <a:t>55min</a:t>
                      </a:r>
                      <a:endParaRPr lang="zh-CN" altLang="en-US" sz="2000" dirty="0"/>
                    </a:p>
                  </a:txBody>
                  <a:tcPr>
                    <a:solidFill>
                      <a:schemeClr val="bg1"/>
                    </a:solidFill>
                  </a:tcPr>
                </a:tc>
                <a:tc>
                  <a:txBody>
                    <a:bodyPr/>
                    <a:lstStyle/>
                    <a:p>
                      <a:r>
                        <a:rPr lang="en-US" altLang="zh-CN" sz="2000" dirty="0"/>
                        <a:t>2</a:t>
                      </a:r>
                      <a:r>
                        <a:rPr lang="zh-CN" altLang="en-US" sz="2000" dirty="0"/>
                        <a:t>人小组</a:t>
                      </a:r>
                    </a:p>
                  </a:txBody>
                  <a:tcPr>
                    <a:solidFill>
                      <a:schemeClr val="bg1"/>
                    </a:solidFill>
                  </a:tcPr>
                </a:tc>
                <a:extLst>
                  <a:ext uri="{0D108BD9-81ED-4DB2-BD59-A6C34878D82A}">
                    <a16:rowId xmlns:a16="http://schemas.microsoft.com/office/drawing/2014/main" xmlns="" val="3705141036"/>
                  </a:ext>
                </a:extLst>
              </a:tr>
              <a:tr h="370840">
                <a:tc>
                  <a:txBody>
                    <a:bodyPr/>
                    <a:lstStyle/>
                    <a:p>
                      <a:r>
                        <a:rPr lang="zh-CN" altLang="en-US" sz="2000" dirty="0"/>
                        <a:t>上台汇报</a:t>
                      </a:r>
                    </a:p>
                  </a:txBody>
                  <a:tcPr>
                    <a:solidFill>
                      <a:schemeClr val="bg1"/>
                    </a:solidFill>
                  </a:tcPr>
                </a:tc>
                <a:tc>
                  <a:txBody>
                    <a:bodyPr/>
                    <a:lstStyle/>
                    <a:p>
                      <a:r>
                        <a:rPr lang="zh-CN" altLang="en-US" sz="2000" dirty="0"/>
                        <a:t>加强其表达及</a:t>
                      </a:r>
                      <a:r>
                        <a:rPr lang="en-US" altLang="zh-CN" sz="2000" dirty="0"/>
                        <a:t>PPT</a:t>
                      </a:r>
                      <a:r>
                        <a:rPr lang="zh-CN" altLang="en-US" sz="2000" dirty="0"/>
                        <a:t>演示能力</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随机抽取几个小组上台汇报，其余小组于下课后将</a:t>
                      </a:r>
                      <a:r>
                        <a:rPr lang="en-US" altLang="zh-CN" sz="2000" dirty="0"/>
                        <a:t>ppt</a:t>
                      </a:r>
                      <a:r>
                        <a:rPr lang="zh-CN" altLang="en-US" sz="2000" dirty="0"/>
                        <a:t>以文件“</a:t>
                      </a:r>
                      <a:r>
                        <a:rPr lang="en-US" altLang="zh-CN" sz="2000" dirty="0"/>
                        <a:t>2</a:t>
                      </a:r>
                      <a:r>
                        <a:rPr lang="zh-CN" altLang="en-US" sz="2000" dirty="0"/>
                        <a:t>位小组成员姓名”命名，上传至</a:t>
                      </a:r>
                      <a:r>
                        <a:rPr lang="en-US" altLang="zh-CN" sz="2000" dirty="0"/>
                        <a:t>Linger_upc@126.com</a:t>
                      </a:r>
                      <a:endParaRPr lang="zh-CN" altLang="en-US" sz="2000" dirty="0"/>
                    </a:p>
                  </a:txBody>
                  <a:tcPr>
                    <a:solidFill>
                      <a:schemeClr val="bg1"/>
                    </a:solidFill>
                  </a:tcPr>
                </a:tc>
                <a:tc>
                  <a:txBody>
                    <a:bodyPr/>
                    <a:lstStyle/>
                    <a:p>
                      <a:r>
                        <a:rPr lang="en-US" altLang="zh-CN" sz="2000" dirty="0"/>
                        <a:t>30min</a:t>
                      </a:r>
                      <a:endParaRPr lang="zh-CN" altLang="en-US" sz="2000" dirty="0"/>
                    </a:p>
                  </a:txBody>
                  <a:tcPr>
                    <a:solidFill>
                      <a:schemeClr val="bg1"/>
                    </a:solidFill>
                  </a:tcPr>
                </a:tc>
                <a:tc>
                  <a:txBody>
                    <a:bodyPr/>
                    <a:lstStyle/>
                    <a:p>
                      <a:endParaRPr lang="zh-CN" altLang="en-US" sz="2000" dirty="0"/>
                    </a:p>
                  </a:txBody>
                  <a:tcPr>
                    <a:solidFill>
                      <a:schemeClr val="bg1"/>
                    </a:solidFill>
                  </a:tcPr>
                </a:tc>
                <a:extLst>
                  <a:ext uri="{0D108BD9-81ED-4DB2-BD59-A6C34878D82A}">
                    <a16:rowId xmlns:a16="http://schemas.microsoft.com/office/drawing/2014/main" xmlns="" val="3296310994"/>
                  </a:ext>
                </a:extLst>
              </a:tr>
            </a:tbl>
          </a:graphicData>
        </a:graphic>
      </p:graphicFrame>
    </p:spTree>
    <p:extLst>
      <p:ext uri="{BB962C8B-B14F-4D97-AF65-F5344CB8AC3E}">
        <p14:creationId xmlns:p14="http://schemas.microsoft.com/office/powerpoint/2010/main" val="128555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chemeClr val="bg1"/>
          </a:solidFill>
        </p:spPr>
        <p:txBody>
          <a:bodyPr/>
          <a:lstStyle/>
          <a:p>
            <a:r>
              <a:rPr lang="zh-CN" altLang="en-US" dirty="0"/>
              <a:t>服装电商的商业模式分析</a:t>
            </a:r>
          </a:p>
        </p:txBody>
      </p:sp>
      <p:sp>
        <p:nvSpPr>
          <p:cNvPr id="31" name="灯片编号占位符 30"/>
          <p:cNvSpPr>
            <a:spLocks noGrp="1"/>
          </p:cNvSpPr>
          <p:nvPr>
            <p:ph type="sldNum" sz="quarter" idx="12"/>
          </p:nvPr>
        </p:nvSpPr>
        <p:spPr>
          <a:xfrm>
            <a:off x="8314440" y="6356351"/>
            <a:ext cx="372359" cy="327253"/>
          </a:xfrm>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dirty="0">
              <a:ln>
                <a:noFill/>
              </a:ln>
              <a:solidFill>
                <a:prstClr val="black">
                  <a:tint val="75000"/>
                </a:prstClr>
              </a:solidFill>
              <a:effectLst/>
              <a:uLnTx/>
              <a:uFillTx/>
              <a:latin typeface="Arial" pitchFamily="34" charset="0"/>
              <a:ea typeface="宋体" pitchFamily="2" charset="-122"/>
              <a:cs typeface="+mn-cs"/>
            </a:endParaRPr>
          </a:p>
        </p:txBody>
      </p:sp>
      <p:sp>
        <p:nvSpPr>
          <p:cNvPr id="27" name="矩形 26"/>
          <p:cNvSpPr/>
          <p:nvPr/>
        </p:nvSpPr>
        <p:spPr>
          <a:xfrm>
            <a:off x="390525" y="1220907"/>
            <a:ext cx="4314776" cy="400110"/>
          </a:xfrm>
          <a:prstGeom prst="rect">
            <a:avLst/>
          </a:prstGeom>
          <a:solidFill>
            <a:schemeClr val="bg1"/>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     服装企业包括哪些核心价值活动？</a:t>
            </a:r>
          </a:p>
        </p:txBody>
      </p:sp>
      <p:sp>
        <p:nvSpPr>
          <p:cNvPr id="16" name="立方体 15"/>
          <p:cNvSpPr/>
          <p:nvPr/>
        </p:nvSpPr>
        <p:spPr>
          <a:xfrm>
            <a:off x="669123" y="2494903"/>
            <a:ext cx="7109517"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箭头: V 形 17"/>
          <p:cNvSpPr/>
          <p:nvPr/>
        </p:nvSpPr>
        <p:spPr>
          <a:xfrm>
            <a:off x="1713657" y="1870081"/>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9" name="箭头: V 形 18"/>
          <p:cNvSpPr/>
          <p:nvPr/>
        </p:nvSpPr>
        <p:spPr>
          <a:xfrm>
            <a:off x="669124" y="1882318"/>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20" name="箭头: V 形 19"/>
          <p:cNvSpPr/>
          <p:nvPr/>
        </p:nvSpPr>
        <p:spPr>
          <a:xfrm>
            <a:off x="3151864" y="1848186"/>
            <a:ext cx="1241027"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物流</a:t>
            </a:r>
          </a:p>
        </p:txBody>
      </p:sp>
      <p:sp>
        <p:nvSpPr>
          <p:cNvPr id="21" name="箭头: V 形 20"/>
          <p:cNvSpPr/>
          <p:nvPr/>
        </p:nvSpPr>
        <p:spPr>
          <a:xfrm>
            <a:off x="5510246" y="1848184"/>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渠道分销</a:t>
            </a:r>
          </a:p>
        </p:txBody>
      </p:sp>
      <p:sp>
        <p:nvSpPr>
          <p:cNvPr id="22" name="箭头: V 形 21"/>
          <p:cNvSpPr/>
          <p:nvPr/>
        </p:nvSpPr>
        <p:spPr>
          <a:xfrm>
            <a:off x="6685409" y="1870081"/>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24" name="箭头: V 形 23"/>
          <p:cNvSpPr/>
          <p:nvPr/>
        </p:nvSpPr>
        <p:spPr>
          <a:xfrm>
            <a:off x="4327027" y="1848185"/>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品牌推广</a:t>
            </a:r>
          </a:p>
        </p:txBody>
      </p:sp>
      <p:sp>
        <p:nvSpPr>
          <p:cNvPr id="29" name="矩形 28"/>
          <p:cNvSpPr/>
          <p:nvPr/>
        </p:nvSpPr>
        <p:spPr>
          <a:xfrm>
            <a:off x="2155313" y="3372600"/>
            <a:ext cx="4884671" cy="3693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传统服装企业的价值活动与价值链结构示意图</a:t>
            </a: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grpSp>
        <p:nvGrpSpPr>
          <p:cNvPr id="8" name="组合 7"/>
          <p:cNvGrpSpPr/>
          <p:nvPr/>
        </p:nvGrpSpPr>
        <p:grpSpPr>
          <a:xfrm>
            <a:off x="495264" y="3741933"/>
            <a:ext cx="7479812" cy="2404344"/>
            <a:chOff x="328012" y="3825126"/>
            <a:chExt cx="7457234" cy="2828153"/>
          </a:xfrm>
          <a:solidFill>
            <a:schemeClr val="bg1"/>
          </a:solidFill>
        </p:grpSpPr>
        <p:sp>
          <p:nvSpPr>
            <p:cNvPr id="34" name="矩形 33"/>
            <p:cNvSpPr/>
            <p:nvPr/>
          </p:nvSpPr>
          <p:spPr>
            <a:xfrm>
              <a:off x="328012" y="4918307"/>
              <a:ext cx="7449499" cy="767931"/>
            </a:xfrm>
            <a:prstGeom prst="rect">
              <a:avLst/>
            </a:prstGeom>
            <a:grp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矩形 1"/>
            <p:cNvSpPr/>
            <p:nvPr/>
          </p:nvSpPr>
          <p:spPr>
            <a:xfrm>
              <a:off x="335747" y="3911814"/>
              <a:ext cx="7442893" cy="815134"/>
            </a:xfrm>
            <a:prstGeom prst="rect">
              <a:avLst/>
            </a:prstGeom>
            <a:grpFill/>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0" name="矩形 29"/>
            <p:cNvSpPr/>
            <p:nvPr/>
          </p:nvSpPr>
          <p:spPr>
            <a:xfrm>
              <a:off x="335747" y="5877964"/>
              <a:ext cx="7449499" cy="767931"/>
            </a:xfrm>
            <a:prstGeom prst="rect">
              <a:avLst/>
            </a:prstGeom>
            <a:grp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390524" y="3825126"/>
              <a:ext cx="420181" cy="923330"/>
            </a:xfrm>
            <a:prstGeom prst="rect">
              <a:avLst/>
            </a:prstGeom>
            <a:grpFill/>
          </p:spPr>
          <p:txBody>
            <a:bodyPr wrap="square" rtlCol="0">
              <a:spAutoFit/>
            </a:bodyPr>
            <a:lstStyle/>
            <a:p>
              <a:r>
                <a:rPr lang="zh-CN" altLang="en-US" dirty="0"/>
                <a:t>移</a:t>
              </a:r>
              <a:endParaRPr lang="en-US" altLang="zh-CN" dirty="0"/>
            </a:p>
            <a:p>
              <a:r>
                <a:rPr lang="zh-CN" altLang="en-US" dirty="0"/>
                <a:t>动</a:t>
              </a:r>
              <a:endParaRPr lang="en-US" altLang="zh-CN" dirty="0"/>
            </a:p>
            <a:p>
              <a:r>
                <a:rPr lang="zh-CN" altLang="en-US" dirty="0"/>
                <a:t>端</a:t>
              </a:r>
            </a:p>
          </p:txBody>
        </p:sp>
        <p:sp>
          <p:nvSpPr>
            <p:cNvPr id="32" name="文本框 31"/>
            <p:cNvSpPr txBox="1"/>
            <p:nvPr/>
          </p:nvSpPr>
          <p:spPr>
            <a:xfrm>
              <a:off x="383919" y="4726947"/>
              <a:ext cx="433390" cy="646331"/>
            </a:xfrm>
            <a:prstGeom prst="rect">
              <a:avLst/>
            </a:prstGeom>
            <a:grpFill/>
          </p:spPr>
          <p:txBody>
            <a:bodyPr wrap="square" rtlCol="0">
              <a:spAutoFit/>
            </a:bodyPr>
            <a:lstStyle/>
            <a:p>
              <a:r>
                <a:rPr lang="en-US" altLang="zh-CN" dirty="0"/>
                <a:t>PC</a:t>
              </a:r>
            </a:p>
            <a:p>
              <a:r>
                <a:rPr lang="zh-CN" altLang="en-US" dirty="0"/>
                <a:t>端</a:t>
              </a:r>
            </a:p>
          </p:txBody>
        </p:sp>
        <p:sp>
          <p:nvSpPr>
            <p:cNvPr id="33" name="文本框 32"/>
            <p:cNvSpPr txBox="1"/>
            <p:nvPr/>
          </p:nvSpPr>
          <p:spPr>
            <a:xfrm>
              <a:off x="377315" y="5686605"/>
              <a:ext cx="433390" cy="646331"/>
            </a:xfrm>
            <a:prstGeom prst="rect">
              <a:avLst/>
            </a:prstGeom>
            <a:grpFill/>
          </p:spPr>
          <p:txBody>
            <a:bodyPr wrap="square" rtlCol="0">
              <a:spAutoFit/>
            </a:bodyPr>
            <a:lstStyle/>
            <a:p>
              <a:r>
                <a:rPr lang="zh-CN" altLang="en-US" dirty="0"/>
                <a:t>线下</a:t>
              </a:r>
            </a:p>
          </p:txBody>
        </p:sp>
        <p:pic>
          <p:nvPicPr>
            <p:cNvPr id="7" name="图片 6"/>
            <p:cNvPicPr>
              <a:picLocks noChangeAspect="1"/>
            </p:cNvPicPr>
            <p:nvPr/>
          </p:nvPicPr>
          <p:blipFill>
            <a:blip r:embed="rId3"/>
            <a:stretch>
              <a:fillRect/>
            </a:stretch>
          </p:blipFill>
          <p:spPr>
            <a:xfrm>
              <a:off x="335747" y="3916636"/>
              <a:ext cx="804895" cy="2736643"/>
            </a:xfrm>
            <a:prstGeom prst="rect">
              <a:avLst/>
            </a:prstGeom>
            <a:grpFill/>
          </p:spPr>
        </p:pic>
      </p:grpSp>
      <p:grpSp>
        <p:nvGrpSpPr>
          <p:cNvPr id="10" name="组合 9"/>
          <p:cNvGrpSpPr/>
          <p:nvPr/>
        </p:nvGrpSpPr>
        <p:grpSpPr>
          <a:xfrm>
            <a:off x="6987470" y="4349151"/>
            <a:ext cx="934230" cy="1381126"/>
            <a:chOff x="7027693" y="4302002"/>
            <a:chExt cx="931410" cy="1624574"/>
          </a:xfrm>
          <a:solidFill>
            <a:schemeClr val="bg1"/>
          </a:solidFill>
        </p:grpSpPr>
        <p:sp>
          <p:nvSpPr>
            <p:cNvPr id="35" name="箭头: V 形 34"/>
            <p:cNvSpPr/>
            <p:nvPr/>
          </p:nvSpPr>
          <p:spPr>
            <a:xfrm rot="10800000">
              <a:off x="7080048" y="4302002"/>
              <a:ext cx="879055" cy="1624574"/>
            </a:xfrm>
            <a:prstGeom prst="chevron">
              <a:avLst>
                <a:gd name="adj" fmla="val 23817"/>
              </a:avLst>
            </a:prstGeom>
            <a:grp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矩形 8"/>
            <p:cNvSpPr/>
            <p:nvPr/>
          </p:nvSpPr>
          <p:spPr>
            <a:xfrm>
              <a:off x="7027693" y="4498578"/>
              <a:ext cx="910140" cy="1086083"/>
            </a:xfrm>
            <a:prstGeom prst="rect">
              <a:avLst/>
            </a:prstGeom>
            <a:grpFill/>
          </p:spPr>
          <p:txBody>
            <a:bodyPr wrap="square">
              <a:spAutoFit/>
            </a:bodyPr>
            <a:lstStyle/>
            <a:p>
              <a:pPr lvl="0" algn="ctr" defTabSz="914400" fontAlgn="base">
                <a:spcBef>
                  <a:spcPct val="0"/>
                </a:spcBef>
                <a:spcAft>
                  <a:spcPct val="0"/>
                </a:spcAft>
                <a:defRPr/>
              </a:pPr>
              <a:r>
                <a:rPr lang="zh-CN" altLang="en-US" dirty="0">
                  <a:solidFill>
                    <a:prstClr val="black"/>
                  </a:solidFill>
                </a:rPr>
                <a:t>顾客</a:t>
              </a:r>
              <a:endParaRPr lang="en-US" altLang="zh-CN" dirty="0">
                <a:solidFill>
                  <a:prstClr val="black"/>
                </a:solidFill>
              </a:endParaRPr>
            </a:p>
            <a:p>
              <a:pPr lvl="0" algn="ctr" defTabSz="914400" fontAlgn="base">
                <a:spcBef>
                  <a:spcPct val="0"/>
                </a:spcBef>
                <a:spcAft>
                  <a:spcPct val="0"/>
                </a:spcAft>
                <a:defRPr/>
              </a:pPr>
              <a:r>
                <a:rPr lang="zh-CN" altLang="en-US" dirty="0">
                  <a:solidFill>
                    <a:prstClr val="black"/>
                  </a:solidFill>
                </a:rPr>
                <a:t>体验</a:t>
              </a:r>
              <a:r>
                <a:rPr lang="en-US" altLang="zh-CN" dirty="0">
                  <a:solidFill>
                    <a:prstClr val="black"/>
                  </a:solidFill>
                </a:rPr>
                <a:t>/</a:t>
              </a:r>
            </a:p>
            <a:p>
              <a:pPr lvl="0" algn="ctr" defTabSz="914400" fontAlgn="base">
                <a:spcBef>
                  <a:spcPct val="0"/>
                </a:spcBef>
                <a:spcAft>
                  <a:spcPct val="0"/>
                </a:spcAft>
                <a:defRPr/>
              </a:pPr>
              <a:r>
                <a:rPr lang="zh-CN" altLang="en-US" dirty="0">
                  <a:solidFill>
                    <a:prstClr val="black"/>
                  </a:solidFill>
                </a:rPr>
                <a:t>需求</a:t>
              </a:r>
            </a:p>
          </p:txBody>
        </p:sp>
      </p:grpSp>
      <p:grpSp>
        <p:nvGrpSpPr>
          <p:cNvPr id="11" name="组合 10"/>
          <p:cNvGrpSpPr/>
          <p:nvPr/>
        </p:nvGrpSpPr>
        <p:grpSpPr>
          <a:xfrm>
            <a:off x="3458949" y="5468548"/>
            <a:ext cx="733936" cy="604243"/>
            <a:chOff x="5212193" y="5826284"/>
            <a:chExt cx="731721" cy="728192"/>
          </a:xfrm>
          <a:solidFill>
            <a:schemeClr val="bg1"/>
          </a:solidFill>
        </p:grpSpPr>
        <p:sp>
          <p:nvSpPr>
            <p:cNvPr id="41" name="箭头: V 形 40"/>
            <p:cNvSpPr/>
            <p:nvPr/>
          </p:nvSpPr>
          <p:spPr>
            <a:xfrm>
              <a:off x="5212193" y="5826284"/>
              <a:ext cx="731721" cy="728192"/>
            </a:xfrm>
            <a:prstGeom prst="chevron">
              <a:avLst>
                <a:gd name="adj" fmla="val 23817"/>
              </a:avLst>
            </a:prstGeom>
            <a:grp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3" name="矩形 42"/>
            <p:cNvSpPr/>
            <p:nvPr/>
          </p:nvSpPr>
          <p:spPr>
            <a:xfrm>
              <a:off x="5235540" y="5917264"/>
              <a:ext cx="685028" cy="453371"/>
            </a:xfrm>
            <a:prstGeom prst="rect">
              <a:avLst/>
            </a:prstGeom>
            <a:grpFill/>
          </p:spPr>
          <p:txBody>
            <a:bodyPr wrap="square">
              <a:spAutoFit/>
            </a:bodyPr>
            <a:lstStyle/>
            <a:p>
              <a:pPr lvl="0" algn="ctr" defTabSz="914400" fontAlgn="base">
                <a:spcBef>
                  <a:spcPct val="0"/>
                </a:spcBef>
                <a:spcAft>
                  <a:spcPct val="0"/>
                </a:spcAft>
                <a:defRPr/>
              </a:pPr>
              <a:r>
                <a:rPr lang="zh-CN" altLang="en-US" dirty="0">
                  <a:solidFill>
                    <a:prstClr val="black"/>
                  </a:solidFill>
                </a:rPr>
                <a:t>物流</a:t>
              </a:r>
              <a:endParaRPr lang="en-US" altLang="zh-CN" dirty="0">
                <a:solidFill>
                  <a:prstClr val="black"/>
                </a:solidFill>
              </a:endParaRPr>
            </a:p>
            <a:p>
              <a:pPr lvl="0" algn="ctr" defTabSz="914400" fontAlgn="base">
                <a:spcBef>
                  <a:spcPct val="0"/>
                </a:spcBef>
                <a:spcAft>
                  <a:spcPct val="0"/>
                </a:spcAft>
                <a:defRPr/>
              </a:pPr>
              <a:r>
                <a:rPr lang="zh-CN" altLang="en-US" dirty="0">
                  <a:solidFill>
                    <a:prstClr val="black"/>
                  </a:solidFill>
                </a:rPr>
                <a:t>配送</a:t>
              </a:r>
            </a:p>
          </p:txBody>
        </p:sp>
      </p:grpSp>
      <p:grpSp>
        <p:nvGrpSpPr>
          <p:cNvPr id="44" name="组合 43"/>
          <p:cNvGrpSpPr/>
          <p:nvPr/>
        </p:nvGrpSpPr>
        <p:grpSpPr>
          <a:xfrm>
            <a:off x="2787114" y="5453722"/>
            <a:ext cx="733936" cy="619070"/>
            <a:chOff x="5212193" y="5826284"/>
            <a:chExt cx="731721" cy="728192"/>
          </a:xfrm>
          <a:solidFill>
            <a:schemeClr val="bg1"/>
          </a:solidFill>
        </p:grpSpPr>
        <p:sp>
          <p:nvSpPr>
            <p:cNvPr id="45" name="箭头: V 形 44"/>
            <p:cNvSpPr/>
            <p:nvPr/>
          </p:nvSpPr>
          <p:spPr>
            <a:xfrm>
              <a:off x="5212193" y="5826284"/>
              <a:ext cx="731721" cy="728192"/>
            </a:xfrm>
            <a:prstGeom prst="chevron">
              <a:avLst>
                <a:gd name="adj" fmla="val 23817"/>
              </a:avLst>
            </a:prstGeom>
            <a:grp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6" name="矩形 45"/>
            <p:cNvSpPr/>
            <p:nvPr/>
          </p:nvSpPr>
          <p:spPr>
            <a:xfrm>
              <a:off x="5254981" y="6005714"/>
              <a:ext cx="685028" cy="369332"/>
            </a:xfrm>
            <a:prstGeom prst="rect">
              <a:avLst/>
            </a:prstGeom>
            <a:grpFill/>
          </p:spPr>
          <p:txBody>
            <a:bodyPr wrap="square">
              <a:spAutoFit/>
            </a:bodyPr>
            <a:lstStyle/>
            <a:p>
              <a:pPr lvl="0" algn="ctr" defTabSz="914400" fontAlgn="base">
                <a:spcBef>
                  <a:spcPct val="0"/>
                </a:spcBef>
                <a:spcAft>
                  <a:spcPct val="0"/>
                </a:spcAft>
                <a:defRPr/>
              </a:pPr>
              <a:r>
                <a:rPr lang="zh-CN" altLang="en-US" dirty="0">
                  <a:solidFill>
                    <a:prstClr val="black"/>
                  </a:solidFill>
                </a:rPr>
                <a:t>仓储</a:t>
              </a:r>
            </a:p>
          </p:txBody>
        </p:sp>
      </p:grpSp>
      <p:grpSp>
        <p:nvGrpSpPr>
          <p:cNvPr id="13" name="组合 12"/>
          <p:cNvGrpSpPr/>
          <p:nvPr/>
        </p:nvGrpSpPr>
        <p:grpSpPr>
          <a:xfrm>
            <a:off x="1492938" y="4898141"/>
            <a:ext cx="1032804" cy="1187473"/>
            <a:chOff x="2923999" y="4416326"/>
            <a:chExt cx="1029686" cy="1538113"/>
          </a:xfrm>
          <a:solidFill>
            <a:schemeClr val="bg1"/>
          </a:solidFill>
        </p:grpSpPr>
        <p:sp>
          <p:nvSpPr>
            <p:cNvPr id="47" name="箭头: V 形 46"/>
            <p:cNvSpPr/>
            <p:nvPr/>
          </p:nvSpPr>
          <p:spPr>
            <a:xfrm>
              <a:off x="2923999" y="4416326"/>
              <a:ext cx="1029686" cy="1538113"/>
            </a:xfrm>
            <a:prstGeom prst="chevron">
              <a:avLst>
                <a:gd name="adj" fmla="val 23817"/>
              </a:avLst>
            </a:prstGeom>
            <a:grp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矩形 11"/>
            <p:cNvSpPr/>
            <p:nvPr/>
          </p:nvSpPr>
          <p:spPr>
            <a:xfrm>
              <a:off x="2964993" y="4679714"/>
              <a:ext cx="947695" cy="923330"/>
            </a:xfrm>
            <a:prstGeom prst="rect">
              <a:avLst/>
            </a:prstGeom>
            <a:grpFill/>
          </p:spPr>
          <p:txBody>
            <a:bodyPr wrap="none">
              <a:spAutoFit/>
            </a:bodyPr>
            <a:lstStyle/>
            <a:p>
              <a:pPr lvl="0" algn="ctr" defTabSz="914400" fontAlgn="base">
                <a:spcBef>
                  <a:spcPct val="0"/>
                </a:spcBef>
                <a:spcAft>
                  <a:spcPct val="0"/>
                </a:spcAft>
                <a:defRPr/>
              </a:pPr>
              <a:r>
                <a:rPr lang="zh-CN" altLang="en-US" dirty="0">
                  <a:solidFill>
                    <a:prstClr val="black"/>
                  </a:solidFill>
                </a:rPr>
                <a:t>成衣</a:t>
              </a:r>
              <a:endParaRPr lang="en-US" altLang="zh-CN" dirty="0">
                <a:solidFill>
                  <a:prstClr val="black"/>
                </a:solidFill>
              </a:endParaRPr>
            </a:p>
            <a:p>
              <a:pPr lvl="0" algn="ctr" defTabSz="914400" fontAlgn="base">
                <a:spcBef>
                  <a:spcPct val="0"/>
                </a:spcBef>
                <a:spcAft>
                  <a:spcPct val="0"/>
                </a:spcAft>
                <a:defRPr/>
              </a:pPr>
              <a:r>
                <a:rPr lang="zh-CN" altLang="en-US" dirty="0">
                  <a:solidFill>
                    <a:prstClr val="black"/>
                  </a:solidFill>
                </a:rPr>
                <a:t>制造</a:t>
              </a:r>
              <a:endParaRPr lang="en-US" altLang="zh-CN" dirty="0">
                <a:solidFill>
                  <a:prstClr val="black"/>
                </a:solidFill>
              </a:endParaRPr>
            </a:p>
            <a:p>
              <a:pPr lvl="0" algn="ctr" defTabSz="914400" fontAlgn="base">
                <a:spcBef>
                  <a:spcPct val="0"/>
                </a:spcBef>
                <a:spcAft>
                  <a:spcPct val="0"/>
                </a:spcAft>
                <a:defRPr/>
              </a:pPr>
              <a:r>
                <a:rPr lang="zh-CN" altLang="en-US" dirty="0">
                  <a:solidFill>
                    <a:prstClr val="black"/>
                  </a:solidFill>
                </a:rPr>
                <a:t>（</a:t>
              </a:r>
              <a:r>
                <a:rPr lang="en-US" altLang="zh-CN" dirty="0">
                  <a:solidFill>
                    <a:prstClr val="black"/>
                  </a:solidFill>
                </a:rPr>
                <a:t>OEM)</a:t>
              </a:r>
              <a:endParaRPr lang="zh-CN" altLang="en-US" dirty="0">
                <a:solidFill>
                  <a:prstClr val="black"/>
                </a:solidFill>
              </a:endParaRPr>
            </a:p>
          </p:txBody>
        </p:sp>
      </p:grpSp>
      <p:sp>
        <p:nvSpPr>
          <p:cNvPr id="48" name="箭头: V 形 47"/>
          <p:cNvSpPr/>
          <p:nvPr/>
        </p:nvSpPr>
        <p:spPr>
          <a:xfrm>
            <a:off x="4256409" y="4383546"/>
            <a:ext cx="829016" cy="1461112"/>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49" name="箭头: V 形 48"/>
          <p:cNvSpPr/>
          <p:nvPr/>
        </p:nvSpPr>
        <p:spPr>
          <a:xfrm>
            <a:off x="5432803" y="4363088"/>
            <a:ext cx="890686" cy="1345234"/>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prstClr val="black"/>
                </a:solidFill>
                <a:latin typeface="Calibri"/>
                <a:ea typeface="宋体" panose="02010600030101010101" pitchFamily="2" charset="-122"/>
              </a:rPr>
              <a:t>推广</a:t>
            </a:r>
            <a:r>
              <a:rPr lang="en-US" altLang="zh-CN" dirty="0">
                <a:solidFill>
                  <a:prstClr val="black"/>
                </a:solidFill>
                <a:latin typeface="Calibri"/>
                <a:ea typeface="宋体" panose="02010600030101010101" pitchFamily="2" charset="-122"/>
              </a:rPr>
              <a:t>/</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分销</a:t>
            </a:r>
          </a:p>
        </p:txBody>
      </p:sp>
      <p:cxnSp>
        <p:nvCxnSpPr>
          <p:cNvPr id="50" name="直接箭头连接符 49"/>
          <p:cNvCxnSpPr>
            <a:cxnSpLocks/>
            <a:stCxn id="49" idx="0"/>
            <a:endCxn id="35" idx="0"/>
          </p:cNvCxnSpPr>
          <p:nvPr/>
        </p:nvCxnSpPr>
        <p:spPr>
          <a:xfrm rot="16200000" flipH="1">
            <a:off x="5995365" y="4139801"/>
            <a:ext cx="1367189" cy="1813762"/>
          </a:xfrm>
          <a:prstGeom prst="bentConnector5">
            <a:avLst>
              <a:gd name="adj1" fmla="val -16720"/>
              <a:gd name="adj2" fmla="val 50153"/>
              <a:gd name="adj3" fmla="val 116720"/>
            </a:avLst>
          </a:prstGeom>
          <a:ln w="28575">
            <a:solidFill>
              <a:srgbClr val="92D050"/>
            </a:solidFill>
            <a:prstDash val="dash"/>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3" name="直接连接符 52"/>
          <p:cNvCxnSpPr>
            <a:cxnSpLocks/>
            <a:stCxn id="49" idx="3"/>
            <a:endCxn id="35" idx="3"/>
          </p:cNvCxnSpPr>
          <p:nvPr/>
        </p:nvCxnSpPr>
        <p:spPr>
          <a:xfrm>
            <a:off x="6323489" y="5035705"/>
            <a:ext cx="716495" cy="4009"/>
          </a:xfrm>
          <a:prstGeom prst="line">
            <a:avLst/>
          </a:prstGeom>
          <a:ln w="28575">
            <a:solidFill>
              <a:srgbClr val="92D050"/>
            </a:solidFill>
            <a:prstDash val="dash"/>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5" name="直接连接符 54"/>
          <p:cNvCxnSpPr>
            <a:cxnSpLocks/>
            <a:stCxn id="35" idx="2"/>
            <a:endCxn id="49" idx="2"/>
          </p:cNvCxnSpPr>
          <p:nvPr/>
        </p:nvCxnSpPr>
        <p:spPr>
          <a:xfrm rot="16200000" flipH="1" flipV="1">
            <a:off x="5999374" y="4121855"/>
            <a:ext cx="1359171" cy="1813762"/>
          </a:xfrm>
          <a:prstGeom prst="bentConnector5">
            <a:avLst>
              <a:gd name="adj1" fmla="val -16819"/>
              <a:gd name="adj2" fmla="val 57643"/>
              <a:gd name="adj3" fmla="val 116819"/>
            </a:avLst>
          </a:prstGeom>
          <a:ln w="28575">
            <a:solidFill>
              <a:srgbClr val="92D050"/>
            </a:solidFill>
            <a:prstDash val="dash"/>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59" name="矩形 58"/>
          <p:cNvSpPr/>
          <p:nvPr/>
        </p:nvSpPr>
        <p:spPr>
          <a:xfrm>
            <a:off x="2129664" y="6191909"/>
            <a:ext cx="4368504" cy="3693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服装电商的价值活动与价值链结构示意图</a:t>
            </a: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9645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42" fill="hold"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barn(outHorizontal)">
                                      <p:cBhvr>
                                        <p:cTn id="80" dur="500"/>
                                        <p:tgtEl>
                                          <p:spTgt spid="50"/>
                                        </p:tgtEl>
                                      </p:cBhvr>
                                    </p:animEffect>
                                  </p:childTnLst>
                                </p:cTn>
                              </p:par>
                              <p:par>
                                <p:cTn id="81" presetID="16" presetClass="entr" presetSubtype="37"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barn(outVertical)">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42" fill="hold" nodeType="click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outHorizontal)">
                                      <p:cBhvr>
                                        <p:cTn id="88" dur="500"/>
                                        <p:tgtEl>
                                          <p:spTgt spid="55"/>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18" grpId="0" animBg="1"/>
      <p:bldP spid="19" grpId="0" animBg="1"/>
      <p:bldP spid="20" grpId="0" animBg="1"/>
      <p:bldP spid="21" grpId="0" animBg="1"/>
      <p:bldP spid="22" grpId="0" animBg="1"/>
      <p:bldP spid="24" grpId="0" animBg="1"/>
      <p:bldP spid="29" grpId="0" animBg="1"/>
      <p:bldP spid="48" grpId="0" animBg="1"/>
      <p:bldP spid="49"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chemeClr val="bg1"/>
          </a:solidFill>
        </p:spPr>
        <p:txBody>
          <a:bodyPr/>
          <a:lstStyle/>
          <a:p>
            <a:r>
              <a:rPr lang="zh-CN" altLang="en-US" dirty="0"/>
              <a:t>服装电商的商业模式分析</a:t>
            </a:r>
          </a:p>
        </p:txBody>
      </p:sp>
      <p:sp>
        <p:nvSpPr>
          <p:cNvPr id="2" name="内容占位符 1"/>
          <p:cNvSpPr>
            <a:spLocks noGrp="1"/>
          </p:cNvSpPr>
          <p:nvPr>
            <p:ph idx="1"/>
          </p:nvPr>
        </p:nvSpPr>
        <p:spPr>
          <a:xfrm>
            <a:off x="467544" y="1237952"/>
            <a:ext cx="8208912" cy="2710828"/>
          </a:xfrm>
          <a:solidFill>
            <a:schemeClr val="bg1"/>
          </a:solidFill>
        </p:spPr>
        <p:txBody>
          <a:bodyPr>
            <a:normAutofit/>
          </a:bodyPr>
          <a:lstStyle/>
          <a:p>
            <a:r>
              <a:rPr lang="zh-CN" altLang="en-US" sz="1800" dirty="0"/>
              <a:t>按照每个企业在整个产业链中担任角色的不同，将服装零售企业分为四类：</a:t>
            </a:r>
          </a:p>
          <a:p>
            <a:pPr lvl="1"/>
            <a:r>
              <a:rPr lang="zh-CN" altLang="en-US" dirty="0"/>
              <a:t>互联网品牌服装企业</a:t>
            </a:r>
          </a:p>
          <a:p>
            <a:pPr lvl="1"/>
            <a:r>
              <a:rPr lang="zh-CN" altLang="en-US" dirty="0"/>
              <a:t>服装“淘品牌”企业</a:t>
            </a:r>
          </a:p>
          <a:p>
            <a:pPr lvl="1"/>
            <a:r>
              <a:rPr lang="zh-CN" altLang="en-US" dirty="0"/>
              <a:t>互联网渠道品牌企业</a:t>
            </a:r>
          </a:p>
          <a:p>
            <a:pPr lvl="1"/>
            <a:r>
              <a:rPr lang="zh-CN" altLang="en-US" dirty="0"/>
              <a:t>传统企业（包括传统服装企业及传统渠道企业）</a:t>
            </a:r>
          </a:p>
        </p:txBody>
      </p:sp>
      <p:sp>
        <p:nvSpPr>
          <p:cNvPr id="4" name="灯片编号占位符 3"/>
          <p:cNvSpPr>
            <a:spLocks noGrp="1"/>
          </p:cNvSpPr>
          <p:nvPr>
            <p:ph type="sldNum" sz="quarter" idx="12"/>
          </p:nvPr>
        </p:nvSpPr>
        <p:spPr>
          <a:solidFill>
            <a:schemeClr val="bg1"/>
          </a:solidFill>
        </p:spPr>
        <p:txBody>
          <a:bodyPr/>
          <a:lstStyle/>
          <a:p>
            <a:pPr lvl="0"/>
            <a:fld id="{A66785C6-42EF-4F9C-A19A-A0FD47D827C2}" type="slidenum">
              <a:rPr lang="zh-CN" altLang="en-US" noProof="0" smtClean="0"/>
              <a:pPr lvl="0"/>
              <a:t>8</a:t>
            </a:fld>
            <a:endParaRPr lang="zh-CN" altLang="en-US" noProof="0"/>
          </a:p>
        </p:txBody>
      </p:sp>
      <p:sp>
        <p:nvSpPr>
          <p:cNvPr id="6" name="立方体 5"/>
          <p:cNvSpPr/>
          <p:nvPr/>
        </p:nvSpPr>
        <p:spPr>
          <a:xfrm>
            <a:off x="825103" y="5395768"/>
            <a:ext cx="7588119"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箭头: V 形 6"/>
          <p:cNvSpPr/>
          <p:nvPr/>
        </p:nvSpPr>
        <p:spPr>
          <a:xfrm>
            <a:off x="1804852" y="4783183"/>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面料采购</a:t>
            </a:r>
          </a:p>
        </p:txBody>
      </p:sp>
      <p:sp>
        <p:nvSpPr>
          <p:cNvPr id="8" name="箭头: V 形 7"/>
          <p:cNvSpPr/>
          <p:nvPr/>
        </p:nvSpPr>
        <p:spPr>
          <a:xfrm>
            <a:off x="2794583" y="4783183"/>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箭头: V 形 8"/>
          <p:cNvSpPr/>
          <p:nvPr/>
        </p:nvSpPr>
        <p:spPr>
          <a:xfrm>
            <a:off x="825104" y="4783183"/>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服装设计</a:t>
            </a:r>
          </a:p>
        </p:txBody>
      </p:sp>
      <p:sp>
        <p:nvSpPr>
          <p:cNvPr id="11" name="箭头: V 形 10"/>
          <p:cNvSpPr/>
          <p:nvPr/>
        </p:nvSpPr>
        <p:spPr>
          <a:xfrm>
            <a:off x="4168005" y="4755479"/>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p>
        </p:txBody>
      </p:sp>
      <p:sp>
        <p:nvSpPr>
          <p:cNvPr id="12" name="箭头: V 形 11"/>
          <p:cNvSpPr/>
          <p:nvPr/>
        </p:nvSpPr>
        <p:spPr>
          <a:xfrm>
            <a:off x="6202637" y="4738375"/>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渠道分销</a:t>
            </a:r>
          </a:p>
        </p:txBody>
      </p:sp>
      <p:sp>
        <p:nvSpPr>
          <p:cNvPr id="13" name="箭头: V 形 12"/>
          <p:cNvSpPr/>
          <p:nvPr/>
        </p:nvSpPr>
        <p:spPr>
          <a:xfrm>
            <a:off x="7319992" y="4770946"/>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15" name="箭头: V 形 14"/>
          <p:cNvSpPr/>
          <p:nvPr/>
        </p:nvSpPr>
        <p:spPr>
          <a:xfrm>
            <a:off x="1470660" y="3885156"/>
            <a:ext cx="1093231" cy="557388"/>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时装展会</a:t>
            </a:r>
          </a:p>
        </p:txBody>
      </p:sp>
      <p:sp>
        <p:nvSpPr>
          <p:cNvPr id="16" name="箭头: V 形 15"/>
          <p:cNvSpPr/>
          <p:nvPr/>
        </p:nvSpPr>
        <p:spPr>
          <a:xfrm>
            <a:off x="5129372" y="4755478"/>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品牌推广</a:t>
            </a:r>
          </a:p>
        </p:txBody>
      </p:sp>
      <p:cxnSp>
        <p:nvCxnSpPr>
          <p:cNvPr id="18" name="直接箭头连接符 17"/>
          <p:cNvCxnSpPr>
            <a:cxnSpLocks/>
            <a:stCxn id="9" idx="0"/>
            <a:endCxn id="15" idx="1"/>
          </p:cNvCxnSpPr>
          <p:nvPr/>
        </p:nvCxnSpPr>
        <p:spPr>
          <a:xfrm rot="5400000" flipH="1" flipV="1">
            <a:off x="1129474" y="4309245"/>
            <a:ext cx="619333" cy="3285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箭头: V 形 20"/>
          <p:cNvSpPr/>
          <p:nvPr/>
        </p:nvSpPr>
        <p:spPr>
          <a:xfrm>
            <a:off x="2481288" y="3885155"/>
            <a:ext cx="1093231" cy="5573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获取订单</a:t>
            </a:r>
          </a:p>
        </p:txBody>
      </p:sp>
      <p:cxnSp>
        <p:nvCxnSpPr>
          <p:cNvPr id="30" name="直接箭头连接符 29"/>
          <p:cNvCxnSpPr>
            <a:cxnSpLocks/>
            <a:stCxn id="21" idx="3"/>
            <a:endCxn id="8" idx="0"/>
          </p:cNvCxnSpPr>
          <p:nvPr/>
        </p:nvCxnSpPr>
        <p:spPr>
          <a:xfrm flipH="1">
            <a:off x="3441184" y="4163849"/>
            <a:ext cx="133335" cy="619334"/>
          </a:xfrm>
          <a:prstGeom prst="bentConnector4">
            <a:avLst>
              <a:gd name="adj1" fmla="val -171448"/>
              <a:gd name="adj2" fmla="val 72499"/>
            </a:avLst>
          </a:prstGeom>
          <a:ln>
            <a:tailEnd type="triangle"/>
          </a:ln>
        </p:spPr>
        <p:style>
          <a:lnRef idx="1">
            <a:schemeClr val="accent3"/>
          </a:lnRef>
          <a:fillRef idx="0">
            <a:schemeClr val="accent3"/>
          </a:fillRef>
          <a:effectRef idx="0">
            <a:schemeClr val="accent3"/>
          </a:effectRef>
          <a:fontRef idx="minor">
            <a:schemeClr val="tx1"/>
          </a:fontRef>
        </p:style>
      </p:cxnSp>
      <p:sp>
        <p:nvSpPr>
          <p:cNvPr id="41" name="矩形 40"/>
          <p:cNvSpPr/>
          <p:nvPr/>
        </p:nvSpPr>
        <p:spPr>
          <a:xfrm>
            <a:off x="2678324" y="6253875"/>
            <a:ext cx="4136069" cy="3693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服装业的价值活动与价值链结构示意图</a:t>
            </a: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5295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chemeClr val="bg1"/>
          </a:solidFill>
        </p:spPr>
        <p:txBody>
          <a:bodyPr/>
          <a:lstStyle/>
          <a:p>
            <a:r>
              <a:rPr lang="en-US" altLang="zh-CN"/>
              <a:t>3. </a:t>
            </a:r>
            <a:r>
              <a:rPr lang="zh-CN" altLang="en-US"/>
              <a:t>服装电商的商业模式分析</a:t>
            </a:r>
            <a:endParaRPr lang="zh-CN" altLang="en-US" dirty="0"/>
          </a:p>
        </p:txBody>
      </p:sp>
      <p:sp>
        <p:nvSpPr>
          <p:cNvPr id="10" name="内容占位符 9"/>
          <p:cNvSpPr>
            <a:spLocks noGrp="1"/>
          </p:cNvSpPr>
          <p:nvPr>
            <p:ph idx="1"/>
          </p:nvPr>
        </p:nvSpPr>
        <p:spPr>
          <a:xfrm>
            <a:off x="467544" y="1412777"/>
            <a:ext cx="8208912" cy="2452074"/>
          </a:xfrm>
          <a:solidFill>
            <a:schemeClr val="bg1"/>
          </a:solidFill>
        </p:spPr>
        <p:txBody>
          <a:bodyPr>
            <a:normAutofit/>
          </a:bodyPr>
          <a:lstStyle/>
          <a:p>
            <a:r>
              <a:rPr lang="zh-CN" altLang="en-US" dirty="0"/>
              <a:t>（</a:t>
            </a:r>
            <a:r>
              <a:rPr lang="en-US" altLang="zh-CN" dirty="0"/>
              <a:t>1</a:t>
            </a:r>
            <a:r>
              <a:rPr lang="zh-CN" altLang="en-US" dirty="0"/>
              <a:t>）互联网品牌服装电商</a:t>
            </a:r>
            <a:endParaRPr lang="en-US" altLang="zh-CN" dirty="0"/>
          </a:p>
          <a:p>
            <a:pPr lvl="1"/>
            <a:r>
              <a:rPr lang="zh-CN" altLang="en-US" dirty="0"/>
              <a:t>把控设计、品牌及分销三个环节</a:t>
            </a:r>
            <a:endParaRPr lang="en-US" altLang="zh-CN" dirty="0"/>
          </a:p>
          <a:p>
            <a:pPr lvl="1"/>
            <a:r>
              <a:rPr lang="zh-CN" altLang="en-US" dirty="0"/>
              <a:t>主要通过在线渠道进行分销</a:t>
            </a:r>
            <a:endParaRPr lang="en-US" altLang="zh-CN" dirty="0"/>
          </a:p>
        </p:txBody>
      </p:sp>
      <p:sp>
        <p:nvSpPr>
          <p:cNvPr id="4" name="灯片编号占位符 3"/>
          <p:cNvSpPr>
            <a:spLocks noGrp="1"/>
          </p:cNvSpPr>
          <p:nvPr>
            <p:ph type="sldNum" sz="quarter" idx="12"/>
          </p:nvPr>
        </p:nvSpPr>
        <p:spPr>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6785C6-42EF-4F9C-A19A-A0FD47D827C2}" type="slidenum">
              <a:rPr kumimoji="0" lang="zh-CN" altLang="en-US" sz="1200" b="0" i="0" u="none" strike="noStrike" kern="1200" cap="none" spc="0" normalizeH="0" baseline="0" noProof="0" smtClean="0">
                <a:ln>
                  <a:noFill/>
                </a:ln>
                <a:solidFill>
                  <a:prstClr val="black">
                    <a:tint val="75000"/>
                  </a:prstClr>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Arial" pitchFamily="34" charset="0"/>
              <a:ea typeface="宋体" pitchFamily="2" charset="-122"/>
              <a:cs typeface="+mn-cs"/>
            </a:endParaRPr>
          </a:p>
        </p:txBody>
      </p:sp>
      <p:sp>
        <p:nvSpPr>
          <p:cNvPr id="6" name="立方体 5"/>
          <p:cNvSpPr/>
          <p:nvPr/>
        </p:nvSpPr>
        <p:spPr>
          <a:xfrm>
            <a:off x="785875" y="5469863"/>
            <a:ext cx="7588119" cy="792088"/>
          </a:xfrm>
          <a:prstGeom prst="cube">
            <a:avLst/>
          </a:prstGeom>
          <a:solidFill>
            <a:schemeClr val="bg1"/>
          </a:solidFill>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基础设施，技术开发，</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HR</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，财务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箭头: V 形 6"/>
          <p:cNvSpPr/>
          <p:nvPr/>
        </p:nvSpPr>
        <p:spPr>
          <a:xfrm>
            <a:off x="1765624" y="4857278"/>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面料采购</a:t>
            </a:r>
          </a:p>
        </p:txBody>
      </p:sp>
      <p:sp>
        <p:nvSpPr>
          <p:cNvPr id="8" name="箭头: V 形 7"/>
          <p:cNvSpPr/>
          <p:nvPr/>
        </p:nvSpPr>
        <p:spPr>
          <a:xfrm>
            <a:off x="2755355" y="4857278"/>
            <a:ext cx="1486905"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成衣制造（</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OEM)</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箭头: V 形 8"/>
          <p:cNvSpPr/>
          <p:nvPr/>
        </p:nvSpPr>
        <p:spPr>
          <a:xfrm>
            <a:off x="785876" y="4857278"/>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zh-CN" altLang="en-US" dirty="0">
                <a:solidFill>
                  <a:prstClr val="black"/>
                </a:solidFill>
                <a:latin typeface="Calibri"/>
                <a:ea typeface="宋体" panose="02010600030101010101" pitchFamily="2" charset="-122"/>
              </a:rPr>
              <a:t>服装设计</a:t>
            </a:r>
          </a:p>
        </p:txBody>
      </p:sp>
      <p:sp>
        <p:nvSpPr>
          <p:cNvPr id="11" name="箭头: V 形 10"/>
          <p:cNvSpPr/>
          <p:nvPr/>
        </p:nvSpPr>
        <p:spPr>
          <a:xfrm>
            <a:off x="4128777" y="4829574"/>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仓储</a:t>
            </a:r>
          </a:p>
        </p:txBody>
      </p:sp>
      <p:sp>
        <p:nvSpPr>
          <p:cNvPr id="12" name="箭头: V 形 11"/>
          <p:cNvSpPr/>
          <p:nvPr/>
        </p:nvSpPr>
        <p:spPr>
          <a:xfrm>
            <a:off x="6163409" y="4812470"/>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zh-CN" altLang="en-US" dirty="0">
                <a:solidFill>
                  <a:prstClr val="black"/>
                </a:solidFill>
                <a:latin typeface="Calibri"/>
                <a:ea typeface="宋体" panose="02010600030101010101" pitchFamily="2" charset="-122"/>
              </a:rPr>
              <a:t>在线分销</a:t>
            </a:r>
          </a:p>
        </p:txBody>
      </p:sp>
      <p:sp>
        <p:nvSpPr>
          <p:cNvPr id="13" name="箭头: V 形 12"/>
          <p:cNvSpPr/>
          <p:nvPr/>
        </p:nvSpPr>
        <p:spPr>
          <a:xfrm>
            <a:off x="7280764" y="4845041"/>
            <a:ext cx="1093231"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顾客购买</a:t>
            </a:r>
          </a:p>
        </p:txBody>
      </p:sp>
      <p:sp>
        <p:nvSpPr>
          <p:cNvPr id="15" name="箭头: V 形 14"/>
          <p:cNvSpPr/>
          <p:nvPr/>
        </p:nvSpPr>
        <p:spPr>
          <a:xfrm>
            <a:off x="1431432" y="3959251"/>
            <a:ext cx="1093231" cy="557388"/>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时装展会</a:t>
            </a:r>
          </a:p>
        </p:txBody>
      </p:sp>
      <p:sp>
        <p:nvSpPr>
          <p:cNvPr id="16" name="箭头: V 形 15"/>
          <p:cNvSpPr/>
          <p:nvPr/>
        </p:nvSpPr>
        <p:spPr>
          <a:xfrm>
            <a:off x="5090144" y="4829573"/>
            <a:ext cx="1183219" cy="813299"/>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zh-CN" altLang="en-US" dirty="0">
                <a:solidFill>
                  <a:prstClr val="black"/>
                </a:solidFill>
                <a:latin typeface="Calibri"/>
                <a:ea typeface="宋体" panose="02010600030101010101" pitchFamily="2" charset="-122"/>
              </a:rPr>
              <a:t>品牌推广</a:t>
            </a:r>
          </a:p>
        </p:txBody>
      </p:sp>
      <p:cxnSp>
        <p:nvCxnSpPr>
          <p:cNvPr id="18" name="直接箭头连接符 17"/>
          <p:cNvCxnSpPr>
            <a:cxnSpLocks/>
            <a:stCxn id="9" idx="0"/>
            <a:endCxn id="15" idx="1"/>
          </p:cNvCxnSpPr>
          <p:nvPr/>
        </p:nvCxnSpPr>
        <p:spPr>
          <a:xfrm rot="5400000" flipH="1" flipV="1">
            <a:off x="1090246" y="4383340"/>
            <a:ext cx="619333" cy="32854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箭头: V 形 20"/>
          <p:cNvSpPr/>
          <p:nvPr/>
        </p:nvSpPr>
        <p:spPr>
          <a:xfrm>
            <a:off x="2442060" y="3959250"/>
            <a:ext cx="1093231" cy="557387"/>
          </a:xfrm>
          <a:prstGeom prst="chevron">
            <a:avLst>
              <a:gd name="adj" fmla="val 23817"/>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获取订单</a:t>
            </a:r>
          </a:p>
        </p:txBody>
      </p:sp>
      <p:cxnSp>
        <p:nvCxnSpPr>
          <p:cNvPr id="30" name="直接箭头连接符 29"/>
          <p:cNvCxnSpPr>
            <a:cxnSpLocks/>
            <a:stCxn id="21" idx="3"/>
            <a:endCxn id="8" idx="0"/>
          </p:cNvCxnSpPr>
          <p:nvPr/>
        </p:nvCxnSpPr>
        <p:spPr>
          <a:xfrm flipH="1">
            <a:off x="3401956" y="4237944"/>
            <a:ext cx="133335" cy="619334"/>
          </a:xfrm>
          <a:prstGeom prst="bentConnector4">
            <a:avLst>
              <a:gd name="adj1" fmla="val -171448"/>
              <a:gd name="adj2" fmla="val 72499"/>
            </a:avLst>
          </a:prstGeom>
          <a:ln>
            <a:tailEnd type="triangle"/>
          </a:ln>
        </p:spPr>
        <p:style>
          <a:lnRef idx="1">
            <a:schemeClr val="accent3"/>
          </a:lnRef>
          <a:fillRef idx="0">
            <a:schemeClr val="accent3"/>
          </a:fillRef>
          <a:effectRef idx="0">
            <a:schemeClr val="accent3"/>
          </a:effectRef>
          <a:fontRef idx="minor">
            <a:schemeClr val="tx1"/>
          </a:fontRef>
        </p:style>
      </p:cxnSp>
      <p:sp>
        <p:nvSpPr>
          <p:cNvPr id="14" name="矩形 13"/>
          <p:cNvSpPr/>
          <p:nvPr/>
        </p:nvSpPr>
        <p:spPr>
          <a:xfrm>
            <a:off x="467544" y="2972814"/>
            <a:ext cx="7704856" cy="904863"/>
          </a:xfrm>
          <a:prstGeom prst="rect">
            <a:avLst/>
          </a:prstGeom>
          <a:solidFill>
            <a:schemeClr val="bg1"/>
          </a:solidFill>
        </p:spPr>
        <p:txBody>
          <a:bodyPr wrap="square">
            <a:spAutoFit/>
          </a:bodyPr>
          <a:lstStyle/>
          <a:p>
            <a:pPr marL="742950" lvl="1" indent="-285750" defTabSz="914400">
              <a:lnSpc>
                <a:spcPct val="120000"/>
              </a:lnSpc>
              <a:spcBef>
                <a:spcPts val="600"/>
              </a:spcBef>
              <a:spcAft>
                <a:spcPts val="600"/>
              </a:spcAft>
              <a:buFont typeface="Wingdings" pitchFamily="2" charset="2"/>
              <a:buChar char="Ø"/>
            </a:pPr>
            <a:r>
              <a:rPr lang="zh-CN" altLang="en-US" sz="2200" b="1" dirty="0">
                <a:solidFill>
                  <a:prstClr val="black"/>
                </a:solidFill>
                <a:ea typeface="幼圆" panose="02010509060101010101" pitchFamily="49" charset="-122"/>
              </a:rPr>
              <a:t>典型企业：凡客（</a:t>
            </a:r>
            <a:r>
              <a:rPr lang="en-US" altLang="zh-CN" sz="2200" b="1" dirty="0" err="1">
                <a:solidFill>
                  <a:prstClr val="black"/>
                </a:solidFill>
                <a:ea typeface="幼圆" panose="02010509060101010101" pitchFamily="49" charset="-122"/>
                <a:hlinkClick r:id="rId3"/>
              </a:rPr>
              <a:t>Vancle</a:t>
            </a:r>
            <a:r>
              <a:rPr lang="zh-CN" altLang="en-US" sz="2200" b="1" dirty="0">
                <a:solidFill>
                  <a:prstClr val="black"/>
                </a:solidFill>
                <a:ea typeface="幼圆" panose="02010509060101010101" pitchFamily="49" charset="-122"/>
              </a:rPr>
              <a:t>）、玛萨玛索（</a:t>
            </a:r>
            <a:r>
              <a:rPr lang="en-US" altLang="zh-CN" sz="2200" b="1" dirty="0">
                <a:solidFill>
                  <a:prstClr val="black"/>
                </a:solidFill>
                <a:ea typeface="幼圆" panose="02010509060101010101" pitchFamily="49" charset="-122"/>
                <a:hlinkClick r:id="rId4"/>
              </a:rPr>
              <a:t>Masa </a:t>
            </a:r>
            <a:r>
              <a:rPr lang="en-US" altLang="zh-CN" sz="2200" b="1" dirty="0" err="1">
                <a:solidFill>
                  <a:prstClr val="black"/>
                </a:solidFill>
                <a:ea typeface="幼圆" panose="02010509060101010101" pitchFamily="49" charset="-122"/>
                <a:hlinkClick r:id="rId4"/>
              </a:rPr>
              <a:t>Maso</a:t>
            </a:r>
            <a:r>
              <a:rPr lang="zh-CN" altLang="en-US" sz="2200" b="1" dirty="0">
                <a:solidFill>
                  <a:prstClr val="black"/>
                </a:solidFill>
                <a:ea typeface="幼圆" panose="02010509060101010101" pitchFamily="49" charset="-122"/>
              </a:rPr>
              <a:t>）、兰缪（</a:t>
            </a:r>
            <a:r>
              <a:rPr lang="en-US" altLang="zh-CN" sz="2200" b="1" dirty="0" err="1">
                <a:solidFill>
                  <a:prstClr val="black"/>
                </a:solidFill>
                <a:ea typeface="幼圆" panose="02010509060101010101" pitchFamily="49" charset="-122"/>
                <a:hlinkClick r:id="rId5"/>
              </a:rPr>
              <a:t>lamiu</a:t>
            </a:r>
            <a:r>
              <a:rPr lang="zh-CN" altLang="en-US" sz="2200" b="1" dirty="0">
                <a:solidFill>
                  <a:prstClr val="black"/>
                </a:solidFill>
                <a:ea typeface="幼圆" panose="02010509060101010101" pitchFamily="49" charset="-122"/>
              </a:rPr>
              <a:t>）</a:t>
            </a:r>
          </a:p>
        </p:txBody>
      </p:sp>
    </p:spTree>
    <p:extLst>
      <p:ext uri="{BB962C8B-B14F-4D97-AF65-F5344CB8AC3E}">
        <p14:creationId xmlns:p14="http://schemas.microsoft.com/office/powerpoint/2010/main" val="25637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750" fill="hold"/>
                                        <p:tgtEl>
                                          <p:spTgt spid="9"/>
                                        </p:tgtEl>
                                        <p:attrNameLst>
                                          <p:attrName>fillcolor</p:attrName>
                                        </p:attrNameLst>
                                      </p:cBhvr>
                                      <p:to>
                                        <a:srgbClr val="92D050"/>
                                      </p:to>
                                    </p:animClr>
                                    <p:set>
                                      <p:cBhvr>
                                        <p:cTn id="7" dur="750" fill="hold"/>
                                        <p:tgtEl>
                                          <p:spTgt spid="9"/>
                                        </p:tgtEl>
                                        <p:attrNameLst>
                                          <p:attrName>fill.type</p:attrName>
                                        </p:attrNameLst>
                                      </p:cBhvr>
                                      <p:to>
                                        <p:strVal val="solid"/>
                                      </p:to>
                                    </p:set>
                                    <p:set>
                                      <p:cBhvr>
                                        <p:cTn id="8" dur="750" fill="hold"/>
                                        <p:tgtEl>
                                          <p:spTgt spid="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750" fill="hold"/>
                                        <p:tgtEl>
                                          <p:spTgt spid="16"/>
                                        </p:tgtEl>
                                        <p:attrNameLst>
                                          <p:attrName>fillcolor</p:attrName>
                                        </p:attrNameLst>
                                      </p:cBhvr>
                                      <p:to>
                                        <a:srgbClr val="92D050"/>
                                      </p:to>
                                    </p:animClr>
                                    <p:set>
                                      <p:cBhvr>
                                        <p:cTn id="11" dur="750" fill="hold"/>
                                        <p:tgtEl>
                                          <p:spTgt spid="16"/>
                                        </p:tgtEl>
                                        <p:attrNameLst>
                                          <p:attrName>fill.type</p:attrName>
                                        </p:attrNameLst>
                                      </p:cBhvr>
                                      <p:to>
                                        <p:strVal val="solid"/>
                                      </p:to>
                                    </p:set>
                                    <p:set>
                                      <p:cBhvr>
                                        <p:cTn id="12" dur="750" fill="hold"/>
                                        <p:tgtEl>
                                          <p:spTgt spid="1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750" fill="hold"/>
                                        <p:tgtEl>
                                          <p:spTgt spid="12"/>
                                        </p:tgtEl>
                                        <p:attrNameLst>
                                          <p:attrName>fillcolor</p:attrName>
                                        </p:attrNameLst>
                                      </p:cBhvr>
                                      <p:to>
                                        <a:srgbClr val="92D050"/>
                                      </p:to>
                                    </p:animClr>
                                    <p:set>
                                      <p:cBhvr>
                                        <p:cTn id="15" dur="750" fill="hold"/>
                                        <p:tgtEl>
                                          <p:spTgt spid="12"/>
                                        </p:tgtEl>
                                        <p:attrNameLst>
                                          <p:attrName>fill.type</p:attrName>
                                        </p:attrNameLst>
                                      </p:cBhvr>
                                      <p:to>
                                        <p:strVal val="solid"/>
                                      </p:to>
                                    </p:set>
                                    <p:set>
                                      <p:cBhvr>
                                        <p:cTn id="16" dur="750" fill="hold"/>
                                        <p:tgtEl>
                                          <p:spTgt spid="12"/>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EC概论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1407</Words>
  <Application>Microsoft Office PowerPoint</Application>
  <PresentationFormat>全屏显示(4:3)</PresentationFormat>
  <Paragraphs>244</Paragraphs>
  <Slides>12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 Unicode MS</vt:lpstr>
      <vt:lpstr>等线</vt:lpstr>
      <vt:lpstr>仿宋</vt:lpstr>
      <vt:lpstr>黑体</vt:lpstr>
      <vt:lpstr>宋体</vt:lpstr>
      <vt:lpstr>幼圆</vt:lpstr>
      <vt:lpstr>Arial</vt:lpstr>
      <vt:lpstr>Calibri</vt:lpstr>
      <vt:lpstr>Times New Roman</vt:lpstr>
      <vt:lpstr>Wingdings</vt:lpstr>
      <vt:lpstr>EC概论模板</vt:lpstr>
      <vt:lpstr>自学</vt:lpstr>
      <vt:lpstr>平台型电商的基本业务系统及运营模式</vt:lpstr>
      <vt:lpstr>（二） 行业类电商模式</vt:lpstr>
      <vt:lpstr>PowerPoint 演示文稿</vt:lpstr>
      <vt:lpstr>PowerPoint 演示文稿</vt:lpstr>
      <vt:lpstr>《行业电商》小组合作学习（2个学时）-xg14</vt:lpstr>
      <vt:lpstr>服装电商的商业模式分析</vt:lpstr>
      <vt:lpstr>服装电商的商业模式分析</vt:lpstr>
      <vt:lpstr>3. 服装电商的商业模式分析</vt:lpstr>
      <vt:lpstr>3. 服装电商的商业模式分析</vt:lpstr>
      <vt:lpstr>3. 服装电商的商业模式分析</vt:lpstr>
      <vt:lpstr>3. 服装电商的商业模式分析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3.服装电商的商业模式</dc:title>
  <dc:creator>lilyu</dc:creator>
  <cp:lastModifiedBy>KeepCalm</cp:lastModifiedBy>
  <cp:revision>83</cp:revision>
  <dcterms:created xsi:type="dcterms:W3CDTF">2017-03-01T09:59:42Z</dcterms:created>
  <dcterms:modified xsi:type="dcterms:W3CDTF">2017-06-05T01:34:39Z</dcterms:modified>
</cp:coreProperties>
</file>