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400" r:id="rId3"/>
    <p:sldId id="401" r:id="rId4"/>
    <p:sldId id="402" r:id="rId5"/>
    <p:sldId id="373" r:id="rId6"/>
    <p:sldId id="403" r:id="rId7"/>
    <p:sldId id="404" r:id="rId8"/>
    <p:sldId id="392" r:id="rId9"/>
    <p:sldId id="405" r:id="rId10"/>
    <p:sldId id="406" r:id="rId11"/>
    <p:sldId id="416" r:id="rId12"/>
    <p:sldId id="267" r:id="rId13"/>
    <p:sldId id="268" r:id="rId14"/>
    <p:sldId id="272" r:id="rId15"/>
    <p:sldId id="419" r:id="rId16"/>
    <p:sldId id="417" r:id="rId17"/>
    <p:sldId id="282" r:id="rId18"/>
    <p:sldId id="375" r:id="rId19"/>
    <p:sldId id="301" r:id="rId20"/>
    <p:sldId id="388" r:id="rId21"/>
    <p:sldId id="418" r:id="rId22"/>
    <p:sldId id="284" r:id="rId23"/>
    <p:sldId id="285" r:id="rId24"/>
    <p:sldId id="304" r:id="rId25"/>
    <p:sldId id="407" r:id="rId26"/>
    <p:sldId id="410" r:id="rId27"/>
    <p:sldId id="408" r:id="rId28"/>
    <p:sldId id="393" r:id="rId29"/>
    <p:sldId id="409" r:id="rId30"/>
    <p:sldId id="395" r:id="rId31"/>
    <p:sldId id="411" r:id="rId32"/>
    <p:sldId id="412" r:id="rId33"/>
    <p:sldId id="396" r:id="rId34"/>
    <p:sldId id="413" r:id="rId35"/>
    <p:sldId id="414" r:id="rId36"/>
    <p:sldId id="415" r:id="rId37"/>
    <p:sldId id="356" r:id="rId38"/>
  </p:sldIdLst>
  <p:sldSz cx="9144000" cy="6858000" type="screen4x3"/>
  <p:notesSz cx="6858000" cy="9144000"/>
  <p:defaultTextStyle>
    <a:defPPr>
      <a:defRPr lang="zh-CN"/>
    </a:defPPr>
    <a:lvl1pPr algn="l" rtl="0" fontAlgn="base">
      <a:spcBef>
        <a:spcPct val="0"/>
      </a:spcBef>
      <a:spcAft>
        <a:spcPct val="0"/>
      </a:spcAft>
      <a:defRPr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sz="2400" kern="1200">
        <a:solidFill>
          <a:schemeClr val="tx1"/>
        </a:solidFill>
        <a:latin typeface="Times New Roman" pitchFamily="18" charset="0"/>
        <a:ea typeface="宋体" pitchFamily="2" charset="-122"/>
        <a:cs typeface="+mn-cs"/>
      </a:defRPr>
    </a:lvl5pPr>
    <a:lvl6pPr marL="2286000" algn="l" defTabSz="914400" rtl="0" eaLnBrk="1" latinLnBrk="0" hangingPunct="1">
      <a:defRPr sz="2400" kern="1200">
        <a:solidFill>
          <a:schemeClr val="tx1"/>
        </a:solidFill>
        <a:latin typeface="Times New Roman" pitchFamily="18" charset="0"/>
        <a:ea typeface="宋体" pitchFamily="2" charset="-122"/>
        <a:cs typeface="+mn-cs"/>
      </a:defRPr>
    </a:lvl6pPr>
    <a:lvl7pPr marL="2743200" algn="l" defTabSz="914400" rtl="0" eaLnBrk="1" latinLnBrk="0" hangingPunct="1">
      <a:defRPr sz="2400" kern="1200">
        <a:solidFill>
          <a:schemeClr val="tx1"/>
        </a:solidFill>
        <a:latin typeface="Times New Roman" pitchFamily="18" charset="0"/>
        <a:ea typeface="宋体" pitchFamily="2" charset="-122"/>
        <a:cs typeface="+mn-cs"/>
      </a:defRPr>
    </a:lvl7pPr>
    <a:lvl8pPr marL="3200400" algn="l" defTabSz="914400" rtl="0" eaLnBrk="1" latinLnBrk="0" hangingPunct="1">
      <a:defRPr sz="2400" kern="1200">
        <a:solidFill>
          <a:schemeClr val="tx1"/>
        </a:solidFill>
        <a:latin typeface="Times New Roman" pitchFamily="18" charset="0"/>
        <a:ea typeface="宋体" pitchFamily="2" charset="-122"/>
        <a:cs typeface="+mn-cs"/>
      </a:defRPr>
    </a:lvl8pPr>
    <a:lvl9pPr marL="3657600" algn="l" defTabSz="914400" rtl="0" eaLnBrk="1" latinLnBrk="0" hangingPunct="1">
      <a:defRPr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CC0066"/>
    <a:srgbClr val="CCECFF"/>
    <a:srgbClr val="FF0000"/>
    <a:srgbClr val="990033"/>
    <a:srgbClr val="FFFF99"/>
    <a:srgbClr val="99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5698" autoAdjust="0"/>
  </p:normalViewPr>
  <p:slideViewPr>
    <p:cSldViewPr>
      <p:cViewPr varScale="1">
        <p:scale>
          <a:sx n="96" d="100"/>
          <a:sy n="96" d="100"/>
        </p:scale>
        <p:origin x="1572"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5920C500-2F4E-409E-8880-6E51872B5625}" type="datetimeFigureOut">
              <a:rPr lang="zh-CN" altLang="en-US"/>
              <a:pPr>
                <a:defRPr/>
              </a:pPr>
              <a:t>2017/2/21</a:t>
            </a:fld>
            <a:endParaRPr lang="en-US"/>
          </a:p>
        </p:txBody>
      </p:sp>
      <p:sp>
        <p:nvSpPr>
          <p:cNvPr id="39940" name="Rectangle 4"/>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3" name="Rectangle 5"/>
          <p:cNvSpPr>
            <a:spLocks noGrp="1" noRot="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673D55C7-4CDC-4FB9-8E4C-0196967E9000}" type="slidenum">
              <a:rPr lang="zh-CN" altLang="en-US"/>
              <a:pPr>
                <a:defRPr/>
              </a:pPr>
              <a:t>‹#›</a:t>
            </a:fld>
            <a:endParaRPr lang="en-US"/>
          </a:p>
        </p:txBody>
      </p:sp>
    </p:spTree>
    <p:extLst>
      <p:ext uri="{BB962C8B-B14F-4D97-AF65-F5344CB8AC3E}">
        <p14:creationId xmlns:p14="http://schemas.microsoft.com/office/powerpoint/2010/main" val="21851212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把你的工资数据给我拷贝一下（数据）</a:t>
            </a:r>
            <a:endParaRPr lang="en-US" altLang="zh-CN" dirty="0" smtClean="0"/>
          </a:p>
          <a:p>
            <a:r>
              <a:rPr lang="zh-CN" altLang="en-US" dirty="0" smtClean="0"/>
              <a:t>从工资数据中，找一下，张三的工资情况</a:t>
            </a:r>
            <a:r>
              <a:rPr lang="en-US" altLang="zh-CN" dirty="0" smtClean="0"/>
              <a:t>(</a:t>
            </a:r>
            <a:r>
              <a:rPr lang="zh-CN" altLang="en-US" dirty="0" smtClean="0"/>
              <a:t>数据元素</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pPr>
              <a:defRPr/>
            </a:pPr>
            <a:fld id="{673D55C7-4CDC-4FB9-8E4C-0196967E9000}" type="slidenum">
              <a:rPr lang="zh-CN" altLang="en-US" smtClean="0"/>
              <a:pPr>
                <a:defRPr/>
              </a:pPr>
              <a:t>5</a:t>
            </a:fld>
            <a:endParaRPr lang="en-US"/>
          </a:p>
        </p:txBody>
      </p:sp>
    </p:spTree>
    <p:extLst>
      <p:ext uri="{BB962C8B-B14F-4D97-AF65-F5344CB8AC3E}">
        <p14:creationId xmlns:p14="http://schemas.microsoft.com/office/powerpoint/2010/main" val="3382732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latin typeface="Calibri" pitchFamily="34" charset="0"/>
                <a:ea typeface="宋体" pitchFamily="2" charset="-122"/>
                <a:cs typeface="+mn-cs"/>
              </a:rPr>
              <a:t>#include &lt;</a:t>
            </a:r>
            <a:r>
              <a:rPr lang="en-US" altLang="zh-CN" sz="1200" kern="1200" dirty="0" err="1" smtClean="0">
                <a:solidFill>
                  <a:schemeClr val="tx1"/>
                </a:solidFill>
                <a:latin typeface="Calibri" pitchFamily="34" charset="0"/>
                <a:ea typeface="宋体" pitchFamily="2" charset="-122"/>
                <a:cs typeface="+mn-cs"/>
              </a:rPr>
              <a:t>stdio.h</a:t>
            </a:r>
            <a:r>
              <a:rPr lang="en-US" altLang="zh-CN" sz="1200" kern="1200" dirty="0" smtClean="0">
                <a:solidFill>
                  <a:schemeClr val="tx1"/>
                </a:solidFill>
                <a:latin typeface="Calibri" pitchFamily="34" charset="0"/>
                <a:ea typeface="宋体" pitchFamily="2" charset="-122"/>
                <a:cs typeface="+mn-cs"/>
              </a:rPr>
              <a:t>&gt;</a:t>
            </a:r>
          </a:p>
          <a:p>
            <a:r>
              <a:rPr lang="en-US" altLang="zh-CN" sz="1200" kern="1200" dirty="0" smtClean="0">
                <a:solidFill>
                  <a:schemeClr val="tx1"/>
                </a:solidFill>
                <a:latin typeface="Calibri" pitchFamily="34" charset="0"/>
                <a:ea typeface="宋体" pitchFamily="2" charset="-122"/>
                <a:cs typeface="+mn-cs"/>
              </a:rPr>
              <a:t>#define N 10</a:t>
            </a:r>
          </a:p>
          <a:p>
            <a:r>
              <a:rPr lang="en-US" altLang="zh-CN" sz="1200" kern="1200" dirty="0" smtClean="0">
                <a:solidFill>
                  <a:schemeClr val="tx1"/>
                </a:solidFill>
                <a:latin typeface="Calibri" pitchFamily="34" charset="0"/>
                <a:ea typeface="宋体" pitchFamily="2" charset="-122"/>
                <a:cs typeface="+mn-cs"/>
              </a:rPr>
              <a:t>void main()</a:t>
            </a:r>
          </a:p>
          <a:p>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int</a:t>
            </a:r>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i,count</a:t>
            </a:r>
            <a:r>
              <a:rPr lang="en-US" altLang="zh-CN" sz="1200" kern="1200" dirty="0" smtClean="0">
                <a:solidFill>
                  <a:schemeClr val="tx1"/>
                </a:solidFill>
                <a:latin typeface="Calibri" pitchFamily="34" charset="0"/>
                <a:ea typeface="宋体" pitchFamily="2" charset="-122"/>
                <a:cs typeface="+mn-cs"/>
              </a:rPr>
              <a:t>=0;</a:t>
            </a:r>
          </a:p>
          <a:p>
            <a:r>
              <a:rPr lang="en-US" altLang="zh-CN" sz="1200" kern="1200" dirty="0" err="1" smtClean="0">
                <a:solidFill>
                  <a:schemeClr val="tx1"/>
                </a:solidFill>
                <a:latin typeface="Calibri" pitchFamily="34" charset="0"/>
                <a:ea typeface="宋体" pitchFamily="2" charset="-122"/>
                <a:cs typeface="+mn-cs"/>
              </a:rPr>
              <a:t>int</a:t>
            </a:r>
            <a:r>
              <a:rPr lang="en-US" altLang="zh-CN" sz="1200" kern="1200" dirty="0" smtClean="0">
                <a:solidFill>
                  <a:schemeClr val="tx1"/>
                </a:solidFill>
                <a:latin typeface="Calibri" pitchFamily="34" charset="0"/>
                <a:ea typeface="宋体" pitchFamily="2" charset="-122"/>
                <a:cs typeface="+mn-cs"/>
              </a:rPr>
              <a:t> data[N]={1,0,3,5};</a:t>
            </a:r>
          </a:p>
          <a:p>
            <a:r>
              <a:rPr lang="en-US" altLang="zh-CN" sz="1200" kern="1200" dirty="0" smtClean="0">
                <a:solidFill>
                  <a:schemeClr val="tx1"/>
                </a:solidFill>
                <a:latin typeface="Calibri" pitchFamily="34" charset="0"/>
                <a:ea typeface="宋体" pitchFamily="2" charset="-122"/>
                <a:cs typeface="+mn-cs"/>
              </a:rPr>
              <a:t>for(</a:t>
            </a:r>
            <a:r>
              <a:rPr lang="en-US" altLang="zh-CN" sz="1200" kern="1200" dirty="0" err="1" smtClean="0">
                <a:solidFill>
                  <a:schemeClr val="tx1"/>
                </a:solidFill>
                <a:latin typeface="Calibri" pitchFamily="34" charset="0"/>
                <a:ea typeface="宋体" pitchFamily="2" charset="-122"/>
                <a:cs typeface="+mn-cs"/>
              </a:rPr>
              <a:t>i</a:t>
            </a:r>
            <a:r>
              <a:rPr lang="en-US" altLang="zh-CN" sz="1200" kern="1200" dirty="0" smtClean="0">
                <a:solidFill>
                  <a:schemeClr val="tx1"/>
                </a:solidFill>
                <a:latin typeface="Calibri" pitchFamily="34" charset="0"/>
                <a:ea typeface="宋体" pitchFamily="2" charset="-122"/>
                <a:cs typeface="+mn-cs"/>
              </a:rPr>
              <a:t>=0;i&lt;</a:t>
            </a:r>
            <a:r>
              <a:rPr lang="en-US" altLang="zh-CN" sz="1200" kern="1200" dirty="0" err="1" smtClean="0">
                <a:solidFill>
                  <a:schemeClr val="tx1"/>
                </a:solidFill>
                <a:latin typeface="Calibri" pitchFamily="34" charset="0"/>
                <a:ea typeface="宋体" pitchFamily="2" charset="-122"/>
                <a:cs typeface="+mn-cs"/>
              </a:rPr>
              <a:t>N;i</a:t>
            </a:r>
            <a:r>
              <a:rPr lang="en-US" altLang="zh-CN" sz="1200" kern="1200" dirty="0" smtClean="0">
                <a:solidFill>
                  <a:schemeClr val="tx1"/>
                </a:solidFill>
                <a:latin typeface="Calibri" pitchFamily="34" charset="0"/>
                <a:ea typeface="宋体" pitchFamily="2" charset="-122"/>
                <a:cs typeface="+mn-cs"/>
              </a:rPr>
              <a:t>++) </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printf</a:t>
            </a:r>
            <a:r>
              <a:rPr lang="en-US" altLang="zh-CN" sz="1200" kern="1200" dirty="0" smtClean="0">
                <a:solidFill>
                  <a:schemeClr val="tx1"/>
                </a:solidFill>
                <a:latin typeface="Calibri" pitchFamily="34" charset="0"/>
                <a:ea typeface="宋体" pitchFamily="2" charset="-122"/>
                <a:cs typeface="+mn-cs"/>
              </a:rPr>
              <a:t>("Count of zero is %x\</a:t>
            </a:r>
            <a:r>
              <a:rPr lang="en-US" altLang="zh-CN" sz="1200" kern="1200" dirty="0" err="1" smtClean="0">
                <a:solidFill>
                  <a:schemeClr val="tx1"/>
                </a:solidFill>
                <a:latin typeface="Calibri" pitchFamily="34" charset="0"/>
                <a:ea typeface="宋体" pitchFamily="2" charset="-122"/>
                <a:cs typeface="+mn-cs"/>
              </a:rPr>
              <a:t>n",&amp;data</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i</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err="1" smtClean="0">
                <a:solidFill>
                  <a:schemeClr val="tx1"/>
                </a:solidFill>
                <a:latin typeface="Calibri" pitchFamily="34" charset="0"/>
                <a:ea typeface="宋体" pitchFamily="2" charset="-122"/>
                <a:cs typeface="+mn-cs"/>
              </a:rPr>
              <a:t>getchar</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a:t>
            </a:r>
          </a:p>
          <a:p>
            <a:endParaRPr lang="zh-CN" altLang="en-US" sz="1200" kern="1200" dirty="0" smtClean="0">
              <a:solidFill>
                <a:schemeClr val="tx1"/>
              </a:solidFill>
              <a:latin typeface="Calibri" pitchFamily="34" charset="0"/>
              <a:ea typeface="宋体" pitchFamily="2" charset="-122"/>
              <a:cs typeface="+mn-cs"/>
            </a:endParaRPr>
          </a:p>
          <a:p>
            <a:endParaRPr lang="en-US" altLang="zh-CN" dirty="0" smtClean="0"/>
          </a:p>
          <a:p>
            <a:endParaRPr lang="en-US" altLang="zh-CN" dirty="0" smtClean="0"/>
          </a:p>
          <a:p>
            <a:endParaRPr lang="en-US" altLang="zh-CN" dirty="0" smtClean="0"/>
          </a:p>
          <a:p>
            <a:endParaRPr lang="en-US" altLang="zh-CN" dirty="0" smtClean="0"/>
          </a:p>
          <a:p>
            <a:r>
              <a:rPr lang="en-US" altLang="zh-CN" sz="1200" kern="1200" dirty="0" smtClean="0">
                <a:solidFill>
                  <a:schemeClr val="tx1"/>
                </a:solidFill>
                <a:latin typeface="Calibri" pitchFamily="34" charset="0"/>
                <a:ea typeface="宋体" pitchFamily="2" charset="-122"/>
                <a:cs typeface="+mn-cs"/>
              </a:rPr>
              <a:t>#include "</a:t>
            </a:r>
            <a:r>
              <a:rPr lang="en-US" altLang="zh-CN" sz="1200" kern="1200" dirty="0" err="1" smtClean="0">
                <a:solidFill>
                  <a:schemeClr val="tx1"/>
                </a:solidFill>
                <a:latin typeface="Calibri" pitchFamily="34" charset="0"/>
                <a:ea typeface="宋体" pitchFamily="2" charset="-122"/>
                <a:cs typeface="+mn-cs"/>
              </a:rPr>
              <a:t>stdio.h</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#include "</a:t>
            </a:r>
            <a:r>
              <a:rPr lang="en-US" altLang="zh-CN" sz="1200" kern="1200" dirty="0" err="1" smtClean="0">
                <a:solidFill>
                  <a:schemeClr val="tx1"/>
                </a:solidFill>
                <a:latin typeface="Calibri" pitchFamily="34" charset="0"/>
                <a:ea typeface="宋体" pitchFamily="2" charset="-122"/>
                <a:cs typeface="+mn-cs"/>
              </a:rPr>
              <a:t>malloc.h</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err="1" smtClean="0">
                <a:solidFill>
                  <a:schemeClr val="tx1"/>
                </a:solidFill>
                <a:latin typeface="Calibri" pitchFamily="34" charset="0"/>
                <a:ea typeface="宋体" pitchFamily="2" charset="-122"/>
                <a:cs typeface="+mn-cs"/>
              </a:rPr>
              <a:t>typedef</a:t>
            </a:r>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struct</a:t>
            </a:r>
            <a:r>
              <a:rPr lang="en-US" altLang="zh-CN" sz="1200" kern="1200" dirty="0" smtClean="0">
                <a:solidFill>
                  <a:schemeClr val="tx1"/>
                </a:solidFill>
                <a:latin typeface="Calibri" pitchFamily="34" charset="0"/>
                <a:ea typeface="宋体" pitchFamily="2" charset="-122"/>
                <a:cs typeface="+mn-cs"/>
              </a:rPr>
              <a:t>   Node</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int</a:t>
            </a:r>
            <a:r>
              <a:rPr lang="en-US" altLang="zh-CN" sz="1200" kern="1200" dirty="0" smtClean="0">
                <a:solidFill>
                  <a:schemeClr val="tx1"/>
                </a:solidFill>
                <a:latin typeface="Calibri" pitchFamily="34" charset="0"/>
                <a:ea typeface="宋体" pitchFamily="2" charset="-122"/>
                <a:cs typeface="+mn-cs"/>
              </a:rPr>
              <a:t>   data;</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struct</a:t>
            </a:r>
            <a:r>
              <a:rPr lang="en-US" altLang="zh-CN" sz="1200" kern="1200" dirty="0" smtClean="0">
                <a:solidFill>
                  <a:schemeClr val="tx1"/>
                </a:solidFill>
                <a:latin typeface="Calibri" pitchFamily="34" charset="0"/>
                <a:ea typeface="宋体" pitchFamily="2" charset="-122"/>
                <a:cs typeface="+mn-cs"/>
              </a:rPr>
              <a:t>  Node *next;</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Lnode</a:t>
            </a:r>
            <a:r>
              <a:rPr lang="en-US" altLang="zh-CN" sz="1200" kern="1200" dirty="0" smtClean="0">
                <a:solidFill>
                  <a:schemeClr val="tx1"/>
                </a:solidFill>
                <a:latin typeface="Calibri" pitchFamily="34" charset="0"/>
                <a:ea typeface="宋体" pitchFamily="2" charset="-122"/>
                <a:cs typeface="+mn-cs"/>
              </a:rPr>
              <a:t> , *</a:t>
            </a:r>
            <a:r>
              <a:rPr lang="en-US" altLang="zh-CN" sz="1200" kern="1200" dirty="0" err="1" smtClean="0">
                <a:solidFill>
                  <a:schemeClr val="tx1"/>
                </a:solidFill>
                <a:latin typeface="Calibri" pitchFamily="34" charset="0"/>
                <a:ea typeface="宋体" pitchFamily="2" charset="-122"/>
                <a:cs typeface="+mn-cs"/>
              </a:rPr>
              <a:t>LinkList</a:t>
            </a:r>
            <a:r>
              <a:rPr lang="en-US" altLang="zh-CN" sz="1200" kern="1200" dirty="0" smtClean="0">
                <a:solidFill>
                  <a:schemeClr val="tx1"/>
                </a:solidFill>
                <a:latin typeface="Calibri" pitchFamily="34" charset="0"/>
                <a:ea typeface="宋体" pitchFamily="2" charset="-122"/>
                <a:cs typeface="+mn-cs"/>
              </a:rPr>
              <a:t>;</a:t>
            </a:r>
          </a:p>
          <a:p>
            <a:endParaRPr lang="zh-CN" altLang="en-US" sz="1200" kern="1200" dirty="0" smtClean="0">
              <a:solidFill>
                <a:schemeClr val="tx1"/>
              </a:solidFill>
              <a:latin typeface="Calibri" pitchFamily="34" charset="0"/>
              <a:ea typeface="宋体" pitchFamily="2" charset="-122"/>
              <a:cs typeface="+mn-cs"/>
            </a:endParaRPr>
          </a:p>
          <a:p>
            <a:endParaRPr lang="zh-CN" altLang="en-US" sz="1200" kern="1200" dirty="0" smtClean="0">
              <a:solidFill>
                <a:schemeClr val="tx1"/>
              </a:solidFill>
              <a:latin typeface="Calibri" pitchFamily="34" charset="0"/>
              <a:ea typeface="宋体" pitchFamily="2" charset="-122"/>
              <a:cs typeface="+mn-cs"/>
            </a:endParaRPr>
          </a:p>
          <a:p>
            <a:r>
              <a:rPr lang="en-US" altLang="zh-CN" sz="1200" kern="1200" dirty="0" err="1" smtClean="0">
                <a:solidFill>
                  <a:schemeClr val="tx1"/>
                </a:solidFill>
                <a:latin typeface="Calibri" pitchFamily="34" charset="0"/>
                <a:ea typeface="宋体" pitchFamily="2" charset="-122"/>
                <a:cs typeface="+mn-cs"/>
              </a:rPr>
              <a:t>LinkList</a:t>
            </a:r>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CreatList</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Lnode</a:t>
            </a:r>
            <a:r>
              <a:rPr lang="en-US" altLang="zh-CN" sz="1200" kern="1200" dirty="0" smtClean="0">
                <a:solidFill>
                  <a:schemeClr val="tx1"/>
                </a:solidFill>
                <a:latin typeface="Calibri" pitchFamily="34" charset="0"/>
                <a:ea typeface="宋体" pitchFamily="2" charset="-122"/>
                <a:cs typeface="+mn-cs"/>
              </a:rPr>
              <a:t>  *P,*H=NULL;   /*P</a:t>
            </a:r>
            <a:r>
              <a:rPr lang="zh-CN" altLang="en-US" sz="1200" kern="1200" dirty="0" smtClean="0">
                <a:solidFill>
                  <a:schemeClr val="tx1"/>
                </a:solidFill>
                <a:latin typeface="Calibri" pitchFamily="34" charset="0"/>
                <a:ea typeface="宋体" pitchFamily="2" charset="-122"/>
                <a:cs typeface="+mn-cs"/>
              </a:rPr>
              <a:t>新建节点；</a:t>
            </a:r>
            <a:r>
              <a:rPr lang="en-US" altLang="zh-CN" sz="1200" kern="1200" dirty="0" smtClean="0">
                <a:solidFill>
                  <a:schemeClr val="tx1"/>
                </a:solidFill>
                <a:latin typeface="Calibri" pitchFamily="34" charset="0"/>
                <a:ea typeface="宋体" pitchFamily="2" charset="-122"/>
                <a:cs typeface="+mn-cs"/>
              </a:rPr>
              <a:t>H</a:t>
            </a:r>
            <a:r>
              <a:rPr lang="zh-CN" altLang="en-US" sz="1200" kern="1200" dirty="0" smtClean="0">
                <a:solidFill>
                  <a:schemeClr val="tx1"/>
                </a:solidFill>
                <a:latin typeface="Calibri" pitchFamily="34" charset="0"/>
                <a:ea typeface="宋体" pitchFamily="2" charset="-122"/>
                <a:cs typeface="+mn-cs"/>
              </a:rPr>
              <a:t>：头指针*</a:t>
            </a:r>
            <a:r>
              <a:rPr lang="en-US" altLang="zh-CN" sz="1200" kern="1200" dirty="0" smtClean="0">
                <a:solidFill>
                  <a:schemeClr val="tx1"/>
                </a:solidFill>
                <a:latin typeface="Calibri" pitchFamily="34" charset="0"/>
                <a:ea typeface="宋体" pitchFamily="2" charset="-122"/>
                <a:cs typeface="+mn-cs"/>
              </a:rPr>
              <a:t>/</a:t>
            </a:r>
            <a:endParaRPr lang="zh-CN" altLang="en-US" sz="1200" kern="1200" dirty="0" smtClean="0">
              <a:solidFill>
                <a:schemeClr val="tx1"/>
              </a:solidFill>
              <a:latin typeface="Calibri" pitchFamily="34" charset="0"/>
              <a:ea typeface="宋体" pitchFamily="2" charset="-122"/>
              <a:cs typeface="+mn-cs"/>
            </a:endParaRP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int</a:t>
            </a:r>
            <a:r>
              <a:rPr lang="en-US" altLang="zh-CN" sz="1200" kern="1200" dirty="0" smtClean="0">
                <a:solidFill>
                  <a:schemeClr val="tx1"/>
                </a:solidFill>
                <a:latin typeface="Calibri" pitchFamily="34" charset="0"/>
                <a:ea typeface="宋体" pitchFamily="2" charset="-122"/>
                <a:cs typeface="+mn-cs"/>
              </a:rPr>
              <a:t>    x;</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scanf</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d",&amp;x</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  while(x!=0)</a:t>
            </a:r>
          </a:p>
          <a:p>
            <a:r>
              <a:rPr lang="en-US" altLang="zh-CN" sz="1200" kern="1200" dirty="0" smtClean="0">
                <a:solidFill>
                  <a:schemeClr val="tx1"/>
                </a:solidFill>
                <a:latin typeface="Calibri" pitchFamily="34" charset="0"/>
                <a:ea typeface="宋体" pitchFamily="2" charset="-122"/>
                <a:cs typeface="+mn-cs"/>
              </a:rPr>
              <a:t>  {  P=(</a:t>
            </a:r>
            <a:r>
              <a:rPr lang="en-US" altLang="zh-CN" sz="1200" kern="1200" dirty="0" err="1" smtClean="0">
                <a:solidFill>
                  <a:schemeClr val="tx1"/>
                </a:solidFill>
                <a:latin typeface="Calibri" pitchFamily="34" charset="0"/>
                <a:ea typeface="宋体" pitchFamily="2" charset="-122"/>
                <a:cs typeface="+mn-cs"/>
              </a:rPr>
              <a:t>Lnode</a:t>
            </a:r>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malloc</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sizeof</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Lnode</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     P-&gt;data=</a:t>
            </a:r>
            <a:r>
              <a:rPr lang="en-US" altLang="zh-CN" sz="1200" kern="1200" dirty="0" err="1" smtClean="0">
                <a:solidFill>
                  <a:schemeClr val="tx1"/>
                </a:solidFill>
                <a:latin typeface="Calibri" pitchFamily="34" charset="0"/>
                <a:ea typeface="宋体" pitchFamily="2" charset="-122"/>
                <a:cs typeface="+mn-cs"/>
              </a:rPr>
              <a:t>x;P</a:t>
            </a:r>
            <a:r>
              <a:rPr lang="en-US" altLang="zh-CN" sz="1200" kern="1200" dirty="0" smtClean="0">
                <a:solidFill>
                  <a:schemeClr val="tx1"/>
                </a:solidFill>
                <a:latin typeface="Calibri" pitchFamily="34" charset="0"/>
                <a:ea typeface="宋体" pitchFamily="2" charset="-122"/>
                <a:cs typeface="+mn-cs"/>
              </a:rPr>
              <a:t>-&gt;next=H; H=P;</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scanf</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d",&amp;x</a:t>
            </a:r>
            <a:r>
              <a:rPr lang="en-US" altLang="zh-CN" sz="1200" kern="1200" dirty="0" smtClean="0">
                <a:solidFill>
                  <a:schemeClr val="tx1"/>
                </a:solidFill>
                <a:latin typeface="Calibri" pitchFamily="34" charset="0"/>
                <a:ea typeface="宋体" pitchFamily="2" charset="-122"/>
                <a:cs typeface="+mn-cs"/>
              </a:rPr>
              <a:t>);</a:t>
            </a:r>
          </a:p>
          <a:p>
            <a:r>
              <a:rPr lang="zh-CN" altLang="en-US" sz="1200" kern="1200" dirty="0" smtClean="0">
                <a:solidFill>
                  <a:schemeClr val="tx1"/>
                </a:solidFill>
                <a:latin typeface="Calibri" pitchFamily="34" charset="0"/>
                <a:ea typeface="宋体" pitchFamily="2" charset="-122"/>
                <a:cs typeface="+mn-cs"/>
              </a:rPr>
              <a:t>  </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  return  H;</a:t>
            </a:r>
          </a:p>
          <a:p>
            <a:r>
              <a:rPr lang="en-US" altLang="zh-CN" sz="1200" kern="1200" dirty="0" smtClean="0">
                <a:solidFill>
                  <a:schemeClr val="tx1"/>
                </a:solidFill>
                <a:latin typeface="Calibri" pitchFamily="34" charset="0"/>
                <a:ea typeface="宋体" pitchFamily="2" charset="-122"/>
                <a:cs typeface="+mn-cs"/>
              </a:rPr>
              <a:t>}</a:t>
            </a:r>
          </a:p>
          <a:p>
            <a:endParaRPr lang="zh-CN" altLang="en-US" sz="1200" kern="1200" dirty="0" smtClean="0">
              <a:solidFill>
                <a:schemeClr val="tx1"/>
              </a:solidFill>
              <a:latin typeface="Calibri" pitchFamily="34" charset="0"/>
              <a:ea typeface="宋体" pitchFamily="2" charset="-122"/>
              <a:cs typeface="+mn-cs"/>
            </a:endParaRPr>
          </a:p>
          <a:p>
            <a:r>
              <a:rPr lang="en-US" altLang="zh-CN" sz="1200" kern="1200" dirty="0" smtClean="0">
                <a:solidFill>
                  <a:schemeClr val="tx1"/>
                </a:solidFill>
                <a:latin typeface="Calibri" pitchFamily="34" charset="0"/>
                <a:ea typeface="宋体" pitchFamily="2" charset="-122"/>
                <a:cs typeface="+mn-cs"/>
              </a:rPr>
              <a:t>void </a:t>
            </a:r>
            <a:r>
              <a:rPr lang="en-US" altLang="zh-CN" sz="1200" kern="1200" dirty="0" err="1" smtClean="0">
                <a:solidFill>
                  <a:schemeClr val="tx1"/>
                </a:solidFill>
                <a:latin typeface="Calibri" pitchFamily="34" charset="0"/>
                <a:ea typeface="宋体" pitchFamily="2" charset="-122"/>
                <a:cs typeface="+mn-cs"/>
              </a:rPr>
              <a:t>PrintList</a:t>
            </a:r>
            <a:r>
              <a:rPr lang="en-US" altLang="zh-CN" sz="1200" kern="1200" dirty="0" smtClean="0">
                <a:solidFill>
                  <a:schemeClr val="tx1"/>
                </a:solidFill>
                <a:latin typeface="Calibri" pitchFamily="34" charset="0"/>
                <a:ea typeface="宋体" pitchFamily="2" charset="-122"/>
                <a:cs typeface="+mn-cs"/>
              </a:rPr>
              <a:t>(</a:t>
            </a:r>
            <a:r>
              <a:rPr lang="en-US" altLang="zh-CN" sz="1200" kern="1200" dirty="0" err="1" smtClean="0">
                <a:solidFill>
                  <a:schemeClr val="tx1"/>
                </a:solidFill>
                <a:latin typeface="Calibri" pitchFamily="34" charset="0"/>
                <a:ea typeface="宋体" pitchFamily="2" charset="-122"/>
                <a:cs typeface="+mn-cs"/>
              </a:rPr>
              <a:t>LinkList</a:t>
            </a:r>
            <a:r>
              <a:rPr lang="en-US" altLang="zh-CN" sz="1200" kern="1200" dirty="0" smtClean="0">
                <a:solidFill>
                  <a:schemeClr val="tx1"/>
                </a:solidFill>
                <a:latin typeface="Calibri" pitchFamily="34" charset="0"/>
                <a:ea typeface="宋体" pitchFamily="2" charset="-122"/>
                <a:cs typeface="+mn-cs"/>
              </a:rPr>
              <a:t> H)</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Lnode</a:t>
            </a:r>
            <a:r>
              <a:rPr lang="en-US" altLang="zh-CN" sz="1200" kern="1200" dirty="0" smtClean="0">
                <a:solidFill>
                  <a:schemeClr val="tx1"/>
                </a:solidFill>
                <a:latin typeface="Calibri" pitchFamily="34" charset="0"/>
                <a:ea typeface="宋体" pitchFamily="2" charset="-122"/>
                <a:cs typeface="+mn-cs"/>
              </a:rPr>
              <a:t> *p=H ;</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printf</a:t>
            </a:r>
            <a:r>
              <a:rPr lang="en-US" altLang="zh-CN" sz="1200" kern="1200" dirty="0" smtClean="0">
                <a:solidFill>
                  <a:schemeClr val="tx1"/>
                </a:solidFill>
                <a:latin typeface="Calibri" pitchFamily="34" charset="0"/>
                <a:ea typeface="宋体" pitchFamily="2" charset="-122"/>
                <a:cs typeface="+mn-cs"/>
              </a:rPr>
              <a:t>("</a:t>
            </a:r>
            <a:r>
              <a:rPr lang="zh-CN" altLang="en-US" sz="1200" kern="1200" dirty="0" smtClean="0">
                <a:solidFill>
                  <a:schemeClr val="tx1"/>
                </a:solidFill>
                <a:latin typeface="Calibri" pitchFamily="34" charset="0"/>
                <a:ea typeface="宋体" pitchFamily="2" charset="-122"/>
                <a:cs typeface="+mn-cs"/>
              </a:rPr>
              <a:t>链表输出结果：</a:t>
            </a:r>
            <a:r>
              <a:rPr lang="en-US" altLang="zh-CN" sz="1200" kern="1200" dirty="0" smtClean="0">
                <a:solidFill>
                  <a:schemeClr val="tx1"/>
                </a:solidFill>
                <a:latin typeface="Calibri" pitchFamily="34" charset="0"/>
                <a:ea typeface="宋体" pitchFamily="2" charset="-122"/>
                <a:cs typeface="+mn-cs"/>
              </a:rPr>
              <a:t>\n");</a:t>
            </a:r>
          </a:p>
          <a:p>
            <a:r>
              <a:rPr lang="en-US" altLang="zh-CN" sz="1200" kern="1200" dirty="0" smtClean="0">
                <a:solidFill>
                  <a:schemeClr val="tx1"/>
                </a:solidFill>
                <a:latin typeface="Calibri" pitchFamily="34" charset="0"/>
                <a:ea typeface="宋体" pitchFamily="2" charset="-122"/>
                <a:cs typeface="+mn-cs"/>
              </a:rPr>
              <a:t>   while(p!=NULL)</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printf</a:t>
            </a:r>
            <a:r>
              <a:rPr lang="en-US" altLang="zh-CN" sz="1200" kern="1200" dirty="0" smtClean="0">
                <a:solidFill>
                  <a:schemeClr val="tx1"/>
                </a:solidFill>
                <a:latin typeface="Calibri" pitchFamily="34" charset="0"/>
                <a:ea typeface="宋体" pitchFamily="2" charset="-122"/>
                <a:cs typeface="+mn-cs"/>
              </a:rPr>
              <a:t>("%d  ",p-&gt;data);</a:t>
            </a:r>
          </a:p>
          <a:p>
            <a:r>
              <a:rPr lang="en-US" altLang="zh-CN" sz="1200" kern="1200" dirty="0" smtClean="0">
                <a:solidFill>
                  <a:schemeClr val="tx1"/>
                </a:solidFill>
                <a:latin typeface="Calibri" pitchFamily="34" charset="0"/>
                <a:ea typeface="宋体" pitchFamily="2" charset="-122"/>
                <a:cs typeface="+mn-cs"/>
              </a:rPr>
              <a:t>      p=p-&gt;next;</a:t>
            </a:r>
          </a:p>
          <a:p>
            <a:r>
              <a:rPr lang="zh-CN" altLang="en-US" sz="1200" kern="1200" dirty="0" smtClean="0">
                <a:solidFill>
                  <a:schemeClr val="tx1"/>
                </a:solidFill>
                <a:latin typeface="Calibri" pitchFamily="34" charset="0"/>
                <a:ea typeface="宋体" pitchFamily="2" charset="-122"/>
                <a:cs typeface="+mn-cs"/>
              </a:rPr>
              <a:t>     </a:t>
            </a:r>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a:t>
            </a:r>
          </a:p>
          <a:p>
            <a:endParaRPr lang="zh-CN" altLang="en-US" sz="1200" kern="1200" dirty="0" smtClean="0">
              <a:solidFill>
                <a:schemeClr val="tx1"/>
              </a:solidFill>
              <a:latin typeface="Calibri" pitchFamily="34" charset="0"/>
              <a:ea typeface="宋体" pitchFamily="2" charset="-122"/>
              <a:cs typeface="+mn-cs"/>
            </a:endParaRPr>
          </a:p>
          <a:p>
            <a:r>
              <a:rPr lang="en-US" altLang="zh-CN" sz="1200" kern="1200" dirty="0" smtClean="0">
                <a:solidFill>
                  <a:schemeClr val="tx1"/>
                </a:solidFill>
                <a:latin typeface="Calibri" pitchFamily="34" charset="0"/>
                <a:ea typeface="宋体" pitchFamily="2" charset="-122"/>
                <a:cs typeface="+mn-cs"/>
              </a:rPr>
              <a:t>void main()</a:t>
            </a:r>
          </a:p>
          <a:p>
            <a:r>
              <a:rPr lang="en-US" altLang="zh-CN" sz="1200" kern="1200" dirty="0" smtClean="0">
                <a:solidFill>
                  <a:schemeClr val="tx1"/>
                </a:solidFill>
                <a:latin typeface="Calibri" pitchFamily="34" charset="0"/>
                <a:ea typeface="宋体" pitchFamily="2" charset="-122"/>
                <a:cs typeface="+mn-cs"/>
              </a:rPr>
              <a:t>{</a:t>
            </a:r>
          </a:p>
          <a:p>
            <a:r>
              <a:rPr lang="en-US" altLang="zh-CN"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LinkList</a:t>
            </a:r>
            <a:r>
              <a:rPr lang="en-US" altLang="zh-CN" sz="1200" kern="1200" dirty="0" smtClean="0">
                <a:solidFill>
                  <a:schemeClr val="tx1"/>
                </a:solidFill>
                <a:latin typeface="Calibri" pitchFamily="34" charset="0"/>
                <a:ea typeface="宋体" pitchFamily="2" charset="-122"/>
                <a:cs typeface="+mn-cs"/>
              </a:rPr>
              <a:t> L;</a:t>
            </a:r>
          </a:p>
          <a:p>
            <a:endParaRPr lang="zh-CN" altLang="en-US" sz="1200" kern="1200" dirty="0" smtClean="0">
              <a:solidFill>
                <a:schemeClr val="tx1"/>
              </a:solidFill>
              <a:latin typeface="Calibri" pitchFamily="34" charset="0"/>
              <a:ea typeface="宋体" pitchFamily="2" charset="-122"/>
              <a:cs typeface="+mn-cs"/>
            </a:endParaRPr>
          </a:p>
          <a:p>
            <a:r>
              <a:rPr lang="zh-CN" altLang="en-US" sz="1200" kern="1200" dirty="0" smtClean="0">
                <a:solidFill>
                  <a:schemeClr val="tx1"/>
                </a:solidFill>
                <a:latin typeface="Calibri" pitchFamily="34" charset="0"/>
                <a:ea typeface="宋体" pitchFamily="2" charset="-122"/>
                <a:cs typeface="+mn-cs"/>
              </a:rPr>
              <a:t>   </a:t>
            </a:r>
            <a:r>
              <a:rPr lang="en-US" altLang="zh-CN" sz="1200" kern="1200" dirty="0" smtClean="0">
                <a:solidFill>
                  <a:schemeClr val="tx1"/>
                </a:solidFill>
                <a:latin typeface="Calibri" pitchFamily="34" charset="0"/>
                <a:ea typeface="宋体" pitchFamily="2" charset="-122"/>
                <a:cs typeface="+mn-cs"/>
              </a:rPr>
              <a:t>L=</a:t>
            </a:r>
            <a:r>
              <a:rPr lang="en-US" altLang="zh-CN" sz="1200" kern="1200" dirty="0" err="1" smtClean="0">
                <a:solidFill>
                  <a:schemeClr val="tx1"/>
                </a:solidFill>
                <a:latin typeface="Calibri" pitchFamily="34" charset="0"/>
                <a:ea typeface="宋体" pitchFamily="2" charset="-122"/>
                <a:cs typeface="+mn-cs"/>
              </a:rPr>
              <a:t>CreatList</a:t>
            </a:r>
            <a:r>
              <a:rPr lang="en-US" altLang="zh-CN" sz="1200" kern="1200" dirty="0" smtClean="0">
                <a:solidFill>
                  <a:schemeClr val="tx1"/>
                </a:solidFill>
                <a:latin typeface="Calibri" pitchFamily="34" charset="0"/>
                <a:ea typeface="宋体" pitchFamily="2" charset="-122"/>
                <a:cs typeface="+mn-cs"/>
              </a:rPr>
              <a:t>();    /*</a:t>
            </a:r>
            <a:r>
              <a:rPr lang="zh-CN" altLang="en-US" sz="1200" kern="1200" dirty="0" smtClean="0">
                <a:solidFill>
                  <a:schemeClr val="tx1"/>
                </a:solidFill>
                <a:latin typeface="Calibri" pitchFamily="34" charset="0"/>
                <a:ea typeface="宋体" pitchFamily="2" charset="-122"/>
                <a:cs typeface="+mn-cs"/>
              </a:rPr>
              <a:t>头插法（不带头结点）*</a:t>
            </a:r>
            <a:r>
              <a:rPr lang="en-US" altLang="zh-CN" sz="1200" kern="1200" dirty="0" smtClean="0">
                <a:solidFill>
                  <a:schemeClr val="tx1"/>
                </a:solidFill>
                <a:latin typeface="Calibri" pitchFamily="34" charset="0"/>
                <a:ea typeface="宋体" pitchFamily="2" charset="-122"/>
                <a:cs typeface="+mn-cs"/>
              </a:rPr>
              <a:t>/</a:t>
            </a:r>
            <a:endParaRPr lang="zh-CN" altLang="en-US" sz="1200" kern="1200" dirty="0" smtClean="0">
              <a:solidFill>
                <a:schemeClr val="tx1"/>
              </a:solidFill>
              <a:latin typeface="Calibri" pitchFamily="34" charset="0"/>
              <a:ea typeface="宋体" pitchFamily="2" charset="-122"/>
              <a:cs typeface="+mn-cs"/>
            </a:endParaRPr>
          </a:p>
          <a:p>
            <a:r>
              <a:rPr lang="zh-CN" altLang="en-US" sz="1200" kern="1200" dirty="0" smtClean="0">
                <a:solidFill>
                  <a:schemeClr val="tx1"/>
                </a:solidFill>
                <a:latin typeface="Calibri" pitchFamily="34" charset="0"/>
                <a:ea typeface="宋体" pitchFamily="2" charset="-122"/>
                <a:cs typeface="+mn-cs"/>
              </a:rPr>
              <a:t>   </a:t>
            </a:r>
            <a:r>
              <a:rPr lang="en-US" altLang="zh-CN" sz="1200" kern="1200" dirty="0" err="1" smtClean="0">
                <a:solidFill>
                  <a:schemeClr val="tx1"/>
                </a:solidFill>
                <a:latin typeface="Calibri" pitchFamily="34" charset="0"/>
                <a:ea typeface="宋体" pitchFamily="2" charset="-122"/>
                <a:cs typeface="+mn-cs"/>
              </a:rPr>
              <a:t>PrintList</a:t>
            </a:r>
            <a:r>
              <a:rPr lang="en-US" altLang="zh-CN" sz="1200" kern="1200" dirty="0" smtClean="0">
                <a:solidFill>
                  <a:schemeClr val="tx1"/>
                </a:solidFill>
                <a:latin typeface="Calibri" pitchFamily="34" charset="0"/>
                <a:ea typeface="宋体" pitchFamily="2" charset="-122"/>
                <a:cs typeface="+mn-cs"/>
              </a:rPr>
              <a:t>(L) ;    /*</a:t>
            </a:r>
            <a:r>
              <a:rPr lang="zh-CN" altLang="en-US" sz="1200" kern="1200" dirty="0" smtClean="0">
                <a:solidFill>
                  <a:schemeClr val="tx1"/>
                </a:solidFill>
                <a:latin typeface="Calibri" pitchFamily="34" charset="0"/>
                <a:ea typeface="宋体" pitchFamily="2" charset="-122"/>
                <a:cs typeface="+mn-cs"/>
              </a:rPr>
              <a:t>不带头结点的输出*</a:t>
            </a:r>
            <a:r>
              <a:rPr lang="en-US" altLang="zh-CN" sz="1200" kern="1200" dirty="0" smtClean="0">
                <a:solidFill>
                  <a:schemeClr val="tx1"/>
                </a:solidFill>
                <a:latin typeface="Calibri" pitchFamily="34" charset="0"/>
                <a:ea typeface="宋体" pitchFamily="2" charset="-122"/>
                <a:cs typeface="+mn-cs"/>
              </a:rPr>
              <a:t>/</a:t>
            </a:r>
            <a:endParaRPr lang="zh-CN" altLang="en-US" sz="1200" kern="1200" dirty="0" smtClean="0">
              <a:solidFill>
                <a:schemeClr val="tx1"/>
              </a:solidFill>
              <a:latin typeface="Calibri" pitchFamily="34" charset="0"/>
              <a:ea typeface="宋体" pitchFamily="2" charset="-122"/>
              <a:cs typeface="+mn-cs"/>
            </a:endParaRPr>
          </a:p>
          <a:p>
            <a:r>
              <a:rPr lang="en-US" altLang="zh-CN" sz="1200" kern="1200" dirty="0" smtClean="0">
                <a:solidFill>
                  <a:schemeClr val="tx1"/>
                </a:solidFill>
                <a:latin typeface="Calibri" pitchFamily="34" charset="0"/>
                <a:ea typeface="宋体" pitchFamily="2" charset="-122"/>
                <a:cs typeface="+mn-cs"/>
              </a:rPr>
              <a:t> </a:t>
            </a:r>
          </a:p>
          <a:p>
            <a:r>
              <a:rPr lang="en-US" altLang="zh-CN" sz="1200" kern="1200" dirty="0" smtClean="0">
                <a:solidFill>
                  <a:schemeClr val="tx1"/>
                </a:solidFill>
                <a:latin typeface="Calibri" pitchFamily="34" charset="0"/>
                <a:ea typeface="宋体" pitchFamily="2" charset="-122"/>
                <a:cs typeface="+mn-cs"/>
              </a:rPr>
              <a:t>}</a:t>
            </a:r>
          </a:p>
          <a:p>
            <a:endParaRPr lang="zh-CN" altLang="en-US" sz="1200" kern="1200" dirty="0" smtClean="0">
              <a:solidFill>
                <a:schemeClr val="tx1"/>
              </a:solidFill>
              <a:latin typeface="Calibri" pitchFamily="34" charset="0"/>
              <a:ea typeface="宋体" pitchFamily="2" charset="-122"/>
              <a:cs typeface="+mn-cs"/>
            </a:endParaRPr>
          </a:p>
          <a:p>
            <a:r>
              <a:rPr lang="zh-CN" altLang="en-US" sz="1200" kern="1200" dirty="0" smtClean="0">
                <a:solidFill>
                  <a:schemeClr val="tx1"/>
                </a:solidFill>
                <a:latin typeface="Calibri" pitchFamily="34" charset="0"/>
                <a:ea typeface="宋体" pitchFamily="2" charset="-122"/>
                <a:cs typeface="+mn-cs"/>
              </a:rPr>
              <a:t> </a:t>
            </a:r>
          </a:p>
          <a:p>
            <a:endParaRPr lang="zh-CN" altLang="en-US" sz="1200" kern="1200" dirty="0" smtClean="0">
              <a:solidFill>
                <a:schemeClr val="tx1"/>
              </a:solidFill>
              <a:latin typeface="Calibri" pitchFamily="34"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673D55C7-4CDC-4FB9-8E4C-0196967E9000}" type="slidenum">
              <a:rPr lang="zh-CN" altLang="en-US" smtClean="0"/>
              <a:pPr>
                <a:defRPr/>
              </a:pPr>
              <a:t>8</a:t>
            </a:fld>
            <a:endParaRPr lang="en-US"/>
          </a:p>
        </p:txBody>
      </p:sp>
    </p:spTree>
    <p:extLst>
      <p:ext uri="{BB962C8B-B14F-4D97-AF65-F5344CB8AC3E}">
        <p14:creationId xmlns:p14="http://schemas.microsoft.com/office/powerpoint/2010/main" val="2495243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Rot="1" noChangeArrowheads="1"/>
          </p:cNvSpPr>
          <p:nvPr>
            <p:ph type="body" idx="1"/>
          </p:nvPr>
        </p:nvSpPr>
        <p:spPr>
          <a:noFill/>
        </p:spPr>
        <p:txBody>
          <a:bodyPr/>
          <a:lstStyle/>
          <a:p>
            <a:pPr eaLnBrk="1" hangingPunct="1"/>
            <a:endParaRPr lang="zh-CN" altLang="en-US" dirty="0" smtClean="0"/>
          </a:p>
        </p:txBody>
      </p:sp>
    </p:spTree>
    <p:extLst>
      <p:ext uri="{BB962C8B-B14F-4D97-AF65-F5344CB8AC3E}">
        <p14:creationId xmlns:p14="http://schemas.microsoft.com/office/powerpoint/2010/main" val="4002496987"/>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73D55C7-4CDC-4FB9-8E4C-0196967E9000}" type="slidenum">
              <a:rPr lang="zh-CN" altLang="en-US" smtClean="0"/>
              <a:pPr>
                <a:defRPr/>
              </a:pPr>
              <a:t>17</a:t>
            </a:fld>
            <a:endParaRPr lang="en-US"/>
          </a:p>
        </p:txBody>
      </p:sp>
    </p:spTree>
    <p:extLst>
      <p:ext uri="{BB962C8B-B14F-4D97-AF65-F5344CB8AC3E}">
        <p14:creationId xmlns:p14="http://schemas.microsoft.com/office/powerpoint/2010/main" val="199559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lstStyle/>
          <a:p>
            <a:pPr marL="228600" indent="-228600" eaLnBrk="1" hangingPunct="1">
              <a:buFontTx/>
              <a:buAutoNum type="arabicPeriod"/>
              <a:defRPr/>
            </a:pPr>
            <a:r>
              <a:rPr lang="en-US" altLang="zh-CN" dirty="0" smtClean="0"/>
              <a:t>1&lt;=n</a:t>
            </a:r>
          </a:p>
          <a:p>
            <a:pPr eaLnBrk="1" hangingPunct="1">
              <a:defRPr/>
            </a:pPr>
            <a:r>
              <a:rPr lang="en-US" altLang="zh-CN" dirty="0" smtClean="0"/>
              <a:t>2. 1+2&lt;=n</a:t>
            </a:r>
          </a:p>
          <a:p>
            <a:pPr eaLnBrk="1" hangingPunct="1">
              <a:defRPr/>
            </a:pPr>
            <a:r>
              <a:rPr lang="en-US" altLang="zh-CN" dirty="0" smtClean="0"/>
              <a:t>3. 1+2+2&lt;=n</a:t>
            </a:r>
          </a:p>
          <a:p>
            <a:pPr eaLnBrk="1" hangingPunct="1">
              <a:defRPr/>
            </a:pPr>
            <a:r>
              <a:rPr lang="en-US" altLang="zh-CN" dirty="0" smtClean="0"/>
              <a:t>4. 1+2+2+2&lt;=n</a:t>
            </a:r>
          </a:p>
          <a:p>
            <a:pPr eaLnBrk="1" hangingPunct="1">
              <a:defRPr/>
            </a:pPr>
            <a:r>
              <a:rPr lang="en-US" altLang="zh-CN" dirty="0" smtClean="0"/>
              <a:t>t(n). 1+(t(n)-1)*2&lt;=n</a:t>
            </a:r>
          </a:p>
          <a:p>
            <a:pPr eaLnBrk="1" hangingPunct="1">
              <a:defRPr/>
            </a:pPr>
            <a:r>
              <a:rPr lang="zh-CN" altLang="en-US" dirty="0" smtClean="0"/>
              <a:t>所以 </a:t>
            </a:r>
            <a:r>
              <a:rPr lang="en-US" altLang="zh-CN" dirty="0" smtClean="0"/>
              <a:t>t(n)&lt;=(n+1)/2</a:t>
            </a:r>
          </a:p>
          <a:p>
            <a:pPr eaLnBrk="1" hangingPunct="1">
              <a:defRPr/>
            </a:pPr>
            <a:r>
              <a:rPr lang="en-US" altLang="zh-CN" dirty="0" smtClean="0"/>
              <a:t>===========</a:t>
            </a:r>
          </a:p>
          <a:p>
            <a:pPr eaLnBrk="1" hangingPunct="1">
              <a:defRPr/>
            </a:pPr>
            <a:r>
              <a:rPr lang="en-US" altLang="zh-CN" dirty="0" smtClean="0"/>
              <a:t>1.1&lt;=n</a:t>
            </a:r>
          </a:p>
          <a:p>
            <a:pPr eaLnBrk="1" hangingPunct="1">
              <a:defRPr/>
            </a:pPr>
            <a:r>
              <a:rPr lang="en-US" altLang="zh-CN" dirty="0" smtClean="0"/>
              <a:t>2.1*2&lt;=n</a:t>
            </a:r>
          </a:p>
          <a:p>
            <a:pPr eaLnBrk="1" hangingPunct="1">
              <a:defRPr/>
            </a:pPr>
            <a:r>
              <a:rPr lang="en-US" altLang="zh-CN" dirty="0" smtClean="0"/>
              <a:t>3.1*2*2&lt;=n</a:t>
            </a:r>
          </a:p>
          <a:p>
            <a:pPr eaLnBrk="1" hangingPunct="1">
              <a:defRPr/>
            </a:pPr>
            <a:r>
              <a:rPr lang="en-US" altLang="zh-CN" dirty="0" smtClean="0"/>
              <a:t>4.1*2*2*2&lt;=n</a:t>
            </a:r>
          </a:p>
          <a:p>
            <a:pPr eaLnBrk="1" hangingPunct="1">
              <a:defRPr/>
            </a:pPr>
            <a:r>
              <a:rPr lang="en-US" altLang="zh-CN" dirty="0" smtClean="0"/>
              <a:t>t(n). 2</a:t>
            </a:r>
            <a:r>
              <a:rPr lang="en-US" altLang="zh-CN" baseline="30000" dirty="0" smtClean="0"/>
              <a:t>t(n)-1</a:t>
            </a:r>
            <a:r>
              <a:rPr lang="en-US" altLang="zh-CN" dirty="0" smtClean="0"/>
              <a:t> </a:t>
            </a:r>
            <a:r>
              <a:rPr lang="en-US" altLang="zh-CN" dirty="0" smtClean="0">
                <a:sym typeface="Symbol" pitchFamily="18" charset="2"/>
              </a:rPr>
              <a:t></a:t>
            </a:r>
            <a:r>
              <a:rPr lang="en-US" altLang="zh-CN" dirty="0" smtClean="0"/>
              <a:t> n</a:t>
            </a:r>
          </a:p>
          <a:p>
            <a:pPr eaLnBrk="1" hangingPunct="1">
              <a:defRPr/>
            </a:pPr>
            <a:r>
              <a:rPr lang="zh-CN" altLang="en-US" dirty="0" smtClean="0"/>
              <a:t>所以</a:t>
            </a:r>
            <a:r>
              <a:rPr lang="en-US" altLang="zh-CN" dirty="0" smtClean="0"/>
              <a:t>t(n)&lt;=log</a:t>
            </a:r>
            <a:r>
              <a:rPr lang="en-US" altLang="zh-CN" baseline="-25000" dirty="0" smtClean="0"/>
              <a:t>2</a:t>
            </a:r>
            <a:r>
              <a:rPr lang="en-US" altLang="zh-CN" dirty="0" smtClean="0"/>
              <a:t>n + 1</a:t>
            </a:r>
          </a:p>
          <a:p>
            <a:pPr eaLnBrk="1" hangingPunct="1">
              <a:defRPr/>
            </a:pPr>
            <a:endParaRPr lang="en-US" altLang="zh-CN" dirty="0" smtClean="0"/>
          </a:p>
          <a:p>
            <a:pPr eaLnBrk="1" hangingPunct="1">
              <a:defRPr/>
            </a:pPr>
            <a:r>
              <a:rPr lang="en-US" altLang="zh-CN" dirty="0" smtClean="0"/>
              <a:t> </a:t>
            </a:r>
          </a:p>
          <a:p>
            <a:pPr eaLnBrk="1" hangingPunct="1">
              <a:defRPr/>
            </a:pPr>
            <a:endParaRPr lang="zh-CN" altLang="en-US" dirty="0" smtClean="0"/>
          </a:p>
        </p:txBody>
      </p:sp>
      <p:sp>
        <p:nvSpPr>
          <p:cNvPr id="41988" name="灯片编号占位符 3"/>
          <p:cNvSpPr>
            <a:spLocks noGrp="1"/>
          </p:cNvSpPr>
          <p:nvPr>
            <p:ph type="sldNum" sz="quarter" idx="5"/>
          </p:nvPr>
        </p:nvSpPr>
        <p:spPr>
          <a:noFill/>
        </p:spPr>
        <p:txBody>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fld id="{8B476733-E057-4F26-885A-20CC383FF8C1}" type="slidenum">
              <a:rPr lang="zh-CN" altLang="en-US" sz="1200" smtClean="0"/>
              <a:pPr/>
              <a:t>33</a:t>
            </a:fld>
            <a:endParaRPr lang="en-US" altLang="zh-CN" sz="1200" smtClean="0"/>
          </a:p>
        </p:txBody>
      </p:sp>
    </p:spTree>
    <p:extLst>
      <p:ext uri="{BB962C8B-B14F-4D97-AF65-F5344CB8AC3E}">
        <p14:creationId xmlns:p14="http://schemas.microsoft.com/office/powerpoint/2010/main" val="282360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8D2A913-5028-44B7-AFDA-2D9DB5324D82}" type="slidenum">
              <a:rPr lang="en-US"/>
              <a:pPr>
                <a:defRPr/>
              </a:pPr>
              <a:t>‹#›</a:t>
            </a:fld>
            <a:endParaRPr lang="en-US"/>
          </a:p>
        </p:txBody>
      </p:sp>
    </p:spTree>
    <p:extLst>
      <p:ext uri="{BB962C8B-B14F-4D97-AF65-F5344CB8AC3E}">
        <p14:creationId xmlns:p14="http://schemas.microsoft.com/office/powerpoint/2010/main" val="2837168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C6F381F-544C-4199-83A1-1346C74DF4BD}" type="slidenum">
              <a:rPr lang="en-US"/>
              <a:pPr>
                <a:defRPr/>
              </a:pPr>
              <a:t>‹#›</a:t>
            </a:fld>
            <a:endParaRPr lang="en-US"/>
          </a:p>
        </p:txBody>
      </p:sp>
    </p:spTree>
    <p:extLst>
      <p:ext uri="{BB962C8B-B14F-4D97-AF65-F5344CB8AC3E}">
        <p14:creationId xmlns:p14="http://schemas.microsoft.com/office/powerpoint/2010/main" val="4228896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5A5109-A342-405A-9996-7890AA80E9B7}" type="slidenum">
              <a:rPr lang="en-US"/>
              <a:pPr>
                <a:defRPr/>
              </a:pPr>
              <a:t>‹#›</a:t>
            </a:fld>
            <a:endParaRPr lang="en-US"/>
          </a:p>
        </p:txBody>
      </p:sp>
    </p:spTree>
    <p:extLst>
      <p:ext uri="{BB962C8B-B14F-4D97-AF65-F5344CB8AC3E}">
        <p14:creationId xmlns:p14="http://schemas.microsoft.com/office/powerpoint/2010/main" val="1703418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34AAEDB-B40F-4A19-B7A0-7B47752DA6F2}" type="slidenum">
              <a:rPr lang="en-US"/>
              <a:pPr>
                <a:defRPr/>
              </a:pPr>
              <a:t>‹#›</a:t>
            </a:fld>
            <a:endParaRPr lang="en-US"/>
          </a:p>
        </p:txBody>
      </p:sp>
    </p:spTree>
    <p:extLst>
      <p:ext uri="{BB962C8B-B14F-4D97-AF65-F5344CB8AC3E}">
        <p14:creationId xmlns:p14="http://schemas.microsoft.com/office/powerpoint/2010/main" val="378425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0DD503-F886-477C-9E5B-EB2C20ACE399}" type="slidenum">
              <a:rPr lang="en-US"/>
              <a:pPr>
                <a:defRPr/>
              </a:pPr>
              <a:t>‹#›</a:t>
            </a:fld>
            <a:endParaRPr lang="en-US"/>
          </a:p>
        </p:txBody>
      </p:sp>
    </p:spTree>
    <p:extLst>
      <p:ext uri="{BB962C8B-B14F-4D97-AF65-F5344CB8AC3E}">
        <p14:creationId xmlns:p14="http://schemas.microsoft.com/office/powerpoint/2010/main" val="104341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EE53E16-10B1-402B-BA46-8B5F4BF62D1C}" type="slidenum">
              <a:rPr lang="en-US"/>
              <a:pPr>
                <a:defRPr/>
              </a:pPr>
              <a:t>‹#›</a:t>
            </a:fld>
            <a:endParaRPr lang="en-US"/>
          </a:p>
        </p:txBody>
      </p:sp>
    </p:spTree>
    <p:extLst>
      <p:ext uri="{BB962C8B-B14F-4D97-AF65-F5344CB8AC3E}">
        <p14:creationId xmlns:p14="http://schemas.microsoft.com/office/powerpoint/2010/main" val="2049521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1A3D40D-10FD-451A-BCCC-0BF774F9F82D}" type="slidenum">
              <a:rPr lang="en-US"/>
              <a:pPr>
                <a:defRPr/>
              </a:pPr>
              <a:t>‹#›</a:t>
            </a:fld>
            <a:endParaRPr lang="en-US"/>
          </a:p>
        </p:txBody>
      </p:sp>
    </p:spTree>
    <p:extLst>
      <p:ext uri="{BB962C8B-B14F-4D97-AF65-F5344CB8AC3E}">
        <p14:creationId xmlns:p14="http://schemas.microsoft.com/office/powerpoint/2010/main" val="946282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27F62D7-7DB3-4F73-BE5D-86984C5292D0}" type="slidenum">
              <a:rPr lang="en-US"/>
              <a:pPr>
                <a:defRPr/>
              </a:pPr>
              <a:t>‹#›</a:t>
            </a:fld>
            <a:endParaRPr lang="en-US"/>
          </a:p>
        </p:txBody>
      </p:sp>
    </p:spTree>
    <p:extLst>
      <p:ext uri="{BB962C8B-B14F-4D97-AF65-F5344CB8AC3E}">
        <p14:creationId xmlns:p14="http://schemas.microsoft.com/office/powerpoint/2010/main" val="2628356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8103307-9727-4BFD-8619-2A3E7DFA43B2}" type="slidenum">
              <a:rPr lang="en-US"/>
              <a:pPr>
                <a:defRPr/>
              </a:pPr>
              <a:t>‹#›</a:t>
            </a:fld>
            <a:endParaRPr lang="en-US"/>
          </a:p>
        </p:txBody>
      </p:sp>
    </p:spTree>
    <p:extLst>
      <p:ext uri="{BB962C8B-B14F-4D97-AF65-F5344CB8AC3E}">
        <p14:creationId xmlns:p14="http://schemas.microsoft.com/office/powerpoint/2010/main" val="3714955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D70228D-CD6C-440F-BEF3-6912501606C8}" type="slidenum">
              <a:rPr lang="en-US"/>
              <a:pPr>
                <a:defRPr/>
              </a:pPr>
              <a:t>‹#›</a:t>
            </a:fld>
            <a:endParaRPr lang="en-US"/>
          </a:p>
        </p:txBody>
      </p:sp>
    </p:spTree>
    <p:extLst>
      <p:ext uri="{BB962C8B-B14F-4D97-AF65-F5344CB8AC3E}">
        <p14:creationId xmlns:p14="http://schemas.microsoft.com/office/powerpoint/2010/main" val="318344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A676A0-59B5-4A39-AE96-C195EDC9219E}" type="slidenum">
              <a:rPr lang="en-US"/>
              <a:pPr>
                <a:defRPr/>
              </a:pPr>
              <a:t>‹#›</a:t>
            </a:fld>
            <a:endParaRPr lang="en-US"/>
          </a:p>
        </p:txBody>
      </p:sp>
    </p:spTree>
    <p:extLst>
      <p:ext uri="{BB962C8B-B14F-4D97-AF65-F5344CB8AC3E}">
        <p14:creationId xmlns:p14="http://schemas.microsoft.com/office/powerpoint/2010/main" val="7715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FFFF"/>
            </a:gs>
            <a:gs pos="50000">
              <a:schemeClr val="bg1"/>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pPr>
              <a:defRPr/>
            </a:pPr>
            <a:fld id="{2848281B-AE3F-4525-AB91-DAE62E7A867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381000" y="990600"/>
            <a:ext cx="7772400" cy="1143000"/>
          </a:xfrm>
        </p:spPr>
        <p:txBody>
          <a:bodyPr/>
          <a:lstStyle/>
          <a:p>
            <a:pPr eaLnBrk="1" hangingPunct="1"/>
            <a:r>
              <a:rPr lang="zh-CN" b="1" dirty="0" smtClean="0"/>
              <a:t>第一章      绪论</a:t>
            </a:r>
          </a:p>
        </p:txBody>
      </p:sp>
      <p:sp>
        <p:nvSpPr>
          <p:cNvPr id="2051" name="Rectangle 3"/>
          <p:cNvSpPr>
            <a:spLocks noGrp="1" noChangeArrowheads="1"/>
          </p:cNvSpPr>
          <p:nvPr>
            <p:ph type="subTitle" idx="4294967295"/>
          </p:nvPr>
        </p:nvSpPr>
        <p:spPr>
          <a:xfrm>
            <a:off x="827088" y="2924175"/>
            <a:ext cx="7620000" cy="2520950"/>
          </a:xfrm>
          <a:ln>
            <a:solidFill>
              <a:srgbClr val="CC99FF"/>
            </a:solidFill>
            <a:miter lim="800000"/>
            <a:headEnd/>
            <a:tailEnd/>
          </a:ln>
          <a:extLst>
            <a:ext uri="{909E8E84-426E-40DD-AFC4-6F175D3DCCD1}">
              <a14:hiddenFill xmlns:a14="http://schemas.microsoft.com/office/drawing/2010/main">
                <a:solidFill>
                  <a:schemeClr val="accent2"/>
                </a:solidFill>
              </a14:hiddenFill>
            </a:ext>
          </a:extLst>
        </p:spPr>
        <p:txBody>
          <a:bodyPr/>
          <a:lstStyle/>
          <a:p>
            <a:pPr marL="0" indent="0" eaLnBrk="1" hangingPunct="1">
              <a:buFontTx/>
              <a:buNone/>
            </a:pPr>
            <a:r>
              <a:rPr lang="zh-CN" b="1" dirty="0" smtClean="0"/>
              <a:t>内容提要：</a:t>
            </a:r>
            <a:endParaRPr lang="zh-CN" b="1" dirty="0" smtClean="0">
              <a:solidFill>
                <a:srgbClr val="336600"/>
              </a:solidFill>
            </a:endParaRPr>
          </a:p>
          <a:p>
            <a:pPr marL="0" indent="0" eaLnBrk="1" hangingPunct="1">
              <a:buFontTx/>
              <a:buNone/>
            </a:pPr>
            <a:r>
              <a:rPr lang="zh-CN" dirty="0" smtClean="0">
                <a:solidFill>
                  <a:srgbClr val="336600"/>
                </a:solidFill>
              </a:rPr>
              <a:t>        </a:t>
            </a:r>
            <a:r>
              <a:rPr lang="zh-CN" b="1" dirty="0" smtClean="0"/>
              <a:t>本章主要介绍</a:t>
            </a:r>
            <a:r>
              <a:rPr lang="zh-CN" b="1" dirty="0" smtClean="0">
                <a:solidFill>
                  <a:srgbClr val="FF0000"/>
                </a:solidFill>
              </a:rPr>
              <a:t>数据结构的基本概念、术语</a:t>
            </a:r>
            <a:r>
              <a:rPr lang="zh-CN" b="1" dirty="0" smtClean="0"/>
              <a:t>，以及有关</a:t>
            </a:r>
            <a:r>
              <a:rPr lang="zh-CN" b="1" dirty="0" smtClean="0">
                <a:solidFill>
                  <a:srgbClr val="FF0000"/>
                </a:solidFill>
              </a:rPr>
              <a:t>算法的分析</a:t>
            </a:r>
            <a:r>
              <a:rPr lang="zh-CN" b="1" dirty="0" smtClean="0"/>
              <a:t>的基本常识。</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0" y="0"/>
            <a:ext cx="9144000" cy="457200"/>
            <a:chOff x="0" y="0"/>
            <a:chExt cx="5760" cy="288"/>
          </a:xfrm>
        </p:grpSpPr>
        <p:sp>
          <p:nvSpPr>
            <p:cNvPr id="11282"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1267"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11268" name="矩形 26"/>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
        <p:nvSpPr>
          <p:cNvPr id="28" name="Text Box 2"/>
          <p:cNvSpPr txBox="1">
            <a:spLocks noChangeArrowheads="1"/>
          </p:cNvSpPr>
          <p:nvPr/>
        </p:nvSpPr>
        <p:spPr bwMode="auto">
          <a:xfrm>
            <a:off x="630238" y="1193800"/>
            <a:ext cx="8001000" cy="116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itchFamily="18" charset="0"/>
                <a:ea typeface="宋体" pitchFamily="2" charset="-122"/>
              </a:defRPr>
            </a:lvl1pPr>
            <a:lvl2pPr marL="914400" indent="-457200">
              <a:spcBef>
                <a:spcPct val="0"/>
              </a:spcBef>
              <a:defRPr kumimoji="1" sz="2400">
                <a:solidFill>
                  <a:schemeClr val="tx1"/>
                </a:solidFill>
                <a:latin typeface="Times New Roman" pitchFamily="18" charset="0"/>
                <a:ea typeface="宋体" pitchFamily="2" charset="-122"/>
              </a:defRPr>
            </a:lvl2pPr>
            <a:lvl3pPr marL="1371600" indent="-457200">
              <a:spcBef>
                <a:spcPct val="0"/>
              </a:spcBef>
              <a:defRPr kumimoji="1" sz="2400">
                <a:solidFill>
                  <a:schemeClr val="tx1"/>
                </a:solidFill>
                <a:latin typeface="Times New Roman" pitchFamily="18" charset="0"/>
                <a:ea typeface="宋体" pitchFamily="2" charset="-122"/>
              </a:defRPr>
            </a:lvl3pPr>
            <a:lvl4pPr marL="1828800" indent="-457200">
              <a:spcBef>
                <a:spcPct val="0"/>
              </a:spcBef>
              <a:defRPr kumimoji="1" sz="2400">
                <a:solidFill>
                  <a:schemeClr val="tx1"/>
                </a:solidFill>
                <a:latin typeface="Times New Roman" pitchFamily="18" charset="0"/>
                <a:ea typeface="宋体" pitchFamily="2" charset="-122"/>
              </a:defRPr>
            </a:lvl4pPr>
            <a:lvl5pPr marL="2286000" indent="-457200">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设有集合  </a:t>
            </a:r>
            <a:r>
              <a:rPr lang="en-US" altLang="zh-CN" sz="2800" b="1" dirty="0" smtClean="0">
                <a:effectLst>
                  <a:outerShdw blurRad="38100" dist="38100" dir="2700000" algn="tl">
                    <a:srgbClr val="000000">
                      <a:alpha val="43137"/>
                    </a:srgbClr>
                  </a:outerShdw>
                </a:effectLst>
                <a:latin typeface="宋体" pitchFamily="2" charset="-122"/>
              </a:rPr>
              <a:t>D={</a:t>
            </a:r>
            <a:r>
              <a:rPr lang="en-US" altLang="zh-CN" sz="2800" b="1" dirty="0" err="1" smtClean="0">
                <a:effectLst>
                  <a:outerShdw blurRad="38100" dist="38100" dir="2700000" algn="tl">
                    <a:srgbClr val="000000">
                      <a:alpha val="43137"/>
                    </a:srgbClr>
                  </a:outerShdw>
                </a:effectLst>
                <a:latin typeface="宋体" pitchFamily="2" charset="-122"/>
              </a:rPr>
              <a:t>a,b,c,d,e，f</a:t>
            </a:r>
            <a:r>
              <a:rPr lang="en-US" altLang="zh-CN" sz="2800" b="1" dirty="0" smtClean="0">
                <a:effectLst>
                  <a:outerShdw blurRad="38100" dist="38100" dir="2700000" algn="tl">
                    <a:srgbClr val="000000">
                      <a:alpha val="43137"/>
                    </a:srgbClr>
                  </a:outerShdw>
                </a:effectLst>
                <a:latin typeface="宋体" pitchFamily="2" charset="-122"/>
              </a:rPr>
              <a:t>}</a:t>
            </a:r>
          </a:p>
          <a:p>
            <a:pPr>
              <a:spcBef>
                <a:spcPct val="50000"/>
              </a:spcBef>
              <a:defRPr/>
            </a:pPr>
            <a:r>
              <a:rPr lang="en-US" altLang="zh-CN" sz="2800" b="1" dirty="0" smtClean="0">
                <a:effectLst>
                  <a:outerShdw blurRad="38100" dist="38100" dir="2700000" algn="tl">
                    <a:srgbClr val="000000">
                      <a:alpha val="43137"/>
                    </a:srgbClr>
                  </a:outerShdw>
                </a:effectLst>
                <a:latin typeface="宋体" pitchFamily="2" charset="-122"/>
              </a:rPr>
              <a:t>    R2={&lt;</a:t>
            </a:r>
            <a:r>
              <a:rPr lang="en-US" altLang="zh-CN" sz="2800" b="1" dirty="0" err="1" smtClean="0">
                <a:effectLst>
                  <a:outerShdw blurRad="38100" dist="38100" dir="2700000" algn="tl">
                    <a:srgbClr val="000000">
                      <a:alpha val="43137"/>
                    </a:srgbClr>
                  </a:outerShdw>
                </a:effectLst>
                <a:latin typeface="宋体" pitchFamily="2" charset="-122"/>
              </a:rPr>
              <a:t>a,b</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a,c</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b,d</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b,e</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c，f</a:t>
            </a:r>
            <a:r>
              <a:rPr lang="en-US" altLang="zh-CN" sz="2800" b="1" dirty="0" smtClean="0">
                <a:effectLst>
                  <a:outerShdw blurRad="38100" dist="38100" dir="2700000" algn="tl">
                    <a:srgbClr val="000000">
                      <a:alpha val="43137"/>
                    </a:srgbClr>
                  </a:outerShdw>
                </a:effectLst>
                <a:latin typeface="宋体" pitchFamily="2" charset="-122"/>
              </a:rPr>
              <a:t>&gt;}</a:t>
            </a:r>
          </a:p>
        </p:txBody>
      </p:sp>
      <p:grpSp>
        <p:nvGrpSpPr>
          <p:cNvPr id="29" name="Group 25"/>
          <p:cNvGrpSpPr>
            <a:grpSpLocks/>
          </p:cNvGrpSpPr>
          <p:nvPr/>
        </p:nvGrpSpPr>
        <p:grpSpPr bwMode="auto">
          <a:xfrm>
            <a:off x="2590800" y="2590800"/>
            <a:ext cx="3048000" cy="3124200"/>
            <a:chOff x="1632" y="1632"/>
            <a:chExt cx="1920" cy="1968"/>
          </a:xfrm>
        </p:grpSpPr>
        <p:sp>
          <p:nvSpPr>
            <p:cNvPr id="11271" name="Oval 7"/>
            <p:cNvSpPr>
              <a:spLocks noChangeArrowheads="1"/>
            </p:cNvSpPr>
            <p:nvPr/>
          </p:nvSpPr>
          <p:spPr bwMode="auto">
            <a:xfrm>
              <a:off x="2592" y="1632"/>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a</a:t>
              </a:r>
            </a:p>
          </p:txBody>
        </p:sp>
        <p:sp>
          <p:nvSpPr>
            <p:cNvPr id="11272" name="Oval 8"/>
            <p:cNvSpPr>
              <a:spLocks noChangeArrowheads="1"/>
            </p:cNvSpPr>
            <p:nvPr/>
          </p:nvSpPr>
          <p:spPr bwMode="auto">
            <a:xfrm>
              <a:off x="2208" y="2352"/>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b</a:t>
              </a:r>
            </a:p>
          </p:txBody>
        </p:sp>
        <p:sp>
          <p:nvSpPr>
            <p:cNvPr id="11273" name="Oval 9"/>
            <p:cNvSpPr>
              <a:spLocks noChangeArrowheads="1"/>
            </p:cNvSpPr>
            <p:nvPr/>
          </p:nvSpPr>
          <p:spPr bwMode="auto">
            <a:xfrm>
              <a:off x="2976" y="2352"/>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c</a:t>
              </a:r>
            </a:p>
          </p:txBody>
        </p:sp>
        <p:sp>
          <p:nvSpPr>
            <p:cNvPr id="11274" name="Oval 10"/>
            <p:cNvSpPr>
              <a:spLocks noChangeArrowheads="1"/>
            </p:cNvSpPr>
            <p:nvPr/>
          </p:nvSpPr>
          <p:spPr bwMode="auto">
            <a:xfrm>
              <a:off x="2400" y="3168"/>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e</a:t>
              </a:r>
            </a:p>
          </p:txBody>
        </p:sp>
        <p:sp>
          <p:nvSpPr>
            <p:cNvPr id="11275" name="Oval 11"/>
            <p:cNvSpPr>
              <a:spLocks noChangeArrowheads="1"/>
            </p:cNvSpPr>
            <p:nvPr/>
          </p:nvSpPr>
          <p:spPr bwMode="auto">
            <a:xfrm>
              <a:off x="1632" y="3168"/>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d</a:t>
              </a:r>
            </a:p>
          </p:txBody>
        </p:sp>
        <p:sp>
          <p:nvSpPr>
            <p:cNvPr id="11276" name="Line 12"/>
            <p:cNvSpPr>
              <a:spLocks noChangeShapeType="1"/>
            </p:cNvSpPr>
            <p:nvPr/>
          </p:nvSpPr>
          <p:spPr bwMode="auto">
            <a:xfrm flipH="1">
              <a:off x="2448" y="2064"/>
              <a:ext cx="336" cy="2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7" name="Line 13"/>
            <p:cNvSpPr>
              <a:spLocks noChangeShapeType="1"/>
            </p:cNvSpPr>
            <p:nvPr/>
          </p:nvSpPr>
          <p:spPr bwMode="auto">
            <a:xfrm>
              <a:off x="2976" y="2064"/>
              <a:ext cx="192" cy="288"/>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8" name="Line 14"/>
            <p:cNvSpPr>
              <a:spLocks noChangeShapeType="1"/>
            </p:cNvSpPr>
            <p:nvPr/>
          </p:nvSpPr>
          <p:spPr bwMode="auto">
            <a:xfrm flipH="1">
              <a:off x="1920" y="2736"/>
              <a:ext cx="432" cy="43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9" name="Line 15"/>
            <p:cNvSpPr>
              <a:spLocks noChangeShapeType="1"/>
            </p:cNvSpPr>
            <p:nvPr/>
          </p:nvSpPr>
          <p:spPr bwMode="auto">
            <a:xfrm>
              <a:off x="2400" y="2784"/>
              <a:ext cx="240" cy="432"/>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0" name="Line 18"/>
            <p:cNvSpPr>
              <a:spLocks noChangeShapeType="1"/>
            </p:cNvSpPr>
            <p:nvPr/>
          </p:nvSpPr>
          <p:spPr bwMode="auto">
            <a:xfrm>
              <a:off x="3312" y="2784"/>
              <a:ext cx="0" cy="384"/>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81" name="Oval 19"/>
            <p:cNvSpPr>
              <a:spLocks noChangeArrowheads="1"/>
            </p:cNvSpPr>
            <p:nvPr/>
          </p:nvSpPr>
          <p:spPr bwMode="auto">
            <a:xfrm>
              <a:off x="3072" y="3168"/>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3600">
                  <a:solidFill>
                    <a:srgbClr val="FF0000"/>
                  </a:solidFill>
                </a:rPr>
                <a:t>f</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854404"/>
            <a:ext cx="5609228" cy="646331"/>
          </a:xfrm>
          <a:prstGeom prst="rect">
            <a:avLst/>
          </a:prstGeom>
        </p:spPr>
        <p:txBody>
          <a:bodyPr wrap="none">
            <a:spAutoFit/>
          </a:bodyPr>
          <a:lstStyle/>
          <a:p>
            <a:pPr eaLnBrk="1" hangingPunct="1"/>
            <a:r>
              <a:rPr lang="en-US" altLang="zh-CN" sz="3600" dirty="0" smtClean="0"/>
              <a:t>§1.2  </a:t>
            </a:r>
            <a:r>
              <a:rPr lang="zh-CN" altLang="en-US" sz="3600" dirty="0" smtClean="0">
                <a:ea typeface="黑体" pitchFamily="2" charset="-122"/>
              </a:rPr>
              <a:t>数据结构的抽象形式</a:t>
            </a:r>
            <a:endParaRPr lang="zh-CN" altLang="en-US" sz="3600" dirty="0"/>
          </a:p>
        </p:txBody>
      </p:sp>
    </p:spTree>
    <p:extLst>
      <p:ext uri="{BB962C8B-B14F-4D97-AF65-F5344CB8AC3E}">
        <p14:creationId xmlns:p14="http://schemas.microsoft.com/office/powerpoint/2010/main" val="524413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0" y="0"/>
            <a:ext cx="9144000" cy="457200"/>
            <a:chOff x="0" y="0"/>
            <a:chExt cx="5760" cy="288"/>
          </a:xfrm>
        </p:grpSpPr>
        <p:sp>
          <p:nvSpPr>
            <p:cNvPr id="12294"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5"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2291" name="Text Box 5"/>
          <p:cNvSpPr txBox="1">
            <a:spLocks noChangeArrowheads="1"/>
          </p:cNvSpPr>
          <p:nvPr/>
        </p:nvSpPr>
        <p:spPr bwMode="auto">
          <a:xfrm>
            <a:off x="152400" y="533400"/>
            <a:ext cx="8763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a:t>1.2.1  </a:t>
            </a:r>
            <a:r>
              <a:rPr lang="zh-CN" altLang="en-US" b="1" dirty="0">
                <a:solidFill>
                  <a:srgbClr val="FF0000"/>
                </a:solidFill>
              </a:rPr>
              <a:t>数据类型 </a:t>
            </a:r>
            <a:r>
              <a:rPr lang="en-US" altLang="zh-CN" b="1" dirty="0">
                <a:solidFill>
                  <a:srgbClr val="FF0000"/>
                </a:solidFill>
              </a:rPr>
              <a:t>Data Type</a:t>
            </a:r>
          </a:p>
          <a:p>
            <a:pPr eaLnBrk="1" hangingPunct="1"/>
            <a:endParaRPr lang="en-US" b="1" dirty="0"/>
          </a:p>
          <a:p>
            <a:pPr eaLnBrk="1" hangingPunct="1"/>
            <a:r>
              <a:rPr lang="zh-CN" altLang="en-US" dirty="0"/>
              <a:t>         一个</a:t>
            </a:r>
            <a:r>
              <a:rPr lang="zh-CN" altLang="en-US" b="1" u="sng" dirty="0">
                <a:solidFill>
                  <a:srgbClr val="FF0000"/>
                </a:solidFill>
              </a:rPr>
              <a:t>值的集合</a:t>
            </a:r>
            <a:r>
              <a:rPr lang="zh-CN" altLang="en-US" dirty="0"/>
              <a:t>和定义在这个值集上的</a:t>
            </a:r>
            <a:r>
              <a:rPr lang="zh-CN" altLang="en-US" b="1" u="sng" dirty="0">
                <a:solidFill>
                  <a:srgbClr val="FF0000"/>
                </a:solidFill>
              </a:rPr>
              <a:t>一组操作</a:t>
            </a:r>
            <a:r>
              <a:rPr lang="zh-CN" altLang="en-US" dirty="0"/>
              <a:t>的总称。</a:t>
            </a:r>
          </a:p>
        </p:txBody>
      </p:sp>
      <p:sp>
        <p:nvSpPr>
          <p:cNvPr id="21510" name="Text Box 7"/>
          <p:cNvSpPr txBox="1">
            <a:spLocks noChangeArrowheads="1"/>
          </p:cNvSpPr>
          <p:nvPr/>
        </p:nvSpPr>
        <p:spPr bwMode="auto">
          <a:xfrm>
            <a:off x="76200" y="2060575"/>
            <a:ext cx="9067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dirty="0" smtClean="0"/>
              <a:t>          </a:t>
            </a:r>
            <a:r>
              <a:rPr lang="zh-CN" altLang="en-US" dirty="0" smtClean="0"/>
              <a:t>高级语言</a:t>
            </a:r>
            <a:r>
              <a:rPr lang="zh-CN" altLang="en-US" dirty="0"/>
              <a:t>中的数据类型按值的不同特性分为：</a:t>
            </a:r>
          </a:p>
          <a:p>
            <a:pPr eaLnBrk="1" hangingPunct="1"/>
            <a:r>
              <a:rPr lang="zh-CN" altLang="en-US" dirty="0"/>
              <a:t>          </a:t>
            </a:r>
            <a:r>
              <a:rPr lang="zh-CN" altLang="en-US" b="1" dirty="0">
                <a:solidFill>
                  <a:schemeClr val="accent2"/>
                </a:solidFill>
              </a:rPr>
              <a:t>原子类型</a:t>
            </a:r>
            <a:r>
              <a:rPr lang="zh-CN" altLang="en-US" dirty="0"/>
              <a:t>（如整型、实型、字符型、布尔型）</a:t>
            </a:r>
          </a:p>
          <a:p>
            <a:pPr eaLnBrk="1" hangingPunct="1"/>
            <a:r>
              <a:rPr lang="zh-CN" altLang="en-US" dirty="0"/>
              <a:t>          </a:t>
            </a:r>
            <a:r>
              <a:rPr lang="zh-CN" altLang="en-US" b="1" dirty="0">
                <a:solidFill>
                  <a:schemeClr val="accent2"/>
                </a:solidFill>
              </a:rPr>
              <a:t>结构类型</a:t>
            </a:r>
            <a:r>
              <a:rPr lang="zh-CN" altLang="en-US" dirty="0"/>
              <a:t>（由原子类型按照一定的规则构造而成，</a:t>
            </a:r>
          </a:p>
          <a:p>
            <a:pPr eaLnBrk="1" hangingPunct="1"/>
            <a:r>
              <a:rPr lang="zh-CN" altLang="en-US" dirty="0"/>
              <a:t>                                </a:t>
            </a:r>
            <a:r>
              <a:rPr lang="zh-CN" altLang="en-US" sz="2000" dirty="0"/>
              <a:t>如数组、结构体）</a:t>
            </a:r>
          </a:p>
          <a:p>
            <a:pPr eaLnBrk="1" hangingPunct="1"/>
            <a:endParaRPr lang="zh-CN" altLang="en-US" b="1" dirty="0">
              <a:solidFill>
                <a:srgbClr val="FF0000"/>
              </a:solidFill>
            </a:endParaRPr>
          </a:p>
        </p:txBody>
      </p:sp>
      <p:sp>
        <p:nvSpPr>
          <p:cNvPr id="12293" name="Text Box 9"/>
          <p:cNvSpPr txBox="1">
            <a:spLocks noChangeArrowheads="1"/>
          </p:cNvSpPr>
          <p:nvPr/>
        </p:nvSpPr>
        <p:spPr bwMode="auto">
          <a:xfrm>
            <a:off x="0" y="0"/>
            <a:ext cx="4959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a:t>§1.2  </a:t>
            </a:r>
            <a:r>
              <a:rPr lang="zh-CN" altLang="en-US" sz="3200" dirty="0">
                <a:ea typeface="黑体" pitchFamily="2" charset="-122"/>
              </a:rPr>
              <a:t>数据结构的抽象形式</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fade">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1510">
                                            <p:txEl>
                                              <p:pRg st="0" end="0"/>
                                            </p:txEl>
                                          </p:spTgt>
                                        </p:tgtEl>
                                        <p:attrNameLst>
                                          <p:attrName>style.visibility</p:attrName>
                                        </p:attrNameLst>
                                      </p:cBhvr>
                                      <p:to>
                                        <p:strVal val="visible"/>
                                      </p:to>
                                    </p:set>
                                    <p:animEffect transition="in" filter="slide(fromBottom)">
                                      <p:cBhvr>
                                        <p:cTn id="12" dur="500"/>
                                        <p:tgtEl>
                                          <p:spTgt spid="21510">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1510">
                                            <p:txEl>
                                              <p:pRg st="1" end="1"/>
                                            </p:txEl>
                                          </p:spTgt>
                                        </p:tgtEl>
                                        <p:attrNameLst>
                                          <p:attrName>style.visibility</p:attrName>
                                        </p:attrNameLst>
                                      </p:cBhvr>
                                      <p:to>
                                        <p:strVal val="visible"/>
                                      </p:to>
                                    </p:set>
                                    <p:animEffect transition="in" filter="slide(fromBottom)">
                                      <p:cBhvr>
                                        <p:cTn id="15" dur="500"/>
                                        <p:tgtEl>
                                          <p:spTgt spid="21510">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21510">
                                            <p:txEl>
                                              <p:pRg st="2" end="2"/>
                                            </p:txEl>
                                          </p:spTgt>
                                        </p:tgtEl>
                                        <p:attrNameLst>
                                          <p:attrName>style.visibility</p:attrName>
                                        </p:attrNameLst>
                                      </p:cBhvr>
                                      <p:to>
                                        <p:strVal val="visible"/>
                                      </p:to>
                                    </p:set>
                                    <p:animEffect transition="in" filter="slide(fromBottom)">
                                      <p:cBhvr>
                                        <p:cTn id="18" dur="500"/>
                                        <p:tgtEl>
                                          <p:spTgt spid="21510">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21510">
                                            <p:txEl>
                                              <p:pRg st="3" end="3"/>
                                            </p:txEl>
                                          </p:spTgt>
                                        </p:tgtEl>
                                        <p:attrNameLst>
                                          <p:attrName>style.visibility</p:attrName>
                                        </p:attrNameLst>
                                      </p:cBhvr>
                                      <p:to>
                                        <p:strVal val="visible"/>
                                      </p:to>
                                    </p:set>
                                    <p:animEffect transition="in" filter="slide(fromBottom)">
                                      <p:cBhvr>
                                        <p:cTn id="21" dur="500"/>
                                        <p:tgtEl>
                                          <p:spTgt spid="215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0" y="0"/>
            <a:ext cx="9144000" cy="457200"/>
            <a:chOff x="0" y="0"/>
            <a:chExt cx="5760" cy="288"/>
          </a:xfrm>
        </p:grpSpPr>
        <p:sp>
          <p:nvSpPr>
            <p:cNvPr id="13320"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1"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3315" name="Text Box 5"/>
          <p:cNvSpPr txBox="1">
            <a:spLocks noChangeArrowheads="1"/>
          </p:cNvSpPr>
          <p:nvPr/>
        </p:nvSpPr>
        <p:spPr bwMode="auto">
          <a:xfrm>
            <a:off x="152400" y="457200"/>
            <a:ext cx="90439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a:t>1.2.2 </a:t>
            </a:r>
            <a:r>
              <a:rPr lang="zh-CN" altLang="en-US" b="1" dirty="0">
                <a:solidFill>
                  <a:srgbClr val="FF0000"/>
                </a:solidFill>
              </a:rPr>
              <a:t>抽象数据类型 （</a:t>
            </a:r>
            <a:r>
              <a:rPr lang="en-US" altLang="zh-CN" b="1" dirty="0">
                <a:solidFill>
                  <a:srgbClr val="FF0000"/>
                </a:solidFill>
              </a:rPr>
              <a:t>Abstract Data Type  </a:t>
            </a:r>
            <a:r>
              <a:rPr lang="en-US" b="1" dirty="0" err="1">
                <a:solidFill>
                  <a:srgbClr val="FF0000"/>
                </a:solidFill>
              </a:rPr>
              <a:t>简写</a:t>
            </a:r>
            <a:r>
              <a:rPr lang="en-US" b="1" dirty="0">
                <a:solidFill>
                  <a:srgbClr val="FF0000"/>
                </a:solidFill>
              </a:rPr>
              <a:t>： </a:t>
            </a:r>
            <a:r>
              <a:rPr lang="en-US" altLang="zh-CN" b="1" dirty="0">
                <a:solidFill>
                  <a:srgbClr val="FF0000"/>
                </a:solidFill>
              </a:rPr>
              <a:t>ADT</a:t>
            </a:r>
            <a:r>
              <a:rPr lang="en-US" b="1" dirty="0">
                <a:solidFill>
                  <a:srgbClr val="FF0000"/>
                </a:solidFill>
              </a:rPr>
              <a:t>）</a:t>
            </a:r>
            <a:endParaRPr lang="en-US" b="1" dirty="0"/>
          </a:p>
          <a:p>
            <a:pPr eaLnBrk="1" hangingPunct="1"/>
            <a:r>
              <a:rPr lang="zh-CN" altLang="en-US" dirty="0"/>
              <a:t>一个</a:t>
            </a:r>
            <a:r>
              <a:rPr lang="zh-CN" altLang="en-US" b="1" u="sng" dirty="0"/>
              <a:t>数学模型</a:t>
            </a:r>
            <a:r>
              <a:rPr lang="zh-CN" altLang="en-US" dirty="0"/>
              <a:t>及定义在这个模型上的</a:t>
            </a:r>
            <a:r>
              <a:rPr lang="zh-CN" altLang="en-US" b="1" u="sng" dirty="0"/>
              <a:t>一组操作（或运算）</a:t>
            </a:r>
            <a:r>
              <a:rPr lang="zh-CN" altLang="en-US" dirty="0"/>
              <a:t>的总称。</a:t>
            </a:r>
          </a:p>
        </p:txBody>
      </p:sp>
      <p:sp>
        <p:nvSpPr>
          <p:cNvPr id="13316" name="Text Box 10"/>
          <p:cNvSpPr txBox="1">
            <a:spLocks noChangeArrowheads="1"/>
          </p:cNvSpPr>
          <p:nvPr/>
        </p:nvSpPr>
        <p:spPr bwMode="auto">
          <a:xfrm>
            <a:off x="0" y="0"/>
            <a:ext cx="4857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§1.2 </a:t>
            </a:r>
            <a:r>
              <a:rPr lang="zh-CN" altLang="en-US" sz="3200">
                <a:ea typeface="黑体" pitchFamily="2" charset="-122"/>
              </a:rPr>
              <a:t>数据结构的抽象形式</a:t>
            </a:r>
            <a:endParaRPr lang="zh-CN" altLang="en-US"/>
          </a:p>
        </p:txBody>
      </p:sp>
      <p:sp>
        <p:nvSpPr>
          <p:cNvPr id="13317" name="Text Box 1030"/>
          <p:cNvSpPr txBox="1">
            <a:spLocks noChangeArrowheads="1"/>
          </p:cNvSpPr>
          <p:nvPr/>
        </p:nvSpPr>
        <p:spPr bwMode="auto">
          <a:xfrm>
            <a:off x="212725" y="1316038"/>
            <a:ext cx="9063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dirty="0"/>
              <a:t>抽象数据类型</a:t>
            </a:r>
            <a:r>
              <a:rPr lang="en-US" altLang="zh-CN" dirty="0"/>
              <a:t>=</a:t>
            </a:r>
            <a:r>
              <a:rPr lang="zh-CN" altLang="en-US" dirty="0"/>
              <a:t>数学模型</a:t>
            </a:r>
            <a:r>
              <a:rPr lang="en-US" altLang="zh-CN" dirty="0"/>
              <a:t>+</a:t>
            </a:r>
            <a:r>
              <a:rPr lang="zh-CN" altLang="en-US" dirty="0"/>
              <a:t>操作                </a:t>
            </a:r>
            <a:r>
              <a:rPr lang="en-US" altLang="zh-CN" dirty="0">
                <a:solidFill>
                  <a:schemeClr val="accent2"/>
                </a:solidFill>
              </a:rPr>
              <a:t>(</a:t>
            </a:r>
            <a:r>
              <a:rPr lang="zh-CN" altLang="en-US" dirty="0">
                <a:solidFill>
                  <a:schemeClr val="accent2"/>
                </a:solidFill>
              </a:rPr>
              <a:t>其它教材上对</a:t>
            </a:r>
            <a:r>
              <a:rPr lang="en-US" altLang="zh-CN" dirty="0" err="1">
                <a:solidFill>
                  <a:schemeClr val="accent2"/>
                </a:solidFill>
              </a:rPr>
              <a:t>ADT</a:t>
            </a:r>
            <a:r>
              <a:rPr lang="en-US" dirty="0" err="1">
                <a:solidFill>
                  <a:schemeClr val="accent2"/>
                </a:solidFill>
              </a:rPr>
              <a:t>的描述</a:t>
            </a:r>
            <a:r>
              <a:rPr lang="en-US" altLang="zh-CN" dirty="0">
                <a:solidFill>
                  <a:schemeClr val="accent2"/>
                </a:solidFill>
              </a:rPr>
              <a:t>)</a:t>
            </a:r>
            <a:endParaRPr lang="zh-CN" altLang="en-US" dirty="0">
              <a:solidFill>
                <a:schemeClr val="accent2"/>
              </a:solidFill>
            </a:endParaRPr>
          </a:p>
          <a:p>
            <a:pPr eaLnBrk="1" hangingPunct="1"/>
            <a:r>
              <a:rPr lang="zh-CN" altLang="en-US" dirty="0"/>
              <a:t>                         </a:t>
            </a:r>
            <a:r>
              <a:rPr lang="en-US" altLang="zh-CN" dirty="0"/>
              <a:t>=</a:t>
            </a:r>
            <a:r>
              <a:rPr lang="zh-CN" altLang="en-US" dirty="0"/>
              <a:t>数据结构</a:t>
            </a:r>
            <a:r>
              <a:rPr lang="en-US" altLang="zh-CN" dirty="0"/>
              <a:t>+</a:t>
            </a:r>
            <a:r>
              <a:rPr lang="zh-CN" altLang="en-US" dirty="0"/>
              <a:t>操作</a:t>
            </a:r>
          </a:p>
          <a:p>
            <a:pPr eaLnBrk="1" hangingPunct="1"/>
            <a:r>
              <a:rPr lang="zh-CN" altLang="en-US" dirty="0"/>
              <a:t>                         </a:t>
            </a:r>
            <a:r>
              <a:rPr lang="en-US" altLang="zh-CN" dirty="0"/>
              <a:t>=</a:t>
            </a:r>
            <a:r>
              <a:rPr lang="zh-CN" altLang="en-US" dirty="0">
                <a:solidFill>
                  <a:srgbClr val="FF0000"/>
                </a:solidFill>
              </a:rPr>
              <a:t>数据</a:t>
            </a:r>
            <a:r>
              <a:rPr lang="en-US" altLang="zh-CN" dirty="0">
                <a:solidFill>
                  <a:srgbClr val="FF0000"/>
                </a:solidFill>
              </a:rPr>
              <a:t>+</a:t>
            </a:r>
            <a:r>
              <a:rPr lang="zh-CN" altLang="en-US" dirty="0">
                <a:solidFill>
                  <a:srgbClr val="FF0000"/>
                </a:solidFill>
              </a:rPr>
              <a:t>结构</a:t>
            </a:r>
            <a:r>
              <a:rPr lang="en-US" altLang="zh-CN" dirty="0">
                <a:solidFill>
                  <a:srgbClr val="FF0000"/>
                </a:solidFill>
              </a:rPr>
              <a:t>+</a:t>
            </a:r>
            <a:r>
              <a:rPr lang="zh-CN" altLang="en-US" dirty="0">
                <a:solidFill>
                  <a:srgbClr val="FF0000"/>
                </a:solidFill>
              </a:rPr>
              <a:t>操作</a:t>
            </a:r>
          </a:p>
        </p:txBody>
      </p:sp>
      <p:sp>
        <p:nvSpPr>
          <p:cNvPr id="11" name="Rectangle 1035"/>
          <p:cNvSpPr>
            <a:spLocks noChangeArrowheads="1"/>
          </p:cNvSpPr>
          <p:nvPr/>
        </p:nvSpPr>
        <p:spPr bwMode="auto">
          <a:xfrm>
            <a:off x="323850" y="2536825"/>
            <a:ext cx="8820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0000"/>
                </a:solidFill>
              </a:rPr>
              <a:t>三元组表示：（</a:t>
            </a:r>
            <a:r>
              <a:rPr lang="en-US" altLang="zh-CN" b="1">
                <a:solidFill>
                  <a:srgbClr val="FF0000"/>
                </a:solidFill>
              </a:rPr>
              <a:t>D</a:t>
            </a:r>
            <a:r>
              <a:rPr lang="zh-CN" altLang="en-US" b="1">
                <a:solidFill>
                  <a:srgbClr val="FF0000"/>
                </a:solidFill>
              </a:rPr>
              <a:t>，</a:t>
            </a:r>
            <a:r>
              <a:rPr lang="en-US" altLang="zh-CN" b="1">
                <a:solidFill>
                  <a:srgbClr val="FF0000"/>
                </a:solidFill>
              </a:rPr>
              <a:t>R</a:t>
            </a:r>
            <a:r>
              <a:rPr lang="zh-CN" altLang="en-US" b="1">
                <a:solidFill>
                  <a:srgbClr val="FF0000"/>
                </a:solidFill>
              </a:rPr>
              <a:t>，</a:t>
            </a:r>
            <a:r>
              <a:rPr lang="en-US" altLang="zh-CN" b="1">
                <a:solidFill>
                  <a:srgbClr val="FF0000"/>
                </a:solidFill>
              </a:rPr>
              <a:t>P</a:t>
            </a:r>
            <a:r>
              <a:rPr lang="zh-CN" altLang="en-US" b="1">
                <a:solidFill>
                  <a:srgbClr val="FF0000"/>
                </a:solidFill>
              </a:rPr>
              <a:t>）</a:t>
            </a:r>
          </a:p>
          <a:p>
            <a:r>
              <a:rPr lang="zh-CN" altLang="en-US" b="1">
                <a:solidFill>
                  <a:srgbClr val="FF0000"/>
                </a:solidFill>
              </a:rPr>
              <a:t>其中</a:t>
            </a:r>
            <a:r>
              <a:rPr lang="en-US" altLang="zh-CN" b="1">
                <a:solidFill>
                  <a:srgbClr val="FF0000"/>
                </a:solidFill>
              </a:rPr>
              <a:t>D</a:t>
            </a:r>
            <a:r>
              <a:rPr lang="zh-CN" altLang="en-US" b="1">
                <a:solidFill>
                  <a:srgbClr val="FF0000"/>
                </a:solidFill>
              </a:rPr>
              <a:t>是数据对象，</a:t>
            </a:r>
            <a:r>
              <a:rPr lang="en-US" altLang="zh-CN" b="1">
                <a:solidFill>
                  <a:srgbClr val="FF0000"/>
                </a:solidFill>
              </a:rPr>
              <a:t>R</a:t>
            </a:r>
            <a:r>
              <a:rPr lang="zh-CN" altLang="en-US" b="1">
                <a:solidFill>
                  <a:srgbClr val="FF0000"/>
                </a:solidFill>
              </a:rPr>
              <a:t>是</a:t>
            </a:r>
            <a:r>
              <a:rPr lang="en-US" altLang="zh-CN" b="1">
                <a:solidFill>
                  <a:srgbClr val="FF0000"/>
                </a:solidFill>
              </a:rPr>
              <a:t>D</a:t>
            </a:r>
            <a:r>
              <a:rPr lang="zh-CN" altLang="en-US" b="1">
                <a:solidFill>
                  <a:srgbClr val="FF0000"/>
                </a:solidFill>
              </a:rPr>
              <a:t>上的关系集，</a:t>
            </a:r>
            <a:r>
              <a:rPr lang="en-US" altLang="zh-CN" b="1">
                <a:solidFill>
                  <a:srgbClr val="FF0000"/>
                </a:solidFill>
              </a:rPr>
              <a:t>P</a:t>
            </a:r>
            <a:r>
              <a:rPr lang="zh-CN" altLang="en-US" b="1">
                <a:solidFill>
                  <a:srgbClr val="FF0000"/>
                </a:solidFill>
              </a:rPr>
              <a:t>是对</a:t>
            </a:r>
            <a:r>
              <a:rPr lang="en-US" altLang="zh-CN" b="1">
                <a:solidFill>
                  <a:srgbClr val="FF0000"/>
                </a:solidFill>
              </a:rPr>
              <a:t>D</a:t>
            </a:r>
            <a:r>
              <a:rPr lang="zh-CN" altLang="en-US" b="1">
                <a:solidFill>
                  <a:srgbClr val="FF0000"/>
                </a:solidFill>
              </a:rPr>
              <a:t>的基本操作集。</a:t>
            </a:r>
            <a:endParaRPr lang="zh-CN" altLang="en-US">
              <a:solidFill>
                <a:srgbClr val="FF0000"/>
              </a:solidFill>
            </a:endParaRPr>
          </a:p>
        </p:txBody>
      </p:sp>
      <p:sp>
        <p:nvSpPr>
          <p:cNvPr id="12" name="Rectangle 1036"/>
          <p:cNvSpPr>
            <a:spLocks noChangeArrowheads="1"/>
          </p:cNvSpPr>
          <p:nvPr/>
        </p:nvSpPr>
        <p:spPr bwMode="auto">
          <a:xfrm>
            <a:off x="114300" y="3386138"/>
            <a:ext cx="9029700"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dirty="0"/>
              <a:t>ADT </a:t>
            </a:r>
            <a:r>
              <a:rPr lang="zh-CN" altLang="en-US" b="1" dirty="0"/>
              <a:t>抽象数据类型名</a:t>
            </a:r>
          </a:p>
          <a:p>
            <a:r>
              <a:rPr lang="zh-CN" altLang="en-US" b="1" dirty="0"/>
              <a:t>  </a:t>
            </a:r>
            <a:r>
              <a:rPr lang="en-US" altLang="zh-CN" b="1" dirty="0"/>
              <a:t>{</a:t>
            </a:r>
            <a:endParaRPr lang="en-US" altLang="zh-CN" dirty="0"/>
          </a:p>
          <a:p>
            <a:pPr eaLnBrk="0" hangingPunct="0"/>
            <a:r>
              <a:rPr lang="en-US" altLang="zh-CN" b="1" dirty="0"/>
              <a:t>      </a:t>
            </a:r>
            <a:r>
              <a:rPr lang="zh-CN" altLang="en-US" b="1" dirty="0"/>
              <a:t>数据对象：</a:t>
            </a:r>
            <a:r>
              <a:rPr lang="en-US" altLang="zh-CN" b="1" dirty="0"/>
              <a:t>&lt;</a:t>
            </a:r>
            <a:r>
              <a:rPr lang="zh-CN" altLang="en-US" b="1" dirty="0"/>
              <a:t>数据对象的定义</a:t>
            </a:r>
            <a:r>
              <a:rPr lang="en-US" altLang="zh-CN" b="1" dirty="0"/>
              <a:t>&gt;</a:t>
            </a:r>
            <a:endParaRPr lang="en-US" altLang="zh-CN" dirty="0"/>
          </a:p>
          <a:p>
            <a:pPr eaLnBrk="0" hangingPunct="0"/>
            <a:r>
              <a:rPr lang="en-US" altLang="zh-CN" b="1" dirty="0"/>
              <a:t>      </a:t>
            </a:r>
            <a:r>
              <a:rPr lang="zh-CN" altLang="en-US" b="1" dirty="0"/>
              <a:t>数据关系：</a:t>
            </a:r>
            <a:r>
              <a:rPr lang="en-US" altLang="zh-CN" b="1" dirty="0"/>
              <a:t>&lt;</a:t>
            </a:r>
            <a:r>
              <a:rPr lang="zh-CN" altLang="en-US" b="1" dirty="0"/>
              <a:t>数据关系的定义</a:t>
            </a:r>
            <a:r>
              <a:rPr lang="en-US" altLang="zh-CN" b="1" dirty="0"/>
              <a:t>&gt;</a:t>
            </a:r>
            <a:endParaRPr lang="en-US" altLang="zh-CN" dirty="0"/>
          </a:p>
          <a:p>
            <a:pPr eaLnBrk="0" hangingPunct="0"/>
            <a:r>
              <a:rPr lang="en-US" altLang="zh-CN" b="1" dirty="0"/>
              <a:t>      </a:t>
            </a:r>
            <a:r>
              <a:rPr lang="zh-CN" altLang="en-US" b="1" dirty="0"/>
              <a:t>基本操作：</a:t>
            </a:r>
            <a:r>
              <a:rPr lang="en-US" altLang="zh-CN" b="1" dirty="0"/>
              <a:t>&lt;</a:t>
            </a:r>
            <a:r>
              <a:rPr lang="zh-CN" altLang="en-US" b="1" dirty="0"/>
              <a:t>基本操作的定义</a:t>
            </a:r>
            <a:r>
              <a:rPr lang="en-US" altLang="zh-CN" b="1" dirty="0"/>
              <a:t>&gt;</a:t>
            </a:r>
            <a:endParaRPr lang="en-US" altLang="zh-CN" dirty="0"/>
          </a:p>
          <a:p>
            <a:pPr eaLnBrk="0" hangingPunct="0"/>
            <a:r>
              <a:rPr lang="en-US" altLang="zh-CN" b="1" dirty="0"/>
              <a:t>  }ADT </a:t>
            </a:r>
            <a:r>
              <a:rPr lang="zh-CN" altLang="en-US" b="1" dirty="0"/>
              <a:t>抽象数据类型名</a:t>
            </a:r>
          </a:p>
          <a:p>
            <a:pPr eaLnBrk="0" hangingPunct="0"/>
            <a:r>
              <a:rPr lang="zh-CN" altLang="en-US" b="1" dirty="0"/>
              <a:t>抽象数据类型的作用：抽象数据类型可以使我们更容易描述现实世界。例：用线性表描述学生成绩表，用树描述棋局关系等。</a:t>
            </a:r>
            <a:r>
              <a:rPr lang="zh-CN" altLang="en-US" dirty="0"/>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Bottom)">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slide(fromBottom)">
                                      <p:cBhvr>
                                        <p:cTn id="12" dur="500"/>
                                        <p:tgtEl>
                                          <p:spTgt spid="12">
                                            <p:txEl>
                                              <p:pRg st="0" end="0"/>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animEffect transition="in" filter="slide(fromBottom)">
                                      <p:cBhvr>
                                        <p:cTn id="15" dur="500"/>
                                        <p:tgtEl>
                                          <p:spTgt spid="12">
                                            <p:txEl>
                                              <p:pRg st="1" end="1"/>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animEffect transition="in" filter="slide(fromBottom)">
                                      <p:cBhvr>
                                        <p:cTn id="18" dur="500"/>
                                        <p:tgtEl>
                                          <p:spTgt spid="12">
                                            <p:txEl>
                                              <p:pRg st="2" end="2"/>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slide(fromBottom)">
                                      <p:cBhvr>
                                        <p:cTn id="21" dur="500"/>
                                        <p:tgtEl>
                                          <p:spTgt spid="12">
                                            <p:txEl>
                                              <p:pRg st="3" end="3"/>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slide(fromBottom)">
                                      <p:cBhvr>
                                        <p:cTn id="24" dur="500"/>
                                        <p:tgtEl>
                                          <p:spTgt spid="12">
                                            <p:txEl>
                                              <p:pRg st="4" end="4"/>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animEffect transition="in" filter="slide(fromBottom)">
                                      <p:cBhvr>
                                        <p:cTn id="27" dur="500"/>
                                        <p:tgtEl>
                                          <p:spTgt spid="1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Group 2"/>
          <p:cNvGrpSpPr>
            <a:grpSpLocks/>
          </p:cNvGrpSpPr>
          <p:nvPr/>
        </p:nvGrpSpPr>
        <p:grpSpPr bwMode="auto">
          <a:xfrm>
            <a:off x="0" y="0"/>
            <a:ext cx="9144000" cy="457200"/>
            <a:chOff x="0" y="0"/>
            <a:chExt cx="5760" cy="288"/>
          </a:xfrm>
        </p:grpSpPr>
        <p:sp>
          <p:nvSpPr>
            <p:cNvPr id="17414"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15"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dirty="0">
                  <a:solidFill>
                    <a:schemeClr val="accent2"/>
                  </a:solidFill>
                </a:rPr>
                <a:t>第一章  绪论</a:t>
              </a:r>
              <a:endParaRPr lang="zh-CN" altLang="en-US" dirty="0"/>
            </a:p>
          </p:txBody>
        </p:sp>
      </p:grpSp>
      <p:sp>
        <p:nvSpPr>
          <p:cNvPr id="17411" name="Text Box 5"/>
          <p:cNvSpPr txBox="1">
            <a:spLocks noChangeArrowheads="1"/>
          </p:cNvSpPr>
          <p:nvPr/>
        </p:nvSpPr>
        <p:spPr bwMode="auto">
          <a:xfrm>
            <a:off x="152400" y="554038"/>
            <a:ext cx="8716963"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dirty="0" smtClean="0"/>
              <a:t>例：</a:t>
            </a:r>
            <a:r>
              <a:rPr lang="zh-CN" altLang="en-US" b="1" dirty="0"/>
              <a:t>复数的运算</a:t>
            </a:r>
          </a:p>
          <a:p>
            <a:pPr eaLnBrk="1" hangingPunct="1"/>
            <a:r>
              <a:rPr lang="zh-CN" altLang="en-US" b="1" dirty="0">
                <a:solidFill>
                  <a:schemeClr val="accent2"/>
                </a:solidFill>
              </a:rPr>
              <a:t>问题描述：</a:t>
            </a:r>
            <a:r>
              <a:rPr lang="zh-CN" altLang="en-US" dirty="0"/>
              <a:t>在高级语言中，没有复数类型，但是可以借助已</a:t>
            </a:r>
          </a:p>
          <a:p>
            <a:pPr eaLnBrk="1" hangingPunct="1"/>
            <a:r>
              <a:rPr lang="zh-CN" altLang="en-US" dirty="0"/>
              <a:t>                    有的数据类型解决复数类型的问题，如复数运算。</a:t>
            </a:r>
          </a:p>
        </p:txBody>
      </p:sp>
      <p:sp>
        <p:nvSpPr>
          <p:cNvPr id="31750" name="Text Box 6"/>
          <p:cNvSpPr txBox="1">
            <a:spLocks noChangeArrowheads="1"/>
          </p:cNvSpPr>
          <p:nvPr/>
        </p:nvSpPr>
        <p:spPr bwMode="auto">
          <a:xfrm>
            <a:off x="250825" y="1844675"/>
            <a:ext cx="859155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a:solidFill>
                  <a:schemeClr val="accent2"/>
                </a:solidFill>
              </a:rPr>
              <a:t>ADT</a:t>
            </a:r>
            <a:r>
              <a:rPr lang="zh-CN" altLang="en-US" b="1" dirty="0">
                <a:solidFill>
                  <a:schemeClr val="accent2"/>
                </a:solidFill>
              </a:rPr>
              <a:t>定义：</a:t>
            </a:r>
          </a:p>
          <a:p>
            <a:pPr eaLnBrk="1" hangingPunct="1"/>
            <a:r>
              <a:rPr lang="zh-CN" altLang="en-US" b="1" dirty="0"/>
              <a:t>         </a:t>
            </a:r>
            <a:r>
              <a:rPr lang="en-US" altLang="zh-CN" b="1" dirty="0"/>
              <a:t>ADT  </a:t>
            </a:r>
            <a:r>
              <a:rPr lang="en-US" altLang="zh-CN" i="1" dirty="0"/>
              <a:t>complex</a:t>
            </a:r>
          </a:p>
          <a:p>
            <a:pPr eaLnBrk="1" hangingPunct="1"/>
            <a:r>
              <a:rPr lang="en-US" altLang="zh-CN" i="1" dirty="0"/>
              <a:t>               data : c</a:t>
            </a:r>
            <a:r>
              <a:rPr lang="en-US" altLang="zh-CN" i="1" baseline="-25000" dirty="0"/>
              <a:t>1</a:t>
            </a:r>
            <a:r>
              <a:rPr lang="en-US" altLang="zh-CN" i="1" dirty="0"/>
              <a:t>,c</a:t>
            </a:r>
            <a:r>
              <a:rPr lang="en-US" altLang="zh-CN" i="1" baseline="-25000" dirty="0"/>
              <a:t>2</a:t>
            </a:r>
            <a:r>
              <a:rPr lang="en-US" altLang="zh-CN" i="1" dirty="0"/>
              <a:t>    {c</a:t>
            </a:r>
            <a:r>
              <a:rPr lang="en-US" altLang="zh-CN" i="1" baseline="-25000" dirty="0"/>
              <a:t>1</a:t>
            </a:r>
            <a:r>
              <a:rPr lang="en-US" altLang="zh-CN" i="1" dirty="0"/>
              <a:t>,c</a:t>
            </a:r>
            <a:r>
              <a:rPr lang="en-US" altLang="zh-CN" i="1" baseline="-25000" dirty="0"/>
              <a:t>2</a:t>
            </a:r>
            <a:r>
              <a:rPr lang="zh-CN" altLang="en-US" i="1" dirty="0"/>
              <a:t>均为实数</a:t>
            </a:r>
            <a:r>
              <a:rPr lang="en-US" altLang="zh-CN" i="1" dirty="0"/>
              <a:t>}</a:t>
            </a:r>
          </a:p>
          <a:p>
            <a:pPr eaLnBrk="1" hangingPunct="1"/>
            <a:r>
              <a:rPr lang="en-US" i="1" dirty="0"/>
              <a:t>              </a:t>
            </a:r>
            <a:r>
              <a:rPr lang="en-US" altLang="zh-CN" i="1" dirty="0"/>
              <a:t>structure:  z=c</a:t>
            </a:r>
            <a:r>
              <a:rPr lang="en-US" altLang="zh-CN" i="1" baseline="-25000" dirty="0"/>
              <a:t>1</a:t>
            </a:r>
            <a:r>
              <a:rPr lang="en-US" altLang="zh-CN" i="1" dirty="0"/>
              <a:t>+c</a:t>
            </a:r>
            <a:r>
              <a:rPr lang="en-US" altLang="zh-CN" i="1" baseline="-25000" dirty="0"/>
              <a:t>2</a:t>
            </a:r>
            <a:r>
              <a:rPr lang="en-US" altLang="zh-CN" i="1" dirty="0"/>
              <a:t>i</a:t>
            </a:r>
          </a:p>
          <a:p>
            <a:pPr eaLnBrk="1" hangingPunct="1"/>
            <a:r>
              <a:rPr lang="en-US" altLang="zh-CN" i="1" dirty="0"/>
              <a:t>              operations:  create(</a:t>
            </a:r>
            <a:r>
              <a:rPr lang="en-US" altLang="zh-CN" i="1" dirty="0" err="1"/>
              <a:t>z,x,y</a:t>
            </a:r>
            <a:r>
              <a:rPr lang="en-US" altLang="zh-CN" i="1" dirty="0"/>
              <a:t>)            {</a:t>
            </a:r>
            <a:r>
              <a:rPr lang="zh-CN" altLang="en-US" i="1" dirty="0"/>
              <a:t>生成一复数</a:t>
            </a:r>
            <a:r>
              <a:rPr lang="en-US" altLang="zh-CN" i="1" dirty="0"/>
              <a:t>}</a:t>
            </a:r>
          </a:p>
          <a:p>
            <a:pPr eaLnBrk="1" hangingPunct="1"/>
            <a:r>
              <a:rPr lang="en-US" i="1" dirty="0"/>
              <a:t>                                   </a:t>
            </a:r>
            <a:r>
              <a:rPr lang="en-US" altLang="zh-CN" i="1" dirty="0"/>
              <a:t>add(z</a:t>
            </a:r>
            <a:r>
              <a:rPr lang="en-US" altLang="zh-CN" i="1" baseline="-25000" dirty="0"/>
              <a:t>1</a:t>
            </a:r>
            <a:r>
              <a:rPr lang="en-US" altLang="zh-CN" i="1" dirty="0"/>
              <a:t>,z</a:t>
            </a:r>
            <a:r>
              <a:rPr lang="en-US" altLang="zh-CN" i="1" baseline="-25000" dirty="0"/>
              <a:t>2</a:t>
            </a:r>
            <a:r>
              <a:rPr lang="en-US" altLang="zh-CN" i="1" dirty="0"/>
              <a:t>,s)            {</a:t>
            </a:r>
            <a:r>
              <a:rPr lang="zh-CN" altLang="en-US" i="1" dirty="0"/>
              <a:t>复数加法</a:t>
            </a:r>
            <a:r>
              <a:rPr lang="en-US" altLang="zh-CN" i="1" dirty="0"/>
              <a:t>}</a:t>
            </a:r>
          </a:p>
          <a:p>
            <a:pPr eaLnBrk="1" hangingPunct="1"/>
            <a:r>
              <a:rPr lang="en-US" i="1" dirty="0"/>
              <a:t>                                   </a:t>
            </a:r>
            <a:r>
              <a:rPr lang="en-US" altLang="zh-CN" i="1" dirty="0"/>
              <a:t>subtract(z</a:t>
            </a:r>
            <a:r>
              <a:rPr lang="en-US" altLang="zh-CN" i="1" baseline="-25000" dirty="0"/>
              <a:t>1</a:t>
            </a:r>
            <a:r>
              <a:rPr lang="en-US" altLang="zh-CN" i="1" dirty="0"/>
              <a:t>,z</a:t>
            </a:r>
            <a:r>
              <a:rPr lang="en-US" altLang="zh-CN" i="1" baseline="-25000" dirty="0"/>
              <a:t>2</a:t>
            </a:r>
            <a:r>
              <a:rPr lang="en-US" altLang="zh-CN" i="1" dirty="0"/>
              <a:t>,difference)    {</a:t>
            </a:r>
            <a:r>
              <a:rPr lang="zh-CN" altLang="en-US" i="1" dirty="0"/>
              <a:t>复数减法</a:t>
            </a:r>
            <a:r>
              <a:rPr lang="en-US" altLang="zh-CN" i="1" dirty="0"/>
              <a:t>}</a:t>
            </a:r>
          </a:p>
          <a:p>
            <a:pPr eaLnBrk="1" hangingPunct="1"/>
            <a:r>
              <a:rPr lang="en-US" i="1" dirty="0"/>
              <a:t>                                   </a:t>
            </a:r>
            <a:r>
              <a:rPr lang="en-US" altLang="zh-CN" i="1" dirty="0"/>
              <a:t>multiply(z</a:t>
            </a:r>
            <a:r>
              <a:rPr lang="en-US" altLang="zh-CN" i="1" baseline="-25000" dirty="0"/>
              <a:t>1</a:t>
            </a:r>
            <a:r>
              <a:rPr lang="en-US" altLang="zh-CN" i="1" dirty="0"/>
              <a:t>,z</a:t>
            </a:r>
            <a:r>
              <a:rPr lang="en-US" altLang="zh-CN" i="1" baseline="-25000" dirty="0"/>
              <a:t>2</a:t>
            </a:r>
            <a:r>
              <a:rPr lang="en-US" altLang="zh-CN" i="1" dirty="0"/>
              <a:t>,product)      {</a:t>
            </a:r>
            <a:r>
              <a:rPr lang="zh-CN" altLang="en-US" i="1" dirty="0"/>
              <a:t>复数乘法</a:t>
            </a:r>
            <a:r>
              <a:rPr lang="en-US" altLang="zh-CN" i="1" dirty="0"/>
              <a:t>}</a:t>
            </a:r>
          </a:p>
          <a:p>
            <a:pPr eaLnBrk="1" hangingPunct="1"/>
            <a:r>
              <a:rPr lang="en-US" i="1" dirty="0"/>
              <a:t>                                   </a:t>
            </a:r>
            <a:r>
              <a:rPr lang="en-US" altLang="zh-CN" i="1" dirty="0" err="1"/>
              <a:t>get_realpart</a:t>
            </a:r>
            <a:r>
              <a:rPr lang="en-US" altLang="zh-CN" i="1" dirty="0"/>
              <a:t>(z)      {</a:t>
            </a:r>
            <a:r>
              <a:rPr lang="zh-CN" altLang="en-US" i="1" dirty="0"/>
              <a:t>求实部</a:t>
            </a:r>
            <a:r>
              <a:rPr lang="en-US" altLang="zh-CN" i="1" dirty="0"/>
              <a:t>}</a:t>
            </a:r>
          </a:p>
          <a:p>
            <a:pPr eaLnBrk="1" hangingPunct="1"/>
            <a:r>
              <a:rPr lang="en-US" i="1" dirty="0"/>
              <a:t>                                   </a:t>
            </a:r>
            <a:r>
              <a:rPr lang="en-US" altLang="zh-CN" i="1" dirty="0" err="1"/>
              <a:t>get_imagpart</a:t>
            </a:r>
            <a:r>
              <a:rPr lang="en-US" altLang="zh-CN" i="1" dirty="0"/>
              <a:t>(z)    {</a:t>
            </a:r>
            <a:r>
              <a:rPr lang="zh-CN" altLang="en-US" i="1" dirty="0"/>
              <a:t>求虚部</a:t>
            </a:r>
            <a:r>
              <a:rPr lang="en-US" altLang="zh-CN" i="1" dirty="0"/>
              <a:t>}</a:t>
            </a:r>
          </a:p>
          <a:p>
            <a:pPr eaLnBrk="1" hangingPunct="1"/>
            <a:r>
              <a:rPr lang="en-US" i="1" dirty="0"/>
              <a:t>                                   </a:t>
            </a:r>
            <a:r>
              <a:rPr lang="en-US" altLang="zh-CN" i="1" dirty="0" err="1"/>
              <a:t>printc</a:t>
            </a:r>
            <a:r>
              <a:rPr lang="en-US" altLang="zh-CN" i="1" dirty="0"/>
              <a:t>(z)     {</a:t>
            </a:r>
            <a:r>
              <a:rPr lang="zh-CN" altLang="en-US" i="1" dirty="0"/>
              <a:t>输出一复数</a:t>
            </a:r>
            <a:r>
              <a:rPr lang="en-US" altLang="zh-CN" i="1" dirty="0"/>
              <a:t>}</a:t>
            </a:r>
          </a:p>
          <a:p>
            <a:pPr eaLnBrk="1" hangingPunct="1"/>
            <a:r>
              <a:rPr lang="en-US" i="1" dirty="0"/>
              <a:t>         </a:t>
            </a:r>
            <a:r>
              <a:rPr lang="en-US" altLang="zh-CN" b="1" dirty="0"/>
              <a:t>END ADT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75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750">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75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75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7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bwMode="auto">
          <a:xfrm>
            <a:off x="500063" y="339502"/>
            <a:ext cx="8215312"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ctr"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ctr"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ctr" rtl="0" eaLnBrk="0" fontAlgn="base" hangingPunct="0">
              <a:spcBef>
                <a:spcPct val="0"/>
              </a:spcBef>
              <a:spcAft>
                <a:spcPct val="0"/>
              </a:spcAft>
              <a:defRPr sz="4400">
                <a:solidFill>
                  <a:schemeClr val="tx2"/>
                </a:solidFill>
                <a:latin typeface="Times New Roman" pitchFamily="18" charset="0"/>
                <a:ea typeface="宋体" pitchFamily="2" charset="-122"/>
              </a:defRPr>
            </a:lvl9pPr>
          </a:lstStyle>
          <a:p>
            <a:pPr eaLnBrk="1" hangingPunct="1"/>
            <a:r>
              <a:rPr lang="zh-CN" sz="4000" b="1" dirty="0" smtClean="0">
                <a:solidFill>
                  <a:schemeClr val="tx1"/>
                </a:solidFill>
                <a:latin typeface="楷体_GB2312" pitchFamily="49" charset="-122"/>
                <a:ea typeface="楷体_GB2312" pitchFamily="49" charset="-122"/>
              </a:rPr>
              <a:t>线性表的抽象数据类型：</a:t>
            </a:r>
            <a:endParaRPr lang="zh-CN" sz="4000" dirty="0" smtClean="0">
              <a:solidFill>
                <a:schemeClr val="tx1"/>
              </a:solidFill>
            </a:endParaRPr>
          </a:p>
        </p:txBody>
      </p:sp>
      <p:sp>
        <p:nvSpPr>
          <p:cNvPr id="3" name="内容占位符 2"/>
          <p:cNvSpPr txBox="1">
            <a:spLocks/>
          </p:cNvSpPr>
          <p:nvPr/>
        </p:nvSpPr>
        <p:spPr bwMode="auto">
          <a:xfrm>
            <a:off x="250825" y="1125538"/>
            <a:ext cx="8643938" cy="481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marL="0" indent="441325" eaLnBrk="1" hangingPunct="1">
              <a:buFont typeface="Monotype Sorts" pitchFamily="2" charset="2"/>
              <a:buNone/>
            </a:pPr>
            <a:r>
              <a:rPr lang="zh-CN" altLang="en-US" sz="2400" b="1" smtClean="0"/>
              <a:t>抽象数据类型是一个（</a:t>
            </a:r>
            <a:r>
              <a:rPr lang="en-US" altLang="zh-CN" sz="2400" b="1" smtClean="0">
                <a:solidFill>
                  <a:srgbClr val="FF0000"/>
                </a:solidFill>
              </a:rPr>
              <a:t>D,R,P</a:t>
            </a:r>
            <a:r>
              <a:rPr lang="zh-CN" altLang="en-US" sz="2400" b="1" smtClean="0">
                <a:solidFill>
                  <a:srgbClr val="FF0000"/>
                </a:solidFill>
              </a:rPr>
              <a:t>）三元组，</a:t>
            </a:r>
            <a:r>
              <a:rPr lang="zh-CN" altLang="en-US" sz="2400" b="1" smtClean="0"/>
              <a:t>分析可得线性表的抽象数据类型</a:t>
            </a:r>
            <a:r>
              <a:rPr lang="en-US" sz="2400" b="1" smtClean="0"/>
              <a:t>：</a:t>
            </a:r>
          </a:p>
          <a:p>
            <a:pPr marL="0" indent="441325" eaLnBrk="1" hangingPunct="1">
              <a:buFont typeface="Monotype Sorts" pitchFamily="2" charset="2"/>
              <a:buNone/>
            </a:pPr>
            <a:r>
              <a:rPr lang="en-US" altLang="zh-CN" sz="2400" b="1" smtClean="0"/>
              <a:t>ADT  List   {</a:t>
            </a:r>
          </a:p>
          <a:p>
            <a:pPr marL="0" indent="441325" eaLnBrk="1" hangingPunct="1">
              <a:buFont typeface="Monotype Sorts" pitchFamily="2" charset="2"/>
              <a:buNone/>
            </a:pPr>
            <a:r>
              <a:rPr lang="en-US" altLang="zh-CN" sz="2400" b="1" smtClean="0">
                <a:solidFill>
                  <a:srgbClr val="FF0000"/>
                </a:solidFill>
                <a:ea typeface="楷体_GB2312" pitchFamily="49" charset="-122"/>
              </a:rPr>
              <a:t>D</a:t>
            </a:r>
            <a:r>
              <a:rPr lang="zh-CN" altLang="en-US" sz="2400" b="1" smtClean="0">
                <a:ea typeface="楷体_GB2312" pitchFamily="49" charset="-122"/>
              </a:rPr>
              <a:t>＝</a:t>
            </a:r>
            <a:r>
              <a:rPr lang="en-US" altLang="zh-CN" sz="2400" b="1" smtClean="0">
                <a:ea typeface="楷体_GB2312" pitchFamily="49" charset="-122"/>
              </a:rPr>
              <a:t>{ a</a:t>
            </a:r>
            <a:r>
              <a:rPr lang="en-US" altLang="zh-CN" sz="2400" b="1" baseline="-25000" smtClean="0">
                <a:ea typeface="楷体_GB2312" pitchFamily="49" charset="-122"/>
              </a:rPr>
              <a:t>i</a:t>
            </a:r>
            <a:r>
              <a:rPr lang="en-US" altLang="zh-CN" sz="2400" b="1" smtClean="0">
                <a:ea typeface="楷体_GB2312" pitchFamily="49" charset="-122"/>
              </a:rPr>
              <a:t> | a</a:t>
            </a:r>
            <a:r>
              <a:rPr lang="en-US" altLang="zh-CN" sz="2400" b="1" baseline="-25000" smtClean="0">
                <a:ea typeface="楷体_GB2312" pitchFamily="49" charset="-122"/>
              </a:rPr>
              <a:t>i</a:t>
            </a:r>
            <a:r>
              <a:rPr lang="en-US" altLang="zh-CN" sz="2400" b="1" smtClean="0">
                <a:ea typeface="楷体_GB2312" pitchFamily="49" charset="-122"/>
              </a:rPr>
              <a:t> ∈ElemSet, i=1,2,...,n,  n≥0 }</a:t>
            </a:r>
          </a:p>
          <a:p>
            <a:pPr marL="0" indent="441325" eaLnBrk="1" hangingPunct="1">
              <a:buFont typeface="Monotype Sorts" pitchFamily="2" charset="2"/>
              <a:buNone/>
            </a:pPr>
            <a:r>
              <a:rPr lang="zh-CN" altLang="en-US" sz="2400" b="1" smtClean="0">
                <a:ea typeface="楷体_GB2312" pitchFamily="49" charset="-122"/>
              </a:rPr>
              <a:t>                                            （ </a:t>
            </a:r>
            <a:r>
              <a:rPr lang="en-US" altLang="zh-CN" sz="2400" b="1" smtClean="0">
                <a:ea typeface="楷体_GB2312" pitchFamily="49" charset="-122"/>
              </a:rPr>
              <a:t>i </a:t>
            </a:r>
            <a:r>
              <a:rPr lang="zh-CN" altLang="en-US" sz="2400" b="1" smtClean="0">
                <a:ea typeface="楷体_GB2312" pitchFamily="49" charset="-122"/>
              </a:rPr>
              <a:t>为 </a:t>
            </a:r>
            <a:r>
              <a:rPr lang="en-US" altLang="zh-CN" sz="2400" b="1" smtClean="0">
                <a:ea typeface="楷体_GB2312" pitchFamily="49" charset="-122"/>
              </a:rPr>
              <a:t>a</a:t>
            </a:r>
            <a:r>
              <a:rPr lang="en-US" altLang="zh-CN" sz="2400" b="1" baseline="-25000" smtClean="0">
                <a:ea typeface="楷体_GB2312" pitchFamily="49" charset="-122"/>
              </a:rPr>
              <a:t>i </a:t>
            </a:r>
            <a:r>
              <a:rPr lang="zh-CN" altLang="en-US" sz="2400" b="1" smtClean="0">
                <a:ea typeface="楷体_GB2312" pitchFamily="49" charset="-122"/>
              </a:rPr>
              <a:t>在线性表中的</a:t>
            </a:r>
            <a:r>
              <a:rPr lang="zh-CN" altLang="en-US" sz="2400" b="1" smtClean="0">
                <a:solidFill>
                  <a:srgbClr val="FF00FF"/>
                </a:solidFill>
                <a:ea typeface="楷体_GB2312" pitchFamily="49" charset="-122"/>
              </a:rPr>
              <a:t>位序）</a:t>
            </a:r>
            <a:endParaRPr lang="en-US" sz="2400" b="1" smtClean="0">
              <a:ea typeface="楷体_GB2312" pitchFamily="49" charset="-122"/>
            </a:endParaRPr>
          </a:p>
          <a:p>
            <a:pPr marL="0" indent="441325" eaLnBrk="1" hangingPunct="1">
              <a:buFont typeface="Monotype Sorts" pitchFamily="2" charset="2"/>
              <a:buNone/>
            </a:pPr>
            <a:r>
              <a:rPr lang="en-US" altLang="zh-CN" sz="2400" b="1" smtClean="0">
                <a:solidFill>
                  <a:srgbClr val="FF0000"/>
                </a:solidFill>
                <a:ea typeface="楷体_GB2312" pitchFamily="49" charset="-122"/>
              </a:rPr>
              <a:t>R</a:t>
            </a:r>
            <a:r>
              <a:rPr lang="zh-CN" altLang="en-US" sz="2400" b="1" smtClean="0">
                <a:ea typeface="楷体_GB2312" pitchFamily="49" charset="-122"/>
              </a:rPr>
              <a:t>＝</a:t>
            </a:r>
            <a:r>
              <a:rPr lang="en-US" altLang="zh-CN" sz="2400" b="1" smtClean="0">
                <a:ea typeface="楷体_GB2312" pitchFamily="49" charset="-122"/>
              </a:rPr>
              <a:t>{ &lt;a</a:t>
            </a:r>
            <a:r>
              <a:rPr lang="en-US" altLang="zh-CN" sz="2400" b="1" baseline="-25000" smtClean="0">
                <a:ea typeface="楷体_GB2312" pitchFamily="49" charset="-122"/>
              </a:rPr>
              <a:t>i-1</a:t>
            </a:r>
            <a:r>
              <a:rPr lang="en-US" altLang="zh-CN" sz="2400" b="1" smtClean="0">
                <a:ea typeface="楷体_GB2312" pitchFamily="49" charset="-122"/>
              </a:rPr>
              <a:t> ,a</a:t>
            </a:r>
            <a:r>
              <a:rPr lang="en-US" altLang="zh-CN" sz="2400" b="1" baseline="-25000" smtClean="0">
                <a:ea typeface="楷体_GB2312" pitchFamily="49" charset="-122"/>
              </a:rPr>
              <a:t>i</a:t>
            </a:r>
            <a:r>
              <a:rPr lang="en-US" altLang="zh-CN" sz="2400" b="1" smtClean="0">
                <a:ea typeface="楷体_GB2312" pitchFamily="49" charset="-122"/>
              </a:rPr>
              <a:t> &gt;|a</a:t>
            </a:r>
            <a:r>
              <a:rPr lang="en-US" altLang="zh-CN" sz="2400" b="1" baseline="-25000" smtClean="0">
                <a:ea typeface="楷体_GB2312" pitchFamily="49" charset="-122"/>
              </a:rPr>
              <a:t>i-1</a:t>
            </a:r>
            <a:r>
              <a:rPr lang="en-US" altLang="zh-CN" sz="2400" b="1" smtClean="0">
                <a:ea typeface="楷体_GB2312" pitchFamily="49" charset="-122"/>
              </a:rPr>
              <a:t> ,a</a:t>
            </a:r>
            <a:r>
              <a:rPr lang="en-US" altLang="zh-CN" sz="2400" b="1" baseline="-25000" smtClean="0">
                <a:ea typeface="楷体_GB2312" pitchFamily="49" charset="-122"/>
              </a:rPr>
              <a:t>i</a:t>
            </a:r>
            <a:r>
              <a:rPr lang="en-US" altLang="zh-CN" sz="2400" b="1" smtClean="0">
                <a:ea typeface="楷体_GB2312" pitchFamily="49" charset="-122"/>
              </a:rPr>
              <a:t>∈D,  i=2,...,n }</a:t>
            </a:r>
          </a:p>
          <a:p>
            <a:pPr marL="0" indent="441325" eaLnBrk="1" hangingPunct="1">
              <a:buFont typeface="Monotype Sorts" pitchFamily="2" charset="2"/>
              <a:buNone/>
            </a:pPr>
            <a:r>
              <a:rPr lang="zh-CN" altLang="en-US" sz="2400" b="1" smtClean="0">
                <a:solidFill>
                  <a:srgbClr val="CC0000"/>
                </a:solidFill>
              </a:rPr>
              <a:t>操作：</a:t>
            </a:r>
            <a:endParaRPr lang="en-US" sz="2400" b="1" smtClean="0">
              <a:solidFill>
                <a:srgbClr val="CC0000"/>
              </a:solidFill>
            </a:endParaRPr>
          </a:p>
          <a:p>
            <a:pPr marL="0" indent="441325" eaLnBrk="1" hangingPunct="1">
              <a:buFont typeface="Monotype Sorts" pitchFamily="2" charset="2"/>
              <a:buNone/>
            </a:pPr>
            <a:r>
              <a:rPr lang="zh-CN" altLang="en-US" sz="2400" b="1" smtClean="0">
                <a:latin typeface="宋体" pitchFamily="2" charset="-122"/>
              </a:rPr>
              <a:t>初始化操作 </a:t>
            </a:r>
            <a:r>
              <a:rPr lang="en-US" altLang="zh-CN" sz="2400" b="1" smtClean="0"/>
              <a:t>Create()  CopyList()</a:t>
            </a:r>
            <a:endParaRPr lang="en-US" altLang="zh-CN" sz="2400" b="1" smtClean="0">
              <a:latin typeface="宋体" pitchFamily="2" charset="-122"/>
            </a:endParaRPr>
          </a:p>
          <a:p>
            <a:pPr marL="0" indent="441325" eaLnBrk="1" hangingPunct="1">
              <a:buFont typeface="Monotype Sorts" pitchFamily="2" charset="2"/>
              <a:buNone/>
            </a:pPr>
            <a:r>
              <a:rPr lang="zh-CN" altLang="en-US" sz="2400" b="1" smtClean="0">
                <a:latin typeface="宋体" pitchFamily="2" charset="-122"/>
              </a:rPr>
              <a:t>结构销毁操作</a:t>
            </a:r>
          </a:p>
          <a:p>
            <a:pPr marL="0" indent="441325" eaLnBrk="1" hangingPunct="1">
              <a:buFont typeface="Monotype Sorts" pitchFamily="2" charset="2"/>
              <a:buNone/>
            </a:pPr>
            <a:r>
              <a:rPr lang="zh-CN" altLang="en-US" sz="2400" b="1" smtClean="0">
                <a:latin typeface="宋体" pitchFamily="2" charset="-122"/>
              </a:rPr>
              <a:t>引用型操作</a:t>
            </a:r>
            <a:r>
              <a:rPr lang="en-US" altLang="zh-CN" sz="2000" b="1" smtClean="0">
                <a:latin typeface="宋体" pitchFamily="2" charset="-122"/>
              </a:rPr>
              <a:t>Length()search()Locate()getData()Isempty()Isfull()</a:t>
            </a:r>
            <a:r>
              <a:rPr lang="en-US" altLang="zh-CN" sz="2400" b="1" smtClean="0">
                <a:latin typeface="宋体" pitchFamily="2" charset="-122"/>
              </a:rPr>
              <a:t>    </a:t>
            </a:r>
          </a:p>
          <a:p>
            <a:pPr marL="0" indent="441325" eaLnBrk="1" hangingPunct="1">
              <a:buFont typeface="Monotype Sorts" pitchFamily="2" charset="2"/>
              <a:buNone/>
            </a:pPr>
            <a:r>
              <a:rPr lang="zh-CN" altLang="en-US" sz="2400" b="1" smtClean="0">
                <a:latin typeface="宋体" pitchFamily="2" charset="-122"/>
              </a:rPr>
              <a:t>加工型操作</a:t>
            </a:r>
            <a:r>
              <a:rPr lang="en-US" altLang="zh-CN" sz="2400" b="1" smtClean="0">
                <a:latin typeface="宋体" pitchFamily="2" charset="-122"/>
              </a:rPr>
              <a:t>SetData()Insert()Remove()Sort()</a:t>
            </a:r>
          </a:p>
          <a:p>
            <a:pPr marL="0" indent="441325" eaLnBrk="1" hangingPunct="1">
              <a:buFont typeface="Monotype Sorts" pitchFamily="2" charset="2"/>
              <a:buNone/>
            </a:pPr>
            <a:r>
              <a:rPr lang="en-US" altLang="zh-CN" sz="2400" b="1" smtClean="0">
                <a:latin typeface="宋体" pitchFamily="2" charset="-122"/>
              </a:rPr>
              <a:t>} </a:t>
            </a:r>
            <a:endParaRPr lang="zh-CN" altLang="en-US" sz="2400" b="1" dirty="0" smtClean="0">
              <a:latin typeface="宋体" pitchFamily="2" charset="-122"/>
            </a:endParaRPr>
          </a:p>
        </p:txBody>
      </p:sp>
      <p:sp>
        <p:nvSpPr>
          <p:cNvPr id="4" name="Text Box 4"/>
          <p:cNvSpPr txBox="1">
            <a:spLocks noChangeArrowheads="1"/>
          </p:cNvSpPr>
          <p:nvPr/>
        </p:nvSpPr>
        <p:spPr bwMode="auto">
          <a:xfrm>
            <a:off x="7162800" y="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dirty="0">
                <a:solidFill>
                  <a:schemeClr val="accent2"/>
                </a:solidFill>
              </a:rPr>
              <a:t>第一章  绪论</a:t>
            </a:r>
            <a:endParaRPr lang="zh-CN" altLang="en-US" dirty="0"/>
          </a:p>
        </p:txBody>
      </p:sp>
      <p:grpSp>
        <p:nvGrpSpPr>
          <p:cNvPr id="5" name="Group 2"/>
          <p:cNvGrpSpPr>
            <a:grpSpLocks/>
          </p:cNvGrpSpPr>
          <p:nvPr/>
        </p:nvGrpSpPr>
        <p:grpSpPr bwMode="auto">
          <a:xfrm>
            <a:off x="0" y="0"/>
            <a:ext cx="9144000" cy="457200"/>
            <a:chOff x="0" y="0"/>
            <a:chExt cx="5760" cy="288"/>
          </a:xfrm>
        </p:grpSpPr>
        <p:sp>
          <p:nvSpPr>
            <p:cNvPr id="6"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dirty="0">
                  <a:solidFill>
                    <a:schemeClr val="accent2"/>
                  </a:solidFill>
                </a:rPr>
                <a:t>第一章  绪论</a:t>
              </a:r>
              <a:endParaRPr lang="zh-CN" altLang="en-US" dirty="0"/>
            </a:p>
          </p:txBody>
        </p:sp>
      </p:grpSp>
    </p:spTree>
    <p:extLst>
      <p:ext uri="{BB962C8B-B14F-4D97-AF65-F5344CB8AC3E}">
        <p14:creationId xmlns:p14="http://schemas.microsoft.com/office/powerpoint/2010/main" val="25191021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7824" y="3165456"/>
            <a:ext cx="3185487" cy="646331"/>
          </a:xfrm>
          <a:prstGeom prst="rect">
            <a:avLst/>
          </a:prstGeom>
        </p:spPr>
        <p:txBody>
          <a:bodyPr wrap="none">
            <a:spAutoFit/>
          </a:bodyPr>
          <a:lstStyle/>
          <a:p>
            <a:pPr eaLnBrk="1" hangingPunct="1"/>
            <a:r>
              <a:rPr lang="en-US" altLang="zh-CN" sz="3600" dirty="0" smtClean="0"/>
              <a:t>§1.3 </a:t>
            </a:r>
            <a:r>
              <a:rPr lang="zh-CN" altLang="en-US" sz="3600" dirty="0" smtClean="0">
                <a:ea typeface="黑体" pitchFamily="2" charset="-122"/>
              </a:rPr>
              <a:t>算法定义</a:t>
            </a:r>
            <a:endParaRPr lang="zh-CN" altLang="en-US" sz="3600" dirty="0"/>
          </a:p>
        </p:txBody>
      </p:sp>
    </p:spTree>
    <p:extLst>
      <p:ext uri="{BB962C8B-B14F-4D97-AF65-F5344CB8AC3E}">
        <p14:creationId xmlns:p14="http://schemas.microsoft.com/office/powerpoint/2010/main" val="749462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0" y="0"/>
            <a:ext cx="9144000" cy="457200"/>
            <a:chOff x="0" y="0"/>
            <a:chExt cx="5760" cy="288"/>
          </a:xfrm>
        </p:grpSpPr>
        <p:sp>
          <p:nvSpPr>
            <p:cNvPr id="18437"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8435" name="Text Box 5"/>
          <p:cNvSpPr txBox="1">
            <a:spLocks noChangeArrowheads="1"/>
          </p:cNvSpPr>
          <p:nvPr/>
        </p:nvSpPr>
        <p:spPr bwMode="auto">
          <a:xfrm>
            <a:off x="0" y="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a:t>§</a:t>
            </a:r>
            <a:r>
              <a:rPr lang="en-US" altLang="zh-CN" sz="3200" dirty="0" smtClean="0"/>
              <a:t>1.3 </a:t>
            </a:r>
            <a:r>
              <a:rPr lang="zh-CN" altLang="en-US" sz="3200" dirty="0">
                <a:ea typeface="黑体" pitchFamily="2" charset="-122"/>
              </a:rPr>
              <a:t>算法定义</a:t>
            </a:r>
            <a:endParaRPr lang="zh-CN" altLang="en-US" dirty="0"/>
          </a:p>
        </p:txBody>
      </p:sp>
      <p:sp>
        <p:nvSpPr>
          <p:cNvPr id="18436" name="Rectangle 19"/>
          <p:cNvSpPr>
            <a:spLocks noChangeArrowheads="1"/>
          </p:cNvSpPr>
          <p:nvPr/>
        </p:nvSpPr>
        <p:spPr bwMode="auto">
          <a:xfrm>
            <a:off x="684213" y="1052513"/>
            <a:ext cx="7926387"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ct val="20000"/>
              </a:spcBef>
            </a:pPr>
            <a:r>
              <a:rPr lang="en-US" altLang="zh-CN" sz="2800" b="1" dirty="0">
                <a:latin typeface="宋体" pitchFamily="2" charset="-122"/>
              </a:rPr>
              <a:t>1.</a:t>
            </a:r>
            <a:r>
              <a:rPr lang="zh-CN" altLang="en-US" sz="2800" b="1" dirty="0">
                <a:latin typeface="宋体" pitchFamily="2" charset="-122"/>
              </a:rPr>
              <a:t>算法的定义和特性</a:t>
            </a:r>
          </a:p>
          <a:p>
            <a:pPr marL="342900" indent="-342900" algn="just">
              <a:lnSpc>
                <a:spcPct val="90000"/>
              </a:lnSpc>
              <a:spcBef>
                <a:spcPct val="20000"/>
              </a:spcBef>
              <a:buClr>
                <a:srgbClr val="0033CC"/>
              </a:buClr>
              <a:buFont typeface="Wingdings" pitchFamily="2" charset="2"/>
              <a:buChar char="§"/>
            </a:pPr>
            <a:r>
              <a:rPr lang="zh-CN" altLang="en-US" sz="2800" b="1" dirty="0">
                <a:solidFill>
                  <a:srgbClr val="0033CC"/>
                </a:solidFill>
              </a:rPr>
              <a:t>算法 （</a:t>
            </a:r>
            <a:r>
              <a:rPr lang="en-US" altLang="zh-CN" sz="2800" b="1" dirty="0">
                <a:solidFill>
                  <a:srgbClr val="0033CC"/>
                </a:solidFill>
              </a:rPr>
              <a:t>Algorithm </a:t>
            </a:r>
            <a:r>
              <a:rPr lang="zh-CN" altLang="en-US" sz="2800" b="1" dirty="0">
                <a:solidFill>
                  <a:srgbClr val="0033CC"/>
                </a:solidFill>
              </a:rPr>
              <a:t>）</a:t>
            </a:r>
            <a:r>
              <a:rPr lang="zh-CN" altLang="en-US" sz="2800" b="1" dirty="0"/>
              <a:t>： 算法是解决某一特定任务的指令的有限序列</a:t>
            </a:r>
            <a:r>
              <a:rPr lang="zh-CN" altLang="en-US" sz="2800" dirty="0"/>
              <a:t>。</a:t>
            </a:r>
            <a:endParaRPr lang="en-US" altLang="zh-CN" sz="2800" dirty="0"/>
          </a:p>
          <a:p>
            <a:pPr marL="342900" indent="-342900">
              <a:lnSpc>
                <a:spcPct val="90000"/>
              </a:lnSpc>
              <a:spcBef>
                <a:spcPct val="20000"/>
              </a:spcBef>
              <a:buClr>
                <a:srgbClr val="0033CC"/>
              </a:buClr>
              <a:buFont typeface="Wingdings" pitchFamily="2" charset="2"/>
              <a:buChar char="§"/>
            </a:pPr>
            <a:r>
              <a:rPr lang="zh-CN" altLang="en-US" sz="2800" b="1" dirty="0"/>
              <a:t>算法具有以下五个特性：</a:t>
            </a:r>
          </a:p>
          <a:p>
            <a:pPr marL="342900" indent="-342900" algn="just">
              <a:lnSpc>
                <a:spcPct val="90000"/>
              </a:lnSpc>
              <a:spcBef>
                <a:spcPct val="20000"/>
              </a:spcBef>
            </a:pPr>
            <a:r>
              <a:rPr lang="zh-CN" altLang="en-US" sz="2800" dirty="0"/>
              <a:t>     （</a:t>
            </a:r>
            <a:r>
              <a:rPr lang="en-US" altLang="zh-CN" sz="2800" dirty="0"/>
              <a:t>1</a:t>
            </a:r>
            <a:r>
              <a:rPr lang="zh-CN" altLang="en-US" sz="2800" dirty="0"/>
              <a:t>）</a:t>
            </a:r>
            <a:r>
              <a:rPr lang="zh-CN" altLang="en-US" sz="2800" b="1" dirty="0">
                <a:solidFill>
                  <a:schemeClr val="accent2"/>
                </a:solidFill>
              </a:rPr>
              <a:t>有穷性</a:t>
            </a:r>
            <a:r>
              <a:rPr lang="zh-CN" altLang="en-US" sz="2800" dirty="0"/>
              <a:t>   一个算法必须总是在执行有穷步之后结束，且每一步都在有穷时间内完成。</a:t>
            </a:r>
          </a:p>
          <a:p>
            <a:pPr marL="342900" indent="-342900" algn="just">
              <a:lnSpc>
                <a:spcPct val="90000"/>
              </a:lnSpc>
              <a:spcBef>
                <a:spcPct val="20000"/>
              </a:spcBef>
            </a:pPr>
            <a:r>
              <a:rPr lang="zh-CN" altLang="en-US" sz="2800" dirty="0"/>
              <a:t>     （</a:t>
            </a:r>
            <a:r>
              <a:rPr lang="en-US" altLang="zh-CN" sz="2800" dirty="0"/>
              <a:t>2</a:t>
            </a:r>
            <a:r>
              <a:rPr lang="zh-CN" altLang="en-US" sz="2800" dirty="0"/>
              <a:t>）</a:t>
            </a:r>
            <a:r>
              <a:rPr lang="zh-CN" altLang="en-US" sz="2800" b="1" dirty="0">
                <a:solidFill>
                  <a:schemeClr val="accent2"/>
                </a:solidFill>
              </a:rPr>
              <a:t>确定性</a:t>
            </a:r>
            <a:r>
              <a:rPr lang="zh-CN" altLang="en-US" sz="2800" dirty="0"/>
              <a:t>  算法中每一条指令必须有确切的含义。不存在二义性。且算法只有一个入口和一个出口。   </a:t>
            </a:r>
            <a:endParaRPr lang="en-US" altLang="zh-CN" sz="2800" dirty="0"/>
          </a:p>
          <a:p>
            <a:pPr marL="342900" indent="-342900" algn="just">
              <a:lnSpc>
                <a:spcPct val="90000"/>
              </a:lnSpc>
              <a:spcBef>
                <a:spcPct val="20000"/>
              </a:spcBef>
            </a:pPr>
            <a:r>
              <a:rPr lang="zh-CN" altLang="en-US" sz="2800" dirty="0"/>
              <a:t>      （</a:t>
            </a:r>
            <a:r>
              <a:rPr lang="en-US" altLang="zh-CN" sz="2800" dirty="0"/>
              <a:t>3</a:t>
            </a:r>
            <a:r>
              <a:rPr lang="zh-CN" altLang="en-US" sz="2800" dirty="0"/>
              <a:t>）</a:t>
            </a:r>
            <a:r>
              <a:rPr lang="zh-CN" altLang="en-US" sz="2800" b="1" dirty="0">
                <a:solidFill>
                  <a:schemeClr val="accent2"/>
                </a:solidFill>
              </a:rPr>
              <a:t>可行性</a:t>
            </a:r>
            <a:r>
              <a:rPr lang="zh-CN" altLang="en-US" sz="2800" dirty="0">
                <a:solidFill>
                  <a:schemeClr val="accent2"/>
                </a:solidFill>
              </a:rPr>
              <a:t> </a:t>
            </a:r>
            <a:r>
              <a:rPr lang="zh-CN" altLang="en-US" sz="2800" dirty="0"/>
              <a:t> 一个算法是可行的。即算法描述的操作都是可以通过已经实现的基本运算执行有限次来实现的。</a:t>
            </a:r>
          </a:p>
          <a:p>
            <a:pPr marL="342900" indent="-342900" algn="just">
              <a:lnSpc>
                <a:spcPct val="90000"/>
              </a:lnSpc>
              <a:spcBef>
                <a:spcPct val="20000"/>
              </a:spcBef>
            </a:pPr>
            <a:r>
              <a:rPr lang="zh-CN" altLang="en-US" sz="2800" dirty="0"/>
              <a:t>  </a:t>
            </a:r>
          </a:p>
          <a:p>
            <a:pPr marL="342900" indent="-342900">
              <a:lnSpc>
                <a:spcPct val="90000"/>
              </a:lnSpc>
              <a:spcBef>
                <a:spcPct val="20000"/>
              </a:spcBef>
              <a:buFontTx/>
              <a:buChar char="•"/>
            </a:pPr>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4294967295"/>
          </p:nvPr>
        </p:nvSpPr>
        <p:spPr>
          <a:xfrm>
            <a:off x="684213" y="1268413"/>
            <a:ext cx="8280400" cy="4114800"/>
          </a:xfrm>
        </p:spPr>
        <p:txBody>
          <a:bodyPr/>
          <a:lstStyle/>
          <a:p>
            <a:pPr eaLnBrk="1" hangingPunct="1">
              <a:buFontTx/>
              <a:buNone/>
            </a:pPr>
            <a:r>
              <a:rPr lang="zh-CN" altLang="en-US" sz="2800" dirty="0" smtClean="0"/>
              <a:t>（</a:t>
            </a:r>
            <a:r>
              <a:rPr lang="en-US" altLang="zh-CN" sz="2800" dirty="0" smtClean="0"/>
              <a:t>4</a:t>
            </a:r>
            <a:r>
              <a:rPr lang="zh-CN" altLang="en-US" sz="2800" dirty="0" smtClean="0"/>
              <a:t>）</a:t>
            </a:r>
            <a:r>
              <a:rPr lang="zh-CN" altLang="en-US" sz="2800" b="1" dirty="0" smtClean="0">
                <a:solidFill>
                  <a:schemeClr val="accent2"/>
                </a:solidFill>
              </a:rPr>
              <a:t>输入</a:t>
            </a:r>
            <a:r>
              <a:rPr lang="zh-CN" altLang="en-US" sz="2800" b="1" dirty="0" smtClean="0"/>
              <a:t>  </a:t>
            </a:r>
            <a:r>
              <a:rPr lang="zh-CN" altLang="en-US" sz="2800" dirty="0" smtClean="0"/>
              <a:t>一个算法有</a:t>
            </a:r>
            <a:r>
              <a:rPr lang="zh-CN" altLang="en-US" sz="2800" dirty="0" smtClean="0">
                <a:solidFill>
                  <a:srgbClr val="FF0000"/>
                </a:solidFill>
              </a:rPr>
              <a:t>零个或多个</a:t>
            </a:r>
            <a:r>
              <a:rPr lang="zh-CN" altLang="en-US" sz="2800" dirty="0" smtClean="0"/>
              <a:t>输入，这些输入取自于某个特定的对象集合。</a:t>
            </a:r>
          </a:p>
          <a:p>
            <a:pPr eaLnBrk="1" hangingPunct="1">
              <a:buFontTx/>
              <a:buNone/>
            </a:pPr>
            <a:r>
              <a:rPr lang="zh-CN" altLang="en-US" sz="2800" dirty="0" smtClean="0"/>
              <a:t>（</a:t>
            </a:r>
            <a:r>
              <a:rPr lang="en-US" altLang="zh-CN" sz="2800" dirty="0" smtClean="0"/>
              <a:t>5</a:t>
            </a:r>
            <a:r>
              <a:rPr lang="zh-CN" altLang="en-US" sz="2800" dirty="0" smtClean="0"/>
              <a:t>）</a:t>
            </a:r>
            <a:r>
              <a:rPr lang="zh-CN" altLang="en-US" sz="2800" b="1" dirty="0" smtClean="0">
                <a:solidFill>
                  <a:schemeClr val="accent2"/>
                </a:solidFill>
              </a:rPr>
              <a:t>输出</a:t>
            </a:r>
            <a:r>
              <a:rPr lang="zh-CN" altLang="en-US" sz="2800" b="1" dirty="0" smtClean="0"/>
              <a:t> </a:t>
            </a:r>
            <a:r>
              <a:rPr lang="zh-CN" altLang="en-US" sz="2800" dirty="0" smtClean="0"/>
              <a:t> 一个算法有</a:t>
            </a:r>
            <a:r>
              <a:rPr lang="zh-CN" altLang="en-US" sz="2800" dirty="0" smtClean="0">
                <a:solidFill>
                  <a:srgbClr val="FF0000"/>
                </a:solidFill>
              </a:rPr>
              <a:t>一个或多个</a:t>
            </a:r>
            <a:r>
              <a:rPr lang="zh-CN" altLang="en-US" sz="2800" dirty="0" smtClean="0"/>
              <a:t>输出，这些输出是同输入有特定关系的量。</a:t>
            </a:r>
            <a:endParaRPr lang="en-US" altLang="zh-CN" sz="2800" dirty="0" smtClean="0"/>
          </a:p>
          <a:p>
            <a:pPr eaLnBrk="1" hangingPunct="1">
              <a:buFontTx/>
              <a:buNone/>
            </a:pPr>
            <a:endParaRPr lang="en-US" altLang="zh-CN" sz="2800" dirty="0" smtClean="0"/>
          </a:p>
          <a:p>
            <a:pPr>
              <a:spcBef>
                <a:spcPct val="25000"/>
              </a:spcBef>
              <a:buFont typeface="Symbol" pitchFamily="18" charset="2"/>
              <a:buNone/>
            </a:pPr>
            <a:r>
              <a:rPr lang="zh-CN" altLang="en-US" sz="2800" dirty="0" smtClean="0">
                <a:latin typeface="宋体" pitchFamily="2" charset="-122"/>
              </a:rPr>
              <a:t> 算法的含义与程序十分相似，但二者是有区别的:</a:t>
            </a:r>
          </a:p>
          <a:p>
            <a:pPr>
              <a:spcBef>
                <a:spcPct val="25000"/>
              </a:spcBef>
              <a:buFont typeface="Wingdings" pitchFamily="2" charset="2"/>
              <a:buChar char="q"/>
            </a:pPr>
            <a:r>
              <a:rPr lang="zh-CN" altLang="en-US" sz="2800" dirty="0" smtClean="0">
                <a:latin typeface="宋体" pitchFamily="2" charset="-122"/>
              </a:rPr>
              <a:t>  程序不一定满足有穷性（死循环）</a:t>
            </a:r>
          </a:p>
          <a:p>
            <a:pPr>
              <a:spcBef>
                <a:spcPct val="25000"/>
              </a:spcBef>
              <a:buFont typeface="Wingdings" pitchFamily="2" charset="2"/>
              <a:buChar char="q"/>
            </a:pPr>
            <a:r>
              <a:rPr lang="zh-CN" altLang="en-US" sz="2800" dirty="0" smtClean="0">
                <a:latin typeface="宋体" pitchFamily="2" charset="-122"/>
              </a:rPr>
              <a:t>  程序中的指令必须是机器可执行的</a:t>
            </a:r>
          </a:p>
          <a:p>
            <a:pPr>
              <a:spcBef>
                <a:spcPct val="25000"/>
              </a:spcBef>
              <a:buFont typeface="Wingdings" pitchFamily="2" charset="2"/>
              <a:buChar char="q"/>
            </a:pPr>
            <a:r>
              <a:rPr lang="zh-CN" altLang="en-US" sz="2800" dirty="0" smtClean="0">
                <a:latin typeface="宋体" pitchFamily="2" charset="-122"/>
              </a:rPr>
              <a:t>  一个算法若用计算机语言来书写，则它就可以是一个程序。</a:t>
            </a:r>
            <a:endParaRPr lang="zh-CN" altLang="en-US" sz="2800" dirty="0" smtClean="0"/>
          </a:p>
        </p:txBody>
      </p:sp>
      <p:grpSp>
        <p:nvGrpSpPr>
          <p:cNvPr id="19459" name="Group 3"/>
          <p:cNvGrpSpPr>
            <a:grpSpLocks/>
          </p:cNvGrpSpPr>
          <p:nvPr/>
        </p:nvGrpSpPr>
        <p:grpSpPr bwMode="auto">
          <a:xfrm>
            <a:off x="215900" y="215900"/>
            <a:ext cx="9144000" cy="457200"/>
            <a:chOff x="0" y="0"/>
            <a:chExt cx="5760" cy="288"/>
          </a:xfrm>
        </p:grpSpPr>
        <p:sp>
          <p:nvSpPr>
            <p:cNvPr id="19461" name="Line 7"/>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2" name="Text Box 8"/>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9460" name="Text Box 9"/>
          <p:cNvSpPr txBox="1">
            <a:spLocks noChangeArrowheads="1"/>
          </p:cNvSpPr>
          <p:nvPr/>
        </p:nvSpPr>
        <p:spPr bwMode="auto">
          <a:xfrm>
            <a:off x="215900" y="21590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a:t>§</a:t>
            </a:r>
            <a:r>
              <a:rPr lang="en-US" altLang="zh-CN" sz="3200" dirty="0" smtClean="0"/>
              <a:t>1.3 </a:t>
            </a:r>
            <a:r>
              <a:rPr lang="zh-CN" altLang="en-US" sz="3200" dirty="0">
                <a:ea typeface="黑体" pitchFamily="2" charset="-122"/>
              </a:rPr>
              <a:t>算法定义</a:t>
            </a:r>
            <a:endParaRPr lang="zh-CN" altLang="en-US" sz="32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9144000" cy="457200"/>
            <a:chOff x="0" y="0"/>
            <a:chExt cx="5760" cy="288"/>
          </a:xfrm>
        </p:grpSpPr>
        <p:sp>
          <p:nvSpPr>
            <p:cNvPr id="20487" name="Line 2051"/>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88" name="Text Box 2052"/>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0483" name="Text Box 2062"/>
          <p:cNvSpPr txBox="1">
            <a:spLocks noChangeArrowheads="1"/>
          </p:cNvSpPr>
          <p:nvPr/>
        </p:nvSpPr>
        <p:spPr bwMode="auto">
          <a:xfrm>
            <a:off x="228600" y="762000"/>
            <a:ext cx="3629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dirty="0"/>
              <a:t>2.  </a:t>
            </a:r>
            <a:r>
              <a:rPr lang="zh-CN" altLang="en-US" b="1" dirty="0"/>
              <a:t>算法与数据结构的关系</a:t>
            </a:r>
            <a:endParaRPr lang="zh-CN" altLang="en-US" dirty="0"/>
          </a:p>
        </p:txBody>
      </p:sp>
      <p:sp>
        <p:nvSpPr>
          <p:cNvPr id="20484" name="Text Box 2065"/>
          <p:cNvSpPr txBox="1">
            <a:spLocks noChangeArrowheads="1"/>
          </p:cNvSpPr>
          <p:nvPr/>
        </p:nvSpPr>
        <p:spPr bwMode="auto">
          <a:xfrm>
            <a:off x="838200" y="1371600"/>
            <a:ext cx="2981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u="sng" dirty="0"/>
              <a:t>算法</a:t>
            </a:r>
            <a:r>
              <a:rPr lang="en-US" altLang="zh-CN" b="1" u="sng" dirty="0"/>
              <a:t>+</a:t>
            </a:r>
            <a:r>
              <a:rPr lang="zh-CN" altLang="en-US" b="1" u="sng" dirty="0"/>
              <a:t>数据结构</a:t>
            </a:r>
            <a:r>
              <a:rPr lang="en-US" altLang="zh-CN" b="1" u="sng" dirty="0"/>
              <a:t>=</a:t>
            </a:r>
            <a:r>
              <a:rPr lang="zh-CN" altLang="en-US" b="1" u="sng" dirty="0"/>
              <a:t>程序</a:t>
            </a:r>
          </a:p>
        </p:txBody>
      </p:sp>
      <p:sp>
        <p:nvSpPr>
          <p:cNvPr id="35847" name="Text Box 2066"/>
          <p:cNvSpPr txBox="1">
            <a:spLocks noChangeArrowheads="1"/>
          </p:cNvSpPr>
          <p:nvPr/>
        </p:nvSpPr>
        <p:spPr bwMode="auto">
          <a:xfrm>
            <a:off x="685800" y="2078038"/>
            <a:ext cx="79248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dirty="0"/>
              <a:t>        </a:t>
            </a:r>
            <a:r>
              <a:rPr lang="zh-CN" altLang="en-US" dirty="0"/>
              <a:t>在计算机解决问题的过程中算法与数据结构是缺一不可的两个方面：</a:t>
            </a:r>
          </a:p>
          <a:p>
            <a:pPr eaLnBrk="1" hangingPunct="1"/>
            <a:r>
              <a:rPr lang="zh-CN" altLang="en-US" dirty="0"/>
              <a:t>        问题的数据组织</a:t>
            </a:r>
            <a:r>
              <a:rPr lang="en-US" altLang="zh-CN" dirty="0"/>
              <a:t>——</a:t>
            </a:r>
            <a:r>
              <a:rPr lang="zh-CN" altLang="en-US" dirty="0"/>
              <a:t>数据结构</a:t>
            </a:r>
          </a:p>
          <a:p>
            <a:pPr eaLnBrk="1" hangingPunct="1"/>
            <a:r>
              <a:rPr lang="zh-CN" altLang="en-US" dirty="0"/>
              <a:t>        数据的处理</a:t>
            </a:r>
            <a:r>
              <a:rPr lang="en-US" altLang="zh-CN" dirty="0"/>
              <a:t>——</a:t>
            </a:r>
            <a:r>
              <a:rPr lang="zh-CN" altLang="en-US" dirty="0"/>
              <a:t>算法</a:t>
            </a:r>
            <a:endParaRPr lang="en-US" dirty="0"/>
          </a:p>
          <a:p>
            <a:pPr eaLnBrk="1" hangingPunct="1"/>
            <a:endParaRPr lang="en-US" dirty="0"/>
          </a:p>
          <a:p>
            <a:pPr eaLnBrk="1" hangingPunct="1"/>
            <a:r>
              <a:rPr lang="zh-CN" altLang="en-US" dirty="0"/>
              <a:t>        </a:t>
            </a:r>
            <a:r>
              <a:rPr lang="zh-CN" altLang="en-US" dirty="0">
                <a:solidFill>
                  <a:srgbClr val="FF0000"/>
                </a:solidFill>
              </a:rPr>
              <a:t>算法与数据结构是相辅相承的</a:t>
            </a:r>
            <a:r>
              <a:rPr lang="zh-CN" altLang="en-US" dirty="0"/>
              <a:t>。解决某一特定类型问题的算法可以选定不同的数据结构，而且选择恰当与否直接影响算法的效率。反之，一种数据结构的优劣由各种算法的执行来体现</a:t>
            </a:r>
            <a:r>
              <a:rPr lang="zh-CN" altLang="en-US" dirty="0" smtClean="0"/>
              <a:t>。</a:t>
            </a:r>
            <a:endParaRPr lang="zh-CN" altLang="en-US" dirty="0"/>
          </a:p>
        </p:txBody>
      </p:sp>
      <p:sp>
        <p:nvSpPr>
          <p:cNvPr id="20486" name="Text Box 2067"/>
          <p:cNvSpPr txBox="1">
            <a:spLocks noChangeArrowheads="1"/>
          </p:cNvSpPr>
          <p:nvPr/>
        </p:nvSpPr>
        <p:spPr bwMode="auto">
          <a:xfrm>
            <a:off x="0" y="0"/>
            <a:ext cx="282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a:t>§</a:t>
            </a:r>
            <a:r>
              <a:rPr lang="en-US" altLang="zh-CN" sz="3200" dirty="0" smtClean="0"/>
              <a:t>1.3 </a:t>
            </a:r>
            <a:r>
              <a:rPr lang="zh-CN" altLang="en-US" sz="3200" dirty="0">
                <a:ea typeface="黑体" pitchFamily="2" charset="-122"/>
              </a:rPr>
              <a:t>算法定义</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457200"/>
            <a:chOff x="0" y="0"/>
            <a:chExt cx="5760" cy="288"/>
          </a:xfrm>
        </p:grpSpPr>
        <p:sp>
          <p:nvSpPr>
            <p:cNvPr id="3119"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20"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075"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3076" name="矩形 1"/>
          <p:cNvSpPr>
            <a:spLocks noChangeArrowheads="1"/>
          </p:cNvSpPr>
          <p:nvPr/>
        </p:nvSpPr>
        <p:spPr bwMode="auto">
          <a:xfrm>
            <a:off x="277813" y="684213"/>
            <a:ext cx="272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1.1.1 </a:t>
            </a:r>
            <a:r>
              <a:rPr lang="zh-CN" altLang="en-US"/>
              <a:t>数据结构初识</a:t>
            </a:r>
          </a:p>
        </p:txBody>
      </p:sp>
      <p:graphicFrame>
        <p:nvGraphicFramePr>
          <p:cNvPr id="10" name="Group 4"/>
          <p:cNvGraphicFramePr>
            <a:graphicFrameLocks noGrp="1"/>
          </p:cNvGraphicFramePr>
          <p:nvPr/>
        </p:nvGraphicFramePr>
        <p:xfrm>
          <a:off x="2601913" y="1585913"/>
          <a:ext cx="4114800" cy="2889251"/>
        </p:xfrm>
        <a:graphic>
          <a:graphicData uri="http://schemas.openxmlformats.org/drawingml/2006/table">
            <a:tbl>
              <a:tblPr/>
              <a:tblGrid>
                <a:gridCol w="1028700"/>
                <a:gridCol w="1028700"/>
                <a:gridCol w="1028700"/>
                <a:gridCol w="1028700"/>
              </a:tblGrid>
              <a:tr h="550863">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学号</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姓名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年龄</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专业</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r>
              <a:tr h="476250">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1001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张红</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英语</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r>
              <a:tr h="473075">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1002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王卫</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化工</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1003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安然</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数学</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r>
              <a:tr h="457200">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en-US" altLang="zh-CN" sz="2400" b="1" i="0" u="none" strike="noStrike" cap="none" normalizeH="0" baseline="0" smtClean="0">
                          <a:ln>
                            <a:noFill/>
                          </a:ln>
                          <a:solidFill>
                            <a:schemeClr val="bg2"/>
                          </a:solidFill>
                          <a:effectLst/>
                          <a:latin typeface="Times New Roman" pitchFamily="18" charset="0"/>
                          <a:ea typeface="宋体" pitchFamily="2"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BFFFE"/>
                    </a:solidFill>
                  </a:tcPr>
                </a:tc>
              </a:tr>
              <a:tr h="474663">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1800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李梅</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21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BFFFE"/>
                    </a:solidFill>
                  </a:tcPr>
                </a:tc>
                <a:tc>
                  <a:txBody>
                    <a:bodyPr/>
                    <a:lstStyle/>
                    <a:p>
                      <a:pPr marL="0" marR="0" lvl="0" indent="0" algn="l" defTabSz="914400" rtl="0" eaLnBrk="1" fontAlgn="base" latinLnBrk="0" hangingPunct="1">
                        <a:lnSpc>
                          <a:spcPct val="100000"/>
                        </a:lnSpc>
                        <a:spcBef>
                          <a:spcPct val="20000"/>
                        </a:spcBef>
                        <a:spcAft>
                          <a:spcPct val="0"/>
                        </a:spcAft>
                        <a:buClr>
                          <a:schemeClr val="tx1"/>
                        </a:buClr>
                        <a:buSzPct val="85000"/>
                        <a:buFont typeface="Monotype Sorts" pitchFamily="2" charset="2"/>
                        <a:buNone/>
                        <a:tabLst/>
                      </a:pPr>
                      <a:r>
                        <a:rPr kumimoji="1" lang="zh-CN" altLang="en-US" sz="2400" b="1" i="0" u="none" strike="noStrike" cap="none" normalizeH="0" baseline="0" smtClean="0">
                          <a:ln>
                            <a:noFill/>
                          </a:ln>
                          <a:solidFill>
                            <a:schemeClr val="bg2"/>
                          </a:solidFill>
                          <a:effectLst/>
                          <a:latin typeface="Times New Roman" pitchFamily="18" charset="0"/>
                          <a:ea typeface="宋体" pitchFamily="2" charset="-122"/>
                        </a:rPr>
                        <a:t>储运</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BFFFE"/>
                    </a:solidFill>
                  </a:tcPr>
                </a:tc>
              </a:tr>
            </a:tbl>
          </a:graphicData>
        </a:graphic>
      </p:graphicFrame>
      <p:sp>
        <p:nvSpPr>
          <p:cNvPr id="13" name="AutoShape 41"/>
          <p:cNvSpPr>
            <a:spLocks noChangeArrowheads="1"/>
          </p:cNvSpPr>
          <p:nvPr/>
        </p:nvSpPr>
        <p:spPr bwMode="auto">
          <a:xfrm>
            <a:off x="1001713" y="1890713"/>
            <a:ext cx="1371600" cy="2209800"/>
          </a:xfrm>
          <a:prstGeom prst="wedgeRoundRectCallout">
            <a:avLst>
              <a:gd name="adj1" fmla="val 69792"/>
              <a:gd name="adj2" fmla="val -27801"/>
              <a:gd name="adj3" fmla="val 16667"/>
            </a:avLst>
          </a:prstGeom>
          <a:solidFill>
            <a:srgbClr val="FBFFF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effectLst>
                  <a:outerShdw blurRad="38100" dist="38100" dir="2700000" algn="tl">
                    <a:srgbClr val="000000">
                      <a:alpha val="43137"/>
                    </a:srgbClr>
                  </a:outerShdw>
                </a:effectLst>
              </a:rPr>
              <a:t>一行为一个数据元素      也称为记录</a:t>
            </a:r>
          </a:p>
        </p:txBody>
      </p:sp>
      <p:sp>
        <p:nvSpPr>
          <p:cNvPr id="14" name="Text Box 42"/>
          <p:cNvSpPr txBox="1">
            <a:spLocks noChangeArrowheads="1"/>
          </p:cNvSpPr>
          <p:nvPr/>
        </p:nvSpPr>
        <p:spPr bwMode="auto">
          <a:xfrm>
            <a:off x="1077913" y="4786313"/>
            <a:ext cx="6477000" cy="1816100"/>
          </a:xfrm>
          <a:prstGeom prst="rect">
            <a:avLst/>
          </a:prstGeom>
          <a:solidFill>
            <a:srgbClr val="FBFFF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effectLst>
                  <a:outerShdw blurRad="38100" dist="38100" dir="2700000" algn="tl">
                    <a:srgbClr val="000000">
                      <a:alpha val="43137"/>
                    </a:srgbClr>
                  </a:outerShdw>
                </a:effectLst>
                <a:ea typeface="楷体_GB2312" pitchFamily="49" charset="-122"/>
              </a:rPr>
              <a:t>数据元素之间存在一种简单的线性关系为线性数据结构。</a:t>
            </a:r>
          </a:p>
          <a:p>
            <a:pPr>
              <a:defRPr/>
            </a:pPr>
            <a:r>
              <a:rPr lang="zh-CN" altLang="en-US" sz="2800" b="1" dirty="0">
                <a:effectLst>
                  <a:outerShdw blurRad="38100" dist="38100" dir="2700000" algn="tl">
                    <a:srgbClr val="000000">
                      <a:alpha val="43137"/>
                    </a:srgbClr>
                  </a:outerShdw>
                </a:effectLst>
                <a:ea typeface="楷体_GB2312" pitchFamily="49" charset="-122"/>
              </a:rPr>
              <a:t>操作举例：插入学生、删除学生、查找学生等。</a:t>
            </a:r>
          </a:p>
        </p:txBody>
      </p:sp>
      <p:sp>
        <p:nvSpPr>
          <p:cNvPr id="15" name="AutoShape 43"/>
          <p:cNvSpPr>
            <a:spLocks noChangeArrowheads="1"/>
          </p:cNvSpPr>
          <p:nvPr/>
        </p:nvSpPr>
        <p:spPr bwMode="auto">
          <a:xfrm>
            <a:off x="7326313" y="1966913"/>
            <a:ext cx="1600200" cy="2743200"/>
          </a:xfrm>
          <a:prstGeom prst="wedgeRoundRectCallout">
            <a:avLst>
              <a:gd name="adj1" fmla="val -51787"/>
              <a:gd name="adj2" fmla="val -70778"/>
              <a:gd name="adj3" fmla="val 16667"/>
            </a:avLst>
          </a:prstGeom>
          <a:solidFill>
            <a:srgbClr val="FBFFFE"/>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dirty="0">
                <a:effectLst>
                  <a:outerShdw blurRad="38100" dist="38100" dir="2700000" algn="tl">
                    <a:srgbClr val="000000">
                      <a:alpha val="43137"/>
                    </a:srgbClr>
                  </a:outerShdw>
                </a:effectLst>
              </a:rPr>
              <a:t>除首行外每条记录有一个前驱，除末尾外每条记录有一个后继。</a:t>
            </a:r>
          </a:p>
        </p:txBody>
      </p:sp>
      <p:sp>
        <p:nvSpPr>
          <p:cNvPr id="16" name="AutoShape 44"/>
          <p:cNvSpPr>
            <a:spLocks noChangeArrowheads="1"/>
          </p:cNvSpPr>
          <p:nvPr/>
        </p:nvSpPr>
        <p:spPr bwMode="auto">
          <a:xfrm>
            <a:off x="5954713" y="519113"/>
            <a:ext cx="2743200" cy="1143000"/>
          </a:xfrm>
          <a:prstGeom prst="wedgeEllipseCallout">
            <a:avLst>
              <a:gd name="adj1" fmla="val -47338"/>
              <a:gd name="adj2" fmla="val 132222"/>
            </a:avLst>
          </a:prstGeom>
          <a:gradFill rotWithShape="0">
            <a:gsLst>
              <a:gs pos="0">
                <a:srgbClr val="BDF9D0"/>
              </a:gs>
              <a:gs pos="100000">
                <a:srgbClr val="FFFF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effectLst>
                  <a:outerShdw blurRad="38100" dist="38100" dir="2700000" algn="tl">
                    <a:srgbClr val="000000">
                      <a:alpha val="43137"/>
                    </a:srgbClr>
                  </a:outerShdw>
                </a:effectLst>
              </a:rPr>
              <a:t>线性结构</a:t>
            </a:r>
          </a:p>
        </p:txBody>
      </p:sp>
      <p:sp>
        <p:nvSpPr>
          <p:cNvPr id="17" name="Rectangle 47"/>
          <p:cNvSpPr>
            <a:spLocks noChangeArrowheads="1"/>
          </p:cNvSpPr>
          <p:nvPr/>
        </p:nvSpPr>
        <p:spPr bwMode="auto">
          <a:xfrm>
            <a:off x="468313" y="1052513"/>
            <a:ext cx="2325687" cy="519112"/>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tint val="27451"/>
                        <a:invGamma/>
                      </a:schemeClr>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sz="2800" b="1" dirty="0">
                <a:effectLst>
                  <a:outerShdw blurRad="38100" dist="38100" dir="2700000" algn="tl">
                    <a:srgbClr val="000000">
                      <a:alpha val="43137"/>
                    </a:srgbClr>
                  </a:outerShdw>
                </a:effectLst>
              </a:rPr>
              <a:t>例1  学生名单</a:t>
            </a:r>
            <a:endParaRPr lang="en-US" altLang="zh-CN" sz="28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P spid="15" grpId="0" animBg="1" autoUpdateAnimBg="0"/>
      <p:bldP spid="16"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685800" y="609600"/>
            <a:ext cx="8029575" cy="1143000"/>
          </a:xfrm>
        </p:spPr>
        <p:txBody>
          <a:bodyPr/>
          <a:lstStyle/>
          <a:p>
            <a:r>
              <a:rPr lang="zh-CN" smtClean="0"/>
              <a:t>怎样才能设计一个好的算法呢？</a:t>
            </a:r>
          </a:p>
        </p:txBody>
      </p:sp>
      <p:sp>
        <p:nvSpPr>
          <p:cNvPr id="36867" name="内容占位符 2"/>
          <p:cNvSpPr>
            <a:spLocks noGrp="1"/>
          </p:cNvSpPr>
          <p:nvPr>
            <p:ph idx="4294967295"/>
          </p:nvPr>
        </p:nvSpPr>
        <p:spPr>
          <a:xfrm>
            <a:off x="685800" y="1981200"/>
            <a:ext cx="7918450" cy="4114800"/>
          </a:xfrm>
        </p:spPr>
        <p:txBody>
          <a:bodyPr/>
          <a:lstStyle/>
          <a:p>
            <a:pPr>
              <a:buFontTx/>
              <a:buNone/>
            </a:pPr>
            <a:r>
              <a:rPr lang="zh-CN" altLang="en-US" sz="2400" dirty="0" smtClean="0"/>
              <a:t>    要设计一个好的算法通常要考虑以下的要求</a:t>
            </a:r>
            <a:r>
              <a:rPr lang="en-US" altLang="zh-CN" sz="2400" dirty="0" smtClean="0"/>
              <a:t>:</a:t>
            </a:r>
            <a:endParaRPr lang="zh-CN" altLang="en-US" sz="2400" dirty="0" smtClean="0"/>
          </a:p>
          <a:p>
            <a:pPr>
              <a:buFontTx/>
              <a:buNone/>
            </a:pPr>
            <a:r>
              <a:rPr lang="zh-CN" altLang="en-US" sz="2400" dirty="0" smtClean="0"/>
              <a:t>⑴正确</a:t>
            </a:r>
            <a:r>
              <a:rPr lang="en-US" sz="2400" dirty="0" smtClean="0"/>
              <a:t>： </a:t>
            </a:r>
            <a:r>
              <a:rPr lang="zh-CN" altLang="en-US" sz="2400" dirty="0" smtClean="0"/>
              <a:t>算法的执行结果应当满足预先规定的功能和性能要求。</a:t>
            </a:r>
          </a:p>
          <a:p>
            <a:pPr>
              <a:buFontTx/>
              <a:buNone/>
            </a:pPr>
            <a:r>
              <a:rPr lang="zh-CN" altLang="en-US" sz="2400" dirty="0" smtClean="0"/>
              <a:t>⑵可读</a:t>
            </a:r>
            <a:r>
              <a:rPr lang="en-US" sz="2400" dirty="0" smtClean="0"/>
              <a:t>： </a:t>
            </a:r>
            <a:r>
              <a:rPr lang="zh-CN" altLang="en-US" sz="2400" dirty="0" smtClean="0"/>
              <a:t>一个算法应当思路清晰、层次分明、简单明了、易读易懂。</a:t>
            </a:r>
          </a:p>
          <a:p>
            <a:pPr>
              <a:buFontTx/>
              <a:buNone/>
            </a:pPr>
            <a:r>
              <a:rPr lang="zh-CN" altLang="en-US" sz="2400" dirty="0" smtClean="0"/>
              <a:t>⑶健壮：当输入不合法数据时，应能作适当处理，不至引起严重后果。</a:t>
            </a:r>
          </a:p>
          <a:p>
            <a:pPr>
              <a:buFontTx/>
              <a:buNone/>
            </a:pPr>
            <a:r>
              <a:rPr lang="zh-CN" altLang="en-US" sz="2400" dirty="0" smtClean="0"/>
              <a:t>⑷高效：有效使用存储空间和有较高的时间效率。</a:t>
            </a:r>
          </a:p>
          <a:p>
            <a:endParaRPr lang="zh-CN"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6"/>
          <p:cNvSpPr txBox="1">
            <a:spLocks noChangeArrowheads="1"/>
          </p:cNvSpPr>
          <p:nvPr/>
        </p:nvSpPr>
        <p:spPr bwMode="auto">
          <a:xfrm>
            <a:off x="1619672" y="2964021"/>
            <a:ext cx="607089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600" dirty="0" smtClean="0"/>
              <a:t>§1.4  </a:t>
            </a:r>
            <a:r>
              <a:rPr lang="zh-CN" altLang="en-US" sz="3600" dirty="0">
                <a:ea typeface="黑体" pitchFamily="2" charset="-122"/>
              </a:rPr>
              <a:t>算法的性能分析与度量</a:t>
            </a:r>
            <a:endParaRPr lang="zh-CN" altLang="en-US" sz="3600" dirty="0"/>
          </a:p>
        </p:txBody>
      </p:sp>
    </p:spTree>
    <p:extLst>
      <p:ext uri="{BB962C8B-B14F-4D97-AF65-F5344CB8AC3E}">
        <p14:creationId xmlns:p14="http://schemas.microsoft.com/office/powerpoint/2010/main" val="31022206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0" y="0"/>
            <a:ext cx="9144000" cy="457200"/>
            <a:chOff x="0" y="0"/>
            <a:chExt cx="5760" cy="288"/>
          </a:xfrm>
        </p:grpSpPr>
        <p:sp>
          <p:nvSpPr>
            <p:cNvPr id="22550"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40965" name="Text Box 6"/>
          <p:cNvSpPr txBox="1">
            <a:spLocks noChangeArrowheads="1"/>
          </p:cNvSpPr>
          <p:nvPr/>
        </p:nvSpPr>
        <p:spPr bwMode="auto">
          <a:xfrm>
            <a:off x="709613" y="1263650"/>
            <a:ext cx="8108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t>先验估计（事前估计）：根据算法的逻辑特征（基本操作的</a:t>
            </a:r>
          </a:p>
          <a:p>
            <a:pPr eaLnBrk="1" hangingPunct="1"/>
            <a:r>
              <a:rPr lang="zh-CN" altLang="en-US"/>
              <a:t>                                            次数）来估算。</a:t>
            </a:r>
          </a:p>
        </p:txBody>
      </p:sp>
      <p:sp>
        <p:nvSpPr>
          <p:cNvPr id="40966" name="Text Box 7"/>
          <p:cNvSpPr txBox="1">
            <a:spLocks noChangeArrowheads="1"/>
          </p:cNvSpPr>
          <p:nvPr/>
        </p:nvSpPr>
        <p:spPr bwMode="auto">
          <a:xfrm>
            <a:off x="649288" y="2309813"/>
            <a:ext cx="8413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t>后期测试（事后计算）：选择样本数据、运行环境，运行算法</a:t>
            </a:r>
          </a:p>
          <a:p>
            <a:pPr eaLnBrk="1" hangingPunct="1"/>
            <a:r>
              <a:rPr lang="zh-CN" altLang="en-US"/>
              <a:t>                                            计算出空间、时间。</a:t>
            </a:r>
          </a:p>
        </p:txBody>
      </p:sp>
      <p:sp>
        <p:nvSpPr>
          <p:cNvPr id="40967" name="Text Box 8"/>
          <p:cNvSpPr txBox="1">
            <a:spLocks noChangeArrowheads="1"/>
          </p:cNvSpPr>
          <p:nvPr/>
        </p:nvSpPr>
        <p:spPr bwMode="auto">
          <a:xfrm>
            <a:off x="496888" y="4214813"/>
            <a:ext cx="38512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t>优点：可比性强</a:t>
            </a:r>
          </a:p>
          <a:p>
            <a:pPr eaLnBrk="1" hangingPunct="1"/>
            <a:r>
              <a:rPr lang="zh-CN" altLang="en-US"/>
              <a:t>缺点：不精确，仅仅是估计</a:t>
            </a:r>
          </a:p>
        </p:txBody>
      </p:sp>
      <p:sp>
        <p:nvSpPr>
          <p:cNvPr id="40968" name="Text Box 9"/>
          <p:cNvSpPr txBox="1">
            <a:spLocks noChangeArrowheads="1"/>
          </p:cNvSpPr>
          <p:nvPr/>
        </p:nvSpPr>
        <p:spPr bwMode="auto">
          <a:xfrm>
            <a:off x="4764088" y="4214813"/>
            <a:ext cx="35464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a:t>优点：精确</a:t>
            </a:r>
          </a:p>
          <a:p>
            <a:pPr eaLnBrk="1" hangingPunct="1"/>
            <a:r>
              <a:rPr lang="zh-CN" altLang="en-US"/>
              <a:t>缺点：可比性差，效率低</a:t>
            </a:r>
          </a:p>
        </p:txBody>
      </p:sp>
      <p:grpSp>
        <p:nvGrpSpPr>
          <p:cNvPr id="40969" name="Group 9"/>
          <p:cNvGrpSpPr>
            <a:grpSpLocks/>
          </p:cNvGrpSpPr>
          <p:nvPr/>
        </p:nvGrpSpPr>
        <p:grpSpPr bwMode="auto">
          <a:xfrm>
            <a:off x="2401888" y="2690813"/>
            <a:ext cx="4038600" cy="1524000"/>
            <a:chOff x="0" y="0"/>
            <a:chExt cx="2544" cy="960"/>
          </a:xfrm>
        </p:grpSpPr>
        <p:sp>
          <p:nvSpPr>
            <p:cNvPr id="22547" name="Line 13"/>
            <p:cNvSpPr>
              <a:spLocks noChangeShapeType="1"/>
            </p:cNvSpPr>
            <p:nvPr/>
          </p:nvSpPr>
          <p:spPr bwMode="auto">
            <a:xfrm>
              <a:off x="0"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14"/>
            <p:cNvSpPr>
              <a:spLocks noChangeShapeType="1"/>
            </p:cNvSpPr>
            <p:nvPr/>
          </p:nvSpPr>
          <p:spPr bwMode="auto">
            <a:xfrm>
              <a:off x="0" y="384"/>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9" name="Line 15"/>
            <p:cNvSpPr>
              <a:spLocks noChangeShapeType="1"/>
            </p:cNvSpPr>
            <p:nvPr/>
          </p:nvSpPr>
          <p:spPr bwMode="auto">
            <a:xfrm>
              <a:off x="2544" y="384"/>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73" name="Line 16"/>
          <p:cNvSpPr>
            <a:spLocks noChangeShapeType="1"/>
          </p:cNvSpPr>
          <p:nvPr/>
        </p:nvSpPr>
        <p:spPr bwMode="auto">
          <a:xfrm>
            <a:off x="857250" y="2714625"/>
            <a:ext cx="2667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7"/>
          <p:cNvSpPr>
            <a:spLocks noChangeShapeType="1"/>
          </p:cNvSpPr>
          <p:nvPr/>
        </p:nvSpPr>
        <p:spPr bwMode="auto">
          <a:xfrm>
            <a:off x="857250" y="1714500"/>
            <a:ext cx="2590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75" name="Group 15"/>
          <p:cNvGrpSpPr>
            <a:grpSpLocks/>
          </p:cNvGrpSpPr>
          <p:nvPr/>
        </p:nvGrpSpPr>
        <p:grpSpPr bwMode="auto">
          <a:xfrm>
            <a:off x="420688" y="1471613"/>
            <a:ext cx="1828800" cy="2743200"/>
            <a:chOff x="0" y="0"/>
            <a:chExt cx="1152" cy="1728"/>
          </a:xfrm>
        </p:grpSpPr>
        <p:sp>
          <p:nvSpPr>
            <p:cNvPr id="22543" name="Line 10"/>
            <p:cNvSpPr>
              <a:spLocks noChangeShapeType="1"/>
            </p:cNvSpPr>
            <p:nvPr/>
          </p:nvSpPr>
          <p:spPr bwMode="auto">
            <a:xfrm>
              <a:off x="0" y="0"/>
              <a:ext cx="0" cy="14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1"/>
            <p:cNvSpPr>
              <a:spLocks noChangeShapeType="1"/>
            </p:cNvSpPr>
            <p:nvPr/>
          </p:nvSpPr>
          <p:spPr bwMode="auto">
            <a:xfrm>
              <a:off x="0" y="1440"/>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12"/>
            <p:cNvSpPr>
              <a:spLocks noChangeShapeType="1"/>
            </p:cNvSpPr>
            <p:nvPr/>
          </p:nvSpPr>
          <p:spPr bwMode="auto">
            <a:xfrm>
              <a:off x="1152" y="1440"/>
              <a:ext cx="0" cy="2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6" name="Line 18"/>
            <p:cNvSpPr>
              <a:spLocks noChangeShapeType="1"/>
            </p:cNvSpPr>
            <p:nvPr/>
          </p:nvSpPr>
          <p:spPr bwMode="auto">
            <a:xfrm>
              <a:off x="0" y="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80" name="AutoShape 22"/>
          <p:cNvSpPr>
            <a:spLocks noChangeArrowheads="1"/>
          </p:cNvSpPr>
          <p:nvPr/>
        </p:nvSpPr>
        <p:spPr bwMode="auto">
          <a:xfrm>
            <a:off x="428625" y="1214438"/>
            <a:ext cx="381000" cy="533400"/>
          </a:xfrm>
          <a:custGeom>
            <a:avLst/>
            <a:gdLst>
              <a:gd name="T0" fmla="*/ 190500 w 381000"/>
              <a:gd name="T1" fmla="*/ 0 h 533400"/>
              <a:gd name="T2" fmla="*/ 0 w 381000"/>
              <a:gd name="T3" fmla="*/ 203740 h 533400"/>
              <a:gd name="T4" fmla="*/ 72764 w 381000"/>
              <a:gd name="T5" fmla="*/ 533398 h 533400"/>
              <a:gd name="T6" fmla="*/ 308236 w 381000"/>
              <a:gd name="T7" fmla="*/ 533398 h 533400"/>
              <a:gd name="T8" fmla="*/ 381000 w 381000"/>
              <a:gd name="T9" fmla="*/ 203740 h 533400"/>
              <a:gd name="T10" fmla="*/ 17694720 60000 65536"/>
              <a:gd name="T11" fmla="*/ 11796480 60000 65536"/>
              <a:gd name="T12" fmla="*/ 5898240 60000 65536"/>
              <a:gd name="T13" fmla="*/ 5898240 60000 65536"/>
              <a:gd name="T14" fmla="*/ 0 60000 65536"/>
              <a:gd name="T15" fmla="*/ 117737 w 381000"/>
              <a:gd name="T16" fmla="*/ 203742 h 533400"/>
              <a:gd name="T17" fmla="*/ 263263 w 381000"/>
              <a:gd name="T18" fmla="*/ 407479 h 533400"/>
            </a:gdLst>
            <a:ahLst/>
            <a:cxnLst>
              <a:cxn ang="T10">
                <a:pos x="T0" y="T1"/>
              </a:cxn>
              <a:cxn ang="T11">
                <a:pos x="T2" y="T3"/>
              </a:cxn>
              <a:cxn ang="T12">
                <a:pos x="T4" y="T5"/>
              </a:cxn>
              <a:cxn ang="T13">
                <a:pos x="T6" y="T7"/>
              </a:cxn>
              <a:cxn ang="T14">
                <a:pos x="T8" y="T9"/>
              </a:cxn>
            </a:cxnLst>
            <a:rect l="T15" t="T16" r="T17" b="T18"/>
            <a:pathLst>
              <a:path w="381000" h="533400">
                <a:moveTo>
                  <a:pt x="0" y="203740"/>
                </a:moveTo>
                <a:lnTo>
                  <a:pt x="145530" y="203742"/>
                </a:lnTo>
                <a:lnTo>
                  <a:pt x="190500" y="0"/>
                </a:lnTo>
                <a:lnTo>
                  <a:pt x="235470" y="203742"/>
                </a:lnTo>
                <a:lnTo>
                  <a:pt x="381000" y="203740"/>
                </a:lnTo>
                <a:lnTo>
                  <a:pt x="263263" y="329658"/>
                </a:lnTo>
                <a:lnTo>
                  <a:pt x="308236" y="533398"/>
                </a:lnTo>
                <a:lnTo>
                  <a:pt x="190500" y="407479"/>
                </a:lnTo>
                <a:lnTo>
                  <a:pt x="72764" y="533398"/>
                </a:lnTo>
                <a:lnTo>
                  <a:pt x="117737" y="329658"/>
                </a:lnTo>
                <a:lnTo>
                  <a:pt x="0" y="203740"/>
                </a:lnTo>
                <a:close/>
              </a:path>
            </a:pathLst>
          </a:custGeom>
          <a:solidFill>
            <a:srgbClr val="CC0066"/>
          </a:solidFill>
          <a:ln w="9525" cmpd="sng">
            <a:solidFill>
              <a:schemeClr val="tx1"/>
            </a:solidFill>
            <a:miter lim="800000"/>
            <a:headEnd/>
            <a:tailEnd/>
          </a:ln>
        </p:spPr>
        <p:txBody>
          <a:bodyPr wrap="none" anchor="ctr"/>
          <a:lstStyle/>
          <a:p>
            <a:endParaRPr lang="zh-CN" altLang="en-US"/>
          </a:p>
        </p:txBody>
      </p:sp>
      <p:sp>
        <p:nvSpPr>
          <p:cNvPr id="22540" name="Text Box 26"/>
          <p:cNvSpPr txBox="1">
            <a:spLocks noChangeArrowheads="1"/>
          </p:cNvSpPr>
          <p:nvPr/>
        </p:nvSpPr>
        <p:spPr bwMode="auto">
          <a:xfrm>
            <a:off x="0" y="0"/>
            <a:ext cx="54168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22541" name="Text Box 14"/>
          <p:cNvSpPr txBox="1">
            <a:spLocks noChangeArrowheads="1"/>
          </p:cNvSpPr>
          <p:nvPr/>
        </p:nvSpPr>
        <p:spPr bwMode="auto">
          <a:xfrm>
            <a:off x="428625" y="500063"/>
            <a:ext cx="300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dirty="0" smtClean="0">
                <a:ea typeface="黑体" pitchFamily="2" charset="-122"/>
              </a:rPr>
              <a:t>1.4.1 </a:t>
            </a:r>
            <a:r>
              <a:rPr lang="zh-CN" altLang="en-US" dirty="0">
                <a:ea typeface="黑体" pitchFamily="2" charset="-122"/>
              </a:rPr>
              <a:t>算法效率的度量</a:t>
            </a:r>
            <a:endParaRPr lang="zh-CN" altLang="en-US" dirty="0"/>
          </a:p>
        </p:txBody>
      </p:sp>
      <p:sp>
        <p:nvSpPr>
          <p:cNvPr id="25614" name="Rectangle 14"/>
          <p:cNvSpPr>
            <a:spLocks noChangeArrowheads="1"/>
          </p:cNvSpPr>
          <p:nvPr/>
        </p:nvSpPr>
        <p:spPr bwMode="auto">
          <a:xfrm>
            <a:off x="571500" y="5445125"/>
            <a:ext cx="77390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t>算法复杂性的度量属于事前估计。分为：</a:t>
            </a:r>
            <a:endParaRPr lang="en-US" b="1"/>
          </a:p>
          <a:p>
            <a:r>
              <a:rPr lang="zh-CN" altLang="en-US" b="1"/>
              <a:t>         </a:t>
            </a:r>
            <a:r>
              <a:rPr lang="zh-CN" altLang="en-US" b="1">
                <a:solidFill>
                  <a:srgbClr val="FF0000"/>
                </a:solidFill>
              </a:rPr>
              <a:t>时间复杂度</a:t>
            </a:r>
            <a:r>
              <a:rPr lang="zh-CN" altLang="en-US" b="1"/>
              <a:t>和</a:t>
            </a:r>
            <a:r>
              <a:rPr lang="zh-CN" altLang="en-US" b="1">
                <a:solidFill>
                  <a:srgbClr val="FF0000"/>
                </a:solidFill>
              </a:rPr>
              <a:t>空间复杂度</a:t>
            </a:r>
            <a:r>
              <a:rPr lang="zh-CN" altLang="en-US" b="1"/>
              <a:t>的度量。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checkerboard(down)">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0974"/>
                                        </p:tgtEl>
                                        <p:attrNameLst>
                                          <p:attrName>style.visibility</p:attrName>
                                        </p:attrNameLst>
                                      </p:cBhvr>
                                      <p:to>
                                        <p:strVal val="visible"/>
                                      </p:to>
                                    </p:set>
                                    <p:anim calcmode="lin" valueType="num">
                                      <p:cBhvr additive="base">
                                        <p:cTn id="12" dur="500" fill="hold"/>
                                        <p:tgtEl>
                                          <p:spTgt spid="40974"/>
                                        </p:tgtEl>
                                        <p:attrNameLst>
                                          <p:attrName>ppt_x</p:attrName>
                                        </p:attrNameLst>
                                      </p:cBhvr>
                                      <p:tavLst>
                                        <p:tav tm="0">
                                          <p:val>
                                            <p:strVal val="0-#ppt_w/2"/>
                                          </p:val>
                                        </p:tav>
                                        <p:tav tm="100000">
                                          <p:val>
                                            <p:strVal val="#ppt_x"/>
                                          </p:val>
                                        </p:tav>
                                      </p:tavLst>
                                    </p:anim>
                                    <p:anim calcmode="lin" valueType="num">
                                      <p:cBhvr additive="base">
                                        <p:cTn id="13" dur="500" fill="hold"/>
                                        <p:tgtEl>
                                          <p:spTgt spid="40974"/>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12" presetClass="entr" presetSubtype="8" fill="hold" nodeType="afterEffect">
                                  <p:stCondLst>
                                    <p:cond delay="0"/>
                                  </p:stCondLst>
                                  <p:childTnLst>
                                    <p:set>
                                      <p:cBhvr>
                                        <p:cTn id="16" dur="1" fill="hold">
                                          <p:stCondLst>
                                            <p:cond delay="0"/>
                                          </p:stCondLst>
                                        </p:cTn>
                                        <p:tgtEl>
                                          <p:spTgt spid="40975"/>
                                        </p:tgtEl>
                                        <p:attrNameLst>
                                          <p:attrName>style.visibility</p:attrName>
                                        </p:attrNameLst>
                                      </p:cBhvr>
                                      <p:to>
                                        <p:strVal val="visible"/>
                                      </p:to>
                                    </p:set>
                                    <p:animEffect transition="in" filter="slide(fromLeft)">
                                      <p:cBhvr>
                                        <p:cTn id="17" dur="500"/>
                                        <p:tgtEl>
                                          <p:spTgt spid="40975"/>
                                        </p:tgtEl>
                                      </p:cBhvr>
                                    </p:animEffect>
                                  </p:childTnLst>
                                </p:cTn>
                              </p:par>
                            </p:childTnLst>
                          </p:cTn>
                        </p:par>
                        <p:par>
                          <p:cTn id="18" fill="hold" nodeType="afterGroup">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40967"/>
                                        </p:tgtEl>
                                        <p:attrNameLst>
                                          <p:attrName>style.visibility</p:attrName>
                                        </p:attrNameLst>
                                      </p:cBhvr>
                                      <p:to>
                                        <p:strVal val="visible"/>
                                      </p:to>
                                    </p:set>
                                    <p:anim calcmode="lin" valueType="num">
                                      <p:cBhvr>
                                        <p:cTn id="21" dur="500" fill="hold"/>
                                        <p:tgtEl>
                                          <p:spTgt spid="40967"/>
                                        </p:tgtEl>
                                        <p:attrNameLst>
                                          <p:attrName>ppt_w</p:attrName>
                                        </p:attrNameLst>
                                      </p:cBhvr>
                                      <p:tavLst>
                                        <p:tav tm="0">
                                          <p:val>
                                            <p:fltVal val="0"/>
                                          </p:val>
                                        </p:tav>
                                        <p:tav tm="100000">
                                          <p:val>
                                            <p:strVal val="#ppt_w"/>
                                          </p:val>
                                        </p:tav>
                                      </p:tavLst>
                                    </p:anim>
                                    <p:anim calcmode="lin" valueType="num">
                                      <p:cBhvr>
                                        <p:cTn id="22" dur="500" fill="hold"/>
                                        <p:tgtEl>
                                          <p:spTgt spid="40967"/>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6"/>
                                        </p:tgtEl>
                                        <p:attrNameLst>
                                          <p:attrName>style.visibility</p:attrName>
                                        </p:attrNameLst>
                                      </p:cBhvr>
                                      <p:to>
                                        <p:strVal val="visible"/>
                                      </p:to>
                                    </p:set>
                                    <p:animEffect transition="in" filter="wipe(left)">
                                      <p:cBhvr>
                                        <p:cTn id="27" dur="500"/>
                                        <p:tgtEl>
                                          <p:spTgt spid="409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40973"/>
                                        </p:tgtEl>
                                        <p:attrNameLst>
                                          <p:attrName>style.visibility</p:attrName>
                                        </p:attrNameLst>
                                      </p:cBhvr>
                                      <p:to>
                                        <p:strVal val="visible"/>
                                      </p:to>
                                    </p:set>
                                    <p:anim calcmode="lin" valueType="num">
                                      <p:cBhvr additive="base">
                                        <p:cTn id="32" dur="500" fill="hold"/>
                                        <p:tgtEl>
                                          <p:spTgt spid="40973"/>
                                        </p:tgtEl>
                                        <p:attrNameLst>
                                          <p:attrName>ppt_x</p:attrName>
                                        </p:attrNameLst>
                                      </p:cBhvr>
                                      <p:tavLst>
                                        <p:tav tm="0">
                                          <p:val>
                                            <p:strVal val="0-#ppt_w/2"/>
                                          </p:val>
                                        </p:tav>
                                        <p:tav tm="100000">
                                          <p:val>
                                            <p:strVal val="#ppt_x"/>
                                          </p:val>
                                        </p:tav>
                                      </p:tavLst>
                                    </p:anim>
                                    <p:anim calcmode="lin" valueType="num">
                                      <p:cBhvr additive="base">
                                        <p:cTn id="33" dur="500" fill="hold"/>
                                        <p:tgtEl>
                                          <p:spTgt spid="40973"/>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500"/>
                            </p:stCondLst>
                            <p:childTnLst>
                              <p:par>
                                <p:cTn id="35" presetID="12" presetClass="entr" presetSubtype="2" fill="hold" nodeType="afterEffect">
                                  <p:stCondLst>
                                    <p:cond delay="0"/>
                                  </p:stCondLst>
                                  <p:childTnLst>
                                    <p:set>
                                      <p:cBhvr>
                                        <p:cTn id="36" dur="1" fill="hold">
                                          <p:stCondLst>
                                            <p:cond delay="0"/>
                                          </p:stCondLst>
                                        </p:cTn>
                                        <p:tgtEl>
                                          <p:spTgt spid="40969"/>
                                        </p:tgtEl>
                                        <p:attrNameLst>
                                          <p:attrName>style.visibility</p:attrName>
                                        </p:attrNameLst>
                                      </p:cBhvr>
                                      <p:to>
                                        <p:strVal val="visible"/>
                                      </p:to>
                                    </p:set>
                                    <p:animEffect transition="in" filter="slide(fromRight)">
                                      <p:cBhvr>
                                        <p:cTn id="37" dur="500"/>
                                        <p:tgtEl>
                                          <p:spTgt spid="40969"/>
                                        </p:tgtEl>
                                      </p:cBhvr>
                                    </p:animEffect>
                                  </p:childTnLst>
                                </p:cTn>
                              </p:par>
                            </p:childTnLst>
                          </p:cTn>
                        </p:par>
                        <p:par>
                          <p:cTn id="38" fill="hold" nodeType="afterGroup">
                            <p:stCondLst>
                              <p:cond delay="1000"/>
                            </p:stCondLst>
                            <p:childTnLst>
                              <p:par>
                                <p:cTn id="39" presetID="3" presetClass="entr" presetSubtype="10" fill="hold" grpId="0" nodeType="afterEffect">
                                  <p:stCondLst>
                                    <p:cond delay="0"/>
                                  </p:stCondLst>
                                  <p:childTnLst>
                                    <p:set>
                                      <p:cBhvr>
                                        <p:cTn id="40" dur="1" fill="hold">
                                          <p:stCondLst>
                                            <p:cond delay="0"/>
                                          </p:stCondLst>
                                        </p:cTn>
                                        <p:tgtEl>
                                          <p:spTgt spid="40968"/>
                                        </p:tgtEl>
                                        <p:attrNameLst>
                                          <p:attrName>style.visibility</p:attrName>
                                        </p:attrNameLst>
                                      </p:cBhvr>
                                      <p:to>
                                        <p:strVal val="visible"/>
                                      </p:to>
                                    </p:set>
                                    <p:animEffect transition="in" filter="blinds(horizontal)">
                                      <p:cBhvr>
                                        <p:cTn id="41" dur="500"/>
                                        <p:tgtEl>
                                          <p:spTgt spid="4096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40980"/>
                                        </p:tgtEl>
                                        <p:attrNameLst>
                                          <p:attrName>style.visibility</p:attrName>
                                        </p:attrNameLst>
                                      </p:cBhvr>
                                      <p:to>
                                        <p:strVal val="visible"/>
                                      </p:to>
                                    </p:set>
                                    <p:animEffect transition="in" filter="slide(fromBottom)">
                                      <p:cBhvr>
                                        <p:cTn id="46" dur="500"/>
                                        <p:tgtEl>
                                          <p:spTgt spid="4098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5614"/>
                                        </p:tgtEl>
                                        <p:attrNameLst>
                                          <p:attrName>style.visibility</p:attrName>
                                        </p:attrNameLst>
                                      </p:cBhvr>
                                      <p:to>
                                        <p:strVal val="visible"/>
                                      </p:to>
                                    </p:set>
                                    <p:animEffect transition="in" filter="fade">
                                      <p:cBhvr>
                                        <p:cTn id="51" dur="500"/>
                                        <p:tgtEl>
                                          <p:spTgt spid="25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utoUpdateAnimBg="0"/>
      <p:bldP spid="40966" grpId="0" autoUpdateAnimBg="0"/>
      <p:bldP spid="40967" grpId="0" animBg="1" autoUpdateAnimBg="0"/>
      <p:bldP spid="40968" grpId="0" animBg="1" autoUpdateAnimBg="0"/>
      <p:bldP spid="40973" grpId="0" animBg="1"/>
      <p:bldP spid="40974" grpId="0" animBg="1"/>
      <p:bldP spid="40980" grpId="0" animBg="1"/>
      <p:bldP spid="256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0" y="0"/>
            <a:ext cx="9144000" cy="457200"/>
            <a:chOff x="0" y="0"/>
            <a:chExt cx="5760" cy="288"/>
          </a:xfrm>
        </p:grpSpPr>
        <p:sp>
          <p:nvSpPr>
            <p:cNvPr id="23559"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3555" name="Text Box 16"/>
          <p:cNvSpPr txBox="1">
            <a:spLocks noChangeArrowheads="1"/>
          </p:cNvSpPr>
          <p:nvPr/>
        </p:nvSpPr>
        <p:spPr bwMode="auto">
          <a:xfrm>
            <a:off x="0" y="0"/>
            <a:ext cx="526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10" name="Text Box 2"/>
          <p:cNvSpPr txBox="1">
            <a:spLocks noChangeArrowheads="1"/>
          </p:cNvSpPr>
          <p:nvPr/>
        </p:nvSpPr>
        <p:spPr bwMode="auto">
          <a:xfrm>
            <a:off x="609600" y="603250"/>
            <a:ext cx="7924800"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87325" indent="-187325">
              <a:spcBef>
                <a:spcPct val="0"/>
              </a:spcBef>
              <a:tabLst>
                <a:tab pos="280988" algn="l"/>
              </a:tabLst>
              <a:defRPr kumimoji="1" sz="2400">
                <a:solidFill>
                  <a:schemeClr val="tx1"/>
                </a:solidFill>
                <a:latin typeface="Times New Roman" pitchFamily="18" charset="0"/>
                <a:ea typeface="宋体" pitchFamily="2" charset="-122"/>
              </a:defRPr>
            </a:lvl1pPr>
            <a:lvl2pPr marL="1157288" indent="-779463">
              <a:spcBef>
                <a:spcPct val="0"/>
              </a:spcBef>
              <a:tabLst>
                <a:tab pos="280988" algn="l"/>
              </a:tabLst>
              <a:defRPr kumimoji="1" sz="2400">
                <a:solidFill>
                  <a:schemeClr val="tx1"/>
                </a:solidFill>
                <a:latin typeface="Times New Roman" pitchFamily="18" charset="0"/>
                <a:ea typeface="宋体" pitchFamily="2" charset="-122"/>
              </a:defRPr>
            </a:lvl2pPr>
            <a:lvl3pPr marL="1804988" indent="-457200">
              <a:spcBef>
                <a:spcPct val="0"/>
              </a:spcBef>
              <a:tabLst>
                <a:tab pos="280988" algn="l"/>
              </a:tabLst>
              <a:defRPr kumimoji="1" sz="2400">
                <a:solidFill>
                  <a:schemeClr val="tx1"/>
                </a:solidFill>
                <a:latin typeface="Times New Roman" pitchFamily="18" charset="0"/>
                <a:ea typeface="宋体" pitchFamily="2" charset="-122"/>
              </a:defRPr>
            </a:lvl3pPr>
            <a:lvl4pPr marL="2452688" indent="-457200">
              <a:spcBef>
                <a:spcPct val="0"/>
              </a:spcBef>
              <a:tabLst>
                <a:tab pos="280988" algn="l"/>
              </a:tabLst>
              <a:defRPr kumimoji="1" sz="2400">
                <a:solidFill>
                  <a:schemeClr val="tx1"/>
                </a:solidFill>
                <a:latin typeface="Times New Roman" pitchFamily="18" charset="0"/>
                <a:ea typeface="宋体" pitchFamily="2" charset="-122"/>
              </a:defRPr>
            </a:lvl4pPr>
            <a:lvl5pPr marL="3100388" indent="-457200">
              <a:spcBef>
                <a:spcPct val="0"/>
              </a:spcBef>
              <a:tabLst>
                <a:tab pos="280988" algn="l"/>
              </a:tabLst>
              <a:defRPr kumimoji="1" sz="2400">
                <a:solidFill>
                  <a:schemeClr val="tx1"/>
                </a:solidFill>
                <a:latin typeface="Times New Roman" pitchFamily="18" charset="0"/>
                <a:ea typeface="宋体" pitchFamily="2" charset="-122"/>
              </a:defRPr>
            </a:lvl5pPr>
            <a:lvl6pPr marL="3557588" indent="-457200" fontAlgn="base">
              <a:spcBef>
                <a:spcPct val="0"/>
              </a:spcBef>
              <a:spcAft>
                <a:spcPct val="0"/>
              </a:spcAft>
              <a:tabLst>
                <a:tab pos="280988" algn="l"/>
              </a:tabLst>
              <a:defRPr kumimoji="1" sz="2400">
                <a:solidFill>
                  <a:schemeClr val="tx1"/>
                </a:solidFill>
                <a:latin typeface="Times New Roman" pitchFamily="18" charset="0"/>
                <a:ea typeface="宋体" pitchFamily="2" charset="-122"/>
              </a:defRPr>
            </a:lvl6pPr>
            <a:lvl7pPr marL="4014788" indent="-457200" fontAlgn="base">
              <a:spcBef>
                <a:spcPct val="0"/>
              </a:spcBef>
              <a:spcAft>
                <a:spcPct val="0"/>
              </a:spcAft>
              <a:tabLst>
                <a:tab pos="280988" algn="l"/>
              </a:tabLst>
              <a:defRPr kumimoji="1" sz="2400">
                <a:solidFill>
                  <a:schemeClr val="tx1"/>
                </a:solidFill>
                <a:latin typeface="Times New Roman" pitchFamily="18" charset="0"/>
                <a:ea typeface="宋体" pitchFamily="2" charset="-122"/>
              </a:defRPr>
            </a:lvl7pPr>
            <a:lvl8pPr marL="4471988" indent="-457200" fontAlgn="base">
              <a:spcBef>
                <a:spcPct val="0"/>
              </a:spcBef>
              <a:spcAft>
                <a:spcPct val="0"/>
              </a:spcAft>
              <a:tabLst>
                <a:tab pos="280988" algn="l"/>
              </a:tabLst>
              <a:defRPr kumimoji="1" sz="2400">
                <a:solidFill>
                  <a:schemeClr val="tx1"/>
                </a:solidFill>
                <a:latin typeface="Times New Roman" pitchFamily="18" charset="0"/>
                <a:ea typeface="宋体" pitchFamily="2" charset="-122"/>
              </a:defRPr>
            </a:lvl8pPr>
            <a:lvl9pPr marL="4929188" indent="-457200" fontAlgn="base">
              <a:spcBef>
                <a:spcPct val="0"/>
              </a:spcBef>
              <a:spcAft>
                <a:spcPct val="0"/>
              </a:spcAft>
              <a:tabLst>
                <a:tab pos="280988" algn="l"/>
              </a:tabLst>
              <a:defRPr kumimoji="1" sz="2400">
                <a:solidFill>
                  <a:schemeClr val="tx1"/>
                </a:solidFill>
                <a:latin typeface="Times New Roman" pitchFamily="18" charset="0"/>
                <a:ea typeface="宋体" pitchFamily="2" charset="-122"/>
              </a:defRPr>
            </a:lvl9pPr>
          </a:lstStyle>
          <a:p>
            <a:pPr>
              <a:lnSpc>
                <a:spcPct val="120000"/>
              </a:lnSpc>
              <a:buFontTx/>
              <a:buAutoNum type="arabicPeriod"/>
              <a:defRPr/>
            </a:pPr>
            <a:r>
              <a:rPr lang="zh-CN" altLang="en-US" sz="2800" b="1" dirty="0" smtClean="0">
                <a:effectLst>
                  <a:outerShdw blurRad="38100" dist="38100" dir="2700000" algn="tl">
                    <a:srgbClr val="000000">
                      <a:alpha val="43137"/>
                    </a:srgbClr>
                  </a:outerShdw>
                </a:effectLst>
                <a:latin typeface="宋体" pitchFamily="2" charset="-122"/>
              </a:rPr>
              <a:t>频度指一条语句重复执行的次数。记作：</a:t>
            </a:r>
            <a:r>
              <a:rPr lang="en-US" altLang="zh-CN" sz="2800" b="1" dirty="0" smtClean="0">
                <a:effectLst>
                  <a:outerShdw blurRad="38100" dist="38100" dir="2700000" algn="tl">
                    <a:srgbClr val="000000">
                      <a:alpha val="43137"/>
                    </a:srgbClr>
                  </a:outerShdw>
                </a:effectLst>
                <a:latin typeface="宋体" pitchFamily="2" charset="-122"/>
              </a:rPr>
              <a:t>T(n)</a:t>
            </a:r>
          </a:p>
          <a:p>
            <a:pPr algn="just">
              <a:lnSpc>
                <a:spcPct val="120000"/>
              </a:lnSpc>
              <a:defRPr/>
            </a:pPr>
            <a:r>
              <a:rPr lang="zh-CN" altLang="en-US" sz="2800" b="1" dirty="0" smtClean="0">
                <a:effectLst>
                  <a:outerShdw blurRad="38100" dist="38100" dir="2700000" algn="tl">
                    <a:srgbClr val="000000">
                      <a:alpha val="43137"/>
                    </a:srgbClr>
                  </a:outerShdw>
                </a:effectLst>
                <a:latin typeface="宋体" pitchFamily="2" charset="-122"/>
              </a:rPr>
              <a:t> 算法花费的时间与算法中语句的执行次数成正比例，哪个算法中语句执行次数多，它花费时间就多。一个算法中的语句执行次数称为语句频度或时间频度。记为</a:t>
            </a:r>
            <a:r>
              <a:rPr lang="en-US" altLang="zh-CN" sz="2800" b="1" dirty="0" smtClean="0">
                <a:effectLst>
                  <a:outerShdw blurRad="38100" dist="38100" dir="2700000" algn="tl">
                    <a:srgbClr val="000000">
                      <a:alpha val="43137"/>
                    </a:srgbClr>
                  </a:outerShdw>
                </a:effectLst>
                <a:latin typeface="宋体" pitchFamily="2" charset="-122"/>
              </a:rPr>
              <a:t>T(n)。</a:t>
            </a:r>
          </a:p>
        </p:txBody>
      </p:sp>
      <p:sp>
        <p:nvSpPr>
          <p:cNvPr id="11" name="Rectangle 7"/>
          <p:cNvSpPr>
            <a:spLocks noChangeArrowheads="1"/>
          </p:cNvSpPr>
          <p:nvPr/>
        </p:nvSpPr>
        <p:spPr bwMode="auto">
          <a:xfrm>
            <a:off x="4499992" y="3497039"/>
            <a:ext cx="4094162" cy="2308225"/>
          </a:xfrm>
          <a:prstGeom prst="rect">
            <a:avLst/>
          </a:prstGeom>
          <a:solidFill>
            <a:schemeClr val="tx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solidFill>
                  <a:schemeClr val="bg1"/>
                </a:solidFill>
              </a:rPr>
              <a:t>例</a:t>
            </a:r>
            <a:r>
              <a:rPr lang="en-US" altLang="zh-CN" dirty="0" smtClean="0">
                <a:solidFill>
                  <a:schemeClr val="bg1"/>
                </a:solidFill>
              </a:rPr>
              <a:t>2</a:t>
            </a:r>
            <a:r>
              <a:rPr lang="zh-CN" altLang="en-US" dirty="0" smtClean="0">
                <a:solidFill>
                  <a:schemeClr val="bg1"/>
                </a:solidFill>
              </a:rPr>
              <a:t>：</a:t>
            </a:r>
            <a:r>
              <a:rPr lang="zh-CN" altLang="en-US" dirty="0">
                <a:solidFill>
                  <a:schemeClr val="bg1"/>
                </a:solidFill>
              </a:rPr>
              <a:t/>
            </a:r>
            <a:br>
              <a:rPr lang="zh-CN" altLang="en-US" dirty="0">
                <a:solidFill>
                  <a:schemeClr val="bg1"/>
                </a:solidFill>
              </a:rPr>
            </a:br>
            <a:r>
              <a:rPr lang="en-US" altLang="zh-CN" dirty="0">
                <a:solidFill>
                  <a:schemeClr val="bg1"/>
                </a:solidFill>
              </a:rPr>
              <a:t>for(</a:t>
            </a:r>
            <a:r>
              <a:rPr lang="en-US" altLang="zh-CN" dirty="0" err="1">
                <a:solidFill>
                  <a:schemeClr val="bg1"/>
                </a:solidFill>
              </a:rPr>
              <a:t>i</a:t>
            </a:r>
            <a:r>
              <a:rPr lang="en-US" altLang="zh-CN" dirty="0">
                <a:solidFill>
                  <a:schemeClr val="bg1"/>
                </a:solidFill>
              </a:rPr>
              <a:t>=1; </a:t>
            </a:r>
            <a:r>
              <a:rPr lang="en-US" altLang="zh-CN" dirty="0" err="1">
                <a:solidFill>
                  <a:schemeClr val="bg1"/>
                </a:solidFill>
              </a:rPr>
              <a:t>i</a:t>
            </a:r>
            <a:r>
              <a:rPr lang="en-US" altLang="zh-CN" dirty="0">
                <a:solidFill>
                  <a:schemeClr val="bg1"/>
                </a:solidFill>
              </a:rPr>
              <a:t>&lt;=n; </a:t>
            </a:r>
            <a:r>
              <a:rPr lang="en-US" altLang="zh-CN" dirty="0" err="1">
                <a:solidFill>
                  <a:schemeClr val="bg1"/>
                </a:solidFill>
              </a:rPr>
              <a:t>i</a:t>
            </a:r>
            <a:r>
              <a:rPr lang="en-US" altLang="zh-CN" dirty="0">
                <a:solidFill>
                  <a:schemeClr val="bg1"/>
                </a:solidFill>
              </a:rPr>
              <a:t>++)</a:t>
            </a:r>
            <a:br>
              <a:rPr lang="en-US" altLang="zh-CN" dirty="0">
                <a:solidFill>
                  <a:schemeClr val="bg1"/>
                </a:solidFill>
              </a:rPr>
            </a:br>
            <a:r>
              <a:rPr lang="en-US" altLang="zh-CN" dirty="0">
                <a:solidFill>
                  <a:schemeClr val="bg1"/>
                </a:solidFill>
              </a:rPr>
              <a:t>for(j =1; j &lt;=</a:t>
            </a:r>
            <a:r>
              <a:rPr lang="en-US" altLang="zh-CN" dirty="0" err="1">
                <a:solidFill>
                  <a:schemeClr val="bg1"/>
                </a:solidFill>
              </a:rPr>
              <a:t>i</a:t>
            </a:r>
            <a:r>
              <a:rPr lang="en-US" altLang="zh-CN" dirty="0">
                <a:solidFill>
                  <a:schemeClr val="bg1"/>
                </a:solidFill>
              </a:rPr>
              <a:t> ; j++)</a:t>
            </a:r>
            <a:br>
              <a:rPr lang="en-US" altLang="zh-CN" dirty="0">
                <a:solidFill>
                  <a:schemeClr val="bg1"/>
                </a:solidFill>
              </a:rPr>
            </a:br>
            <a:r>
              <a:rPr lang="en-US" altLang="zh-CN" dirty="0">
                <a:solidFill>
                  <a:schemeClr val="bg1"/>
                </a:solidFill>
              </a:rPr>
              <a:t>x=x+1; </a:t>
            </a:r>
            <a:br>
              <a:rPr lang="en-US" altLang="zh-CN" dirty="0">
                <a:solidFill>
                  <a:schemeClr val="bg1"/>
                </a:solidFill>
              </a:rPr>
            </a:br>
            <a:r>
              <a:rPr lang="zh-CN" altLang="en-US" dirty="0">
                <a:solidFill>
                  <a:schemeClr val="bg1"/>
                </a:solidFill>
              </a:rPr>
              <a:t>分析： </a:t>
            </a:r>
            <a:r>
              <a:rPr lang="en-US" altLang="zh-CN" dirty="0">
                <a:solidFill>
                  <a:schemeClr val="bg1"/>
                </a:solidFill>
              </a:rPr>
              <a:t>x=x+1</a:t>
            </a:r>
            <a:r>
              <a:rPr lang="zh-CN" altLang="en-US" dirty="0">
                <a:solidFill>
                  <a:schemeClr val="bg1"/>
                </a:solidFill>
              </a:rPr>
              <a:t>的执行次数：</a:t>
            </a:r>
          </a:p>
          <a:p>
            <a:r>
              <a:rPr lang="zh-CN" altLang="en-US" dirty="0">
                <a:solidFill>
                  <a:schemeClr val="bg1"/>
                </a:solidFill>
              </a:rPr>
              <a:t>频度</a:t>
            </a:r>
            <a:r>
              <a:rPr lang="en-US" altLang="zh-CN" dirty="0">
                <a:solidFill>
                  <a:schemeClr val="bg1"/>
                </a:solidFill>
              </a:rPr>
              <a:t>T(n)=1+2+3+…+n</a:t>
            </a:r>
            <a:endParaRPr lang="zh-CN" altLang="en-US" dirty="0">
              <a:solidFill>
                <a:schemeClr val="bg1"/>
              </a:solidFill>
            </a:endParaRPr>
          </a:p>
        </p:txBody>
      </p:sp>
      <p:sp>
        <p:nvSpPr>
          <p:cNvPr id="12" name="Rectangle 8"/>
          <p:cNvSpPr>
            <a:spLocks noChangeArrowheads="1"/>
          </p:cNvSpPr>
          <p:nvPr/>
        </p:nvSpPr>
        <p:spPr bwMode="auto">
          <a:xfrm>
            <a:off x="539552" y="3471927"/>
            <a:ext cx="3673475" cy="2308225"/>
          </a:xfrm>
          <a:prstGeom prst="rect">
            <a:avLst/>
          </a:prstGeom>
          <a:solidFill>
            <a:schemeClr val="tx1"/>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dirty="0" smtClean="0">
                <a:solidFill>
                  <a:schemeClr val="bg1"/>
                </a:solidFill>
              </a:rPr>
              <a:t>例</a:t>
            </a:r>
            <a:r>
              <a:rPr lang="en-US" altLang="zh-CN" dirty="0" smtClean="0">
                <a:solidFill>
                  <a:schemeClr val="bg1"/>
                </a:solidFill>
              </a:rPr>
              <a:t>1</a:t>
            </a:r>
            <a:r>
              <a:rPr lang="zh-CN" altLang="en-US" dirty="0" smtClean="0">
                <a:solidFill>
                  <a:schemeClr val="bg1"/>
                </a:solidFill>
              </a:rPr>
              <a:t>：</a:t>
            </a:r>
            <a:r>
              <a:rPr lang="zh-CN" altLang="en-US" dirty="0">
                <a:solidFill>
                  <a:schemeClr val="bg1"/>
                </a:solidFill>
              </a:rPr>
              <a:t/>
            </a:r>
            <a:br>
              <a:rPr lang="zh-CN" altLang="en-US" dirty="0">
                <a:solidFill>
                  <a:schemeClr val="bg1"/>
                </a:solidFill>
              </a:rPr>
            </a:br>
            <a:r>
              <a:rPr lang="en-US" altLang="en-US" dirty="0">
                <a:solidFill>
                  <a:schemeClr val="bg1"/>
                </a:solidFill>
              </a:rPr>
              <a:t> </a:t>
            </a:r>
            <a:r>
              <a:rPr lang="en-US" altLang="en-US" dirty="0" err="1">
                <a:solidFill>
                  <a:schemeClr val="bg1"/>
                </a:solidFill>
              </a:rPr>
              <a:t>int</a:t>
            </a:r>
            <a:r>
              <a:rPr lang="en-US" altLang="en-US" dirty="0">
                <a:solidFill>
                  <a:schemeClr val="bg1"/>
                </a:solidFill>
              </a:rPr>
              <a:t> </a:t>
            </a:r>
            <a:r>
              <a:rPr lang="en-US" altLang="en-US" dirty="0" err="1">
                <a:solidFill>
                  <a:schemeClr val="bg1"/>
                </a:solidFill>
              </a:rPr>
              <a:t>i,j</a:t>
            </a:r>
            <a:r>
              <a:rPr lang="en-US" altLang="en-US" dirty="0">
                <a:solidFill>
                  <a:schemeClr val="bg1"/>
                </a:solidFill>
              </a:rPr>
              <a:t>=0;</a:t>
            </a:r>
          </a:p>
          <a:p>
            <a:r>
              <a:rPr lang="en-US" altLang="en-US" dirty="0">
                <a:solidFill>
                  <a:schemeClr val="bg1"/>
                </a:solidFill>
              </a:rPr>
              <a:t> for ( </a:t>
            </a:r>
            <a:r>
              <a:rPr lang="en-US" altLang="en-US" dirty="0" err="1">
                <a:solidFill>
                  <a:schemeClr val="bg1"/>
                </a:solidFill>
              </a:rPr>
              <a:t>i</a:t>
            </a:r>
            <a:r>
              <a:rPr lang="en-US" altLang="en-US" dirty="0">
                <a:solidFill>
                  <a:schemeClr val="bg1"/>
                </a:solidFill>
              </a:rPr>
              <a:t>=1;i&lt;=</a:t>
            </a:r>
            <a:r>
              <a:rPr lang="en-US" altLang="en-US" dirty="0" err="1">
                <a:solidFill>
                  <a:schemeClr val="bg1"/>
                </a:solidFill>
              </a:rPr>
              <a:t>n;i</a:t>
            </a:r>
            <a:r>
              <a:rPr lang="en-US" altLang="en-US" dirty="0">
                <a:solidFill>
                  <a:schemeClr val="bg1"/>
                </a:solidFill>
              </a:rPr>
              <a:t>++)</a:t>
            </a:r>
          </a:p>
          <a:p>
            <a:r>
              <a:rPr lang="en-US" altLang="en-US" dirty="0">
                <a:solidFill>
                  <a:schemeClr val="bg1"/>
                </a:solidFill>
              </a:rPr>
              <a:t> </a:t>
            </a:r>
            <a:r>
              <a:rPr lang="en-US" altLang="zh-CN" dirty="0">
                <a:solidFill>
                  <a:schemeClr val="bg1"/>
                </a:solidFill>
              </a:rPr>
              <a:t>  </a:t>
            </a:r>
            <a:r>
              <a:rPr lang="en-US" altLang="en-US" dirty="0">
                <a:solidFill>
                  <a:schemeClr val="bg1"/>
                </a:solidFill>
              </a:rPr>
              <a:t> j++;</a:t>
            </a:r>
            <a:endParaRPr lang="en-US" altLang="zh-CN" dirty="0">
              <a:solidFill>
                <a:schemeClr val="bg1"/>
              </a:solidFill>
            </a:endParaRPr>
          </a:p>
          <a:p>
            <a:r>
              <a:rPr lang="zh-CN" altLang="en-US" dirty="0">
                <a:solidFill>
                  <a:schemeClr val="bg1"/>
                </a:solidFill>
              </a:rPr>
              <a:t>分析： </a:t>
            </a:r>
            <a:r>
              <a:rPr lang="en-US" altLang="zh-CN" dirty="0">
                <a:solidFill>
                  <a:schemeClr val="bg1"/>
                </a:solidFill>
              </a:rPr>
              <a:t>for </a:t>
            </a:r>
            <a:r>
              <a:rPr lang="zh-CN" altLang="en-US" dirty="0">
                <a:solidFill>
                  <a:schemeClr val="bg1"/>
                </a:solidFill>
              </a:rPr>
              <a:t>的执行次数</a:t>
            </a:r>
            <a:endParaRPr lang="en-US" altLang="en-US" dirty="0">
              <a:solidFill>
                <a:schemeClr val="bg1"/>
              </a:solidFill>
            </a:endParaRPr>
          </a:p>
          <a:p>
            <a:r>
              <a:rPr lang="zh-CN" altLang="en-US" dirty="0">
                <a:solidFill>
                  <a:schemeClr val="bg1"/>
                </a:solidFill>
              </a:rPr>
              <a:t>频度</a:t>
            </a:r>
            <a:r>
              <a:rPr lang="en-US" altLang="zh-CN" dirty="0">
                <a:solidFill>
                  <a:schemeClr val="bg1"/>
                </a:solidFill>
              </a:rPr>
              <a:t>T(n)=n+1</a:t>
            </a:r>
            <a:endParaRPr lang="zh-CN" alt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animEffect transition="in" filter="blinds(horizontal)">
                                      <p:cBhvr>
                                        <p:cTn id="7" dur="500"/>
                                        <p:tgtEl>
                                          <p:spTgt spid="1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blinds(horizontal)">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0" y="0"/>
            <a:ext cx="9144000" cy="457200"/>
            <a:chOff x="0" y="0"/>
            <a:chExt cx="5760" cy="288"/>
          </a:xfrm>
        </p:grpSpPr>
        <p:sp>
          <p:nvSpPr>
            <p:cNvPr id="24583" name="Line 1027"/>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4" name="Text Box 1028"/>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4579" name="Text Box 1030"/>
          <p:cNvSpPr txBox="1">
            <a:spLocks noChangeArrowheads="1"/>
          </p:cNvSpPr>
          <p:nvPr/>
        </p:nvSpPr>
        <p:spPr bwMode="auto">
          <a:xfrm>
            <a:off x="0" y="609600"/>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b="1" dirty="0" smtClean="0"/>
              <a:t>1.4.2</a:t>
            </a:r>
            <a:r>
              <a:rPr lang="zh-CN" altLang="en-US" b="1" dirty="0" smtClean="0"/>
              <a:t>  </a:t>
            </a:r>
            <a:r>
              <a:rPr lang="en-US" altLang="zh-CN" b="1" dirty="0"/>
              <a:t>O</a:t>
            </a:r>
            <a:r>
              <a:rPr lang="zh-CN" altLang="en-US" b="1" dirty="0"/>
              <a:t>表示的含义</a:t>
            </a:r>
            <a:r>
              <a:rPr lang="en-US" altLang="zh-CN" b="1" dirty="0"/>
              <a:t>——</a:t>
            </a:r>
            <a:r>
              <a:rPr lang="zh-CN" altLang="en-US" b="1" dirty="0"/>
              <a:t>算法的渐进分析</a:t>
            </a:r>
            <a:r>
              <a:rPr lang="zh-CN" altLang="en-US" dirty="0"/>
              <a:t>       </a:t>
            </a:r>
          </a:p>
          <a:p>
            <a:pPr eaLnBrk="1" hangingPunct="1"/>
            <a:r>
              <a:rPr lang="zh-CN" altLang="en-US" dirty="0"/>
              <a:t> </a:t>
            </a:r>
          </a:p>
        </p:txBody>
      </p:sp>
      <p:sp>
        <p:nvSpPr>
          <p:cNvPr id="24580" name="Text Box 1034"/>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24581" name="Text Box 1058"/>
          <p:cNvSpPr txBox="1">
            <a:spLocks noChangeArrowheads="1"/>
          </p:cNvSpPr>
          <p:nvPr/>
        </p:nvSpPr>
        <p:spPr bwMode="auto">
          <a:xfrm>
            <a:off x="393700" y="1112838"/>
            <a:ext cx="82867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b="1" dirty="0"/>
              <a:t>在频度中，</a:t>
            </a:r>
            <a:r>
              <a:rPr lang="en-US" altLang="zh-CN" b="1" dirty="0"/>
              <a:t>n</a:t>
            </a:r>
            <a:r>
              <a:rPr lang="zh-CN" altLang="en-US" b="1" dirty="0"/>
              <a:t>称为问题的规模，当</a:t>
            </a:r>
            <a:r>
              <a:rPr lang="en-US" altLang="zh-CN" b="1" dirty="0"/>
              <a:t>n</a:t>
            </a:r>
            <a:r>
              <a:rPr lang="zh-CN" altLang="en-US" b="1" dirty="0"/>
              <a:t>不断变化时，时间频度</a:t>
            </a:r>
            <a:r>
              <a:rPr lang="en-US" altLang="zh-CN" b="1" dirty="0"/>
              <a:t>T(n)</a:t>
            </a:r>
            <a:r>
              <a:rPr lang="zh-CN" altLang="en-US" b="1" dirty="0"/>
              <a:t>也会不断变化。但有时我们想知道它变化时呈现什么规律。为此，引入时间复杂度概念。 </a:t>
            </a:r>
            <a:endParaRPr lang="en-US" altLang="zh-CN" b="1" dirty="0"/>
          </a:p>
          <a:p>
            <a:pPr eaLnBrk="1" hangingPunct="1"/>
            <a:endParaRPr lang="zh-CN" altLang="en-US" b="1" dirty="0"/>
          </a:p>
          <a:p>
            <a:pPr eaLnBrk="1" hangingPunct="1"/>
            <a:r>
              <a:rPr lang="en-US" altLang="zh-CN" b="1" dirty="0"/>
              <a:t>T(n) </a:t>
            </a:r>
            <a:r>
              <a:rPr lang="zh-CN" altLang="en-US" b="1" dirty="0"/>
              <a:t>＝</a:t>
            </a:r>
            <a:r>
              <a:rPr lang="en-US" altLang="zh-CN" b="1" dirty="0"/>
              <a:t>O(</a:t>
            </a:r>
            <a:r>
              <a:rPr lang="en-US" altLang="zh-CN" b="1" dirty="0">
                <a:solidFill>
                  <a:srgbClr val="FF0000"/>
                </a:solidFill>
              </a:rPr>
              <a:t>g(n)</a:t>
            </a:r>
            <a:r>
              <a:rPr lang="en-US" altLang="zh-CN" b="1" dirty="0"/>
              <a:t>)</a:t>
            </a:r>
            <a:r>
              <a:rPr lang="zh-CN" altLang="en-US" b="1" dirty="0"/>
              <a:t>，其中大写字母Ｏ为英文</a:t>
            </a:r>
            <a:r>
              <a:rPr lang="en-US" altLang="zh-CN" b="1" dirty="0"/>
              <a:t>Order</a:t>
            </a:r>
            <a:r>
              <a:rPr lang="zh-CN" altLang="en-US" b="1" dirty="0"/>
              <a:t>（即数量级）称</a:t>
            </a:r>
            <a:r>
              <a:rPr lang="en-US" altLang="zh-CN" b="1" dirty="0"/>
              <a:t>g(n)</a:t>
            </a:r>
            <a:r>
              <a:rPr lang="zh-CN" altLang="en-US" b="1" dirty="0"/>
              <a:t>是</a:t>
            </a:r>
            <a:r>
              <a:rPr lang="en-US" altLang="zh-CN" b="1" dirty="0"/>
              <a:t>T(n)</a:t>
            </a:r>
            <a:r>
              <a:rPr lang="zh-CN" altLang="en-US" b="1" dirty="0"/>
              <a:t>的同数量级函数。</a:t>
            </a:r>
            <a:endParaRPr lang="zh-CN" altLang="en-US" dirty="0"/>
          </a:p>
          <a:p>
            <a:pPr eaLnBrk="1" hangingPunct="1"/>
            <a:endParaRPr lang="en-US" altLang="zh-CN" b="1" dirty="0"/>
          </a:p>
          <a:p>
            <a:pPr eaLnBrk="1" hangingPunct="1"/>
            <a:r>
              <a:rPr lang="zh-CN" altLang="en-US" b="1" dirty="0"/>
              <a:t>例如，若</a:t>
            </a:r>
            <a:r>
              <a:rPr lang="en-US" altLang="zh-CN" b="1" dirty="0"/>
              <a:t>T(n)=n(n+1)/2</a:t>
            </a:r>
            <a:r>
              <a:rPr lang="zh-CN" altLang="en-US" b="1" dirty="0"/>
              <a:t>，则它的时间复杂度为Ｏ</a:t>
            </a:r>
            <a:r>
              <a:rPr lang="en-US" altLang="zh-CN" b="1" dirty="0"/>
              <a:t>(n</a:t>
            </a:r>
            <a:r>
              <a:rPr lang="en-US" altLang="zh-CN" b="1" baseline="30000" dirty="0"/>
              <a:t>2</a:t>
            </a:r>
            <a:r>
              <a:rPr lang="en-US" altLang="zh-CN" b="1" dirty="0"/>
              <a:t>), </a:t>
            </a:r>
            <a:r>
              <a:rPr lang="zh-CN" altLang="en-US" b="1" dirty="0"/>
              <a:t>即Ｔ</a:t>
            </a:r>
            <a:r>
              <a:rPr lang="en-US" altLang="zh-CN" b="1" dirty="0"/>
              <a:t>(n)</a:t>
            </a:r>
            <a:r>
              <a:rPr lang="zh-CN" altLang="en-US" b="1" dirty="0"/>
              <a:t>与</a:t>
            </a:r>
            <a:r>
              <a:rPr lang="en-US" altLang="zh-CN" b="1" dirty="0"/>
              <a:t>n</a:t>
            </a:r>
            <a:r>
              <a:rPr lang="en-US" altLang="zh-CN" b="1" baseline="30000" dirty="0"/>
              <a:t>2</a:t>
            </a:r>
            <a:r>
              <a:rPr lang="en-US" altLang="zh-CN" b="1" dirty="0"/>
              <a:t>  </a:t>
            </a:r>
            <a:r>
              <a:rPr lang="zh-CN" altLang="en-US" b="1" dirty="0"/>
              <a:t>数量级相同。</a:t>
            </a:r>
            <a:endParaRPr lang="en-US" altLang="zh-CN" b="1" dirty="0"/>
          </a:p>
          <a:p>
            <a:pPr eaLnBrk="1" hangingPunct="1"/>
            <a:endParaRPr lang="zh-CN" altLang="en-US" b="1" dirty="0"/>
          </a:p>
          <a:p>
            <a:pPr eaLnBrk="1" hangingPunct="1"/>
            <a:r>
              <a:rPr lang="en-US" altLang="zh-CN" b="1" dirty="0"/>
              <a:t> </a:t>
            </a:r>
          </a:p>
          <a:p>
            <a:pPr eaLnBrk="1" hangingPunct="1"/>
            <a:endParaRPr lang="zh-CN" altLang="en-US" b="1" dirty="0"/>
          </a:p>
        </p:txBody>
      </p:sp>
      <p:sp>
        <p:nvSpPr>
          <p:cNvPr id="24582" name="Rectangle 8"/>
          <p:cNvSpPr>
            <a:spLocks noChangeArrowheads="1"/>
          </p:cNvSpPr>
          <p:nvPr/>
        </p:nvSpPr>
        <p:spPr bwMode="auto">
          <a:xfrm>
            <a:off x="395288" y="4870450"/>
            <a:ext cx="8353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zh-CN"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p:cNvSpPr txBox="1">
            <a:spLocks noChangeArrowheads="1"/>
          </p:cNvSpPr>
          <p:nvPr/>
        </p:nvSpPr>
        <p:spPr bwMode="auto">
          <a:xfrm>
            <a:off x="740093" y="2867173"/>
            <a:ext cx="7391400" cy="3586163"/>
          </a:xfrm>
          <a:prstGeom prst="rect">
            <a:avLst/>
          </a:prstGeom>
          <a:solidFill>
            <a:srgbClr val="FBFFFE"/>
          </a:solidFill>
          <a:ln w="1587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defRPr/>
            </a:pPr>
            <a:r>
              <a:rPr lang="zh-CN" altLang="en-US" sz="2000" b="1" dirty="0">
                <a:effectLst>
                  <a:outerShdw blurRad="38100" dist="38100" dir="2700000" algn="tl">
                    <a:srgbClr val="000000">
                      <a:alpha val="43137"/>
                    </a:srgbClr>
                  </a:outerShdw>
                </a:effectLst>
              </a:rPr>
              <a:t>例</a:t>
            </a:r>
            <a:r>
              <a:rPr lang="en-US" altLang="zh-CN" sz="2000" b="1" dirty="0">
                <a:effectLst>
                  <a:outerShdw blurRad="38100" dist="38100" dir="2700000" algn="tl">
                    <a:srgbClr val="000000">
                      <a:alpha val="43137"/>
                    </a:srgbClr>
                  </a:outerShdw>
                </a:effectLst>
              </a:rPr>
              <a:t>1</a:t>
            </a:r>
            <a:r>
              <a:rPr lang="zh-CN" altLang="en-US" sz="2000" b="1" dirty="0">
                <a:effectLst>
                  <a:outerShdw blurRad="38100" dist="38100" dir="2700000" algn="tl">
                    <a:srgbClr val="000000">
                      <a:alpha val="43137"/>
                    </a:srgbClr>
                  </a:outerShdw>
                </a:effectLst>
              </a:rPr>
              <a:t>：</a:t>
            </a:r>
          </a:p>
          <a:p>
            <a:pPr>
              <a:spcBef>
                <a:spcPct val="15000"/>
              </a:spcBef>
              <a:defRPr/>
            </a:pPr>
            <a:r>
              <a:rPr lang="en-US" altLang="zh-CN" sz="2000" b="1" dirty="0">
                <a:effectLst>
                  <a:outerShdw blurRad="38100" dist="38100" dir="2700000" algn="tl">
                    <a:srgbClr val="000000">
                      <a:alpha val="43137"/>
                    </a:srgbClr>
                  </a:outerShdw>
                </a:effectLst>
              </a:rPr>
              <a:t>s=0                                        </a:t>
            </a:r>
          </a:p>
          <a:p>
            <a:pPr>
              <a:spcBef>
                <a:spcPct val="15000"/>
              </a:spcBef>
              <a:defRPr/>
            </a:pPr>
            <a:r>
              <a:rPr lang="en-US" altLang="zh-CN" sz="2000" b="1" dirty="0">
                <a:effectLst>
                  <a:outerShdw blurRad="38100" dist="38100" dir="2700000" algn="tl">
                    <a:srgbClr val="000000">
                      <a:alpha val="43137"/>
                    </a:srgbClr>
                  </a:outerShdw>
                </a:effectLst>
              </a:rPr>
              <a:t>for (i=0; i&lt;n; i ++)</a:t>
            </a:r>
          </a:p>
          <a:p>
            <a:pPr>
              <a:spcBef>
                <a:spcPct val="15000"/>
              </a:spcBef>
              <a:defRPr/>
            </a:pPr>
            <a:r>
              <a:rPr lang="en-US" altLang="zh-CN" sz="2000" b="1" dirty="0">
                <a:effectLst>
                  <a:outerShdw blurRad="38100" dist="38100" dir="2700000" algn="tl">
                    <a:srgbClr val="000000">
                      <a:alpha val="43137"/>
                    </a:srgbClr>
                  </a:outerShdw>
                </a:effectLst>
              </a:rPr>
              <a:t>     for (j=0; j&lt;n; j ++) </a:t>
            </a:r>
          </a:p>
          <a:p>
            <a:pPr>
              <a:spcBef>
                <a:spcPct val="15000"/>
              </a:spcBef>
              <a:defRPr/>
            </a:pPr>
            <a:r>
              <a:rPr lang="en-US" altLang="zh-CN" sz="2000" b="1" dirty="0">
                <a:effectLst>
                  <a:outerShdw blurRad="38100" dist="38100" dir="2700000" algn="tl">
                    <a:srgbClr val="000000">
                      <a:alpha val="43137"/>
                    </a:srgbClr>
                  </a:outerShdw>
                </a:effectLst>
              </a:rPr>
              <a:t>          s+=B [i][j];                </a:t>
            </a:r>
          </a:p>
          <a:p>
            <a:pPr>
              <a:spcBef>
                <a:spcPct val="15000"/>
              </a:spcBef>
              <a:defRPr/>
            </a:pPr>
            <a:r>
              <a:rPr lang="en-US" altLang="zh-CN" sz="2000" b="1" dirty="0">
                <a:effectLst>
                  <a:outerShdw blurRad="38100" dist="38100" dir="2700000" algn="tl">
                    <a:srgbClr val="000000">
                      <a:alpha val="43137"/>
                    </a:srgbClr>
                  </a:outerShdw>
                </a:effectLst>
              </a:rPr>
              <a:t> sum=s</a:t>
            </a:r>
          </a:p>
          <a:p>
            <a:pPr>
              <a:spcBef>
                <a:spcPct val="15000"/>
              </a:spcBef>
              <a:defRPr/>
            </a:pPr>
            <a:endParaRPr lang="en-US" altLang="zh-CN" sz="2000" b="1" dirty="0">
              <a:effectLst>
                <a:outerShdw blurRad="38100" dist="38100" dir="2700000" algn="tl">
                  <a:srgbClr val="000000">
                    <a:alpha val="43137"/>
                  </a:srgbClr>
                </a:outerShdw>
              </a:effectLst>
            </a:endParaRPr>
          </a:p>
          <a:p>
            <a:pPr>
              <a:spcBef>
                <a:spcPct val="15000"/>
              </a:spcBef>
              <a:defRPr/>
            </a:pPr>
            <a:r>
              <a:rPr lang="zh-CN" altLang="en-US" sz="2000" b="1" dirty="0">
                <a:effectLst>
                  <a:outerShdw blurRad="38100" dist="38100" dir="2700000" algn="tl">
                    <a:srgbClr val="000000">
                      <a:alpha val="43137"/>
                    </a:srgbClr>
                  </a:outerShdw>
                </a:effectLst>
              </a:rPr>
              <a:t>算法的频度：</a:t>
            </a:r>
            <a:r>
              <a:rPr lang="en-US" altLang="zh-CN" sz="2000" b="1" dirty="0">
                <a:effectLst>
                  <a:outerShdw blurRad="38100" dist="38100" dir="2700000" algn="tl">
                    <a:srgbClr val="000000">
                      <a:alpha val="43137"/>
                    </a:srgbClr>
                  </a:outerShdw>
                </a:effectLst>
              </a:rPr>
              <a:t>T(n)=O(2n</a:t>
            </a:r>
            <a:r>
              <a:rPr lang="en-US" altLang="zh-CN" sz="2000" b="1" baseline="30000" dirty="0">
                <a:effectLst>
                  <a:outerShdw blurRad="38100" dist="38100" dir="2700000" algn="tl">
                    <a:srgbClr val="000000">
                      <a:alpha val="43137"/>
                    </a:srgbClr>
                  </a:outerShdw>
                </a:effectLst>
              </a:rPr>
              <a:t>2</a:t>
            </a:r>
            <a:r>
              <a:rPr lang="en-US" altLang="zh-CN" sz="2000" b="1" dirty="0">
                <a:effectLst>
                  <a:outerShdw blurRad="38100" dist="38100" dir="2700000" algn="tl">
                    <a:srgbClr val="000000">
                      <a:alpha val="43137"/>
                    </a:srgbClr>
                  </a:outerShdw>
                </a:effectLst>
              </a:rPr>
              <a:t>+2n+3)</a:t>
            </a:r>
          </a:p>
          <a:p>
            <a:pPr>
              <a:spcBef>
                <a:spcPct val="15000"/>
              </a:spcBef>
              <a:defRPr/>
            </a:pPr>
            <a:r>
              <a:rPr lang="zh-CN" altLang="en-US" sz="2000" b="1" dirty="0">
                <a:effectLst>
                  <a:outerShdw blurRad="38100" dist="38100" dir="2700000" algn="tl">
                    <a:srgbClr val="000000">
                      <a:alpha val="43137"/>
                    </a:srgbClr>
                  </a:outerShdw>
                </a:effectLst>
              </a:rPr>
              <a:t>时间复杂度：</a:t>
            </a:r>
            <a:r>
              <a:rPr lang="en-US" altLang="zh-CN" sz="2000" b="1" dirty="0">
                <a:effectLst>
                  <a:outerShdw blurRad="38100" dist="38100" dir="2700000" algn="tl">
                    <a:srgbClr val="000000">
                      <a:alpha val="43137"/>
                    </a:srgbClr>
                  </a:outerShdw>
                </a:effectLst>
              </a:rPr>
              <a:t>O(n</a:t>
            </a:r>
            <a:r>
              <a:rPr lang="en-US" altLang="zh-CN" sz="2000" b="1" baseline="30000" dirty="0">
                <a:effectLst>
                  <a:outerShdw blurRad="38100" dist="38100" dir="2700000" algn="tl">
                    <a:srgbClr val="000000">
                      <a:alpha val="43137"/>
                    </a:srgbClr>
                  </a:outerShdw>
                </a:effectLst>
              </a:rPr>
              <a:t>2</a:t>
            </a:r>
            <a:r>
              <a:rPr lang="en-US" altLang="zh-CN" sz="2000" b="1" dirty="0">
                <a:effectLst>
                  <a:outerShdw blurRad="38100" dist="38100" dir="2700000" algn="tl">
                    <a:srgbClr val="000000">
                      <a:alpha val="43137"/>
                    </a:srgbClr>
                  </a:outerShdw>
                </a:effectLst>
              </a:rPr>
              <a:t>)</a:t>
            </a:r>
          </a:p>
          <a:p>
            <a:pPr>
              <a:spcBef>
                <a:spcPct val="15000"/>
              </a:spcBef>
              <a:defRPr/>
            </a:pPr>
            <a:r>
              <a:rPr lang="zh-CN" altLang="en-US" sz="2000" b="1" dirty="0">
                <a:effectLst>
                  <a:outerShdw blurRad="38100" dist="38100" dir="2700000" algn="tl">
                    <a:srgbClr val="000000">
                      <a:alpha val="43137"/>
                    </a:srgbClr>
                  </a:outerShdw>
                </a:effectLst>
                <a:latin typeface="宋体" pitchFamily="2" charset="-122"/>
              </a:rPr>
              <a:t>一般以执行次数最多的语句计算</a:t>
            </a:r>
            <a:r>
              <a:rPr lang="zh-CN" altLang="en-US" sz="2000" b="1" dirty="0">
                <a:effectLst>
                  <a:outerShdw blurRad="38100" dist="38100" dir="2700000" algn="tl">
                    <a:srgbClr val="000000">
                      <a:alpha val="43137"/>
                    </a:srgbClr>
                  </a:outerShdw>
                </a:effectLst>
              </a:rPr>
              <a:t>时间复杂度</a:t>
            </a:r>
            <a:endParaRPr lang="en-US" altLang="zh-CN" sz="2000" b="1" dirty="0">
              <a:effectLst>
                <a:outerShdw blurRad="38100" dist="38100" dir="2700000" algn="tl">
                  <a:srgbClr val="000000">
                    <a:alpha val="43137"/>
                  </a:srgbClr>
                </a:outerShdw>
              </a:effectLst>
              <a:latin typeface="宋体" pitchFamily="2" charset="-122"/>
            </a:endParaRPr>
          </a:p>
        </p:txBody>
      </p:sp>
      <p:sp>
        <p:nvSpPr>
          <p:cNvPr id="3" name="Rectangle 10"/>
          <p:cNvSpPr>
            <a:spLocks noChangeArrowheads="1"/>
          </p:cNvSpPr>
          <p:nvPr/>
        </p:nvSpPr>
        <p:spPr bwMode="auto">
          <a:xfrm>
            <a:off x="107950" y="609600"/>
            <a:ext cx="87852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90500" lvl="1">
              <a:defRPr/>
            </a:pPr>
            <a:r>
              <a:rPr lang="zh-CN" altLang="en-US" sz="2000" b="1" dirty="0">
                <a:effectLst>
                  <a:outerShdw blurRad="38100" dist="38100" dir="2700000" algn="tl">
                    <a:srgbClr val="000000">
                      <a:alpha val="43137"/>
                    </a:srgbClr>
                  </a:outerShdw>
                </a:effectLst>
                <a:latin typeface="宋体" pitchFamily="2" charset="-122"/>
              </a:rPr>
              <a:t>定理</a:t>
            </a:r>
            <a:r>
              <a:rPr lang="en-US" altLang="zh-CN" sz="2000" b="1" dirty="0">
                <a:effectLst>
                  <a:outerShdw blurRad="38100" dist="38100" dir="2700000" algn="tl">
                    <a:srgbClr val="000000">
                      <a:alpha val="43137"/>
                    </a:srgbClr>
                  </a:outerShdw>
                </a:effectLst>
                <a:latin typeface="宋体" pitchFamily="2" charset="-122"/>
              </a:rPr>
              <a:t>:</a:t>
            </a:r>
          </a:p>
          <a:p>
            <a:pPr marL="533400" lvl="1" indent="-342900">
              <a:buFont typeface="Wingdings" pitchFamily="2" charset="2"/>
              <a:buChar char="u"/>
              <a:defRPr/>
            </a:pPr>
            <a:r>
              <a:rPr lang="zh-CN" altLang="en-US" sz="2000" b="1" dirty="0" smtClean="0">
                <a:effectLst>
                  <a:outerShdw blurRad="38100" dist="38100" dir="2700000" algn="tl">
                    <a:srgbClr val="000000">
                      <a:alpha val="43137"/>
                    </a:srgbClr>
                  </a:outerShdw>
                </a:effectLst>
                <a:latin typeface="+mn-lt"/>
              </a:rPr>
              <a:t>若</a:t>
            </a:r>
            <a:r>
              <a:rPr lang="en-US" altLang="zh-CN" sz="2000" b="1" dirty="0">
                <a:effectLst>
                  <a:outerShdw blurRad="38100" dist="38100" dir="2700000" algn="tl">
                    <a:srgbClr val="000000">
                      <a:alpha val="43137"/>
                    </a:srgbClr>
                  </a:outerShdw>
                </a:effectLst>
                <a:latin typeface="+mn-lt"/>
                <a:cs typeface="Times New Roman" pitchFamily="18" charset="0"/>
              </a:rPr>
              <a:t>A(n)=a</a:t>
            </a:r>
            <a:r>
              <a:rPr lang="en-US" altLang="zh-CN" sz="2000" b="1" baseline="-30000" dirty="0">
                <a:effectLst>
                  <a:outerShdw blurRad="38100" dist="38100" dir="2700000" algn="tl">
                    <a:srgbClr val="000000">
                      <a:alpha val="43137"/>
                    </a:srgbClr>
                  </a:outerShdw>
                </a:effectLst>
                <a:latin typeface="+mn-lt"/>
                <a:cs typeface="Times New Roman" pitchFamily="18" charset="0"/>
              </a:rPr>
              <a:t>m</a:t>
            </a:r>
            <a:r>
              <a:rPr lang="en-US" altLang="zh-CN" sz="2000" b="1" dirty="0">
                <a:effectLst>
                  <a:outerShdw blurRad="38100" dist="38100" dir="2700000" algn="tl">
                    <a:srgbClr val="000000">
                      <a:alpha val="43137"/>
                    </a:srgbClr>
                  </a:outerShdw>
                </a:effectLst>
                <a:latin typeface="+mn-lt"/>
                <a:cs typeface="Times New Roman" pitchFamily="18" charset="0"/>
              </a:rPr>
              <a:t> n</a:t>
            </a:r>
            <a:r>
              <a:rPr lang="en-US" altLang="zh-CN" sz="2000" b="1" baseline="30000" dirty="0">
                <a:effectLst>
                  <a:outerShdw blurRad="38100" dist="38100" dir="2700000" algn="tl">
                    <a:srgbClr val="000000">
                      <a:alpha val="43137"/>
                    </a:srgbClr>
                  </a:outerShdw>
                </a:effectLst>
                <a:latin typeface="+mn-lt"/>
                <a:cs typeface="Times New Roman" pitchFamily="18" charset="0"/>
              </a:rPr>
              <a:t>m</a:t>
            </a:r>
            <a:r>
              <a:rPr lang="en-US" altLang="zh-CN" sz="2000" b="1" dirty="0">
                <a:effectLst>
                  <a:outerShdw blurRad="38100" dist="38100" dir="2700000" algn="tl">
                    <a:srgbClr val="000000">
                      <a:alpha val="43137"/>
                    </a:srgbClr>
                  </a:outerShdw>
                </a:effectLst>
                <a:latin typeface="+mn-lt"/>
                <a:cs typeface="Times New Roman" pitchFamily="18" charset="0"/>
              </a:rPr>
              <a:t> +a</a:t>
            </a:r>
            <a:r>
              <a:rPr lang="en-US" altLang="zh-CN" sz="2000" b="1" baseline="-30000" dirty="0">
                <a:effectLst>
                  <a:outerShdw blurRad="38100" dist="38100" dir="2700000" algn="tl">
                    <a:srgbClr val="000000">
                      <a:alpha val="43137"/>
                    </a:srgbClr>
                  </a:outerShdw>
                </a:effectLst>
                <a:latin typeface="+mn-lt"/>
                <a:cs typeface="Times New Roman" pitchFamily="18" charset="0"/>
              </a:rPr>
              <a:t>m-1</a:t>
            </a:r>
            <a:r>
              <a:rPr lang="en-US" altLang="zh-CN" sz="2000" b="1" dirty="0">
                <a:effectLst>
                  <a:outerShdw blurRad="38100" dist="38100" dir="2700000" algn="tl">
                    <a:srgbClr val="000000">
                      <a:alpha val="43137"/>
                    </a:srgbClr>
                  </a:outerShdw>
                </a:effectLst>
                <a:latin typeface="+mn-lt"/>
                <a:cs typeface="Times New Roman" pitchFamily="18" charset="0"/>
              </a:rPr>
              <a:t> n</a:t>
            </a:r>
            <a:r>
              <a:rPr lang="en-US" altLang="zh-CN" sz="2000" b="1" baseline="30000" dirty="0">
                <a:effectLst>
                  <a:outerShdw blurRad="38100" dist="38100" dir="2700000" algn="tl">
                    <a:srgbClr val="000000">
                      <a:alpha val="43137"/>
                    </a:srgbClr>
                  </a:outerShdw>
                </a:effectLst>
                <a:latin typeface="+mn-lt"/>
                <a:cs typeface="Times New Roman" pitchFamily="18" charset="0"/>
              </a:rPr>
              <a:t>m-1</a:t>
            </a:r>
            <a:r>
              <a:rPr lang="en-US" altLang="zh-CN" sz="2000" b="1" dirty="0">
                <a:effectLst>
                  <a:outerShdw blurRad="38100" dist="38100" dir="2700000" algn="tl">
                    <a:srgbClr val="000000">
                      <a:alpha val="43137"/>
                    </a:srgbClr>
                  </a:outerShdw>
                </a:effectLst>
                <a:latin typeface="+mn-lt"/>
                <a:cs typeface="Times New Roman" pitchFamily="18" charset="0"/>
              </a:rPr>
              <a:t> +…+a</a:t>
            </a:r>
            <a:r>
              <a:rPr lang="en-US" altLang="zh-CN" sz="2000" b="1" baseline="-30000" dirty="0">
                <a:effectLst>
                  <a:outerShdw blurRad="38100" dist="38100" dir="2700000" algn="tl">
                    <a:srgbClr val="000000">
                      <a:alpha val="43137"/>
                    </a:srgbClr>
                  </a:outerShdw>
                </a:effectLst>
                <a:latin typeface="+mn-lt"/>
                <a:cs typeface="Times New Roman" pitchFamily="18" charset="0"/>
              </a:rPr>
              <a:t>1</a:t>
            </a:r>
            <a:r>
              <a:rPr lang="en-US" altLang="zh-CN" sz="2000" b="1" dirty="0">
                <a:effectLst>
                  <a:outerShdw blurRad="38100" dist="38100" dir="2700000" algn="tl">
                    <a:srgbClr val="000000">
                      <a:alpha val="43137"/>
                    </a:srgbClr>
                  </a:outerShdw>
                </a:effectLst>
                <a:latin typeface="+mn-lt"/>
                <a:cs typeface="Times New Roman" pitchFamily="18" charset="0"/>
              </a:rPr>
              <a:t>n+a</a:t>
            </a:r>
            <a:r>
              <a:rPr lang="en-US" altLang="zh-CN" sz="2000" b="1" baseline="-25000" dirty="0">
                <a:effectLst>
                  <a:outerShdw blurRad="38100" dist="38100" dir="2700000" algn="tl">
                    <a:srgbClr val="000000">
                      <a:alpha val="43137"/>
                    </a:srgbClr>
                  </a:outerShdw>
                </a:effectLst>
                <a:latin typeface="+mn-lt"/>
                <a:cs typeface="Times New Roman" pitchFamily="18" charset="0"/>
              </a:rPr>
              <a:t>0</a:t>
            </a:r>
            <a:r>
              <a:rPr lang="zh-CN" altLang="en-US" sz="2000" b="1" dirty="0">
                <a:effectLst>
                  <a:outerShdw blurRad="38100" dist="38100" dir="2700000" algn="tl">
                    <a:srgbClr val="000000">
                      <a:alpha val="43137"/>
                    </a:srgbClr>
                  </a:outerShdw>
                </a:effectLst>
                <a:latin typeface="+mn-lt"/>
              </a:rPr>
              <a:t>是一个</a:t>
            </a:r>
            <a:r>
              <a:rPr lang="en-US" altLang="zh-CN" sz="2000" b="1" dirty="0">
                <a:effectLst>
                  <a:outerShdw blurRad="38100" dist="38100" dir="2700000" algn="tl">
                    <a:srgbClr val="000000">
                      <a:alpha val="43137"/>
                    </a:srgbClr>
                  </a:outerShdw>
                </a:effectLst>
                <a:latin typeface="+mn-lt"/>
                <a:cs typeface="Times New Roman" pitchFamily="18" charset="0"/>
              </a:rPr>
              <a:t>m</a:t>
            </a:r>
            <a:r>
              <a:rPr lang="zh-CN" altLang="en-US" sz="2000" b="1" dirty="0">
                <a:effectLst>
                  <a:outerShdw blurRad="38100" dist="38100" dir="2700000" algn="tl">
                    <a:srgbClr val="000000">
                      <a:alpha val="43137"/>
                    </a:srgbClr>
                  </a:outerShdw>
                </a:effectLst>
                <a:latin typeface="+mn-lt"/>
              </a:rPr>
              <a:t>次多项式，则</a:t>
            </a:r>
            <a:r>
              <a:rPr lang="en-US" altLang="zh-CN" sz="2000" b="1" dirty="0">
                <a:effectLst>
                  <a:outerShdw blurRad="38100" dist="38100" dir="2700000" algn="tl">
                    <a:srgbClr val="000000">
                      <a:alpha val="43137"/>
                    </a:srgbClr>
                  </a:outerShdw>
                </a:effectLst>
                <a:latin typeface="+mn-lt"/>
                <a:cs typeface="Times New Roman" pitchFamily="18" charset="0"/>
              </a:rPr>
              <a:t>A(n)=O(n</a:t>
            </a:r>
            <a:r>
              <a:rPr lang="en-US" altLang="zh-CN" sz="2000" b="1" baseline="30000" dirty="0">
                <a:effectLst>
                  <a:outerShdw blurRad="38100" dist="38100" dir="2700000" algn="tl">
                    <a:srgbClr val="000000">
                      <a:alpha val="43137"/>
                    </a:srgbClr>
                  </a:outerShdw>
                </a:effectLst>
                <a:latin typeface="+mn-lt"/>
                <a:cs typeface="Times New Roman" pitchFamily="18" charset="0"/>
              </a:rPr>
              <a:t>m</a:t>
            </a:r>
            <a:r>
              <a:rPr lang="en-US" altLang="zh-CN" sz="2000" b="1" dirty="0">
                <a:effectLst>
                  <a:outerShdw blurRad="38100" dist="38100" dir="2700000" algn="tl">
                    <a:srgbClr val="000000">
                      <a:alpha val="43137"/>
                    </a:srgbClr>
                  </a:outerShdw>
                </a:effectLst>
                <a:latin typeface="+mn-lt"/>
                <a:cs typeface="Times New Roman" pitchFamily="18" charset="0"/>
              </a:rPr>
              <a:t>)</a:t>
            </a:r>
          </a:p>
          <a:p>
            <a:pPr marL="533400" lvl="1" indent="-342900">
              <a:buFont typeface="Wingdings" pitchFamily="2" charset="2"/>
              <a:buChar char="u"/>
              <a:defRPr/>
            </a:pPr>
            <a:r>
              <a:rPr lang="en-US" altLang="zh-CN" sz="2000" b="1" dirty="0">
                <a:effectLst>
                  <a:outerShdw blurRad="38100" dist="38100" dir="2700000" algn="tl">
                    <a:srgbClr val="000000">
                      <a:alpha val="43137"/>
                    </a:srgbClr>
                  </a:outerShdw>
                </a:effectLst>
                <a:latin typeface="+mn-lt"/>
              </a:rPr>
              <a:t> </a:t>
            </a:r>
            <a:r>
              <a:rPr lang="en-US" altLang="zh-CN" sz="2000" b="1" dirty="0" smtClean="0">
                <a:effectLst>
                  <a:outerShdw blurRad="38100" dist="38100" dir="2700000" algn="tl">
                    <a:srgbClr val="000000">
                      <a:alpha val="43137"/>
                    </a:srgbClr>
                  </a:outerShdw>
                </a:effectLst>
                <a:latin typeface="+mn-lt"/>
              </a:rPr>
              <a:t>O(f(n</a:t>
            </a:r>
            <a:r>
              <a:rPr lang="en-US" altLang="zh-CN" sz="2000" b="1" dirty="0">
                <a:effectLst>
                  <a:outerShdw blurRad="38100" dist="38100" dir="2700000" algn="tl">
                    <a:srgbClr val="000000">
                      <a:alpha val="43137"/>
                    </a:srgbClr>
                  </a:outerShdw>
                </a:effectLst>
                <a:latin typeface="+mn-lt"/>
              </a:rPr>
              <a:t>))+O(g(n))=O(max(f(n),g(n)))</a:t>
            </a:r>
          </a:p>
          <a:p>
            <a:pPr marL="533400" lvl="1" indent="-342900">
              <a:buFont typeface="Wingdings" pitchFamily="2" charset="2"/>
              <a:buChar char="u"/>
              <a:defRPr/>
            </a:pPr>
            <a:r>
              <a:rPr lang="en-US" altLang="zh-CN" sz="2000" b="1" dirty="0">
                <a:effectLst>
                  <a:outerShdw blurRad="38100" dist="38100" dir="2700000" algn="tl">
                    <a:srgbClr val="000000">
                      <a:alpha val="43137"/>
                    </a:srgbClr>
                  </a:outerShdw>
                </a:effectLst>
                <a:latin typeface="+mn-lt"/>
              </a:rPr>
              <a:t> </a:t>
            </a:r>
            <a:r>
              <a:rPr lang="en-US" altLang="zh-CN" sz="2000" b="1" dirty="0" smtClean="0">
                <a:effectLst>
                  <a:outerShdw blurRad="38100" dist="38100" dir="2700000" algn="tl">
                    <a:srgbClr val="000000">
                      <a:alpha val="43137"/>
                    </a:srgbClr>
                  </a:outerShdw>
                </a:effectLst>
                <a:latin typeface="+mn-lt"/>
              </a:rPr>
              <a:t>O(f(n</a:t>
            </a:r>
            <a:r>
              <a:rPr lang="en-US" altLang="zh-CN" sz="2000" b="1" dirty="0">
                <a:effectLst>
                  <a:outerShdw blurRad="38100" dist="38100" dir="2700000" algn="tl">
                    <a:srgbClr val="000000">
                      <a:alpha val="43137"/>
                    </a:srgbClr>
                  </a:outerShdw>
                </a:effectLst>
                <a:latin typeface="+mn-lt"/>
              </a:rPr>
              <a:t>))+O(g(n))=O(f(n)+g(n))</a:t>
            </a:r>
          </a:p>
          <a:p>
            <a:pPr marL="533400" lvl="1" indent="-342900">
              <a:buFont typeface="Wingdings" pitchFamily="2" charset="2"/>
              <a:buChar char="u"/>
              <a:defRPr/>
            </a:pPr>
            <a:r>
              <a:rPr lang="en-US" altLang="zh-CN" sz="2000" b="1" dirty="0">
                <a:effectLst>
                  <a:outerShdw blurRad="38100" dist="38100" dir="2700000" algn="tl">
                    <a:srgbClr val="000000">
                      <a:alpha val="43137"/>
                    </a:srgbClr>
                  </a:outerShdw>
                </a:effectLst>
                <a:latin typeface="+mn-lt"/>
              </a:rPr>
              <a:t> </a:t>
            </a:r>
            <a:r>
              <a:rPr lang="en-US" altLang="zh-CN" sz="2000" b="1" dirty="0" smtClean="0">
                <a:effectLst>
                  <a:outerShdw blurRad="38100" dist="38100" dir="2700000" algn="tl">
                    <a:srgbClr val="000000">
                      <a:alpha val="43137"/>
                    </a:srgbClr>
                  </a:outerShdw>
                </a:effectLst>
                <a:latin typeface="+mn-lt"/>
              </a:rPr>
              <a:t>O(f(n</a:t>
            </a:r>
            <a:r>
              <a:rPr lang="en-US" altLang="zh-CN" sz="2000" b="1" dirty="0">
                <a:effectLst>
                  <a:outerShdw blurRad="38100" dist="38100" dir="2700000" algn="tl">
                    <a:srgbClr val="000000">
                      <a:alpha val="43137"/>
                    </a:srgbClr>
                  </a:outerShdw>
                </a:effectLst>
                <a:latin typeface="+mn-lt"/>
              </a:rPr>
              <a:t>)) •O(g(n))=O(f(n) •g(n))</a:t>
            </a:r>
          </a:p>
          <a:p>
            <a:pPr marL="533400" lvl="1" indent="-342900">
              <a:buFont typeface="Wingdings" pitchFamily="2" charset="2"/>
              <a:buChar char="u"/>
              <a:defRPr/>
            </a:pPr>
            <a:r>
              <a:rPr lang="en-US" altLang="zh-CN" sz="2000" b="1" dirty="0">
                <a:effectLst>
                  <a:outerShdw blurRad="38100" dist="38100" dir="2700000" algn="tl">
                    <a:srgbClr val="000000">
                      <a:alpha val="43137"/>
                    </a:srgbClr>
                  </a:outerShdw>
                </a:effectLst>
                <a:latin typeface="+mn-lt"/>
              </a:rPr>
              <a:t> </a:t>
            </a:r>
            <a:r>
              <a:rPr lang="en-US" altLang="zh-CN" sz="2000" b="1" dirty="0" smtClean="0">
                <a:effectLst>
                  <a:outerShdw blurRad="38100" dist="38100" dir="2700000" algn="tl">
                    <a:srgbClr val="000000">
                      <a:alpha val="43137"/>
                    </a:srgbClr>
                  </a:outerShdw>
                </a:effectLst>
                <a:latin typeface="+mn-lt"/>
              </a:rPr>
              <a:t>O(</a:t>
            </a:r>
            <a:r>
              <a:rPr lang="en-US" altLang="zh-CN" sz="2000" b="1" dirty="0" err="1" smtClean="0">
                <a:effectLst>
                  <a:outerShdw blurRad="38100" dist="38100" dir="2700000" algn="tl">
                    <a:srgbClr val="000000">
                      <a:alpha val="43137"/>
                    </a:srgbClr>
                  </a:outerShdw>
                </a:effectLst>
                <a:latin typeface="+mn-lt"/>
              </a:rPr>
              <a:t>c•f</a:t>
            </a:r>
            <a:r>
              <a:rPr lang="en-US" altLang="zh-CN" sz="2000" b="1" dirty="0" smtClean="0">
                <a:effectLst>
                  <a:outerShdw blurRad="38100" dist="38100" dir="2700000" algn="tl">
                    <a:srgbClr val="000000">
                      <a:alpha val="43137"/>
                    </a:srgbClr>
                  </a:outerShdw>
                </a:effectLst>
                <a:latin typeface="+mn-lt"/>
              </a:rPr>
              <a:t>(n</a:t>
            </a:r>
            <a:r>
              <a:rPr lang="en-US" altLang="zh-CN" sz="2000" b="1" dirty="0">
                <a:effectLst>
                  <a:outerShdw blurRad="38100" dist="38100" dir="2700000" algn="tl">
                    <a:srgbClr val="000000">
                      <a:alpha val="43137"/>
                    </a:srgbClr>
                  </a:outerShdw>
                </a:effectLst>
                <a:latin typeface="+mn-lt"/>
              </a:rPr>
              <a:t>))=O(f(n</a:t>
            </a:r>
            <a:r>
              <a:rPr lang="en-US" altLang="zh-CN" sz="2000" b="1" dirty="0" smtClean="0">
                <a:effectLst>
                  <a:outerShdw blurRad="38100" dist="38100" dir="2700000" algn="tl">
                    <a:srgbClr val="000000">
                      <a:alpha val="43137"/>
                    </a:srgbClr>
                  </a:outerShdw>
                </a:effectLst>
                <a:latin typeface="+mn-lt"/>
              </a:rPr>
              <a:t>))</a:t>
            </a:r>
          </a:p>
          <a:p>
            <a:pPr marL="533400" lvl="1" indent="-342900">
              <a:buFont typeface="Wingdings" pitchFamily="2" charset="2"/>
              <a:buChar char="u"/>
              <a:defRPr/>
            </a:pPr>
            <a:r>
              <a:rPr lang="en-US" altLang="zh-CN" sz="2000" b="1" dirty="0" smtClean="0">
                <a:effectLst>
                  <a:outerShdw blurRad="38100" dist="38100" dir="2700000" algn="tl">
                    <a:srgbClr val="000000">
                      <a:alpha val="43137"/>
                    </a:srgbClr>
                  </a:outerShdw>
                </a:effectLst>
              </a:rPr>
              <a:t>O(c)=O(1)</a:t>
            </a:r>
            <a:endParaRPr lang="en-US" altLang="zh-CN" sz="2000" b="1" dirty="0">
              <a:effectLst>
                <a:outerShdw blurRad="38100" dist="38100" dir="2700000" algn="tl">
                  <a:srgbClr val="000000">
                    <a:alpha val="43137"/>
                  </a:srgbClr>
                </a:outerShdw>
              </a:effectLst>
            </a:endParaRPr>
          </a:p>
          <a:p>
            <a:pPr marL="533400" lvl="1" indent="-342900">
              <a:buFont typeface="Wingdings" pitchFamily="2" charset="2"/>
              <a:buChar char="u"/>
              <a:defRPr/>
            </a:pPr>
            <a:endParaRPr lang="en-US" altLang="zh-CN" sz="2000" b="1" dirty="0" smtClean="0">
              <a:effectLst>
                <a:outerShdw blurRad="38100" dist="38100" dir="2700000" algn="tl">
                  <a:srgbClr val="000000">
                    <a:alpha val="43137"/>
                  </a:srgbClr>
                </a:outerShdw>
              </a:effectLst>
              <a:latin typeface="+mn-lt"/>
            </a:endParaRPr>
          </a:p>
          <a:p>
            <a:pPr marL="533400" lvl="1" indent="-342900">
              <a:buFont typeface="Wingdings" pitchFamily="2" charset="2"/>
              <a:buChar char="u"/>
              <a:defRPr/>
            </a:pPr>
            <a:endParaRPr lang="en-US" altLang="zh-CN" sz="2000" b="1" dirty="0">
              <a:effectLst>
                <a:outerShdw blurRad="38100" dist="38100" dir="2700000" algn="tl">
                  <a:srgbClr val="000000">
                    <a:alpha val="43137"/>
                  </a:srgbClr>
                </a:outerShdw>
              </a:effectLst>
              <a:latin typeface="+mn-lt"/>
            </a:endParaRPr>
          </a:p>
        </p:txBody>
      </p:sp>
      <p:sp>
        <p:nvSpPr>
          <p:cNvPr id="4" name="Text Box 11"/>
          <p:cNvSpPr txBox="1">
            <a:spLocks noChangeArrowheads="1"/>
          </p:cNvSpPr>
          <p:nvPr/>
        </p:nvSpPr>
        <p:spPr bwMode="auto">
          <a:xfrm>
            <a:off x="3377431" y="3212976"/>
            <a:ext cx="1698625" cy="1816100"/>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tint val="27451"/>
                        <a:invGamma/>
                      </a:schemeClr>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15000"/>
              </a:spcBef>
              <a:defRPr/>
            </a:pPr>
            <a:r>
              <a:rPr lang="en-US" altLang="zh-CN" sz="2000" b="1" dirty="0">
                <a:effectLst>
                  <a:outerShdw blurRad="38100" dist="38100" dir="2700000" algn="tl">
                    <a:srgbClr val="000000">
                      <a:alpha val="43137"/>
                    </a:srgbClr>
                  </a:outerShdw>
                </a:effectLst>
              </a:rPr>
              <a:t>/*  1</a:t>
            </a:r>
            <a:r>
              <a:rPr lang="zh-CN" altLang="en-US" sz="2000" b="1" dirty="0">
                <a:effectLst>
                  <a:outerShdw blurRad="38100" dist="38100" dir="2700000" algn="tl">
                    <a:srgbClr val="000000">
                      <a:alpha val="43137"/>
                    </a:srgbClr>
                  </a:outerShdw>
                </a:effectLst>
              </a:rPr>
              <a:t>次     */</a:t>
            </a:r>
          </a:p>
          <a:p>
            <a:pPr>
              <a:spcBef>
                <a:spcPct val="15000"/>
              </a:spcBef>
              <a:defRPr/>
            </a:pPr>
            <a:r>
              <a:rPr lang="en-US" altLang="zh-CN" sz="2000" b="1" dirty="0">
                <a:effectLst>
                  <a:outerShdw blurRad="38100" dist="38100" dir="2700000" algn="tl">
                    <a:srgbClr val="000000">
                      <a:alpha val="43137"/>
                    </a:srgbClr>
                  </a:outerShdw>
                </a:effectLst>
              </a:rPr>
              <a:t>/*  n+1</a:t>
            </a:r>
            <a:r>
              <a:rPr lang="zh-CN" altLang="en-US" sz="2000" b="1" dirty="0">
                <a:effectLst>
                  <a:outerShdw blurRad="38100" dist="38100" dir="2700000" algn="tl">
                    <a:srgbClr val="000000">
                      <a:alpha val="43137"/>
                    </a:srgbClr>
                  </a:outerShdw>
                </a:effectLst>
              </a:rPr>
              <a:t>次 </a:t>
            </a:r>
            <a:r>
              <a:rPr lang="en-US" altLang="zh-CN" sz="2000" b="1" dirty="0">
                <a:effectLst>
                  <a:outerShdw blurRad="38100" dist="38100" dir="2700000" algn="tl">
                    <a:srgbClr val="000000">
                      <a:alpha val="43137"/>
                    </a:srgbClr>
                  </a:outerShdw>
                </a:effectLst>
              </a:rPr>
              <a:t>*/</a:t>
            </a:r>
          </a:p>
          <a:p>
            <a:pPr>
              <a:spcBef>
                <a:spcPct val="15000"/>
              </a:spcBef>
              <a:defRPr/>
            </a:pPr>
            <a:r>
              <a:rPr lang="en-US" altLang="zh-CN" sz="2000" b="1" dirty="0">
                <a:effectLst>
                  <a:outerShdw blurRad="38100" dist="38100" dir="2700000" algn="tl">
                    <a:srgbClr val="000000">
                      <a:alpha val="43137"/>
                    </a:srgbClr>
                  </a:outerShdw>
                </a:effectLst>
              </a:rPr>
              <a:t>/* n(n+1)</a:t>
            </a:r>
            <a:r>
              <a:rPr lang="zh-CN" altLang="en-US" sz="2000" b="1" dirty="0">
                <a:effectLst>
                  <a:outerShdw blurRad="38100" dist="38100" dir="2700000" algn="tl">
                    <a:srgbClr val="000000">
                      <a:alpha val="43137"/>
                    </a:srgbClr>
                  </a:outerShdw>
                </a:effectLst>
              </a:rPr>
              <a:t>次 </a:t>
            </a:r>
            <a:r>
              <a:rPr lang="en-US" altLang="zh-CN" sz="2000" b="1" dirty="0">
                <a:effectLst>
                  <a:outerShdw blurRad="38100" dist="38100" dir="2700000" algn="tl">
                    <a:srgbClr val="000000">
                      <a:alpha val="43137"/>
                    </a:srgbClr>
                  </a:outerShdw>
                </a:effectLst>
              </a:rPr>
              <a:t>*/</a:t>
            </a:r>
          </a:p>
          <a:p>
            <a:pPr>
              <a:spcBef>
                <a:spcPct val="15000"/>
              </a:spcBef>
              <a:defRPr/>
            </a:pPr>
            <a:r>
              <a:rPr lang="en-US" altLang="zh-CN" sz="2000" b="1" dirty="0">
                <a:effectLst>
                  <a:outerShdw blurRad="38100" dist="38100" dir="2700000" algn="tl">
                    <a:srgbClr val="000000">
                      <a:alpha val="43137"/>
                    </a:srgbClr>
                  </a:outerShdw>
                </a:effectLst>
              </a:rPr>
              <a:t>/* n</a:t>
            </a:r>
            <a:r>
              <a:rPr lang="en-US" altLang="zh-CN" sz="2000" b="1" baseline="30000" dirty="0">
                <a:effectLst>
                  <a:outerShdw blurRad="38100" dist="38100" dir="2700000" algn="tl">
                    <a:srgbClr val="000000">
                      <a:alpha val="43137"/>
                    </a:srgbClr>
                  </a:outerShdw>
                </a:effectLst>
              </a:rPr>
              <a:t>2</a:t>
            </a:r>
            <a:r>
              <a:rPr lang="zh-CN" altLang="en-US" sz="2000" b="1" dirty="0">
                <a:effectLst>
                  <a:outerShdw blurRad="38100" dist="38100" dir="2700000" algn="tl">
                    <a:srgbClr val="000000">
                      <a:alpha val="43137"/>
                    </a:srgbClr>
                  </a:outerShdw>
                </a:effectLst>
              </a:rPr>
              <a:t>次 </a:t>
            </a:r>
            <a:r>
              <a:rPr lang="en-US" altLang="zh-CN" sz="2000" b="1" dirty="0">
                <a:effectLst>
                  <a:outerShdw blurRad="38100" dist="38100" dir="2700000" algn="tl">
                    <a:srgbClr val="000000">
                      <a:alpha val="43137"/>
                    </a:srgbClr>
                  </a:outerShdw>
                </a:effectLst>
              </a:rPr>
              <a:t>*/</a:t>
            </a:r>
          </a:p>
          <a:p>
            <a:pPr>
              <a:spcBef>
                <a:spcPct val="15000"/>
              </a:spcBef>
              <a:defRPr/>
            </a:pPr>
            <a:r>
              <a:rPr lang="en-US" altLang="zh-CN" sz="2000" b="1" dirty="0">
                <a:effectLst>
                  <a:outerShdw blurRad="38100" dist="38100" dir="2700000" algn="tl">
                    <a:srgbClr val="000000">
                      <a:alpha val="43137"/>
                    </a:srgbClr>
                  </a:outerShdw>
                </a:effectLst>
              </a:rPr>
              <a:t>/*  1</a:t>
            </a:r>
            <a:r>
              <a:rPr lang="zh-CN" altLang="en-US" sz="2000" b="1" dirty="0">
                <a:effectLst>
                  <a:outerShdw blurRad="38100" dist="38100" dir="2700000" algn="tl">
                    <a:srgbClr val="000000">
                      <a:alpha val="43137"/>
                    </a:srgbClr>
                  </a:outerShdw>
                </a:effectLst>
              </a:rPr>
              <a:t>次 </a:t>
            </a:r>
            <a:r>
              <a:rPr lang="en-US" altLang="zh-CN" sz="2000" b="1" dirty="0">
                <a:effectLst>
                  <a:outerShdw blurRad="38100" dist="38100" dir="2700000" algn="tl">
                    <a:srgbClr val="000000">
                      <a:alpha val="43137"/>
                    </a:srgbClr>
                  </a:outerShdw>
                </a:effectLst>
              </a:rPr>
              <a:t>*/</a:t>
            </a:r>
            <a:endParaRPr lang="zh-CN" altLang="en-US" sz="2000" b="1" dirty="0">
              <a:effectLst>
                <a:outerShdw blurRad="38100" dist="38100" dir="2700000" algn="tl">
                  <a:srgbClr val="000000">
                    <a:alpha val="43137"/>
                  </a:srgbClr>
                </a:outerShdw>
              </a:effectLst>
            </a:endParaRPr>
          </a:p>
        </p:txBody>
      </p:sp>
      <p:grpSp>
        <p:nvGrpSpPr>
          <p:cNvPr id="26629" name="Group 2"/>
          <p:cNvGrpSpPr>
            <a:grpSpLocks/>
          </p:cNvGrpSpPr>
          <p:nvPr/>
        </p:nvGrpSpPr>
        <p:grpSpPr bwMode="auto">
          <a:xfrm>
            <a:off x="0" y="0"/>
            <a:ext cx="9144000" cy="457200"/>
            <a:chOff x="0" y="0"/>
            <a:chExt cx="5760" cy="288"/>
          </a:xfrm>
        </p:grpSpPr>
        <p:sp>
          <p:nvSpPr>
            <p:cNvPr id="26631"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6630"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0" y="0"/>
            <a:ext cx="9144000" cy="457200"/>
            <a:chOff x="0" y="0"/>
            <a:chExt cx="5760" cy="288"/>
          </a:xfrm>
        </p:grpSpPr>
        <p:sp>
          <p:nvSpPr>
            <p:cNvPr id="27655"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56"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7651"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27652" name="Rectangle 15"/>
          <p:cNvSpPr>
            <a:spLocks noChangeArrowheads="1"/>
          </p:cNvSpPr>
          <p:nvPr/>
        </p:nvSpPr>
        <p:spPr bwMode="auto">
          <a:xfrm>
            <a:off x="685800" y="533400"/>
            <a:ext cx="8229600" cy="5751513"/>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88" indent="25400">
              <a:spcBef>
                <a:spcPct val="15000"/>
              </a:spcBef>
            </a:pPr>
            <a:r>
              <a:rPr lang="zh-CN" altLang="zh-CN" dirty="0">
                <a:latin typeface="宋体" pitchFamily="2" charset="-122"/>
              </a:rPr>
              <a:t>例</a:t>
            </a:r>
            <a:r>
              <a:rPr lang="en-US" altLang="zh-CN" dirty="0">
                <a:latin typeface="宋体" pitchFamily="2" charset="-122"/>
              </a:rPr>
              <a:t>2</a:t>
            </a:r>
            <a:r>
              <a:rPr lang="zh-CN" altLang="zh-CN" dirty="0">
                <a:latin typeface="宋体" pitchFamily="2" charset="-122"/>
              </a:rPr>
              <a:t>:</a:t>
            </a:r>
            <a:endParaRPr lang="zh-CN" altLang="en-US" dirty="0">
              <a:latin typeface="宋体" pitchFamily="2" charset="-122"/>
            </a:endParaRPr>
          </a:p>
          <a:p>
            <a:pPr marL="1588" indent="25400">
              <a:spcBef>
                <a:spcPct val="15000"/>
              </a:spcBef>
              <a:buFontTx/>
              <a:buAutoNum type="arabicParenBoth"/>
            </a:pPr>
            <a:r>
              <a:rPr lang="en-US" altLang="zh-CN" dirty="0">
                <a:latin typeface="宋体" pitchFamily="2" charset="-122"/>
              </a:rPr>
              <a:t> x=0;y=0;</a:t>
            </a:r>
            <a:br>
              <a:rPr lang="en-US" altLang="zh-CN" dirty="0">
                <a:latin typeface="宋体" pitchFamily="2" charset="-122"/>
              </a:rPr>
            </a:br>
            <a:r>
              <a:rPr lang="en-US" altLang="zh-CN" dirty="0">
                <a:latin typeface="宋体" pitchFamily="2" charset="-122"/>
              </a:rPr>
              <a:t>(2) for(k=1;k&lt;=</a:t>
            </a:r>
            <a:r>
              <a:rPr lang="en-US" altLang="zh-CN" dirty="0" err="1">
                <a:latin typeface="宋体" pitchFamily="2" charset="-122"/>
              </a:rPr>
              <a:t>n;k</a:t>
            </a:r>
            <a:r>
              <a:rPr lang="en-US" altLang="zh-CN" dirty="0">
                <a:latin typeface="宋体" pitchFamily="2" charset="-122"/>
              </a:rPr>
              <a:t>++)</a:t>
            </a:r>
            <a:br>
              <a:rPr lang="en-US" altLang="zh-CN" dirty="0">
                <a:latin typeface="宋体" pitchFamily="2" charset="-122"/>
              </a:rPr>
            </a:br>
            <a:r>
              <a:rPr lang="en-US" altLang="zh-CN" dirty="0">
                <a:latin typeface="宋体" pitchFamily="2" charset="-122"/>
              </a:rPr>
              <a:t>(3)</a:t>
            </a:r>
            <a:r>
              <a:rPr lang="en-US" altLang="zh-CN" dirty="0"/>
              <a:t>  </a:t>
            </a:r>
            <a:r>
              <a:rPr lang="en-US" altLang="zh-CN" dirty="0">
                <a:latin typeface="宋体" pitchFamily="2" charset="-122"/>
              </a:rPr>
              <a:t>   x++;</a:t>
            </a:r>
            <a:br>
              <a:rPr lang="en-US" altLang="zh-CN" dirty="0">
                <a:latin typeface="宋体" pitchFamily="2" charset="-122"/>
              </a:rPr>
            </a:br>
            <a:r>
              <a:rPr lang="en-US" altLang="zh-CN" dirty="0">
                <a:latin typeface="宋体" pitchFamily="2" charset="-122"/>
              </a:rPr>
              <a:t>(4) for(</a:t>
            </a:r>
            <a:r>
              <a:rPr lang="en-US" altLang="zh-CN" dirty="0" err="1">
                <a:latin typeface="宋体" pitchFamily="2" charset="-122"/>
              </a:rPr>
              <a:t>i</a:t>
            </a:r>
            <a:r>
              <a:rPr lang="en-US" altLang="zh-CN" dirty="0">
                <a:latin typeface="宋体" pitchFamily="2" charset="-122"/>
              </a:rPr>
              <a:t>=1;i&lt;=</a:t>
            </a:r>
            <a:r>
              <a:rPr lang="en-US" altLang="zh-CN" dirty="0" err="1">
                <a:latin typeface="宋体" pitchFamily="2" charset="-122"/>
              </a:rPr>
              <a:t>n;i</a:t>
            </a:r>
            <a:r>
              <a:rPr lang="en-US" altLang="zh-CN" dirty="0">
                <a:latin typeface="宋体" pitchFamily="2" charset="-122"/>
              </a:rPr>
              <a:t>++)</a:t>
            </a:r>
            <a:br>
              <a:rPr lang="en-US" altLang="zh-CN" dirty="0">
                <a:latin typeface="宋体" pitchFamily="2" charset="-122"/>
              </a:rPr>
            </a:br>
            <a:r>
              <a:rPr lang="en-US" altLang="zh-CN" dirty="0">
                <a:latin typeface="宋体" pitchFamily="2" charset="-122"/>
              </a:rPr>
              <a:t>(5)</a:t>
            </a:r>
            <a:r>
              <a:rPr lang="en-US" altLang="zh-CN" dirty="0"/>
              <a:t>    </a:t>
            </a:r>
            <a:r>
              <a:rPr lang="en-US" altLang="zh-CN" dirty="0">
                <a:latin typeface="宋体" pitchFamily="2" charset="-122"/>
              </a:rPr>
              <a:t>  for(j=1;j&lt;=</a:t>
            </a:r>
            <a:r>
              <a:rPr lang="en-US" altLang="zh-CN" dirty="0" err="1">
                <a:latin typeface="宋体" pitchFamily="2" charset="-122"/>
              </a:rPr>
              <a:t>n;j</a:t>
            </a:r>
            <a:r>
              <a:rPr lang="en-US" altLang="zh-CN" dirty="0">
                <a:latin typeface="宋体" pitchFamily="2" charset="-122"/>
              </a:rPr>
              <a:t>++)</a:t>
            </a:r>
            <a:br>
              <a:rPr lang="en-US" altLang="zh-CN" dirty="0">
                <a:latin typeface="宋体" pitchFamily="2" charset="-122"/>
              </a:rPr>
            </a:br>
            <a:r>
              <a:rPr lang="en-US" altLang="zh-CN" dirty="0">
                <a:latin typeface="宋体" pitchFamily="2" charset="-122"/>
              </a:rPr>
              <a:t>(6)</a:t>
            </a:r>
            <a:r>
              <a:rPr lang="en-US" altLang="zh-CN" dirty="0"/>
              <a:t>    </a:t>
            </a:r>
            <a:r>
              <a:rPr lang="en-US" altLang="zh-CN" dirty="0">
                <a:latin typeface="宋体" pitchFamily="2" charset="-122"/>
              </a:rPr>
              <a:t>   </a:t>
            </a:r>
            <a:r>
              <a:rPr lang="en-US" altLang="zh-CN" dirty="0"/>
              <a:t>  </a:t>
            </a:r>
            <a:r>
              <a:rPr lang="en-US" altLang="zh-CN" dirty="0">
                <a:latin typeface="宋体" pitchFamily="2" charset="-122"/>
              </a:rPr>
              <a:t> y++;</a:t>
            </a:r>
            <a:br>
              <a:rPr lang="en-US" altLang="zh-CN" dirty="0">
                <a:latin typeface="宋体" pitchFamily="2" charset="-122"/>
              </a:rPr>
            </a:br>
            <a:r>
              <a:rPr lang="en-US" altLang="zh-CN" dirty="0">
                <a:latin typeface="宋体" pitchFamily="2" charset="-122"/>
              </a:rPr>
              <a:t>  </a:t>
            </a:r>
          </a:p>
          <a:p>
            <a:pPr marL="1588" indent="25400">
              <a:spcBef>
                <a:spcPct val="15000"/>
              </a:spcBef>
            </a:pPr>
            <a:r>
              <a:rPr lang="zh-CN" altLang="en-US" dirty="0">
                <a:latin typeface="宋体" pitchFamily="2" charset="-122"/>
              </a:rPr>
              <a:t>    一般情况下，对步进循环语句只需考虑循环体中语句的执行次数，忽略该语句中步长加1、终值判别、控制转移等成分。因此，以上程序段中频度最大的语句是(6)，其频度为</a:t>
            </a:r>
            <a:r>
              <a:rPr lang="en-US" altLang="zh-CN" dirty="0">
                <a:latin typeface="宋体" pitchFamily="2" charset="-122"/>
              </a:rPr>
              <a:t>f(n)=n</a:t>
            </a:r>
            <a:r>
              <a:rPr lang="en-US" altLang="zh-CN" baseline="30000" dirty="0">
                <a:latin typeface="宋体" pitchFamily="2" charset="-122"/>
              </a:rPr>
              <a:t>2</a:t>
            </a:r>
            <a:r>
              <a:rPr lang="en-US" altLang="zh-CN" dirty="0">
                <a:latin typeface="宋体" pitchFamily="2" charset="-122"/>
              </a:rPr>
              <a:t>，</a:t>
            </a:r>
            <a:r>
              <a:rPr lang="zh-CN" altLang="en-US" dirty="0">
                <a:latin typeface="宋体" pitchFamily="2" charset="-122"/>
              </a:rPr>
              <a:t>所以该程序段的时间复杂度为</a:t>
            </a:r>
            <a:r>
              <a:rPr lang="en-US" altLang="zh-CN" dirty="0">
                <a:latin typeface="宋体" pitchFamily="2" charset="-122"/>
              </a:rPr>
              <a:t>T(n)=O(n</a:t>
            </a:r>
            <a:r>
              <a:rPr lang="en-US" altLang="zh-CN" baseline="30000" dirty="0">
                <a:latin typeface="宋体" pitchFamily="2" charset="-122"/>
              </a:rPr>
              <a:t>2</a:t>
            </a:r>
            <a:r>
              <a:rPr lang="en-US" altLang="zh-CN" dirty="0">
                <a:latin typeface="宋体" pitchFamily="2" charset="-122"/>
              </a:rPr>
              <a:t>)。</a:t>
            </a:r>
            <a:br>
              <a:rPr lang="en-US" altLang="zh-CN" dirty="0">
                <a:latin typeface="宋体" pitchFamily="2" charset="-122"/>
              </a:rPr>
            </a:br>
            <a:r>
              <a:rPr lang="en-US" altLang="zh-CN" dirty="0">
                <a:latin typeface="宋体" pitchFamily="2" charset="-122"/>
              </a:rPr>
              <a:t>　　</a:t>
            </a:r>
          </a:p>
          <a:p>
            <a:pPr marL="1588" indent="25400">
              <a:spcBef>
                <a:spcPct val="15000"/>
              </a:spcBef>
            </a:pPr>
            <a:r>
              <a:rPr lang="zh-CN" altLang="en-US" dirty="0">
                <a:latin typeface="宋体" pitchFamily="2" charset="-122"/>
              </a:rPr>
              <a:t>    当有若干个循环语句时，算法的时间复杂度是由嵌套层数最多的循环语句中最内层语句的频度</a:t>
            </a:r>
            <a:r>
              <a:rPr lang="en-US" altLang="zh-CN" dirty="0">
                <a:latin typeface="宋体" pitchFamily="2" charset="-122"/>
              </a:rPr>
              <a:t>f(n)</a:t>
            </a:r>
            <a:r>
              <a:rPr lang="zh-CN" altLang="en-US" dirty="0">
                <a:latin typeface="宋体" pitchFamily="2" charset="-122"/>
              </a:rPr>
              <a:t>决定的。</a:t>
            </a:r>
            <a:endParaRPr lang="en-US" altLang="zh-CN" sz="2800" dirty="0">
              <a:latin typeface="宋体" pitchFamily="2" charset="-122"/>
            </a:endParaRPr>
          </a:p>
        </p:txBody>
      </p:sp>
      <p:sp>
        <p:nvSpPr>
          <p:cNvPr id="27653" name="AutoShape 16"/>
          <p:cNvSpPr>
            <a:spLocks noChangeArrowheads="1"/>
          </p:cNvSpPr>
          <p:nvPr/>
        </p:nvSpPr>
        <p:spPr bwMode="auto">
          <a:xfrm>
            <a:off x="4648200" y="685800"/>
            <a:ext cx="2209800" cy="762000"/>
          </a:xfrm>
          <a:prstGeom prst="wedgeRectCallout">
            <a:avLst>
              <a:gd name="adj1" fmla="val -78162"/>
              <a:gd name="adj2" fmla="val 58333"/>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dirty="0">
                <a:latin typeface="宋体" pitchFamily="2" charset="-122"/>
              </a:rPr>
              <a:t>T(n)=O(n)</a:t>
            </a:r>
          </a:p>
        </p:txBody>
      </p:sp>
      <p:sp>
        <p:nvSpPr>
          <p:cNvPr id="27654" name="AutoShape 17"/>
          <p:cNvSpPr>
            <a:spLocks noChangeArrowheads="1"/>
          </p:cNvSpPr>
          <p:nvPr/>
        </p:nvSpPr>
        <p:spPr bwMode="auto">
          <a:xfrm>
            <a:off x="5334000" y="2438400"/>
            <a:ext cx="1828800" cy="457200"/>
          </a:xfrm>
          <a:prstGeom prst="wedgeRectCallout">
            <a:avLst>
              <a:gd name="adj1" fmla="val -107292"/>
              <a:gd name="adj2" fmla="val 45139"/>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latin typeface="宋体" pitchFamily="2" charset="-122"/>
              </a:rPr>
              <a:t>T(n)=O(n</a:t>
            </a:r>
            <a:r>
              <a:rPr lang="en-US" altLang="zh-CN" baseline="30000">
                <a:latin typeface="宋体" pitchFamily="2" charset="-122"/>
              </a:rPr>
              <a:t>2</a:t>
            </a:r>
            <a:r>
              <a:rPr lang="en-US" altLang="zh-CN">
                <a:latin typeface="宋体" pitchFamily="2" charset="-122"/>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0"/>
            <a:ext cx="9144000" cy="457200"/>
            <a:chOff x="0" y="0"/>
            <a:chExt cx="5760" cy="288"/>
          </a:xfrm>
        </p:grpSpPr>
        <p:sp>
          <p:nvSpPr>
            <p:cNvPr id="28677"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8675"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28676" name="Rectangle 8"/>
          <p:cNvSpPr>
            <a:spLocks noChangeArrowheads="1"/>
          </p:cNvSpPr>
          <p:nvPr/>
        </p:nvSpPr>
        <p:spPr bwMode="auto">
          <a:xfrm>
            <a:off x="762000" y="609600"/>
            <a:ext cx="7239000" cy="4205288"/>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zh-CN" sz="2800" dirty="0"/>
              <a:t>例3:</a:t>
            </a:r>
            <a:endParaRPr lang="zh-CN" altLang="en-US" sz="2800" dirty="0"/>
          </a:p>
          <a:p>
            <a:pPr>
              <a:spcBef>
                <a:spcPct val="15000"/>
              </a:spcBef>
            </a:pPr>
            <a:r>
              <a:rPr lang="zh-CN" altLang="zh-CN" sz="2800" dirty="0"/>
              <a:t>1 </a:t>
            </a:r>
            <a:r>
              <a:rPr lang="en-US" altLang="zh-CN" sz="2800" dirty="0"/>
              <a:t>for  (</a:t>
            </a:r>
            <a:r>
              <a:rPr lang="en-US" altLang="zh-CN" sz="2800" dirty="0" err="1"/>
              <a:t>i</a:t>
            </a:r>
            <a:r>
              <a:rPr lang="en-US" altLang="zh-CN" sz="2800" dirty="0"/>
              <a:t>=0; </a:t>
            </a:r>
            <a:r>
              <a:rPr lang="en-US" altLang="zh-CN" sz="2800" dirty="0" err="1"/>
              <a:t>i</a:t>
            </a:r>
            <a:r>
              <a:rPr lang="en-US" altLang="zh-CN" sz="2800" dirty="0"/>
              <a:t>&lt;n; </a:t>
            </a:r>
            <a:r>
              <a:rPr lang="en-US" altLang="zh-CN" sz="2800" dirty="0" err="1"/>
              <a:t>i</a:t>
            </a:r>
            <a:r>
              <a:rPr lang="en-US" altLang="zh-CN" sz="2800" dirty="0"/>
              <a:t>++)</a:t>
            </a:r>
            <a:br>
              <a:rPr lang="en-US" altLang="zh-CN" sz="2800" dirty="0"/>
            </a:br>
            <a:r>
              <a:rPr lang="en-US" altLang="zh-CN" sz="2800" dirty="0"/>
              <a:t>2    for  (j=0; j&lt;n; j++) </a:t>
            </a:r>
          </a:p>
          <a:p>
            <a:pPr>
              <a:spcBef>
                <a:spcPct val="15000"/>
              </a:spcBef>
            </a:pPr>
            <a:r>
              <a:rPr lang="en-US" altLang="zh-CN" sz="2800" dirty="0"/>
              <a:t>3    {  b[</a:t>
            </a:r>
            <a:r>
              <a:rPr lang="en-US" altLang="zh-CN" sz="2800" dirty="0" err="1"/>
              <a:t>i</a:t>
            </a:r>
            <a:r>
              <a:rPr lang="en-US" altLang="zh-CN" sz="2800" dirty="0"/>
              <a:t>][j]=0;</a:t>
            </a:r>
            <a:br>
              <a:rPr lang="en-US" altLang="zh-CN" sz="2800" dirty="0"/>
            </a:br>
            <a:r>
              <a:rPr lang="en-US" altLang="zh-CN" sz="2800" dirty="0"/>
              <a:t>4       for  (k=0; k&lt;n; k++)</a:t>
            </a:r>
            <a:br>
              <a:rPr lang="en-US" altLang="zh-CN" sz="2800" dirty="0"/>
            </a:br>
            <a:r>
              <a:rPr lang="en-US" altLang="zh-CN" sz="2800" dirty="0"/>
              <a:t>5          b[</a:t>
            </a:r>
            <a:r>
              <a:rPr lang="en-US" altLang="zh-CN" sz="2800" dirty="0" err="1"/>
              <a:t>i</a:t>
            </a:r>
            <a:r>
              <a:rPr lang="en-US" altLang="zh-CN" sz="2800" dirty="0"/>
              <a:t>][j]=b[</a:t>
            </a:r>
            <a:r>
              <a:rPr lang="en-US" altLang="zh-CN" sz="2800" dirty="0" err="1"/>
              <a:t>i</a:t>
            </a:r>
            <a:r>
              <a:rPr lang="en-US" altLang="zh-CN" sz="2800" dirty="0"/>
              <a:t>][j]+a[</a:t>
            </a:r>
            <a:r>
              <a:rPr lang="en-US" altLang="zh-CN" sz="2800" dirty="0" err="1"/>
              <a:t>i</a:t>
            </a:r>
            <a:r>
              <a:rPr lang="en-US" altLang="zh-CN" sz="2800" dirty="0"/>
              <a:t>][k]*a[k][j];</a:t>
            </a:r>
            <a:br>
              <a:rPr lang="en-US" altLang="zh-CN" sz="2800" dirty="0"/>
            </a:br>
            <a:r>
              <a:rPr lang="en-US" altLang="zh-CN" sz="2800" dirty="0"/>
              <a:t>6    }</a:t>
            </a:r>
            <a:r>
              <a:rPr lang="zh-CN" altLang="en-US" sz="2800" dirty="0"/>
              <a:t>         </a:t>
            </a:r>
          </a:p>
          <a:p>
            <a:pPr>
              <a:spcBef>
                <a:spcPct val="15000"/>
              </a:spcBef>
            </a:pPr>
            <a:r>
              <a:rPr lang="zh-CN" altLang="en-US" sz="2800" dirty="0"/>
              <a:t>         语句频度（第5行）为：</a:t>
            </a:r>
            <a:r>
              <a:rPr lang="en-US" altLang="zh-CN" sz="2800" dirty="0"/>
              <a:t>F(n)=n</a:t>
            </a:r>
            <a:r>
              <a:rPr lang="en-US" altLang="zh-CN" baseline="30000" dirty="0">
                <a:latin typeface="宋体" pitchFamily="2" charset="-122"/>
                <a:ea typeface="??"/>
                <a:cs typeface="??"/>
              </a:rPr>
              <a:t>3</a:t>
            </a:r>
          </a:p>
          <a:p>
            <a:pPr>
              <a:spcBef>
                <a:spcPct val="15000"/>
              </a:spcBef>
            </a:pPr>
            <a:r>
              <a:rPr lang="en-US" altLang="zh-CN" sz="2800" dirty="0"/>
              <a:t>         </a:t>
            </a:r>
            <a:r>
              <a:rPr lang="zh-CN" altLang="en-US" sz="2800" dirty="0"/>
              <a:t>时间复杂度：</a:t>
            </a:r>
            <a:r>
              <a:rPr lang="en-US" altLang="zh-CN" sz="2800" dirty="0"/>
              <a:t>T(n)=O(F(n))=O(n</a:t>
            </a:r>
            <a:r>
              <a:rPr lang="en-US" altLang="zh-CN" baseline="30000" dirty="0">
                <a:latin typeface="宋体" pitchFamily="2" charset="-122"/>
                <a:ea typeface="??"/>
                <a:cs typeface="??"/>
              </a:rPr>
              <a:t>3</a:t>
            </a:r>
            <a:r>
              <a:rPr lang="en-US" altLang="zh-CN" sz="2800"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0" y="0"/>
            <a:ext cx="9144000" cy="457200"/>
            <a:chOff x="0" y="0"/>
            <a:chExt cx="5760" cy="288"/>
          </a:xfrm>
        </p:grpSpPr>
        <p:sp>
          <p:nvSpPr>
            <p:cNvPr id="29704"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5"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9699" name="Rectangle 7"/>
          <p:cNvSpPr>
            <a:spLocks noChangeArrowheads="1"/>
          </p:cNvSpPr>
          <p:nvPr/>
        </p:nvSpPr>
        <p:spPr bwMode="auto">
          <a:xfrm>
            <a:off x="457200" y="1052513"/>
            <a:ext cx="32321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15000"/>
              </a:spcBef>
            </a:pPr>
            <a:r>
              <a:rPr lang="zh-CN" altLang="zh-CN" sz="2800" dirty="0"/>
              <a:t>例</a:t>
            </a:r>
            <a:r>
              <a:rPr lang="en-US" altLang="zh-CN" sz="2800" dirty="0"/>
              <a:t>4</a:t>
            </a:r>
            <a:r>
              <a:rPr lang="zh-CN" altLang="zh-CN" sz="2800" dirty="0"/>
              <a:t>:</a:t>
            </a:r>
            <a:endParaRPr lang="zh-CN" altLang="en-US" sz="2800" dirty="0"/>
          </a:p>
          <a:p>
            <a:r>
              <a:rPr lang="en-US" altLang="zh-CN" sz="2800" dirty="0" err="1"/>
              <a:t>i</a:t>
            </a:r>
            <a:r>
              <a:rPr lang="en-US" altLang="zh-CN" sz="2800" dirty="0"/>
              <a:t>=1; k=0 ;</a:t>
            </a:r>
          </a:p>
          <a:p>
            <a:r>
              <a:rPr lang="en-US" altLang="zh-CN" sz="2800" dirty="0"/>
              <a:t>while(</a:t>
            </a:r>
            <a:r>
              <a:rPr lang="en-US" altLang="zh-CN" sz="2800" dirty="0" err="1"/>
              <a:t>i</a:t>
            </a:r>
            <a:r>
              <a:rPr lang="en-US" altLang="zh-CN" sz="2800" dirty="0"/>
              <a:t>&lt;n)</a:t>
            </a:r>
          </a:p>
          <a:p>
            <a:r>
              <a:rPr lang="en-US" altLang="zh-CN" sz="2800" dirty="0"/>
              <a:t>  { k=k+10*</a:t>
            </a:r>
            <a:r>
              <a:rPr lang="en-US" altLang="zh-CN" sz="2800" dirty="0" err="1"/>
              <a:t>i</a:t>
            </a:r>
            <a:r>
              <a:rPr lang="en-US" altLang="zh-CN" sz="2800" dirty="0"/>
              <a:t>;  </a:t>
            </a:r>
            <a:r>
              <a:rPr lang="en-US" altLang="zh-CN" sz="2800" dirty="0" err="1"/>
              <a:t>i</a:t>
            </a:r>
            <a:r>
              <a:rPr lang="en-US" altLang="zh-CN" sz="2800" dirty="0"/>
              <a:t>++; } </a:t>
            </a:r>
          </a:p>
        </p:txBody>
      </p:sp>
      <p:sp>
        <p:nvSpPr>
          <p:cNvPr id="45063" name="Rectangle 8"/>
          <p:cNvSpPr>
            <a:spLocks noChangeArrowheads="1"/>
          </p:cNvSpPr>
          <p:nvPr/>
        </p:nvSpPr>
        <p:spPr bwMode="auto">
          <a:xfrm>
            <a:off x="3657600" y="1676400"/>
            <a:ext cx="5486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800" dirty="0"/>
              <a:t>语句频度（第</a:t>
            </a:r>
            <a:r>
              <a:rPr lang="en-US" altLang="zh-CN" sz="2800" dirty="0"/>
              <a:t>3</a:t>
            </a:r>
            <a:r>
              <a:rPr lang="zh-CN" altLang="en-US" sz="2800" dirty="0"/>
              <a:t>行）为：</a:t>
            </a:r>
            <a:r>
              <a:rPr lang="en-US" altLang="zh-CN" sz="2800" dirty="0"/>
              <a:t>F(n)=n-1</a:t>
            </a:r>
          </a:p>
          <a:p>
            <a:r>
              <a:rPr lang="en-US" altLang="zh-CN" sz="2800" dirty="0"/>
              <a:t>T(n)=O(n)</a:t>
            </a:r>
          </a:p>
        </p:txBody>
      </p:sp>
      <p:sp>
        <p:nvSpPr>
          <p:cNvPr id="45064" name="Rectangle 9"/>
          <p:cNvSpPr>
            <a:spLocks noChangeArrowheads="1"/>
          </p:cNvSpPr>
          <p:nvPr/>
        </p:nvSpPr>
        <p:spPr bwMode="auto">
          <a:xfrm>
            <a:off x="457200" y="3533775"/>
            <a:ext cx="32385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15000"/>
              </a:spcBef>
            </a:pPr>
            <a:r>
              <a:rPr lang="zh-CN" altLang="zh-CN" sz="2800" dirty="0"/>
              <a:t>例</a:t>
            </a:r>
            <a:r>
              <a:rPr lang="en-US" altLang="zh-CN" sz="2800" dirty="0"/>
              <a:t>5</a:t>
            </a:r>
            <a:r>
              <a:rPr lang="zh-CN" altLang="zh-CN" sz="2800" dirty="0"/>
              <a:t>:</a:t>
            </a:r>
            <a:endParaRPr lang="zh-CN" altLang="en-US" sz="2800" dirty="0"/>
          </a:p>
          <a:p>
            <a:r>
              <a:rPr lang="en-US" altLang="zh-CN" sz="2800" dirty="0" err="1"/>
              <a:t>i</a:t>
            </a:r>
            <a:r>
              <a:rPr lang="en-US" altLang="zh-CN" sz="2800" dirty="0"/>
              <a:t>=0; k=0;</a:t>
            </a:r>
          </a:p>
          <a:p>
            <a:r>
              <a:rPr lang="en-US" altLang="zh-CN" sz="2800" dirty="0"/>
              <a:t>do{</a:t>
            </a:r>
          </a:p>
          <a:p>
            <a:r>
              <a:rPr lang="en-US" altLang="zh-CN" sz="2800" dirty="0"/>
              <a:t>      k=k+10*</a:t>
            </a:r>
            <a:r>
              <a:rPr lang="en-US" altLang="zh-CN" sz="2800" dirty="0" err="1"/>
              <a:t>i</a:t>
            </a:r>
            <a:r>
              <a:rPr lang="en-US" altLang="zh-CN" sz="2800" dirty="0"/>
              <a:t>;  </a:t>
            </a:r>
            <a:r>
              <a:rPr lang="en-US" altLang="zh-CN" sz="2800" dirty="0" err="1"/>
              <a:t>i</a:t>
            </a:r>
            <a:r>
              <a:rPr lang="en-US" altLang="zh-CN" sz="2800" dirty="0"/>
              <a:t>++; }</a:t>
            </a:r>
          </a:p>
          <a:p>
            <a:r>
              <a:rPr lang="en-US" altLang="zh-CN" sz="2800" dirty="0"/>
              <a:t>while(</a:t>
            </a:r>
            <a:r>
              <a:rPr lang="en-US" altLang="zh-CN" sz="2800" dirty="0" err="1"/>
              <a:t>i</a:t>
            </a:r>
            <a:r>
              <a:rPr lang="en-US" altLang="zh-CN" sz="2800" dirty="0"/>
              <a:t>&lt;n); </a:t>
            </a:r>
          </a:p>
        </p:txBody>
      </p:sp>
      <p:sp>
        <p:nvSpPr>
          <p:cNvPr id="45065" name="Rectangle 10"/>
          <p:cNvSpPr>
            <a:spLocks noChangeArrowheads="1"/>
          </p:cNvSpPr>
          <p:nvPr/>
        </p:nvSpPr>
        <p:spPr bwMode="auto">
          <a:xfrm>
            <a:off x="3886200" y="4648200"/>
            <a:ext cx="49561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dirty="0"/>
              <a:t>语句频度（第</a:t>
            </a:r>
            <a:r>
              <a:rPr lang="en-US" altLang="zh-CN" sz="2800" dirty="0"/>
              <a:t>3</a:t>
            </a:r>
            <a:r>
              <a:rPr lang="zh-CN" altLang="en-US" sz="2800" dirty="0"/>
              <a:t>行）为：</a:t>
            </a:r>
            <a:r>
              <a:rPr lang="en-US" altLang="zh-CN" sz="2800" dirty="0"/>
              <a:t>F(n)=n</a:t>
            </a:r>
          </a:p>
          <a:p>
            <a:r>
              <a:rPr lang="en-US" altLang="zh-CN" sz="2800" dirty="0"/>
              <a:t>T(n)=O(n)</a:t>
            </a:r>
          </a:p>
        </p:txBody>
      </p:sp>
      <p:sp>
        <p:nvSpPr>
          <p:cNvPr id="29703" name="Text Box 17"/>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box(in)">
                                      <p:cBhvr>
                                        <p:cTn id="7" dur="500"/>
                                        <p:tgtEl>
                                          <p:spTgt spid="450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45064"/>
                                        </p:tgtEl>
                                        <p:attrNameLst>
                                          <p:attrName>style.visibility</p:attrName>
                                        </p:attrNameLst>
                                      </p:cBhvr>
                                      <p:to>
                                        <p:strVal val="visible"/>
                                      </p:to>
                                    </p:set>
                                    <p:anim calcmode="lin" valueType="num">
                                      <p:cBhvr>
                                        <p:cTn id="12" dur="500" fill="hold"/>
                                        <p:tgtEl>
                                          <p:spTgt spid="45064"/>
                                        </p:tgtEl>
                                        <p:attrNameLst>
                                          <p:attrName>ppt_w</p:attrName>
                                        </p:attrNameLst>
                                      </p:cBhvr>
                                      <p:tavLst>
                                        <p:tav tm="0">
                                          <p:val>
                                            <p:fltVal val="0"/>
                                          </p:val>
                                        </p:tav>
                                        <p:tav tm="100000">
                                          <p:val>
                                            <p:strVal val="#ppt_w"/>
                                          </p:val>
                                        </p:tav>
                                      </p:tavLst>
                                    </p:anim>
                                    <p:anim calcmode="lin" valueType="num">
                                      <p:cBhvr>
                                        <p:cTn id="13" dur="500" fill="hold"/>
                                        <p:tgtEl>
                                          <p:spTgt spid="45064"/>
                                        </p:tgtEl>
                                        <p:attrNameLst>
                                          <p:attrName>ppt_h</p:attrName>
                                        </p:attrNameLst>
                                      </p:cBhvr>
                                      <p:tavLst>
                                        <p:tav tm="0">
                                          <p:val>
                                            <p:fltVal val="0"/>
                                          </p:val>
                                        </p:tav>
                                        <p:tav tm="100000">
                                          <p:val>
                                            <p:strVal val="#ppt_h"/>
                                          </p:val>
                                        </p:tav>
                                      </p:tavLst>
                                    </p:anim>
                                    <p:anim calcmode="lin" valueType="num">
                                      <p:cBhvr>
                                        <p:cTn id="14" dur="500" fill="hold"/>
                                        <p:tgtEl>
                                          <p:spTgt spid="45064"/>
                                        </p:tgtEl>
                                        <p:attrNameLst>
                                          <p:attrName>ppt_x</p:attrName>
                                        </p:attrNameLst>
                                      </p:cBhvr>
                                      <p:tavLst>
                                        <p:tav tm="0">
                                          <p:val>
                                            <p:fltVal val="0.5"/>
                                          </p:val>
                                        </p:tav>
                                        <p:tav tm="100000">
                                          <p:val>
                                            <p:strVal val="#ppt_x"/>
                                          </p:val>
                                        </p:tav>
                                      </p:tavLst>
                                    </p:anim>
                                    <p:anim calcmode="lin" valueType="num">
                                      <p:cBhvr>
                                        <p:cTn id="15" dur="500" fill="hold"/>
                                        <p:tgtEl>
                                          <p:spTgt spid="45064"/>
                                        </p:tgtEl>
                                        <p:attrNameLst>
                                          <p:attrName>ppt_y</p:attrName>
                                        </p:attrNameLst>
                                      </p:cBhvr>
                                      <p:tavLst>
                                        <p:tav tm="0">
                                          <p:val>
                                            <p:fltVal val="0.5"/>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5065"/>
                                        </p:tgtEl>
                                        <p:attrNameLst>
                                          <p:attrName>style.visibility</p:attrName>
                                        </p:attrNameLst>
                                      </p:cBhvr>
                                      <p:to>
                                        <p:strVal val="visible"/>
                                      </p:to>
                                    </p:set>
                                    <p:animEffect transition="in" filter="dissolve">
                                      <p:cBhvr>
                                        <p:cTn id="20" dur="500"/>
                                        <p:tgtEl>
                                          <p:spTgt spid="450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utoUpdateAnimBg="0"/>
      <p:bldP spid="45064" grpId="0" autoUpdateAnimBg="0"/>
      <p:bldP spid="45065"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0"/>
            <a:ext cx="9144000" cy="457200"/>
            <a:chOff x="0" y="0"/>
            <a:chExt cx="5760" cy="288"/>
          </a:xfrm>
        </p:grpSpPr>
        <p:sp>
          <p:nvSpPr>
            <p:cNvPr id="30725"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26"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0723"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30724" name="Rectangle 4"/>
          <p:cNvSpPr>
            <a:spLocks noChangeArrowheads="1"/>
          </p:cNvSpPr>
          <p:nvPr/>
        </p:nvSpPr>
        <p:spPr bwMode="auto">
          <a:xfrm>
            <a:off x="685800" y="533400"/>
            <a:ext cx="8229600" cy="4391025"/>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5000"/>
              </a:spcBef>
            </a:pPr>
            <a:r>
              <a:rPr lang="zh-CN" altLang="zh-CN"/>
              <a:t>例</a:t>
            </a:r>
            <a:r>
              <a:rPr lang="en-US" altLang="zh-CN"/>
              <a:t>6</a:t>
            </a:r>
            <a:r>
              <a:rPr lang="zh-CN" altLang="zh-CN"/>
              <a:t>:</a:t>
            </a:r>
            <a:r>
              <a:rPr lang="zh-CN" altLang="en-US">
                <a:latin typeface="宋体" pitchFamily="2" charset="-122"/>
                <a:ea typeface="??"/>
                <a:cs typeface="??"/>
              </a:rPr>
              <a:t>交换</a:t>
            </a:r>
            <a:r>
              <a:rPr lang="en-US" altLang="zh-CN">
                <a:latin typeface="宋体" pitchFamily="2" charset="-122"/>
                <a:ea typeface="??"/>
                <a:cs typeface="??"/>
              </a:rPr>
              <a:t>i</a:t>
            </a:r>
            <a:r>
              <a:rPr lang="zh-CN" altLang="en-US">
                <a:latin typeface="宋体" pitchFamily="2" charset="-122"/>
                <a:ea typeface="??"/>
                <a:cs typeface="??"/>
              </a:rPr>
              <a:t>和</a:t>
            </a:r>
            <a:r>
              <a:rPr lang="en-US" altLang="zh-CN">
                <a:latin typeface="宋体" pitchFamily="2" charset="-122"/>
                <a:ea typeface="??"/>
                <a:cs typeface="??"/>
              </a:rPr>
              <a:t>j</a:t>
            </a:r>
            <a:r>
              <a:rPr lang="zh-CN" altLang="en-US">
                <a:latin typeface="宋体" pitchFamily="2" charset="-122"/>
                <a:ea typeface="??"/>
                <a:cs typeface="??"/>
              </a:rPr>
              <a:t>的内容。</a:t>
            </a:r>
          </a:p>
          <a:p>
            <a:pPr>
              <a:lnSpc>
                <a:spcPct val="105000"/>
              </a:lnSpc>
              <a:spcBef>
                <a:spcPct val="5000"/>
              </a:spcBef>
            </a:pPr>
            <a:r>
              <a:rPr lang="zh-CN" altLang="en-US">
                <a:ea typeface="??"/>
                <a:cs typeface="??"/>
              </a:rPr>
              <a:t>   </a:t>
            </a:r>
            <a:r>
              <a:rPr lang="zh-CN" altLang="en-US">
                <a:latin typeface="宋体" pitchFamily="2" charset="-122"/>
                <a:ea typeface="??"/>
                <a:cs typeface="??"/>
              </a:rPr>
              <a:t> </a:t>
            </a:r>
            <a:r>
              <a:rPr lang="en-US" altLang="zh-CN">
                <a:latin typeface="宋体" pitchFamily="2" charset="-122"/>
                <a:ea typeface="??"/>
                <a:cs typeface="??"/>
              </a:rPr>
              <a:t>Temp=i;</a:t>
            </a:r>
            <a:br>
              <a:rPr lang="en-US" altLang="zh-CN">
                <a:latin typeface="宋体" pitchFamily="2" charset="-122"/>
                <a:ea typeface="??"/>
                <a:cs typeface="??"/>
              </a:rPr>
            </a:br>
            <a:r>
              <a:rPr lang="en-US" altLang="zh-CN">
                <a:ea typeface="??"/>
                <a:cs typeface="??"/>
              </a:rPr>
              <a:t>   </a:t>
            </a:r>
            <a:r>
              <a:rPr lang="en-US" altLang="zh-CN">
                <a:latin typeface="宋体" pitchFamily="2" charset="-122"/>
                <a:ea typeface="??"/>
                <a:cs typeface="??"/>
              </a:rPr>
              <a:t> i=j;</a:t>
            </a:r>
            <a:br>
              <a:rPr lang="en-US" altLang="zh-CN">
                <a:latin typeface="宋体" pitchFamily="2" charset="-122"/>
                <a:ea typeface="??"/>
                <a:cs typeface="??"/>
              </a:rPr>
            </a:br>
            <a:r>
              <a:rPr lang="en-US" altLang="zh-CN">
                <a:ea typeface="??"/>
                <a:cs typeface="??"/>
              </a:rPr>
              <a:t>   </a:t>
            </a:r>
            <a:r>
              <a:rPr lang="en-US" altLang="zh-CN">
                <a:latin typeface="宋体" pitchFamily="2" charset="-122"/>
                <a:ea typeface="??"/>
                <a:cs typeface="??"/>
              </a:rPr>
              <a:t> j=temp;</a:t>
            </a:r>
            <a:br>
              <a:rPr lang="en-US" altLang="zh-CN">
                <a:latin typeface="宋体" pitchFamily="2" charset="-122"/>
                <a:ea typeface="??"/>
                <a:cs typeface="??"/>
              </a:rPr>
            </a:br>
            <a:r>
              <a:rPr lang="zh-CN" altLang="en-US">
                <a:latin typeface="宋体" pitchFamily="2" charset="-122"/>
              </a:rPr>
              <a:t>时间复杂度：</a:t>
            </a:r>
            <a:r>
              <a:rPr lang="en-US" altLang="zh-CN">
                <a:latin typeface="宋体" pitchFamily="2" charset="-122"/>
              </a:rPr>
              <a:t>T(n)=O(1)</a:t>
            </a:r>
          </a:p>
          <a:p>
            <a:pPr>
              <a:lnSpc>
                <a:spcPct val="105000"/>
              </a:lnSpc>
              <a:spcBef>
                <a:spcPct val="5000"/>
              </a:spcBef>
            </a:pPr>
            <a:r>
              <a:rPr lang="zh-CN" altLang="en-US"/>
              <a:t>该程序段的执行时间是一个与问题规模</a:t>
            </a:r>
            <a:r>
              <a:rPr lang="en-US" altLang="zh-CN"/>
              <a:t>n</a:t>
            </a:r>
            <a:r>
              <a:rPr lang="zh-CN" altLang="en-US"/>
              <a:t>无关的常数。算法的时间复杂度为常数阶，记作</a:t>
            </a:r>
            <a:r>
              <a:rPr lang="en-US" altLang="zh-CN"/>
              <a:t>T(n)=O(1)。</a:t>
            </a:r>
          </a:p>
          <a:p>
            <a:pPr>
              <a:lnSpc>
                <a:spcPct val="105000"/>
              </a:lnSpc>
              <a:spcBef>
                <a:spcPct val="5000"/>
              </a:spcBef>
            </a:pPr>
            <a:endParaRPr lang="en-US" altLang="zh-CN">
              <a:latin typeface="宋体" pitchFamily="2" charset="-122"/>
            </a:endParaRPr>
          </a:p>
          <a:p>
            <a:pPr>
              <a:lnSpc>
                <a:spcPct val="105000"/>
              </a:lnSpc>
              <a:spcBef>
                <a:spcPct val="5000"/>
              </a:spcBef>
            </a:pPr>
            <a:r>
              <a:rPr lang="zh-CN" altLang="en-US">
                <a:ea typeface="??"/>
                <a:cs typeface="??"/>
              </a:rPr>
              <a:t>如果算法的执行时间不随着问题规模</a:t>
            </a:r>
            <a:r>
              <a:rPr lang="en-US" altLang="zh-CN">
                <a:ea typeface="??"/>
                <a:cs typeface="??"/>
              </a:rPr>
              <a:t>n</a:t>
            </a:r>
            <a:r>
              <a:rPr lang="zh-CN" altLang="en-US">
                <a:ea typeface="??"/>
                <a:cs typeface="??"/>
              </a:rPr>
              <a:t>的增加而增长，即使算法中有上千条语句，其执行时间也不过是一个较大的常数。此类算法的时间复杂度是</a:t>
            </a:r>
            <a:r>
              <a:rPr lang="en-US" altLang="zh-CN">
                <a:ea typeface="??"/>
                <a:cs typeface="??"/>
              </a:rPr>
              <a:t>O(1)。</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990600" y="1679575"/>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itchFamily="18" charset="0"/>
                <a:ea typeface="宋体" pitchFamily="2" charset="-122"/>
              </a:defRPr>
            </a:lvl1pPr>
            <a:lvl2pPr marL="1028700" indent="-457200">
              <a:spcBef>
                <a:spcPct val="0"/>
              </a:spcBef>
              <a:defRPr kumimoji="1" sz="2400">
                <a:solidFill>
                  <a:schemeClr val="tx1"/>
                </a:solidFill>
                <a:latin typeface="Times New Roman" pitchFamily="18" charset="0"/>
                <a:ea typeface="宋体" pitchFamily="2" charset="-122"/>
              </a:defRPr>
            </a:lvl2pPr>
            <a:lvl3pPr marL="1676400" indent="-457200">
              <a:spcBef>
                <a:spcPct val="0"/>
              </a:spcBef>
              <a:defRPr kumimoji="1" sz="2400">
                <a:solidFill>
                  <a:schemeClr val="tx1"/>
                </a:solidFill>
                <a:latin typeface="Times New Roman" pitchFamily="18" charset="0"/>
                <a:ea typeface="宋体" pitchFamily="2" charset="-122"/>
              </a:defRPr>
            </a:lvl3pPr>
            <a:lvl4pPr marL="2324100" indent="-457200">
              <a:spcBef>
                <a:spcPct val="0"/>
              </a:spcBef>
              <a:defRPr kumimoji="1" sz="2400">
                <a:solidFill>
                  <a:schemeClr val="tx1"/>
                </a:solidFill>
                <a:latin typeface="Times New Roman" pitchFamily="18" charset="0"/>
                <a:ea typeface="宋体" pitchFamily="2" charset="-122"/>
              </a:defRPr>
            </a:lvl4pPr>
            <a:lvl5pPr marL="2971800" indent="-457200">
              <a:spcBef>
                <a:spcPct val="0"/>
              </a:spcBef>
              <a:defRPr kumimoji="1" sz="2400">
                <a:solidFill>
                  <a:schemeClr val="tx1"/>
                </a:solidFill>
                <a:latin typeface="Times New Roman" pitchFamily="18" charset="0"/>
                <a:ea typeface="宋体" pitchFamily="2" charset="-122"/>
              </a:defRPr>
            </a:lvl5pPr>
            <a:lvl6pPr marL="34290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62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34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8006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2800" b="1" dirty="0" smtClean="0">
                <a:effectLst>
                  <a:outerShdw blurRad="38100" dist="38100" dir="2700000" algn="tl">
                    <a:srgbClr val="000000">
                      <a:alpha val="43137"/>
                    </a:srgbClr>
                  </a:outerShdw>
                </a:effectLst>
              </a:rPr>
              <a:t>例2   族谱</a:t>
            </a:r>
            <a:endParaRPr lang="en-US" altLang="zh-CN" sz="2800" b="1" dirty="0" smtClean="0">
              <a:effectLst>
                <a:outerShdw blurRad="38100" dist="38100" dir="2700000" algn="tl">
                  <a:srgbClr val="000000">
                    <a:alpha val="43137"/>
                  </a:srgbClr>
                </a:outerShdw>
              </a:effectLst>
            </a:endParaRPr>
          </a:p>
        </p:txBody>
      </p:sp>
      <p:sp>
        <p:nvSpPr>
          <p:cNvPr id="3" name="AutoShape 5"/>
          <p:cNvSpPr>
            <a:spLocks noChangeArrowheads="1"/>
          </p:cNvSpPr>
          <p:nvPr/>
        </p:nvSpPr>
        <p:spPr bwMode="auto">
          <a:xfrm>
            <a:off x="6781800" y="2212975"/>
            <a:ext cx="1676400" cy="1600200"/>
          </a:xfrm>
          <a:prstGeom prst="wedgeRoundRectCallout">
            <a:avLst>
              <a:gd name="adj1" fmla="val -99431"/>
              <a:gd name="adj2" fmla="val 17560"/>
              <a:gd name="adj3" fmla="val 16667"/>
            </a:avLst>
          </a:prstGeom>
          <a:solidFill>
            <a:srgbClr val="C0E4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r>
              <a:rPr lang="zh-CN" altLang="en-US" b="1">
                <a:effectLst>
                  <a:outerShdw blurRad="38100" dist="38100" dir="2700000" algn="tl">
                    <a:srgbClr val="000000">
                      <a:alpha val="43137"/>
                    </a:srgbClr>
                  </a:outerShdw>
                </a:effectLst>
              </a:rPr>
              <a:t>一个数据元素也称为节点。</a:t>
            </a:r>
          </a:p>
        </p:txBody>
      </p:sp>
      <p:sp>
        <p:nvSpPr>
          <p:cNvPr id="4" name="Text Box 6"/>
          <p:cNvSpPr txBox="1">
            <a:spLocks noChangeArrowheads="1"/>
          </p:cNvSpPr>
          <p:nvPr/>
        </p:nvSpPr>
        <p:spPr bwMode="auto">
          <a:xfrm>
            <a:off x="609600" y="4727575"/>
            <a:ext cx="7924800" cy="181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effectLst>
                  <a:outerShdw blurRad="38100" dist="38100" dir="2700000" algn="tl">
                    <a:srgbClr val="000000">
                      <a:alpha val="43137"/>
                    </a:srgbClr>
                  </a:outerShdw>
                </a:effectLst>
                <a:ea typeface="楷体_GB2312" pitchFamily="49" charset="-122"/>
              </a:rPr>
              <a:t>数据元素之间存在一种非线性关系，</a:t>
            </a:r>
            <a:r>
              <a:rPr lang="zh-CN" altLang="en-US" sz="2800" b="1">
                <a:effectLst>
                  <a:outerShdw blurRad="38100" dist="38100" dir="2700000" algn="tl">
                    <a:srgbClr val="000000">
                      <a:alpha val="43137"/>
                    </a:srgbClr>
                  </a:outerShdw>
                </a:effectLst>
                <a:ea typeface="隶书" pitchFamily="49" charset="-122"/>
              </a:rPr>
              <a:t>除首节点外每个节点只有一个前驱，除叶节点外每个节点有若干个后继</a:t>
            </a:r>
            <a:r>
              <a:rPr lang="zh-CN" altLang="en-US" sz="2800" b="1">
                <a:effectLst>
                  <a:outerShdw blurRad="38100" dist="38100" dir="2700000" algn="tl">
                    <a:srgbClr val="000000">
                      <a:alpha val="43137"/>
                    </a:srgbClr>
                  </a:outerShdw>
                </a:effectLst>
              </a:rPr>
              <a:t>－－ </a:t>
            </a:r>
            <a:r>
              <a:rPr lang="zh-CN" altLang="en-US" sz="2800" b="1">
                <a:effectLst>
                  <a:outerShdw blurRad="38100" dist="38100" dir="2700000" algn="tl">
                    <a:srgbClr val="000000">
                      <a:alpha val="43137"/>
                    </a:srgbClr>
                  </a:outerShdw>
                </a:effectLst>
                <a:ea typeface="楷体_GB2312" pitchFamily="49" charset="-122"/>
              </a:rPr>
              <a:t>树型结构。</a:t>
            </a:r>
          </a:p>
          <a:p>
            <a:pPr>
              <a:defRPr/>
            </a:pPr>
            <a:r>
              <a:rPr lang="zh-CN" altLang="en-US" sz="2800" b="1">
                <a:effectLst>
                  <a:outerShdw blurRad="38100" dist="38100" dir="2700000" algn="tl">
                    <a:srgbClr val="000000">
                      <a:alpha val="43137"/>
                    </a:srgbClr>
                  </a:outerShdw>
                </a:effectLst>
                <a:ea typeface="楷体_GB2312" pitchFamily="49" charset="-122"/>
              </a:rPr>
              <a:t>操作举例：查找爷爷有几个孙子</a:t>
            </a:r>
          </a:p>
        </p:txBody>
      </p:sp>
      <p:sp>
        <p:nvSpPr>
          <p:cNvPr id="5" name="AutoShape 7"/>
          <p:cNvSpPr>
            <a:spLocks noChangeArrowheads="1"/>
          </p:cNvSpPr>
          <p:nvPr/>
        </p:nvSpPr>
        <p:spPr bwMode="auto">
          <a:xfrm>
            <a:off x="5943600" y="1069975"/>
            <a:ext cx="2819400" cy="1143000"/>
          </a:xfrm>
          <a:prstGeom prst="wedgeEllipseCallout">
            <a:avLst>
              <a:gd name="adj1" fmla="val -78208"/>
              <a:gd name="adj2" fmla="val 105139"/>
            </a:avLst>
          </a:prstGeom>
          <a:gradFill rotWithShape="0">
            <a:gsLst>
              <a:gs pos="0">
                <a:srgbClr val="BDF9D0"/>
              </a:gs>
              <a:gs pos="100000">
                <a:srgbClr val="FFFF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effectLst>
                  <a:outerShdw blurRad="38100" dist="38100" dir="2700000" algn="tl">
                    <a:srgbClr val="000000">
                      <a:alpha val="43137"/>
                    </a:srgbClr>
                  </a:outerShdw>
                </a:effectLst>
              </a:rPr>
              <a:t>树型结构</a:t>
            </a:r>
          </a:p>
        </p:txBody>
      </p:sp>
      <p:grpSp>
        <p:nvGrpSpPr>
          <p:cNvPr id="4102" name="Group 28"/>
          <p:cNvGrpSpPr>
            <a:grpSpLocks/>
          </p:cNvGrpSpPr>
          <p:nvPr/>
        </p:nvGrpSpPr>
        <p:grpSpPr bwMode="auto">
          <a:xfrm>
            <a:off x="1143000" y="2212975"/>
            <a:ext cx="4953000" cy="2362200"/>
            <a:chOff x="720" y="720"/>
            <a:chExt cx="3120" cy="1488"/>
          </a:xfrm>
        </p:grpSpPr>
        <p:sp>
          <p:nvSpPr>
            <p:cNvPr id="7" name="Oval 8"/>
            <p:cNvSpPr>
              <a:spLocks noChangeArrowheads="1"/>
            </p:cNvSpPr>
            <p:nvPr/>
          </p:nvSpPr>
          <p:spPr bwMode="auto">
            <a:xfrm>
              <a:off x="2352" y="720"/>
              <a:ext cx="480"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爷爷</a:t>
              </a:r>
            </a:p>
          </p:txBody>
        </p:sp>
        <p:sp>
          <p:nvSpPr>
            <p:cNvPr id="8" name="Oval 9"/>
            <p:cNvSpPr>
              <a:spLocks noChangeArrowheads="1"/>
            </p:cNvSpPr>
            <p:nvPr/>
          </p:nvSpPr>
          <p:spPr bwMode="auto">
            <a:xfrm>
              <a:off x="1728" y="1248"/>
              <a:ext cx="480"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父亲</a:t>
              </a:r>
            </a:p>
          </p:txBody>
        </p:sp>
        <p:sp>
          <p:nvSpPr>
            <p:cNvPr id="9" name="Oval 10"/>
            <p:cNvSpPr>
              <a:spLocks noChangeArrowheads="1"/>
            </p:cNvSpPr>
            <p:nvPr/>
          </p:nvSpPr>
          <p:spPr bwMode="auto">
            <a:xfrm>
              <a:off x="2496" y="1248"/>
              <a:ext cx="576"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伯伯</a:t>
              </a:r>
            </a:p>
          </p:txBody>
        </p:sp>
        <p:sp>
          <p:nvSpPr>
            <p:cNvPr id="10" name="Oval 11"/>
            <p:cNvSpPr>
              <a:spLocks noChangeArrowheads="1"/>
            </p:cNvSpPr>
            <p:nvPr/>
          </p:nvSpPr>
          <p:spPr bwMode="auto">
            <a:xfrm>
              <a:off x="3168" y="1248"/>
              <a:ext cx="576"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叔叔</a:t>
              </a:r>
            </a:p>
          </p:txBody>
        </p:sp>
        <p:sp>
          <p:nvSpPr>
            <p:cNvPr id="11" name="Oval 12"/>
            <p:cNvSpPr>
              <a:spLocks noChangeArrowheads="1"/>
            </p:cNvSpPr>
            <p:nvPr/>
          </p:nvSpPr>
          <p:spPr bwMode="auto">
            <a:xfrm>
              <a:off x="720" y="1824"/>
              <a:ext cx="528"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哥哥</a:t>
              </a:r>
            </a:p>
          </p:txBody>
        </p:sp>
        <p:sp>
          <p:nvSpPr>
            <p:cNvPr id="12" name="Oval 13"/>
            <p:cNvSpPr>
              <a:spLocks noChangeArrowheads="1"/>
            </p:cNvSpPr>
            <p:nvPr/>
          </p:nvSpPr>
          <p:spPr bwMode="auto">
            <a:xfrm>
              <a:off x="2064" y="1824"/>
              <a:ext cx="528"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弟弟</a:t>
              </a:r>
            </a:p>
          </p:txBody>
        </p:sp>
        <p:sp>
          <p:nvSpPr>
            <p:cNvPr id="13" name="Oval 14"/>
            <p:cNvSpPr>
              <a:spLocks noChangeArrowheads="1"/>
            </p:cNvSpPr>
            <p:nvPr/>
          </p:nvSpPr>
          <p:spPr bwMode="auto">
            <a:xfrm>
              <a:off x="1392" y="1824"/>
              <a:ext cx="480" cy="384"/>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你</a:t>
              </a:r>
            </a:p>
          </p:txBody>
        </p:sp>
        <p:sp>
          <p:nvSpPr>
            <p:cNvPr id="14" name="Line 15"/>
            <p:cNvSpPr>
              <a:spLocks noChangeShapeType="1"/>
            </p:cNvSpPr>
            <p:nvPr/>
          </p:nvSpPr>
          <p:spPr bwMode="auto">
            <a:xfrm flipH="1">
              <a:off x="2064" y="1008"/>
              <a:ext cx="336" cy="288"/>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5" name="Line 16"/>
            <p:cNvSpPr>
              <a:spLocks noChangeShapeType="1"/>
            </p:cNvSpPr>
            <p:nvPr/>
          </p:nvSpPr>
          <p:spPr bwMode="auto">
            <a:xfrm>
              <a:off x="2688" y="1104"/>
              <a:ext cx="48" cy="192"/>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6" name="Line 17"/>
            <p:cNvSpPr>
              <a:spLocks noChangeShapeType="1"/>
            </p:cNvSpPr>
            <p:nvPr/>
          </p:nvSpPr>
          <p:spPr bwMode="auto">
            <a:xfrm>
              <a:off x="2832" y="960"/>
              <a:ext cx="672" cy="288"/>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7" name="Line 18"/>
            <p:cNvSpPr>
              <a:spLocks noChangeShapeType="1"/>
            </p:cNvSpPr>
            <p:nvPr/>
          </p:nvSpPr>
          <p:spPr bwMode="auto">
            <a:xfrm flipH="1">
              <a:off x="1008" y="1536"/>
              <a:ext cx="768" cy="288"/>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8" name="Line 19"/>
            <p:cNvSpPr>
              <a:spLocks noChangeShapeType="1"/>
            </p:cNvSpPr>
            <p:nvPr/>
          </p:nvSpPr>
          <p:spPr bwMode="auto">
            <a:xfrm flipH="1">
              <a:off x="1680" y="1632"/>
              <a:ext cx="240" cy="192"/>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9" name="Line 20"/>
            <p:cNvSpPr>
              <a:spLocks noChangeShapeType="1"/>
            </p:cNvSpPr>
            <p:nvPr/>
          </p:nvSpPr>
          <p:spPr bwMode="auto">
            <a:xfrm>
              <a:off x="2160" y="1584"/>
              <a:ext cx="144" cy="24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0" name="Line 21"/>
            <p:cNvSpPr>
              <a:spLocks noChangeShapeType="1"/>
            </p:cNvSpPr>
            <p:nvPr/>
          </p:nvSpPr>
          <p:spPr bwMode="auto">
            <a:xfrm flipH="1">
              <a:off x="2832" y="1632"/>
              <a:ext cx="48" cy="336"/>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1" name="Line 22"/>
            <p:cNvSpPr>
              <a:spLocks noChangeShapeType="1"/>
            </p:cNvSpPr>
            <p:nvPr/>
          </p:nvSpPr>
          <p:spPr bwMode="auto">
            <a:xfrm>
              <a:off x="2928" y="1632"/>
              <a:ext cx="240" cy="288"/>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2" name="Line 23"/>
            <p:cNvSpPr>
              <a:spLocks noChangeShapeType="1"/>
            </p:cNvSpPr>
            <p:nvPr/>
          </p:nvSpPr>
          <p:spPr bwMode="auto">
            <a:xfrm flipH="1">
              <a:off x="3312" y="1632"/>
              <a:ext cx="48" cy="288"/>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3" name="Line 24"/>
            <p:cNvSpPr>
              <a:spLocks noChangeShapeType="1"/>
            </p:cNvSpPr>
            <p:nvPr/>
          </p:nvSpPr>
          <p:spPr bwMode="auto">
            <a:xfrm>
              <a:off x="3456" y="1632"/>
              <a:ext cx="144" cy="24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24" name="Text Box 25"/>
            <p:cNvSpPr txBox="1">
              <a:spLocks noChangeArrowheads="1"/>
            </p:cNvSpPr>
            <p:nvPr/>
          </p:nvSpPr>
          <p:spPr bwMode="auto">
            <a:xfrm>
              <a:off x="2736" y="1920"/>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b="1">
                  <a:effectLst>
                    <a:outerShdw blurRad="38100" dist="38100" dir="2700000" algn="tl">
                      <a:srgbClr val="000000">
                        <a:alpha val="43137"/>
                      </a:srgbClr>
                    </a:outerShdw>
                  </a:effectLst>
                </a:rPr>
                <a:t>……  …… </a:t>
              </a:r>
            </a:p>
          </p:txBody>
        </p:sp>
      </p:grpSp>
      <p:grpSp>
        <p:nvGrpSpPr>
          <p:cNvPr id="4103" name="Group 2"/>
          <p:cNvGrpSpPr>
            <a:grpSpLocks/>
          </p:cNvGrpSpPr>
          <p:nvPr/>
        </p:nvGrpSpPr>
        <p:grpSpPr bwMode="auto">
          <a:xfrm>
            <a:off x="0" y="0"/>
            <a:ext cx="9144000" cy="457200"/>
            <a:chOff x="0" y="0"/>
            <a:chExt cx="5760" cy="288"/>
          </a:xfrm>
        </p:grpSpPr>
        <p:sp>
          <p:nvSpPr>
            <p:cNvPr id="4106"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7"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4104"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4105" name="矩形 28"/>
          <p:cNvSpPr>
            <a:spLocks noChangeArrowheads="1"/>
          </p:cNvSpPr>
          <p:nvPr/>
        </p:nvSpPr>
        <p:spPr bwMode="auto">
          <a:xfrm>
            <a:off x="277813" y="684213"/>
            <a:ext cx="272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1.1.1 </a:t>
            </a:r>
            <a:r>
              <a:rPr lang="zh-CN" altLang="en-US"/>
              <a:t>数据结构初识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utoUpdateAnimBg="0"/>
      <p:bldP spid="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0" y="0"/>
            <a:ext cx="9144000" cy="457200"/>
            <a:chOff x="0" y="0"/>
            <a:chExt cx="5760" cy="288"/>
          </a:xfrm>
        </p:grpSpPr>
        <p:sp>
          <p:nvSpPr>
            <p:cNvPr id="31750" name="Line 1027"/>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1" name="Text Box 1028"/>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1747" name="Rectangle 1029"/>
          <p:cNvSpPr>
            <a:spLocks noChangeArrowheads="1"/>
          </p:cNvSpPr>
          <p:nvPr/>
        </p:nvSpPr>
        <p:spPr bwMode="auto">
          <a:xfrm>
            <a:off x="533400" y="981075"/>
            <a:ext cx="252571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spcBef>
                <a:spcPct val="15000"/>
              </a:spcBef>
            </a:pPr>
            <a:r>
              <a:rPr lang="zh-CN" altLang="zh-CN" sz="2800"/>
              <a:t>例</a:t>
            </a:r>
            <a:r>
              <a:rPr lang="en-US" altLang="zh-CN" sz="2800"/>
              <a:t>7</a:t>
            </a:r>
            <a:r>
              <a:rPr lang="zh-CN" altLang="zh-CN" sz="2800"/>
              <a:t>:</a:t>
            </a:r>
            <a:endParaRPr lang="zh-CN" altLang="en-US" sz="2800"/>
          </a:p>
          <a:p>
            <a:r>
              <a:rPr lang="en-US" altLang="zh-CN" sz="2800"/>
              <a:t> x=91; y=100; </a:t>
            </a:r>
          </a:p>
          <a:p>
            <a:r>
              <a:rPr lang="en-US" altLang="zh-CN" sz="2800"/>
              <a:t>while(y&gt;0)</a:t>
            </a:r>
          </a:p>
          <a:p>
            <a:r>
              <a:rPr lang="en-US" altLang="zh-CN" sz="2800"/>
              <a:t>  if(x&gt;100)</a:t>
            </a:r>
          </a:p>
          <a:p>
            <a:r>
              <a:rPr lang="en-US" altLang="zh-CN" sz="2800"/>
              <a:t>    {x=x-10;y--;}</a:t>
            </a:r>
          </a:p>
          <a:p>
            <a:r>
              <a:rPr lang="en-US" altLang="zh-CN" sz="2800"/>
              <a:t>  else x++;</a:t>
            </a:r>
          </a:p>
        </p:txBody>
      </p:sp>
      <p:sp>
        <p:nvSpPr>
          <p:cNvPr id="47110" name="Rectangle 1030"/>
          <p:cNvSpPr>
            <a:spLocks noChangeArrowheads="1"/>
          </p:cNvSpPr>
          <p:nvPr/>
        </p:nvSpPr>
        <p:spPr bwMode="auto">
          <a:xfrm>
            <a:off x="3505200" y="1600200"/>
            <a:ext cx="5638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a:t>◆ T(n)=O(1)</a:t>
            </a:r>
          </a:p>
          <a:p>
            <a:r>
              <a:rPr lang="en-US" altLang="zh-CN" sz="2800"/>
              <a:t>◇ </a:t>
            </a:r>
            <a:r>
              <a:rPr lang="zh-CN" altLang="en-US" sz="2800"/>
              <a:t>这个程序总共循环运行了</a:t>
            </a:r>
            <a:r>
              <a:rPr lang="en-US" altLang="zh-CN" sz="2800"/>
              <a:t>1000</a:t>
            </a:r>
            <a:r>
              <a:rPr lang="zh-CN" altLang="en-US" sz="2800"/>
              <a:t>次</a:t>
            </a:r>
          </a:p>
        </p:txBody>
      </p:sp>
      <p:sp>
        <p:nvSpPr>
          <p:cNvPr id="31749" name="Text Box 1031"/>
          <p:cNvSpPr txBox="1">
            <a:spLocks noChangeArrowheads="1"/>
          </p:cNvSpPr>
          <p:nvPr/>
        </p:nvSpPr>
        <p:spPr bwMode="auto">
          <a:xfrm>
            <a:off x="0" y="0"/>
            <a:ext cx="526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7110"/>
                                        </p:tgtEl>
                                        <p:attrNameLst>
                                          <p:attrName>style.visibility</p:attrName>
                                        </p:attrNameLst>
                                      </p:cBhvr>
                                      <p:to>
                                        <p:strVal val="visible"/>
                                      </p:to>
                                    </p:set>
                                    <p:animEffect transition="in" filter="box(in)">
                                      <p:cBhvr>
                                        <p:cTn id="7" dur="500"/>
                                        <p:tgtEl>
                                          <p:spTgt spid="47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914400" y="1066800"/>
            <a:ext cx="5562600" cy="1203325"/>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588" indent="25400">
              <a:spcBef>
                <a:spcPct val="0"/>
              </a:spcBef>
              <a:defRPr kumimoji="1" sz="2400">
                <a:solidFill>
                  <a:schemeClr val="tx1"/>
                </a:solidFill>
                <a:latin typeface="Times New Roman" pitchFamily="18" charset="0"/>
                <a:ea typeface="宋体" pitchFamily="2" charset="-122"/>
              </a:defRPr>
            </a:lvl1pPr>
            <a:lvl2pPr marL="1157288" indent="-457200">
              <a:spcBef>
                <a:spcPct val="0"/>
              </a:spcBef>
              <a:defRPr kumimoji="1" sz="2400">
                <a:solidFill>
                  <a:schemeClr val="tx1"/>
                </a:solidFill>
                <a:latin typeface="Times New Roman" pitchFamily="18" charset="0"/>
                <a:ea typeface="宋体" pitchFamily="2" charset="-122"/>
              </a:defRPr>
            </a:lvl2pPr>
            <a:lvl3pPr marL="1804988" indent="-457200">
              <a:spcBef>
                <a:spcPct val="0"/>
              </a:spcBef>
              <a:defRPr kumimoji="1" sz="2400">
                <a:solidFill>
                  <a:schemeClr val="tx1"/>
                </a:solidFill>
                <a:latin typeface="Times New Roman" pitchFamily="18" charset="0"/>
                <a:ea typeface="宋体" pitchFamily="2" charset="-122"/>
              </a:defRPr>
            </a:lvl3pPr>
            <a:lvl4pPr marL="2452688" indent="-457200">
              <a:spcBef>
                <a:spcPct val="0"/>
              </a:spcBef>
              <a:defRPr kumimoji="1" sz="2400">
                <a:solidFill>
                  <a:schemeClr val="tx1"/>
                </a:solidFill>
                <a:latin typeface="Times New Roman" pitchFamily="18" charset="0"/>
                <a:ea typeface="宋体" pitchFamily="2" charset="-122"/>
              </a:defRPr>
            </a:lvl4pPr>
            <a:lvl5pPr marL="3100388" indent="-457200">
              <a:spcBef>
                <a:spcPct val="0"/>
              </a:spcBef>
              <a:defRPr kumimoji="1" sz="2400">
                <a:solidFill>
                  <a:schemeClr val="tx1"/>
                </a:solidFill>
                <a:latin typeface="Times New Roman" pitchFamily="18" charset="0"/>
                <a:ea typeface="宋体" pitchFamily="2" charset="-122"/>
              </a:defRPr>
            </a:lvl5pPr>
            <a:lvl6pPr marL="3557588" indent="-457200" fontAlgn="base">
              <a:spcBef>
                <a:spcPct val="0"/>
              </a:spcBef>
              <a:spcAft>
                <a:spcPct val="0"/>
              </a:spcAft>
              <a:defRPr kumimoji="1" sz="2400">
                <a:solidFill>
                  <a:schemeClr val="tx1"/>
                </a:solidFill>
                <a:latin typeface="Times New Roman" pitchFamily="18" charset="0"/>
                <a:ea typeface="宋体" pitchFamily="2" charset="-122"/>
              </a:defRPr>
            </a:lvl6pPr>
            <a:lvl7pPr marL="4014788" indent="-457200" fontAlgn="base">
              <a:spcBef>
                <a:spcPct val="0"/>
              </a:spcBef>
              <a:spcAft>
                <a:spcPct val="0"/>
              </a:spcAft>
              <a:defRPr kumimoji="1" sz="2400">
                <a:solidFill>
                  <a:schemeClr val="tx1"/>
                </a:solidFill>
                <a:latin typeface="Times New Roman" pitchFamily="18" charset="0"/>
                <a:ea typeface="宋体" pitchFamily="2" charset="-122"/>
              </a:defRPr>
            </a:lvl7pPr>
            <a:lvl8pPr marL="4471988" indent="-457200" fontAlgn="base">
              <a:spcBef>
                <a:spcPct val="0"/>
              </a:spcBef>
              <a:spcAft>
                <a:spcPct val="0"/>
              </a:spcAft>
              <a:defRPr kumimoji="1" sz="2400">
                <a:solidFill>
                  <a:schemeClr val="tx1"/>
                </a:solidFill>
                <a:latin typeface="Times New Roman" pitchFamily="18" charset="0"/>
                <a:ea typeface="宋体" pitchFamily="2" charset="-122"/>
              </a:defRPr>
            </a:lvl8pPr>
            <a:lvl9pPr marL="4929188"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15000"/>
              </a:spcBef>
              <a:defRPr/>
            </a:pPr>
            <a:r>
              <a:rPr lang="zh-CN" altLang="zh-CN" b="1" dirty="0" smtClean="0">
                <a:effectLst>
                  <a:outerShdw blurRad="38100" dist="38100" dir="2700000" algn="tl">
                    <a:srgbClr val="000000">
                      <a:alpha val="43137"/>
                    </a:srgbClr>
                  </a:outerShdw>
                </a:effectLst>
                <a:latin typeface="宋体" pitchFamily="2" charset="-122"/>
                <a:ea typeface="??"/>
                <a:cs typeface="??"/>
              </a:rPr>
              <a:t>例</a:t>
            </a:r>
            <a:r>
              <a:rPr lang="en-US" altLang="zh-CN" b="1" dirty="0" smtClean="0">
                <a:effectLst>
                  <a:outerShdw blurRad="38100" dist="38100" dir="2700000" algn="tl">
                    <a:srgbClr val="000000">
                      <a:alpha val="43137"/>
                    </a:srgbClr>
                  </a:outerShdw>
                </a:effectLst>
                <a:latin typeface="宋体" pitchFamily="2" charset="-122"/>
                <a:ea typeface="??"/>
                <a:cs typeface="??"/>
              </a:rPr>
              <a:t>8</a:t>
            </a:r>
            <a:r>
              <a:rPr lang="zh-CN" altLang="zh-CN" b="1" dirty="0" smtClean="0">
                <a:effectLst>
                  <a:outerShdw blurRad="38100" dist="38100" dir="2700000" algn="tl">
                    <a:srgbClr val="000000">
                      <a:alpha val="43137"/>
                    </a:srgbClr>
                  </a:outerShdw>
                </a:effectLst>
                <a:latin typeface="宋体" pitchFamily="2" charset="-122"/>
                <a:ea typeface="??"/>
                <a:cs typeface="??"/>
              </a:rPr>
              <a:t>:</a:t>
            </a:r>
            <a:r>
              <a:rPr lang="en-US" altLang="zh-CN" b="1" dirty="0" smtClean="0">
                <a:effectLst>
                  <a:outerShdw blurRad="38100" dist="38100" dir="2700000" algn="tl">
                    <a:srgbClr val="000000">
                      <a:alpha val="43137"/>
                    </a:srgbClr>
                  </a:outerShdw>
                </a:effectLst>
                <a:latin typeface="宋体" pitchFamily="2" charset="-122"/>
                <a:ea typeface="??"/>
                <a:cs typeface="??"/>
              </a:rPr>
              <a:t> for  (j=2; j&lt;=n; j++)</a:t>
            </a:r>
            <a:br>
              <a:rPr lang="en-US" altLang="zh-CN" b="1" dirty="0" smtClean="0">
                <a:effectLst>
                  <a:outerShdw blurRad="38100" dist="38100" dir="2700000" algn="tl">
                    <a:srgbClr val="000000">
                      <a:alpha val="43137"/>
                    </a:srgbClr>
                  </a:outerShdw>
                </a:effectLst>
                <a:latin typeface="宋体" pitchFamily="2" charset="-122"/>
                <a:ea typeface="??"/>
                <a:cs typeface="??"/>
              </a:rPr>
            </a:br>
            <a:r>
              <a:rPr lang="en-US" altLang="zh-CN" b="1" dirty="0" smtClean="0">
                <a:effectLst>
                  <a:outerShdw blurRad="38100" dist="38100" dir="2700000" algn="tl">
                    <a:srgbClr val="000000">
                      <a:alpha val="43137"/>
                    </a:srgbClr>
                  </a:outerShdw>
                </a:effectLst>
                <a:latin typeface="宋体" pitchFamily="2" charset="-122"/>
                <a:ea typeface="??"/>
                <a:cs typeface="??"/>
              </a:rPr>
              <a:t>      for  (k=2; k&lt;=j-1; k++)</a:t>
            </a:r>
            <a:br>
              <a:rPr lang="en-US" altLang="zh-CN" b="1" dirty="0" smtClean="0">
                <a:effectLst>
                  <a:outerShdw blurRad="38100" dist="38100" dir="2700000" algn="tl">
                    <a:srgbClr val="000000">
                      <a:alpha val="43137"/>
                    </a:srgbClr>
                  </a:outerShdw>
                </a:effectLst>
                <a:latin typeface="宋体" pitchFamily="2" charset="-122"/>
                <a:ea typeface="??"/>
                <a:cs typeface="??"/>
              </a:rPr>
            </a:br>
            <a:r>
              <a:rPr lang="en-US" altLang="zh-CN" b="1" dirty="0" smtClean="0">
                <a:effectLst>
                  <a:outerShdw blurRad="38100" dist="38100" dir="2700000" algn="tl">
                    <a:srgbClr val="000000">
                      <a:alpha val="43137"/>
                    </a:srgbClr>
                  </a:outerShdw>
                </a:effectLst>
                <a:latin typeface="宋体" pitchFamily="2" charset="-122"/>
                <a:ea typeface="??"/>
                <a:cs typeface="??"/>
              </a:rPr>
              <a:t>            x=x+1;</a:t>
            </a:r>
          </a:p>
        </p:txBody>
      </p:sp>
      <p:sp>
        <p:nvSpPr>
          <p:cNvPr id="3" name="AutoShape 12"/>
          <p:cNvSpPr>
            <a:spLocks noChangeArrowheads="1"/>
          </p:cNvSpPr>
          <p:nvPr/>
        </p:nvSpPr>
        <p:spPr bwMode="auto">
          <a:xfrm>
            <a:off x="685800" y="2468563"/>
            <a:ext cx="8077200" cy="1736725"/>
          </a:xfrm>
          <a:prstGeom prst="wedgeRoundRectCallout">
            <a:avLst>
              <a:gd name="adj1" fmla="val -8569"/>
              <a:gd name="adj2" fmla="val -15972"/>
              <a:gd name="adj3" fmla="val 16667"/>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88" indent="25400">
              <a:spcBef>
                <a:spcPct val="15000"/>
              </a:spcBef>
              <a:defRPr/>
            </a:pPr>
            <a:r>
              <a:rPr lang="zh-CN" altLang="en-US" b="1" dirty="0">
                <a:effectLst>
                  <a:outerShdw blurRad="38100" dist="38100" dir="2700000" algn="tl">
                    <a:srgbClr val="000000">
                      <a:alpha val="43137"/>
                    </a:srgbClr>
                  </a:outerShdw>
                </a:effectLst>
                <a:latin typeface="宋体" pitchFamily="2" charset="-122"/>
                <a:ea typeface="??"/>
                <a:cs typeface="??"/>
              </a:rPr>
              <a:t>计算方法：对于外层循环中的</a:t>
            </a:r>
            <a:r>
              <a:rPr lang="en-US" altLang="zh-CN" b="1" dirty="0">
                <a:effectLst>
                  <a:outerShdw blurRad="38100" dist="38100" dir="2700000" algn="tl">
                    <a:srgbClr val="000000">
                      <a:alpha val="43137"/>
                    </a:srgbClr>
                  </a:outerShdw>
                </a:effectLst>
                <a:latin typeface="宋体" pitchFamily="2" charset="-122"/>
                <a:ea typeface="??"/>
                <a:cs typeface="??"/>
              </a:rPr>
              <a:t>j，</a:t>
            </a:r>
            <a:r>
              <a:rPr lang="zh-CN" altLang="en-US" b="1" dirty="0">
                <a:effectLst>
                  <a:outerShdw blurRad="38100" dist="38100" dir="2700000" algn="tl">
                    <a:srgbClr val="000000">
                      <a:alpha val="43137"/>
                    </a:srgbClr>
                  </a:outerShdw>
                </a:effectLst>
                <a:latin typeface="宋体" pitchFamily="2" charset="-122"/>
                <a:ea typeface="??"/>
                <a:cs typeface="??"/>
              </a:rPr>
              <a:t>从2到</a:t>
            </a:r>
            <a:r>
              <a:rPr lang="en-US" altLang="zh-CN" b="1" dirty="0">
                <a:effectLst>
                  <a:outerShdw blurRad="38100" dist="38100" dir="2700000" algn="tl">
                    <a:srgbClr val="000000">
                      <a:alpha val="43137"/>
                    </a:srgbClr>
                  </a:outerShdw>
                </a:effectLst>
                <a:latin typeface="宋体" pitchFamily="2" charset="-122"/>
                <a:ea typeface="??"/>
                <a:cs typeface="??"/>
              </a:rPr>
              <a:t>n</a:t>
            </a:r>
            <a:r>
              <a:rPr lang="zh-CN" altLang="en-US" b="1" dirty="0">
                <a:effectLst>
                  <a:outerShdw blurRad="38100" dist="38100" dir="2700000" algn="tl">
                    <a:srgbClr val="000000">
                      <a:alpha val="43137"/>
                    </a:srgbClr>
                  </a:outerShdw>
                </a:effectLst>
                <a:latin typeface="宋体" pitchFamily="2" charset="-122"/>
                <a:ea typeface="??"/>
                <a:cs typeface="??"/>
              </a:rPr>
              <a:t>循环，计算出</a:t>
            </a:r>
            <a:r>
              <a:rPr lang="en-US" altLang="zh-CN" b="1" dirty="0">
                <a:effectLst>
                  <a:outerShdw blurRad="38100" dist="38100" dir="2700000" algn="tl">
                    <a:srgbClr val="000000">
                      <a:alpha val="43137"/>
                    </a:srgbClr>
                  </a:outerShdw>
                </a:effectLst>
                <a:latin typeface="宋体" pitchFamily="2" charset="-122"/>
                <a:ea typeface="??"/>
                <a:cs typeface="??"/>
              </a:rPr>
              <a:t>j</a:t>
            </a:r>
            <a:r>
              <a:rPr lang="zh-CN" altLang="en-US" b="1" dirty="0">
                <a:effectLst>
                  <a:outerShdw blurRad="38100" dist="38100" dir="2700000" algn="tl">
                    <a:srgbClr val="000000">
                      <a:alpha val="43137"/>
                    </a:srgbClr>
                  </a:outerShdw>
                </a:effectLst>
                <a:latin typeface="宋体" pitchFamily="2" charset="-122"/>
                <a:ea typeface="??"/>
                <a:cs typeface="??"/>
              </a:rPr>
              <a:t>每取一个值时，内层循环执行的次数0、1、2、...、(</a:t>
            </a:r>
            <a:r>
              <a:rPr lang="en-US" altLang="zh-CN" b="1" dirty="0">
                <a:effectLst>
                  <a:outerShdw blurRad="38100" dist="38100" dir="2700000" algn="tl">
                    <a:srgbClr val="000000">
                      <a:alpha val="43137"/>
                    </a:srgbClr>
                  </a:outerShdw>
                </a:effectLst>
                <a:latin typeface="宋体" pitchFamily="2" charset="-122"/>
                <a:ea typeface="??"/>
                <a:cs typeface="??"/>
              </a:rPr>
              <a:t>n-1)-1，</a:t>
            </a:r>
            <a:r>
              <a:rPr lang="zh-CN" altLang="en-US" b="1" dirty="0">
                <a:effectLst>
                  <a:outerShdw blurRad="38100" dist="38100" dir="2700000" algn="tl">
                    <a:srgbClr val="000000">
                      <a:alpha val="43137"/>
                    </a:srgbClr>
                  </a:outerShdw>
                </a:effectLst>
                <a:latin typeface="宋体" pitchFamily="2" charset="-122"/>
                <a:ea typeface="??"/>
                <a:cs typeface="??"/>
              </a:rPr>
              <a:t>然后累加起来，得到一个</a:t>
            </a:r>
            <a:r>
              <a:rPr lang="en-US" altLang="zh-CN" b="1" dirty="0">
                <a:effectLst>
                  <a:outerShdw blurRad="38100" dist="38100" dir="2700000" algn="tl">
                    <a:srgbClr val="000000">
                      <a:alpha val="43137"/>
                    </a:srgbClr>
                  </a:outerShdw>
                </a:effectLst>
                <a:latin typeface="宋体" pitchFamily="2" charset="-122"/>
                <a:ea typeface="??"/>
                <a:cs typeface="??"/>
              </a:rPr>
              <a:t>n</a:t>
            </a:r>
            <a:r>
              <a:rPr lang="zh-CN" altLang="en-US" b="1" dirty="0">
                <a:effectLst>
                  <a:outerShdw blurRad="38100" dist="38100" dir="2700000" algn="tl">
                    <a:srgbClr val="000000">
                      <a:alpha val="43137"/>
                    </a:srgbClr>
                  </a:outerShdw>
                </a:effectLst>
                <a:latin typeface="宋体" pitchFamily="2" charset="-122"/>
                <a:ea typeface="??"/>
                <a:cs typeface="??"/>
              </a:rPr>
              <a:t>的多项式(</a:t>
            </a:r>
            <a:r>
              <a:rPr lang="en-US" altLang="zh-CN" b="1" dirty="0">
                <a:effectLst>
                  <a:outerShdw blurRad="38100" dist="38100" dir="2700000" algn="tl">
                    <a:srgbClr val="000000">
                      <a:alpha val="43137"/>
                    </a:srgbClr>
                  </a:outerShdw>
                </a:effectLst>
                <a:latin typeface="宋体" pitchFamily="2" charset="-122"/>
                <a:ea typeface="??"/>
                <a:cs typeface="??"/>
              </a:rPr>
              <a:t>n-1)(n-2)/2，</a:t>
            </a:r>
            <a:r>
              <a:rPr lang="zh-CN" altLang="en-US" b="1" dirty="0">
                <a:effectLst>
                  <a:outerShdw blurRad="38100" dist="38100" dir="2700000" algn="tl">
                    <a:srgbClr val="000000">
                      <a:alpha val="43137"/>
                    </a:srgbClr>
                  </a:outerShdw>
                </a:effectLst>
                <a:latin typeface="宋体" pitchFamily="2" charset="-122"/>
                <a:ea typeface="??"/>
                <a:cs typeface="??"/>
              </a:rPr>
              <a:t>取出次数最高的项即可。</a:t>
            </a:r>
          </a:p>
        </p:txBody>
      </p:sp>
      <p:grpSp>
        <p:nvGrpSpPr>
          <p:cNvPr id="4" name="Group 20"/>
          <p:cNvGrpSpPr>
            <a:grpSpLocks/>
          </p:cNvGrpSpPr>
          <p:nvPr/>
        </p:nvGrpSpPr>
        <p:grpSpPr bwMode="auto">
          <a:xfrm>
            <a:off x="1219200" y="4495800"/>
            <a:ext cx="4395788" cy="1143000"/>
            <a:chOff x="768" y="2832"/>
            <a:chExt cx="2769" cy="720"/>
          </a:xfrm>
        </p:grpSpPr>
        <p:graphicFrame>
          <p:nvGraphicFramePr>
            <p:cNvPr id="32778" name="Object 17"/>
            <p:cNvGraphicFramePr>
              <a:graphicFrameLocks noChangeAspect="1"/>
            </p:cNvGraphicFramePr>
            <p:nvPr/>
          </p:nvGraphicFramePr>
          <p:xfrm>
            <a:off x="768" y="2832"/>
            <a:ext cx="1344" cy="720"/>
          </p:xfrm>
          <a:graphic>
            <a:graphicData uri="http://schemas.openxmlformats.org/presentationml/2006/ole">
              <mc:AlternateContent xmlns:mc="http://schemas.openxmlformats.org/markup-compatibility/2006">
                <mc:Choice xmlns:v="urn:schemas-microsoft-com:vml" Requires="v">
                  <p:oleObj spid="_x0000_s32792" name="公式" r:id="rId3" imgW="457200" imgH="457200" progId="Equation.3">
                    <p:embed/>
                  </p:oleObj>
                </mc:Choice>
                <mc:Fallback>
                  <p:oleObj name="公式" r:id="rId3" imgW="457200" imgH="4572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832"/>
                          <a:ext cx="134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19"/>
            <p:cNvSpPr>
              <a:spLocks noChangeArrowheads="1"/>
            </p:cNvSpPr>
            <p:nvPr/>
          </p:nvSpPr>
          <p:spPr bwMode="auto">
            <a:xfrm>
              <a:off x="2064" y="3024"/>
              <a:ext cx="1473" cy="288"/>
            </a:xfrm>
            <a:prstGeom prst="rect">
              <a:avLst/>
            </a:prstGeom>
            <a:no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zh-CN" altLang="en-US" b="1" dirty="0">
                  <a:effectLst>
                    <a:outerShdw blurRad="38100" dist="38100" dir="2700000" algn="tl">
                      <a:srgbClr val="000000">
                        <a:alpha val="43137"/>
                      </a:srgbClr>
                    </a:outerShdw>
                  </a:effectLst>
                  <a:latin typeface="宋体" pitchFamily="2" charset="-122"/>
                </a:rPr>
                <a:t>＝</a:t>
              </a:r>
              <a:r>
                <a:rPr lang="zh-CN" altLang="en-US" b="1" dirty="0">
                  <a:effectLst>
                    <a:outerShdw blurRad="38100" dist="38100" dir="2700000" algn="tl">
                      <a:srgbClr val="000000">
                        <a:alpha val="43137"/>
                      </a:srgbClr>
                    </a:outerShdw>
                  </a:effectLst>
                  <a:latin typeface="宋体" pitchFamily="2" charset="-122"/>
                  <a:ea typeface="??"/>
                  <a:cs typeface="??"/>
                </a:rPr>
                <a:t>(</a:t>
              </a:r>
              <a:r>
                <a:rPr lang="en-US" altLang="zh-CN" b="1" dirty="0">
                  <a:effectLst>
                    <a:outerShdw blurRad="38100" dist="38100" dir="2700000" algn="tl">
                      <a:srgbClr val="000000">
                        <a:alpha val="43137"/>
                      </a:srgbClr>
                    </a:outerShdw>
                  </a:effectLst>
                  <a:latin typeface="宋体" pitchFamily="2" charset="-122"/>
                  <a:ea typeface="??"/>
                  <a:cs typeface="??"/>
                </a:rPr>
                <a:t>n-1)(n-2)/2</a:t>
              </a:r>
              <a:endParaRPr lang="zh-CN" altLang="en-US" b="1" dirty="0">
                <a:effectLst>
                  <a:outerShdw blurRad="38100" dist="38100" dir="2700000" algn="tl">
                    <a:srgbClr val="000000">
                      <a:alpha val="43137"/>
                    </a:srgbClr>
                  </a:outerShdw>
                </a:effectLst>
                <a:latin typeface="宋体" pitchFamily="2" charset="-122"/>
                <a:ea typeface="??"/>
                <a:cs typeface="??"/>
              </a:endParaRPr>
            </a:p>
          </p:txBody>
        </p:sp>
      </p:grpSp>
      <p:sp>
        <p:nvSpPr>
          <p:cNvPr id="7" name="AutoShape 8"/>
          <p:cNvSpPr>
            <a:spLocks noChangeArrowheads="1"/>
          </p:cNvSpPr>
          <p:nvPr/>
        </p:nvSpPr>
        <p:spPr bwMode="auto">
          <a:xfrm>
            <a:off x="6477000" y="4648200"/>
            <a:ext cx="2020888" cy="538163"/>
          </a:xfrm>
          <a:prstGeom prst="wedgeRectCallout">
            <a:avLst>
              <a:gd name="adj1" fmla="val -114417"/>
              <a:gd name="adj2" fmla="val -198083"/>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en-US" altLang="zh-CN" sz="2800" b="1">
                <a:effectLst>
                  <a:outerShdw blurRad="38100" dist="38100" dir="2700000" algn="tl">
                    <a:srgbClr val="000000">
                      <a:alpha val="43137"/>
                    </a:srgbClr>
                  </a:outerShdw>
                </a:effectLst>
                <a:latin typeface="宋体" pitchFamily="2" charset="-122"/>
              </a:rPr>
              <a:t>T(n)=O(n</a:t>
            </a:r>
            <a:r>
              <a:rPr lang="en-US" altLang="zh-CN" sz="2800" b="1" baseline="30000">
                <a:effectLst>
                  <a:outerShdw blurRad="38100" dist="38100" dir="2700000" algn="tl">
                    <a:srgbClr val="000000">
                      <a:alpha val="43137"/>
                    </a:srgbClr>
                  </a:outerShdw>
                </a:effectLst>
                <a:latin typeface="宋体" pitchFamily="2" charset="-122"/>
              </a:rPr>
              <a:t>2</a:t>
            </a:r>
            <a:r>
              <a:rPr lang="en-US" altLang="zh-CN" sz="2800" b="1">
                <a:effectLst>
                  <a:outerShdw blurRad="38100" dist="38100" dir="2700000" algn="tl">
                    <a:srgbClr val="000000">
                      <a:alpha val="43137"/>
                    </a:srgbClr>
                  </a:outerShdw>
                </a:effectLst>
                <a:latin typeface="宋体" pitchFamily="2" charset="-122"/>
              </a:rPr>
              <a:t>)</a:t>
            </a:r>
          </a:p>
        </p:txBody>
      </p:sp>
      <p:grpSp>
        <p:nvGrpSpPr>
          <p:cNvPr id="32774" name="Group 2"/>
          <p:cNvGrpSpPr>
            <a:grpSpLocks/>
          </p:cNvGrpSpPr>
          <p:nvPr/>
        </p:nvGrpSpPr>
        <p:grpSpPr bwMode="auto">
          <a:xfrm>
            <a:off x="0" y="0"/>
            <a:ext cx="9144000" cy="457200"/>
            <a:chOff x="0" y="0"/>
            <a:chExt cx="5760" cy="288"/>
          </a:xfrm>
        </p:grpSpPr>
        <p:sp>
          <p:nvSpPr>
            <p:cNvPr id="32776"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7"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2775"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990600" y="762000"/>
            <a:ext cx="4038600" cy="2155825"/>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88" indent="25400">
              <a:spcBef>
                <a:spcPct val="15000"/>
              </a:spcBef>
            </a:pPr>
            <a:r>
              <a:rPr lang="zh-CN" altLang="en-US">
                <a:latin typeface="宋体" pitchFamily="2" charset="-122"/>
              </a:rPr>
              <a:t>例</a:t>
            </a:r>
            <a:r>
              <a:rPr lang="en-US" altLang="zh-CN">
                <a:latin typeface="宋体" pitchFamily="2" charset="-122"/>
              </a:rPr>
              <a:t>9</a:t>
            </a:r>
            <a:r>
              <a:rPr lang="zh-CN" altLang="en-US">
                <a:latin typeface="宋体" pitchFamily="2" charset="-122"/>
              </a:rPr>
              <a:t>：</a:t>
            </a:r>
          </a:p>
          <a:p>
            <a:pPr marL="1588" indent="25400">
              <a:spcBef>
                <a:spcPct val="15000"/>
              </a:spcBef>
            </a:pPr>
            <a:r>
              <a:rPr lang="en-US" altLang="zh-CN">
                <a:latin typeface="宋体" pitchFamily="2" charset="-122"/>
                <a:ea typeface="??"/>
                <a:cs typeface="??"/>
              </a:rPr>
              <a:t>for  （i=1;i&lt;=n;i++） </a:t>
            </a:r>
          </a:p>
          <a:p>
            <a:pPr marL="1588" indent="25400">
              <a:spcBef>
                <a:spcPct val="15000"/>
              </a:spcBef>
            </a:pPr>
            <a:r>
              <a:rPr lang="en-US" altLang="zh-CN">
                <a:latin typeface="宋体" pitchFamily="2" charset="-122"/>
                <a:ea typeface="??"/>
                <a:cs typeface="??"/>
              </a:rPr>
              <a:t>  for  (j=1;j&lt;=i;j++) </a:t>
            </a:r>
          </a:p>
          <a:p>
            <a:pPr marL="1588" indent="25400">
              <a:spcBef>
                <a:spcPct val="15000"/>
              </a:spcBef>
            </a:pPr>
            <a:r>
              <a:rPr lang="en-US" altLang="zh-CN">
                <a:latin typeface="宋体" pitchFamily="2" charset="-122"/>
                <a:ea typeface="??"/>
                <a:cs typeface="??"/>
              </a:rPr>
              <a:t>    for ( k=1;k&lt;=j;k++)</a:t>
            </a:r>
          </a:p>
          <a:p>
            <a:pPr marL="1588" indent="25400">
              <a:spcBef>
                <a:spcPct val="15000"/>
              </a:spcBef>
            </a:pPr>
            <a:r>
              <a:rPr lang="en-US" altLang="zh-CN">
                <a:latin typeface="宋体" pitchFamily="2" charset="-122"/>
              </a:rPr>
              <a:t>        </a:t>
            </a:r>
            <a:r>
              <a:rPr lang="en-US" altLang="zh-CN">
                <a:latin typeface="宋体" pitchFamily="2" charset="-122"/>
                <a:ea typeface="??"/>
                <a:cs typeface="??"/>
              </a:rPr>
              <a:t>x=i+j-k;</a:t>
            </a:r>
          </a:p>
        </p:txBody>
      </p:sp>
      <p:graphicFrame>
        <p:nvGraphicFramePr>
          <p:cNvPr id="3" name="Object 14"/>
          <p:cNvGraphicFramePr>
            <a:graphicFrameLocks noChangeAspect="1"/>
          </p:cNvGraphicFramePr>
          <p:nvPr/>
        </p:nvGraphicFramePr>
        <p:xfrm>
          <a:off x="228600" y="3581400"/>
          <a:ext cx="8610600" cy="2033588"/>
        </p:xfrm>
        <a:graphic>
          <a:graphicData uri="http://schemas.openxmlformats.org/presentationml/2006/ole">
            <mc:AlternateContent xmlns:mc="http://schemas.openxmlformats.org/markup-compatibility/2006">
              <mc:Choice xmlns:v="urn:schemas-microsoft-com:vml" Requires="v">
                <p:oleObj spid="_x0000_s33812" name="Equation" r:id="rId3" imgW="3644900" imgH="1104900" progId="Equation.3">
                  <p:embed/>
                </p:oleObj>
              </mc:Choice>
              <mc:Fallback>
                <p:oleObj name="Equation" r:id="rId3" imgW="3644900" imgH="11049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3581400"/>
                        <a:ext cx="8610600" cy="2033588"/>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3796" name="Group 2"/>
          <p:cNvGrpSpPr>
            <a:grpSpLocks/>
          </p:cNvGrpSpPr>
          <p:nvPr/>
        </p:nvGrpSpPr>
        <p:grpSpPr bwMode="auto">
          <a:xfrm>
            <a:off x="0" y="0"/>
            <a:ext cx="9144000" cy="457200"/>
            <a:chOff x="0" y="0"/>
            <a:chExt cx="5760" cy="288"/>
          </a:xfrm>
        </p:grpSpPr>
        <p:sp>
          <p:nvSpPr>
            <p:cNvPr id="33798"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799"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3797"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0" y="0"/>
            <a:ext cx="9144000" cy="457200"/>
            <a:chOff x="0" y="0"/>
            <a:chExt cx="5760" cy="288"/>
          </a:xfrm>
        </p:grpSpPr>
        <p:sp>
          <p:nvSpPr>
            <p:cNvPr id="34824" name="Line 1027"/>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825" name="Text Box 1028"/>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4819" name="Text Box 1034"/>
          <p:cNvSpPr txBox="1">
            <a:spLocks noChangeArrowheads="1"/>
          </p:cNvSpPr>
          <p:nvPr/>
        </p:nvSpPr>
        <p:spPr bwMode="auto">
          <a:xfrm>
            <a:off x="0" y="0"/>
            <a:ext cx="526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
        <p:nvSpPr>
          <p:cNvPr id="10" name="Rectangle 1029"/>
          <p:cNvSpPr>
            <a:spLocks noChangeArrowheads="1"/>
          </p:cNvSpPr>
          <p:nvPr/>
        </p:nvSpPr>
        <p:spPr bwMode="auto">
          <a:xfrm>
            <a:off x="611188" y="836613"/>
            <a:ext cx="18875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588" indent="25400">
              <a:spcBef>
                <a:spcPct val="15000"/>
              </a:spcBef>
              <a:defRPr/>
            </a:pPr>
            <a:r>
              <a:rPr lang="zh-CN" altLang="en-US" sz="2800" dirty="0">
                <a:latin typeface="宋体" pitchFamily="2" charset="-122"/>
              </a:rPr>
              <a:t>例</a:t>
            </a:r>
            <a:r>
              <a:rPr lang="en-US" altLang="zh-CN" sz="2800" dirty="0">
                <a:latin typeface="宋体" pitchFamily="2" charset="-122"/>
              </a:rPr>
              <a:t>10</a:t>
            </a:r>
            <a:r>
              <a:rPr lang="zh-CN" altLang="en-US" sz="2800" dirty="0">
                <a:latin typeface="宋体" pitchFamily="2" charset="-122"/>
              </a:rPr>
              <a:t>：</a:t>
            </a:r>
          </a:p>
          <a:p>
            <a:pPr>
              <a:defRPr/>
            </a:pPr>
            <a:r>
              <a:rPr lang="en-US" sz="2800" dirty="0"/>
              <a:t> i=1;</a:t>
            </a:r>
          </a:p>
          <a:p>
            <a:pPr>
              <a:defRPr/>
            </a:pPr>
            <a:r>
              <a:rPr lang="en-US" sz="2800" dirty="0"/>
              <a:t>while(i&lt;=n)</a:t>
            </a:r>
          </a:p>
          <a:p>
            <a:pPr>
              <a:defRPr/>
            </a:pPr>
            <a:r>
              <a:rPr lang="en-US" sz="2800" dirty="0"/>
              <a:t>   </a:t>
            </a:r>
            <a:r>
              <a:rPr lang="en-US" sz="2800" dirty="0">
                <a:solidFill>
                  <a:srgbClr val="FF0000"/>
                </a:solidFill>
              </a:rPr>
              <a:t> i=i+2</a:t>
            </a:r>
            <a:r>
              <a:rPr lang="en-US" sz="2800" dirty="0"/>
              <a:t>;</a:t>
            </a:r>
          </a:p>
        </p:txBody>
      </p:sp>
      <p:sp>
        <p:nvSpPr>
          <p:cNvPr id="11" name="Rectangle 1030"/>
          <p:cNvSpPr>
            <a:spLocks noChangeArrowheads="1"/>
          </p:cNvSpPr>
          <p:nvPr/>
        </p:nvSpPr>
        <p:spPr bwMode="auto">
          <a:xfrm>
            <a:off x="3722688" y="803275"/>
            <a:ext cx="5105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 T(n)</a:t>
            </a:r>
            <a:r>
              <a:rPr lang="en-US" altLang="zh-CN" sz="2800" dirty="0">
                <a:sym typeface="Symbol" pitchFamily="18" charset="2"/>
              </a:rPr>
              <a:t>=(n+1)/2=</a:t>
            </a:r>
            <a:r>
              <a:rPr lang="en-US" altLang="zh-CN" sz="2800" dirty="0"/>
              <a:t>O(n)</a:t>
            </a:r>
          </a:p>
          <a:p>
            <a:r>
              <a:rPr lang="zh-CN" altLang="en-US" sz="2800" dirty="0"/>
              <a:t>设其原操作执行的次数为</a:t>
            </a:r>
            <a:r>
              <a:rPr lang="en-US" altLang="zh-CN" sz="2800" dirty="0"/>
              <a:t>t(n)</a:t>
            </a:r>
          </a:p>
          <a:p>
            <a:r>
              <a:rPr lang="zh-CN" altLang="en-US" sz="2800" dirty="0"/>
              <a:t>于是，</a:t>
            </a:r>
            <a:r>
              <a:rPr lang="en-US" altLang="zh-CN" sz="2800" dirty="0" smtClean="0"/>
              <a:t>1+2</a:t>
            </a:r>
            <a:r>
              <a:rPr lang="en-US" altLang="zh-CN" sz="2800" dirty="0"/>
              <a:t>*(t(n</a:t>
            </a:r>
            <a:r>
              <a:rPr lang="en-US" altLang="zh-CN" sz="2800" dirty="0"/>
              <a:t>)-1) </a:t>
            </a:r>
            <a:r>
              <a:rPr lang="en-US" altLang="zh-CN" sz="2800" dirty="0">
                <a:sym typeface="Symbol" pitchFamily="18" charset="2"/>
              </a:rPr>
              <a:t></a:t>
            </a:r>
            <a:r>
              <a:rPr lang="en-US" altLang="zh-CN" sz="2800" dirty="0"/>
              <a:t> n </a:t>
            </a:r>
          </a:p>
          <a:p>
            <a:r>
              <a:rPr lang="zh-CN" altLang="en-US" sz="2800" dirty="0"/>
              <a:t>从而有：</a:t>
            </a:r>
            <a:r>
              <a:rPr lang="en-US" altLang="zh-CN" sz="2800" dirty="0"/>
              <a:t>t(n) </a:t>
            </a:r>
            <a:r>
              <a:rPr lang="en-US" altLang="zh-CN" sz="2800" dirty="0">
                <a:sym typeface="Symbol" pitchFamily="18" charset="2"/>
              </a:rPr>
              <a:t> (n+1)/2</a:t>
            </a:r>
            <a:endParaRPr lang="en-US" altLang="zh-CN" sz="2800" dirty="0"/>
          </a:p>
          <a:p>
            <a:endParaRPr lang="en-US" altLang="zh-CN" sz="2800" dirty="0"/>
          </a:p>
        </p:txBody>
      </p:sp>
      <p:sp>
        <p:nvSpPr>
          <p:cNvPr id="12" name="Rectangle 1029"/>
          <p:cNvSpPr>
            <a:spLocks noChangeArrowheads="1"/>
          </p:cNvSpPr>
          <p:nvPr/>
        </p:nvSpPr>
        <p:spPr bwMode="auto">
          <a:xfrm>
            <a:off x="611188" y="3429000"/>
            <a:ext cx="188753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1588" indent="25400">
              <a:spcBef>
                <a:spcPct val="15000"/>
              </a:spcBef>
              <a:defRPr/>
            </a:pPr>
            <a:r>
              <a:rPr lang="zh-CN" altLang="en-US" sz="2800" dirty="0">
                <a:latin typeface="宋体" pitchFamily="2" charset="-122"/>
              </a:rPr>
              <a:t>例</a:t>
            </a:r>
            <a:r>
              <a:rPr lang="en-US" altLang="zh-CN" sz="2800" dirty="0">
                <a:latin typeface="宋体" pitchFamily="2" charset="-122"/>
              </a:rPr>
              <a:t>11</a:t>
            </a:r>
            <a:r>
              <a:rPr lang="zh-CN" altLang="en-US" sz="2800" dirty="0">
                <a:latin typeface="宋体" pitchFamily="2" charset="-122"/>
              </a:rPr>
              <a:t>：</a:t>
            </a:r>
          </a:p>
          <a:p>
            <a:pPr>
              <a:defRPr/>
            </a:pPr>
            <a:r>
              <a:rPr lang="en-US" sz="2800" dirty="0"/>
              <a:t> i=1;</a:t>
            </a:r>
          </a:p>
          <a:p>
            <a:pPr>
              <a:defRPr/>
            </a:pPr>
            <a:r>
              <a:rPr lang="en-US" sz="2800" dirty="0"/>
              <a:t>while(i&lt;=n)</a:t>
            </a:r>
          </a:p>
          <a:p>
            <a:pPr>
              <a:defRPr/>
            </a:pPr>
            <a:r>
              <a:rPr lang="en-US" sz="2800" dirty="0"/>
              <a:t>   </a:t>
            </a:r>
            <a:r>
              <a:rPr lang="en-US" sz="2800" dirty="0">
                <a:solidFill>
                  <a:srgbClr val="FF0000"/>
                </a:solidFill>
              </a:rPr>
              <a:t> i=i*2</a:t>
            </a:r>
            <a:r>
              <a:rPr lang="en-US" sz="2800" dirty="0"/>
              <a:t>;</a:t>
            </a:r>
          </a:p>
        </p:txBody>
      </p:sp>
      <p:sp>
        <p:nvSpPr>
          <p:cNvPr id="13" name="Rectangle 1030"/>
          <p:cNvSpPr>
            <a:spLocks noChangeArrowheads="1"/>
          </p:cNvSpPr>
          <p:nvPr/>
        </p:nvSpPr>
        <p:spPr bwMode="auto">
          <a:xfrm>
            <a:off x="3563938" y="3448050"/>
            <a:ext cx="51054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dirty="0"/>
              <a:t>◆ T(n)</a:t>
            </a:r>
            <a:r>
              <a:rPr lang="en-US" altLang="zh-CN" sz="2800" dirty="0">
                <a:sym typeface="Symbol" pitchFamily="18" charset="2"/>
              </a:rPr>
              <a:t>=</a:t>
            </a:r>
            <a:r>
              <a:rPr lang="en-US" altLang="zh-CN" sz="2800" dirty="0"/>
              <a:t>O(log</a:t>
            </a:r>
            <a:r>
              <a:rPr lang="en-US" altLang="zh-CN" sz="2800" baseline="-25000" dirty="0"/>
              <a:t>2</a:t>
            </a:r>
            <a:r>
              <a:rPr lang="en-US" altLang="zh-CN" sz="2800" dirty="0"/>
              <a:t>n)</a:t>
            </a:r>
          </a:p>
          <a:p>
            <a:r>
              <a:rPr lang="zh-CN" altLang="en-US" sz="2800" dirty="0"/>
              <a:t>设其原操作执行的次数为</a:t>
            </a:r>
            <a:r>
              <a:rPr lang="en-US" altLang="zh-CN" sz="2800" dirty="0"/>
              <a:t>t(n)</a:t>
            </a:r>
          </a:p>
          <a:p>
            <a:r>
              <a:rPr lang="zh-CN" altLang="en-US" sz="2800" dirty="0"/>
              <a:t>于是，</a:t>
            </a:r>
            <a:r>
              <a:rPr lang="en-US" altLang="zh-CN" sz="2800" dirty="0"/>
              <a:t>2</a:t>
            </a:r>
            <a:r>
              <a:rPr lang="en-US" altLang="zh-CN" sz="2800" baseline="30000" dirty="0"/>
              <a:t>t(n)-1</a:t>
            </a:r>
            <a:r>
              <a:rPr lang="en-US" altLang="zh-CN" sz="2800" dirty="0"/>
              <a:t> </a:t>
            </a:r>
            <a:r>
              <a:rPr lang="en-US" altLang="zh-CN" sz="2800" dirty="0">
                <a:sym typeface="Symbol" pitchFamily="18" charset="2"/>
              </a:rPr>
              <a:t></a:t>
            </a:r>
            <a:r>
              <a:rPr lang="en-US" altLang="zh-CN" sz="2800" dirty="0"/>
              <a:t> n</a:t>
            </a:r>
          </a:p>
          <a:p>
            <a:r>
              <a:rPr lang="zh-CN" altLang="en-US" sz="2800" dirty="0"/>
              <a:t>从而有：</a:t>
            </a:r>
            <a:r>
              <a:rPr lang="en-US" altLang="zh-CN" sz="2800" dirty="0"/>
              <a:t>t(n) </a:t>
            </a:r>
            <a:r>
              <a:rPr lang="en-US" altLang="zh-CN" sz="2800" dirty="0">
                <a:sym typeface="Symbol" pitchFamily="18" charset="2"/>
              </a:rPr>
              <a:t> </a:t>
            </a:r>
            <a:r>
              <a:rPr lang="en-US" altLang="zh-CN" sz="2800" dirty="0"/>
              <a:t>log</a:t>
            </a:r>
            <a:r>
              <a:rPr lang="en-US" altLang="zh-CN" sz="2800" baseline="-25000" dirty="0"/>
              <a:t>2</a:t>
            </a:r>
            <a:r>
              <a:rPr lang="en-US" altLang="zh-CN" sz="2800" dirty="0"/>
              <a:t>n +1</a:t>
            </a:r>
          </a:p>
          <a:p>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26"/>
          <p:cNvSpPr>
            <a:spLocks noChangeArrowheads="1"/>
          </p:cNvSpPr>
          <p:nvPr/>
        </p:nvSpPr>
        <p:spPr bwMode="auto">
          <a:xfrm>
            <a:off x="228600" y="476672"/>
            <a:ext cx="8686800" cy="6370975"/>
          </a:xfrm>
          <a:prstGeom prst="rect">
            <a:avLst/>
          </a:prstGeom>
          <a:solidFill>
            <a:srgbClr val="FBFFFE"/>
          </a:solidFill>
          <a:ln w="158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1588" indent="25400"/>
            <a:r>
              <a:rPr lang="zh-CN" altLang="en-US" dirty="0">
                <a:latin typeface="宋体" pitchFamily="2" charset="-122"/>
              </a:rPr>
              <a:t>例</a:t>
            </a:r>
            <a:r>
              <a:rPr lang="en-US" altLang="zh-CN" dirty="0">
                <a:latin typeface="宋体" pitchFamily="2" charset="-122"/>
              </a:rPr>
              <a:t>11</a:t>
            </a:r>
            <a:r>
              <a:rPr lang="zh-CN" altLang="en-US" dirty="0">
                <a:latin typeface="宋体" pitchFamily="2" charset="-122"/>
              </a:rPr>
              <a:t>：</a:t>
            </a:r>
            <a:r>
              <a:rPr lang="zh-CN" altLang="en-US" dirty="0">
                <a:latin typeface="??"/>
                <a:ea typeface="??"/>
                <a:cs typeface="??"/>
              </a:rPr>
              <a:t>时间复杂度不仅依赖于问题的规模，还与输入的</a:t>
            </a:r>
            <a:r>
              <a:rPr lang="zh-CN" altLang="en-US" dirty="0">
                <a:latin typeface="??"/>
              </a:rPr>
              <a:t>值</a:t>
            </a:r>
            <a:r>
              <a:rPr lang="zh-CN" altLang="en-US" dirty="0">
                <a:latin typeface="??"/>
                <a:ea typeface="??"/>
                <a:cs typeface="??"/>
              </a:rPr>
              <a:t>有关。</a:t>
            </a:r>
            <a:br>
              <a:rPr lang="zh-CN" altLang="en-US" dirty="0">
                <a:latin typeface="??"/>
                <a:ea typeface="??"/>
                <a:cs typeface="??"/>
              </a:rPr>
            </a:br>
            <a:r>
              <a:rPr lang="zh-CN" altLang="en-US" dirty="0">
                <a:latin typeface="??"/>
                <a:ea typeface="??"/>
                <a:cs typeface="??"/>
              </a:rPr>
              <a:t> </a:t>
            </a:r>
            <a:r>
              <a:rPr lang="zh-CN" altLang="en-US" dirty="0" smtClean="0">
                <a:latin typeface="??"/>
                <a:ea typeface="??"/>
                <a:cs typeface="??"/>
              </a:rPr>
              <a:t> </a:t>
            </a:r>
            <a:r>
              <a:rPr lang="zh-CN" altLang="en-US" dirty="0" smtClean="0">
                <a:latin typeface="??"/>
              </a:rPr>
              <a:t> </a:t>
            </a:r>
            <a:r>
              <a:rPr lang="en-US" altLang="zh-CN" dirty="0" err="1" smtClean="0">
                <a:latin typeface="??"/>
              </a:rPr>
              <a:t>int</a:t>
            </a:r>
            <a:r>
              <a:rPr lang="en-US" altLang="zh-CN" dirty="0" smtClean="0">
                <a:latin typeface="??"/>
              </a:rPr>
              <a:t> </a:t>
            </a:r>
            <a:r>
              <a:rPr lang="en-US" altLang="zh-CN" dirty="0">
                <a:latin typeface="??"/>
              </a:rPr>
              <a:t>A[n];</a:t>
            </a:r>
          </a:p>
          <a:p>
            <a:pPr marL="1588" indent="25400"/>
            <a:r>
              <a:rPr lang="en-US" altLang="zh-CN" dirty="0">
                <a:latin typeface="??"/>
              </a:rPr>
              <a:t>   for (</a:t>
            </a:r>
            <a:r>
              <a:rPr lang="en-US" altLang="zh-CN" dirty="0" err="1">
                <a:latin typeface="??"/>
              </a:rPr>
              <a:t>i</a:t>
            </a:r>
            <a:r>
              <a:rPr lang="en-US" altLang="zh-CN" dirty="0">
                <a:latin typeface="??"/>
              </a:rPr>
              <a:t>=0；i&lt;</a:t>
            </a:r>
            <a:r>
              <a:rPr lang="en-US" altLang="zh-CN" dirty="0" err="1">
                <a:latin typeface="??"/>
              </a:rPr>
              <a:t>n;i</a:t>
            </a:r>
            <a:r>
              <a:rPr lang="en-US" altLang="zh-CN" dirty="0">
                <a:latin typeface="??"/>
              </a:rPr>
              <a:t>++;)</a:t>
            </a:r>
          </a:p>
          <a:p>
            <a:pPr marL="1588" indent="25400"/>
            <a:r>
              <a:rPr lang="en-US" altLang="zh-CN" dirty="0">
                <a:latin typeface="??"/>
              </a:rPr>
              <a:t>       </a:t>
            </a:r>
            <a:r>
              <a:rPr lang="en-US" altLang="zh-CN" dirty="0" err="1">
                <a:latin typeface="??"/>
              </a:rPr>
              <a:t>scanf</a:t>
            </a:r>
            <a:r>
              <a:rPr lang="en-US" altLang="zh-CN" dirty="0">
                <a:latin typeface="??"/>
              </a:rPr>
              <a:t>(</a:t>
            </a:r>
            <a:r>
              <a:rPr lang="en-US" altLang="zh-CN" dirty="0"/>
              <a:t>“</a:t>
            </a:r>
            <a:r>
              <a:rPr lang="en-US" altLang="zh-CN" dirty="0">
                <a:latin typeface="??"/>
              </a:rPr>
              <a:t>%</a:t>
            </a:r>
            <a:r>
              <a:rPr lang="en-US" altLang="zh-CN" dirty="0" err="1">
                <a:latin typeface="??"/>
              </a:rPr>
              <a:t>d</a:t>
            </a:r>
            <a:r>
              <a:rPr lang="en-US" altLang="zh-CN" dirty="0" err="1"/>
              <a:t>”</a:t>
            </a:r>
            <a:r>
              <a:rPr lang="en-US" altLang="zh-CN" dirty="0" err="1">
                <a:latin typeface="??"/>
              </a:rPr>
              <a:t>,&amp;A</a:t>
            </a:r>
            <a:r>
              <a:rPr lang="en-US" altLang="zh-CN" dirty="0">
                <a:latin typeface="??"/>
              </a:rPr>
              <a:t>[</a:t>
            </a:r>
            <a:r>
              <a:rPr lang="en-US" altLang="zh-CN" dirty="0" err="1">
                <a:latin typeface="??"/>
              </a:rPr>
              <a:t>i</a:t>
            </a:r>
            <a:r>
              <a:rPr lang="en-US" altLang="zh-CN" dirty="0">
                <a:latin typeface="??"/>
              </a:rPr>
              <a:t>]) ； </a:t>
            </a:r>
            <a:r>
              <a:rPr lang="en-US" altLang="zh-CN" dirty="0">
                <a:latin typeface="??"/>
                <a:ea typeface="??"/>
                <a:cs typeface="??"/>
              </a:rPr>
              <a:t/>
            </a:r>
            <a:br>
              <a:rPr lang="en-US" altLang="zh-CN" dirty="0">
                <a:latin typeface="??"/>
                <a:ea typeface="??"/>
                <a:cs typeface="??"/>
              </a:rPr>
            </a:br>
            <a:r>
              <a:rPr lang="en-US" altLang="zh-CN" dirty="0">
                <a:ea typeface="??"/>
                <a:cs typeface="??"/>
              </a:rPr>
              <a:t>   </a:t>
            </a:r>
            <a:r>
              <a:rPr lang="en-US" altLang="zh-CN" dirty="0">
                <a:latin typeface="??"/>
                <a:ea typeface="??"/>
                <a:cs typeface="??"/>
              </a:rPr>
              <a:t>  </a:t>
            </a:r>
            <a:r>
              <a:rPr lang="en-US" altLang="zh-CN" dirty="0" err="1">
                <a:latin typeface="??"/>
              </a:rPr>
              <a:t>i</a:t>
            </a:r>
            <a:r>
              <a:rPr lang="en-US" altLang="zh-CN" dirty="0">
                <a:latin typeface="??"/>
              </a:rPr>
              <a:t>=n-1;</a:t>
            </a:r>
            <a:br>
              <a:rPr lang="en-US" altLang="zh-CN" dirty="0">
                <a:latin typeface="??"/>
              </a:rPr>
            </a:br>
            <a:r>
              <a:rPr lang="en-US" altLang="zh-CN" dirty="0">
                <a:latin typeface="??"/>
              </a:rPr>
              <a:t>   </a:t>
            </a:r>
            <a:r>
              <a:rPr lang="en-US" altLang="zh-CN" dirty="0" err="1">
                <a:latin typeface="??"/>
              </a:rPr>
              <a:t>scanf</a:t>
            </a:r>
            <a:r>
              <a:rPr lang="en-US" altLang="zh-CN" dirty="0">
                <a:latin typeface="??"/>
              </a:rPr>
              <a:t>(</a:t>
            </a:r>
            <a:r>
              <a:rPr lang="en-US" altLang="zh-CN" dirty="0"/>
              <a:t>“</a:t>
            </a:r>
            <a:r>
              <a:rPr lang="en-US" altLang="zh-CN" dirty="0">
                <a:latin typeface="??"/>
              </a:rPr>
              <a:t>%</a:t>
            </a:r>
            <a:r>
              <a:rPr lang="en-US" altLang="zh-CN" dirty="0" err="1">
                <a:latin typeface="??"/>
              </a:rPr>
              <a:t>d</a:t>
            </a:r>
            <a:r>
              <a:rPr lang="en-US" altLang="zh-CN" dirty="0" err="1"/>
              <a:t>”</a:t>
            </a:r>
            <a:r>
              <a:rPr lang="en-US" altLang="zh-CN" dirty="0" err="1">
                <a:latin typeface="??"/>
              </a:rPr>
              <a:t>,&amp;k</a:t>
            </a:r>
            <a:r>
              <a:rPr lang="en-US" altLang="zh-CN" dirty="0">
                <a:latin typeface="??"/>
              </a:rPr>
              <a:t>) ； </a:t>
            </a:r>
          </a:p>
          <a:p>
            <a:pPr marL="1588"/>
            <a:r>
              <a:rPr lang="en-US" altLang="zh-CN" dirty="0"/>
              <a:t>   </a:t>
            </a:r>
            <a:r>
              <a:rPr lang="en-US" altLang="zh-CN" dirty="0">
                <a:latin typeface="??"/>
              </a:rPr>
              <a:t>  while(</a:t>
            </a:r>
            <a:r>
              <a:rPr lang="en-US" altLang="zh-CN" dirty="0" err="1">
                <a:latin typeface="??"/>
              </a:rPr>
              <a:t>i</a:t>
            </a:r>
            <a:r>
              <a:rPr lang="en-US" altLang="zh-CN" dirty="0">
                <a:latin typeface="??"/>
              </a:rPr>
              <a:t>&gt;=0&amp;&amp;(A[</a:t>
            </a:r>
            <a:r>
              <a:rPr lang="en-US" altLang="zh-CN" dirty="0" err="1">
                <a:latin typeface="??"/>
              </a:rPr>
              <a:t>i</a:t>
            </a:r>
            <a:r>
              <a:rPr lang="en-US" altLang="zh-CN" dirty="0">
                <a:latin typeface="??"/>
              </a:rPr>
              <a:t>]!=k))</a:t>
            </a:r>
            <a:br>
              <a:rPr lang="en-US" altLang="zh-CN" dirty="0">
                <a:latin typeface="??"/>
              </a:rPr>
            </a:br>
            <a:r>
              <a:rPr lang="en-US" altLang="zh-CN" dirty="0">
                <a:ea typeface="??"/>
                <a:cs typeface="??"/>
              </a:rPr>
              <a:t>   </a:t>
            </a:r>
            <a:r>
              <a:rPr lang="en-US" altLang="zh-CN" dirty="0">
                <a:latin typeface="??"/>
                <a:ea typeface="??"/>
                <a:cs typeface="??"/>
              </a:rPr>
              <a:t>  </a:t>
            </a:r>
            <a:r>
              <a:rPr lang="en-US" altLang="zh-CN" dirty="0">
                <a:ea typeface="??"/>
                <a:cs typeface="??"/>
              </a:rPr>
              <a:t>  </a:t>
            </a:r>
            <a:r>
              <a:rPr lang="en-US" altLang="zh-CN" dirty="0">
                <a:latin typeface="??"/>
                <a:ea typeface="??"/>
                <a:cs typeface="??"/>
              </a:rPr>
              <a:t> </a:t>
            </a:r>
            <a:r>
              <a:rPr lang="en-US" altLang="zh-CN" dirty="0" err="1">
                <a:latin typeface="??"/>
                <a:ea typeface="??"/>
                <a:cs typeface="??"/>
              </a:rPr>
              <a:t>i</a:t>
            </a:r>
            <a:r>
              <a:rPr lang="en-US" altLang="zh-CN" dirty="0">
                <a:latin typeface="??"/>
                <a:ea typeface="??"/>
                <a:cs typeface="??"/>
              </a:rPr>
              <a:t>--;                  </a:t>
            </a:r>
            <a:r>
              <a:rPr lang="zh-CN" altLang="en-US" dirty="0">
                <a:latin typeface="??"/>
                <a:ea typeface="??"/>
                <a:cs typeface="??"/>
              </a:rPr>
              <a:t>/*</a:t>
            </a:r>
            <a:r>
              <a:rPr lang="en-US" altLang="zh-CN" dirty="0">
                <a:latin typeface="??"/>
              </a:rPr>
              <a:t>（ </a:t>
            </a:r>
            <a:r>
              <a:rPr lang="zh-CN" altLang="en-US" dirty="0">
                <a:latin typeface="??"/>
              </a:rPr>
              <a:t>求频度） </a:t>
            </a:r>
            <a:r>
              <a:rPr lang="zh-CN" altLang="en-US" dirty="0">
                <a:latin typeface="??"/>
                <a:ea typeface="??"/>
                <a:cs typeface="??"/>
              </a:rPr>
              <a:t>*/</a:t>
            </a:r>
            <a:r>
              <a:rPr lang="en-US" altLang="zh-CN" dirty="0">
                <a:latin typeface="??"/>
              </a:rPr>
              <a:t> </a:t>
            </a:r>
            <a:r>
              <a:rPr lang="en-US" altLang="zh-CN" dirty="0">
                <a:latin typeface="??"/>
                <a:ea typeface="??"/>
                <a:cs typeface="??"/>
              </a:rPr>
              <a:t/>
            </a:r>
            <a:br>
              <a:rPr lang="en-US" altLang="zh-CN" dirty="0">
                <a:latin typeface="??"/>
                <a:ea typeface="??"/>
                <a:cs typeface="??"/>
              </a:rPr>
            </a:br>
            <a:r>
              <a:rPr lang="en-US" altLang="zh-CN" dirty="0">
                <a:latin typeface="??"/>
                <a:ea typeface="??"/>
                <a:cs typeface="??"/>
              </a:rPr>
              <a:t> </a:t>
            </a:r>
            <a:r>
              <a:rPr lang="en-US" altLang="zh-CN" dirty="0">
                <a:ea typeface="??"/>
                <a:cs typeface="??"/>
              </a:rPr>
              <a:t> </a:t>
            </a:r>
            <a:r>
              <a:rPr lang="en-US" altLang="zh-CN" dirty="0">
                <a:latin typeface="??"/>
                <a:ea typeface="??"/>
                <a:cs typeface="??"/>
              </a:rPr>
              <a:t>  return </a:t>
            </a:r>
            <a:r>
              <a:rPr lang="en-US" altLang="zh-CN" dirty="0" err="1">
                <a:latin typeface="??"/>
                <a:ea typeface="??"/>
                <a:cs typeface="??"/>
              </a:rPr>
              <a:t>i</a:t>
            </a:r>
            <a:r>
              <a:rPr lang="en-US" altLang="zh-CN" dirty="0">
                <a:latin typeface="??"/>
                <a:ea typeface="??"/>
                <a:cs typeface="??"/>
              </a:rPr>
              <a:t>; </a:t>
            </a:r>
            <a:br>
              <a:rPr lang="en-US" altLang="zh-CN" dirty="0">
                <a:latin typeface="??"/>
                <a:ea typeface="??"/>
                <a:cs typeface="??"/>
              </a:rPr>
            </a:br>
            <a:r>
              <a:rPr lang="zh-CN" altLang="en-US" dirty="0" smtClean="0">
                <a:latin typeface="??"/>
                <a:ea typeface="??"/>
                <a:cs typeface="??"/>
              </a:rPr>
              <a:t>语句</a:t>
            </a:r>
            <a:r>
              <a:rPr lang="zh-CN" altLang="en-US" dirty="0">
                <a:latin typeface="??"/>
                <a:ea typeface="??"/>
                <a:cs typeface="??"/>
              </a:rPr>
              <a:t>的频度不仅与</a:t>
            </a:r>
            <a:r>
              <a:rPr lang="en-US" altLang="zh-CN" dirty="0">
                <a:latin typeface="??"/>
                <a:ea typeface="??"/>
                <a:cs typeface="??"/>
              </a:rPr>
              <a:t>n</a:t>
            </a:r>
            <a:r>
              <a:rPr lang="zh-CN" altLang="en-US" dirty="0">
                <a:latin typeface="??"/>
                <a:ea typeface="??"/>
                <a:cs typeface="??"/>
              </a:rPr>
              <a:t>有关，还与</a:t>
            </a:r>
            <a:r>
              <a:rPr lang="en-US" altLang="zh-CN" dirty="0">
                <a:latin typeface="??"/>
                <a:ea typeface="??"/>
                <a:cs typeface="??"/>
              </a:rPr>
              <a:t>A</a:t>
            </a:r>
            <a:r>
              <a:rPr lang="zh-CN" altLang="en-US" dirty="0">
                <a:latin typeface="??"/>
                <a:ea typeface="??"/>
                <a:cs typeface="??"/>
              </a:rPr>
              <a:t>的各元素及</a:t>
            </a:r>
            <a:r>
              <a:rPr lang="en-US" altLang="zh-CN" dirty="0">
                <a:latin typeface="??"/>
                <a:ea typeface="??"/>
                <a:cs typeface="??"/>
              </a:rPr>
              <a:t>K</a:t>
            </a:r>
            <a:r>
              <a:rPr lang="zh-CN" altLang="en-US" dirty="0">
                <a:latin typeface="??"/>
                <a:ea typeface="??"/>
                <a:cs typeface="??"/>
              </a:rPr>
              <a:t>的取值有关</a:t>
            </a:r>
            <a:r>
              <a:rPr lang="zh-CN" altLang="en-US" dirty="0" smtClean="0">
                <a:latin typeface="??"/>
                <a:ea typeface="??"/>
                <a:cs typeface="??"/>
              </a:rPr>
              <a:t>:</a:t>
            </a:r>
            <a:endParaRPr lang="en-US" altLang="zh-CN" dirty="0" smtClean="0">
              <a:latin typeface="??"/>
              <a:ea typeface="??"/>
              <a:cs typeface="??"/>
            </a:endParaRPr>
          </a:p>
          <a:p>
            <a:pPr marL="344488" indent="-342900">
              <a:buFont typeface="Wingdings" pitchFamily="2" charset="2"/>
              <a:buChar char="u"/>
            </a:pPr>
            <a:r>
              <a:rPr lang="zh-CN" altLang="en-US" dirty="0" smtClean="0">
                <a:latin typeface="??"/>
                <a:ea typeface="??"/>
                <a:cs typeface="??"/>
              </a:rPr>
              <a:t>最坏</a:t>
            </a:r>
            <a:r>
              <a:rPr lang="zh-CN" altLang="en-US" dirty="0">
                <a:latin typeface="??"/>
                <a:ea typeface="??"/>
                <a:cs typeface="??"/>
              </a:rPr>
              <a:t>时间复杂度</a:t>
            </a:r>
            <a:r>
              <a:rPr lang="zh-CN" altLang="en-US" dirty="0">
                <a:latin typeface="??"/>
              </a:rPr>
              <a:t>：</a:t>
            </a:r>
            <a:r>
              <a:rPr lang="zh-CN" altLang="en-US" dirty="0">
                <a:latin typeface="??"/>
                <a:ea typeface="??"/>
                <a:cs typeface="??"/>
              </a:rPr>
              <a:t>若</a:t>
            </a:r>
            <a:r>
              <a:rPr lang="en-US" altLang="zh-CN" dirty="0">
                <a:latin typeface="??"/>
                <a:ea typeface="??"/>
                <a:cs typeface="??"/>
              </a:rPr>
              <a:t>A</a:t>
            </a:r>
            <a:r>
              <a:rPr lang="zh-CN" altLang="en-US" dirty="0">
                <a:latin typeface="??"/>
                <a:ea typeface="??"/>
                <a:cs typeface="??"/>
              </a:rPr>
              <a:t>中没有与</a:t>
            </a:r>
            <a:r>
              <a:rPr lang="en-US" altLang="zh-CN" dirty="0">
                <a:latin typeface="??"/>
                <a:ea typeface="??"/>
                <a:cs typeface="??"/>
              </a:rPr>
              <a:t>K</a:t>
            </a:r>
            <a:r>
              <a:rPr lang="zh-CN" altLang="en-US" dirty="0">
                <a:latin typeface="??"/>
                <a:ea typeface="??"/>
                <a:cs typeface="??"/>
              </a:rPr>
              <a:t>相等的元素，则语句的频度</a:t>
            </a:r>
            <a:r>
              <a:rPr lang="en-US" altLang="zh-CN" dirty="0">
                <a:latin typeface="??"/>
                <a:ea typeface="??"/>
                <a:cs typeface="??"/>
              </a:rPr>
              <a:t>f(n)=n</a:t>
            </a:r>
            <a:r>
              <a:rPr lang="en-US" altLang="zh-CN" dirty="0" smtClean="0">
                <a:latin typeface="??"/>
                <a:ea typeface="??"/>
                <a:cs typeface="??"/>
              </a:rPr>
              <a:t>；</a:t>
            </a:r>
          </a:p>
          <a:p>
            <a:pPr marL="344488" indent="-342900">
              <a:buFont typeface="Wingdings" pitchFamily="2" charset="2"/>
              <a:buChar char="u"/>
            </a:pPr>
            <a:r>
              <a:rPr lang="zh-CN" altLang="en-US" dirty="0" smtClean="0">
                <a:latin typeface="??"/>
              </a:rPr>
              <a:t>最好</a:t>
            </a:r>
            <a:r>
              <a:rPr lang="zh-CN" altLang="en-US" dirty="0">
                <a:latin typeface="??"/>
              </a:rPr>
              <a:t>时间复杂度：</a:t>
            </a:r>
            <a:r>
              <a:rPr lang="zh-CN" altLang="en-US" dirty="0">
                <a:latin typeface="??"/>
                <a:ea typeface="??"/>
                <a:cs typeface="??"/>
              </a:rPr>
              <a:t>若</a:t>
            </a:r>
            <a:r>
              <a:rPr lang="en-US" altLang="zh-CN" dirty="0">
                <a:latin typeface="??"/>
                <a:ea typeface="??"/>
                <a:cs typeface="??"/>
              </a:rPr>
              <a:t>A</a:t>
            </a:r>
            <a:r>
              <a:rPr lang="zh-CN" altLang="en-US" dirty="0">
                <a:latin typeface="??"/>
                <a:ea typeface="??"/>
                <a:cs typeface="??"/>
              </a:rPr>
              <a:t>的最后一个元素等于</a:t>
            </a:r>
            <a:r>
              <a:rPr lang="en-US" altLang="zh-CN" dirty="0">
                <a:latin typeface="??"/>
                <a:ea typeface="??"/>
                <a:cs typeface="??"/>
              </a:rPr>
              <a:t>K,</a:t>
            </a:r>
            <a:r>
              <a:rPr lang="zh-CN" altLang="en-US" dirty="0">
                <a:latin typeface="??"/>
                <a:ea typeface="??"/>
                <a:cs typeface="??"/>
              </a:rPr>
              <a:t>则语句的频度</a:t>
            </a:r>
            <a:r>
              <a:rPr lang="en-US" altLang="zh-CN" dirty="0">
                <a:latin typeface="??"/>
                <a:ea typeface="??"/>
                <a:cs typeface="??"/>
              </a:rPr>
              <a:t>f(n)</a:t>
            </a:r>
            <a:r>
              <a:rPr lang="zh-CN" altLang="en-US" dirty="0" smtClean="0">
                <a:latin typeface="??"/>
                <a:ea typeface="??"/>
                <a:cs typeface="??"/>
              </a:rPr>
              <a:t>是</a:t>
            </a:r>
            <a:r>
              <a:rPr lang="zh-CN" altLang="en-US" dirty="0">
                <a:latin typeface="??"/>
                <a:ea typeface="??"/>
                <a:cs typeface="??"/>
              </a:rPr>
              <a:t> </a:t>
            </a:r>
            <a:r>
              <a:rPr lang="zh-CN" altLang="en-US" dirty="0" smtClean="0">
                <a:latin typeface="??"/>
                <a:ea typeface="??"/>
                <a:cs typeface="??"/>
              </a:rPr>
              <a:t>0。</a:t>
            </a:r>
            <a:endParaRPr lang="en-US" altLang="zh-CN" dirty="0" smtClean="0">
              <a:latin typeface="??"/>
              <a:ea typeface="??"/>
              <a:cs typeface="??"/>
            </a:endParaRPr>
          </a:p>
          <a:p>
            <a:pPr marL="344488" indent="-342900">
              <a:buFont typeface="Wingdings" pitchFamily="2" charset="2"/>
              <a:buChar char="u"/>
            </a:pPr>
            <a:r>
              <a:rPr lang="zh-CN" altLang="en-US" dirty="0" smtClean="0">
                <a:latin typeface="??"/>
                <a:ea typeface="??"/>
                <a:cs typeface="??"/>
              </a:rPr>
              <a:t>平均</a:t>
            </a:r>
            <a:r>
              <a:rPr lang="zh-CN" altLang="en-US" dirty="0">
                <a:latin typeface="??"/>
                <a:ea typeface="??"/>
                <a:cs typeface="??"/>
              </a:rPr>
              <a:t>时间复杂度</a:t>
            </a:r>
            <a:r>
              <a:rPr lang="zh-CN" altLang="en-US" dirty="0">
                <a:latin typeface="??"/>
              </a:rPr>
              <a:t>：</a:t>
            </a:r>
            <a:r>
              <a:rPr lang="zh-CN" altLang="en-US" dirty="0">
                <a:latin typeface="??"/>
                <a:ea typeface="??"/>
                <a:cs typeface="??"/>
              </a:rPr>
              <a:t>是指所有可能的输入实例均以等概率出现的情况下，算法的期望运行时间</a:t>
            </a:r>
            <a:r>
              <a:rPr lang="zh-CN" altLang="en-US" dirty="0">
                <a:latin typeface="??"/>
              </a:rPr>
              <a:t>（1+2+3+</a:t>
            </a:r>
            <a:r>
              <a:rPr lang="zh-CN" altLang="en-US" dirty="0"/>
              <a:t>…</a:t>
            </a:r>
            <a:r>
              <a:rPr lang="zh-CN" altLang="en-US" dirty="0">
                <a:latin typeface="??"/>
              </a:rPr>
              <a:t>+</a:t>
            </a:r>
            <a:r>
              <a:rPr lang="en-US" altLang="zh-CN" dirty="0">
                <a:latin typeface="??"/>
              </a:rPr>
              <a:t>n）/n</a:t>
            </a:r>
            <a:r>
              <a:rPr lang="en-US" altLang="zh-CN" dirty="0">
                <a:latin typeface="??"/>
                <a:ea typeface="??"/>
                <a:cs typeface="??"/>
              </a:rPr>
              <a:t>。</a:t>
            </a:r>
          </a:p>
          <a:p>
            <a:pPr marL="1588" indent="25400"/>
            <a:r>
              <a:rPr lang="zh-CN" altLang="en-US" dirty="0">
                <a:latin typeface="??"/>
              </a:rPr>
              <a:t>不特别说明，时间复杂度均是最坏时间复杂度。</a:t>
            </a:r>
            <a:endParaRPr lang="en-US" altLang="zh-CN" dirty="0">
              <a:latin typeface="??"/>
            </a:endParaRPr>
          </a:p>
        </p:txBody>
      </p:sp>
      <p:grpSp>
        <p:nvGrpSpPr>
          <p:cNvPr id="35843" name="Group 2"/>
          <p:cNvGrpSpPr>
            <a:grpSpLocks/>
          </p:cNvGrpSpPr>
          <p:nvPr/>
        </p:nvGrpSpPr>
        <p:grpSpPr bwMode="auto">
          <a:xfrm>
            <a:off x="0" y="0"/>
            <a:ext cx="9144000" cy="457200"/>
            <a:chOff x="0" y="0"/>
            <a:chExt cx="5760" cy="288"/>
          </a:xfrm>
        </p:grpSpPr>
        <p:sp>
          <p:nvSpPr>
            <p:cNvPr id="35845"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6"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5844"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5"/>
          <p:cNvSpPr txBox="1">
            <a:spLocks noChangeArrowheads="1"/>
          </p:cNvSpPr>
          <p:nvPr/>
        </p:nvSpPr>
        <p:spPr bwMode="auto">
          <a:xfrm>
            <a:off x="468313" y="547688"/>
            <a:ext cx="7991475" cy="1938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kumimoji="1" lang="zh-CN" altLang="en-US" dirty="0">
                <a:latin typeface="宋体" pitchFamily="2" charset="-122"/>
              </a:rPr>
              <a:t> </a:t>
            </a:r>
            <a:r>
              <a:rPr kumimoji="1" lang="zh-CN" altLang="en-US" dirty="0">
                <a:latin typeface="宋体" pitchFamily="2" charset="-122"/>
                <a:sym typeface="Symbol" pitchFamily="18" charset="2"/>
              </a:rPr>
              <a:t> </a:t>
            </a:r>
            <a:r>
              <a:rPr kumimoji="1" lang="zh-CN" altLang="en-US" dirty="0">
                <a:latin typeface="宋体" pitchFamily="2" charset="-122"/>
              </a:rPr>
              <a:t>常见的时间复杂度</a:t>
            </a:r>
          </a:p>
          <a:p>
            <a:pPr eaLnBrk="1" hangingPunct="1"/>
            <a:r>
              <a:rPr kumimoji="1" lang="zh-CN" altLang="zh-CN" dirty="0">
                <a:latin typeface="宋体" pitchFamily="2" charset="-122"/>
              </a:rPr>
              <a:t> 1）</a:t>
            </a:r>
            <a:r>
              <a:rPr kumimoji="1" lang="en-US" altLang="zh-CN" dirty="0">
                <a:latin typeface="宋体" pitchFamily="2" charset="-122"/>
              </a:rPr>
              <a:t>O(1)：</a:t>
            </a:r>
            <a:r>
              <a:rPr lang="zh-CN" altLang="en-US" dirty="0"/>
              <a:t>常数阶</a:t>
            </a:r>
            <a:endParaRPr kumimoji="1" lang="zh-CN" altLang="en-US" dirty="0">
              <a:latin typeface="宋体" pitchFamily="2" charset="-122"/>
            </a:endParaRPr>
          </a:p>
          <a:p>
            <a:pPr eaLnBrk="1" hangingPunct="1"/>
            <a:r>
              <a:rPr kumimoji="1" lang="zh-CN" altLang="zh-CN" dirty="0">
                <a:latin typeface="宋体" pitchFamily="2" charset="-122"/>
              </a:rPr>
              <a:t> 2）</a:t>
            </a:r>
            <a:r>
              <a:rPr kumimoji="1" lang="en-US" altLang="zh-CN" dirty="0">
                <a:latin typeface="宋体" pitchFamily="2" charset="-122"/>
              </a:rPr>
              <a:t>O(n)、O(n</a:t>
            </a:r>
            <a:r>
              <a:rPr kumimoji="1" lang="en-US" altLang="zh-CN" baseline="30000" dirty="0">
                <a:latin typeface="宋体" pitchFamily="2" charset="-122"/>
              </a:rPr>
              <a:t>2</a:t>
            </a:r>
            <a:r>
              <a:rPr kumimoji="1" lang="en-US" altLang="zh-CN" dirty="0">
                <a:latin typeface="宋体" pitchFamily="2" charset="-122"/>
              </a:rPr>
              <a:t>)、...、O(</a:t>
            </a:r>
            <a:r>
              <a:rPr kumimoji="1" lang="en-US" altLang="zh-CN" dirty="0" err="1">
                <a:latin typeface="宋体" pitchFamily="2" charset="-122"/>
              </a:rPr>
              <a:t>n</a:t>
            </a:r>
            <a:r>
              <a:rPr kumimoji="1" lang="en-US" altLang="zh-CN" baseline="30000" dirty="0" err="1">
                <a:latin typeface="宋体" pitchFamily="2" charset="-122"/>
              </a:rPr>
              <a:t>k</a:t>
            </a:r>
            <a:r>
              <a:rPr kumimoji="1" lang="en-US" altLang="zh-CN" dirty="0">
                <a:latin typeface="宋体" pitchFamily="2" charset="-122"/>
              </a:rPr>
              <a:t>)：</a:t>
            </a:r>
            <a:r>
              <a:rPr lang="zh-CN" altLang="en-US" dirty="0"/>
              <a:t>线性阶</a:t>
            </a:r>
            <a:r>
              <a:rPr lang="en-US" altLang="zh-CN" dirty="0"/>
              <a:t>/</a:t>
            </a:r>
            <a:r>
              <a:rPr kumimoji="1" lang="zh-CN" altLang="en-US" dirty="0">
                <a:latin typeface="宋体" pitchFamily="2" charset="-122"/>
              </a:rPr>
              <a:t>多项式型</a:t>
            </a:r>
          </a:p>
          <a:p>
            <a:pPr eaLnBrk="1" hangingPunct="1"/>
            <a:r>
              <a:rPr kumimoji="1" lang="zh-CN" altLang="zh-CN" dirty="0">
                <a:latin typeface="宋体" pitchFamily="2" charset="-122"/>
              </a:rPr>
              <a:t> 3）</a:t>
            </a:r>
            <a:r>
              <a:rPr kumimoji="1" lang="en-US" altLang="zh-CN" dirty="0">
                <a:latin typeface="宋体" pitchFamily="2" charset="-122"/>
              </a:rPr>
              <a:t>O(log</a:t>
            </a:r>
            <a:r>
              <a:rPr kumimoji="1" lang="en-US" altLang="zh-CN" baseline="-25000" dirty="0">
                <a:latin typeface="宋体" pitchFamily="2" charset="-122"/>
              </a:rPr>
              <a:t>2</a:t>
            </a:r>
            <a:r>
              <a:rPr kumimoji="1" lang="en-US" altLang="zh-CN" dirty="0">
                <a:latin typeface="宋体" pitchFamily="2" charset="-122"/>
              </a:rPr>
              <a:t>n)、O(nlog</a:t>
            </a:r>
            <a:r>
              <a:rPr kumimoji="1" lang="en-US" altLang="zh-CN" baseline="-25000" dirty="0">
                <a:latin typeface="宋体" pitchFamily="2" charset="-122"/>
              </a:rPr>
              <a:t>2</a:t>
            </a:r>
            <a:r>
              <a:rPr kumimoji="1" lang="en-US" altLang="zh-CN" dirty="0">
                <a:latin typeface="宋体" pitchFamily="2" charset="-122"/>
              </a:rPr>
              <a:t>n)：</a:t>
            </a:r>
            <a:r>
              <a:rPr lang="zh-CN" altLang="en-US" dirty="0"/>
              <a:t>对数阶</a:t>
            </a:r>
            <a:r>
              <a:rPr lang="en-US" altLang="zh-CN" dirty="0"/>
              <a:t>/</a:t>
            </a:r>
            <a:r>
              <a:rPr lang="zh-CN" altLang="en-US" dirty="0"/>
              <a:t>线性对数阶</a:t>
            </a:r>
            <a:endParaRPr kumimoji="1" lang="zh-CN" altLang="en-US" dirty="0">
              <a:latin typeface="宋体" pitchFamily="2" charset="-122"/>
            </a:endParaRPr>
          </a:p>
          <a:p>
            <a:pPr eaLnBrk="1" hangingPunct="1"/>
            <a:r>
              <a:rPr kumimoji="1" lang="zh-CN" altLang="zh-CN" dirty="0">
                <a:latin typeface="宋体" pitchFamily="2" charset="-122"/>
              </a:rPr>
              <a:t> 4）</a:t>
            </a:r>
            <a:r>
              <a:rPr kumimoji="1" lang="en-US" altLang="zh-CN" dirty="0">
                <a:latin typeface="宋体" pitchFamily="2" charset="-122"/>
              </a:rPr>
              <a:t>O(2</a:t>
            </a:r>
            <a:r>
              <a:rPr kumimoji="1" lang="en-US" altLang="zh-CN" baseline="30000" dirty="0">
                <a:latin typeface="宋体" pitchFamily="2" charset="-122"/>
              </a:rPr>
              <a:t>n</a:t>
            </a:r>
            <a:r>
              <a:rPr kumimoji="1" lang="en-US" altLang="zh-CN" dirty="0">
                <a:latin typeface="宋体" pitchFamily="2" charset="-122"/>
              </a:rPr>
              <a:t>)、O(e</a:t>
            </a:r>
            <a:r>
              <a:rPr kumimoji="1" lang="en-US" altLang="zh-CN" baseline="30000" dirty="0">
                <a:latin typeface="宋体" pitchFamily="2" charset="-122"/>
              </a:rPr>
              <a:t>n</a:t>
            </a:r>
            <a:r>
              <a:rPr kumimoji="1" lang="en-US" altLang="zh-CN" dirty="0">
                <a:latin typeface="宋体" pitchFamily="2" charset="-122"/>
              </a:rPr>
              <a:t>)：</a:t>
            </a:r>
            <a:r>
              <a:rPr kumimoji="1" lang="zh-CN" altLang="en-US" dirty="0">
                <a:latin typeface="宋体" pitchFamily="2" charset="-122"/>
              </a:rPr>
              <a:t>指数型</a:t>
            </a:r>
          </a:p>
        </p:txBody>
      </p:sp>
      <p:sp>
        <p:nvSpPr>
          <p:cNvPr id="3" name="Rectangle 10"/>
          <p:cNvSpPr>
            <a:spLocks noChangeArrowheads="1"/>
          </p:cNvSpPr>
          <p:nvPr/>
        </p:nvSpPr>
        <p:spPr bwMode="auto">
          <a:xfrm>
            <a:off x="190500" y="2786152"/>
            <a:ext cx="8774113" cy="156966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r>
              <a:rPr lang="zh-CN" altLang="en-US" b="1" dirty="0"/>
              <a:t>当</a:t>
            </a:r>
            <a:r>
              <a:rPr lang="en-US" altLang="zh-CN" b="1" dirty="0"/>
              <a:t>n</a:t>
            </a:r>
            <a:r>
              <a:rPr lang="zh-CN" altLang="en-US" b="1" dirty="0"/>
              <a:t>值增大时</a:t>
            </a:r>
            <a:r>
              <a:rPr lang="zh-CN" altLang="en-US" b="1" dirty="0" smtClean="0"/>
              <a:t>，时间</a:t>
            </a:r>
            <a:r>
              <a:rPr lang="zh-CN" altLang="en-US" b="1" dirty="0"/>
              <a:t>复杂度存在下列关系：</a:t>
            </a:r>
            <a:r>
              <a:rPr lang="en-US" altLang="zh-CN" b="1" dirty="0"/>
              <a:t> O(1)&lt; O(log</a:t>
            </a:r>
            <a:r>
              <a:rPr lang="en-US" altLang="zh-CN" b="1" baseline="-30000" dirty="0"/>
              <a:t>2</a:t>
            </a:r>
            <a:r>
              <a:rPr lang="en-US" altLang="zh-CN" b="1" dirty="0"/>
              <a:t>n)&lt;O(n</a:t>
            </a:r>
            <a:r>
              <a:rPr lang="en-US" altLang="zh-CN" b="1" dirty="0" smtClean="0"/>
              <a:t>) &lt;</a:t>
            </a:r>
            <a:r>
              <a:rPr lang="en-US" altLang="zh-CN" b="1" dirty="0"/>
              <a:t>O(nlog</a:t>
            </a:r>
            <a:r>
              <a:rPr lang="en-US" altLang="zh-CN" b="1" baseline="-30000" dirty="0"/>
              <a:t>2</a:t>
            </a:r>
            <a:r>
              <a:rPr lang="en-US" altLang="zh-CN" b="1" dirty="0"/>
              <a:t>n)&lt;</a:t>
            </a:r>
            <a:r>
              <a:rPr lang="en-US" altLang="zh-CN" b="1" dirty="0">
                <a:solidFill>
                  <a:srgbClr val="FF0000"/>
                </a:solidFill>
              </a:rPr>
              <a:t>O(n</a:t>
            </a:r>
            <a:r>
              <a:rPr lang="en-US" altLang="zh-CN" b="1" baseline="30000" dirty="0">
                <a:solidFill>
                  <a:srgbClr val="FF0000"/>
                </a:solidFill>
              </a:rPr>
              <a:t>2</a:t>
            </a:r>
            <a:r>
              <a:rPr lang="en-US" altLang="zh-CN" b="1" dirty="0">
                <a:solidFill>
                  <a:srgbClr val="FF0000"/>
                </a:solidFill>
              </a:rPr>
              <a:t>)&lt;… &lt;O(</a:t>
            </a:r>
            <a:r>
              <a:rPr lang="en-US" altLang="zh-CN" b="1" dirty="0" err="1">
                <a:solidFill>
                  <a:srgbClr val="FF0000"/>
                </a:solidFill>
              </a:rPr>
              <a:t>n</a:t>
            </a:r>
            <a:r>
              <a:rPr lang="en-US" altLang="zh-CN" b="1" baseline="30000" dirty="0" err="1">
                <a:solidFill>
                  <a:srgbClr val="FF0000"/>
                </a:solidFill>
              </a:rPr>
              <a:t>k</a:t>
            </a:r>
            <a:r>
              <a:rPr lang="en-US" altLang="zh-CN" b="1" dirty="0">
                <a:solidFill>
                  <a:srgbClr val="FF0000"/>
                </a:solidFill>
              </a:rPr>
              <a:t>) </a:t>
            </a:r>
            <a:r>
              <a:rPr lang="en-US" altLang="zh-CN" b="1" dirty="0"/>
              <a:t>&lt;</a:t>
            </a:r>
            <a:r>
              <a:rPr lang="en-US" altLang="zh-CN" b="1" dirty="0">
                <a:solidFill>
                  <a:schemeClr val="accent6">
                    <a:lumMod val="60000"/>
                    <a:lumOff val="40000"/>
                  </a:schemeClr>
                </a:solidFill>
              </a:rPr>
              <a:t>O(2</a:t>
            </a:r>
            <a:r>
              <a:rPr lang="en-US" altLang="zh-CN" b="1" baseline="30000" dirty="0">
                <a:solidFill>
                  <a:schemeClr val="accent6">
                    <a:lumMod val="60000"/>
                    <a:lumOff val="40000"/>
                  </a:schemeClr>
                </a:solidFill>
              </a:rPr>
              <a:t>n</a:t>
            </a:r>
            <a:r>
              <a:rPr lang="en-US" altLang="zh-CN" b="1" dirty="0">
                <a:solidFill>
                  <a:schemeClr val="accent6">
                    <a:lumMod val="60000"/>
                    <a:lumOff val="40000"/>
                  </a:schemeClr>
                </a:solidFill>
              </a:rPr>
              <a:t>)&lt;O(3</a:t>
            </a:r>
            <a:r>
              <a:rPr lang="en-US" altLang="zh-CN" b="1" baseline="30000" dirty="0">
                <a:solidFill>
                  <a:schemeClr val="accent6">
                    <a:lumMod val="60000"/>
                    <a:lumOff val="40000"/>
                  </a:schemeClr>
                </a:solidFill>
              </a:rPr>
              <a:t>n</a:t>
            </a:r>
            <a:r>
              <a:rPr lang="en-US" altLang="zh-CN" b="1" dirty="0">
                <a:solidFill>
                  <a:schemeClr val="accent6">
                    <a:lumMod val="60000"/>
                    <a:lumOff val="40000"/>
                  </a:schemeClr>
                </a:solidFill>
              </a:rPr>
              <a:t>) &lt;… O(</a:t>
            </a:r>
            <a:r>
              <a:rPr lang="en-US" altLang="zh-CN" b="1" dirty="0" err="1">
                <a:solidFill>
                  <a:schemeClr val="accent6">
                    <a:lumMod val="60000"/>
                    <a:lumOff val="40000"/>
                  </a:schemeClr>
                </a:solidFill>
              </a:rPr>
              <a:t>K</a:t>
            </a:r>
            <a:r>
              <a:rPr lang="en-US" altLang="zh-CN" b="1" baseline="30000" dirty="0" err="1">
                <a:solidFill>
                  <a:schemeClr val="accent6">
                    <a:lumMod val="60000"/>
                    <a:lumOff val="40000"/>
                  </a:schemeClr>
                </a:solidFill>
              </a:rPr>
              <a:t>n</a:t>
            </a:r>
            <a:r>
              <a:rPr lang="en-US" altLang="zh-CN" b="1" dirty="0">
                <a:solidFill>
                  <a:schemeClr val="accent6">
                    <a:lumMod val="60000"/>
                    <a:lumOff val="40000"/>
                  </a:schemeClr>
                </a:solidFill>
              </a:rPr>
              <a:t>) </a:t>
            </a:r>
            <a:r>
              <a:rPr lang="en-US" altLang="zh-CN" b="1" dirty="0"/>
              <a:t>&lt; O(n!) </a:t>
            </a:r>
            <a:endParaRPr lang="en-US" altLang="zh-CN" b="1" dirty="0" smtClean="0"/>
          </a:p>
          <a:p>
            <a:endParaRPr lang="en-US" altLang="zh-CN" b="1" dirty="0"/>
          </a:p>
          <a:p>
            <a:r>
              <a:rPr lang="zh-CN" altLang="en-US" b="1" dirty="0" smtClean="0"/>
              <a:t>常数</a:t>
            </a:r>
            <a:r>
              <a:rPr lang="zh-CN" altLang="en-US" b="1" dirty="0"/>
              <a:t>阶</a:t>
            </a:r>
            <a:r>
              <a:rPr lang="en-US" altLang="zh-CN" b="1" dirty="0"/>
              <a:t>&lt;</a:t>
            </a:r>
            <a:r>
              <a:rPr lang="zh-CN" altLang="en-US" b="1" dirty="0"/>
              <a:t>对数阶</a:t>
            </a:r>
            <a:r>
              <a:rPr lang="en-US" altLang="zh-CN" b="1" dirty="0"/>
              <a:t>&lt;</a:t>
            </a:r>
            <a:r>
              <a:rPr lang="zh-CN" altLang="en-US" b="1" dirty="0"/>
              <a:t>线性阶</a:t>
            </a:r>
            <a:r>
              <a:rPr lang="en-US" altLang="zh-CN" b="1" dirty="0"/>
              <a:t>&lt;</a:t>
            </a:r>
            <a:r>
              <a:rPr lang="zh-CN" altLang="en-US" b="1" dirty="0"/>
              <a:t>线性对数阶</a:t>
            </a:r>
            <a:r>
              <a:rPr lang="en-US" altLang="zh-CN" b="1" dirty="0"/>
              <a:t>&lt; </a:t>
            </a:r>
            <a:r>
              <a:rPr lang="en-US" altLang="zh-CN" b="1" dirty="0" smtClean="0">
                <a:solidFill>
                  <a:srgbClr val="FF0000"/>
                </a:solidFill>
              </a:rPr>
              <a:t>k</a:t>
            </a:r>
            <a:r>
              <a:rPr lang="zh-CN" altLang="en-US" b="1" dirty="0" smtClean="0">
                <a:solidFill>
                  <a:srgbClr val="FF0000"/>
                </a:solidFill>
              </a:rPr>
              <a:t>次</a:t>
            </a:r>
            <a:r>
              <a:rPr lang="zh-CN" altLang="en-US" b="1" dirty="0">
                <a:solidFill>
                  <a:srgbClr val="FF0000"/>
                </a:solidFill>
              </a:rPr>
              <a:t>方阶</a:t>
            </a:r>
            <a:r>
              <a:rPr lang="en-US" altLang="zh-CN" b="1" dirty="0"/>
              <a:t>&lt;</a:t>
            </a:r>
            <a:r>
              <a:rPr lang="zh-CN" altLang="en-US" b="1" dirty="0">
                <a:solidFill>
                  <a:schemeClr val="accent6"/>
                </a:solidFill>
              </a:rPr>
              <a:t>指数</a:t>
            </a:r>
            <a:r>
              <a:rPr lang="zh-CN" altLang="en-US" b="1" dirty="0" smtClean="0">
                <a:solidFill>
                  <a:schemeClr val="accent6"/>
                </a:solidFill>
              </a:rPr>
              <a:t>阶</a:t>
            </a:r>
            <a:r>
              <a:rPr lang="en-US" altLang="zh-CN" b="1" dirty="0" smtClean="0"/>
              <a:t> &lt;</a:t>
            </a:r>
            <a:r>
              <a:rPr lang="zh-CN" altLang="en-US" b="1" dirty="0" smtClean="0"/>
              <a:t>阶乘</a:t>
            </a:r>
            <a:r>
              <a:rPr lang="zh-CN" altLang="en-US" b="1" dirty="0"/>
              <a:t>阶。</a:t>
            </a:r>
            <a:endParaRPr lang="en-US" altLang="zh-CN" b="1" dirty="0"/>
          </a:p>
        </p:txBody>
      </p:sp>
      <p:grpSp>
        <p:nvGrpSpPr>
          <p:cNvPr id="36868" name="Group 2"/>
          <p:cNvGrpSpPr>
            <a:grpSpLocks/>
          </p:cNvGrpSpPr>
          <p:nvPr/>
        </p:nvGrpSpPr>
        <p:grpSpPr bwMode="auto">
          <a:xfrm>
            <a:off x="0" y="0"/>
            <a:ext cx="9144000" cy="457200"/>
            <a:chOff x="0" y="0"/>
            <a:chExt cx="5760" cy="288"/>
          </a:xfrm>
        </p:grpSpPr>
        <p:sp>
          <p:nvSpPr>
            <p:cNvPr id="36870"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1"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6869"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pic>
        <p:nvPicPr>
          <p:cNvPr id="2" name="图片 1"/>
          <p:cNvPicPr>
            <a:picLocks noChangeAspect="1"/>
          </p:cNvPicPr>
          <p:nvPr/>
        </p:nvPicPr>
        <p:blipFill>
          <a:blip r:embed="rId2"/>
          <a:stretch>
            <a:fillRect/>
          </a:stretch>
        </p:blipFill>
        <p:spPr>
          <a:xfrm>
            <a:off x="2483768" y="674687"/>
            <a:ext cx="5808390" cy="59283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5"/>
          <p:cNvSpPr txBox="1">
            <a:spLocks noChangeArrowheads="1"/>
          </p:cNvSpPr>
          <p:nvPr/>
        </p:nvSpPr>
        <p:spPr bwMode="auto">
          <a:xfrm>
            <a:off x="251520" y="946943"/>
            <a:ext cx="8382000" cy="525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marL="0" indent="0" eaLnBrk="1" hangingPunct="1">
              <a:lnSpc>
                <a:spcPct val="115000"/>
              </a:lnSpc>
              <a:spcBef>
                <a:spcPct val="20000"/>
              </a:spcBef>
            </a:pPr>
            <a:r>
              <a:rPr kumimoji="1" lang="en-US" altLang="zh-CN" sz="2800" b="1" dirty="0" smtClean="0">
                <a:latin typeface="宋体" pitchFamily="2" charset="-122"/>
              </a:rPr>
              <a:t>1.4.3  </a:t>
            </a:r>
            <a:r>
              <a:rPr kumimoji="1" lang="zh-CN" altLang="en-US" sz="2800" b="1" dirty="0" smtClean="0">
                <a:latin typeface="宋体" pitchFamily="2" charset="-122"/>
              </a:rPr>
              <a:t>空间</a:t>
            </a:r>
            <a:r>
              <a:rPr kumimoji="1" lang="zh-CN" altLang="en-US" sz="2800" b="1" dirty="0">
                <a:latin typeface="宋体" pitchFamily="2" charset="-122"/>
              </a:rPr>
              <a:t>复杂度</a:t>
            </a:r>
          </a:p>
        </p:txBody>
      </p:sp>
      <p:sp>
        <p:nvSpPr>
          <p:cNvPr id="37891" name="Text Box 12"/>
          <p:cNvSpPr txBox="1">
            <a:spLocks noChangeArrowheads="1"/>
          </p:cNvSpPr>
          <p:nvPr/>
        </p:nvSpPr>
        <p:spPr bwMode="auto">
          <a:xfrm>
            <a:off x="533400" y="1628800"/>
            <a:ext cx="8382000" cy="22685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81000" indent="-381000"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lnSpc>
                <a:spcPct val="115000"/>
              </a:lnSpc>
              <a:spcBef>
                <a:spcPct val="20000"/>
              </a:spcBef>
              <a:buFont typeface="Wingdings" pitchFamily="2" charset="2"/>
              <a:buChar char="u"/>
            </a:pPr>
            <a:r>
              <a:rPr kumimoji="1" lang="zh-CN" altLang="en-US" dirty="0" smtClean="0">
                <a:latin typeface="宋体" pitchFamily="2" charset="-122"/>
              </a:rPr>
              <a:t>所谓</a:t>
            </a:r>
            <a:r>
              <a:rPr kumimoji="1" lang="zh-CN" altLang="en-US" dirty="0">
                <a:latin typeface="宋体" pitchFamily="2" charset="-122"/>
              </a:rPr>
              <a:t>算法的</a:t>
            </a:r>
            <a:r>
              <a:rPr kumimoji="1" lang="zh-CN" altLang="en-US" dirty="0">
                <a:ea typeface="黑体" pitchFamily="2" charset="-122"/>
              </a:rPr>
              <a:t>空间复杂度（</a:t>
            </a:r>
            <a:r>
              <a:rPr kumimoji="1" lang="en-US" altLang="zh-CN" dirty="0">
                <a:latin typeface="宋体" pitchFamily="2" charset="-122"/>
                <a:ea typeface="黑体" pitchFamily="2" charset="-122"/>
              </a:rPr>
              <a:t>Space complexity</a:t>
            </a:r>
            <a:r>
              <a:rPr kumimoji="1" lang="en-US" altLang="zh-CN" dirty="0">
                <a:ea typeface="黑体" pitchFamily="2" charset="-122"/>
              </a:rPr>
              <a:t>）</a:t>
            </a:r>
            <a:r>
              <a:rPr kumimoji="1" lang="zh-CN" altLang="en-US" dirty="0">
                <a:latin typeface="宋体" pitchFamily="2" charset="-122"/>
              </a:rPr>
              <a:t>指的是执行这个算法所需要的内存空间。记作：</a:t>
            </a:r>
            <a:r>
              <a:rPr kumimoji="1" lang="en-US" altLang="zh-CN" dirty="0">
                <a:latin typeface="宋体" pitchFamily="2" charset="-122"/>
              </a:rPr>
              <a:t>S(n)</a:t>
            </a:r>
          </a:p>
          <a:p>
            <a:pPr eaLnBrk="1" hangingPunct="1">
              <a:lnSpc>
                <a:spcPct val="115000"/>
              </a:lnSpc>
              <a:spcBef>
                <a:spcPct val="20000"/>
              </a:spcBef>
              <a:buFont typeface="Wingdings" pitchFamily="2" charset="2"/>
              <a:buChar char="u"/>
            </a:pPr>
            <a:r>
              <a:rPr kumimoji="1" lang="zh-CN" altLang="en-US" dirty="0" smtClean="0">
                <a:latin typeface="宋体" pitchFamily="2" charset="-122"/>
              </a:rPr>
              <a:t>时间</a:t>
            </a:r>
            <a:r>
              <a:rPr kumimoji="1" lang="zh-CN" altLang="en-US" dirty="0">
                <a:latin typeface="宋体" pitchFamily="2" charset="-122"/>
              </a:rPr>
              <a:t>与空间是一对矛盾。要节约空间往往就要消耗较多时间，反之亦然，而目前由于计算机硬件的发展，一般都有足够的内存空间，因此在分析中着重考虑时间的因素。</a:t>
            </a:r>
          </a:p>
        </p:txBody>
      </p:sp>
      <p:grpSp>
        <p:nvGrpSpPr>
          <p:cNvPr id="37892" name="Group 2"/>
          <p:cNvGrpSpPr>
            <a:grpSpLocks/>
          </p:cNvGrpSpPr>
          <p:nvPr/>
        </p:nvGrpSpPr>
        <p:grpSpPr bwMode="auto">
          <a:xfrm>
            <a:off x="0" y="0"/>
            <a:ext cx="9144000" cy="457200"/>
            <a:chOff x="0" y="0"/>
            <a:chExt cx="5760" cy="288"/>
          </a:xfrm>
        </p:grpSpPr>
        <p:sp>
          <p:nvSpPr>
            <p:cNvPr id="37894"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5"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7893" name="Text Box 10"/>
          <p:cNvSpPr txBox="1">
            <a:spLocks noChangeArrowheads="1"/>
          </p:cNvSpPr>
          <p:nvPr/>
        </p:nvSpPr>
        <p:spPr bwMode="auto">
          <a:xfrm>
            <a:off x="0" y="0"/>
            <a:ext cx="5314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dirty="0" smtClean="0"/>
              <a:t>§1.4 </a:t>
            </a:r>
            <a:r>
              <a:rPr lang="zh-CN" altLang="en-US" sz="3200" dirty="0">
                <a:ea typeface="黑体" pitchFamily="2" charset="-122"/>
              </a:rPr>
              <a:t>算法的性能分析与度量</a:t>
            </a:r>
            <a:endParaRPr lang="zh-CN" altLang="en-US" sz="32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0" y="0"/>
            <a:ext cx="9144000" cy="457200"/>
            <a:chOff x="0" y="0"/>
            <a:chExt cx="5760" cy="288"/>
          </a:xfrm>
        </p:grpSpPr>
        <p:sp>
          <p:nvSpPr>
            <p:cNvPr id="38919"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0"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38916" name="Text Box 7"/>
          <p:cNvSpPr txBox="1">
            <a:spLocks noChangeArrowheads="1"/>
          </p:cNvSpPr>
          <p:nvPr/>
        </p:nvSpPr>
        <p:spPr bwMode="auto">
          <a:xfrm>
            <a:off x="0" y="-22225"/>
            <a:ext cx="18161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zh-CN" altLang="en-US" sz="3200" b="1">
                <a:solidFill>
                  <a:srgbClr val="FF0000"/>
                </a:solidFill>
              </a:rPr>
              <a:t>本章小结</a:t>
            </a:r>
            <a:endParaRPr lang="zh-CN" altLang="en-US" b="1">
              <a:solidFill>
                <a:srgbClr val="FF0000"/>
              </a:solidFill>
            </a:endParaRPr>
          </a:p>
        </p:txBody>
      </p:sp>
      <p:sp>
        <p:nvSpPr>
          <p:cNvPr id="54279" name="Rectangle 8"/>
          <p:cNvSpPr>
            <a:spLocks noChangeArrowheads="1"/>
          </p:cNvSpPr>
          <p:nvPr/>
        </p:nvSpPr>
        <p:spPr bwMode="auto">
          <a:xfrm>
            <a:off x="381000" y="1984375"/>
            <a:ext cx="7772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dirty="0" smtClean="0"/>
              <a:t>1.  </a:t>
            </a:r>
            <a:r>
              <a:rPr lang="zh-CN" altLang="en-US" sz="2800" b="1" dirty="0"/>
              <a:t>数据结构的有关概念及它们之间的关系</a:t>
            </a:r>
          </a:p>
          <a:p>
            <a:r>
              <a:rPr lang="zh-CN" altLang="en-US" sz="2800" b="1" dirty="0"/>
              <a:t>     </a:t>
            </a:r>
            <a:r>
              <a:rPr lang="zh-CN" altLang="en-US" sz="2800" b="1" dirty="0">
                <a:solidFill>
                  <a:srgbClr val="FF0000"/>
                </a:solidFill>
              </a:rPr>
              <a:t>数据结构、逻辑结构、存储结构、</a:t>
            </a:r>
            <a:r>
              <a:rPr lang="zh-CN" altLang="en-US" sz="2800" b="1" dirty="0"/>
              <a:t>数据类型、</a:t>
            </a:r>
          </a:p>
          <a:p>
            <a:r>
              <a:rPr lang="en-US" sz="2800" b="1" dirty="0">
                <a:solidFill>
                  <a:srgbClr val="FF0000"/>
                </a:solidFill>
              </a:rPr>
              <a:t>    </a:t>
            </a:r>
            <a:r>
              <a:rPr lang="en-US" altLang="zh-CN" sz="2800" b="1" dirty="0">
                <a:solidFill>
                  <a:srgbClr val="FF0000"/>
                </a:solidFill>
              </a:rPr>
              <a:t>ADT</a:t>
            </a:r>
            <a:r>
              <a:rPr lang="zh-CN" altLang="en-US" sz="2800" b="1" dirty="0"/>
              <a:t>等</a:t>
            </a:r>
          </a:p>
        </p:txBody>
      </p:sp>
      <p:sp>
        <p:nvSpPr>
          <p:cNvPr id="54280" name="Rectangle 9"/>
          <p:cNvSpPr>
            <a:spLocks noChangeArrowheads="1"/>
          </p:cNvSpPr>
          <p:nvPr/>
        </p:nvSpPr>
        <p:spPr bwMode="auto">
          <a:xfrm>
            <a:off x="381000" y="3635375"/>
            <a:ext cx="81819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dirty="0" smtClean="0"/>
              <a:t>2.  </a:t>
            </a:r>
            <a:r>
              <a:rPr lang="zh-CN" altLang="en-US" sz="2800" b="1" dirty="0"/>
              <a:t>算法及算法分析基础</a:t>
            </a:r>
          </a:p>
          <a:p>
            <a:r>
              <a:rPr lang="zh-CN" altLang="en-US" sz="2800" b="1" dirty="0"/>
              <a:t>     算法的定义及特点、算法分析的方法（</a:t>
            </a:r>
            <a:r>
              <a:rPr lang="zh-CN" altLang="en-US" sz="2800" b="1" dirty="0">
                <a:solidFill>
                  <a:srgbClr val="FF0000"/>
                </a:solidFill>
              </a:rPr>
              <a:t>渐进时间复杂度</a:t>
            </a:r>
            <a:r>
              <a:rPr lang="zh-CN" altLang="en-US" sz="2800" b="1" dirty="0"/>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slide(fromLeft)">
                                      <p:cBhvr>
                                        <p:cTn id="7" dur="500"/>
                                        <p:tgtEl>
                                          <p:spTgt spid="54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slide(fromLeft)">
                                      <p:cBhvr>
                                        <p:cTn id="12" dur="500"/>
                                        <p:tgtEl>
                                          <p:spTgt spid="54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80"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050"/>
          <p:cNvSpPr txBox="1">
            <a:spLocks noChangeArrowheads="1"/>
          </p:cNvSpPr>
          <p:nvPr/>
        </p:nvSpPr>
        <p:spPr bwMode="auto">
          <a:xfrm>
            <a:off x="990600" y="2185988"/>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0"/>
              </a:spcBef>
              <a:defRPr kumimoji="1" sz="2400">
                <a:solidFill>
                  <a:schemeClr val="tx1"/>
                </a:solidFill>
                <a:latin typeface="Times New Roman" pitchFamily="18" charset="0"/>
                <a:ea typeface="宋体" pitchFamily="2" charset="-122"/>
              </a:defRPr>
            </a:lvl1pPr>
            <a:lvl2pPr marL="1028700" indent="-457200">
              <a:spcBef>
                <a:spcPct val="0"/>
              </a:spcBef>
              <a:defRPr kumimoji="1" sz="2400">
                <a:solidFill>
                  <a:schemeClr val="tx1"/>
                </a:solidFill>
                <a:latin typeface="Times New Roman" pitchFamily="18" charset="0"/>
                <a:ea typeface="宋体" pitchFamily="2" charset="-122"/>
              </a:defRPr>
            </a:lvl2pPr>
            <a:lvl3pPr marL="1676400" indent="-457200">
              <a:spcBef>
                <a:spcPct val="0"/>
              </a:spcBef>
              <a:defRPr kumimoji="1" sz="2400">
                <a:solidFill>
                  <a:schemeClr val="tx1"/>
                </a:solidFill>
                <a:latin typeface="Times New Roman" pitchFamily="18" charset="0"/>
                <a:ea typeface="宋体" pitchFamily="2" charset="-122"/>
              </a:defRPr>
            </a:lvl3pPr>
            <a:lvl4pPr marL="2324100" indent="-457200">
              <a:spcBef>
                <a:spcPct val="0"/>
              </a:spcBef>
              <a:defRPr kumimoji="1" sz="2400">
                <a:solidFill>
                  <a:schemeClr val="tx1"/>
                </a:solidFill>
                <a:latin typeface="Times New Roman" pitchFamily="18" charset="0"/>
                <a:ea typeface="宋体" pitchFamily="2" charset="-122"/>
              </a:defRPr>
            </a:lvl4pPr>
            <a:lvl5pPr marL="2971800" indent="-457200">
              <a:spcBef>
                <a:spcPct val="0"/>
              </a:spcBef>
              <a:defRPr kumimoji="1" sz="2400">
                <a:solidFill>
                  <a:schemeClr val="tx1"/>
                </a:solidFill>
                <a:latin typeface="Times New Roman" pitchFamily="18" charset="0"/>
                <a:ea typeface="宋体" pitchFamily="2" charset="-122"/>
              </a:defRPr>
            </a:lvl5pPr>
            <a:lvl6pPr marL="34290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886200" indent="-457200" fontAlgn="base">
              <a:spcBef>
                <a:spcPct val="0"/>
              </a:spcBef>
              <a:spcAft>
                <a:spcPct val="0"/>
              </a:spcAft>
              <a:defRPr kumimoji="1" sz="2400">
                <a:solidFill>
                  <a:schemeClr val="tx1"/>
                </a:solidFill>
                <a:latin typeface="Times New Roman" pitchFamily="18" charset="0"/>
                <a:ea typeface="宋体" pitchFamily="2" charset="-122"/>
              </a:defRPr>
            </a:lvl7pPr>
            <a:lvl8pPr marL="43434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8006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2800" b="1" dirty="0" smtClean="0">
                <a:effectLst>
                  <a:outerShdw blurRad="38100" dist="38100" dir="2700000" algn="tl">
                    <a:srgbClr val="000000">
                      <a:alpha val="43137"/>
                    </a:srgbClr>
                  </a:outerShdw>
                </a:effectLst>
              </a:rPr>
              <a:t>例3   城市图</a:t>
            </a:r>
            <a:endParaRPr lang="en-US" altLang="zh-CN" sz="2800" b="1" dirty="0" smtClean="0">
              <a:effectLst>
                <a:outerShdw blurRad="38100" dist="38100" dir="2700000" algn="tl">
                  <a:srgbClr val="000000">
                    <a:alpha val="43137"/>
                  </a:srgbClr>
                </a:outerShdw>
              </a:effectLst>
            </a:endParaRPr>
          </a:p>
        </p:txBody>
      </p:sp>
      <p:sp>
        <p:nvSpPr>
          <p:cNvPr id="3" name="Text Box 2053"/>
          <p:cNvSpPr txBox="1">
            <a:spLocks noChangeArrowheads="1"/>
          </p:cNvSpPr>
          <p:nvPr/>
        </p:nvSpPr>
        <p:spPr bwMode="auto">
          <a:xfrm>
            <a:off x="762000" y="5081588"/>
            <a:ext cx="7620000" cy="138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a:effectLst>
                  <a:outerShdw blurRad="38100" dist="38100" dir="2700000" algn="tl">
                    <a:srgbClr val="000000">
                      <a:alpha val="43137"/>
                    </a:srgbClr>
                  </a:outerShdw>
                </a:effectLst>
                <a:ea typeface="楷体_GB2312" pitchFamily="49" charset="-122"/>
              </a:rPr>
              <a:t>数据元素之间存在一种非线性关系，</a:t>
            </a:r>
            <a:r>
              <a:rPr lang="zh-CN" altLang="en-US" sz="2800" b="1">
                <a:effectLst>
                  <a:outerShdw blurRad="38100" dist="38100" dir="2700000" algn="tl">
                    <a:srgbClr val="000000">
                      <a:alpha val="43137"/>
                    </a:srgbClr>
                  </a:outerShdw>
                </a:effectLst>
                <a:ea typeface="隶书" pitchFamily="49" charset="-122"/>
              </a:rPr>
              <a:t>每个节点可有若干个前驱和若干个后继</a:t>
            </a:r>
            <a:r>
              <a:rPr lang="zh-CN" altLang="en-US" sz="2800" b="1">
                <a:effectLst>
                  <a:outerShdw blurRad="38100" dist="38100" dir="2700000" algn="tl">
                    <a:srgbClr val="000000">
                      <a:alpha val="43137"/>
                    </a:srgbClr>
                  </a:outerShdw>
                </a:effectLst>
              </a:rPr>
              <a:t>－－ </a:t>
            </a:r>
            <a:r>
              <a:rPr lang="zh-CN" altLang="en-US" sz="2800" b="1">
                <a:effectLst>
                  <a:outerShdw blurRad="38100" dist="38100" dir="2700000" algn="tl">
                    <a:srgbClr val="000000">
                      <a:alpha val="43137"/>
                    </a:srgbClr>
                  </a:outerShdw>
                </a:effectLst>
                <a:ea typeface="楷体_GB2312" pitchFamily="49" charset="-122"/>
              </a:rPr>
              <a:t>图结构。</a:t>
            </a:r>
          </a:p>
          <a:p>
            <a:pPr>
              <a:defRPr/>
            </a:pPr>
            <a:r>
              <a:rPr lang="zh-CN" altLang="en-US" sz="2800" b="1">
                <a:effectLst>
                  <a:outerShdw blurRad="38100" dist="38100" dir="2700000" algn="tl">
                    <a:srgbClr val="000000">
                      <a:alpha val="43137"/>
                    </a:srgbClr>
                  </a:outerShdw>
                </a:effectLst>
                <a:ea typeface="楷体_GB2312" pitchFamily="49" charset="-122"/>
              </a:rPr>
              <a:t>操作举例：找出从东营到北京的最短距离。</a:t>
            </a:r>
          </a:p>
        </p:txBody>
      </p:sp>
      <p:sp>
        <p:nvSpPr>
          <p:cNvPr id="4" name="AutoShape 2054"/>
          <p:cNvSpPr>
            <a:spLocks noChangeArrowheads="1"/>
          </p:cNvSpPr>
          <p:nvPr/>
        </p:nvSpPr>
        <p:spPr bwMode="auto">
          <a:xfrm>
            <a:off x="6324600" y="2033588"/>
            <a:ext cx="2819400" cy="1143000"/>
          </a:xfrm>
          <a:prstGeom prst="wedgeEllipseCallout">
            <a:avLst>
              <a:gd name="adj1" fmla="val -80801"/>
              <a:gd name="adj2" fmla="val 84444"/>
            </a:avLst>
          </a:prstGeom>
          <a:gradFill rotWithShape="0">
            <a:gsLst>
              <a:gs pos="0">
                <a:srgbClr val="BDF9D0"/>
              </a:gs>
              <a:gs pos="100000">
                <a:srgbClr val="FFFFFF"/>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defRPr/>
            </a:pPr>
            <a:r>
              <a:rPr lang="zh-CN" altLang="en-US" b="1">
                <a:effectLst>
                  <a:outerShdw blurRad="38100" dist="38100" dir="2700000" algn="tl">
                    <a:srgbClr val="000000">
                      <a:alpha val="43137"/>
                    </a:srgbClr>
                  </a:outerShdw>
                </a:effectLst>
              </a:rPr>
              <a:t>图结构</a:t>
            </a:r>
          </a:p>
        </p:txBody>
      </p:sp>
      <p:sp>
        <p:nvSpPr>
          <p:cNvPr id="5" name="Oval 2055"/>
          <p:cNvSpPr>
            <a:spLocks noChangeArrowheads="1"/>
          </p:cNvSpPr>
          <p:nvPr/>
        </p:nvSpPr>
        <p:spPr bwMode="auto">
          <a:xfrm>
            <a:off x="3733800" y="2719388"/>
            <a:ext cx="914400" cy="6096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dirty="0">
                <a:effectLst>
                  <a:outerShdw blurRad="38100" dist="38100" dir="2700000" algn="tl">
                    <a:srgbClr val="000000">
                      <a:alpha val="43137"/>
                    </a:srgbClr>
                  </a:outerShdw>
                </a:effectLst>
                <a:ea typeface="楷体_GB2312" pitchFamily="49" charset="-122"/>
              </a:rPr>
              <a:t>北京</a:t>
            </a:r>
          </a:p>
        </p:txBody>
      </p:sp>
      <p:sp>
        <p:nvSpPr>
          <p:cNvPr id="6" name="Oval 2056"/>
          <p:cNvSpPr>
            <a:spLocks noChangeArrowheads="1"/>
          </p:cNvSpPr>
          <p:nvPr/>
        </p:nvSpPr>
        <p:spPr bwMode="auto">
          <a:xfrm>
            <a:off x="1600200" y="3328988"/>
            <a:ext cx="914400" cy="6096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济南</a:t>
            </a:r>
          </a:p>
        </p:txBody>
      </p:sp>
      <p:sp>
        <p:nvSpPr>
          <p:cNvPr id="7" name="Oval 2057"/>
          <p:cNvSpPr>
            <a:spLocks noChangeArrowheads="1"/>
          </p:cNvSpPr>
          <p:nvPr/>
        </p:nvSpPr>
        <p:spPr bwMode="auto">
          <a:xfrm>
            <a:off x="3429000" y="3557588"/>
            <a:ext cx="914400" cy="6096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a:effectLst>
                  <a:outerShdw blurRad="38100" dist="38100" dir="2700000" algn="tl">
                    <a:srgbClr val="000000">
                      <a:alpha val="43137"/>
                    </a:srgbClr>
                  </a:outerShdw>
                </a:effectLst>
                <a:ea typeface="楷体_GB2312" pitchFamily="49" charset="-122"/>
              </a:rPr>
              <a:t>淄博</a:t>
            </a:r>
          </a:p>
        </p:txBody>
      </p:sp>
      <p:sp>
        <p:nvSpPr>
          <p:cNvPr id="8" name="Oval 2058"/>
          <p:cNvSpPr>
            <a:spLocks noChangeArrowheads="1"/>
          </p:cNvSpPr>
          <p:nvPr/>
        </p:nvSpPr>
        <p:spPr bwMode="auto">
          <a:xfrm>
            <a:off x="4953000" y="3557588"/>
            <a:ext cx="914400" cy="6096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dirty="0" smtClean="0">
                <a:effectLst>
                  <a:outerShdw blurRad="38100" dist="38100" dir="2700000" algn="tl">
                    <a:srgbClr val="000000">
                      <a:alpha val="43137"/>
                    </a:srgbClr>
                  </a:outerShdw>
                </a:effectLst>
                <a:ea typeface="楷体_GB2312" pitchFamily="49" charset="-122"/>
              </a:rPr>
              <a:t>青岛</a:t>
            </a:r>
            <a:endParaRPr lang="zh-CN" altLang="en-US" b="1" dirty="0">
              <a:effectLst>
                <a:outerShdw blurRad="38100" dist="38100" dir="2700000" algn="tl">
                  <a:srgbClr val="000000">
                    <a:alpha val="43137"/>
                  </a:srgbClr>
                </a:outerShdw>
              </a:effectLst>
              <a:ea typeface="楷体_GB2312" pitchFamily="49" charset="-122"/>
            </a:endParaRPr>
          </a:p>
        </p:txBody>
      </p:sp>
      <p:sp>
        <p:nvSpPr>
          <p:cNvPr id="9" name="Oval 2059"/>
          <p:cNvSpPr>
            <a:spLocks noChangeArrowheads="1"/>
          </p:cNvSpPr>
          <p:nvPr/>
        </p:nvSpPr>
        <p:spPr bwMode="auto">
          <a:xfrm>
            <a:off x="3276600" y="4471988"/>
            <a:ext cx="914400" cy="6096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b="1" dirty="0">
                <a:effectLst>
                  <a:outerShdw blurRad="38100" dist="38100" dir="2700000" algn="tl">
                    <a:srgbClr val="000000">
                      <a:alpha val="43137"/>
                    </a:srgbClr>
                  </a:outerShdw>
                </a:effectLst>
                <a:ea typeface="楷体_GB2312" pitchFamily="49" charset="-122"/>
              </a:rPr>
              <a:t>东营</a:t>
            </a:r>
          </a:p>
        </p:txBody>
      </p:sp>
      <p:sp>
        <p:nvSpPr>
          <p:cNvPr id="10" name="Line 2060"/>
          <p:cNvSpPr>
            <a:spLocks noChangeShapeType="1"/>
          </p:cNvSpPr>
          <p:nvPr/>
        </p:nvSpPr>
        <p:spPr bwMode="auto">
          <a:xfrm flipH="1">
            <a:off x="2209800" y="3100388"/>
            <a:ext cx="1524000" cy="2286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1" name="Line 2061"/>
          <p:cNvSpPr>
            <a:spLocks noChangeShapeType="1"/>
          </p:cNvSpPr>
          <p:nvPr/>
        </p:nvSpPr>
        <p:spPr bwMode="auto">
          <a:xfrm flipH="1">
            <a:off x="4038600" y="3328988"/>
            <a:ext cx="0" cy="3048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2" name="Line 2062"/>
          <p:cNvSpPr>
            <a:spLocks noChangeShapeType="1"/>
          </p:cNvSpPr>
          <p:nvPr/>
        </p:nvSpPr>
        <p:spPr bwMode="auto">
          <a:xfrm>
            <a:off x="4648200" y="3100388"/>
            <a:ext cx="762000" cy="4572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3" name="Line 2063"/>
          <p:cNvSpPr>
            <a:spLocks noChangeShapeType="1"/>
          </p:cNvSpPr>
          <p:nvPr/>
        </p:nvSpPr>
        <p:spPr bwMode="auto">
          <a:xfrm flipH="1" flipV="1">
            <a:off x="2514600" y="3709988"/>
            <a:ext cx="914400" cy="1524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4" name="Line 2064"/>
          <p:cNvSpPr>
            <a:spLocks noChangeShapeType="1"/>
          </p:cNvSpPr>
          <p:nvPr/>
        </p:nvSpPr>
        <p:spPr bwMode="auto">
          <a:xfrm>
            <a:off x="1905000" y="3938588"/>
            <a:ext cx="1371600" cy="7620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5" name="Line 2065"/>
          <p:cNvSpPr>
            <a:spLocks noChangeShapeType="1"/>
          </p:cNvSpPr>
          <p:nvPr/>
        </p:nvSpPr>
        <p:spPr bwMode="auto">
          <a:xfrm flipH="1">
            <a:off x="3733800" y="4167188"/>
            <a:ext cx="76200" cy="3048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6" name="Line 2066"/>
          <p:cNvSpPr>
            <a:spLocks noChangeShapeType="1"/>
          </p:cNvSpPr>
          <p:nvPr/>
        </p:nvSpPr>
        <p:spPr bwMode="auto">
          <a:xfrm flipH="1">
            <a:off x="4114800" y="4167188"/>
            <a:ext cx="1219200" cy="45720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7" name="Line 2067"/>
          <p:cNvSpPr>
            <a:spLocks noChangeShapeType="1"/>
          </p:cNvSpPr>
          <p:nvPr/>
        </p:nvSpPr>
        <p:spPr bwMode="auto">
          <a:xfrm flipH="1">
            <a:off x="4343400" y="3938588"/>
            <a:ext cx="609600" cy="0"/>
          </a:xfrm>
          <a:prstGeom prst="line">
            <a:avLst/>
          </a:prstGeom>
          <a:noFill/>
          <a:ln w="38100">
            <a:solidFill>
              <a:schemeClr val="bg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grpSp>
        <p:nvGrpSpPr>
          <p:cNvPr id="5138" name="Group 2"/>
          <p:cNvGrpSpPr>
            <a:grpSpLocks/>
          </p:cNvGrpSpPr>
          <p:nvPr/>
        </p:nvGrpSpPr>
        <p:grpSpPr bwMode="auto">
          <a:xfrm>
            <a:off x="0" y="0"/>
            <a:ext cx="9144000" cy="457200"/>
            <a:chOff x="0" y="0"/>
            <a:chExt cx="5760" cy="288"/>
          </a:xfrm>
        </p:grpSpPr>
        <p:sp>
          <p:nvSpPr>
            <p:cNvPr id="5141"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2"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5139"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5140" name="矩形 21"/>
          <p:cNvSpPr>
            <a:spLocks noChangeArrowheads="1"/>
          </p:cNvSpPr>
          <p:nvPr/>
        </p:nvSpPr>
        <p:spPr bwMode="auto">
          <a:xfrm>
            <a:off x="277813" y="684213"/>
            <a:ext cx="272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1.1.1 </a:t>
            </a:r>
            <a:r>
              <a:rPr lang="zh-CN" altLang="en-US"/>
              <a:t>数据结构初识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457200"/>
            <a:chOff x="0" y="0"/>
            <a:chExt cx="5760" cy="288"/>
          </a:xfrm>
        </p:grpSpPr>
        <p:sp>
          <p:nvSpPr>
            <p:cNvPr id="6151"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2"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6147"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6148" name="矩形 12"/>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
        <p:nvSpPr>
          <p:cNvPr id="14" name="Text Box 5"/>
          <p:cNvSpPr txBox="1">
            <a:spLocks noChangeArrowheads="1"/>
          </p:cNvSpPr>
          <p:nvPr/>
        </p:nvSpPr>
        <p:spPr bwMode="auto">
          <a:xfrm>
            <a:off x="295275" y="1023938"/>
            <a:ext cx="8382000" cy="136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2E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60413" indent="-760413">
              <a:spcBef>
                <a:spcPct val="0"/>
              </a:spcBef>
              <a:defRPr kumimoji="1" sz="2400">
                <a:solidFill>
                  <a:schemeClr val="tx1"/>
                </a:solidFill>
                <a:latin typeface="Times New Roman" pitchFamily="18" charset="0"/>
                <a:ea typeface="宋体" pitchFamily="2" charset="-122"/>
              </a:defRPr>
            </a:lvl1pPr>
            <a:lvl2pPr marL="1408113" indent="-457200">
              <a:spcBef>
                <a:spcPct val="0"/>
              </a:spcBef>
              <a:defRPr kumimoji="1" sz="2400">
                <a:solidFill>
                  <a:schemeClr val="tx1"/>
                </a:solidFill>
                <a:latin typeface="Times New Roman" pitchFamily="18" charset="0"/>
                <a:ea typeface="宋体" pitchFamily="2" charset="-122"/>
              </a:defRPr>
            </a:lvl2pPr>
            <a:lvl3pPr marL="2055813" indent="-457200">
              <a:spcBef>
                <a:spcPct val="0"/>
              </a:spcBef>
              <a:defRPr kumimoji="1" sz="2400">
                <a:solidFill>
                  <a:schemeClr val="tx1"/>
                </a:solidFill>
                <a:latin typeface="Times New Roman" pitchFamily="18" charset="0"/>
                <a:ea typeface="宋体" pitchFamily="2" charset="-122"/>
              </a:defRPr>
            </a:lvl3pPr>
            <a:lvl4pPr marL="2703513" indent="-457200">
              <a:spcBef>
                <a:spcPct val="0"/>
              </a:spcBef>
              <a:defRPr kumimoji="1" sz="2400">
                <a:solidFill>
                  <a:schemeClr val="tx1"/>
                </a:solidFill>
                <a:latin typeface="Times New Roman" pitchFamily="18" charset="0"/>
                <a:ea typeface="宋体" pitchFamily="2" charset="-122"/>
              </a:defRPr>
            </a:lvl4pPr>
            <a:lvl5pPr marL="3351213" indent="-457200">
              <a:spcBef>
                <a:spcPct val="0"/>
              </a:spcBef>
              <a:defRPr kumimoji="1" sz="2400">
                <a:solidFill>
                  <a:schemeClr val="tx1"/>
                </a:solidFill>
                <a:latin typeface="Times New Roman" pitchFamily="18" charset="0"/>
                <a:ea typeface="宋体" pitchFamily="2" charset="-122"/>
              </a:defRPr>
            </a:lvl5pPr>
            <a:lvl6pPr marL="3808413" indent="-457200" fontAlgn="base">
              <a:spcBef>
                <a:spcPct val="0"/>
              </a:spcBef>
              <a:spcAft>
                <a:spcPct val="0"/>
              </a:spcAft>
              <a:defRPr kumimoji="1" sz="2400">
                <a:solidFill>
                  <a:schemeClr val="tx1"/>
                </a:solidFill>
                <a:latin typeface="Times New Roman" pitchFamily="18" charset="0"/>
                <a:ea typeface="宋体" pitchFamily="2" charset="-122"/>
              </a:defRPr>
            </a:lvl6pPr>
            <a:lvl7pPr marL="4265613" indent="-457200" fontAlgn="base">
              <a:spcBef>
                <a:spcPct val="0"/>
              </a:spcBef>
              <a:spcAft>
                <a:spcPct val="0"/>
              </a:spcAft>
              <a:defRPr kumimoji="1" sz="2400">
                <a:solidFill>
                  <a:schemeClr val="tx1"/>
                </a:solidFill>
                <a:latin typeface="Times New Roman" pitchFamily="18" charset="0"/>
                <a:ea typeface="宋体" pitchFamily="2" charset="-122"/>
              </a:defRPr>
            </a:lvl7pPr>
            <a:lvl8pPr marL="4722813" indent="-457200" fontAlgn="base">
              <a:spcBef>
                <a:spcPct val="0"/>
              </a:spcBef>
              <a:spcAft>
                <a:spcPct val="0"/>
              </a:spcAft>
              <a:defRPr kumimoji="1" sz="2400">
                <a:solidFill>
                  <a:schemeClr val="tx1"/>
                </a:solidFill>
                <a:latin typeface="Times New Roman" pitchFamily="18" charset="0"/>
                <a:ea typeface="宋体" pitchFamily="2" charset="-122"/>
              </a:defRPr>
            </a:lvl8pPr>
            <a:lvl9pPr marL="5180013"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buFontTx/>
              <a:buAutoNum type="arabicPeriod"/>
              <a:defRPr/>
            </a:pPr>
            <a:r>
              <a:rPr lang="zh-CN" altLang="en-US" b="1" dirty="0" smtClean="0">
                <a:effectLst>
                  <a:outerShdw blurRad="38100" dist="38100" dir="2700000" algn="tl">
                    <a:srgbClr val="000000">
                      <a:alpha val="43137"/>
                    </a:srgbClr>
                  </a:outerShdw>
                </a:effectLst>
                <a:latin typeface="宋体" pitchFamily="2" charset="-122"/>
              </a:rPr>
              <a:t>数据(</a:t>
            </a:r>
            <a:r>
              <a:rPr lang="en-US" altLang="zh-CN" b="1" dirty="0" smtClean="0">
                <a:effectLst>
                  <a:outerShdw blurRad="38100" dist="38100" dir="2700000" algn="tl">
                    <a:srgbClr val="000000">
                      <a:alpha val="43137"/>
                    </a:srgbClr>
                  </a:outerShdw>
                </a:effectLst>
                <a:latin typeface="宋体" pitchFamily="2" charset="-122"/>
              </a:rPr>
              <a:t>data)：</a:t>
            </a:r>
            <a:r>
              <a:rPr lang="zh-CN" altLang="en-US" b="1" dirty="0" smtClean="0">
                <a:effectLst>
                  <a:outerShdw blurRad="38100" dist="38100" dir="2700000" algn="tl">
                    <a:srgbClr val="000000">
                      <a:alpha val="43137"/>
                    </a:srgbClr>
                  </a:outerShdw>
                </a:effectLst>
                <a:latin typeface="宋体" pitchFamily="2" charset="-122"/>
              </a:rPr>
              <a:t>是信息的载体，它可以用计算机表示并加工，如数、字符、符号等的集合。分为数值型数据和非数值型数据两类。</a:t>
            </a:r>
          </a:p>
        </p:txBody>
      </p:sp>
      <p:sp>
        <p:nvSpPr>
          <p:cNvPr id="15" name="Text Box 6"/>
          <p:cNvSpPr txBox="1">
            <a:spLocks noChangeArrowheads="1"/>
          </p:cNvSpPr>
          <p:nvPr/>
        </p:nvSpPr>
        <p:spPr bwMode="auto">
          <a:xfrm>
            <a:off x="295275" y="2620963"/>
            <a:ext cx="8362950"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760413" indent="-760413">
              <a:spcBef>
                <a:spcPct val="0"/>
              </a:spcBef>
              <a:defRPr kumimoji="1" sz="2400">
                <a:solidFill>
                  <a:schemeClr val="tx1"/>
                </a:solidFill>
                <a:latin typeface="Times New Roman" pitchFamily="18" charset="0"/>
                <a:ea typeface="宋体" pitchFamily="2" charset="-122"/>
              </a:defRPr>
            </a:lvl1pPr>
            <a:lvl2pPr marL="1716088" indent="-457200">
              <a:spcBef>
                <a:spcPct val="0"/>
              </a:spcBef>
              <a:defRPr kumimoji="1" sz="2400">
                <a:solidFill>
                  <a:schemeClr val="tx1"/>
                </a:solidFill>
                <a:latin typeface="Times New Roman" pitchFamily="18" charset="0"/>
                <a:ea typeface="宋体" pitchFamily="2" charset="-122"/>
              </a:defRPr>
            </a:lvl2pPr>
            <a:lvl3pPr marL="2363788" indent="-457200">
              <a:spcBef>
                <a:spcPct val="0"/>
              </a:spcBef>
              <a:defRPr kumimoji="1" sz="2400">
                <a:solidFill>
                  <a:schemeClr val="tx1"/>
                </a:solidFill>
                <a:latin typeface="Times New Roman" pitchFamily="18" charset="0"/>
                <a:ea typeface="宋体" pitchFamily="2" charset="-122"/>
              </a:defRPr>
            </a:lvl3pPr>
            <a:lvl4pPr marL="3011488" indent="-457200">
              <a:spcBef>
                <a:spcPct val="0"/>
              </a:spcBef>
              <a:defRPr kumimoji="1" sz="2400">
                <a:solidFill>
                  <a:schemeClr val="tx1"/>
                </a:solidFill>
                <a:latin typeface="Times New Roman" pitchFamily="18" charset="0"/>
                <a:ea typeface="宋体" pitchFamily="2" charset="-122"/>
              </a:defRPr>
            </a:lvl4pPr>
            <a:lvl5pPr marL="3659188" indent="-457200">
              <a:spcBef>
                <a:spcPct val="0"/>
              </a:spcBef>
              <a:defRPr kumimoji="1" sz="2400">
                <a:solidFill>
                  <a:schemeClr val="tx1"/>
                </a:solidFill>
                <a:latin typeface="Times New Roman" pitchFamily="18" charset="0"/>
                <a:ea typeface="宋体" pitchFamily="2" charset="-122"/>
              </a:defRPr>
            </a:lvl5pPr>
            <a:lvl6pPr marL="4116388" indent="-457200" fontAlgn="base">
              <a:spcBef>
                <a:spcPct val="0"/>
              </a:spcBef>
              <a:spcAft>
                <a:spcPct val="0"/>
              </a:spcAft>
              <a:defRPr kumimoji="1" sz="2400">
                <a:solidFill>
                  <a:schemeClr val="tx1"/>
                </a:solidFill>
                <a:latin typeface="Times New Roman" pitchFamily="18" charset="0"/>
                <a:ea typeface="宋体" pitchFamily="2" charset="-122"/>
              </a:defRPr>
            </a:lvl6pPr>
            <a:lvl7pPr marL="4573588" indent="-457200" fontAlgn="base">
              <a:spcBef>
                <a:spcPct val="0"/>
              </a:spcBef>
              <a:spcAft>
                <a:spcPct val="0"/>
              </a:spcAft>
              <a:defRPr kumimoji="1" sz="2400">
                <a:solidFill>
                  <a:schemeClr val="tx1"/>
                </a:solidFill>
                <a:latin typeface="Times New Roman" pitchFamily="18" charset="0"/>
                <a:ea typeface="宋体" pitchFamily="2" charset="-122"/>
              </a:defRPr>
            </a:lvl7pPr>
            <a:lvl8pPr marL="5030788" indent="-457200" fontAlgn="base">
              <a:spcBef>
                <a:spcPct val="0"/>
              </a:spcBef>
              <a:spcAft>
                <a:spcPct val="0"/>
              </a:spcAft>
              <a:defRPr kumimoji="1" sz="2400">
                <a:solidFill>
                  <a:schemeClr val="tx1"/>
                </a:solidFill>
                <a:latin typeface="Times New Roman" pitchFamily="18" charset="0"/>
                <a:ea typeface="宋体" pitchFamily="2" charset="-122"/>
              </a:defRPr>
            </a:lvl8pPr>
            <a:lvl9pPr marL="5487988"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buFontTx/>
              <a:buAutoNum type="arabicPeriod" startAt="2"/>
              <a:defRPr/>
            </a:pPr>
            <a:r>
              <a:rPr lang="zh-CN" altLang="en-US" b="1" dirty="0" smtClean="0">
                <a:effectLst>
                  <a:outerShdw blurRad="38100" dist="38100" dir="2700000" algn="tl">
                    <a:srgbClr val="000000">
                      <a:alpha val="43137"/>
                    </a:srgbClr>
                  </a:outerShdw>
                </a:effectLst>
                <a:latin typeface="宋体" pitchFamily="2" charset="-122"/>
              </a:rPr>
              <a:t>数据元素(</a:t>
            </a:r>
            <a:r>
              <a:rPr lang="en-US" altLang="zh-CN" b="1" dirty="0" smtClean="0">
                <a:effectLst>
                  <a:outerShdw blurRad="38100" dist="38100" dir="2700000" algn="tl">
                    <a:srgbClr val="000000">
                      <a:alpha val="43137"/>
                    </a:srgbClr>
                  </a:outerShdw>
                </a:effectLst>
                <a:latin typeface="宋体" pitchFamily="2" charset="-122"/>
              </a:rPr>
              <a:t>data  element)：</a:t>
            </a:r>
            <a:r>
              <a:rPr lang="zh-CN" altLang="en-US" b="1" dirty="0" smtClean="0">
                <a:effectLst>
                  <a:outerShdw blurRad="38100" dist="38100" dir="2700000" algn="tl">
                    <a:srgbClr val="000000">
                      <a:alpha val="43137"/>
                    </a:srgbClr>
                  </a:outerShdw>
                </a:effectLst>
                <a:latin typeface="宋体" pitchFamily="2" charset="-122"/>
              </a:rPr>
              <a:t>是数据集合中的一个个体，是数据的基本单位。</a:t>
            </a:r>
          </a:p>
          <a:p>
            <a:pPr>
              <a:lnSpc>
                <a:spcPct val="120000"/>
              </a:lnSpc>
              <a:defRPr/>
            </a:pPr>
            <a:r>
              <a:rPr lang="zh-CN" altLang="en-US" b="1" dirty="0" smtClean="0">
                <a:effectLst>
                  <a:outerShdw blurRad="38100" dist="38100" dir="2700000" algn="tl">
                    <a:srgbClr val="000000">
                      <a:alpha val="43137"/>
                    </a:srgbClr>
                  </a:outerShdw>
                </a:effectLst>
                <a:latin typeface="宋体" pitchFamily="2" charset="-122"/>
              </a:rPr>
              <a:t>     如</a:t>
            </a:r>
            <a:r>
              <a:rPr lang="en-US" altLang="zh-CN" b="1" dirty="0" smtClean="0">
                <a:effectLst>
                  <a:outerShdw blurRad="38100" dist="38100" dir="2700000" algn="tl">
                    <a:srgbClr val="000000">
                      <a:alpha val="43137"/>
                    </a:srgbClr>
                  </a:outerShdw>
                </a:effectLst>
                <a:latin typeface="宋体" pitchFamily="2" charset="-122"/>
              </a:rPr>
              <a:t>N={1，2，3，4，5}</a:t>
            </a:r>
            <a:r>
              <a:rPr lang="zh-CN" altLang="en-US" b="1" dirty="0" smtClean="0">
                <a:effectLst>
                  <a:outerShdw blurRad="38100" dist="38100" dir="2700000" algn="tl">
                    <a:srgbClr val="000000">
                      <a:alpha val="43137"/>
                    </a:srgbClr>
                  </a:outerShdw>
                </a:effectLst>
                <a:latin typeface="宋体" pitchFamily="2" charset="-122"/>
              </a:rPr>
              <a:t>中整数1至5均为数据元素。</a:t>
            </a:r>
          </a:p>
          <a:p>
            <a:pPr>
              <a:lnSpc>
                <a:spcPct val="120000"/>
              </a:lnSpc>
              <a:buClr>
                <a:srgbClr val="F2EC00"/>
              </a:buClr>
              <a:buFont typeface="Wingdings" pitchFamily="2" charset="2"/>
              <a:buChar char="q"/>
              <a:defRPr/>
            </a:pPr>
            <a:r>
              <a:rPr lang="zh-CN" altLang="en-US" b="1" dirty="0" smtClean="0">
                <a:effectLst>
                  <a:outerShdw blurRad="38100" dist="38100" dir="2700000" algn="tl">
                    <a:srgbClr val="000000">
                      <a:alpha val="43137"/>
                    </a:srgbClr>
                  </a:outerShdw>
                </a:effectLst>
                <a:latin typeface="宋体" pitchFamily="2" charset="-122"/>
              </a:rPr>
              <a:t>数据元素不一定是单个的数字或字符（原子类型），也可能是若干个数据项的组合（结构类型），如学生信息。</a:t>
            </a:r>
            <a:br>
              <a:rPr lang="zh-CN" altLang="en-US" b="1" dirty="0" smtClean="0">
                <a:effectLst>
                  <a:outerShdw blurRad="38100" dist="38100" dir="2700000" algn="tl">
                    <a:srgbClr val="000000">
                      <a:alpha val="43137"/>
                    </a:srgbClr>
                  </a:outerShdw>
                </a:effectLst>
                <a:latin typeface="宋体" pitchFamily="2" charset="-122"/>
              </a:rPr>
            </a:br>
            <a:r>
              <a:rPr lang="zh-CN" altLang="en-US" b="1" dirty="0" smtClean="0">
                <a:effectLst>
                  <a:outerShdw blurRad="38100" dist="38100" dir="2700000" algn="tl">
                    <a:srgbClr val="000000">
                      <a:alpha val="43137"/>
                    </a:srgbClr>
                  </a:outerShdw>
                </a:effectLst>
                <a:latin typeface="宋体" pitchFamily="2" charset="-122"/>
              </a:rPr>
              <a:t>	  学生（学号，姓名，性别，成绩）</a:t>
            </a:r>
          </a:p>
          <a:p>
            <a:pPr>
              <a:lnSpc>
                <a:spcPct val="120000"/>
              </a:lnSpc>
              <a:buClr>
                <a:srgbClr val="F2EC00"/>
              </a:buClr>
              <a:buFont typeface="Wingdings" pitchFamily="2" charset="2"/>
              <a:buChar char="q"/>
              <a:defRPr/>
            </a:pPr>
            <a:r>
              <a:rPr lang="zh-CN" altLang="en-US" b="1" dirty="0" smtClean="0">
                <a:effectLst>
                  <a:outerShdw blurRad="38100" dist="38100" dir="2700000" algn="tl">
                    <a:srgbClr val="000000">
                      <a:alpha val="43137"/>
                    </a:srgbClr>
                  </a:outerShdw>
                </a:effectLst>
                <a:latin typeface="宋体" pitchFamily="2" charset="-122"/>
              </a:rPr>
              <a:t>数据元素有时也称结点或记录。</a:t>
            </a:r>
          </a:p>
          <a:p>
            <a:pPr>
              <a:lnSpc>
                <a:spcPct val="120000"/>
              </a:lnSpc>
              <a:buClr>
                <a:srgbClr val="F2EC00"/>
              </a:buClr>
              <a:buFont typeface="Wingdings" pitchFamily="2" charset="2"/>
              <a:buChar char="q"/>
              <a:defRPr/>
            </a:pPr>
            <a:r>
              <a:rPr lang="zh-CN" altLang="en-US" b="1" dirty="0" smtClean="0">
                <a:effectLst>
                  <a:outerShdw blurRad="38100" dist="38100" dir="2700000" algn="tl">
                    <a:srgbClr val="000000">
                      <a:alpha val="43137"/>
                    </a:srgbClr>
                  </a:outerShdw>
                </a:effectLst>
                <a:latin typeface="宋体" pitchFamily="2" charset="-122"/>
              </a:rPr>
              <a:t>注意：数据元素是基本单位，数据项是最小单位。</a:t>
            </a:r>
            <a:endParaRPr lang="zh-CN" altLang="zh-CN" b="1" dirty="0" smtClean="0">
              <a:effectLst>
                <a:outerShdw blurRad="38100" dist="38100" dir="2700000" algn="tl">
                  <a:srgbClr val="000000">
                    <a:alpha val="43137"/>
                  </a:srgbClr>
                </a:outerShdw>
              </a:effectLst>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277813" y="1125538"/>
            <a:ext cx="8610600"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itchFamily="18" charset="0"/>
                <a:ea typeface="宋体" pitchFamily="2" charset="-122"/>
              </a:defRPr>
            </a:lvl1pPr>
            <a:lvl2pPr marL="914400" indent="-457200">
              <a:spcBef>
                <a:spcPct val="0"/>
              </a:spcBef>
              <a:defRPr kumimoji="1" sz="2400">
                <a:solidFill>
                  <a:schemeClr val="tx1"/>
                </a:solidFill>
                <a:latin typeface="Times New Roman" pitchFamily="18" charset="0"/>
                <a:ea typeface="宋体" pitchFamily="2" charset="-122"/>
              </a:defRPr>
            </a:lvl2pPr>
            <a:lvl3pPr marL="1371600" indent="-457200">
              <a:spcBef>
                <a:spcPct val="0"/>
              </a:spcBef>
              <a:defRPr kumimoji="1" sz="2400">
                <a:solidFill>
                  <a:schemeClr val="tx1"/>
                </a:solidFill>
                <a:latin typeface="Times New Roman" pitchFamily="18" charset="0"/>
                <a:ea typeface="宋体" pitchFamily="2" charset="-122"/>
              </a:defRPr>
            </a:lvl3pPr>
            <a:lvl4pPr marL="1828800" indent="-457200">
              <a:spcBef>
                <a:spcPct val="0"/>
              </a:spcBef>
              <a:defRPr kumimoji="1" sz="2400">
                <a:solidFill>
                  <a:schemeClr val="tx1"/>
                </a:solidFill>
                <a:latin typeface="Times New Roman" pitchFamily="18" charset="0"/>
                <a:ea typeface="宋体" pitchFamily="2" charset="-122"/>
              </a:defRPr>
            </a:lvl4pPr>
            <a:lvl5pPr marL="2286000" indent="-457200">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marL="0" indent="0">
              <a:lnSpc>
                <a:spcPct val="120000"/>
              </a:lnSpc>
              <a:defRPr/>
            </a:pPr>
            <a:r>
              <a:rPr lang="en-US" altLang="zh-CN" b="1" dirty="0" smtClean="0">
                <a:effectLst>
                  <a:outerShdw blurRad="38100" dist="38100" dir="2700000" algn="tl">
                    <a:srgbClr val="000000">
                      <a:alpha val="43137"/>
                    </a:srgbClr>
                  </a:outerShdw>
                </a:effectLst>
                <a:latin typeface="宋体" pitchFamily="2" charset="-122"/>
              </a:rPr>
              <a:t>3. </a:t>
            </a:r>
            <a:r>
              <a:rPr lang="zh-CN" altLang="en-US" b="1" dirty="0" smtClean="0">
                <a:effectLst>
                  <a:outerShdw blurRad="38100" dist="38100" dir="2700000" algn="tl">
                    <a:srgbClr val="000000">
                      <a:alpha val="43137"/>
                    </a:srgbClr>
                  </a:outerShdw>
                </a:effectLst>
                <a:latin typeface="宋体" pitchFamily="2" charset="-122"/>
              </a:rPr>
              <a:t>数据结构(</a:t>
            </a:r>
            <a:r>
              <a:rPr lang="en-US" altLang="zh-CN" b="1" dirty="0" smtClean="0">
                <a:effectLst>
                  <a:outerShdw blurRad="38100" dist="38100" dir="2700000" algn="tl">
                    <a:srgbClr val="000000">
                      <a:alpha val="43137"/>
                    </a:srgbClr>
                  </a:outerShdw>
                </a:effectLst>
                <a:latin typeface="宋体" pitchFamily="2" charset="-122"/>
              </a:rPr>
              <a:t>data  structure)：</a:t>
            </a:r>
            <a:r>
              <a:rPr lang="zh-CN" altLang="en-US" b="1" dirty="0" smtClean="0">
                <a:effectLst>
                  <a:outerShdw blurRad="38100" dist="38100" dir="2700000" algn="tl">
                    <a:srgbClr val="000000">
                      <a:alpha val="43137"/>
                    </a:srgbClr>
                  </a:outerShdw>
                </a:effectLst>
                <a:latin typeface="宋体" pitchFamily="2" charset="-122"/>
              </a:rPr>
              <a:t>数据元素及数据元素之间的关系的有限集合。</a:t>
            </a:r>
          </a:p>
          <a:p>
            <a:pPr>
              <a:lnSpc>
                <a:spcPct val="120000"/>
              </a:lnSpc>
              <a:defRPr/>
            </a:pPr>
            <a:r>
              <a:rPr lang="zh-CN" altLang="en-US" b="1" dirty="0" smtClean="0">
                <a:effectLst>
                  <a:outerShdw blurRad="38100" dist="38100" dir="2700000" algn="tl">
                    <a:srgbClr val="000000">
                      <a:alpha val="43137"/>
                    </a:srgbClr>
                  </a:outerShdw>
                </a:effectLst>
                <a:latin typeface="宋体" pitchFamily="2" charset="-122"/>
              </a:rPr>
              <a:t>   用集合论方法定义数据结构为：</a:t>
            </a:r>
            <a:r>
              <a:rPr lang="en-US" altLang="zh-CN" b="1" dirty="0" smtClean="0">
                <a:effectLst>
                  <a:outerShdw blurRad="38100" dist="38100" dir="2700000" algn="tl">
                    <a:srgbClr val="000000">
                      <a:alpha val="43137"/>
                    </a:srgbClr>
                  </a:outerShdw>
                </a:effectLst>
                <a:latin typeface="宋体" pitchFamily="2" charset="-122"/>
              </a:rPr>
              <a:t>S =（D，R）</a:t>
            </a:r>
          </a:p>
          <a:p>
            <a:pPr>
              <a:lnSpc>
                <a:spcPct val="120000"/>
              </a:lnSpc>
              <a:defRPr/>
            </a:pPr>
            <a:r>
              <a:rPr lang="en-US" altLang="zh-CN" b="1" dirty="0" smtClean="0">
                <a:effectLst>
                  <a:outerShdw blurRad="38100" dist="38100" dir="2700000" algn="tl">
                    <a:srgbClr val="000000">
                      <a:alpha val="43137"/>
                    </a:srgbClr>
                  </a:outerShdw>
                </a:effectLst>
                <a:latin typeface="宋体" pitchFamily="2" charset="-122"/>
              </a:rPr>
              <a:t>   D</a:t>
            </a:r>
            <a:r>
              <a:rPr lang="zh-CN" altLang="en-US" b="1" dirty="0" smtClean="0">
                <a:effectLst>
                  <a:outerShdw blurRad="38100" dist="38100" dir="2700000" algn="tl">
                    <a:srgbClr val="000000">
                      <a:alpha val="43137"/>
                    </a:srgbClr>
                  </a:outerShdw>
                </a:effectLst>
                <a:latin typeface="宋体" pitchFamily="2" charset="-122"/>
              </a:rPr>
              <a:t>是数据元素的有限集，</a:t>
            </a:r>
            <a:r>
              <a:rPr lang="en-US" altLang="zh-CN" b="1" dirty="0" smtClean="0">
                <a:effectLst>
                  <a:outerShdw blurRad="38100" dist="38100" dir="2700000" algn="tl">
                    <a:srgbClr val="000000">
                      <a:alpha val="43137"/>
                    </a:srgbClr>
                  </a:outerShdw>
                </a:effectLst>
                <a:latin typeface="宋体" pitchFamily="2" charset="-122"/>
              </a:rPr>
              <a:t>R</a:t>
            </a:r>
            <a:r>
              <a:rPr lang="zh-CN" altLang="en-US" b="1" dirty="0" smtClean="0">
                <a:effectLst>
                  <a:outerShdw blurRad="38100" dist="38100" dir="2700000" algn="tl">
                    <a:srgbClr val="000000">
                      <a:alpha val="43137"/>
                    </a:srgbClr>
                  </a:outerShdw>
                </a:effectLst>
                <a:latin typeface="宋体" pitchFamily="2" charset="-122"/>
              </a:rPr>
              <a:t>是数据元素之间关系的有限集。 </a:t>
            </a:r>
            <a:r>
              <a:rPr lang="en-US" altLang="zh-CN" b="1" dirty="0" smtClean="0">
                <a:effectLst>
                  <a:outerShdw blurRad="38100" dist="38100" dir="2700000" algn="tl">
                    <a:srgbClr val="000000">
                      <a:alpha val="43137"/>
                    </a:srgbClr>
                  </a:outerShdw>
                </a:effectLst>
                <a:latin typeface="宋体" pitchFamily="2" charset="-122"/>
              </a:rPr>
              <a:t>  </a:t>
            </a:r>
          </a:p>
        </p:txBody>
      </p:sp>
      <p:sp>
        <p:nvSpPr>
          <p:cNvPr id="3" name="Text Box 14"/>
          <p:cNvSpPr txBox="1">
            <a:spLocks noChangeArrowheads="1"/>
          </p:cNvSpPr>
          <p:nvPr/>
        </p:nvSpPr>
        <p:spPr bwMode="auto">
          <a:xfrm>
            <a:off x="228600" y="3213100"/>
            <a:ext cx="8534400"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81000">
              <a:spcBef>
                <a:spcPct val="0"/>
              </a:spcBef>
              <a:defRPr kumimoji="1" sz="2400">
                <a:solidFill>
                  <a:schemeClr val="tx1"/>
                </a:solidFill>
                <a:latin typeface="Times New Roman" pitchFamily="18" charset="0"/>
                <a:ea typeface="宋体" pitchFamily="2" charset="-122"/>
              </a:defRPr>
            </a:lvl1pPr>
            <a:lvl2pPr marL="1131888" indent="-457200">
              <a:spcBef>
                <a:spcPct val="0"/>
              </a:spcBef>
              <a:defRPr kumimoji="1" sz="2400">
                <a:solidFill>
                  <a:schemeClr val="tx1"/>
                </a:solidFill>
                <a:latin typeface="Times New Roman" pitchFamily="18" charset="0"/>
                <a:ea typeface="宋体" pitchFamily="2" charset="-122"/>
              </a:defRPr>
            </a:lvl2pPr>
            <a:lvl3pPr marL="1779588" indent="-457200">
              <a:spcBef>
                <a:spcPct val="0"/>
              </a:spcBef>
              <a:defRPr kumimoji="1" sz="2400">
                <a:solidFill>
                  <a:schemeClr val="tx1"/>
                </a:solidFill>
                <a:latin typeface="Times New Roman" pitchFamily="18" charset="0"/>
                <a:ea typeface="宋体" pitchFamily="2" charset="-122"/>
              </a:defRPr>
            </a:lvl3pPr>
            <a:lvl4pPr marL="2427288" indent="-457200">
              <a:spcBef>
                <a:spcPct val="0"/>
              </a:spcBef>
              <a:defRPr kumimoji="1" sz="2400">
                <a:solidFill>
                  <a:schemeClr val="tx1"/>
                </a:solidFill>
                <a:latin typeface="Times New Roman" pitchFamily="18" charset="0"/>
                <a:ea typeface="宋体" pitchFamily="2" charset="-122"/>
              </a:defRPr>
            </a:lvl4pPr>
            <a:lvl5pPr marL="3074988" indent="-457200">
              <a:spcBef>
                <a:spcPct val="0"/>
              </a:spcBef>
              <a:defRPr kumimoji="1" sz="2400">
                <a:solidFill>
                  <a:schemeClr val="tx1"/>
                </a:solidFill>
                <a:latin typeface="Times New Roman" pitchFamily="18" charset="0"/>
                <a:ea typeface="宋体" pitchFamily="2" charset="-122"/>
              </a:defRPr>
            </a:lvl5pPr>
            <a:lvl6pPr marL="3532188" indent="-457200" fontAlgn="base">
              <a:spcBef>
                <a:spcPct val="0"/>
              </a:spcBef>
              <a:spcAft>
                <a:spcPct val="0"/>
              </a:spcAft>
              <a:defRPr kumimoji="1" sz="2400">
                <a:solidFill>
                  <a:schemeClr val="tx1"/>
                </a:solidFill>
                <a:latin typeface="Times New Roman" pitchFamily="18" charset="0"/>
                <a:ea typeface="宋体" pitchFamily="2" charset="-122"/>
              </a:defRPr>
            </a:lvl6pPr>
            <a:lvl7pPr marL="3989388" indent="-457200" fontAlgn="base">
              <a:spcBef>
                <a:spcPct val="0"/>
              </a:spcBef>
              <a:spcAft>
                <a:spcPct val="0"/>
              </a:spcAft>
              <a:defRPr kumimoji="1" sz="2400">
                <a:solidFill>
                  <a:schemeClr val="tx1"/>
                </a:solidFill>
                <a:latin typeface="Times New Roman" pitchFamily="18" charset="0"/>
                <a:ea typeface="宋体" pitchFamily="2" charset="-122"/>
              </a:defRPr>
            </a:lvl7pPr>
            <a:lvl8pPr marL="4446588" indent="-457200" fontAlgn="base">
              <a:spcBef>
                <a:spcPct val="0"/>
              </a:spcBef>
              <a:spcAft>
                <a:spcPct val="0"/>
              </a:spcAft>
              <a:defRPr kumimoji="1" sz="2400">
                <a:solidFill>
                  <a:schemeClr val="tx1"/>
                </a:solidFill>
                <a:latin typeface="Times New Roman" pitchFamily="18" charset="0"/>
                <a:ea typeface="宋体" pitchFamily="2" charset="-122"/>
              </a:defRPr>
            </a:lvl8pPr>
            <a:lvl9pPr marL="4903788"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indent="0">
              <a:lnSpc>
                <a:spcPct val="120000"/>
              </a:lnSpc>
              <a:defRPr/>
            </a:pPr>
            <a:r>
              <a:rPr lang="en-US" altLang="zh-CN" b="1" dirty="0" smtClean="0">
                <a:effectLst>
                  <a:outerShdw blurRad="38100" dist="38100" dir="2700000" algn="tl">
                    <a:srgbClr val="000000">
                      <a:alpha val="43137"/>
                    </a:srgbClr>
                  </a:outerShdw>
                </a:effectLst>
                <a:latin typeface="宋体" pitchFamily="2" charset="-122"/>
              </a:rPr>
              <a:t>4. </a:t>
            </a:r>
            <a:r>
              <a:rPr lang="zh-CN" altLang="en-US" b="1" dirty="0" smtClean="0">
                <a:effectLst>
                  <a:outerShdw blurRad="38100" dist="38100" dir="2700000" algn="tl">
                    <a:srgbClr val="000000">
                      <a:alpha val="43137"/>
                    </a:srgbClr>
                  </a:outerShdw>
                </a:effectLst>
                <a:latin typeface="宋体" pitchFamily="2" charset="-122"/>
              </a:rPr>
              <a:t>逻辑结构(数据结构)与物理结构(存储结构)：</a:t>
            </a:r>
          </a:p>
          <a:p>
            <a:pPr>
              <a:lnSpc>
                <a:spcPct val="120000"/>
              </a:lnSpc>
              <a:defRPr/>
            </a:pPr>
            <a:r>
              <a:rPr lang="zh-CN" altLang="en-US" b="1" dirty="0" smtClean="0">
                <a:effectLst>
                  <a:outerShdw blurRad="38100" dist="38100" dir="2700000" algn="tl">
                    <a:srgbClr val="000000">
                      <a:alpha val="43137"/>
                    </a:srgbClr>
                  </a:outerShdw>
                </a:effectLst>
                <a:latin typeface="宋体" pitchFamily="2" charset="-122"/>
              </a:rPr>
              <a:t>数据的逻辑结构是数据间关系的描述，它只抽象地反映数据之间的逻辑关系。（人）</a:t>
            </a:r>
          </a:p>
          <a:p>
            <a:pPr>
              <a:lnSpc>
                <a:spcPct val="120000"/>
              </a:lnSpc>
              <a:defRPr/>
            </a:pPr>
            <a:r>
              <a:rPr lang="zh-CN" altLang="en-US" b="1" dirty="0" smtClean="0">
                <a:effectLst>
                  <a:outerShdw blurRad="38100" dist="38100" dir="2700000" algn="tl">
                    <a:srgbClr val="000000">
                      <a:alpha val="43137"/>
                    </a:srgbClr>
                  </a:outerShdw>
                </a:effectLst>
                <a:latin typeface="宋体" pitchFamily="2" charset="-122"/>
              </a:rPr>
              <a:t>数据的物理结构指的是其逻辑结构在计算机存储器里的实现，它反映数据在计算机内部的存储方式。</a:t>
            </a:r>
            <a:r>
              <a:rPr lang="zh-CN" altLang="en-US" b="1" dirty="0" smtClean="0">
                <a:effectLst>
                  <a:outerShdw blurRad="38100" dist="38100" dir="2700000" algn="tl">
                    <a:srgbClr val="000000">
                      <a:alpha val="43137"/>
                    </a:srgbClr>
                  </a:outerShdw>
                </a:effectLst>
              </a:rPr>
              <a:t> （计算机）</a:t>
            </a:r>
            <a:endParaRPr lang="zh-CN" altLang="zh-CN" b="1" dirty="0" smtClean="0">
              <a:effectLst>
                <a:outerShdw blurRad="38100" dist="38100" dir="2700000" algn="tl">
                  <a:srgbClr val="000000">
                    <a:alpha val="43137"/>
                  </a:srgbClr>
                </a:outerShdw>
              </a:effectLst>
              <a:latin typeface="宋体" pitchFamily="2" charset="-122"/>
            </a:endParaRPr>
          </a:p>
        </p:txBody>
      </p:sp>
      <p:grpSp>
        <p:nvGrpSpPr>
          <p:cNvPr id="7172" name="Group 2"/>
          <p:cNvGrpSpPr>
            <a:grpSpLocks/>
          </p:cNvGrpSpPr>
          <p:nvPr/>
        </p:nvGrpSpPr>
        <p:grpSpPr bwMode="auto">
          <a:xfrm>
            <a:off x="0" y="0"/>
            <a:ext cx="9144000" cy="457200"/>
            <a:chOff x="0" y="0"/>
            <a:chExt cx="5760" cy="288"/>
          </a:xfrm>
        </p:grpSpPr>
        <p:sp>
          <p:nvSpPr>
            <p:cNvPr id="7175"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6"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7173"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7174" name="矩形 7"/>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0" y="0"/>
            <a:ext cx="9144000" cy="457200"/>
            <a:chOff x="0" y="0"/>
            <a:chExt cx="5760" cy="288"/>
          </a:xfrm>
        </p:grpSpPr>
        <p:sp>
          <p:nvSpPr>
            <p:cNvPr id="8198"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9"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8195"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8196" name="矩形 7"/>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
        <p:nvSpPr>
          <p:cNvPr id="9" name="Text Box 5"/>
          <p:cNvSpPr txBox="1">
            <a:spLocks noChangeArrowheads="1"/>
          </p:cNvSpPr>
          <p:nvPr/>
        </p:nvSpPr>
        <p:spPr bwMode="auto">
          <a:xfrm>
            <a:off x="381000" y="1023938"/>
            <a:ext cx="8229600" cy="560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952500" indent="-476250" defTabSz="765175">
              <a:spcBef>
                <a:spcPct val="0"/>
              </a:spcBef>
              <a:defRPr kumimoji="1" sz="2400">
                <a:solidFill>
                  <a:schemeClr val="tx1"/>
                </a:solidFill>
                <a:latin typeface="Times New Roman" pitchFamily="18" charset="0"/>
                <a:ea typeface="宋体" pitchFamily="2" charset="-122"/>
              </a:defRPr>
            </a:lvl1pPr>
            <a:lvl2pPr marL="1600200" indent="-457200" defTabSz="765175">
              <a:spcBef>
                <a:spcPct val="0"/>
              </a:spcBef>
              <a:defRPr kumimoji="1" sz="2400">
                <a:solidFill>
                  <a:schemeClr val="tx1"/>
                </a:solidFill>
                <a:latin typeface="Times New Roman" pitchFamily="18" charset="0"/>
                <a:ea typeface="宋体" pitchFamily="2" charset="-122"/>
              </a:defRPr>
            </a:lvl2pPr>
            <a:lvl3pPr marL="2247900" indent="-457200" defTabSz="765175">
              <a:spcBef>
                <a:spcPct val="0"/>
              </a:spcBef>
              <a:defRPr kumimoji="1" sz="2400">
                <a:solidFill>
                  <a:schemeClr val="tx1"/>
                </a:solidFill>
                <a:latin typeface="Times New Roman" pitchFamily="18" charset="0"/>
                <a:ea typeface="宋体" pitchFamily="2" charset="-122"/>
              </a:defRPr>
            </a:lvl3pPr>
            <a:lvl4pPr marL="2895600" indent="-457200" defTabSz="765175">
              <a:spcBef>
                <a:spcPct val="0"/>
              </a:spcBef>
              <a:defRPr kumimoji="1" sz="2400">
                <a:solidFill>
                  <a:schemeClr val="tx1"/>
                </a:solidFill>
                <a:latin typeface="Times New Roman" pitchFamily="18" charset="0"/>
                <a:ea typeface="宋体" pitchFamily="2" charset="-122"/>
              </a:defRPr>
            </a:lvl4pPr>
            <a:lvl5pPr marL="3543300" indent="-457200" defTabSz="765175">
              <a:spcBef>
                <a:spcPct val="0"/>
              </a:spcBef>
              <a:defRPr kumimoji="1" sz="2400">
                <a:solidFill>
                  <a:schemeClr val="tx1"/>
                </a:solidFill>
                <a:latin typeface="Times New Roman" pitchFamily="18" charset="0"/>
                <a:ea typeface="宋体" pitchFamily="2" charset="-122"/>
              </a:defRPr>
            </a:lvl5pPr>
            <a:lvl6pPr marL="4000500" indent="-457200" defTabSz="765175" fontAlgn="base">
              <a:spcBef>
                <a:spcPct val="0"/>
              </a:spcBef>
              <a:spcAft>
                <a:spcPct val="0"/>
              </a:spcAft>
              <a:defRPr kumimoji="1" sz="2400">
                <a:solidFill>
                  <a:schemeClr val="tx1"/>
                </a:solidFill>
                <a:latin typeface="Times New Roman" pitchFamily="18" charset="0"/>
                <a:ea typeface="宋体" pitchFamily="2" charset="-122"/>
              </a:defRPr>
            </a:lvl6pPr>
            <a:lvl7pPr marL="4457700" indent="-457200" defTabSz="765175" fontAlgn="base">
              <a:spcBef>
                <a:spcPct val="0"/>
              </a:spcBef>
              <a:spcAft>
                <a:spcPct val="0"/>
              </a:spcAft>
              <a:defRPr kumimoji="1" sz="2400">
                <a:solidFill>
                  <a:schemeClr val="tx1"/>
                </a:solidFill>
                <a:latin typeface="Times New Roman" pitchFamily="18" charset="0"/>
                <a:ea typeface="宋体" pitchFamily="2" charset="-122"/>
              </a:defRPr>
            </a:lvl7pPr>
            <a:lvl8pPr marL="4914900" indent="-457200" defTabSz="765175" fontAlgn="base">
              <a:spcBef>
                <a:spcPct val="0"/>
              </a:spcBef>
              <a:spcAft>
                <a:spcPct val="0"/>
              </a:spcAft>
              <a:defRPr kumimoji="1" sz="2400">
                <a:solidFill>
                  <a:schemeClr val="tx1"/>
                </a:solidFill>
                <a:latin typeface="Times New Roman" pitchFamily="18" charset="0"/>
                <a:ea typeface="宋体" pitchFamily="2" charset="-122"/>
              </a:defRPr>
            </a:lvl8pPr>
            <a:lvl9pPr marL="5372100" indent="-457200" defTabSz="765175"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逻辑结构</a:t>
            </a:r>
          </a:p>
          <a:p>
            <a:pPr>
              <a:lnSpc>
                <a:spcPct val="110000"/>
              </a:lnSpc>
              <a:spcBef>
                <a:spcPct val="50000"/>
              </a:spcBef>
              <a:buClr>
                <a:srgbClr val="F2EC00"/>
              </a:buClr>
              <a:buFont typeface="Wingdings" pitchFamily="2" charset="2"/>
              <a:buChar char="q"/>
              <a:defRPr/>
            </a:pPr>
            <a:r>
              <a:rPr lang="zh-CN" altLang="en-US" sz="2800" b="1" dirty="0" smtClean="0">
                <a:effectLst>
                  <a:outerShdw blurRad="38100" dist="38100" dir="2700000" algn="tl">
                    <a:srgbClr val="000000">
                      <a:alpha val="43137"/>
                    </a:srgbClr>
                  </a:outerShdw>
                </a:effectLst>
                <a:latin typeface="宋体" pitchFamily="2" charset="-122"/>
              </a:rPr>
              <a:t>集合：结构中的数据元素除了同属于一种类型外，别无其它关系。</a:t>
            </a:r>
          </a:p>
          <a:p>
            <a:pPr>
              <a:lnSpc>
                <a:spcPct val="110000"/>
              </a:lnSpc>
              <a:spcBef>
                <a:spcPct val="50000"/>
              </a:spcBef>
              <a:buClr>
                <a:srgbClr val="F2EC00"/>
              </a:buClr>
              <a:buFont typeface="Wingdings" pitchFamily="2" charset="2"/>
              <a:buChar char="q"/>
              <a:defRPr/>
            </a:pPr>
            <a:r>
              <a:rPr lang="zh-CN" altLang="en-US" sz="2800" b="1" dirty="0" smtClean="0">
                <a:effectLst>
                  <a:outerShdw blurRad="38100" dist="38100" dir="2700000" algn="tl">
                    <a:srgbClr val="000000">
                      <a:alpha val="43137"/>
                    </a:srgbClr>
                  </a:outerShdw>
                </a:effectLst>
                <a:latin typeface="宋体" pitchFamily="2" charset="-122"/>
              </a:rPr>
              <a:t>线性结构：结构中的数据元素之间存在一对一的关系。</a:t>
            </a:r>
          </a:p>
          <a:p>
            <a:pPr>
              <a:lnSpc>
                <a:spcPct val="110000"/>
              </a:lnSpc>
              <a:spcBef>
                <a:spcPct val="50000"/>
              </a:spcBef>
              <a:buClr>
                <a:srgbClr val="F2EC00"/>
              </a:buClr>
              <a:buFont typeface="Wingdings" pitchFamily="2" charset="2"/>
              <a:buChar char="q"/>
              <a:defRPr/>
            </a:pPr>
            <a:r>
              <a:rPr lang="zh-CN" altLang="en-US" sz="2800" b="1" dirty="0" smtClean="0">
                <a:effectLst>
                  <a:outerShdw blurRad="38100" dist="38100" dir="2700000" algn="tl">
                    <a:srgbClr val="000000">
                      <a:alpha val="43137"/>
                    </a:srgbClr>
                  </a:outerShdw>
                </a:effectLst>
                <a:latin typeface="宋体" pitchFamily="2" charset="-122"/>
              </a:rPr>
              <a:t>树型结构：结构中的数据元素之间存在一对多的关系。</a:t>
            </a:r>
          </a:p>
          <a:p>
            <a:pPr>
              <a:lnSpc>
                <a:spcPct val="110000"/>
              </a:lnSpc>
              <a:spcBef>
                <a:spcPct val="50000"/>
              </a:spcBef>
              <a:buClr>
                <a:srgbClr val="F2EC00"/>
              </a:buClr>
              <a:buFont typeface="Wingdings" pitchFamily="2" charset="2"/>
              <a:buChar char="q"/>
              <a:defRPr/>
            </a:pPr>
            <a:r>
              <a:rPr lang="zh-CN" altLang="en-US" sz="2800" b="1" dirty="0" smtClean="0">
                <a:effectLst>
                  <a:outerShdw blurRad="38100" dist="38100" dir="2700000" algn="tl">
                    <a:srgbClr val="000000">
                      <a:alpha val="43137"/>
                    </a:srgbClr>
                  </a:outerShdw>
                </a:effectLst>
                <a:latin typeface="宋体" pitchFamily="2" charset="-122"/>
              </a:rPr>
              <a:t>图状结构或网状结构：结构中的数据元素之间存在多对多的关系。</a:t>
            </a:r>
          </a:p>
          <a:p>
            <a:pPr>
              <a:defRPr/>
            </a:pPr>
            <a:r>
              <a:rPr lang="zh-CN" altLang="en-US" sz="2800" b="1" dirty="0" smtClean="0">
                <a:effectLst>
                  <a:outerShdw blurRad="38100" dist="38100" dir="2700000" algn="tl">
                    <a:srgbClr val="000000">
                      <a:alpha val="43137"/>
                    </a:srgbClr>
                  </a:outerShdw>
                </a:effectLst>
                <a:latin typeface="宋体" pitchFamily="2" charset="-122"/>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0" y="0"/>
            <a:ext cx="9144000" cy="457200"/>
            <a:chOff x="0" y="0"/>
            <a:chExt cx="5760" cy="288"/>
          </a:xfrm>
        </p:grpSpPr>
        <p:sp>
          <p:nvSpPr>
            <p:cNvPr id="9222"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20" name="Rectangle 3"/>
          <p:cNvSpPr txBox="1">
            <a:spLocks noChangeArrowheads="1"/>
          </p:cNvSpPr>
          <p:nvPr/>
        </p:nvSpPr>
        <p:spPr>
          <a:xfrm>
            <a:off x="-304800" y="898525"/>
            <a:ext cx="9220200" cy="4114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a:lstStyle>
          <a:p>
            <a:pPr indent="33338">
              <a:lnSpc>
                <a:spcPct val="110000"/>
              </a:lnSpc>
              <a:spcBef>
                <a:spcPct val="30000"/>
              </a:spcBef>
              <a:buFontTx/>
              <a:buNone/>
              <a:defRPr/>
            </a:pPr>
            <a:r>
              <a:rPr lang="zh-CN" altLang="en-US" sz="2800" b="1" dirty="0" smtClean="0">
                <a:effectLst>
                  <a:outerShdw blurRad="38100" dist="38100" dir="2700000" algn="tl">
                    <a:srgbClr val="000000">
                      <a:alpha val="43137"/>
                    </a:srgbClr>
                  </a:outerShdw>
                </a:effectLst>
                <a:latin typeface="宋体" pitchFamily="2" charset="-122"/>
              </a:rPr>
              <a:t>物理结构</a:t>
            </a:r>
          </a:p>
          <a:p>
            <a:pPr indent="33338">
              <a:lnSpc>
                <a:spcPct val="110000"/>
              </a:lnSpc>
              <a:spcBef>
                <a:spcPct val="30000"/>
              </a:spcBef>
              <a:buFont typeface="Wingdings" pitchFamily="2" charset="2"/>
              <a:buChar char="Ø"/>
              <a:defRPr/>
            </a:pPr>
            <a:r>
              <a:rPr lang="zh-CN" altLang="en-US" sz="2800" b="1" dirty="0" smtClean="0">
                <a:effectLst>
                  <a:outerShdw blurRad="38100" dist="38100" dir="2700000" algn="tl">
                    <a:srgbClr val="000000">
                      <a:alpha val="43137"/>
                    </a:srgbClr>
                  </a:outerShdw>
                </a:effectLst>
                <a:latin typeface="宋体" pitchFamily="2" charset="-122"/>
              </a:rPr>
              <a:t>顺序存储结构：所有元素存放在一片连续的存贮单元中，逻辑上相邻的元素存放到计算机内存仍然相邻。</a:t>
            </a:r>
            <a:endParaRPr lang="zh-CN" altLang="en-US" sz="2800" b="1" dirty="0" smtClean="0">
              <a:effectLst>
                <a:outerShdw blurRad="38100" dist="38100" dir="2700000" algn="tl">
                  <a:srgbClr val="000000">
                    <a:alpha val="43137"/>
                  </a:srgbClr>
                </a:outerShdw>
              </a:effectLst>
              <a:latin typeface="宋体" pitchFamily="2" charset="-122"/>
              <a:cs typeface="Times New Roman" pitchFamily="18" charset="0"/>
            </a:endParaRPr>
          </a:p>
          <a:p>
            <a:pPr indent="33338" algn="just">
              <a:lnSpc>
                <a:spcPct val="110000"/>
              </a:lnSpc>
              <a:spcBef>
                <a:spcPct val="30000"/>
              </a:spcBef>
              <a:buFont typeface="Wingdings" pitchFamily="2" charset="2"/>
              <a:buChar char="Ø"/>
              <a:defRPr/>
            </a:pPr>
            <a:r>
              <a:rPr lang="zh-CN" altLang="en-US" sz="2800" b="1" dirty="0" smtClean="0">
                <a:effectLst>
                  <a:outerShdw blurRad="38100" dist="38100" dir="2700000" algn="tl">
                    <a:srgbClr val="000000">
                      <a:alpha val="43137"/>
                    </a:srgbClr>
                  </a:outerShdw>
                </a:effectLst>
                <a:latin typeface="宋体" pitchFamily="2" charset="-122"/>
              </a:rPr>
              <a:t>链式存储结构：所有元素存放在可以不连续的存贮单元中，但元素之间的关系可以通过地址（指针）确定。</a:t>
            </a:r>
          </a:p>
          <a:p>
            <a:pPr indent="33338" algn="just">
              <a:lnSpc>
                <a:spcPct val="110000"/>
              </a:lnSpc>
              <a:spcBef>
                <a:spcPct val="30000"/>
              </a:spcBef>
              <a:buFont typeface="Wingdings" pitchFamily="2" charset="2"/>
              <a:buChar char="Ø"/>
              <a:defRPr/>
            </a:pPr>
            <a:r>
              <a:rPr lang="zh-CN" altLang="en-US" sz="2800" b="1" dirty="0" smtClean="0">
                <a:effectLst>
                  <a:outerShdw blurRad="38100" dist="38100" dir="2700000" algn="tl">
                    <a:srgbClr val="000000">
                      <a:alpha val="43137"/>
                    </a:srgbClr>
                  </a:outerShdw>
                </a:effectLst>
                <a:latin typeface="宋体" pitchFamily="2" charset="-122"/>
              </a:rPr>
              <a:t>索引</a:t>
            </a:r>
            <a:r>
              <a:rPr lang="zh-CN" altLang="en-US" sz="2800" b="1" dirty="0">
                <a:effectLst>
                  <a:outerShdw blurRad="38100" dist="38100" dir="2700000" algn="tl">
                    <a:srgbClr val="000000">
                      <a:alpha val="43137"/>
                    </a:srgbClr>
                  </a:outerShdw>
                </a:effectLst>
                <a:latin typeface="宋体" pitchFamily="2" charset="-122"/>
              </a:rPr>
              <a:t>存储</a:t>
            </a:r>
            <a:r>
              <a:rPr lang="zh-CN" altLang="en-US" sz="2800" b="1" dirty="0" smtClean="0">
                <a:effectLst>
                  <a:outerShdw blurRad="38100" dist="38100" dir="2700000" algn="tl">
                    <a:srgbClr val="000000">
                      <a:alpha val="43137"/>
                    </a:srgbClr>
                  </a:outerShdw>
                </a:effectLst>
                <a:latin typeface="宋体" pitchFamily="2" charset="-122"/>
              </a:rPr>
              <a:t>：存放元素的同时，建立附加的索引表。</a:t>
            </a:r>
          </a:p>
          <a:p>
            <a:pPr indent="33338" algn="just">
              <a:lnSpc>
                <a:spcPct val="110000"/>
              </a:lnSpc>
              <a:spcBef>
                <a:spcPct val="30000"/>
              </a:spcBef>
              <a:buFont typeface="Wingdings" pitchFamily="2" charset="2"/>
              <a:buChar char="Ø"/>
              <a:defRPr/>
            </a:pPr>
            <a:r>
              <a:rPr lang="zh-CN" altLang="en-US" sz="2800" b="1" dirty="0" smtClean="0">
                <a:effectLst>
                  <a:outerShdw blurRad="38100" dist="38100" dir="2700000" algn="tl">
                    <a:srgbClr val="000000">
                      <a:alpha val="43137"/>
                    </a:srgbClr>
                  </a:outerShdw>
                </a:effectLst>
                <a:latin typeface="宋体" pitchFamily="2" charset="-122"/>
              </a:rPr>
              <a:t>散列</a:t>
            </a:r>
            <a:r>
              <a:rPr lang="zh-CN" altLang="en-US" sz="2800" b="1" dirty="0">
                <a:effectLst>
                  <a:outerShdw blurRad="38100" dist="38100" dir="2700000" algn="tl">
                    <a:srgbClr val="000000">
                      <a:alpha val="43137"/>
                    </a:srgbClr>
                  </a:outerShdw>
                </a:effectLst>
                <a:latin typeface="宋体" pitchFamily="2" charset="-122"/>
              </a:rPr>
              <a:t>存储</a:t>
            </a:r>
            <a:r>
              <a:rPr lang="zh-CN" altLang="en-US" sz="2800" b="1" dirty="0" smtClean="0">
                <a:effectLst>
                  <a:outerShdw blurRad="38100" dist="38100" dir="2700000" algn="tl">
                    <a:srgbClr val="000000">
                      <a:alpha val="43137"/>
                    </a:srgbClr>
                  </a:outerShdw>
                </a:effectLst>
                <a:latin typeface="宋体" pitchFamily="2" charset="-122"/>
              </a:rPr>
              <a:t>：通过构造散列函数，用函数的值来确定元素存放的地址。</a:t>
            </a:r>
            <a:endParaRPr lang="zh-CN" altLang="en-US" sz="2800" b="1" dirty="0" smtClean="0">
              <a:effectLst>
                <a:outerShdw blurRad="38100" dist="38100" dir="2700000" algn="tl">
                  <a:srgbClr val="000000">
                    <a:alpha val="43137"/>
                  </a:srgbClr>
                </a:outerShdw>
              </a:effectLst>
              <a:latin typeface="宋体" pitchFamily="2" charset="-122"/>
              <a:cs typeface="Times New Roman" pitchFamily="18" charset="0"/>
            </a:endParaRPr>
          </a:p>
          <a:p>
            <a:pPr indent="33338">
              <a:lnSpc>
                <a:spcPct val="110000"/>
              </a:lnSpc>
              <a:spcBef>
                <a:spcPct val="30000"/>
              </a:spcBef>
              <a:buFontTx/>
              <a:buNone/>
              <a:defRPr/>
            </a:pPr>
            <a:r>
              <a:rPr lang="zh-CN" altLang="en-US" sz="2800" b="1" dirty="0" smtClean="0">
                <a:effectLst>
                  <a:outerShdw blurRad="38100" dist="38100" dir="2700000" algn="tl">
                    <a:srgbClr val="000000">
                      <a:alpha val="43137"/>
                    </a:srgbClr>
                  </a:outerShdw>
                </a:effectLst>
                <a:latin typeface="宋体" pitchFamily="2" charset="-122"/>
              </a:rPr>
              <a:t>  数据的逻辑结构和物理结构密切相关。一个算法的设计取决于选定的逻辑结构；而算法的实现依赖于采用的存储结构。</a:t>
            </a:r>
            <a:endParaRPr lang="zh-CN" altLang="en-US" sz="2800" b="1" dirty="0" smtClean="0">
              <a:effectLst>
                <a:outerShdw blurRad="38100" dist="38100" dir="2700000" algn="tl">
                  <a:srgbClr val="000000">
                    <a:alpha val="43137"/>
                  </a:srgbClr>
                </a:outerShdw>
              </a:effectLst>
            </a:endParaRPr>
          </a:p>
        </p:txBody>
      </p:sp>
      <p:sp>
        <p:nvSpPr>
          <p:cNvPr id="9220"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9221" name="矩形 21"/>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762000" y="1057275"/>
            <a:ext cx="6858000" cy="244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kumimoji="1" sz="2400">
                <a:solidFill>
                  <a:schemeClr val="tx1"/>
                </a:solidFill>
                <a:latin typeface="Times New Roman" pitchFamily="18" charset="0"/>
                <a:ea typeface="宋体" pitchFamily="2" charset="-122"/>
              </a:defRPr>
            </a:lvl1pPr>
            <a:lvl2pPr marL="914400" indent="-457200">
              <a:spcBef>
                <a:spcPct val="0"/>
              </a:spcBef>
              <a:defRPr kumimoji="1" sz="2400">
                <a:solidFill>
                  <a:schemeClr val="tx1"/>
                </a:solidFill>
                <a:latin typeface="Times New Roman" pitchFamily="18" charset="0"/>
                <a:ea typeface="宋体" pitchFamily="2" charset="-122"/>
              </a:defRPr>
            </a:lvl2pPr>
            <a:lvl3pPr marL="1371600" indent="-457200">
              <a:spcBef>
                <a:spcPct val="0"/>
              </a:spcBef>
              <a:defRPr kumimoji="1" sz="2400">
                <a:solidFill>
                  <a:schemeClr val="tx1"/>
                </a:solidFill>
                <a:latin typeface="Times New Roman" pitchFamily="18" charset="0"/>
                <a:ea typeface="宋体" pitchFamily="2" charset="-122"/>
              </a:defRPr>
            </a:lvl3pPr>
            <a:lvl4pPr marL="1828800" indent="-457200">
              <a:spcBef>
                <a:spcPct val="0"/>
              </a:spcBef>
              <a:defRPr kumimoji="1" sz="2400">
                <a:solidFill>
                  <a:schemeClr val="tx1"/>
                </a:solidFill>
                <a:latin typeface="Times New Roman" pitchFamily="18" charset="0"/>
                <a:ea typeface="宋体" pitchFamily="2" charset="-122"/>
              </a:defRPr>
            </a:lvl4pPr>
            <a:lvl5pPr marL="2286000" indent="-457200">
              <a:spcBef>
                <a:spcPct val="0"/>
              </a:spcBef>
              <a:defRPr kumimoji="1" sz="2400">
                <a:solidFill>
                  <a:schemeClr val="tx1"/>
                </a:solidFill>
                <a:latin typeface="Times New Roman" pitchFamily="18" charset="0"/>
                <a:ea typeface="宋体" pitchFamily="2" charset="-122"/>
              </a:defRPr>
            </a:lvl5pPr>
            <a:lvl6pPr marL="2743200" indent="-457200" fontAlgn="base">
              <a:spcBef>
                <a:spcPct val="0"/>
              </a:spcBef>
              <a:spcAft>
                <a:spcPct val="0"/>
              </a:spcAft>
              <a:defRPr kumimoji="1" sz="2400">
                <a:solidFill>
                  <a:schemeClr val="tx1"/>
                </a:solidFill>
                <a:latin typeface="Times New Roman" pitchFamily="18" charset="0"/>
                <a:ea typeface="宋体" pitchFamily="2" charset="-122"/>
              </a:defRPr>
            </a:lvl6pPr>
            <a:lvl7pPr marL="3200400" indent="-457200" fontAlgn="base">
              <a:spcBef>
                <a:spcPct val="0"/>
              </a:spcBef>
              <a:spcAft>
                <a:spcPct val="0"/>
              </a:spcAft>
              <a:defRPr kumimoji="1" sz="2400">
                <a:solidFill>
                  <a:schemeClr val="tx1"/>
                </a:solidFill>
                <a:latin typeface="Times New Roman" pitchFamily="18" charset="0"/>
                <a:ea typeface="宋体" pitchFamily="2" charset="-122"/>
              </a:defRPr>
            </a:lvl7pPr>
            <a:lvl8pPr marL="3657600" indent="-457200" fontAlgn="base">
              <a:spcBef>
                <a:spcPct val="0"/>
              </a:spcBef>
              <a:spcAft>
                <a:spcPct val="0"/>
              </a:spcAft>
              <a:defRPr kumimoji="1" sz="2400">
                <a:solidFill>
                  <a:schemeClr val="tx1"/>
                </a:solidFill>
                <a:latin typeface="Times New Roman" pitchFamily="18" charset="0"/>
                <a:ea typeface="宋体" pitchFamily="2" charset="-122"/>
              </a:defRPr>
            </a:lvl8pPr>
            <a:lvl9pPr marL="411480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6.数据结构的表示</a:t>
            </a:r>
          </a:p>
          <a:p>
            <a:pPr>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设有集合  </a:t>
            </a:r>
            <a:r>
              <a:rPr lang="en-US" altLang="zh-CN" sz="2800" b="1" dirty="0" smtClean="0">
                <a:effectLst>
                  <a:outerShdw blurRad="38100" dist="38100" dir="2700000" algn="tl">
                    <a:srgbClr val="000000">
                      <a:alpha val="43137"/>
                    </a:srgbClr>
                  </a:outerShdw>
                </a:effectLst>
                <a:latin typeface="宋体" pitchFamily="2" charset="-122"/>
              </a:rPr>
              <a:t>D={</a:t>
            </a:r>
            <a:r>
              <a:rPr lang="en-US" altLang="zh-CN" sz="2800" b="1" dirty="0" err="1" smtClean="0">
                <a:effectLst>
                  <a:outerShdw blurRad="38100" dist="38100" dir="2700000" algn="tl">
                    <a:srgbClr val="000000">
                      <a:alpha val="43137"/>
                    </a:srgbClr>
                  </a:outerShdw>
                </a:effectLst>
                <a:latin typeface="宋体" pitchFamily="2" charset="-122"/>
              </a:rPr>
              <a:t>a,b,c,d,e</a:t>
            </a:r>
            <a:r>
              <a:rPr lang="en-US" altLang="zh-CN" sz="2800" b="1" dirty="0" smtClean="0">
                <a:effectLst>
                  <a:outerShdw blurRad="38100" dist="38100" dir="2700000" algn="tl">
                    <a:srgbClr val="000000">
                      <a:alpha val="43137"/>
                    </a:srgbClr>
                  </a:outerShdw>
                </a:effectLst>
                <a:latin typeface="宋体" pitchFamily="2" charset="-122"/>
              </a:rPr>
              <a:t>}</a:t>
            </a:r>
            <a:r>
              <a:rPr lang="zh-CN" altLang="en-US" sz="2800" b="1" dirty="0" smtClean="0">
                <a:effectLst>
                  <a:outerShdw blurRad="38100" dist="38100" dir="2700000" algn="tl">
                    <a:srgbClr val="000000">
                      <a:alpha val="43137"/>
                    </a:srgbClr>
                  </a:outerShdw>
                </a:effectLst>
                <a:latin typeface="宋体" pitchFamily="2" charset="-122"/>
              </a:rPr>
              <a:t>；</a:t>
            </a:r>
          </a:p>
          <a:p>
            <a:pPr>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关系 </a:t>
            </a:r>
            <a:r>
              <a:rPr lang="en-US" altLang="zh-CN" sz="2800" b="1" dirty="0" smtClean="0">
                <a:effectLst>
                  <a:outerShdw blurRad="38100" dist="38100" dir="2700000" algn="tl">
                    <a:srgbClr val="000000">
                      <a:alpha val="43137"/>
                    </a:srgbClr>
                  </a:outerShdw>
                </a:effectLst>
                <a:latin typeface="宋体" pitchFamily="2" charset="-122"/>
              </a:rPr>
              <a:t>R1={&lt;</a:t>
            </a:r>
            <a:r>
              <a:rPr lang="en-US" altLang="zh-CN" sz="2800" b="1" dirty="0" err="1" smtClean="0">
                <a:effectLst>
                  <a:outerShdw blurRad="38100" dist="38100" dir="2700000" algn="tl">
                    <a:srgbClr val="000000">
                      <a:alpha val="43137"/>
                    </a:srgbClr>
                  </a:outerShdw>
                </a:effectLst>
                <a:latin typeface="宋体" pitchFamily="2" charset="-122"/>
              </a:rPr>
              <a:t>a,b</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b,c</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c,d</a:t>
            </a:r>
            <a:r>
              <a:rPr lang="en-US" altLang="zh-CN" sz="2800" b="1" dirty="0" smtClean="0">
                <a:effectLst>
                  <a:outerShdw blurRad="38100" dist="38100" dir="2700000" algn="tl">
                    <a:srgbClr val="000000">
                      <a:alpha val="43137"/>
                    </a:srgbClr>
                  </a:outerShdw>
                </a:effectLst>
                <a:latin typeface="宋体" pitchFamily="2" charset="-122"/>
              </a:rPr>
              <a:t>&gt;&lt;</a:t>
            </a:r>
            <a:r>
              <a:rPr lang="en-US" altLang="zh-CN" sz="2800" b="1" dirty="0" err="1" smtClean="0">
                <a:effectLst>
                  <a:outerShdw blurRad="38100" dist="38100" dir="2700000" algn="tl">
                    <a:srgbClr val="000000">
                      <a:alpha val="43137"/>
                    </a:srgbClr>
                  </a:outerShdw>
                </a:effectLst>
                <a:latin typeface="宋体" pitchFamily="2" charset="-122"/>
              </a:rPr>
              <a:t>d,e</a:t>
            </a:r>
            <a:r>
              <a:rPr lang="en-US" altLang="zh-CN" sz="2800" b="1" dirty="0" smtClean="0">
                <a:effectLst>
                  <a:outerShdw blurRad="38100" dist="38100" dir="2700000" algn="tl">
                    <a:srgbClr val="000000">
                      <a:alpha val="43137"/>
                    </a:srgbClr>
                  </a:outerShdw>
                </a:effectLst>
                <a:latin typeface="宋体" pitchFamily="2" charset="-122"/>
              </a:rPr>
              <a:t>&gt;}</a:t>
            </a:r>
          </a:p>
          <a:p>
            <a:pPr>
              <a:spcBef>
                <a:spcPct val="50000"/>
              </a:spcBef>
              <a:defRPr/>
            </a:pPr>
            <a:r>
              <a:rPr lang="zh-CN" altLang="en-US" sz="2800" b="1" dirty="0" smtClean="0">
                <a:effectLst>
                  <a:outerShdw blurRad="38100" dist="38100" dir="2700000" algn="tl">
                    <a:srgbClr val="000000">
                      <a:alpha val="43137"/>
                    </a:srgbClr>
                  </a:outerShdw>
                </a:effectLst>
                <a:latin typeface="宋体" pitchFamily="2" charset="-122"/>
              </a:rPr>
              <a:t>则图示法表示该数据结构:</a:t>
            </a:r>
            <a:endParaRPr lang="en-US" altLang="zh-CN" sz="2800" b="1" dirty="0" smtClean="0">
              <a:effectLst>
                <a:outerShdw blurRad="38100" dist="38100" dir="2700000" algn="tl">
                  <a:srgbClr val="000000">
                    <a:alpha val="43137"/>
                  </a:srgbClr>
                </a:outerShdw>
              </a:effectLst>
              <a:latin typeface="宋体" pitchFamily="2" charset="-122"/>
            </a:endParaRPr>
          </a:p>
        </p:txBody>
      </p:sp>
      <p:sp>
        <p:nvSpPr>
          <p:cNvPr id="3" name="Oval 7"/>
          <p:cNvSpPr>
            <a:spLocks noChangeArrowheads="1"/>
          </p:cNvSpPr>
          <p:nvPr/>
        </p:nvSpPr>
        <p:spPr bwMode="auto">
          <a:xfrm>
            <a:off x="1295400" y="3557588"/>
            <a:ext cx="762000" cy="6858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a</a:t>
            </a:r>
          </a:p>
        </p:txBody>
      </p:sp>
      <p:sp>
        <p:nvSpPr>
          <p:cNvPr id="4" name="Oval 8"/>
          <p:cNvSpPr>
            <a:spLocks noChangeArrowheads="1"/>
          </p:cNvSpPr>
          <p:nvPr/>
        </p:nvSpPr>
        <p:spPr bwMode="auto">
          <a:xfrm>
            <a:off x="2971800" y="3557588"/>
            <a:ext cx="762000" cy="6858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b</a:t>
            </a:r>
          </a:p>
        </p:txBody>
      </p:sp>
      <p:sp>
        <p:nvSpPr>
          <p:cNvPr id="5" name="Oval 9"/>
          <p:cNvSpPr>
            <a:spLocks noChangeArrowheads="1"/>
          </p:cNvSpPr>
          <p:nvPr/>
        </p:nvSpPr>
        <p:spPr bwMode="auto">
          <a:xfrm>
            <a:off x="4648200" y="3557588"/>
            <a:ext cx="762000" cy="6858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c</a:t>
            </a:r>
          </a:p>
        </p:txBody>
      </p:sp>
      <p:sp>
        <p:nvSpPr>
          <p:cNvPr id="6" name="Oval 10"/>
          <p:cNvSpPr>
            <a:spLocks noChangeArrowheads="1"/>
          </p:cNvSpPr>
          <p:nvPr/>
        </p:nvSpPr>
        <p:spPr bwMode="auto">
          <a:xfrm>
            <a:off x="7924800" y="3557588"/>
            <a:ext cx="762000" cy="6858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e</a:t>
            </a:r>
          </a:p>
        </p:txBody>
      </p:sp>
      <p:sp>
        <p:nvSpPr>
          <p:cNvPr id="7" name="Oval 11"/>
          <p:cNvSpPr>
            <a:spLocks noChangeArrowheads="1"/>
          </p:cNvSpPr>
          <p:nvPr/>
        </p:nvSpPr>
        <p:spPr bwMode="auto">
          <a:xfrm>
            <a:off x="6324600" y="3557588"/>
            <a:ext cx="762000" cy="685800"/>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d</a:t>
            </a:r>
          </a:p>
        </p:txBody>
      </p:sp>
      <p:sp>
        <p:nvSpPr>
          <p:cNvPr id="8" name="Line 13"/>
          <p:cNvSpPr>
            <a:spLocks noChangeShapeType="1"/>
          </p:cNvSpPr>
          <p:nvPr/>
        </p:nvSpPr>
        <p:spPr bwMode="auto">
          <a:xfrm>
            <a:off x="2057400" y="3938588"/>
            <a:ext cx="914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9" name="Line 14"/>
          <p:cNvSpPr>
            <a:spLocks noChangeShapeType="1"/>
          </p:cNvSpPr>
          <p:nvPr/>
        </p:nvSpPr>
        <p:spPr bwMode="auto">
          <a:xfrm>
            <a:off x="3733800" y="3938588"/>
            <a:ext cx="914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0" name="Line 15"/>
          <p:cNvSpPr>
            <a:spLocks noChangeShapeType="1"/>
          </p:cNvSpPr>
          <p:nvPr/>
        </p:nvSpPr>
        <p:spPr bwMode="auto">
          <a:xfrm>
            <a:off x="5410200" y="3938588"/>
            <a:ext cx="914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1" name="Line 16"/>
          <p:cNvSpPr>
            <a:spLocks noChangeShapeType="1"/>
          </p:cNvSpPr>
          <p:nvPr/>
        </p:nvSpPr>
        <p:spPr bwMode="auto">
          <a:xfrm>
            <a:off x="7010400" y="3938588"/>
            <a:ext cx="9144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defRPr/>
            </a:pPr>
            <a:endParaRPr lang="zh-CN" altLang="en-US" b="1">
              <a:effectLst>
                <a:outerShdw blurRad="38100" dist="38100" dir="2700000" algn="tl">
                  <a:srgbClr val="000000">
                    <a:alpha val="43137"/>
                  </a:srgbClr>
                </a:outerShdw>
              </a:effectLst>
            </a:endParaRPr>
          </a:p>
        </p:txBody>
      </p:sp>
      <p:sp>
        <p:nvSpPr>
          <p:cNvPr id="12" name="Rectangle 25"/>
          <p:cNvSpPr>
            <a:spLocks noChangeArrowheads="1"/>
          </p:cNvSpPr>
          <p:nvPr/>
        </p:nvSpPr>
        <p:spPr bwMode="auto">
          <a:xfrm>
            <a:off x="838200" y="4530725"/>
            <a:ext cx="6934200" cy="954088"/>
          </a:xfrm>
          <a:prstGeom prst="rect">
            <a:avLst/>
          </a:prstGeom>
          <a:noFill/>
          <a:ln>
            <a:noFill/>
          </a:ln>
          <a:effectLst/>
          <a:extLst>
            <a:ext uri="{909E8E84-426E-40DD-AFC4-6F175D3DCCD1}">
              <a14:hiddenFill xmlns:a14="http://schemas.microsoft.com/office/drawing/2010/main">
                <a:gradFill rotWithShape="0">
                  <a:gsLst>
                    <a:gs pos="0">
                      <a:schemeClr val="bg1"/>
                    </a:gs>
                    <a:gs pos="100000">
                      <a:schemeClr val="bg1">
                        <a:gamma/>
                        <a:tint val="27451"/>
                        <a:invGamma/>
                      </a:schemeClr>
                    </a:gs>
                  </a:gsLst>
                  <a:lin ang="5400000" scaled="1"/>
                </a:gra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effectLst>
                  <a:outerShdw blurRad="38100" dist="38100" dir="2700000" algn="tl">
                    <a:srgbClr val="000000">
                      <a:alpha val="43137"/>
                    </a:srgbClr>
                  </a:outerShdw>
                </a:effectLst>
                <a:latin typeface="宋体" pitchFamily="2" charset="-122"/>
              </a:rPr>
              <a:t>若</a:t>
            </a:r>
            <a:r>
              <a:rPr lang="en-US" altLang="zh-CN" sz="2800" b="1" dirty="0">
                <a:effectLst>
                  <a:outerShdw blurRad="38100" dist="38100" dir="2700000" algn="tl">
                    <a:srgbClr val="000000">
                      <a:alpha val="43137"/>
                    </a:srgbClr>
                  </a:outerShdw>
                </a:effectLst>
                <a:latin typeface="宋体" pitchFamily="2" charset="-122"/>
              </a:rPr>
              <a:t>R1={(</a:t>
            </a:r>
            <a:r>
              <a:rPr lang="en-US" altLang="zh-CN" sz="2800" b="1" dirty="0" err="1">
                <a:effectLst>
                  <a:outerShdw blurRad="38100" dist="38100" dir="2700000" algn="tl">
                    <a:srgbClr val="000000">
                      <a:alpha val="43137"/>
                    </a:srgbClr>
                  </a:outerShdw>
                </a:effectLst>
                <a:latin typeface="宋体" pitchFamily="2" charset="-122"/>
              </a:rPr>
              <a:t>a,b</a:t>
            </a:r>
            <a:r>
              <a:rPr lang="en-US" altLang="zh-CN" sz="2800" b="1" dirty="0">
                <a:effectLst>
                  <a:outerShdw blurRad="38100" dist="38100" dir="2700000" algn="tl">
                    <a:srgbClr val="000000">
                      <a:alpha val="43137"/>
                    </a:srgbClr>
                  </a:outerShdw>
                </a:effectLst>
                <a:latin typeface="宋体" pitchFamily="2" charset="-122"/>
              </a:rPr>
              <a:t>),(</a:t>
            </a:r>
            <a:r>
              <a:rPr lang="en-US" altLang="zh-CN" sz="2800" b="1" dirty="0" err="1">
                <a:effectLst>
                  <a:outerShdw blurRad="38100" dist="38100" dir="2700000" algn="tl">
                    <a:srgbClr val="000000">
                      <a:alpha val="43137"/>
                    </a:srgbClr>
                  </a:outerShdw>
                </a:effectLst>
                <a:latin typeface="宋体" pitchFamily="2" charset="-122"/>
              </a:rPr>
              <a:t>b,c</a:t>
            </a:r>
            <a:r>
              <a:rPr lang="en-US" altLang="zh-CN" sz="2800" b="1" dirty="0">
                <a:effectLst>
                  <a:outerShdw blurRad="38100" dist="38100" dir="2700000" algn="tl">
                    <a:srgbClr val="000000">
                      <a:alpha val="43137"/>
                    </a:srgbClr>
                  </a:outerShdw>
                </a:effectLst>
                <a:latin typeface="宋体" pitchFamily="2" charset="-122"/>
              </a:rPr>
              <a:t>),(</a:t>
            </a:r>
            <a:r>
              <a:rPr lang="en-US" altLang="zh-CN" sz="2800" b="1" dirty="0" err="1">
                <a:effectLst>
                  <a:outerShdw blurRad="38100" dist="38100" dir="2700000" algn="tl">
                    <a:srgbClr val="000000">
                      <a:alpha val="43137"/>
                    </a:srgbClr>
                  </a:outerShdw>
                </a:effectLst>
                <a:latin typeface="宋体" pitchFamily="2" charset="-122"/>
              </a:rPr>
              <a:t>c,d</a:t>
            </a:r>
            <a:r>
              <a:rPr lang="en-US" altLang="zh-CN" sz="2800" b="1" dirty="0">
                <a:effectLst>
                  <a:outerShdw blurRad="38100" dist="38100" dir="2700000" algn="tl">
                    <a:srgbClr val="000000">
                      <a:alpha val="43137"/>
                    </a:srgbClr>
                  </a:outerShdw>
                </a:effectLst>
                <a:latin typeface="宋体" pitchFamily="2" charset="-122"/>
              </a:rPr>
              <a:t>),(</a:t>
            </a:r>
            <a:r>
              <a:rPr lang="en-US" altLang="zh-CN" sz="2800" b="1" dirty="0" err="1">
                <a:effectLst>
                  <a:outerShdw blurRad="38100" dist="38100" dir="2700000" algn="tl">
                    <a:srgbClr val="000000">
                      <a:alpha val="43137"/>
                    </a:srgbClr>
                  </a:outerShdw>
                </a:effectLst>
                <a:latin typeface="宋体" pitchFamily="2" charset="-122"/>
              </a:rPr>
              <a:t>d,e</a:t>
            </a:r>
            <a:r>
              <a:rPr lang="en-US" altLang="zh-CN" sz="2800" b="1" dirty="0">
                <a:effectLst>
                  <a:outerShdw blurRad="38100" dist="38100" dir="2700000" algn="tl">
                    <a:srgbClr val="000000">
                      <a:alpha val="43137"/>
                    </a:srgbClr>
                  </a:outerShdw>
                </a:effectLst>
                <a:latin typeface="宋体" pitchFamily="2" charset="-122"/>
              </a:rPr>
              <a:t>)}</a:t>
            </a:r>
          </a:p>
          <a:p>
            <a:pPr>
              <a:defRPr/>
            </a:pPr>
            <a:r>
              <a:rPr lang="zh-CN" altLang="en-US" sz="2800" b="1" dirty="0">
                <a:effectLst>
                  <a:outerShdw blurRad="38100" dist="38100" dir="2700000" algn="tl">
                    <a:srgbClr val="000000">
                      <a:alpha val="43137"/>
                    </a:srgbClr>
                  </a:outerShdw>
                </a:effectLst>
                <a:latin typeface="宋体" pitchFamily="2" charset="-122"/>
              </a:rPr>
              <a:t>则图示法表示该数据结构:</a:t>
            </a:r>
            <a:endParaRPr lang="en-US" altLang="zh-CN" sz="2800" b="1" dirty="0">
              <a:effectLst>
                <a:outerShdw blurRad="38100" dist="38100" dir="2700000" algn="tl">
                  <a:srgbClr val="000000">
                    <a:alpha val="43137"/>
                  </a:srgbClr>
                </a:outerShdw>
              </a:effectLst>
              <a:latin typeface="宋体" pitchFamily="2" charset="-122"/>
            </a:endParaRPr>
          </a:p>
        </p:txBody>
      </p:sp>
      <p:grpSp>
        <p:nvGrpSpPr>
          <p:cNvPr id="13" name="Group 40"/>
          <p:cNvGrpSpPr>
            <a:grpSpLocks/>
          </p:cNvGrpSpPr>
          <p:nvPr/>
        </p:nvGrpSpPr>
        <p:grpSpPr bwMode="auto">
          <a:xfrm>
            <a:off x="1219200" y="5767388"/>
            <a:ext cx="7391400" cy="685800"/>
            <a:chOff x="768" y="3264"/>
            <a:chExt cx="4656" cy="432"/>
          </a:xfrm>
        </p:grpSpPr>
        <p:sp>
          <p:nvSpPr>
            <p:cNvPr id="14" name="Oval 26"/>
            <p:cNvSpPr>
              <a:spLocks noChangeArrowheads="1"/>
            </p:cNvSpPr>
            <p:nvPr/>
          </p:nvSpPr>
          <p:spPr bwMode="auto">
            <a:xfrm>
              <a:off x="768" y="3264"/>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a</a:t>
              </a:r>
            </a:p>
          </p:txBody>
        </p:sp>
        <p:sp>
          <p:nvSpPr>
            <p:cNvPr id="15" name="Oval 27"/>
            <p:cNvSpPr>
              <a:spLocks noChangeArrowheads="1"/>
            </p:cNvSpPr>
            <p:nvPr/>
          </p:nvSpPr>
          <p:spPr bwMode="auto">
            <a:xfrm>
              <a:off x="1824" y="3264"/>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b</a:t>
              </a:r>
            </a:p>
          </p:txBody>
        </p:sp>
        <p:sp>
          <p:nvSpPr>
            <p:cNvPr id="16" name="Oval 28"/>
            <p:cNvSpPr>
              <a:spLocks noChangeArrowheads="1"/>
            </p:cNvSpPr>
            <p:nvPr/>
          </p:nvSpPr>
          <p:spPr bwMode="auto">
            <a:xfrm>
              <a:off x="2880" y="3264"/>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c</a:t>
              </a:r>
            </a:p>
          </p:txBody>
        </p:sp>
        <p:sp>
          <p:nvSpPr>
            <p:cNvPr id="17" name="Oval 29"/>
            <p:cNvSpPr>
              <a:spLocks noChangeArrowheads="1"/>
            </p:cNvSpPr>
            <p:nvPr/>
          </p:nvSpPr>
          <p:spPr bwMode="auto">
            <a:xfrm>
              <a:off x="4944" y="3264"/>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e</a:t>
              </a:r>
            </a:p>
          </p:txBody>
        </p:sp>
        <p:sp>
          <p:nvSpPr>
            <p:cNvPr id="18" name="Oval 30"/>
            <p:cNvSpPr>
              <a:spLocks noChangeArrowheads="1"/>
            </p:cNvSpPr>
            <p:nvPr/>
          </p:nvSpPr>
          <p:spPr bwMode="auto">
            <a:xfrm>
              <a:off x="3936" y="3264"/>
              <a:ext cx="480" cy="432"/>
            </a:xfrm>
            <a:prstGeom prst="ellipse">
              <a:avLst/>
            </a:prstGeom>
            <a:solidFill>
              <a:srgbClr val="BDF9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altLang="zh-CN" sz="3600" b="1">
                  <a:effectLst>
                    <a:outerShdw blurRad="38100" dist="38100" dir="2700000" algn="tl">
                      <a:srgbClr val="000000">
                        <a:alpha val="43137"/>
                      </a:srgbClr>
                    </a:outerShdw>
                  </a:effectLst>
                </a:rPr>
                <a:t>d</a:t>
              </a:r>
            </a:p>
          </p:txBody>
        </p:sp>
        <p:sp>
          <p:nvSpPr>
            <p:cNvPr id="19" name="Line 36"/>
            <p:cNvSpPr>
              <a:spLocks noChangeShapeType="1"/>
            </p:cNvSpPr>
            <p:nvPr/>
          </p:nvSpPr>
          <p:spPr bwMode="auto">
            <a:xfrm>
              <a:off x="1248" y="3504"/>
              <a:ext cx="57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b="1">
                <a:effectLst>
                  <a:outerShdw blurRad="38100" dist="38100" dir="2700000" algn="tl">
                    <a:srgbClr val="000000">
                      <a:alpha val="43137"/>
                    </a:srgbClr>
                  </a:outerShdw>
                </a:effectLst>
              </a:endParaRPr>
            </a:p>
          </p:txBody>
        </p:sp>
        <p:sp>
          <p:nvSpPr>
            <p:cNvPr id="20" name="Line 37"/>
            <p:cNvSpPr>
              <a:spLocks noChangeShapeType="1"/>
            </p:cNvSpPr>
            <p:nvPr/>
          </p:nvSpPr>
          <p:spPr bwMode="auto">
            <a:xfrm>
              <a:off x="2304" y="3504"/>
              <a:ext cx="57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b="1">
                <a:effectLst>
                  <a:outerShdw blurRad="38100" dist="38100" dir="2700000" algn="tl">
                    <a:srgbClr val="000000">
                      <a:alpha val="43137"/>
                    </a:srgbClr>
                  </a:outerShdw>
                </a:effectLst>
              </a:endParaRPr>
            </a:p>
          </p:txBody>
        </p:sp>
        <p:sp>
          <p:nvSpPr>
            <p:cNvPr id="21" name="Line 38"/>
            <p:cNvSpPr>
              <a:spLocks noChangeShapeType="1"/>
            </p:cNvSpPr>
            <p:nvPr/>
          </p:nvSpPr>
          <p:spPr bwMode="auto">
            <a:xfrm>
              <a:off x="3360" y="3504"/>
              <a:ext cx="57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b="1">
                <a:effectLst>
                  <a:outerShdw blurRad="38100" dist="38100" dir="2700000" algn="tl">
                    <a:srgbClr val="000000">
                      <a:alpha val="43137"/>
                    </a:srgbClr>
                  </a:outerShdw>
                </a:effectLst>
              </a:endParaRPr>
            </a:p>
          </p:txBody>
        </p:sp>
        <p:sp>
          <p:nvSpPr>
            <p:cNvPr id="22" name="Line 39"/>
            <p:cNvSpPr>
              <a:spLocks noChangeShapeType="1"/>
            </p:cNvSpPr>
            <p:nvPr/>
          </p:nvSpPr>
          <p:spPr bwMode="auto">
            <a:xfrm>
              <a:off x="4416" y="3504"/>
              <a:ext cx="576" cy="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endParaRPr lang="zh-CN" altLang="en-US" b="1">
                <a:effectLst>
                  <a:outerShdw blurRad="38100" dist="38100" dir="2700000" algn="tl">
                    <a:srgbClr val="000000">
                      <a:alpha val="43137"/>
                    </a:srgbClr>
                  </a:outerShdw>
                </a:effectLst>
              </a:endParaRPr>
            </a:p>
          </p:txBody>
        </p:sp>
      </p:grpSp>
      <p:grpSp>
        <p:nvGrpSpPr>
          <p:cNvPr id="10254" name="Group 2"/>
          <p:cNvGrpSpPr>
            <a:grpSpLocks/>
          </p:cNvGrpSpPr>
          <p:nvPr/>
        </p:nvGrpSpPr>
        <p:grpSpPr bwMode="auto">
          <a:xfrm>
            <a:off x="0" y="0"/>
            <a:ext cx="9144000" cy="457200"/>
            <a:chOff x="0" y="0"/>
            <a:chExt cx="5760" cy="288"/>
          </a:xfrm>
        </p:grpSpPr>
        <p:sp>
          <p:nvSpPr>
            <p:cNvPr id="10257" name="Line 3"/>
            <p:cNvSpPr>
              <a:spLocks noChangeShapeType="1"/>
            </p:cNvSpPr>
            <p:nvPr/>
          </p:nvSpPr>
          <p:spPr bwMode="auto">
            <a:xfrm>
              <a:off x="0" y="288"/>
              <a:ext cx="576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58" name="Text Box 4"/>
            <p:cNvSpPr txBox="1">
              <a:spLocks noChangeArrowheads="1"/>
            </p:cNvSpPr>
            <p:nvPr/>
          </p:nvSpPr>
          <p:spPr bwMode="auto">
            <a:xfrm>
              <a:off x="4512" y="0"/>
              <a:ext cx="12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spcBef>
                  <a:spcPct val="50000"/>
                </a:spcBef>
              </a:pPr>
              <a:r>
                <a:rPr lang="zh-CN" altLang="en-US" i="1">
                  <a:solidFill>
                    <a:schemeClr val="accent2"/>
                  </a:solidFill>
                </a:rPr>
                <a:t>第一章  绪论</a:t>
              </a:r>
              <a:endParaRPr lang="zh-CN" altLang="en-US"/>
            </a:p>
          </p:txBody>
        </p:sp>
      </p:grpSp>
      <p:sp>
        <p:nvSpPr>
          <p:cNvPr id="10255" name="Text Box 5"/>
          <p:cNvSpPr txBox="1">
            <a:spLocks noChangeArrowheads="1"/>
          </p:cNvSpPr>
          <p:nvPr/>
        </p:nvSpPr>
        <p:spPr bwMode="auto">
          <a:xfrm>
            <a:off x="0" y="0"/>
            <a:ext cx="414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eaLnBrk="1" hangingPunct="1"/>
            <a:r>
              <a:rPr lang="en-US" altLang="zh-CN" sz="3200"/>
              <a:t>§1.1  </a:t>
            </a:r>
            <a:r>
              <a:rPr lang="zh-CN" altLang="en-US" sz="3200">
                <a:ea typeface="黑体" pitchFamily="2" charset="-122"/>
              </a:rPr>
              <a:t>数据结构的概念</a:t>
            </a:r>
            <a:endParaRPr lang="zh-CN" altLang="en-US"/>
          </a:p>
        </p:txBody>
      </p:sp>
      <p:sp>
        <p:nvSpPr>
          <p:cNvPr id="10256" name="矩形 26"/>
          <p:cNvSpPr>
            <a:spLocks noChangeArrowheads="1"/>
          </p:cNvSpPr>
          <p:nvPr/>
        </p:nvSpPr>
        <p:spPr bwMode="auto">
          <a:xfrm>
            <a:off x="277813" y="561975"/>
            <a:ext cx="303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t>1.1.2 </a:t>
            </a:r>
            <a:r>
              <a:rPr lang="zh-CN" altLang="en-US"/>
              <a:t>基本概念和术语</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0-#ppt_w/2"/>
                                          </p:val>
                                        </p:tav>
                                        <p:tav tm="100000">
                                          <p:val>
                                            <p:strVal val="#ppt_x"/>
                                          </p:val>
                                        </p:tav>
                                      </p:tavLst>
                                    </p:anim>
                                    <p:anim calcmode="lin" valueType="num">
                                      <p:cBhvr additive="base">
                                        <p:cTn id="44"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P spid="5" grpId="0" animBg="1" autoUpdateAnimBg="0"/>
      <p:bldP spid="6" grpId="0" animBg="1" autoUpdateAnimBg="0"/>
      <p:bldP spid="7" grpId="0" animBg="1" autoUpdateAnimBg="0"/>
      <p:bldP spid="12"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folHlink"/>
        </a:solidFill>
        <a:ln w="9525" cap="flat" cmpd="sng" algn="ctr">
          <a:solidFill>
            <a:srgbClr val="CC99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folHlink"/>
        </a:solidFill>
        <a:ln w="9525" cap="flat" cmpd="sng" algn="ctr">
          <a:solidFill>
            <a:srgbClr val="CC99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522</TotalTime>
  <Pages>0</Pages>
  <Words>3271</Words>
  <Characters>0</Characters>
  <Application>Microsoft Office PowerPoint</Application>
  <DocSecurity>0</DocSecurity>
  <PresentationFormat>全屏显示(4:3)</PresentationFormat>
  <Lines>0</Lines>
  <Paragraphs>464</Paragraphs>
  <Slides>37</Slides>
  <Notes>5</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37</vt:i4>
      </vt:variant>
    </vt:vector>
  </HeadingPairs>
  <TitlesOfParts>
    <vt:vector size="50" baseType="lpstr">
      <vt:lpstr>??</vt:lpstr>
      <vt:lpstr>Monotype Sorts</vt:lpstr>
      <vt:lpstr>黑体</vt:lpstr>
      <vt:lpstr>楷体_GB2312</vt:lpstr>
      <vt:lpstr>隶书</vt:lpstr>
      <vt:lpstr>宋体</vt:lpstr>
      <vt:lpstr>Calibri</vt:lpstr>
      <vt:lpstr>Symbol</vt:lpstr>
      <vt:lpstr>Times New Roman</vt:lpstr>
      <vt:lpstr>Wingdings</vt:lpstr>
      <vt:lpstr>默认设计模板</vt:lpstr>
      <vt:lpstr>公式</vt:lpstr>
      <vt:lpstr>Equation</vt:lpstr>
      <vt:lpstr>第一章      绪论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怎样才能设计一个好的算法呢？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石油大学</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第一章绪论</dc:title>
  <dc:subject/>
  <dc:creator>gongan</dc:creator>
  <cp:keywords/>
  <dc:description/>
  <cp:lastModifiedBy>CuiXR</cp:lastModifiedBy>
  <cp:revision>270</cp:revision>
  <cp:lastPrinted>1899-12-30T00:00:00Z</cp:lastPrinted>
  <dcterms:created xsi:type="dcterms:W3CDTF">2000-09-07T06:52:33Z</dcterms:created>
  <dcterms:modified xsi:type="dcterms:W3CDTF">2017-02-21T13:33:53Z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2052-8.1.0.3238</vt:lpwstr>
  </property>
</Properties>
</file>