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0"/>
  </p:notesMasterIdLst>
  <p:sldIdLst>
    <p:sldId id="661" r:id="rId2"/>
    <p:sldId id="262" r:id="rId3"/>
    <p:sldId id="536" r:id="rId4"/>
    <p:sldId id="537" r:id="rId5"/>
    <p:sldId id="538" r:id="rId6"/>
    <p:sldId id="539" r:id="rId7"/>
    <p:sldId id="540" r:id="rId8"/>
    <p:sldId id="287" r:id="rId9"/>
    <p:sldId id="666" r:id="rId10"/>
    <p:sldId id="541" r:id="rId11"/>
    <p:sldId id="542" r:id="rId12"/>
    <p:sldId id="543" r:id="rId13"/>
    <p:sldId id="544" r:id="rId14"/>
    <p:sldId id="545" r:id="rId15"/>
    <p:sldId id="552" r:id="rId16"/>
    <p:sldId id="553" r:id="rId17"/>
    <p:sldId id="555" r:id="rId18"/>
    <p:sldId id="559" r:id="rId19"/>
    <p:sldId id="560" r:id="rId20"/>
    <p:sldId id="561" r:id="rId21"/>
    <p:sldId id="562" r:id="rId22"/>
    <p:sldId id="565" r:id="rId23"/>
    <p:sldId id="563" r:id="rId24"/>
    <p:sldId id="576" r:id="rId25"/>
    <p:sldId id="575" r:id="rId26"/>
    <p:sldId id="570" r:id="rId27"/>
    <p:sldId id="571" r:id="rId28"/>
    <p:sldId id="573" r:id="rId29"/>
    <p:sldId id="572" r:id="rId30"/>
    <p:sldId id="574" r:id="rId31"/>
    <p:sldId id="581" r:id="rId32"/>
    <p:sldId id="662" r:id="rId33"/>
    <p:sldId id="664" r:id="rId34"/>
    <p:sldId id="665" r:id="rId35"/>
    <p:sldId id="585" r:id="rId36"/>
    <p:sldId id="584" r:id="rId37"/>
    <p:sldId id="587" r:id="rId38"/>
    <p:sldId id="586" r:id="rId39"/>
    <p:sldId id="588" r:id="rId40"/>
    <p:sldId id="589" r:id="rId41"/>
    <p:sldId id="590" r:id="rId42"/>
    <p:sldId id="591" r:id="rId43"/>
    <p:sldId id="593" r:id="rId44"/>
    <p:sldId id="595" r:id="rId45"/>
    <p:sldId id="597" r:id="rId46"/>
    <p:sldId id="599" r:id="rId47"/>
    <p:sldId id="603" r:id="rId48"/>
    <p:sldId id="604" r:id="rId49"/>
    <p:sldId id="605" r:id="rId50"/>
    <p:sldId id="606" r:id="rId51"/>
    <p:sldId id="608" r:id="rId52"/>
    <p:sldId id="609" r:id="rId53"/>
    <p:sldId id="610" r:id="rId54"/>
    <p:sldId id="611" r:id="rId55"/>
    <p:sldId id="612" r:id="rId56"/>
    <p:sldId id="613" r:id="rId57"/>
    <p:sldId id="614" r:id="rId58"/>
    <p:sldId id="615" r:id="rId59"/>
    <p:sldId id="616" r:id="rId60"/>
    <p:sldId id="617" r:id="rId61"/>
    <p:sldId id="618" r:id="rId62"/>
    <p:sldId id="619" r:id="rId63"/>
    <p:sldId id="627" r:id="rId64"/>
    <p:sldId id="628" r:id="rId65"/>
    <p:sldId id="621" r:id="rId66"/>
    <p:sldId id="624" r:id="rId67"/>
    <p:sldId id="625" r:id="rId68"/>
    <p:sldId id="660" r:id="rId69"/>
  </p:sldIdLst>
  <p:sldSz cx="9144000" cy="6858000" type="screen4x3"/>
  <p:notesSz cx="6858000" cy="9144000"/>
  <p:defaultTextStyle>
    <a:defPPr>
      <a:defRPr lang="zh-CN"/>
    </a:defPPr>
    <a:lvl1pPr algn="l" rtl="0" fontAlgn="base">
      <a:spcBef>
        <a:spcPct val="0"/>
      </a:spcBef>
      <a:spcAft>
        <a:spcPct val="0"/>
      </a:spcAft>
      <a:defRPr sz="6000" b="1" kern="1200">
        <a:solidFill>
          <a:schemeClr val="tx2"/>
        </a:solidFill>
        <a:latin typeface="华文隶书" pitchFamily="2" charset="-122"/>
        <a:ea typeface="华文隶书" pitchFamily="2" charset="-122"/>
        <a:cs typeface="+mn-cs"/>
      </a:defRPr>
    </a:lvl1pPr>
    <a:lvl2pPr marL="457200" algn="l" rtl="0" fontAlgn="base">
      <a:spcBef>
        <a:spcPct val="0"/>
      </a:spcBef>
      <a:spcAft>
        <a:spcPct val="0"/>
      </a:spcAft>
      <a:defRPr sz="6000" b="1" kern="1200">
        <a:solidFill>
          <a:schemeClr val="tx2"/>
        </a:solidFill>
        <a:latin typeface="华文隶书" pitchFamily="2" charset="-122"/>
        <a:ea typeface="华文隶书" pitchFamily="2" charset="-122"/>
        <a:cs typeface="+mn-cs"/>
      </a:defRPr>
    </a:lvl2pPr>
    <a:lvl3pPr marL="914400" algn="l" rtl="0" fontAlgn="base">
      <a:spcBef>
        <a:spcPct val="0"/>
      </a:spcBef>
      <a:spcAft>
        <a:spcPct val="0"/>
      </a:spcAft>
      <a:defRPr sz="6000" b="1" kern="1200">
        <a:solidFill>
          <a:schemeClr val="tx2"/>
        </a:solidFill>
        <a:latin typeface="华文隶书" pitchFamily="2" charset="-122"/>
        <a:ea typeface="华文隶书" pitchFamily="2" charset="-122"/>
        <a:cs typeface="+mn-cs"/>
      </a:defRPr>
    </a:lvl3pPr>
    <a:lvl4pPr marL="1371600" algn="l" rtl="0" fontAlgn="base">
      <a:spcBef>
        <a:spcPct val="0"/>
      </a:spcBef>
      <a:spcAft>
        <a:spcPct val="0"/>
      </a:spcAft>
      <a:defRPr sz="6000" b="1" kern="1200">
        <a:solidFill>
          <a:schemeClr val="tx2"/>
        </a:solidFill>
        <a:latin typeface="华文隶书" pitchFamily="2" charset="-122"/>
        <a:ea typeface="华文隶书" pitchFamily="2" charset="-122"/>
        <a:cs typeface="+mn-cs"/>
      </a:defRPr>
    </a:lvl4pPr>
    <a:lvl5pPr marL="1828800" algn="l" rtl="0" fontAlgn="base">
      <a:spcBef>
        <a:spcPct val="0"/>
      </a:spcBef>
      <a:spcAft>
        <a:spcPct val="0"/>
      </a:spcAft>
      <a:defRPr sz="6000" b="1" kern="1200">
        <a:solidFill>
          <a:schemeClr val="tx2"/>
        </a:solidFill>
        <a:latin typeface="华文隶书" pitchFamily="2" charset="-122"/>
        <a:ea typeface="华文隶书" pitchFamily="2" charset="-122"/>
        <a:cs typeface="+mn-cs"/>
      </a:defRPr>
    </a:lvl5pPr>
    <a:lvl6pPr marL="2286000" algn="l" defTabSz="914400" rtl="0" eaLnBrk="1" latinLnBrk="0" hangingPunct="1">
      <a:defRPr sz="6000" b="1" kern="1200">
        <a:solidFill>
          <a:schemeClr val="tx2"/>
        </a:solidFill>
        <a:latin typeface="华文隶书" pitchFamily="2" charset="-122"/>
        <a:ea typeface="华文隶书" pitchFamily="2" charset="-122"/>
        <a:cs typeface="+mn-cs"/>
      </a:defRPr>
    </a:lvl6pPr>
    <a:lvl7pPr marL="2743200" algn="l" defTabSz="914400" rtl="0" eaLnBrk="1" latinLnBrk="0" hangingPunct="1">
      <a:defRPr sz="6000" b="1" kern="1200">
        <a:solidFill>
          <a:schemeClr val="tx2"/>
        </a:solidFill>
        <a:latin typeface="华文隶书" pitchFamily="2" charset="-122"/>
        <a:ea typeface="华文隶书" pitchFamily="2" charset="-122"/>
        <a:cs typeface="+mn-cs"/>
      </a:defRPr>
    </a:lvl7pPr>
    <a:lvl8pPr marL="3200400" algn="l" defTabSz="914400" rtl="0" eaLnBrk="1" latinLnBrk="0" hangingPunct="1">
      <a:defRPr sz="6000" b="1" kern="1200">
        <a:solidFill>
          <a:schemeClr val="tx2"/>
        </a:solidFill>
        <a:latin typeface="华文隶书" pitchFamily="2" charset="-122"/>
        <a:ea typeface="华文隶书" pitchFamily="2" charset="-122"/>
        <a:cs typeface="+mn-cs"/>
      </a:defRPr>
    </a:lvl8pPr>
    <a:lvl9pPr marL="3657600" algn="l" defTabSz="914400" rtl="0" eaLnBrk="1" latinLnBrk="0" hangingPunct="1">
      <a:defRPr sz="6000" b="1" kern="1200">
        <a:solidFill>
          <a:schemeClr val="tx2"/>
        </a:solidFill>
        <a:latin typeface="华文隶书" pitchFamily="2" charset="-122"/>
        <a:ea typeface="华文隶书" pitchFamily="2" charset="-122"/>
        <a:cs typeface="+mn-cs"/>
      </a:defRPr>
    </a:lvl9pPr>
  </p:defaultTextStyle>
  <p:extLst>
    <p:ext uri="{EFAFB233-063F-42B5-8137-9DF3F51BA10A}">
      <p15:sldGuideLst xmlns:p15="http://schemas.microsoft.com/office/powerpoint/2012/main">
        <p15:guide id="1" orient="horz" pos="1344">
          <p15:clr>
            <a:srgbClr val="A4A3A4"/>
          </p15:clr>
        </p15:guide>
        <p15:guide id="2" pos="1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99"/>
    <a:srgbClr val="FF0000"/>
    <a:srgbClr val="660033"/>
    <a:srgbClr val="FF9933"/>
    <a:srgbClr val="990000"/>
    <a:srgbClr val="CCEC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28" autoAdjust="0"/>
  </p:normalViewPr>
  <p:slideViewPr>
    <p:cSldViewPr>
      <p:cViewPr varScale="1">
        <p:scale>
          <a:sx n="114" d="100"/>
          <a:sy n="114" d="100"/>
        </p:scale>
        <p:origin x="750" y="96"/>
      </p:cViewPr>
      <p:guideLst>
        <p:guide orient="horz" pos="1344"/>
        <p:guide pos="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ea typeface="宋体" pitchFamily="2" charset="-122"/>
              </a:defRPr>
            </a:lvl1pPr>
          </a:lstStyle>
          <a:p>
            <a:pPr>
              <a:defRPr/>
            </a:pPr>
            <a:endParaRPr lang="en-US"/>
          </a:p>
        </p:txBody>
      </p:sp>
      <p:sp>
        <p:nvSpPr>
          <p:cNvPr id="30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ea typeface="宋体" pitchFamily="2" charset="-122"/>
              </a:defRPr>
            </a:lvl1pPr>
          </a:lstStyle>
          <a:p>
            <a:pPr>
              <a:defRPr/>
            </a:pPr>
            <a:endParaRPr lang="en-US"/>
          </a:p>
        </p:txBody>
      </p:sp>
      <p:sp>
        <p:nvSpPr>
          <p:cNvPr id="73732"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0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ea typeface="宋体"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ea typeface="宋体" pitchFamily="2" charset="-122"/>
              </a:defRPr>
            </a:lvl1pPr>
          </a:lstStyle>
          <a:p>
            <a:pPr>
              <a:defRPr/>
            </a:pPr>
            <a:fld id="{DDF71787-CD0F-46AA-ACD5-16CB1CD1B23F}" type="slidenum">
              <a:rPr lang="en-US"/>
              <a:pPr>
                <a:defRPr/>
              </a:pPr>
              <a:t>‹#›</a:t>
            </a:fld>
            <a:endParaRPr lang="en-US"/>
          </a:p>
        </p:txBody>
      </p:sp>
    </p:spTree>
    <p:extLst>
      <p:ext uri="{BB962C8B-B14F-4D97-AF65-F5344CB8AC3E}">
        <p14:creationId xmlns:p14="http://schemas.microsoft.com/office/powerpoint/2010/main" val="34457493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baike.baidu.com/view/262290.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p:sp>
      <p:sp>
        <p:nvSpPr>
          <p:cNvPr id="74755" name="备注占位符 2"/>
          <p:cNvSpPr>
            <a:spLocks noGrp="1"/>
          </p:cNvSpPr>
          <p:nvPr>
            <p:ph type="body" idx="1"/>
          </p:nvPr>
        </p:nvSpPr>
        <p:spPr>
          <a:noFill/>
        </p:spPr>
        <p:txBody>
          <a:bodyPr/>
          <a:lstStyle/>
          <a:p>
            <a:r>
              <a:rPr lang="zh-CN" altLang="zh-CN" dirty="0" smtClean="0"/>
              <a:t>常成员函数就是在函数后面加上</a:t>
            </a:r>
            <a:r>
              <a:rPr lang="en-US" altLang="zh-CN" dirty="0" err="1" smtClean="0"/>
              <a:t>const</a:t>
            </a:r>
            <a:r>
              <a:rPr lang="zh-CN" altLang="zh-CN" dirty="0" smtClean="0"/>
              <a:t>进行限定，比如 </a:t>
            </a:r>
            <a:r>
              <a:rPr lang="en-US" altLang="zh-CN" dirty="0" err="1" smtClean="0"/>
              <a:t>int</a:t>
            </a:r>
            <a:r>
              <a:rPr lang="en-US" altLang="zh-CN" dirty="0" smtClean="0"/>
              <a:t> Length() </a:t>
            </a:r>
            <a:r>
              <a:rPr lang="en-US" altLang="zh-CN" dirty="0" err="1" smtClean="0"/>
              <a:t>const</a:t>
            </a:r>
            <a:r>
              <a:rPr lang="zh-CN" altLang="zh-CN" dirty="0" smtClean="0"/>
              <a:t>：</a:t>
            </a:r>
          </a:p>
          <a:p>
            <a:r>
              <a:rPr lang="zh-CN" altLang="zh-CN" dirty="0" smtClean="0"/>
              <a:t>常成员函数不能更新对象的数据成员</a:t>
            </a:r>
            <a:r>
              <a:rPr lang="en-US" altLang="zh-CN" dirty="0" smtClean="0"/>
              <a:t/>
            </a:r>
            <a:br>
              <a:rPr lang="en-US" altLang="zh-CN" dirty="0" smtClean="0"/>
            </a:br>
            <a:r>
              <a:rPr lang="en-US" altLang="zh-CN" dirty="0" smtClean="0"/>
              <a:t>2.</a:t>
            </a:r>
            <a:r>
              <a:rPr lang="zh-CN" altLang="zh-CN" dirty="0" smtClean="0"/>
              <a:t>不能调用该类中没有</a:t>
            </a:r>
            <a:r>
              <a:rPr lang="en-US" altLang="zh-CN" dirty="0" err="1" smtClean="0"/>
              <a:t>const</a:t>
            </a:r>
            <a:r>
              <a:rPr lang="zh-CN" altLang="zh-CN" dirty="0" smtClean="0"/>
              <a:t>修饰的成员函数（常成员函数只能调用常成员函数）</a:t>
            </a:r>
            <a:endParaRPr lang="en-US" altLang="zh-CN" dirty="0" smtClean="0"/>
          </a:p>
          <a:p>
            <a:endParaRPr lang="en-US" altLang="zh-CN" dirty="0" smtClean="0"/>
          </a:p>
          <a:p>
            <a:endParaRPr lang="en-US" altLang="zh-CN" dirty="0" smtClean="0"/>
          </a:p>
          <a:p>
            <a:r>
              <a:rPr lang="en-US" altLang="zh-CN" dirty="0" smtClean="0"/>
              <a:t>=0 </a:t>
            </a:r>
            <a:r>
              <a:rPr lang="zh-CN" altLang="en-US" dirty="0" smtClean="0"/>
              <a:t>表示纯虚函数</a:t>
            </a:r>
            <a:br>
              <a:rPr lang="zh-CN" altLang="en-US" dirty="0" smtClean="0"/>
            </a:br>
            <a:r>
              <a:rPr lang="zh-CN" altLang="en-US" dirty="0" smtClean="0"/>
              <a:t>他用来做什么呢？？</a:t>
            </a:r>
            <a:br>
              <a:rPr lang="zh-CN" altLang="en-US" dirty="0" smtClean="0"/>
            </a:br>
            <a:r>
              <a:rPr lang="zh-CN" altLang="en-US" dirty="0" smtClean="0"/>
              <a:t>主要是为了实现晚捆绑，让子类可以重新定义函数体。以便不同的子类有不同的行为。</a:t>
            </a:r>
            <a:endParaRPr lang="en-US" altLang="zh-CN" dirty="0" smtClean="0"/>
          </a:p>
          <a:p>
            <a:endParaRPr lang="en-US" altLang="zh-CN" dirty="0" smtClean="0"/>
          </a:p>
          <a:p>
            <a:r>
              <a:rPr lang="zh-CN" altLang="en-US" dirty="0" smtClean="0"/>
              <a:t>纯虚函数可以让类先具有一个操作名称，而没有操作内容，让派生类在继承时再去具体地给出定义。凡是含有纯虚函数的类叫做</a:t>
            </a:r>
            <a:r>
              <a:rPr lang="zh-CN" altLang="en-US" dirty="0" smtClean="0">
                <a:hlinkClick r:id="rId3" action="ppaction://hlinkfile"/>
              </a:rPr>
              <a:t>抽象类</a:t>
            </a:r>
            <a:r>
              <a:rPr lang="zh-CN" altLang="en-US" dirty="0" smtClean="0"/>
              <a:t>。这种类不能声明对象（提示：</a:t>
            </a:r>
            <a:r>
              <a:rPr lang="en-US" altLang="zh-CN" dirty="0" smtClean="0"/>
              <a:t>pure virtual function was not defined</a:t>
            </a:r>
            <a:r>
              <a:rPr lang="zh-CN" altLang="en-US" dirty="0" smtClean="0"/>
              <a:t>），只是作为基类为派生类服务。</a:t>
            </a:r>
            <a:br>
              <a:rPr lang="zh-CN" altLang="en-US" dirty="0" smtClean="0"/>
            </a:br>
            <a:endParaRPr lang="zh-CN" altLang="zh-CN" dirty="0" smtClean="0"/>
          </a:p>
        </p:txBody>
      </p:sp>
      <p:sp>
        <p:nvSpPr>
          <p:cNvPr id="74756" name="灯片编号占位符 3"/>
          <p:cNvSpPr>
            <a:spLocks noGrp="1"/>
          </p:cNvSpPr>
          <p:nvPr>
            <p:ph type="sldNum" sz="quarter" idx="5"/>
          </p:nvPr>
        </p:nvSpPr>
        <p:spPr>
          <a:noFill/>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fld id="{263F9B95-7C24-4DB8-AB79-F2B05878AFA1}" type="slidenum">
              <a:rPr lang="en-US" altLang="zh-CN" sz="1200" b="0" smtClean="0">
                <a:solidFill>
                  <a:schemeClr val="tx1"/>
                </a:solidFill>
                <a:latin typeface="Times New Roman" pitchFamily="18" charset="0"/>
                <a:ea typeface="宋体" pitchFamily="2" charset="-122"/>
              </a:rPr>
              <a:pPr eaLnBrk="1" hangingPunct="1"/>
              <a:t>6</a:t>
            </a:fld>
            <a:endParaRPr lang="en-US" altLang="zh-CN" sz="1200" b="0" smtClean="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1484981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p:sp>
      <p:sp>
        <p:nvSpPr>
          <p:cNvPr id="77827" name="备注占位符 2"/>
          <p:cNvSpPr>
            <a:spLocks noGrp="1"/>
          </p:cNvSpPr>
          <p:nvPr>
            <p:ph type="body" idx="1"/>
          </p:nvPr>
        </p:nvSpPr>
        <p:spPr>
          <a:noFill/>
        </p:spPr>
        <p:txBody>
          <a:bodyPr/>
          <a:lstStyle/>
          <a:p>
            <a:r>
              <a:rPr lang="en-US" altLang="zh-CN" smtClean="0"/>
              <a:t>#include&lt;iostream.h&gt;</a:t>
            </a:r>
          </a:p>
          <a:p>
            <a:r>
              <a:rPr lang="en-US" altLang="zh-CN" smtClean="0"/>
              <a:t>#include&lt;stdlib.h&gt;</a:t>
            </a:r>
          </a:p>
          <a:p>
            <a:r>
              <a:rPr lang="en-US" altLang="zh-CN" smtClean="0"/>
              <a:t>typedef int T;</a:t>
            </a:r>
          </a:p>
          <a:p>
            <a:r>
              <a:rPr lang="en-US" altLang="zh-CN" smtClean="0"/>
              <a:t>class SeqList</a:t>
            </a:r>
          </a:p>
          <a:p>
            <a:r>
              <a:rPr lang="en-US" altLang="zh-CN" smtClean="0"/>
              <a:t>{</a:t>
            </a:r>
          </a:p>
          <a:p>
            <a:r>
              <a:rPr lang="en-US" altLang="zh-CN" smtClean="0"/>
              <a:t>private:</a:t>
            </a:r>
          </a:p>
          <a:p>
            <a:r>
              <a:rPr lang="en-US" altLang="zh-CN" smtClean="0"/>
              <a:t>   T * data;</a:t>
            </a:r>
          </a:p>
          <a:p>
            <a:r>
              <a:rPr lang="en-US" altLang="zh-CN" smtClean="0"/>
              <a:t>   int MaxSize; </a:t>
            </a:r>
          </a:p>
          <a:p>
            <a:r>
              <a:rPr lang="en-US" altLang="zh-CN" smtClean="0"/>
              <a:t>   int last; </a:t>
            </a:r>
          </a:p>
          <a:p>
            <a:r>
              <a:rPr lang="en-US" altLang="zh-CN" smtClean="0"/>
              <a:t>public:</a:t>
            </a:r>
          </a:p>
          <a:p>
            <a:r>
              <a:rPr lang="en-US" altLang="zh-CN" smtClean="0"/>
              <a:t>   SeqList ( int sz );</a:t>
            </a:r>
          </a:p>
          <a:p>
            <a:r>
              <a:rPr lang="en-US" altLang="zh-CN" smtClean="0"/>
              <a:t>   ~SeqList ( ) { delete [ ] data; }</a:t>
            </a:r>
          </a:p>
          <a:p>
            <a:r>
              <a:rPr lang="en-US" altLang="zh-CN" smtClean="0"/>
              <a:t>   int  Find ( T &amp;x ) const ;</a:t>
            </a:r>
          </a:p>
          <a:p>
            <a:r>
              <a:rPr lang="en-US" altLang="zh-CN" smtClean="0"/>
              <a:t>   void Insert (const T &amp;x, int i);</a:t>
            </a:r>
          </a:p>
          <a:p>
            <a:r>
              <a:rPr lang="en-US" altLang="zh-CN" smtClean="0"/>
              <a:t>   int Remove (T &amp;x );</a:t>
            </a:r>
          </a:p>
          <a:p>
            <a:r>
              <a:rPr lang="en-US" altLang="zh-CN" smtClean="0"/>
              <a:t>   void input ();</a:t>
            </a:r>
          </a:p>
          <a:p>
            <a:r>
              <a:rPr lang="en-US" altLang="zh-CN" smtClean="0"/>
              <a:t>   void  output() ;</a:t>
            </a:r>
          </a:p>
          <a:p>
            <a:r>
              <a:rPr lang="en-US" altLang="zh-CN" smtClean="0"/>
              <a:t>   int Length(){return last+1;}  </a:t>
            </a:r>
          </a:p>
          <a:p>
            <a:r>
              <a:rPr lang="en-US" altLang="zh-CN" smtClean="0"/>
              <a:t>   T GetData ( int i )const  {return  data[i-1];};</a:t>
            </a:r>
          </a:p>
          <a:p>
            <a:endParaRPr lang="en-US" altLang="zh-CN" smtClean="0"/>
          </a:p>
          <a:p>
            <a:r>
              <a:rPr lang="en-US" altLang="zh-CN" smtClean="0"/>
              <a:t>}  ;</a:t>
            </a:r>
          </a:p>
          <a:p>
            <a:endParaRPr lang="en-US" altLang="zh-CN" smtClean="0"/>
          </a:p>
          <a:p>
            <a:r>
              <a:rPr lang="en-US" altLang="zh-CN" smtClean="0"/>
              <a:t>SeqList::SeqList ( int sz ) </a:t>
            </a:r>
          </a:p>
          <a:p>
            <a:r>
              <a:rPr lang="en-US" altLang="zh-CN" smtClean="0"/>
              <a:t>{    </a:t>
            </a:r>
          </a:p>
          <a:p>
            <a:r>
              <a:rPr lang="en-US" altLang="zh-CN" smtClean="0"/>
              <a:t>   if ( sz &gt; 0 ) </a:t>
            </a:r>
          </a:p>
          <a:p>
            <a:r>
              <a:rPr lang="en-US" altLang="zh-CN" smtClean="0"/>
              <a:t>   { data = new T[sz];</a:t>
            </a:r>
          </a:p>
          <a:p>
            <a:r>
              <a:rPr lang="en-US" altLang="zh-CN" smtClean="0"/>
              <a:t>     if ( data != NULL ) </a:t>
            </a:r>
          </a:p>
          <a:p>
            <a:r>
              <a:rPr lang="en-US" altLang="zh-CN" smtClean="0"/>
              <a:t>	 {MaxSize = sz;   last = -1;}</a:t>
            </a:r>
          </a:p>
          <a:p>
            <a:r>
              <a:rPr lang="en-US" altLang="zh-CN" smtClean="0"/>
              <a:t>     else</a:t>
            </a:r>
          </a:p>
          <a:p>
            <a:r>
              <a:rPr lang="en-US" altLang="zh-CN" smtClean="0"/>
              <a:t>	 {cerr &lt;&lt;"</a:t>
            </a:r>
            <a:r>
              <a:rPr lang="zh-CN" altLang="en-US" smtClean="0"/>
              <a:t>存储分配错误！</a:t>
            </a:r>
            <a:r>
              <a:rPr lang="en-US" altLang="zh-CN" smtClean="0"/>
              <a:t>"&lt;&lt;endl;exit(1);}</a:t>
            </a:r>
          </a:p>
          <a:p>
            <a:r>
              <a:rPr lang="en-US" altLang="zh-CN" smtClean="0"/>
              <a:t>   }</a:t>
            </a:r>
          </a:p>
          <a:p>
            <a:r>
              <a:rPr lang="en-US" altLang="zh-CN" smtClean="0"/>
              <a:t>}</a:t>
            </a:r>
          </a:p>
          <a:p>
            <a:r>
              <a:rPr lang="en-US" altLang="zh-CN" smtClean="0"/>
              <a:t>int SeqList::Find ( T &amp;x ) const </a:t>
            </a:r>
          </a:p>
          <a:p>
            <a:r>
              <a:rPr lang="en-US" altLang="zh-CN" smtClean="0"/>
              <a:t>{</a:t>
            </a:r>
          </a:p>
          <a:p>
            <a:r>
              <a:rPr lang="en-US" altLang="zh-CN" smtClean="0"/>
              <a:t>   int  i = 0;</a:t>
            </a:r>
          </a:p>
          <a:p>
            <a:r>
              <a:rPr lang="en-US" altLang="zh-CN" smtClean="0"/>
              <a:t>   while (i &lt;= last &amp;&amp; data[i] != x)</a:t>
            </a:r>
          </a:p>
          <a:p>
            <a:r>
              <a:rPr lang="en-US" altLang="zh-CN" smtClean="0"/>
              <a:t>      i++;		</a:t>
            </a:r>
          </a:p>
          <a:p>
            <a:r>
              <a:rPr lang="en-US" altLang="zh-CN" smtClean="0"/>
              <a:t>   if ( i &gt; last ) return -1; else return i+1;</a:t>
            </a:r>
          </a:p>
          <a:p>
            <a:r>
              <a:rPr lang="en-US" altLang="zh-CN" smtClean="0"/>
              <a:t>}</a:t>
            </a:r>
          </a:p>
          <a:p>
            <a:endParaRPr lang="en-US" altLang="zh-CN" smtClean="0"/>
          </a:p>
          <a:p>
            <a:r>
              <a:rPr lang="en-US" altLang="zh-CN" smtClean="0"/>
              <a:t>void SeqList::Insert   ( const T &amp;x, int i)</a:t>
            </a:r>
          </a:p>
          <a:p>
            <a:r>
              <a:rPr lang="en-US" altLang="zh-CN" smtClean="0"/>
              <a:t>{</a:t>
            </a:r>
          </a:p>
          <a:p>
            <a:r>
              <a:rPr lang="en-US" altLang="zh-CN" smtClean="0"/>
              <a:t>	if(last == MaxSize-1)</a:t>
            </a:r>
          </a:p>
          <a:p>
            <a:r>
              <a:rPr lang="en-US" altLang="zh-CN" smtClean="0"/>
              <a:t>	{ cerr&lt;&lt;"</a:t>
            </a:r>
            <a:r>
              <a:rPr lang="zh-CN" altLang="en-US" smtClean="0"/>
              <a:t>顺序表已满无法插入</a:t>
            </a:r>
            <a:r>
              <a:rPr lang="en-US" altLang="zh-CN" smtClean="0"/>
              <a:t>!" &lt;&lt;endl;exit(1); }</a:t>
            </a:r>
          </a:p>
          <a:p>
            <a:r>
              <a:rPr lang="en-US" altLang="zh-CN" smtClean="0"/>
              <a:t>    if(i&lt;0||i&gt;last+1)</a:t>
            </a:r>
          </a:p>
          <a:p>
            <a:r>
              <a:rPr lang="en-US" altLang="zh-CN" smtClean="0"/>
              <a:t>	{ cerr&lt;&lt;"</a:t>
            </a:r>
            <a:r>
              <a:rPr lang="zh-CN" altLang="en-US" smtClean="0"/>
              <a:t>参数</a:t>
            </a:r>
            <a:r>
              <a:rPr lang="en-US" altLang="zh-CN" smtClean="0"/>
              <a:t>i</a:t>
            </a:r>
            <a:r>
              <a:rPr lang="zh-CN" altLang="en-US" smtClean="0"/>
              <a:t>越界出错</a:t>
            </a:r>
            <a:r>
              <a:rPr lang="en-US" altLang="zh-CN" smtClean="0"/>
              <a:t>!"&lt;&lt;endl;  exit(1); }</a:t>
            </a:r>
          </a:p>
          <a:p>
            <a:r>
              <a:rPr lang="en-US" altLang="zh-CN" smtClean="0"/>
              <a:t>	last++;	</a:t>
            </a:r>
          </a:p>
          <a:p>
            <a:r>
              <a:rPr lang="en-US" altLang="zh-CN" smtClean="0"/>
              <a:t>	for(int j = last ; j &gt; i ; j --)</a:t>
            </a:r>
          </a:p>
          <a:p>
            <a:r>
              <a:rPr lang="en-US" altLang="zh-CN" smtClean="0"/>
              <a:t>	  data[j]=data[j-1];</a:t>
            </a:r>
          </a:p>
          <a:p>
            <a:r>
              <a:rPr lang="en-US" altLang="zh-CN" smtClean="0"/>
              <a:t>    data[i]=x;//</a:t>
            </a:r>
            <a:r>
              <a:rPr lang="zh-CN" altLang="en-US" smtClean="0"/>
              <a:t>在第</a:t>
            </a:r>
            <a:r>
              <a:rPr lang="en-US" altLang="zh-CN" smtClean="0"/>
              <a:t>i</a:t>
            </a:r>
            <a:r>
              <a:rPr lang="zh-CN" altLang="en-US" smtClean="0"/>
              <a:t>项处插入</a:t>
            </a:r>
            <a:r>
              <a:rPr lang="en-US" altLang="zh-CN" smtClean="0"/>
              <a:t>x</a:t>
            </a:r>
          </a:p>
          <a:p>
            <a:r>
              <a:rPr lang="en-US" altLang="zh-CN" smtClean="0"/>
              <a:t>} </a:t>
            </a:r>
          </a:p>
          <a:p>
            <a:r>
              <a:rPr lang="en-US" altLang="zh-CN" smtClean="0"/>
              <a:t>int SeqList::Remove (T &amp; x ) </a:t>
            </a:r>
          </a:p>
          <a:p>
            <a:r>
              <a:rPr lang="en-US" altLang="zh-CN" smtClean="0"/>
              <a:t>{    </a:t>
            </a:r>
          </a:p>
          <a:p>
            <a:r>
              <a:rPr lang="en-US" altLang="zh-CN" smtClean="0"/>
              <a:t>	int i = Find (x)-1;</a:t>
            </a:r>
          </a:p>
          <a:p>
            <a:r>
              <a:rPr lang="en-US" altLang="zh-CN" smtClean="0"/>
              <a:t>	if ( i &gt;= 0 ) </a:t>
            </a:r>
          </a:p>
          <a:p>
            <a:r>
              <a:rPr lang="en-US" altLang="zh-CN" smtClean="0"/>
              <a:t>	{ last-- ;				</a:t>
            </a:r>
          </a:p>
          <a:p>
            <a:r>
              <a:rPr lang="en-US" altLang="zh-CN" smtClean="0"/>
              <a:t>	  for ( int j = i; j &lt;= last; j++ )</a:t>
            </a:r>
          </a:p>
          <a:p>
            <a:r>
              <a:rPr lang="en-US" altLang="zh-CN" smtClean="0"/>
              <a:t>		data[j] = data[j+1];</a:t>
            </a:r>
          </a:p>
          <a:p>
            <a:r>
              <a:rPr lang="en-US" altLang="zh-CN" smtClean="0"/>
              <a:t>      return 1; //</a:t>
            </a:r>
            <a:r>
              <a:rPr lang="zh-CN" altLang="en-US" smtClean="0"/>
              <a:t>成功删除	</a:t>
            </a:r>
          </a:p>
          <a:p>
            <a:r>
              <a:rPr lang="zh-CN" altLang="en-US" smtClean="0"/>
              <a:t>	</a:t>
            </a:r>
            <a:r>
              <a:rPr lang="en-US" altLang="zh-CN" smtClean="0"/>
              <a:t>}	</a:t>
            </a:r>
          </a:p>
          <a:p>
            <a:r>
              <a:rPr lang="en-US" altLang="zh-CN" smtClean="0"/>
              <a:t>    return 0; //</a:t>
            </a:r>
            <a:r>
              <a:rPr lang="zh-CN" altLang="en-US" smtClean="0"/>
              <a:t>表中没有 </a:t>
            </a:r>
            <a:r>
              <a:rPr lang="en-US" altLang="zh-CN" smtClean="0"/>
              <a:t>x</a:t>
            </a:r>
          </a:p>
          <a:p>
            <a:r>
              <a:rPr lang="en-US" altLang="zh-CN" smtClean="0"/>
              <a:t> }</a:t>
            </a:r>
          </a:p>
          <a:p>
            <a:endParaRPr lang="en-US" altLang="zh-CN" smtClean="0"/>
          </a:p>
          <a:p>
            <a:r>
              <a:rPr lang="en-US" altLang="zh-CN" smtClean="0"/>
              <a:t>void SeqList:: input()</a:t>
            </a:r>
          </a:p>
          <a:p>
            <a:r>
              <a:rPr lang="en-US" altLang="zh-CN" smtClean="0"/>
              <a:t>{ </a:t>
            </a:r>
          </a:p>
          <a:p>
            <a:r>
              <a:rPr lang="en-US" altLang="zh-CN" smtClean="0"/>
              <a:t>  cout &lt;&lt;"</a:t>
            </a:r>
            <a:r>
              <a:rPr lang="zh-CN" altLang="en-US" smtClean="0"/>
              <a:t>开始建立顺序表，请输入表中元素个数</a:t>
            </a:r>
            <a:r>
              <a:rPr lang="en-US" altLang="zh-CN" smtClean="0"/>
              <a:t>";</a:t>
            </a:r>
          </a:p>
          <a:p>
            <a:r>
              <a:rPr lang="en-US" altLang="zh-CN" smtClean="0"/>
              <a:t>  while (1)</a:t>
            </a:r>
          </a:p>
          <a:p>
            <a:r>
              <a:rPr lang="en-US" altLang="zh-CN" smtClean="0"/>
              <a:t>  { cin &gt;&gt;last; </a:t>
            </a:r>
          </a:p>
          <a:p>
            <a:r>
              <a:rPr lang="en-US" altLang="zh-CN" smtClean="0"/>
              <a:t>    if (last&lt;=MaxSize&amp;&amp;last&gt;0)  break;</a:t>
            </a:r>
          </a:p>
          <a:p>
            <a:r>
              <a:rPr lang="en-US" altLang="zh-CN" smtClean="0"/>
              <a:t>    cout &lt;&lt;"</a:t>
            </a:r>
            <a:r>
              <a:rPr lang="zh-CN" altLang="en-US" smtClean="0"/>
              <a:t>元素个数有误，范围</a:t>
            </a:r>
            <a:r>
              <a:rPr lang="en-US" altLang="zh-CN" smtClean="0"/>
              <a:t>1~"&lt;&lt;MaxSize-1&lt;&lt;endl;</a:t>
            </a:r>
          </a:p>
          <a:p>
            <a:r>
              <a:rPr lang="en-US" altLang="zh-CN" smtClean="0"/>
              <a:t>  }</a:t>
            </a:r>
          </a:p>
          <a:p>
            <a:r>
              <a:rPr lang="en-US" altLang="zh-CN" smtClean="0"/>
              <a:t>  for (int i=0;i&lt;last;i++)</a:t>
            </a:r>
          </a:p>
          <a:p>
            <a:r>
              <a:rPr lang="en-US" altLang="zh-CN" smtClean="0"/>
              <a:t>  { cout&lt;&lt;"</a:t>
            </a:r>
            <a:r>
              <a:rPr lang="zh-CN" altLang="en-US" smtClean="0"/>
              <a:t>请输入第</a:t>
            </a:r>
            <a:r>
              <a:rPr lang="en-US" altLang="zh-CN" smtClean="0"/>
              <a:t>"&lt;&lt;i+1&lt;&lt;"</a:t>
            </a:r>
            <a:r>
              <a:rPr lang="zh-CN" altLang="en-US" smtClean="0"/>
              <a:t>个元素：</a:t>
            </a:r>
            <a:r>
              <a:rPr lang="en-US" altLang="zh-CN" smtClean="0"/>
              <a:t>"&lt;&lt;endl;</a:t>
            </a:r>
          </a:p>
          <a:p>
            <a:r>
              <a:rPr lang="en-US" altLang="zh-CN" smtClean="0"/>
              <a:t>    cin&gt;&gt;data [i];</a:t>
            </a:r>
          </a:p>
          <a:p>
            <a:r>
              <a:rPr lang="en-US" altLang="zh-CN" smtClean="0"/>
              <a:t>  }</a:t>
            </a:r>
          </a:p>
          <a:p>
            <a:r>
              <a:rPr lang="en-US" altLang="zh-CN" smtClean="0"/>
              <a:t>last--;</a:t>
            </a:r>
          </a:p>
          <a:p>
            <a:endParaRPr lang="en-US" altLang="zh-CN" smtClean="0"/>
          </a:p>
          <a:p>
            <a:r>
              <a:rPr lang="en-US" altLang="zh-CN" smtClean="0"/>
              <a:t>  cout&lt;&lt;"</a:t>
            </a:r>
            <a:r>
              <a:rPr lang="zh-CN" altLang="en-US" smtClean="0"/>
              <a:t>表建立完成！</a:t>
            </a:r>
            <a:r>
              <a:rPr lang="en-US" altLang="zh-CN" smtClean="0"/>
              <a:t>"&lt;&lt;endl; </a:t>
            </a:r>
          </a:p>
          <a:p>
            <a:r>
              <a:rPr lang="en-US" altLang="zh-CN" smtClean="0"/>
              <a:t>}</a:t>
            </a:r>
          </a:p>
          <a:p>
            <a:endParaRPr lang="en-US" altLang="zh-CN" smtClean="0"/>
          </a:p>
          <a:p>
            <a:r>
              <a:rPr lang="en-US" altLang="zh-CN" smtClean="0"/>
              <a:t>void SeqList:: output()</a:t>
            </a:r>
          </a:p>
          <a:p>
            <a:r>
              <a:rPr lang="en-US" altLang="zh-CN" smtClean="0"/>
              <a:t>{ </a:t>
            </a:r>
          </a:p>
          <a:p>
            <a:r>
              <a:rPr lang="en-US" altLang="zh-CN" smtClean="0"/>
              <a:t>  cout &lt;&lt;"</a:t>
            </a:r>
            <a:r>
              <a:rPr lang="zh-CN" altLang="en-US" smtClean="0"/>
              <a:t>顺序表元素个数为：</a:t>
            </a:r>
            <a:r>
              <a:rPr lang="en-US" altLang="zh-CN" smtClean="0"/>
              <a:t>"&lt;&lt;last+1&lt;&lt;endl;</a:t>
            </a:r>
          </a:p>
          <a:p>
            <a:r>
              <a:rPr lang="en-US" altLang="zh-CN" smtClean="0"/>
              <a:t>  for (int i=0;i&lt;=last;i++)</a:t>
            </a:r>
          </a:p>
          <a:p>
            <a:r>
              <a:rPr lang="en-US" altLang="zh-CN" smtClean="0"/>
              <a:t>    cout&lt;&lt;i+1&lt;&lt; ":" &lt;&lt;data [i]&lt;&lt;endl;</a:t>
            </a:r>
          </a:p>
          <a:p>
            <a:r>
              <a:rPr lang="en-US" altLang="zh-CN" smtClean="0"/>
              <a:t>}</a:t>
            </a:r>
          </a:p>
          <a:p>
            <a:r>
              <a:rPr lang="en-US" altLang="zh-CN" smtClean="0"/>
              <a:t>void Union ( SeqList  &amp;LA, SeqList &amp;LB ) {</a:t>
            </a:r>
          </a:p>
          <a:p>
            <a:r>
              <a:rPr lang="en-US" altLang="zh-CN" smtClean="0"/>
              <a:t>     int n = LA.Length ( );</a:t>
            </a:r>
          </a:p>
          <a:p>
            <a:r>
              <a:rPr lang="en-US" altLang="zh-CN" smtClean="0"/>
              <a:t>     int m = LB.Length ( );</a:t>
            </a:r>
          </a:p>
          <a:p>
            <a:r>
              <a:rPr lang="en-US" altLang="zh-CN" smtClean="0"/>
              <a:t>     for ( int i = 1; i &lt;= m; i++ ) </a:t>
            </a:r>
          </a:p>
          <a:p>
            <a:r>
              <a:rPr lang="en-US" altLang="zh-CN" smtClean="0"/>
              <a:t>     {</a:t>
            </a:r>
          </a:p>
          <a:p>
            <a:r>
              <a:rPr lang="en-US" altLang="zh-CN" smtClean="0"/>
              <a:t>	   T x = LB.GetData(i);   //</a:t>
            </a:r>
            <a:r>
              <a:rPr lang="zh-CN" altLang="en-US" smtClean="0"/>
              <a:t>在</a:t>
            </a:r>
            <a:r>
              <a:rPr lang="en-US" altLang="zh-CN" smtClean="0"/>
              <a:t>B</a:t>
            </a:r>
            <a:r>
              <a:rPr lang="zh-CN" altLang="en-US" smtClean="0"/>
              <a:t>中取一元素</a:t>
            </a:r>
          </a:p>
          <a:p>
            <a:r>
              <a:rPr lang="zh-CN" altLang="en-US" smtClean="0"/>
              <a:t>	   </a:t>
            </a:r>
            <a:r>
              <a:rPr lang="en-US" altLang="zh-CN" smtClean="0"/>
              <a:t>int k = LA.Find (x);   //</a:t>
            </a:r>
            <a:r>
              <a:rPr lang="zh-CN" altLang="en-US" smtClean="0"/>
              <a:t>在</a:t>
            </a:r>
            <a:r>
              <a:rPr lang="en-US" altLang="zh-CN" smtClean="0"/>
              <a:t>A</a:t>
            </a:r>
            <a:r>
              <a:rPr lang="zh-CN" altLang="en-US" smtClean="0"/>
              <a:t>中搜索它</a:t>
            </a:r>
          </a:p>
          <a:p>
            <a:r>
              <a:rPr lang="zh-CN" altLang="en-US" smtClean="0"/>
              <a:t>	   </a:t>
            </a:r>
            <a:r>
              <a:rPr lang="en-US" altLang="zh-CN" smtClean="0"/>
              <a:t>if ( k == -1 )         //</a:t>
            </a:r>
            <a:r>
              <a:rPr lang="zh-CN" altLang="en-US" smtClean="0"/>
              <a:t>若未找到插入它</a:t>
            </a:r>
          </a:p>
          <a:p>
            <a:r>
              <a:rPr lang="zh-CN" altLang="en-US" smtClean="0"/>
              <a:t>             </a:t>
            </a:r>
            <a:r>
              <a:rPr lang="en-US" altLang="zh-CN" smtClean="0"/>
              <a:t>LA.Insert (x,n++);  </a:t>
            </a:r>
          </a:p>
          <a:p>
            <a:r>
              <a:rPr lang="en-US" altLang="zh-CN" smtClean="0"/>
              <a:t>     }</a:t>
            </a:r>
          </a:p>
          <a:p>
            <a:r>
              <a:rPr lang="en-US" altLang="zh-CN" smtClean="0"/>
              <a:t> }</a:t>
            </a:r>
          </a:p>
          <a:p>
            <a:endParaRPr lang="en-US" altLang="zh-CN" smtClean="0"/>
          </a:p>
          <a:p>
            <a:r>
              <a:rPr lang="en-US" altLang="zh-CN" smtClean="0"/>
              <a:t> void main()   </a:t>
            </a:r>
          </a:p>
          <a:p>
            <a:r>
              <a:rPr lang="en-US" altLang="zh-CN" smtClean="0"/>
              <a:t> {</a:t>
            </a:r>
          </a:p>
          <a:p>
            <a:r>
              <a:rPr lang="en-US" altLang="zh-CN" smtClean="0"/>
              <a:t>  SeqList myList1(100), myList2(100);</a:t>
            </a:r>
          </a:p>
          <a:p>
            <a:r>
              <a:rPr lang="en-US" altLang="zh-CN" smtClean="0"/>
              <a:t>  int i;</a:t>
            </a:r>
          </a:p>
          <a:p>
            <a:r>
              <a:rPr lang="en-US" altLang="zh-CN" smtClean="0"/>
              <a:t>  for( i=0;i&lt;5;i++)</a:t>
            </a:r>
          </a:p>
          <a:p>
            <a:r>
              <a:rPr lang="en-US" altLang="zh-CN" smtClean="0"/>
              <a:t>	 myList1.Insert(i,i);</a:t>
            </a:r>
          </a:p>
          <a:p>
            <a:r>
              <a:rPr lang="en-US" altLang="zh-CN" smtClean="0"/>
              <a:t>  myList1.output ();</a:t>
            </a:r>
          </a:p>
          <a:p>
            <a:r>
              <a:rPr lang="en-US" altLang="zh-CN" smtClean="0"/>
              <a:t>  for( i=0;i&lt;5;i++)</a:t>
            </a:r>
          </a:p>
          <a:p>
            <a:r>
              <a:rPr lang="en-US" altLang="zh-CN" smtClean="0"/>
              <a:t>	 myList2.Insert(i+2,i);</a:t>
            </a:r>
          </a:p>
          <a:p>
            <a:r>
              <a:rPr lang="en-US" altLang="zh-CN" smtClean="0"/>
              <a:t>  myList2.output ();</a:t>
            </a:r>
          </a:p>
          <a:p>
            <a:r>
              <a:rPr lang="en-US" altLang="zh-CN" smtClean="0"/>
              <a:t>  Union(myList1,myList2);</a:t>
            </a:r>
          </a:p>
          <a:p>
            <a:r>
              <a:rPr lang="en-US" altLang="zh-CN" smtClean="0"/>
              <a:t>  myList1.output ();</a:t>
            </a:r>
          </a:p>
          <a:p>
            <a:r>
              <a:rPr lang="en-US" altLang="zh-CN" smtClean="0"/>
              <a:t>  </a:t>
            </a:r>
          </a:p>
          <a:p>
            <a:r>
              <a:rPr lang="en-US" altLang="zh-CN" smtClean="0"/>
              <a:t> }</a:t>
            </a:r>
          </a:p>
          <a:p>
            <a:r>
              <a:rPr lang="en-US" altLang="zh-CN" smtClean="0"/>
              <a:t> </a:t>
            </a:r>
          </a:p>
          <a:p>
            <a:endParaRPr lang="zh-CN" altLang="en-US" smtClean="0"/>
          </a:p>
        </p:txBody>
      </p:sp>
      <p:sp>
        <p:nvSpPr>
          <p:cNvPr id="77828" name="灯片编号占位符 3"/>
          <p:cNvSpPr>
            <a:spLocks noGrp="1"/>
          </p:cNvSpPr>
          <p:nvPr>
            <p:ph type="sldNum" sz="quarter" idx="5"/>
          </p:nvPr>
        </p:nvSpPr>
        <p:spPr>
          <a:noFill/>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fld id="{4A836540-BDCD-421B-BE9C-BF694F1AAC14}" type="slidenum">
              <a:rPr lang="en-US" altLang="zh-CN" sz="1200" b="0" smtClean="0">
                <a:solidFill>
                  <a:schemeClr val="tx1"/>
                </a:solidFill>
                <a:latin typeface="Times New Roman" pitchFamily="18" charset="0"/>
                <a:ea typeface="宋体" pitchFamily="2" charset="-122"/>
              </a:rPr>
              <a:pPr eaLnBrk="1" hangingPunct="1"/>
              <a:t>23</a:t>
            </a:fld>
            <a:endParaRPr lang="en-US" altLang="zh-CN" sz="1200" b="0" smtClean="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653967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p:sp>
      <p:sp>
        <p:nvSpPr>
          <p:cNvPr id="78851" name="备注占位符 2"/>
          <p:cNvSpPr>
            <a:spLocks noGrp="1"/>
          </p:cNvSpPr>
          <p:nvPr>
            <p:ph type="body" idx="1"/>
          </p:nvPr>
        </p:nvSpPr>
        <p:spPr>
          <a:noFill/>
        </p:spPr>
        <p:txBody>
          <a:bodyPr/>
          <a:lstStyle/>
          <a:p>
            <a:r>
              <a:rPr lang="en-US" altLang="zh-CN" smtClean="0"/>
              <a:t>#include&lt;iostream.h&gt;</a:t>
            </a:r>
          </a:p>
          <a:p>
            <a:r>
              <a:rPr lang="en-US" altLang="zh-CN" smtClean="0"/>
              <a:t>#include&lt;stdlib.h&gt;</a:t>
            </a:r>
          </a:p>
          <a:p>
            <a:r>
              <a:rPr lang="en-US" altLang="zh-CN" smtClean="0"/>
              <a:t>typedef int T;</a:t>
            </a:r>
          </a:p>
          <a:p>
            <a:r>
              <a:rPr lang="en-US" altLang="zh-CN" smtClean="0"/>
              <a:t>class SeqList</a:t>
            </a:r>
          </a:p>
          <a:p>
            <a:r>
              <a:rPr lang="en-US" altLang="zh-CN" smtClean="0"/>
              <a:t>{</a:t>
            </a:r>
          </a:p>
          <a:p>
            <a:r>
              <a:rPr lang="en-US" altLang="zh-CN" smtClean="0"/>
              <a:t>private:</a:t>
            </a:r>
          </a:p>
          <a:p>
            <a:r>
              <a:rPr lang="en-US" altLang="zh-CN" smtClean="0"/>
              <a:t>   T * data;</a:t>
            </a:r>
          </a:p>
          <a:p>
            <a:r>
              <a:rPr lang="en-US" altLang="zh-CN" smtClean="0"/>
              <a:t>   int MaxSize; </a:t>
            </a:r>
          </a:p>
          <a:p>
            <a:r>
              <a:rPr lang="en-US" altLang="zh-CN" smtClean="0"/>
              <a:t>   int last; </a:t>
            </a:r>
          </a:p>
          <a:p>
            <a:r>
              <a:rPr lang="en-US" altLang="zh-CN" smtClean="0"/>
              <a:t>public:</a:t>
            </a:r>
          </a:p>
          <a:p>
            <a:r>
              <a:rPr lang="en-US" altLang="zh-CN" smtClean="0"/>
              <a:t>   SeqList ( int sz );</a:t>
            </a:r>
          </a:p>
          <a:p>
            <a:r>
              <a:rPr lang="en-US" altLang="zh-CN" smtClean="0"/>
              <a:t>   ~SeqList ( ) { delete [ ] data; }</a:t>
            </a:r>
          </a:p>
          <a:p>
            <a:r>
              <a:rPr lang="en-US" altLang="zh-CN" smtClean="0"/>
              <a:t>   int  Find ( T &amp;x ) const ;</a:t>
            </a:r>
          </a:p>
          <a:p>
            <a:r>
              <a:rPr lang="en-US" altLang="zh-CN" smtClean="0"/>
              <a:t>   void Insert (const T &amp;x, int i);</a:t>
            </a:r>
          </a:p>
          <a:p>
            <a:r>
              <a:rPr lang="en-US" altLang="zh-CN" smtClean="0"/>
              <a:t>   int Remove (T &amp;x );</a:t>
            </a:r>
          </a:p>
          <a:p>
            <a:r>
              <a:rPr lang="en-US" altLang="zh-CN" smtClean="0"/>
              <a:t>   void input ();</a:t>
            </a:r>
          </a:p>
          <a:p>
            <a:r>
              <a:rPr lang="en-US" altLang="zh-CN" smtClean="0"/>
              <a:t>   void  output() ;</a:t>
            </a:r>
          </a:p>
          <a:p>
            <a:r>
              <a:rPr lang="en-US" altLang="zh-CN" smtClean="0"/>
              <a:t>   int Length(){return last+1;}  </a:t>
            </a:r>
          </a:p>
          <a:p>
            <a:r>
              <a:rPr lang="en-US" altLang="zh-CN" smtClean="0"/>
              <a:t>   T GetData ( int i )const  {return  data[i-1];};</a:t>
            </a:r>
          </a:p>
          <a:p>
            <a:endParaRPr lang="en-US" altLang="zh-CN" smtClean="0"/>
          </a:p>
          <a:p>
            <a:r>
              <a:rPr lang="en-US" altLang="zh-CN" smtClean="0"/>
              <a:t>}  ;</a:t>
            </a:r>
          </a:p>
          <a:p>
            <a:endParaRPr lang="en-US" altLang="zh-CN" smtClean="0"/>
          </a:p>
          <a:p>
            <a:r>
              <a:rPr lang="en-US" altLang="zh-CN" smtClean="0"/>
              <a:t>SeqList::SeqList ( int sz ) </a:t>
            </a:r>
          </a:p>
          <a:p>
            <a:r>
              <a:rPr lang="en-US" altLang="zh-CN" smtClean="0"/>
              <a:t>{    </a:t>
            </a:r>
          </a:p>
          <a:p>
            <a:r>
              <a:rPr lang="en-US" altLang="zh-CN" smtClean="0"/>
              <a:t>   if ( sz &gt; 0 ) </a:t>
            </a:r>
          </a:p>
          <a:p>
            <a:r>
              <a:rPr lang="en-US" altLang="zh-CN" smtClean="0"/>
              <a:t>   { data = new T[sz];</a:t>
            </a:r>
          </a:p>
          <a:p>
            <a:r>
              <a:rPr lang="en-US" altLang="zh-CN" smtClean="0"/>
              <a:t>     if ( data != NULL ) </a:t>
            </a:r>
          </a:p>
          <a:p>
            <a:r>
              <a:rPr lang="en-US" altLang="zh-CN" smtClean="0"/>
              <a:t>	 {MaxSize = sz;   last = -1;}</a:t>
            </a:r>
          </a:p>
          <a:p>
            <a:r>
              <a:rPr lang="en-US" altLang="zh-CN" smtClean="0"/>
              <a:t>     else</a:t>
            </a:r>
          </a:p>
          <a:p>
            <a:r>
              <a:rPr lang="en-US" altLang="zh-CN" smtClean="0"/>
              <a:t>	 {cerr &lt;&lt;"</a:t>
            </a:r>
            <a:r>
              <a:rPr lang="zh-CN" altLang="en-US" smtClean="0"/>
              <a:t>存储分配错误！</a:t>
            </a:r>
            <a:r>
              <a:rPr lang="en-US" altLang="zh-CN" smtClean="0"/>
              <a:t>"&lt;&lt;endl;exit(1);}</a:t>
            </a:r>
          </a:p>
          <a:p>
            <a:r>
              <a:rPr lang="en-US" altLang="zh-CN" smtClean="0"/>
              <a:t>   }</a:t>
            </a:r>
          </a:p>
          <a:p>
            <a:r>
              <a:rPr lang="en-US" altLang="zh-CN" smtClean="0"/>
              <a:t>}</a:t>
            </a:r>
          </a:p>
          <a:p>
            <a:r>
              <a:rPr lang="en-US" altLang="zh-CN" smtClean="0"/>
              <a:t>int SeqList::Find ( T &amp;x ) const </a:t>
            </a:r>
          </a:p>
          <a:p>
            <a:r>
              <a:rPr lang="en-US" altLang="zh-CN" smtClean="0"/>
              <a:t>{</a:t>
            </a:r>
          </a:p>
          <a:p>
            <a:r>
              <a:rPr lang="en-US" altLang="zh-CN" smtClean="0"/>
              <a:t>   int  i = 0;</a:t>
            </a:r>
          </a:p>
          <a:p>
            <a:r>
              <a:rPr lang="en-US" altLang="zh-CN" smtClean="0"/>
              <a:t>   while (i &lt;= last &amp;&amp; data[i] != x)</a:t>
            </a:r>
          </a:p>
          <a:p>
            <a:r>
              <a:rPr lang="en-US" altLang="zh-CN" smtClean="0"/>
              <a:t>      i++;		</a:t>
            </a:r>
          </a:p>
          <a:p>
            <a:r>
              <a:rPr lang="en-US" altLang="zh-CN" smtClean="0"/>
              <a:t>   if ( i &gt; last ) return -1; else return i+1;</a:t>
            </a:r>
          </a:p>
          <a:p>
            <a:r>
              <a:rPr lang="en-US" altLang="zh-CN" smtClean="0"/>
              <a:t>}</a:t>
            </a:r>
          </a:p>
          <a:p>
            <a:endParaRPr lang="en-US" altLang="zh-CN" smtClean="0"/>
          </a:p>
          <a:p>
            <a:r>
              <a:rPr lang="en-US" altLang="zh-CN" smtClean="0"/>
              <a:t>void SeqList::Insert   ( const T &amp;x, int i)</a:t>
            </a:r>
          </a:p>
          <a:p>
            <a:r>
              <a:rPr lang="en-US" altLang="zh-CN" smtClean="0"/>
              <a:t>{</a:t>
            </a:r>
          </a:p>
          <a:p>
            <a:r>
              <a:rPr lang="en-US" altLang="zh-CN" smtClean="0"/>
              <a:t>	if(last == MaxSize-1)</a:t>
            </a:r>
          </a:p>
          <a:p>
            <a:r>
              <a:rPr lang="en-US" altLang="zh-CN" smtClean="0"/>
              <a:t>	{ cerr&lt;&lt;"</a:t>
            </a:r>
            <a:r>
              <a:rPr lang="zh-CN" altLang="en-US" smtClean="0"/>
              <a:t>顺序表已满无法插入</a:t>
            </a:r>
            <a:r>
              <a:rPr lang="en-US" altLang="zh-CN" smtClean="0"/>
              <a:t>!" &lt;&lt;endl;exit(1); }</a:t>
            </a:r>
          </a:p>
          <a:p>
            <a:r>
              <a:rPr lang="en-US" altLang="zh-CN" smtClean="0"/>
              <a:t>    if(i&lt;0||i&gt;last+1)</a:t>
            </a:r>
          </a:p>
          <a:p>
            <a:r>
              <a:rPr lang="en-US" altLang="zh-CN" smtClean="0"/>
              <a:t>	{ cerr&lt;&lt;"</a:t>
            </a:r>
            <a:r>
              <a:rPr lang="zh-CN" altLang="en-US" smtClean="0"/>
              <a:t>参数</a:t>
            </a:r>
            <a:r>
              <a:rPr lang="en-US" altLang="zh-CN" smtClean="0"/>
              <a:t>i</a:t>
            </a:r>
            <a:r>
              <a:rPr lang="zh-CN" altLang="en-US" smtClean="0"/>
              <a:t>越界出错</a:t>
            </a:r>
            <a:r>
              <a:rPr lang="en-US" altLang="zh-CN" smtClean="0"/>
              <a:t>!"&lt;&lt;endl;  exit(1); }</a:t>
            </a:r>
          </a:p>
          <a:p>
            <a:r>
              <a:rPr lang="en-US" altLang="zh-CN" smtClean="0"/>
              <a:t>	last++;	</a:t>
            </a:r>
          </a:p>
          <a:p>
            <a:r>
              <a:rPr lang="en-US" altLang="zh-CN" smtClean="0"/>
              <a:t>	for(int j = last ; j &gt; i ; j --)</a:t>
            </a:r>
          </a:p>
          <a:p>
            <a:r>
              <a:rPr lang="en-US" altLang="zh-CN" smtClean="0"/>
              <a:t>	  data[j]=data[j-1];</a:t>
            </a:r>
          </a:p>
          <a:p>
            <a:r>
              <a:rPr lang="en-US" altLang="zh-CN" smtClean="0"/>
              <a:t>    data[i]=x;//</a:t>
            </a:r>
            <a:r>
              <a:rPr lang="zh-CN" altLang="en-US" smtClean="0"/>
              <a:t>在第</a:t>
            </a:r>
            <a:r>
              <a:rPr lang="en-US" altLang="zh-CN" smtClean="0"/>
              <a:t>i</a:t>
            </a:r>
            <a:r>
              <a:rPr lang="zh-CN" altLang="en-US" smtClean="0"/>
              <a:t>项处插入</a:t>
            </a:r>
            <a:r>
              <a:rPr lang="en-US" altLang="zh-CN" smtClean="0"/>
              <a:t>x</a:t>
            </a:r>
          </a:p>
          <a:p>
            <a:r>
              <a:rPr lang="en-US" altLang="zh-CN" smtClean="0"/>
              <a:t>} </a:t>
            </a:r>
          </a:p>
          <a:p>
            <a:r>
              <a:rPr lang="en-US" altLang="zh-CN" smtClean="0"/>
              <a:t>int SeqList::Remove (T &amp; x ) </a:t>
            </a:r>
          </a:p>
          <a:p>
            <a:r>
              <a:rPr lang="en-US" altLang="zh-CN" smtClean="0"/>
              <a:t>{    </a:t>
            </a:r>
          </a:p>
          <a:p>
            <a:r>
              <a:rPr lang="en-US" altLang="zh-CN" smtClean="0"/>
              <a:t>	int i = Find (x)-1;</a:t>
            </a:r>
          </a:p>
          <a:p>
            <a:r>
              <a:rPr lang="en-US" altLang="zh-CN" smtClean="0"/>
              <a:t>	if ( i &gt;= 0 ) </a:t>
            </a:r>
          </a:p>
          <a:p>
            <a:r>
              <a:rPr lang="en-US" altLang="zh-CN" smtClean="0"/>
              <a:t>	{ last-- ;				</a:t>
            </a:r>
          </a:p>
          <a:p>
            <a:r>
              <a:rPr lang="en-US" altLang="zh-CN" smtClean="0"/>
              <a:t>	  for ( int j = i; j &lt;= last; j++ )</a:t>
            </a:r>
          </a:p>
          <a:p>
            <a:r>
              <a:rPr lang="en-US" altLang="zh-CN" smtClean="0"/>
              <a:t>		data[j] = data[j+1];</a:t>
            </a:r>
          </a:p>
          <a:p>
            <a:r>
              <a:rPr lang="en-US" altLang="zh-CN" smtClean="0"/>
              <a:t>      return 1; //</a:t>
            </a:r>
            <a:r>
              <a:rPr lang="zh-CN" altLang="en-US" smtClean="0"/>
              <a:t>成功删除	</a:t>
            </a:r>
          </a:p>
          <a:p>
            <a:r>
              <a:rPr lang="zh-CN" altLang="en-US" smtClean="0"/>
              <a:t>	</a:t>
            </a:r>
            <a:r>
              <a:rPr lang="en-US" altLang="zh-CN" smtClean="0"/>
              <a:t>}	</a:t>
            </a:r>
          </a:p>
          <a:p>
            <a:r>
              <a:rPr lang="en-US" altLang="zh-CN" smtClean="0"/>
              <a:t>    return 0; //</a:t>
            </a:r>
            <a:r>
              <a:rPr lang="zh-CN" altLang="en-US" smtClean="0"/>
              <a:t>表中没有 </a:t>
            </a:r>
            <a:r>
              <a:rPr lang="en-US" altLang="zh-CN" smtClean="0"/>
              <a:t>x</a:t>
            </a:r>
          </a:p>
          <a:p>
            <a:r>
              <a:rPr lang="en-US" altLang="zh-CN" smtClean="0"/>
              <a:t> }</a:t>
            </a:r>
          </a:p>
          <a:p>
            <a:endParaRPr lang="en-US" altLang="zh-CN" smtClean="0"/>
          </a:p>
          <a:p>
            <a:r>
              <a:rPr lang="en-US" altLang="zh-CN" smtClean="0"/>
              <a:t>void SeqList:: input()</a:t>
            </a:r>
          </a:p>
          <a:p>
            <a:r>
              <a:rPr lang="en-US" altLang="zh-CN" smtClean="0"/>
              <a:t>{ </a:t>
            </a:r>
          </a:p>
          <a:p>
            <a:r>
              <a:rPr lang="en-US" altLang="zh-CN" smtClean="0"/>
              <a:t>  cout &lt;&lt;"</a:t>
            </a:r>
            <a:r>
              <a:rPr lang="zh-CN" altLang="en-US" smtClean="0"/>
              <a:t>开始建立顺序表，请输入表中元素个数</a:t>
            </a:r>
            <a:r>
              <a:rPr lang="en-US" altLang="zh-CN" smtClean="0"/>
              <a:t>";</a:t>
            </a:r>
          </a:p>
          <a:p>
            <a:r>
              <a:rPr lang="en-US" altLang="zh-CN" smtClean="0"/>
              <a:t>  while (1)</a:t>
            </a:r>
          </a:p>
          <a:p>
            <a:r>
              <a:rPr lang="en-US" altLang="zh-CN" smtClean="0"/>
              <a:t>  { cin &gt;&gt;last; </a:t>
            </a:r>
          </a:p>
          <a:p>
            <a:r>
              <a:rPr lang="en-US" altLang="zh-CN" smtClean="0"/>
              <a:t>    if (last&lt;=MaxSize&amp;&amp;last&gt;0)  break;</a:t>
            </a:r>
          </a:p>
          <a:p>
            <a:r>
              <a:rPr lang="en-US" altLang="zh-CN" smtClean="0"/>
              <a:t>    cout &lt;&lt;"</a:t>
            </a:r>
            <a:r>
              <a:rPr lang="zh-CN" altLang="en-US" smtClean="0"/>
              <a:t>元素个数有误，范围</a:t>
            </a:r>
            <a:r>
              <a:rPr lang="en-US" altLang="zh-CN" smtClean="0"/>
              <a:t>1~"&lt;&lt;MaxSize-1&lt;&lt;endl;</a:t>
            </a:r>
          </a:p>
          <a:p>
            <a:r>
              <a:rPr lang="en-US" altLang="zh-CN" smtClean="0"/>
              <a:t>  }</a:t>
            </a:r>
          </a:p>
          <a:p>
            <a:r>
              <a:rPr lang="en-US" altLang="zh-CN" smtClean="0"/>
              <a:t>  for (int i=0;i&lt;last;i++)</a:t>
            </a:r>
          </a:p>
          <a:p>
            <a:r>
              <a:rPr lang="en-US" altLang="zh-CN" smtClean="0"/>
              <a:t>  { cout&lt;&lt;"</a:t>
            </a:r>
            <a:r>
              <a:rPr lang="zh-CN" altLang="en-US" smtClean="0"/>
              <a:t>请输入第</a:t>
            </a:r>
            <a:r>
              <a:rPr lang="en-US" altLang="zh-CN" smtClean="0"/>
              <a:t>"&lt;&lt;i+1&lt;&lt;"</a:t>
            </a:r>
            <a:r>
              <a:rPr lang="zh-CN" altLang="en-US" smtClean="0"/>
              <a:t>个元素：</a:t>
            </a:r>
            <a:r>
              <a:rPr lang="en-US" altLang="zh-CN" smtClean="0"/>
              <a:t>"&lt;&lt;endl;</a:t>
            </a:r>
          </a:p>
          <a:p>
            <a:r>
              <a:rPr lang="en-US" altLang="zh-CN" smtClean="0"/>
              <a:t>    cin&gt;&gt;data [i];</a:t>
            </a:r>
          </a:p>
          <a:p>
            <a:r>
              <a:rPr lang="en-US" altLang="zh-CN" smtClean="0"/>
              <a:t>  }</a:t>
            </a:r>
          </a:p>
          <a:p>
            <a:r>
              <a:rPr lang="en-US" altLang="zh-CN" smtClean="0"/>
              <a:t>last--;</a:t>
            </a:r>
          </a:p>
          <a:p>
            <a:endParaRPr lang="en-US" altLang="zh-CN" smtClean="0"/>
          </a:p>
          <a:p>
            <a:r>
              <a:rPr lang="en-US" altLang="zh-CN" smtClean="0"/>
              <a:t>  cout&lt;&lt;"</a:t>
            </a:r>
            <a:r>
              <a:rPr lang="zh-CN" altLang="en-US" smtClean="0"/>
              <a:t>表建立完成！</a:t>
            </a:r>
            <a:r>
              <a:rPr lang="en-US" altLang="zh-CN" smtClean="0"/>
              <a:t>"&lt;&lt;endl; </a:t>
            </a:r>
          </a:p>
          <a:p>
            <a:r>
              <a:rPr lang="en-US" altLang="zh-CN" smtClean="0"/>
              <a:t>}</a:t>
            </a:r>
          </a:p>
          <a:p>
            <a:endParaRPr lang="en-US" altLang="zh-CN" smtClean="0"/>
          </a:p>
          <a:p>
            <a:r>
              <a:rPr lang="en-US" altLang="zh-CN" smtClean="0"/>
              <a:t>void SeqList:: output()</a:t>
            </a:r>
          </a:p>
          <a:p>
            <a:r>
              <a:rPr lang="en-US" altLang="zh-CN" smtClean="0"/>
              <a:t>{ </a:t>
            </a:r>
          </a:p>
          <a:p>
            <a:r>
              <a:rPr lang="en-US" altLang="zh-CN" smtClean="0"/>
              <a:t>  cout &lt;&lt;"</a:t>
            </a:r>
            <a:r>
              <a:rPr lang="zh-CN" altLang="en-US" smtClean="0"/>
              <a:t>顺序表元素个数为：</a:t>
            </a:r>
            <a:r>
              <a:rPr lang="en-US" altLang="zh-CN" smtClean="0"/>
              <a:t>"&lt;&lt;last+1&lt;&lt;endl;</a:t>
            </a:r>
          </a:p>
          <a:p>
            <a:r>
              <a:rPr lang="en-US" altLang="zh-CN" smtClean="0"/>
              <a:t>  for (int i=0;i&lt;=last;i++)</a:t>
            </a:r>
          </a:p>
          <a:p>
            <a:r>
              <a:rPr lang="en-US" altLang="zh-CN" smtClean="0"/>
              <a:t>    cout&lt;&lt;i+1&lt;&lt; ":" &lt;&lt;data [i]&lt;&lt;endl;</a:t>
            </a:r>
          </a:p>
          <a:p>
            <a:r>
              <a:rPr lang="en-US" altLang="zh-CN" smtClean="0"/>
              <a:t>}</a:t>
            </a:r>
          </a:p>
          <a:p>
            <a:r>
              <a:rPr lang="en-US" altLang="zh-CN" smtClean="0"/>
              <a:t>void Union ( SeqList  &amp;LA, SeqList &amp;LB ) {</a:t>
            </a:r>
          </a:p>
          <a:p>
            <a:r>
              <a:rPr lang="en-US" altLang="zh-CN" smtClean="0"/>
              <a:t>     int n = LA.Length ( );</a:t>
            </a:r>
          </a:p>
          <a:p>
            <a:r>
              <a:rPr lang="en-US" altLang="zh-CN" smtClean="0"/>
              <a:t>     int m = LB.Length ( );</a:t>
            </a:r>
          </a:p>
          <a:p>
            <a:r>
              <a:rPr lang="en-US" altLang="zh-CN" smtClean="0"/>
              <a:t>     for ( int i = 1; i &lt;= m; i++ ) </a:t>
            </a:r>
          </a:p>
          <a:p>
            <a:r>
              <a:rPr lang="en-US" altLang="zh-CN" smtClean="0"/>
              <a:t>     {</a:t>
            </a:r>
          </a:p>
          <a:p>
            <a:r>
              <a:rPr lang="en-US" altLang="zh-CN" smtClean="0"/>
              <a:t>	   T x = LB.GetData(i);   //</a:t>
            </a:r>
            <a:r>
              <a:rPr lang="zh-CN" altLang="en-US" smtClean="0"/>
              <a:t>在</a:t>
            </a:r>
            <a:r>
              <a:rPr lang="en-US" altLang="zh-CN" smtClean="0"/>
              <a:t>B</a:t>
            </a:r>
            <a:r>
              <a:rPr lang="zh-CN" altLang="en-US" smtClean="0"/>
              <a:t>中取一元素</a:t>
            </a:r>
          </a:p>
          <a:p>
            <a:r>
              <a:rPr lang="zh-CN" altLang="en-US" smtClean="0"/>
              <a:t>	   </a:t>
            </a:r>
            <a:r>
              <a:rPr lang="en-US" altLang="zh-CN" smtClean="0"/>
              <a:t>int k = LA.Find (x);   //</a:t>
            </a:r>
            <a:r>
              <a:rPr lang="zh-CN" altLang="en-US" smtClean="0"/>
              <a:t>在</a:t>
            </a:r>
            <a:r>
              <a:rPr lang="en-US" altLang="zh-CN" smtClean="0"/>
              <a:t>A</a:t>
            </a:r>
            <a:r>
              <a:rPr lang="zh-CN" altLang="en-US" smtClean="0"/>
              <a:t>中搜索它</a:t>
            </a:r>
          </a:p>
          <a:p>
            <a:r>
              <a:rPr lang="zh-CN" altLang="en-US" smtClean="0"/>
              <a:t>	   </a:t>
            </a:r>
            <a:r>
              <a:rPr lang="en-US" altLang="zh-CN" smtClean="0"/>
              <a:t>if ( k == -1 )         //</a:t>
            </a:r>
            <a:r>
              <a:rPr lang="zh-CN" altLang="en-US" smtClean="0"/>
              <a:t>若未找到插入它</a:t>
            </a:r>
          </a:p>
          <a:p>
            <a:r>
              <a:rPr lang="zh-CN" altLang="en-US" smtClean="0"/>
              <a:t>             </a:t>
            </a:r>
            <a:r>
              <a:rPr lang="en-US" altLang="zh-CN" smtClean="0"/>
              <a:t>LA.Insert (x,n++);  </a:t>
            </a:r>
          </a:p>
          <a:p>
            <a:r>
              <a:rPr lang="en-US" altLang="zh-CN" smtClean="0"/>
              <a:t>     }</a:t>
            </a:r>
          </a:p>
          <a:p>
            <a:r>
              <a:rPr lang="en-US" altLang="zh-CN" smtClean="0"/>
              <a:t> }</a:t>
            </a:r>
          </a:p>
          <a:p>
            <a:r>
              <a:rPr lang="en-US" altLang="zh-CN" smtClean="0"/>
              <a:t> void Intersection(SeqList &amp;LA, SeqList &amp;LB ) {</a:t>
            </a:r>
          </a:p>
          <a:p>
            <a:r>
              <a:rPr lang="en-US" altLang="zh-CN" smtClean="0"/>
              <a:t>     int n = LA.Length ( );</a:t>
            </a:r>
          </a:p>
          <a:p>
            <a:r>
              <a:rPr lang="en-US" altLang="zh-CN" smtClean="0"/>
              <a:t>     int m = LB.Length ( );  </a:t>
            </a:r>
          </a:p>
          <a:p>
            <a:r>
              <a:rPr lang="en-US" altLang="zh-CN" smtClean="0"/>
              <a:t>     int i = 1;</a:t>
            </a:r>
          </a:p>
          <a:p>
            <a:r>
              <a:rPr lang="en-US" altLang="zh-CN" smtClean="0"/>
              <a:t>     while ( i &lt;= n ) </a:t>
            </a:r>
          </a:p>
          <a:p>
            <a:r>
              <a:rPr lang="en-US" altLang="zh-CN" smtClean="0"/>
              <a:t>     {</a:t>
            </a:r>
          </a:p>
          <a:p>
            <a:r>
              <a:rPr lang="en-US" altLang="zh-CN" smtClean="0"/>
              <a:t>         T x = LA.GetData (i); //</a:t>
            </a:r>
            <a:r>
              <a:rPr lang="zh-CN" altLang="en-US" smtClean="0"/>
              <a:t>在</a:t>
            </a:r>
            <a:r>
              <a:rPr lang="en-US" altLang="zh-CN" smtClean="0"/>
              <a:t>LA</a:t>
            </a:r>
            <a:r>
              <a:rPr lang="zh-CN" altLang="en-US" smtClean="0"/>
              <a:t>中取一元素</a:t>
            </a:r>
          </a:p>
          <a:p>
            <a:r>
              <a:rPr lang="zh-CN" altLang="en-US" smtClean="0"/>
              <a:t> 	    </a:t>
            </a:r>
            <a:r>
              <a:rPr lang="en-US" altLang="zh-CN" smtClean="0"/>
              <a:t>int k = LB.Find (x);  //</a:t>
            </a:r>
            <a:r>
              <a:rPr lang="zh-CN" altLang="en-US" smtClean="0"/>
              <a:t>在</a:t>
            </a:r>
            <a:r>
              <a:rPr lang="en-US" altLang="zh-CN" smtClean="0"/>
              <a:t>LB</a:t>
            </a:r>
            <a:r>
              <a:rPr lang="zh-CN" altLang="en-US" smtClean="0"/>
              <a:t>中搜索它</a:t>
            </a:r>
          </a:p>
          <a:p>
            <a:r>
              <a:rPr lang="zh-CN" altLang="en-US" smtClean="0"/>
              <a:t>	    </a:t>
            </a:r>
            <a:r>
              <a:rPr lang="en-US" altLang="zh-CN" smtClean="0"/>
              <a:t>if ( k == -1 ) { LA.Remove (x);  n--; }</a:t>
            </a:r>
          </a:p>
          <a:p>
            <a:r>
              <a:rPr lang="en-US" altLang="zh-CN" smtClean="0"/>
              <a:t>	    else i++;          //</a:t>
            </a:r>
            <a:r>
              <a:rPr lang="zh-CN" altLang="en-US" smtClean="0"/>
              <a:t>未找到在</a:t>
            </a:r>
            <a:r>
              <a:rPr lang="en-US" altLang="zh-CN" smtClean="0"/>
              <a:t>LA</a:t>
            </a:r>
            <a:r>
              <a:rPr lang="zh-CN" altLang="en-US" smtClean="0"/>
              <a:t>中删除它</a:t>
            </a:r>
          </a:p>
          <a:p>
            <a:r>
              <a:rPr lang="zh-CN" altLang="en-US" smtClean="0"/>
              <a:t>     </a:t>
            </a:r>
            <a:r>
              <a:rPr lang="en-US" altLang="zh-CN" smtClean="0"/>
              <a:t>}</a:t>
            </a:r>
          </a:p>
          <a:p>
            <a:r>
              <a:rPr lang="en-US" altLang="zh-CN" smtClean="0"/>
              <a:t> }</a:t>
            </a:r>
          </a:p>
          <a:p>
            <a:endParaRPr lang="en-US" altLang="zh-CN" smtClean="0"/>
          </a:p>
          <a:p>
            <a:r>
              <a:rPr lang="en-US" altLang="zh-CN" smtClean="0"/>
              <a:t> void main()   </a:t>
            </a:r>
          </a:p>
          <a:p>
            <a:r>
              <a:rPr lang="en-US" altLang="zh-CN" smtClean="0"/>
              <a:t> {</a:t>
            </a:r>
          </a:p>
          <a:p>
            <a:r>
              <a:rPr lang="en-US" altLang="zh-CN" smtClean="0"/>
              <a:t>  SeqList myList1(100), myList2(100);</a:t>
            </a:r>
          </a:p>
          <a:p>
            <a:r>
              <a:rPr lang="en-US" altLang="zh-CN" smtClean="0"/>
              <a:t>  int i;</a:t>
            </a:r>
          </a:p>
          <a:p>
            <a:r>
              <a:rPr lang="en-US" altLang="zh-CN" smtClean="0"/>
              <a:t>  for( i=0;i&lt;5;i++)</a:t>
            </a:r>
          </a:p>
          <a:p>
            <a:r>
              <a:rPr lang="en-US" altLang="zh-CN" smtClean="0"/>
              <a:t>	 myList1.Insert(i,i);</a:t>
            </a:r>
          </a:p>
          <a:p>
            <a:r>
              <a:rPr lang="en-US" altLang="zh-CN" smtClean="0"/>
              <a:t>  myList1.output ();</a:t>
            </a:r>
          </a:p>
          <a:p>
            <a:r>
              <a:rPr lang="en-US" altLang="zh-CN" smtClean="0"/>
              <a:t>  for( i=0;i&lt;5;i++)</a:t>
            </a:r>
          </a:p>
          <a:p>
            <a:r>
              <a:rPr lang="en-US" altLang="zh-CN" smtClean="0"/>
              <a:t>	 myList2.Insert(i+2,i);</a:t>
            </a:r>
          </a:p>
          <a:p>
            <a:r>
              <a:rPr lang="en-US" altLang="zh-CN" smtClean="0"/>
              <a:t>  myList2.output (); </a:t>
            </a:r>
          </a:p>
          <a:p>
            <a:r>
              <a:rPr lang="en-US" altLang="zh-CN" smtClean="0"/>
              <a:t>  Intersection(myList1,myList2);</a:t>
            </a:r>
          </a:p>
          <a:p>
            <a:r>
              <a:rPr lang="en-US" altLang="zh-CN" smtClean="0"/>
              <a:t>  myList1.output ();</a:t>
            </a:r>
          </a:p>
          <a:p>
            <a:r>
              <a:rPr lang="en-US" altLang="zh-CN" smtClean="0"/>
              <a:t> }</a:t>
            </a:r>
          </a:p>
          <a:p>
            <a:r>
              <a:rPr lang="en-US" altLang="zh-CN" smtClean="0"/>
              <a:t> </a:t>
            </a:r>
          </a:p>
          <a:p>
            <a:endParaRPr lang="zh-CN" altLang="en-US" smtClean="0"/>
          </a:p>
        </p:txBody>
      </p:sp>
      <p:sp>
        <p:nvSpPr>
          <p:cNvPr id="78852" name="灯片编号占位符 3"/>
          <p:cNvSpPr>
            <a:spLocks noGrp="1"/>
          </p:cNvSpPr>
          <p:nvPr>
            <p:ph type="sldNum" sz="quarter" idx="5"/>
          </p:nvPr>
        </p:nvSpPr>
        <p:spPr>
          <a:noFill/>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fld id="{D47D4C6B-EADD-4D0A-B9DB-EDEB0108B76C}" type="slidenum">
              <a:rPr lang="en-US" altLang="zh-CN" sz="1200" b="0" smtClean="0">
                <a:solidFill>
                  <a:schemeClr val="tx1"/>
                </a:solidFill>
                <a:latin typeface="Times New Roman" pitchFamily="18" charset="0"/>
                <a:ea typeface="宋体" pitchFamily="2" charset="-122"/>
              </a:rPr>
              <a:pPr eaLnBrk="1" hangingPunct="1"/>
              <a:t>25</a:t>
            </a:fld>
            <a:endParaRPr lang="en-US" altLang="zh-CN" sz="1200" b="0" smtClean="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1734619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友元类：给朋友开了个后门，访问自己的</a:t>
            </a:r>
            <a:r>
              <a:rPr lang="en-US" altLang="zh-CN" dirty="0" smtClean="0"/>
              <a:t>private</a:t>
            </a:r>
            <a:r>
              <a:rPr lang="zh-CN" altLang="en-US" dirty="0" smtClean="0"/>
              <a:t>成员。</a:t>
            </a:r>
            <a:endParaRPr lang="en-US" altLang="zh-CN" dirty="0" smtClean="0"/>
          </a:p>
          <a:p>
            <a:r>
              <a:rPr lang="en-US" altLang="zh-CN" dirty="0" err="1" smtClean="0"/>
              <a:t>LinkNode</a:t>
            </a:r>
            <a:r>
              <a:rPr lang="en-US" altLang="zh-CN" dirty="0" smtClean="0"/>
              <a:t> </a:t>
            </a:r>
            <a:r>
              <a:rPr lang="zh-CN" altLang="en-US" dirty="0" smtClean="0"/>
              <a:t>有 </a:t>
            </a:r>
            <a:r>
              <a:rPr lang="en-US" altLang="zh-CN" dirty="0" smtClean="0"/>
              <a:t>4</a:t>
            </a:r>
            <a:r>
              <a:rPr lang="zh-CN" altLang="en-US" dirty="0" smtClean="0"/>
              <a:t>种调用方法</a:t>
            </a:r>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30</a:t>
            </a:fld>
            <a:endParaRPr lang="en-US"/>
          </a:p>
        </p:txBody>
      </p:sp>
    </p:spTree>
    <p:extLst>
      <p:ext uri="{BB962C8B-B14F-4D97-AF65-F5344CB8AC3E}">
        <p14:creationId xmlns:p14="http://schemas.microsoft.com/office/powerpoint/2010/main" val="1592380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31</a:t>
            </a:fld>
            <a:endParaRPr lang="en-US"/>
          </a:p>
        </p:txBody>
      </p:sp>
    </p:spTree>
    <p:extLst>
      <p:ext uri="{BB962C8B-B14F-4D97-AF65-F5344CB8AC3E}">
        <p14:creationId xmlns:p14="http://schemas.microsoft.com/office/powerpoint/2010/main" val="3422897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32</a:t>
            </a:fld>
            <a:endParaRPr lang="en-US"/>
          </a:p>
        </p:txBody>
      </p:sp>
    </p:spTree>
    <p:extLst>
      <p:ext uri="{BB962C8B-B14F-4D97-AF65-F5344CB8AC3E}">
        <p14:creationId xmlns:p14="http://schemas.microsoft.com/office/powerpoint/2010/main" val="298394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p:sp>
      <p:sp>
        <p:nvSpPr>
          <p:cNvPr id="79875" name="备注占位符 2"/>
          <p:cNvSpPr>
            <a:spLocks noGrp="1"/>
          </p:cNvSpPr>
          <p:nvPr>
            <p:ph type="body" idx="1"/>
          </p:nvPr>
        </p:nvSpPr>
        <p:spPr>
          <a:noFill/>
        </p:spPr>
        <p:txBody>
          <a:bodyPr/>
          <a:lstStyle/>
          <a:p>
            <a:endParaRPr lang="zh-CN" altLang="en-US" dirty="0" smtClean="0"/>
          </a:p>
        </p:txBody>
      </p:sp>
      <p:sp>
        <p:nvSpPr>
          <p:cNvPr id="79876" name="灯片编号占位符 3"/>
          <p:cNvSpPr>
            <a:spLocks noGrp="1"/>
          </p:cNvSpPr>
          <p:nvPr>
            <p:ph type="sldNum" sz="quarter" idx="5"/>
          </p:nvPr>
        </p:nvSpPr>
        <p:spPr>
          <a:noFill/>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fld id="{0C4B1BA6-D0E6-4B68-ACA0-56E6CCAB6B01}" type="slidenum">
              <a:rPr lang="en-US" altLang="zh-CN" sz="1200" b="0" smtClean="0">
                <a:solidFill>
                  <a:schemeClr val="tx1"/>
                </a:solidFill>
                <a:latin typeface="Times New Roman" pitchFamily="18" charset="0"/>
                <a:ea typeface="宋体" pitchFamily="2" charset="-122"/>
              </a:rPr>
              <a:pPr eaLnBrk="1" hangingPunct="1"/>
              <a:t>33</a:t>
            </a:fld>
            <a:endParaRPr lang="en-US" altLang="zh-CN" sz="1200" b="0" smtClean="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11629350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stdlib.h</a:t>
            </a:r>
            <a:r>
              <a:rPr lang="en-US" altLang="zh-CN" dirty="0" smtClean="0"/>
              <a:t>"</a:t>
            </a:r>
          </a:p>
          <a:p>
            <a:r>
              <a:rPr lang="en-US" altLang="zh-CN" dirty="0" smtClean="0"/>
              <a:t>#include "</a:t>
            </a:r>
            <a:r>
              <a:rPr lang="en-US" altLang="zh-CN" dirty="0" err="1" smtClean="0"/>
              <a:t>iostream.h</a:t>
            </a:r>
            <a:r>
              <a:rPr lang="en-US" altLang="zh-CN" dirty="0" smtClean="0"/>
              <a:t>"</a:t>
            </a:r>
          </a:p>
          <a:p>
            <a:r>
              <a:rPr lang="en-US" altLang="zh-CN" dirty="0" smtClean="0"/>
              <a:t>class List; //</a:t>
            </a:r>
            <a:r>
              <a:rPr lang="zh-CN" altLang="en-US" dirty="0" smtClean="0"/>
              <a:t>前视定义</a:t>
            </a:r>
            <a:r>
              <a:rPr lang="en-US" altLang="zh-CN" dirty="0" smtClean="0"/>
              <a:t>,</a:t>
            </a:r>
            <a:r>
              <a:rPr lang="zh-CN" altLang="en-US" dirty="0" smtClean="0"/>
              <a:t>否则友元无法定义</a:t>
            </a:r>
          </a:p>
          <a:p>
            <a:r>
              <a:rPr lang="en-US" altLang="zh-CN" dirty="0" smtClean="0"/>
              <a:t>class </a:t>
            </a:r>
            <a:r>
              <a:rPr lang="en-US" altLang="zh-CN" dirty="0" err="1" smtClean="0"/>
              <a:t>LinkNode</a:t>
            </a:r>
            <a:endParaRPr lang="en-US" altLang="zh-CN" dirty="0" smtClean="0"/>
          </a:p>
          <a:p>
            <a:r>
              <a:rPr lang="en-US" altLang="zh-CN" dirty="0" smtClean="0"/>
              <a:t>{        </a:t>
            </a:r>
          </a:p>
          <a:p>
            <a:r>
              <a:rPr lang="en-US" altLang="zh-CN" dirty="0" smtClean="0"/>
              <a:t> friend  List; //</a:t>
            </a:r>
            <a:r>
              <a:rPr lang="zh-CN" altLang="en-US" dirty="0" smtClean="0"/>
              <a:t>链表结点类的定义</a:t>
            </a:r>
          </a:p>
          <a:p>
            <a:r>
              <a:rPr lang="zh-CN" altLang="en-US" dirty="0" smtClean="0"/>
              <a:t> </a:t>
            </a:r>
            <a:r>
              <a:rPr lang="en-US" altLang="zh-CN" dirty="0" smtClean="0"/>
              <a:t>private: </a:t>
            </a:r>
          </a:p>
          <a:p>
            <a:r>
              <a:rPr lang="en-US" altLang="zh-CN" dirty="0" smtClean="0"/>
              <a:t>   </a:t>
            </a:r>
            <a:r>
              <a:rPr lang="en-US" altLang="zh-CN" dirty="0" err="1" smtClean="0"/>
              <a:t>LinkNode</a:t>
            </a:r>
            <a:r>
              <a:rPr lang="en-US" altLang="zh-CN" dirty="0" smtClean="0"/>
              <a:t> *link; </a:t>
            </a:r>
          </a:p>
          <a:p>
            <a:r>
              <a:rPr lang="en-US" altLang="zh-CN" dirty="0" smtClean="0"/>
              <a:t>   </a:t>
            </a:r>
            <a:r>
              <a:rPr lang="en-US" altLang="zh-CN" dirty="0" err="1" smtClean="0"/>
              <a:t>int</a:t>
            </a:r>
            <a:r>
              <a:rPr lang="en-US" altLang="zh-CN" dirty="0" smtClean="0"/>
              <a:t> data;  </a:t>
            </a:r>
          </a:p>
          <a:p>
            <a:r>
              <a:rPr lang="en-US" altLang="zh-CN" dirty="0" smtClean="0"/>
              <a:t> public: </a:t>
            </a:r>
          </a:p>
          <a:p>
            <a:r>
              <a:rPr lang="en-US" altLang="zh-CN" dirty="0" smtClean="0"/>
              <a:t>   </a:t>
            </a:r>
            <a:r>
              <a:rPr lang="en-US" altLang="zh-CN" dirty="0" err="1" smtClean="0"/>
              <a:t>LinkNode</a:t>
            </a:r>
            <a:r>
              <a:rPr lang="en-US" altLang="zh-CN" dirty="0" smtClean="0"/>
              <a:t> (</a:t>
            </a:r>
            <a:r>
              <a:rPr lang="en-US" altLang="zh-CN" dirty="0" err="1" smtClean="0"/>
              <a:t>LinkNode</a:t>
            </a:r>
            <a:r>
              <a:rPr lang="en-US" altLang="zh-CN" dirty="0" smtClean="0"/>
              <a:t> *</a:t>
            </a:r>
            <a:r>
              <a:rPr lang="en-US" altLang="zh-CN" dirty="0" err="1" smtClean="0"/>
              <a:t>ptr</a:t>
            </a:r>
            <a:r>
              <a:rPr lang="en-US" altLang="zh-CN" dirty="0" smtClean="0"/>
              <a:t> = NULL)    {link=</a:t>
            </a:r>
            <a:r>
              <a:rPr lang="en-US" altLang="zh-CN" dirty="0" err="1" smtClean="0"/>
              <a:t>ptr</a:t>
            </a:r>
            <a:r>
              <a:rPr lang="en-US" altLang="zh-CN" dirty="0" smtClean="0"/>
              <a:t>;}</a:t>
            </a:r>
          </a:p>
          <a:p>
            <a:r>
              <a:rPr lang="en-US" altLang="zh-CN" dirty="0" smtClean="0"/>
              <a:t>   </a:t>
            </a:r>
            <a:r>
              <a:rPr lang="en-US" altLang="zh-CN" dirty="0" err="1" smtClean="0"/>
              <a:t>LinkNode</a:t>
            </a:r>
            <a:r>
              <a:rPr lang="en-US" altLang="zh-CN" dirty="0" smtClean="0"/>
              <a:t>(</a:t>
            </a:r>
            <a:r>
              <a:rPr lang="en-US" altLang="zh-CN" dirty="0" err="1" smtClean="0"/>
              <a:t>const</a:t>
            </a:r>
            <a:r>
              <a:rPr lang="en-US" altLang="zh-CN" dirty="0" smtClean="0"/>
              <a:t> </a:t>
            </a:r>
            <a:r>
              <a:rPr lang="en-US" altLang="zh-CN" dirty="0" err="1" smtClean="0"/>
              <a:t>int</a:t>
            </a:r>
            <a:r>
              <a:rPr lang="en-US" altLang="zh-CN" dirty="0" smtClean="0"/>
              <a:t> &amp; item, </a:t>
            </a:r>
            <a:r>
              <a:rPr lang="en-US" altLang="zh-CN" dirty="0" err="1" smtClean="0"/>
              <a:t>LinkNode</a:t>
            </a:r>
            <a:r>
              <a:rPr lang="en-US" altLang="zh-CN" dirty="0" smtClean="0"/>
              <a:t> *</a:t>
            </a:r>
            <a:r>
              <a:rPr lang="en-US" altLang="zh-CN" dirty="0" err="1" smtClean="0"/>
              <a:t>ptr</a:t>
            </a:r>
            <a:r>
              <a:rPr lang="en-US" altLang="zh-CN" dirty="0" smtClean="0"/>
              <a:t> = NULL){  data=</a:t>
            </a:r>
            <a:r>
              <a:rPr lang="en-US" altLang="zh-CN" dirty="0" err="1" smtClean="0"/>
              <a:t>item;link</a:t>
            </a:r>
            <a:r>
              <a:rPr lang="en-US" altLang="zh-CN" dirty="0" smtClean="0"/>
              <a:t>=</a:t>
            </a:r>
            <a:r>
              <a:rPr lang="en-US" altLang="zh-CN" dirty="0" err="1" smtClean="0"/>
              <a:t>ptr</a:t>
            </a:r>
            <a:r>
              <a:rPr lang="en-US" altLang="zh-CN" dirty="0" smtClean="0"/>
              <a:t>;} </a:t>
            </a:r>
          </a:p>
          <a:p>
            <a:r>
              <a:rPr lang="en-US" altLang="zh-CN" dirty="0" smtClean="0"/>
              <a:t>   ~</a:t>
            </a:r>
            <a:r>
              <a:rPr lang="en-US" altLang="zh-CN" dirty="0" err="1" smtClean="0"/>
              <a:t>LinkNode</a:t>
            </a:r>
            <a:r>
              <a:rPr lang="en-US" altLang="zh-CN" dirty="0" smtClean="0"/>
              <a:t>(){}; </a:t>
            </a:r>
          </a:p>
          <a:p>
            <a:r>
              <a:rPr lang="en-US" altLang="zh-CN" dirty="0" smtClean="0"/>
              <a:t>}; </a:t>
            </a:r>
          </a:p>
          <a:p>
            <a:endParaRPr lang="en-US" altLang="zh-CN" dirty="0" smtClean="0"/>
          </a:p>
          <a:p>
            <a:r>
              <a:rPr lang="en-US" altLang="zh-CN" dirty="0" smtClean="0"/>
              <a:t>class List   </a:t>
            </a:r>
          </a:p>
          <a:p>
            <a:r>
              <a:rPr lang="en-US" altLang="zh-CN" dirty="0" smtClean="0"/>
              <a:t>{//</a:t>
            </a:r>
            <a:r>
              <a:rPr lang="zh-CN" altLang="en-US" dirty="0" smtClean="0"/>
              <a:t>单链表类的定义</a:t>
            </a:r>
          </a:p>
          <a:p>
            <a:r>
              <a:rPr lang="en-US" altLang="zh-CN" dirty="0" smtClean="0"/>
              <a:t>private:    </a:t>
            </a:r>
          </a:p>
          <a:p>
            <a:r>
              <a:rPr lang="en-US" altLang="zh-CN" dirty="0" smtClean="0"/>
              <a:t>    </a:t>
            </a:r>
            <a:r>
              <a:rPr lang="en-US" altLang="zh-CN" dirty="0" err="1" smtClean="0"/>
              <a:t>LinkNode</a:t>
            </a:r>
            <a:r>
              <a:rPr lang="en-US" altLang="zh-CN" dirty="0" smtClean="0"/>
              <a:t> *first; //</a:t>
            </a:r>
            <a:r>
              <a:rPr lang="zh-CN" altLang="en-US" dirty="0" smtClean="0"/>
              <a:t>指向首结点的指针          </a:t>
            </a:r>
          </a:p>
          <a:p>
            <a:r>
              <a:rPr lang="en-US" altLang="zh-CN" dirty="0" smtClean="0"/>
              <a:t>public:       </a:t>
            </a:r>
          </a:p>
          <a:p>
            <a:r>
              <a:rPr lang="en-US" altLang="zh-CN" dirty="0" smtClean="0"/>
              <a:t>     List () { first = new </a:t>
            </a:r>
            <a:r>
              <a:rPr lang="en-US" altLang="zh-CN" dirty="0" err="1" smtClean="0"/>
              <a:t>LinkNode</a:t>
            </a:r>
            <a:r>
              <a:rPr lang="en-US" altLang="zh-CN" dirty="0" smtClean="0"/>
              <a:t> ();}   // </a:t>
            </a:r>
            <a:r>
              <a:rPr lang="zh-CN" altLang="en-US" dirty="0" smtClean="0"/>
              <a:t>带头结点   </a:t>
            </a:r>
          </a:p>
          <a:p>
            <a:r>
              <a:rPr lang="zh-CN" altLang="en-US" dirty="0" smtClean="0"/>
              <a:t>	 </a:t>
            </a:r>
            <a:r>
              <a:rPr lang="en-US" altLang="zh-CN" dirty="0" smtClean="0"/>
              <a:t>~List (){ }         //</a:t>
            </a:r>
            <a:r>
              <a:rPr lang="zh-CN" altLang="en-US" dirty="0" smtClean="0"/>
              <a:t>析构函数</a:t>
            </a:r>
          </a:p>
          <a:p>
            <a:r>
              <a:rPr lang="zh-CN" altLang="en-US" dirty="0" smtClean="0"/>
              <a:t>    </a:t>
            </a:r>
            <a:r>
              <a:rPr lang="en-US" altLang="zh-CN" dirty="0" smtClean="0"/>
              <a:t>void input(</a:t>
            </a:r>
            <a:r>
              <a:rPr lang="en-US" altLang="zh-CN" dirty="0" err="1" smtClean="0"/>
              <a:t>int</a:t>
            </a:r>
            <a:r>
              <a:rPr lang="en-US" altLang="zh-CN" dirty="0" smtClean="0"/>
              <a:t>  </a:t>
            </a:r>
            <a:r>
              <a:rPr lang="en-US" altLang="zh-CN" dirty="0" err="1" smtClean="0"/>
              <a:t>endTag</a:t>
            </a:r>
            <a:r>
              <a:rPr lang="en-US" altLang="zh-CN" dirty="0" smtClean="0"/>
              <a:t>);</a:t>
            </a:r>
          </a:p>
          <a:p>
            <a:r>
              <a:rPr lang="en-US" altLang="zh-CN" dirty="0" smtClean="0"/>
              <a:t>    void output();                  </a:t>
            </a:r>
          </a:p>
          <a:p>
            <a:r>
              <a:rPr lang="en-US" altLang="zh-CN" dirty="0" smtClean="0"/>
              <a:t>}; </a:t>
            </a:r>
          </a:p>
          <a:p>
            <a:r>
              <a:rPr lang="en-US" altLang="zh-CN" dirty="0" smtClean="0"/>
              <a:t> </a:t>
            </a:r>
          </a:p>
          <a:p>
            <a:r>
              <a:rPr lang="en-US" altLang="zh-CN" dirty="0" smtClean="0"/>
              <a:t>void List :: input (</a:t>
            </a:r>
            <a:r>
              <a:rPr lang="en-US" altLang="zh-CN" dirty="0" err="1" smtClean="0"/>
              <a:t>int</a:t>
            </a:r>
            <a:r>
              <a:rPr lang="en-US" altLang="zh-CN" dirty="0" smtClean="0"/>
              <a:t> </a:t>
            </a:r>
            <a:r>
              <a:rPr lang="en-US" altLang="zh-CN" dirty="0" err="1" smtClean="0"/>
              <a:t>endTag</a:t>
            </a:r>
            <a:r>
              <a:rPr lang="en-US" altLang="zh-CN" dirty="0" smtClean="0"/>
              <a:t>){</a:t>
            </a:r>
          </a:p>
          <a:p>
            <a:r>
              <a:rPr lang="en-US" altLang="zh-CN" dirty="0" smtClean="0"/>
              <a:t>	</a:t>
            </a:r>
            <a:r>
              <a:rPr lang="en-US" altLang="zh-CN" dirty="0" err="1" smtClean="0"/>
              <a:t>LinkNode</a:t>
            </a:r>
            <a:r>
              <a:rPr lang="en-US" altLang="zh-CN" dirty="0" smtClean="0"/>
              <a:t>  *</a:t>
            </a:r>
            <a:r>
              <a:rPr lang="en-US" altLang="zh-CN" dirty="0" err="1" smtClean="0"/>
              <a:t>newnode</a:t>
            </a:r>
            <a:r>
              <a:rPr lang="en-US" altLang="zh-CN" dirty="0" smtClean="0"/>
              <a:t>; </a:t>
            </a:r>
            <a:r>
              <a:rPr lang="en-US" altLang="zh-CN" dirty="0" err="1" smtClean="0"/>
              <a:t>int</a:t>
            </a:r>
            <a:r>
              <a:rPr lang="en-US" altLang="zh-CN" dirty="0" smtClean="0"/>
              <a:t> </a:t>
            </a:r>
            <a:r>
              <a:rPr lang="en-US" altLang="zh-CN" dirty="0" err="1" smtClean="0"/>
              <a:t>val</a:t>
            </a:r>
            <a:r>
              <a:rPr lang="en-US" altLang="zh-CN" dirty="0" smtClean="0"/>
              <a:t>;</a:t>
            </a:r>
          </a:p>
          <a:p>
            <a:r>
              <a:rPr lang="en-US" altLang="zh-CN" dirty="0" smtClean="0"/>
              <a:t>	</a:t>
            </a:r>
            <a:r>
              <a:rPr lang="en-US" altLang="zh-CN" dirty="0" err="1" smtClean="0"/>
              <a:t>cin</a:t>
            </a:r>
            <a:r>
              <a:rPr lang="en-US" altLang="zh-CN" dirty="0" smtClean="0"/>
              <a:t>&gt;&gt;</a:t>
            </a:r>
            <a:r>
              <a:rPr lang="en-US" altLang="zh-CN" dirty="0" err="1" smtClean="0"/>
              <a:t>val</a:t>
            </a:r>
            <a:r>
              <a:rPr lang="en-US" altLang="zh-CN" dirty="0" smtClean="0"/>
              <a:t>;</a:t>
            </a:r>
          </a:p>
          <a:p>
            <a:r>
              <a:rPr lang="en-US" altLang="zh-CN" dirty="0" smtClean="0"/>
              <a:t>	while(</a:t>
            </a:r>
            <a:r>
              <a:rPr lang="en-US" altLang="zh-CN" dirty="0" err="1" smtClean="0"/>
              <a:t>val</a:t>
            </a:r>
            <a:r>
              <a:rPr lang="en-US" altLang="zh-CN" dirty="0" smtClean="0"/>
              <a:t>!=</a:t>
            </a:r>
            <a:r>
              <a:rPr lang="en-US" altLang="zh-CN" dirty="0" err="1" smtClean="0"/>
              <a:t>endTag</a:t>
            </a:r>
            <a:r>
              <a:rPr lang="en-US" altLang="zh-CN" dirty="0" smtClean="0"/>
              <a:t>) </a:t>
            </a:r>
          </a:p>
          <a:p>
            <a:r>
              <a:rPr lang="en-US" altLang="zh-CN" dirty="0" smtClean="0"/>
              <a:t>	{</a:t>
            </a:r>
          </a:p>
          <a:p>
            <a:r>
              <a:rPr lang="en-US" altLang="zh-CN" dirty="0" smtClean="0"/>
              <a:t>		</a:t>
            </a:r>
            <a:r>
              <a:rPr lang="en-US" altLang="zh-CN" dirty="0" err="1" smtClean="0"/>
              <a:t>newnode</a:t>
            </a:r>
            <a:r>
              <a:rPr lang="en-US" altLang="zh-CN" dirty="0" smtClean="0"/>
              <a:t>=new </a:t>
            </a:r>
            <a:r>
              <a:rPr lang="en-US" altLang="zh-CN" dirty="0" err="1" smtClean="0"/>
              <a:t>LinkNode</a:t>
            </a:r>
            <a:r>
              <a:rPr lang="en-US" altLang="zh-CN" dirty="0" smtClean="0"/>
              <a:t> (</a:t>
            </a:r>
            <a:r>
              <a:rPr lang="en-US" altLang="zh-CN" dirty="0" err="1" smtClean="0"/>
              <a:t>val</a:t>
            </a:r>
            <a:r>
              <a:rPr lang="en-US" altLang="zh-CN" dirty="0" smtClean="0"/>
              <a:t>);</a:t>
            </a:r>
          </a:p>
          <a:p>
            <a:r>
              <a:rPr lang="en-US" altLang="zh-CN" dirty="0" smtClean="0"/>
              <a:t>		if (</a:t>
            </a:r>
            <a:r>
              <a:rPr lang="en-US" altLang="zh-CN" dirty="0" err="1" smtClean="0"/>
              <a:t>newnode</a:t>
            </a:r>
            <a:r>
              <a:rPr lang="en-US" altLang="zh-CN" dirty="0" smtClean="0"/>
              <a:t>==NULL)</a:t>
            </a:r>
          </a:p>
          <a:p>
            <a:r>
              <a:rPr lang="en-US" altLang="zh-CN" dirty="0" smtClean="0"/>
              <a:t>		{</a:t>
            </a:r>
            <a:r>
              <a:rPr lang="en-US" altLang="zh-CN" dirty="0" err="1" smtClean="0"/>
              <a:t>cerr</a:t>
            </a:r>
            <a:r>
              <a:rPr lang="en-US" altLang="zh-CN" dirty="0" smtClean="0"/>
              <a:t>&lt;&lt;"</a:t>
            </a:r>
            <a:r>
              <a:rPr lang="zh-CN" altLang="en-US" dirty="0" smtClean="0"/>
              <a:t>存储分配错误</a:t>
            </a:r>
            <a:r>
              <a:rPr lang="en-US" altLang="zh-CN" dirty="0" smtClean="0"/>
              <a:t>"&lt;&lt;</a:t>
            </a:r>
            <a:r>
              <a:rPr lang="en-US" altLang="zh-CN" dirty="0" err="1" smtClean="0"/>
              <a:t>endl;exit</a:t>
            </a:r>
            <a:r>
              <a:rPr lang="en-US" altLang="zh-CN" dirty="0" smtClean="0"/>
              <a:t>(1);}</a:t>
            </a:r>
          </a:p>
          <a:p>
            <a:r>
              <a:rPr lang="en-US" altLang="zh-CN" dirty="0" smtClean="0"/>
              <a:t>  	    </a:t>
            </a:r>
            <a:r>
              <a:rPr lang="en-US" altLang="zh-CN" dirty="0" err="1" smtClean="0"/>
              <a:t>newnode</a:t>
            </a:r>
            <a:r>
              <a:rPr lang="en-US" altLang="zh-CN" dirty="0" smtClean="0"/>
              <a:t>-&gt;link=first-&gt;link;</a:t>
            </a:r>
          </a:p>
          <a:p>
            <a:r>
              <a:rPr lang="en-US" altLang="zh-CN" dirty="0" smtClean="0"/>
              <a:t>		first-&gt;link=</a:t>
            </a:r>
            <a:r>
              <a:rPr lang="en-US" altLang="zh-CN" dirty="0" err="1" smtClean="0"/>
              <a:t>newnode</a:t>
            </a:r>
            <a:r>
              <a:rPr lang="en-US" altLang="zh-CN" dirty="0" smtClean="0"/>
              <a:t>;   </a:t>
            </a:r>
          </a:p>
          <a:p>
            <a:r>
              <a:rPr lang="en-US" altLang="zh-CN" dirty="0" smtClean="0"/>
              <a:t>		</a:t>
            </a:r>
            <a:r>
              <a:rPr lang="en-US" altLang="zh-CN" dirty="0" err="1" smtClean="0"/>
              <a:t>cin</a:t>
            </a:r>
            <a:r>
              <a:rPr lang="en-US" altLang="zh-CN" dirty="0" smtClean="0"/>
              <a:t>&gt;&gt;</a:t>
            </a:r>
            <a:r>
              <a:rPr lang="en-US" altLang="zh-CN" dirty="0" err="1" smtClean="0"/>
              <a:t>val</a:t>
            </a:r>
            <a:r>
              <a:rPr lang="en-US" altLang="zh-CN" dirty="0" smtClean="0"/>
              <a:t>;  	</a:t>
            </a:r>
          </a:p>
          <a:p>
            <a:r>
              <a:rPr lang="en-US" altLang="zh-CN" dirty="0" smtClean="0"/>
              <a:t>	}</a:t>
            </a:r>
          </a:p>
          <a:p>
            <a:r>
              <a:rPr lang="en-US" altLang="zh-CN" dirty="0" smtClean="0"/>
              <a:t>} </a:t>
            </a:r>
          </a:p>
          <a:p>
            <a:r>
              <a:rPr lang="en-US" altLang="zh-CN" dirty="0" smtClean="0"/>
              <a:t>void List ::output ( )  {//</a:t>
            </a:r>
            <a:r>
              <a:rPr lang="zh-CN" altLang="en-US" dirty="0" smtClean="0"/>
              <a:t>依次输出各结点的值</a:t>
            </a:r>
          </a:p>
          <a:p>
            <a:r>
              <a:rPr lang="en-US" altLang="zh-CN" dirty="0" err="1" smtClean="0"/>
              <a:t>LinkNode</a:t>
            </a:r>
            <a:r>
              <a:rPr lang="en-US" altLang="zh-CN" dirty="0" smtClean="0"/>
              <a:t>  *p=first-&gt;link; </a:t>
            </a:r>
          </a:p>
          <a:p>
            <a:r>
              <a:rPr lang="en-US" altLang="zh-CN" dirty="0" smtClean="0"/>
              <a:t>while(p!=NULL) {</a:t>
            </a:r>
          </a:p>
          <a:p>
            <a:r>
              <a:rPr lang="en-US" altLang="zh-CN" dirty="0" smtClean="0"/>
              <a:t>      </a:t>
            </a:r>
            <a:r>
              <a:rPr lang="en-US" altLang="zh-CN" dirty="0" err="1" smtClean="0"/>
              <a:t>cout</a:t>
            </a:r>
            <a:r>
              <a:rPr lang="en-US" altLang="zh-CN" dirty="0" smtClean="0"/>
              <a:t>&lt;&lt;p-&gt;data&lt;&lt;</a:t>
            </a:r>
            <a:r>
              <a:rPr lang="en-US" altLang="zh-CN" dirty="0" err="1" smtClean="0"/>
              <a:t>endl</a:t>
            </a:r>
            <a:r>
              <a:rPr lang="en-US" altLang="zh-CN" dirty="0" smtClean="0"/>
              <a:t>;</a:t>
            </a:r>
          </a:p>
          <a:p>
            <a:r>
              <a:rPr lang="en-US" altLang="zh-CN" dirty="0" smtClean="0"/>
              <a:t>      p=p-&gt;link;</a:t>
            </a:r>
          </a:p>
          <a:p>
            <a:r>
              <a:rPr lang="en-US" altLang="zh-CN" dirty="0" smtClean="0"/>
              <a:t>      }</a:t>
            </a:r>
          </a:p>
          <a:p>
            <a:r>
              <a:rPr lang="en-US" altLang="zh-CN" dirty="0" smtClean="0"/>
              <a:t>}</a:t>
            </a:r>
          </a:p>
          <a:p>
            <a:r>
              <a:rPr lang="en-US" altLang="zh-CN" dirty="0" smtClean="0"/>
              <a:t>           </a:t>
            </a:r>
          </a:p>
          <a:p>
            <a:r>
              <a:rPr lang="en-US" altLang="zh-CN" dirty="0" smtClean="0"/>
              <a:t>void main()</a:t>
            </a:r>
          </a:p>
          <a:p>
            <a:r>
              <a:rPr lang="en-US" altLang="zh-CN" dirty="0" smtClean="0"/>
              <a:t>{</a:t>
            </a:r>
          </a:p>
          <a:p>
            <a:r>
              <a:rPr lang="en-US" altLang="zh-CN" dirty="0" smtClean="0"/>
              <a:t>List   l  ;</a:t>
            </a:r>
          </a:p>
          <a:p>
            <a:r>
              <a:rPr lang="en-US" altLang="zh-CN" dirty="0" err="1" smtClean="0"/>
              <a:t>l.input</a:t>
            </a:r>
            <a:r>
              <a:rPr lang="en-US" altLang="zh-CN" dirty="0" smtClean="0"/>
              <a:t> (0);</a:t>
            </a:r>
          </a:p>
          <a:p>
            <a:r>
              <a:rPr lang="en-US" altLang="zh-CN" dirty="0" err="1" smtClean="0"/>
              <a:t>l.output</a:t>
            </a:r>
            <a:r>
              <a:rPr lang="en-US" altLang="zh-CN" dirty="0" smtClean="0"/>
              <a:t> ();</a:t>
            </a:r>
          </a:p>
          <a:p>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34</a:t>
            </a:fld>
            <a:endParaRPr lang="en-US"/>
          </a:p>
        </p:txBody>
      </p:sp>
    </p:spTree>
    <p:extLst>
      <p:ext uri="{BB962C8B-B14F-4D97-AF65-F5344CB8AC3E}">
        <p14:creationId xmlns:p14="http://schemas.microsoft.com/office/powerpoint/2010/main" val="482066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 "</a:t>
            </a:r>
            <a:r>
              <a:rPr lang="en-US" altLang="zh-CN" dirty="0" err="1" smtClean="0"/>
              <a:t>stdlib.h</a:t>
            </a:r>
            <a:r>
              <a:rPr lang="en-US" altLang="zh-CN" dirty="0" smtClean="0"/>
              <a:t>"</a:t>
            </a:r>
          </a:p>
          <a:p>
            <a:r>
              <a:rPr lang="en-US" altLang="zh-CN" dirty="0" smtClean="0"/>
              <a:t>#include "</a:t>
            </a:r>
            <a:r>
              <a:rPr lang="en-US" altLang="zh-CN" dirty="0" err="1" smtClean="0"/>
              <a:t>iostream.h</a:t>
            </a:r>
            <a:r>
              <a:rPr lang="en-US" altLang="zh-CN" smtClean="0"/>
              <a:t>"</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smtClean="0">
                <a:solidFill>
                  <a:schemeClr val="tx1"/>
                </a:solidFill>
                <a:latin typeface="Times New Roman" pitchFamily="18" charset="0"/>
                <a:ea typeface="宋体" pitchFamily="2" charset="-122"/>
                <a:cs typeface="+mn-cs"/>
              </a:rPr>
              <a:t>using namespace </a:t>
            </a:r>
            <a:r>
              <a:rPr lang="en-US" altLang="zh-CN" sz="1200" kern="1200" dirty="0" err="1" smtClean="0">
                <a:solidFill>
                  <a:schemeClr val="tx1"/>
                </a:solidFill>
                <a:latin typeface="Times New Roman" pitchFamily="18" charset="0"/>
                <a:ea typeface="宋体" pitchFamily="2" charset="-122"/>
                <a:cs typeface="+mn-cs"/>
              </a:rPr>
              <a:t>std</a:t>
            </a:r>
            <a:r>
              <a:rPr lang="en-US" altLang="zh-CN" sz="1200" kern="1200" dirty="0" smtClean="0">
                <a:solidFill>
                  <a:schemeClr val="tx1"/>
                </a:solidFill>
                <a:latin typeface="Times New Roman" pitchFamily="18" charset="0"/>
                <a:ea typeface="宋体" pitchFamily="2" charset="-122"/>
                <a:cs typeface="+mn-cs"/>
              </a:rPr>
              <a:t> ;</a:t>
            </a:r>
          </a:p>
          <a:p>
            <a:endParaRPr lang="en-US" altLang="zh-CN" dirty="0" smtClean="0"/>
          </a:p>
          <a:p>
            <a:r>
              <a:rPr lang="en-US" altLang="zh-CN" dirty="0" smtClean="0"/>
              <a:t>class List; //</a:t>
            </a:r>
            <a:r>
              <a:rPr lang="zh-CN" altLang="en-US" dirty="0" smtClean="0"/>
              <a:t>前视定义</a:t>
            </a:r>
            <a:r>
              <a:rPr lang="en-US" altLang="zh-CN" dirty="0" smtClean="0"/>
              <a:t>,</a:t>
            </a:r>
            <a:r>
              <a:rPr lang="zh-CN" altLang="en-US" dirty="0" smtClean="0"/>
              <a:t>否则友元无法定义</a:t>
            </a:r>
          </a:p>
          <a:p>
            <a:r>
              <a:rPr lang="en-US" altLang="zh-CN" dirty="0" smtClean="0"/>
              <a:t>class </a:t>
            </a:r>
            <a:r>
              <a:rPr lang="en-US" altLang="zh-CN" dirty="0" err="1" smtClean="0"/>
              <a:t>LinkNode</a:t>
            </a:r>
            <a:endParaRPr lang="en-US" altLang="zh-CN" dirty="0" smtClean="0"/>
          </a:p>
          <a:p>
            <a:r>
              <a:rPr lang="en-US" altLang="zh-CN" dirty="0" smtClean="0"/>
              <a:t>{        </a:t>
            </a:r>
          </a:p>
          <a:p>
            <a:r>
              <a:rPr lang="en-US" altLang="zh-CN" dirty="0" smtClean="0"/>
              <a:t> friend  List; //</a:t>
            </a:r>
            <a:r>
              <a:rPr lang="zh-CN" altLang="en-US" dirty="0" smtClean="0"/>
              <a:t>链表结点类的定义</a:t>
            </a:r>
          </a:p>
          <a:p>
            <a:r>
              <a:rPr lang="zh-CN" altLang="en-US" dirty="0" smtClean="0"/>
              <a:t> </a:t>
            </a:r>
            <a:r>
              <a:rPr lang="en-US" altLang="zh-CN" dirty="0" smtClean="0"/>
              <a:t>private: </a:t>
            </a:r>
          </a:p>
          <a:p>
            <a:r>
              <a:rPr lang="en-US" altLang="zh-CN" dirty="0" smtClean="0"/>
              <a:t>   </a:t>
            </a:r>
            <a:r>
              <a:rPr lang="en-US" altLang="zh-CN" dirty="0" err="1" smtClean="0"/>
              <a:t>LinkNode</a:t>
            </a:r>
            <a:r>
              <a:rPr lang="en-US" altLang="zh-CN" dirty="0" smtClean="0"/>
              <a:t> *link; </a:t>
            </a:r>
          </a:p>
          <a:p>
            <a:r>
              <a:rPr lang="en-US" altLang="zh-CN" dirty="0" smtClean="0"/>
              <a:t>   </a:t>
            </a:r>
            <a:r>
              <a:rPr lang="en-US" altLang="zh-CN" dirty="0" err="1" smtClean="0"/>
              <a:t>int</a:t>
            </a:r>
            <a:r>
              <a:rPr lang="en-US" altLang="zh-CN" dirty="0" smtClean="0"/>
              <a:t> data;  </a:t>
            </a:r>
          </a:p>
          <a:p>
            <a:r>
              <a:rPr lang="en-US" altLang="zh-CN" dirty="0" smtClean="0"/>
              <a:t> public: </a:t>
            </a:r>
          </a:p>
          <a:p>
            <a:r>
              <a:rPr lang="en-US" altLang="zh-CN" dirty="0" smtClean="0"/>
              <a:t>   </a:t>
            </a:r>
            <a:r>
              <a:rPr lang="en-US" altLang="zh-CN" dirty="0" err="1" smtClean="0"/>
              <a:t>LinkNode</a:t>
            </a:r>
            <a:r>
              <a:rPr lang="en-US" altLang="zh-CN" dirty="0" smtClean="0"/>
              <a:t> (</a:t>
            </a:r>
            <a:r>
              <a:rPr lang="en-US" altLang="zh-CN" dirty="0" err="1" smtClean="0"/>
              <a:t>LinkNode</a:t>
            </a:r>
            <a:r>
              <a:rPr lang="en-US" altLang="zh-CN" dirty="0" smtClean="0"/>
              <a:t> *</a:t>
            </a:r>
            <a:r>
              <a:rPr lang="en-US" altLang="zh-CN" dirty="0" err="1" smtClean="0"/>
              <a:t>ptr</a:t>
            </a:r>
            <a:r>
              <a:rPr lang="en-US" altLang="zh-CN" dirty="0" smtClean="0"/>
              <a:t> = NULL)    {link=</a:t>
            </a:r>
            <a:r>
              <a:rPr lang="en-US" altLang="zh-CN" dirty="0" err="1" smtClean="0"/>
              <a:t>ptr</a:t>
            </a:r>
            <a:r>
              <a:rPr lang="en-US" altLang="zh-CN" dirty="0" smtClean="0"/>
              <a:t>;}</a:t>
            </a:r>
          </a:p>
          <a:p>
            <a:r>
              <a:rPr lang="en-US" altLang="zh-CN" dirty="0" smtClean="0"/>
              <a:t>   </a:t>
            </a:r>
            <a:r>
              <a:rPr lang="en-US" altLang="zh-CN" dirty="0" err="1" smtClean="0"/>
              <a:t>LinkNode</a:t>
            </a:r>
            <a:r>
              <a:rPr lang="en-US" altLang="zh-CN" dirty="0" smtClean="0"/>
              <a:t>(</a:t>
            </a:r>
            <a:r>
              <a:rPr lang="en-US" altLang="zh-CN" dirty="0" err="1" smtClean="0"/>
              <a:t>const</a:t>
            </a:r>
            <a:r>
              <a:rPr lang="en-US" altLang="zh-CN" dirty="0" smtClean="0"/>
              <a:t> </a:t>
            </a:r>
            <a:r>
              <a:rPr lang="en-US" altLang="zh-CN" dirty="0" err="1" smtClean="0"/>
              <a:t>int</a:t>
            </a:r>
            <a:r>
              <a:rPr lang="en-US" altLang="zh-CN" dirty="0" smtClean="0"/>
              <a:t> &amp; item, </a:t>
            </a:r>
            <a:r>
              <a:rPr lang="en-US" altLang="zh-CN" dirty="0" err="1" smtClean="0"/>
              <a:t>LinkNode</a:t>
            </a:r>
            <a:r>
              <a:rPr lang="en-US" altLang="zh-CN" dirty="0" smtClean="0"/>
              <a:t> *</a:t>
            </a:r>
            <a:r>
              <a:rPr lang="en-US" altLang="zh-CN" dirty="0" err="1" smtClean="0"/>
              <a:t>ptr</a:t>
            </a:r>
            <a:r>
              <a:rPr lang="en-US" altLang="zh-CN" dirty="0" smtClean="0"/>
              <a:t> = NULL){  data=</a:t>
            </a:r>
            <a:r>
              <a:rPr lang="en-US" altLang="zh-CN" dirty="0" err="1" smtClean="0"/>
              <a:t>item;link</a:t>
            </a:r>
            <a:r>
              <a:rPr lang="en-US" altLang="zh-CN" dirty="0" smtClean="0"/>
              <a:t>=</a:t>
            </a:r>
            <a:r>
              <a:rPr lang="en-US" altLang="zh-CN" dirty="0" err="1" smtClean="0"/>
              <a:t>ptr</a:t>
            </a:r>
            <a:r>
              <a:rPr lang="en-US" altLang="zh-CN" dirty="0" smtClean="0"/>
              <a:t>;} </a:t>
            </a:r>
          </a:p>
          <a:p>
            <a:r>
              <a:rPr lang="en-US" altLang="zh-CN" dirty="0" smtClean="0"/>
              <a:t>   ~</a:t>
            </a:r>
            <a:r>
              <a:rPr lang="en-US" altLang="zh-CN" dirty="0" err="1" smtClean="0"/>
              <a:t>LinkNode</a:t>
            </a:r>
            <a:r>
              <a:rPr lang="en-US" altLang="zh-CN" dirty="0" smtClean="0"/>
              <a:t>(){}; </a:t>
            </a:r>
          </a:p>
          <a:p>
            <a:r>
              <a:rPr lang="en-US" altLang="zh-CN" dirty="0" smtClean="0"/>
              <a:t>}; </a:t>
            </a:r>
          </a:p>
          <a:p>
            <a:endParaRPr lang="en-US" altLang="zh-CN" dirty="0" smtClean="0"/>
          </a:p>
          <a:p>
            <a:r>
              <a:rPr lang="en-US" altLang="zh-CN" dirty="0" smtClean="0"/>
              <a:t>class List   </a:t>
            </a:r>
          </a:p>
          <a:p>
            <a:r>
              <a:rPr lang="en-US" altLang="zh-CN" dirty="0" smtClean="0"/>
              <a:t>{//</a:t>
            </a:r>
            <a:r>
              <a:rPr lang="zh-CN" altLang="en-US" dirty="0" smtClean="0"/>
              <a:t>单链表类的定义</a:t>
            </a:r>
          </a:p>
          <a:p>
            <a:r>
              <a:rPr lang="en-US" altLang="zh-CN" dirty="0" smtClean="0"/>
              <a:t>private:    </a:t>
            </a:r>
          </a:p>
          <a:p>
            <a:r>
              <a:rPr lang="en-US" altLang="zh-CN" dirty="0" smtClean="0"/>
              <a:t>    </a:t>
            </a:r>
            <a:r>
              <a:rPr lang="en-US" altLang="zh-CN" dirty="0" err="1" smtClean="0"/>
              <a:t>LinkNode</a:t>
            </a:r>
            <a:r>
              <a:rPr lang="en-US" altLang="zh-CN" dirty="0" smtClean="0"/>
              <a:t> *first; //</a:t>
            </a:r>
            <a:r>
              <a:rPr lang="zh-CN" altLang="en-US" dirty="0" smtClean="0"/>
              <a:t>指向首结点的指针          </a:t>
            </a:r>
          </a:p>
          <a:p>
            <a:r>
              <a:rPr lang="en-US" altLang="zh-CN" dirty="0" smtClean="0"/>
              <a:t>public:</a:t>
            </a:r>
          </a:p>
          <a:p>
            <a:r>
              <a:rPr lang="en-US" altLang="zh-CN" dirty="0" smtClean="0"/>
              <a:t>    List (</a:t>
            </a:r>
            <a:r>
              <a:rPr lang="en-US" altLang="zh-CN" dirty="0" err="1" smtClean="0"/>
              <a:t>int</a:t>
            </a:r>
            <a:r>
              <a:rPr lang="en-US" altLang="zh-CN" dirty="0" smtClean="0"/>
              <a:t> x) { first = new </a:t>
            </a:r>
            <a:r>
              <a:rPr lang="en-US" altLang="zh-CN" dirty="0" err="1" smtClean="0"/>
              <a:t>LinkNode</a:t>
            </a:r>
            <a:r>
              <a:rPr lang="en-US" altLang="zh-CN" dirty="0" smtClean="0"/>
              <a:t> (x);}   // </a:t>
            </a:r>
            <a:r>
              <a:rPr lang="zh-CN" altLang="en-US" dirty="0" smtClean="0"/>
              <a:t>带头结点</a:t>
            </a:r>
          </a:p>
          <a:p>
            <a:r>
              <a:rPr lang="zh-CN" altLang="en-US" dirty="0" smtClean="0"/>
              <a:t>             </a:t>
            </a:r>
            <a:r>
              <a:rPr lang="en-US" altLang="zh-CN" dirty="0" smtClean="0"/>
              <a:t>//List () { first = new </a:t>
            </a:r>
            <a:r>
              <a:rPr lang="en-US" altLang="zh-CN" dirty="0" err="1" smtClean="0"/>
              <a:t>LinkNode</a:t>
            </a:r>
            <a:r>
              <a:rPr lang="en-US" altLang="zh-CN" dirty="0" smtClean="0"/>
              <a:t> ();}   // </a:t>
            </a:r>
            <a:r>
              <a:rPr lang="zh-CN" altLang="en-US" dirty="0" smtClean="0"/>
              <a:t>不带头结点</a:t>
            </a:r>
          </a:p>
          <a:p>
            <a:r>
              <a:rPr lang="zh-CN" altLang="en-US" dirty="0" smtClean="0"/>
              <a:t>   </a:t>
            </a:r>
          </a:p>
          <a:p>
            <a:r>
              <a:rPr lang="zh-CN" altLang="en-US" dirty="0" smtClean="0"/>
              <a:t>    </a:t>
            </a:r>
            <a:r>
              <a:rPr lang="en-US" altLang="zh-CN" dirty="0" smtClean="0"/>
              <a:t>~List (){</a:t>
            </a:r>
            <a:r>
              <a:rPr lang="en-US" altLang="zh-CN" dirty="0" err="1" smtClean="0"/>
              <a:t>MakeEmpty</a:t>
            </a:r>
            <a:r>
              <a:rPr lang="en-US" altLang="zh-CN" dirty="0" smtClean="0"/>
              <a:t>();}         //</a:t>
            </a:r>
            <a:r>
              <a:rPr lang="zh-CN" altLang="en-US" dirty="0" smtClean="0"/>
              <a:t>析构函数</a:t>
            </a:r>
          </a:p>
          <a:p>
            <a:r>
              <a:rPr lang="zh-CN" altLang="en-US" dirty="0" smtClean="0"/>
              <a:t>    </a:t>
            </a:r>
            <a:r>
              <a:rPr lang="en-US" altLang="zh-CN" dirty="0" smtClean="0"/>
              <a:t>void </a:t>
            </a:r>
            <a:r>
              <a:rPr lang="en-US" altLang="zh-CN" dirty="0" err="1" smtClean="0"/>
              <a:t>MakeEmpty</a:t>
            </a:r>
            <a:r>
              <a:rPr lang="en-US" altLang="zh-CN" dirty="0" smtClean="0"/>
              <a:t> ( );      //</a:t>
            </a:r>
            <a:r>
              <a:rPr lang="zh-CN" altLang="en-US" dirty="0" smtClean="0"/>
              <a:t>链表置空</a:t>
            </a:r>
          </a:p>
          <a:p>
            <a:r>
              <a:rPr lang="zh-CN" altLang="en-US" dirty="0" smtClean="0"/>
              <a:t>    </a:t>
            </a:r>
            <a:r>
              <a:rPr lang="en-US" altLang="zh-CN" dirty="0" err="1" smtClean="0"/>
              <a:t>int</a:t>
            </a:r>
            <a:r>
              <a:rPr lang="en-US" altLang="zh-CN" dirty="0" smtClean="0"/>
              <a:t> Length ( ) </a:t>
            </a:r>
            <a:r>
              <a:rPr lang="en-US" altLang="zh-CN" dirty="0" err="1" smtClean="0"/>
              <a:t>const</a:t>
            </a:r>
            <a:r>
              <a:rPr lang="en-US" altLang="zh-CN" dirty="0" smtClean="0"/>
              <a:t>;        //</a:t>
            </a:r>
            <a:r>
              <a:rPr lang="zh-CN" altLang="en-US" dirty="0" smtClean="0"/>
              <a:t>求链表长度</a:t>
            </a:r>
          </a:p>
          <a:p>
            <a:r>
              <a:rPr lang="zh-CN" altLang="en-US" dirty="0" smtClean="0"/>
              <a:t>    </a:t>
            </a:r>
            <a:r>
              <a:rPr lang="en-US" altLang="zh-CN" dirty="0" err="1" smtClean="0"/>
              <a:t>LinkNode</a:t>
            </a:r>
            <a:r>
              <a:rPr lang="en-US" altLang="zh-CN" dirty="0" smtClean="0"/>
              <a:t> * </a:t>
            </a:r>
            <a:r>
              <a:rPr lang="en-US" altLang="zh-CN" dirty="0" err="1" smtClean="0"/>
              <a:t>getHead</a:t>
            </a:r>
            <a:r>
              <a:rPr lang="en-US" altLang="zh-CN" dirty="0" smtClean="0"/>
              <a:t>() </a:t>
            </a:r>
            <a:r>
              <a:rPr lang="en-US" altLang="zh-CN" dirty="0" err="1" smtClean="0"/>
              <a:t>const</a:t>
            </a:r>
            <a:r>
              <a:rPr lang="en-US" altLang="zh-CN" dirty="0" smtClean="0"/>
              <a:t> {return first;}</a:t>
            </a:r>
          </a:p>
          <a:p>
            <a:r>
              <a:rPr lang="en-US" altLang="zh-CN" dirty="0" smtClean="0"/>
              <a:t>    </a:t>
            </a:r>
            <a:r>
              <a:rPr lang="en-US" altLang="zh-CN" dirty="0" err="1" smtClean="0"/>
              <a:t>LinkNode</a:t>
            </a:r>
            <a:r>
              <a:rPr lang="en-US" altLang="zh-CN" dirty="0" smtClean="0"/>
              <a:t> *Find ( </a:t>
            </a:r>
            <a:r>
              <a:rPr lang="en-US" altLang="zh-CN" dirty="0" err="1" smtClean="0"/>
              <a:t>int</a:t>
            </a:r>
            <a:r>
              <a:rPr lang="en-US" altLang="zh-CN" dirty="0" smtClean="0"/>
              <a:t> x );</a:t>
            </a:r>
          </a:p>
          <a:p>
            <a:r>
              <a:rPr lang="en-US" altLang="zh-CN" dirty="0" smtClean="0"/>
              <a:t>    </a:t>
            </a:r>
            <a:r>
              <a:rPr lang="en-US" altLang="zh-CN" dirty="0" err="1" smtClean="0"/>
              <a:t>LinkNode</a:t>
            </a:r>
            <a:r>
              <a:rPr lang="en-US" altLang="zh-CN" dirty="0" smtClean="0"/>
              <a:t> *Locate ( </a:t>
            </a:r>
            <a:r>
              <a:rPr lang="en-US" altLang="zh-CN" dirty="0" err="1" smtClean="0"/>
              <a:t>int</a:t>
            </a:r>
            <a:r>
              <a:rPr lang="en-US" altLang="zh-CN" dirty="0" smtClean="0"/>
              <a:t> </a:t>
            </a:r>
            <a:r>
              <a:rPr lang="en-US" altLang="zh-CN" dirty="0" err="1" smtClean="0"/>
              <a:t>i</a:t>
            </a:r>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GetData</a:t>
            </a:r>
            <a:r>
              <a:rPr lang="en-US" altLang="zh-CN" dirty="0" smtClean="0"/>
              <a:t> ( </a:t>
            </a:r>
            <a:r>
              <a:rPr lang="en-US" altLang="zh-CN" dirty="0" err="1" smtClean="0"/>
              <a:t>int</a:t>
            </a:r>
            <a:r>
              <a:rPr lang="en-US" altLang="zh-CN" dirty="0" smtClean="0"/>
              <a:t> </a:t>
            </a:r>
            <a:r>
              <a:rPr lang="en-US" altLang="zh-CN" dirty="0" err="1" smtClean="0"/>
              <a:t>i</a:t>
            </a:r>
            <a:r>
              <a:rPr lang="en-US" altLang="zh-CN" dirty="0" smtClean="0"/>
              <a:t> );</a:t>
            </a:r>
          </a:p>
          <a:p>
            <a:r>
              <a:rPr lang="en-US" altLang="zh-CN" dirty="0" smtClean="0"/>
              <a:t>    void </a:t>
            </a:r>
            <a:r>
              <a:rPr lang="en-US" altLang="zh-CN" dirty="0" err="1" smtClean="0"/>
              <a:t>SetData</a:t>
            </a:r>
            <a:r>
              <a:rPr lang="en-US" altLang="zh-CN" dirty="0" smtClean="0"/>
              <a:t> (</a:t>
            </a:r>
            <a:r>
              <a:rPr lang="en-US" altLang="zh-CN" dirty="0" err="1" smtClean="0"/>
              <a:t>int</a:t>
            </a:r>
            <a:r>
              <a:rPr lang="en-US" altLang="zh-CN" dirty="0" smtClean="0"/>
              <a:t> </a:t>
            </a:r>
            <a:r>
              <a:rPr lang="en-US" altLang="zh-CN" dirty="0" err="1" smtClean="0"/>
              <a:t>x,int</a:t>
            </a:r>
            <a:r>
              <a:rPr lang="en-US" altLang="zh-CN" dirty="0" smtClean="0"/>
              <a:t> </a:t>
            </a:r>
            <a:r>
              <a:rPr lang="en-US" altLang="zh-CN" dirty="0" err="1" smtClean="0"/>
              <a:t>i</a:t>
            </a:r>
            <a:r>
              <a:rPr lang="en-US" altLang="zh-CN" dirty="0" smtClean="0"/>
              <a:t> );	</a:t>
            </a:r>
          </a:p>
          <a:p>
            <a:r>
              <a:rPr lang="en-US" altLang="zh-CN" dirty="0" smtClean="0"/>
              <a:t>    </a:t>
            </a:r>
            <a:r>
              <a:rPr lang="en-US" altLang="zh-CN" dirty="0" err="1" smtClean="0"/>
              <a:t>int</a:t>
            </a:r>
            <a:r>
              <a:rPr lang="en-US" altLang="zh-CN" dirty="0" smtClean="0"/>
              <a:t> Insert (</a:t>
            </a:r>
            <a:r>
              <a:rPr lang="en-US" altLang="zh-CN" dirty="0" err="1" smtClean="0"/>
              <a:t>int</a:t>
            </a:r>
            <a:r>
              <a:rPr lang="en-US" altLang="zh-CN" dirty="0" smtClean="0"/>
              <a:t> x, </a:t>
            </a:r>
            <a:r>
              <a:rPr lang="en-US" altLang="zh-CN" dirty="0" err="1" smtClean="0"/>
              <a:t>int</a:t>
            </a:r>
            <a:r>
              <a:rPr lang="en-US" altLang="zh-CN" dirty="0" smtClean="0"/>
              <a:t> </a:t>
            </a:r>
            <a:r>
              <a:rPr lang="en-US" altLang="zh-CN" dirty="0" err="1" smtClean="0"/>
              <a:t>i</a:t>
            </a:r>
            <a:r>
              <a:rPr lang="en-US" altLang="zh-CN" dirty="0" smtClean="0"/>
              <a:t> );</a:t>
            </a:r>
          </a:p>
          <a:p>
            <a:r>
              <a:rPr lang="en-US" altLang="zh-CN" dirty="0" smtClean="0"/>
              <a:t>    </a:t>
            </a:r>
            <a:r>
              <a:rPr lang="en-US" altLang="zh-CN" dirty="0" err="1" smtClean="0"/>
              <a:t>int</a:t>
            </a:r>
            <a:r>
              <a:rPr lang="en-US" altLang="zh-CN" dirty="0" smtClean="0"/>
              <a:t> Remove (</a:t>
            </a:r>
            <a:r>
              <a:rPr lang="en-US" altLang="zh-CN" dirty="0" err="1" smtClean="0"/>
              <a:t>int</a:t>
            </a:r>
            <a:r>
              <a:rPr lang="en-US" altLang="zh-CN" dirty="0" smtClean="0"/>
              <a:t> &amp;x, </a:t>
            </a:r>
            <a:r>
              <a:rPr lang="en-US" altLang="zh-CN" dirty="0" err="1" smtClean="0"/>
              <a:t>int</a:t>
            </a:r>
            <a:r>
              <a:rPr lang="en-US" altLang="zh-CN" dirty="0" smtClean="0"/>
              <a:t> </a:t>
            </a:r>
            <a:r>
              <a:rPr lang="en-US" altLang="zh-CN" dirty="0" err="1" smtClean="0"/>
              <a:t>i</a:t>
            </a:r>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IsEmpty</a:t>
            </a:r>
            <a:r>
              <a:rPr lang="en-US" altLang="zh-CN" dirty="0" smtClean="0"/>
              <a:t>()</a:t>
            </a:r>
            <a:r>
              <a:rPr lang="en-US" altLang="zh-CN" dirty="0" err="1" smtClean="0"/>
              <a:t>const</a:t>
            </a:r>
            <a:r>
              <a:rPr lang="en-US" altLang="zh-CN" dirty="0" smtClean="0"/>
              <a:t>{return(first-&gt;link==NULL? 1:0);}</a:t>
            </a:r>
          </a:p>
          <a:p>
            <a:r>
              <a:rPr lang="en-US" altLang="zh-CN" dirty="0" smtClean="0"/>
              <a:t>    void input(</a:t>
            </a:r>
            <a:r>
              <a:rPr lang="en-US" altLang="zh-CN" dirty="0" err="1" smtClean="0"/>
              <a:t>int</a:t>
            </a:r>
            <a:r>
              <a:rPr lang="en-US" altLang="zh-CN" dirty="0" smtClean="0"/>
              <a:t>  </a:t>
            </a:r>
            <a:r>
              <a:rPr lang="en-US" altLang="zh-CN" dirty="0" err="1" smtClean="0"/>
              <a:t>endTag</a:t>
            </a:r>
            <a:r>
              <a:rPr lang="en-US" altLang="zh-CN" dirty="0" smtClean="0"/>
              <a:t>);</a:t>
            </a:r>
          </a:p>
          <a:p>
            <a:r>
              <a:rPr lang="en-US" altLang="zh-CN" dirty="0" smtClean="0"/>
              <a:t>    void output();                  </a:t>
            </a:r>
          </a:p>
          <a:p>
            <a:r>
              <a:rPr lang="en-US" altLang="zh-CN" dirty="0" smtClean="0"/>
              <a:t>}; </a:t>
            </a:r>
          </a:p>
          <a:p>
            <a:r>
              <a:rPr lang="en-US" altLang="zh-CN" dirty="0" smtClean="0"/>
              <a:t>void List:: </a:t>
            </a:r>
            <a:r>
              <a:rPr lang="en-US" altLang="zh-CN" dirty="0" err="1" smtClean="0"/>
              <a:t>MakeEmpty</a:t>
            </a:r>
            <a:r>
              <a:rPr lang="en-US" altLang="zh-CN" dirty="0" smtClean="0"/>
              <a:t> ( )</a:t>
            </a:r>
          </a:p>
          <a:p>
            <a:r>
              <a:rPr lang="en-US" altLang="zh-CN" dirty="0" smtClean="0"/>
              <a:t> { </a:t>
            </a:r>
          </a:p>
          <a:p>
            <a:r>
              <a:rPr lang="en-US" altLang="zh-CN" dirty="0" smtClean="0"/>
              <a:t>    </a:t>
            </a:r>
            <a:r>
              <a:rPr lang="en-US" altLang="zh-CN" dirty="0" err="1" smtClean="0"/>
              <a:t>LinkNode</a:t>
            </a:r>
            <a:r>
              <a:rPr lang="en-US" altLang="zh-CN" dirty="0" smtClean="0"/>
              <a:t> *q;</a:t>
            </a:r>
          </a:p>
          <a:p>
            <a:r>
              <a:rPr lang="en-US" altLang="zh-CN" dirty="0" smtClean="0"/>
              <a:t>    while (  first-&gt;link != NULL ) </a:t>
            </a:r>
          </a:p>
          <a:p>
            <a:r>
              <a:rPr lang="en-US" altLang="zh-CN" dirty="0" smtClean="0"/>
              <a:t>	{q = first-&gt;link;  </a:t>
            </a:r>
          </a:p>
          <a:p>
            <a:r>
              <a:rPr lang="en-US" altLang="zh-CN" dirty="0" smtClean="0"/>
              <a:t>     first-&gt;link = q-&gt;link;//</a:t>
            </a:r>
            <a:r>
              <a:rPr lang="zh-CN" altLang="en-US" dirty="0" smtClean="0"/>
              <a:t>将表头结点后第一个结点从链中摘下</a:t>
            </a:r>
          </a:p>
          <a:p>
            <a:r>
              <a:rPr lang="zh-CN" altLang="en-US" dirty="0" smtClean="0"/>
              <a:t>     </a:t>
            </a:r>
            <a:r>
              <a:rPr lang="en-US" altLang="zh-CN" dirty="0" smtClean="0"/>
              <a:t>delete q;        //</a:t>
            </a:r>
            <a:r>
              <a:rPr lang="zh-CN" altLang="en-US" dirty="0" smtClean="0"/>
              <a:t>释放它 </a:t>
            </a:r>
          </a:p>
          <a:p>
            <a:r>
              <a:rPr lang="zh-CN" altLang="en-US" dirty="0" smtClean="0"/>
              <a:t>    </a:t>
            </a:r>
            <a:r>
              <a:rPr lang="en-US" altLang="zh-CN" dirty="0" smtClean="0"/>
              <a:t>}</a:t>
            </a:r>
          </a:p>
          <a:p>
            <a:r>
              <a:rPr lang="en-US" altLang="zh-CN" dirty="0" smtClean="0"/>
              <a:t>    </a:t>
            </a:r>
          </a:p>
          <a:p>
            <a:r>
              <a:rPr lang="en-US" altLang="zh-CN" dirty="0" smtClean="0"/>
              <a:t>};	</a:t>
            </a:r>
          </a:p>
          <a:p>
            <a:r>
              <a:rPr lang="en-US" altLang="zh-CN" dirty="0" err="1" smtClean="0"/>
              <a:t>int</a:t>
            </a:r>
            <a:r>
              <a:rPr lang="en-US" altLang="zh-CN" dirty="0" smtClean="0"/>
              <a:t> List::Length ( ) </a:t>
            </a:r>
            <a:r>
              <a:rPr lang="en-US" altLang="zh-CN" dirty="0" err="1" smtClean="0"/>
              <a:t>const</a:t>
            </a:r>
            <a:r>
              <a:rPr lang="en-US" altLang="zh-CN" dirty="0" smtClean="0"/>
              <a:t> {</a:t>
            </a:r>
          </a:p>
          <a:p>
            <a:r>
              <a:rPr lang="en-US" altLang="zh-CN" dirty="0" err="1" smtClean="0"/>
              <a:t>LinkNode</a:t>
            </a:r>
            <a:r>
              <a:rPr lang="en-US" altLang="zh-CN" dirty="0" smtClean="0"/>
              <a:t> *p = first-&gt;link; //</a:t>
            </a:r>
            <a:r>
              <a:rPr lang="zh-CN" altLang="en-US" dirty="0" smtClean="0"/>
              <a:t>检测指针</a:t>
            </a:r>
            <a:r>
              <a:rPr lang="en-US" altLang="zh-CN" dirty="0" smtClean="0"/>
              <a:t>p</a:t>
            </a:r>
            <a:r>
              <a:rPr lang="zh-CN" altLang="en-US" dirty="0" smtClean="0"/>
              <a:t>指示第一个结点</a:t>
            </a:r>
          </a:p>
          <a:p>
            <a:r>
              <a:rPr lang="zh-CN" altLang="en-US" dirty="0" smtClean="0"/>
              <a:t>     </a:t>
            </a:r>
            <a:r>
              <a:rPr lang="en-US" altLang="zh-CN" dirty="0" err="1" smtClean="0"/>
              <a:t>int</a:t>
            </a:r>
            <a:r>
              <a:rPr lang="en-US" altLang="zh-CN" dirty="0" smtClean="0"/>
              <a:t> count = 0; </a:t>
            </a:r>
          </a:p>
          <a:p>
            <a:r>
              <a:rPr lang="en-US" altLang="zh-CN" dirty="0" smtClean="0"/>
              <a:t>     while ( p != NULL ) {      //</a:t>
            </a:r>
            <a:r>
              <a:rPr lang="zh-CN" altLang="en-US" dirty="0" smtClean="0"/>
              <a:t>逐个结点检测</a:t>
            </a:r>
          </a:p>
          <a:p>
            <a:r>
              <a:rPr lang="zh-CN" altLang="en-US" dirty="0" smtClean="0"/>
              <a:t>          </a:t>
            </a:r>
            <a:r>
              <a:rPr lang="en-US" altLang="zh-CN" dirty="0" smtClean="0"/>
              <a:t>count++; </a:t>
            </a:r>
          </a:p>
          <a:p>
            <a:r>
              <a:rPr lang="en-US" altLang="zh-CN" dirty="0" smtClean="0"/>
              <a:t>		  p=p-&gt;link ;</a:t>
            </a:r>
          </a:p>
          <a:p>
            <a:r>
              <a:rPr lang="en-US" altLang="zh-CN" dirty="0" smtClean="0"/>
              <a:t>     }			</a:t>
            </a:r>
          </a:p>
          <a:p>
            <a:r>
              <a:rPr lang="en-US" altLang="zh-CN" dirty="0" smtClean="0"/>
              <a:t>     return count;</a:t>
            </a:r>
          </a:p>
          <a:p>
            <a:r>
              <a:rPr lang="en-US" altLang="zh-CN" dirty="0" smtClean="0"/>
              <a:t>}</a:t>
            </a:r>
          </a:p>
          <a:p>
            <a:r>
              <a:rPr lang="en-US" altLang="zh-CN" dirty="0" err="1" smtClean="0"/>
              <a:t>LinkNode</a:t>
            </a:r>
            <a:r>
              <a:rPr lang="en-US" altLang="zh-CN" dirty="0" smtClean="0"/>
              <a:t> * List::Find ( </a:t>
            </a:r>
            <a:r>
              <a:rPr lang="en-US" altLang="zh-CN" dirty="0" err="1" smtClean="0"/>
              <a:t>int</a:t>
            </a:r>
            <a:r>
              <a:rPr lang="en-US" altLang="zh-CN" dirty="0" smtClean="0"/>
              <a:t> x ){</a:t>
            </a:r>
          </a:p>
          <a:p>
            <a:r>
              <a:rPr lang="en-US" altLang="zh-CN" dirty="0" smtClean="0"/>
              <a:t>     </a:t>
            </a:r>
            <a:r>
              <a:rPr lang="en-US" altLang="zh-CN" dirty="0" err="1" smtClean="0"/>
              <a:t>LinkNode</a:t>
            </a:r>
            <a:r>
              <a:rPr lang="en-US" altLang="zh-CN" dirty="0" smtClean="0"/>
              <a:t>  *p = first-&gt;link; //</a:t>
            </a:r>
            <a:r>
              <a:rPr lang="zh-CN" altLang="en-US" dirty="0" smtClean="0"/>
              <a:t>指针 </a:t>
            </a:r>
            <a:r>
              <a:rPr lang="en-US" altLang="zh-CN" dirty="0" smtClean="0"/>
              <a:t>p </a:t>
            </a:r>
            <a:r>
              <a:rPr lang="zh-CN" altLang="en-US" dirty="0" smtClean="0"/>
              <a:t>指示第一个结点</a:t>
            </a:r>
          </a:p>
          <a:p>
            <a:r>
              <a:rPr lang="zh-CN" altLang="en-US" dirty="0" smtClean="0"/>
              <a:t>     </a:t>
            </a:r>
            <a:r>
              <a:rPr lang="en-US" altLang="zh-CN" dirty="0" smtClean="0"/>
              <a:t>while ( p != NULL &amp;&amp; p-&gt;data != x )  </a:t>
            </a:r>
          </a:p>
          <a:p>
            <a:r>
              <a:rPr lang="en-US" altLang="zh-CN" dirty="0" smtClean="0"/>
              <a:t>	             p = p-&gt;link;</a:t>
            </a:r>
          </a:p>
          <a:p>
            <a:r>
              <a:rPr lang="en-US" altLang="zh-CN" dirty="0" smtClean="0"/>
              <a:t>     return p;      // p </a:t>
            </a:r>
            <a:r>
              <a:rPr lang="zh-CN" altLang="en-US" dirty="0" smtClean="0"/>
              <a:t>在搜索成功时返回找到的结点地址</a:t>
            </a:r>
          </a:p>
          <a:p>
            <a:r>
              <a:rPr lang="zh-CN" altLang="en-US" dirty="0" smtClean="0"/>
              <a:t>                          </a:t>
            </a:r>
            <a:r>
              <a:rPr lang="en-US" altLang="zh-CN" dirty="0" smtClean="0"/>
              <a:t>// p </a:t>
            </a:r>
            <a:r>
              <a:rPr lang="zh-CN" altLang="en-US" dirty="0" smtClean="0"/>
              <a:t>在搜索不成功时返回空值</a:t>
            </a:r>
          </a:p>
          <a:p>
            <a:r>
              <a:rPr lang="en-US" altLang="zh-CN" dirty="0" smtClean="0"/>
              <a:t>}</a:t>
            </a:r>
          </a:p>
          <a:p>
            <a:r>
              <a:rPr lang="en-US" altLang="zh-CN" dirty="0" err="1" smtClean="0"/>
              <a:t>LinkNode</a:t>
            </a:r>
            <a:r>
              <a:rPr lang="en-US" altLang="zh-CN" dirty="0" smtClean="0"/>
              <a:t> * List::Locate ( </a:t>
            </a:r>
            <a:r>
              <a:rPr lang="en-US" altLang="zh-CN" dirty="0" err="1" smtClean="0"/>
              <a:t>int</a:t>
            </a:r>
            <a:r>
              <a:rPr lang="en-US" altLang="zh-CN" dirty="0" smtClean="0"/>
              <a:t> </a:t>
            </a:r>
            <a:r>
              <a:rPr lang="en-US" altLang="zh-CN" dirty="0" err="1" smtClean="0"/>
              <a:t>i</a:t>
            </a:r>
            <a:r>
              <a:rPr lang="en-US" altLang="zh-CN" dirty="0" smtClean="0"/>
              <a:t> ){</a:t>
            </a:r>
          </a:p>
          <a:p>
            <a:r>
              <a:rPr lang="en-US" altLang="zh-CN" dirty="0" smtClean="0"/>
              <a:t>     if ( </a:t>
            </a:r>
            <a:r>
              <a:rPr lang="en-US" altLang="zh-CN" dirty="0" err="1" smtClean="0"/>
              <a:t>i</a:t>
            </a:r>
            <a:r>
              <a:rPr lang="en-US" altLang="zh-CN" dirty="0" smtClean="0"/>
              <a:t> &lt;  0 ) return NULL;			</a:t>
            </a:r>
          </a:p>
          <a:p>
            <a:r>
              <a:rPr lang="en-US" altLang="zh-CN" dirty="0" smtClean="0"/>
              <a:t>     </a:t>
            </a:r>
            <a:r>
              <a:rPr lang="en-US" altLang="zh-CN" dirty="0" err="1" smtClean="0"/>
              <a:t>LinkNode</a:t>
            </a:r>
            <a:r>
              <a:rPr lang="en-US" altLang="zh-CN" dirty="0" smtClean="0"/>
              <a:t>  *p = first;       </a:t>
            </a:r>
          </a:p>
          <a:p>
            <a:r>
              <a:rPr lang="en-US" altLang="zh-CN" dirty="0" smtClean="0"/>
              <a:t>	 </a:t>
            </a:r>
            <a:r>
              <a:rPr lang="en-US" altLang="zh-CN" dirty="0" err="1" smtClean="0"/>
              <a:t>int</a:t>
            </a:r>
            <a:r>
              <a:rPr lang="en-US" altLang="zh-CN" dirty="0" smtClean="0"/>
              <a:t> j = 0;		</a:t>
            </a:r>
          </a:p>
          <a:p>
            <a:r>
              <a:rPr lang="en-US" altLang="zh-CN" dirty="0" smtClean="0"/>
              <a:t>     while ( p != NULL &amp;&amp; j &lt; </a:t>
            </a:r>
            <a:r>
              <a:rPr lang="en-US" altLang="zh-CN" dirty="0" err="1" smtClean="0"/>
              <a:t>i</a:t>
            </a:r>
            <a:r>
              <a:rPr lang="en-US" altLang="zh-CN" dirty="0" smtClean="0"/>
              <a:t> )          // j = </a:t>
            </a:r>
            <a:r>
              <a:rPr lang="en-US" altLang="zh-CN" dirty="0" err="1" smtClean="0"/>
              <a:t>i</a:t>
            </a:r>
            <a:r>
              <a:rPr lang="en-US" altLang="zh-CN" dirty="0" smtClean="0"/>
              <a:t> </a:t>
            </a:r>
            <a:r>
              <a:rPr lang="zh-CN" altLang="en-US" dirty="0" smtClean="0"/>
              <a:t>停</a:t>
            </a:r>
          </a:p>
          <a:p>
            <a:r>
              <a:rPr lang="zh-CN" altLang="en-US" dirty="0" smtClean="0"/>
              <a:t> 	  </a:t>
            </a:r>
            <a:r>
              <a:rPr lang="en-US" altLang="zh-CN" dirty="0" smtClean="0"/>
              <a:t>{ p = p-&gt;link;  j++; }	   </a:t>
            </a:r>
          </a:p>
          <a:p>
            <a:r>
              <a:rPr lang="en-US" altLang="zh-CN" dirty="0" smtClean="0"/>
              <a:t>     return p;				</a:t>
            </a:r>
          </a:p>
          <a:p>
            <a:r>
              <a:rPr lang="en-US" altLang="zh-CN" dirty="0" smtClean="0"/>
              <a:t>}</a:t>
            </a:r>
          </a:p>
          <a:p>
            <a:r>
              <a:rPr lang="en-US" altLang="zh-CN" dirty="0" err="1" smtClean="0"/>
              <a:t>int</a:t>
            </a:r>
            <a:r>
              <a:rPr lang="en-US" altLang="zh-CN" dirty="0" smtClean="0"/>
              <a:t> List::</a:t>
            </a:r>
            <a:r>
              <a:rPr lang="en-US" altLang="zh-CN" dirty="0" err="1" smtClean="0"/>
              <a:t>GetData</a:t>
            </a:r>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a:t>
            </a:r>
          </a:p>
          <a:p>
            <a:r>
              <a:rPr lang="en-US" altLang="zh-CN" dirty="0" smtClean="0"/>
              <a:t>{//</a:t>
            </a:r>
            <a:r>
              <a:rPr lang="zh-CN" altLang="en-US" dirty="0" smtClean="0"/>
              <a:t>提取第 </a:t>
            </a:r>
            <a:r>
              <a:rPr lang="en-US" altLang="zh-CN" dirty="0" err="1" smtClean="0"/>
              <a:t>i</a:t>
            </a:r>
            <a:r>
              <a:rPr lang="en-US" altLang="zh-CN" dirty="0" smtClean="0"/>
              <a:t> </a:t>
            </a:r>
            <a:r>
              <a:rPr lang="zh-CN" altLang="en-US" dirty="0" smtClean="0"/>
              <a:t>个结点的值</a:t>
            </a:r>
          </a:p>
          <a:p>
            <a:r>
              <a:rPr lang="zh-CN" altLang="en-US" dirty="0" smtClean="0"/>
              <a:t>     </a:t>
            </a:r>
            <a:r>
              <a:rPr lang="en-US" altLang="zh-CN" dirty="0" err="1" smtClean="0"/>
              <a:t>LinkNode</a:t>
            </a:r>
            <a:r>
              <a:rPr lang="en-US" altLang="zh-CN" dirty="0" smtClean="0"/>
              <a:t>  *p = Locate( </a:t>
            </a:r>
            <a:r>
              <a:rPr lang="en-US" altLang="zh-CN" dirty="0" err="1" smtClean="0"/>
              <a:t>i</a:t>
            </a:r>
            <a:r>
              <a:rPr lang="en-US" altLang="zh-CN" dirty="0" smtClean="0"/>
              <a:t> );    // p </a:t>
            </a:r>
            <a:r>
              <a:rPr lang="zh-CN" altLang="en-US" dirty="0" smtClean="0"/>
              <a:t>指向链表第 </a:t>
            </a:r>
            <a:r>
              <a:rPr lang="en-US" altLang="zh-CN" dirty="0" err="1" smtClean="0"/>
              <a:t>i</a:t>
            </a:r>
            <a:r>
              <a:rPr lang="en-US" altLang="zh-CN" dirty="0" smtClean="0"/>
              <a:t> </a:t>
            </a:r>
            <a:r>
              <a:rPr lang="zh-CN" altLang="en-US" dirty="0" smtClean="0"/>
              <a:t>个结点</a:t>
            </a:r>
          </a:p>
          <a:p>
            <a:r>
              <a:rPr lang="zh-CN" altLang="en-US" dirty="0" smtClean="0"/>
              <a:t>    </a:t>
            </a:r>
            <a:r>
              <a:rPr lang="en-US" altLang="zh-CN" dirty="0" smtClean="0"/>
              <a:t>if (p!=NULL) </a:t>
            </a:r>
          </a:p>
          <a:p>
            <a:r>
              <a:rPr lang="en-US" altLang="zh-CN" dirty="0" smtClean="0"/>
              <a:t>       return   p-&gt;data;</a:t>
            </a:r>
          </a:p>
          <a:p>
            <a:r>
              <a:rPr lang="en-US" altLang="zh-CN" dirty="0" smtClean="0"/>
              <a:t>    else</a:t>
            </a:r>
          </a:p>
          <a:p>
            <a:r>
              <a:rPr lang="en-US" altLang="zh-CN" dirty="0" smtClean="0"/>
              <a:t>	{</a:t>
            </a:r>
          </a:p>
          <a:p>
            <a:r>
              <a:rPr lang="en-US" altLang="zh-CN" dirty="0" smtClean="0"/>
              <a:t>		</a:t>
            </a:r>
            <a:r>
              <a:rPr lang="en-US" altLang="zh-CN" dirty="0" err="1" smtClean="0"/>
              <a:t>cerr</a:t>
            </a:r>
            <a:r>
              <a:rPr lang="en-US" altLang="zh-CN" dirty="0" smtClean="0"/>
              <a:t> &lt;&lt;"error!";</a:t>
            </a:r>
          </a:p>
          <a:p>
            <a:r>
              <a:rPr lang="en-US" altLang="zh-CN" dirty="0" smtClean="0"/>
              <a:t>		return -9999;</a:t>
            </a:r>
          </a:p>
          <a:p>
            <a:r>
              <a:rPr lang="en-US" altLang="zh-CN" dirty="0" smtClean="0"/>
              <a:t>	}</a:t>
            </a:r>
          </a:p>
          <a:p>
            <a:r>
              <a:rPr lang="en-US" altLang="zh-CN" dirty="0" smtClean="0"/>
              <a:t>     </a:t>
            </a:r>
          </a:p>
          <a:p>
            <a:r>
              <a:rPr lang="en-US" altLang="zh-CN" dirty="0" smtClean="0"/>
              <a:t>}</a:t>
            </a:r>
          </a:p>
          <a:p>
            <a:endParaRPr lang="en-US" altLang="zh-CN" dirty="0" smtClean="0"/>
          </a:p>
          <a:p>
            <a:r>
              <a:rPr lang="en-US" altLang="zh-CN" dirty="0" smtClean="0"/>
              <a:t>void List::</a:t>
            </a:r>
            <a:r>
              <a:rPr lang="en-US" altLang="zh-CN" dirty="0" err="1" smtClean="0"/>
              <a:t>SetData</a:t>
            </a:r>
            <a:r>
              <a:rPr lang="en-US" altLang="zh-CN" dirty="0" smtClean="0"/>
              <a:t>(</a:t>
            </a:r>
            <a:r>
              <a:rPr lang="en-US" altLang="zh-CN" dirty="0" err="1" smtClean="0"/>
              <a:t>int</a:t>
            </a:r>
            <a:r>
              <a:rPr lang="en-US" altLang="zh-CN" dirty="0" smtClean="0"/>
              <a:t> </a:t>
            </a:r>
            <a:r>
              <a:rPr lang="en-US" altLang="zh-CN" dirty="0" err="1" smtClean="0"/>
              <a:t>x,int</a:t>
            </a:r>
            <a:r>
              <a:rPr lang="en-US" altLang="zh-CN" dirty="0" smtClean="0"/>
              <a:t> </a:t>
            </a:r>
            <a:r>
              <a:rPr lang="en-US" altLang="zh-CN" dirty="0" err="1" smtClean="0"/>
              <a:t>i</a:t>
            </a:r>
            <a:r>
              <a:rPr lang="en-US" altLang="zh-CN" dirty="0" smtClean="0"/>
              <a:t> ) {//</a:t>
            </a:r>
            <a:r>
              <a:rPr lang="zh-CN" altLang="en-US" dirty="0" smtClean="0"/>
              <a:t>给第 </a:t>
            </a:r>
            <a:r>
              <a:rPr lang="en-US" altLang="zh-CN" dirty="0" err="1" smtClean="0"/>
              <a:t>i</a:t>
            </a:r>
            <a:r>
              <a:rPr lang="en-US" altLang="zh-CN" dirty="0" smtClean="0"/>
              <a:t> </a:t>
            </a:r>
            <a:r>
              <a:rPr lang="zh-CN" altLang="en-US" dirty="0" smtClean="0"/>
              <a:t>个结点赋值</a:t>
            </a:r>
          </a:p>
          <a:p>
            <a:r>
              <a:rPr lang="zh-CN" altLang="en-US" dirty="0" smtClean="0"/>
              <a:t>        </a:t>
            </a:r>
            <a:r>
              <a:rPr lang="en-US" altLang="zh-CN" dirty="0" smtClean="0"/>
              <a:t>if ( </a:t>
            </a:r>
            <a:r>
              <a:rPr lang="en-US" altLang="zh-CN" dirty="0" err="1" smtClean="0"/>
              <a:t>i</a:t>
            </a:r>
            <a:r>
              <a:rPr lang="en-US" altLang="zh-CN" dirty="0" smtClean="0"/>
              <a:t> &lt;= 0 ) return;</a:t>
            </a:r>
          </a:p>
          <a:p>
            <a:r>
              <a:rPr lang="en-US" altLang="zh-CN" dirty="0" smtClean="0"/>
              <a:t>        </a:t>
            </a:r>
            <a:r>
              <a:rPr lang="en-US" altLang="zh-CN" dirty="0" err="1" smtClean="0"/>
              <a:t>LinkNode</a:t>
            </a:r>
            <a:r>
              <a:rPr lang="en-US" altLang="zh-CN" dirty="0" smtClean="0"/>
              <a:t>  *p = Locate ( </a:t>
            </a:r>
            <a:r>
              <a:rPr lang="en-US" altLang="zh-CN" dirty="0" err="1" smtClean="0"/>
              <a:t>i</a:t>
            </a:r>
            <a:r>
              <a:rPr lang="en-US" altLang="zh-CN" dirty="0" smtClean="0"/>
              <a:t> );  // p </a:t>
            </a:r>
            <a:r>
              <a:rPr lang="zh-CN" altLang="en-US" dirty="0" smtClean="0"/>
              <a:t>指向链表第 </a:t>
            </a:r>
            <a:r>
              <a:rPr lang="en-US" altLang="zh-CN" dirty="0" err="1" smtClean="0"/>
              <a:t>i</a:t>
            </a:r>
            <a:r>
              <a:rPr lang="en-US" altLang="zh-CN" dirty="0" smtClean="0"/>
              <a:t> </a:t>
            </a:r>
            <a:r>
              <a:rPr lang="zh-CN" altLang="en-US" dirty="0" smtClean="0"/>
              <a:t>个结点</a:t>
            </a:r>
          </a:p>
          <a:p>
            <a:r>
              <a:rPr lang="zh-CN" altLang="en-US" dirty="0" smtClean="0"/>
              <a:t>	    </a:t>
            </a:r>
            <a:r>
              <a:rPr lang="en-US" altLang="zh-CN" dirty="0" smtClean="0"/>
              <a:t>if (p!=NULL)  p-&gt;data=x;</a:t>
            </a:r>
          </a:p>
          <a:p>
            <a:r>
              <a:rPr lang="en-US" altLang="zh-CN" dirty="0" smtClean="0"/>
              <a:t>}		</a:t>
            </a:r>
          </a:p>
          <a:p>
            <a:r>
              <a:rPr lang="en-US" altLang="zh-CN" dirty="0" err="1" smtClean="0"/>
              <a:t>int</a:t>
            </a:r>
            <a:r>
              <a:rPr lang="en-US" altLang="zh-CN" dirty="0" smtClean="0"/>
              <a:t> List::Insert (</a:t>
            </a:r>
            <a:r>
              <a:rPr lang="en-US" altLang="zh-CN" dirty="0" err="1" smtClean="0"/>
              <a:t>int</a:t>
            </a:r>
            <a:r>
              <a:rPr lang="en-US" altLang="zh-CN" dirty="0" smtClean="0"/>
              <a:t> x ,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a:t>
            </a:r>
            <a:r>
              <a:rPr lang="zh-CN" altLang="en-US" dirty="0" smtClean="0"/>
              <a:t>在第</a:t>
            </a:r>
            <a:r>
              <a:rPr lang="en-US" altLang="zh-CN" dirty="0" err="1" smtClean="0"/>
              <a:t>i</a:t>
            </a:r>
            <a:r>
              <a:rPr lang="zh-CN" altLang="en-US" dirty="0" smtClean="0"/>
              <a:t>个结点处插入一个</a:t>
            </a:r>
            <a:r>
              <a:rPr lang="en-US" altLang="zh-CN" dirty="0" smtClean="0"/>
              <a:t>data</a:t>
            </a:r>
            <a:r>
              <a:rPr lang="zh-CN" altLang="en-US" dirty="0" smtClean="0"/>
              <a:t>域值为</a:t>
            </a:r>
            <a:r>
              <a:rPr lang="en-US" altLang="zh-CN" dirty="0" smtClean="0"/>
              <a:t>x</a:t>
            </a:r>
            <a:r>
              <a:rPr lang="zh-CN" altLang="en-US" dirty="0" smtClean="0"/>
              <a:t>的新结点</a:t>
            </a:r>
          </a:p>
          <a:p>
            <a:r>
              <a:rPr lang="zh-CN" altLang="en-US" dirty="0" smtClean="0"/>
              <a:t>       </a:t>
            </a:r>
            <a:r>
              <a:rPr lang="en-US" altLang="zh-CN" dirty="0" err="1" smtClean="0"/>
              <a:t>LinkNode</a:t>
            </a:r>
            <a:r>
              <a:rPr lang="en-US" altLang="zh-CN" dirty="0" smtClean="0"/>
              <a:t> *p = Locate ( i-1); </a:t>
            </a:r>
          </a:p>
          <a:p>
            <a:r>
              <a:rPr lang="en-US" altLang="zh-CN" dirty="0" smtClean="0"/>
              <a:t>	   if (p==NULL) return 0;</a:t>
            </a:r>
          </a:p>
          <a:p>
            <a:r>
              <a:rPr lang="en-US" altLang="zh-CN" dirty="0" smtClean="0"/>
              <a:t>       </a:t>
            </a:r>
            <a:r>
              <a:rPr lang="en-US" altLang="zh-CN" dirty="0" err="1" smtClean="0"/>
              <a:t>LinkNode</a:t>
            </a:r>
            <a:r>
              <a:rPr lang="en-US" altLang="zh-CN" dirty="0" smtClean="0"/>
              <a:t> * </a:t>
            </a:r>
            <a:r>
              <a:rPr lang="en-US" altLang="zh-CN" dirty="0" err="1" smtClean="0"/>
              <a:t>newNode</a:t>
            </a:r>
            <a:r>
              <a:rPr lang="en-US" altLang="zh-CN" dirty="0" smtClean="0"/>
              <a:t> = new </a:t>
            </a:r>
            <a:r>
              <a:rPr lang="en-US" altLang="zh-CN" dirty="0" err="1" smtClean="0"/>
              <a:t>LinkNode</a:t>
            </a:r>
            <a:r>
              <a:rPr lang="en-US" altLang="zh-CN" dirty="0" smtClean="0"/>
              <a:t> (x) ;</a:t>
            </a:r>
          </a:p>
          <a:p>
            <a:r>
              <a:rPr lang="en-US" altLang="zh-CN" dirty="0" smtClean="0"/>
              <a:t>       </a:t>
            </a:r>
            <a:r>
              <a:rPr lang="en-US" altLang="zh-CN" dirty="0" err="1" smtClean="0"/>
              <a:t>newNode</a:t>
            </a:r>
            <a:r>
              <a:rPr lang="en-US" altLang="zh-CN" dirty="0" smtClean="0"/>
              <a:t>-&gt;link=p-&gt;link;</a:t>
            </a:r>
          </a:p>
          <a:p>
            <a:r>
              <a:rPr lang="en-US" altLang="zh-CN" dirty="0" smtClean="0"/>
              <a:t>       p-&gt;link=</a:t>
            </a:r>
            <a:r>
              <a:rPr lang="en-US" altLang="zh-CN" dirty="0" err="1" smtClean="0"/>
              <a:t>newNode</a:t>
            </a:r>
            <a:r>
              <a:rPr lang="en-US" altLang="zh-CN" dirty="0" smtClean="0"/>
              <a:t>;        //</a:t>
            </a:r>
            <a:r>
              <a:rPr lang="zh-CN" altLang="en-US" dirty="0" smtClean="0"/>
              <a:t>新结点插入第</a:t>
            </a:r>
            <a:r>
              <a:rPr lang="en-US" altLang="zh-CN" dirty="0" err="1" smtClean="0"/>
              <a:t>i</a:t>
            </a:r>
            <a:r>
              <a:rPr lang="zh-CN" altLang="en-US" dirty="0" smtClean="0"/>
              <a:t>个结点前</a:t>
            </a:r>
          </a:p>
          <a:p>
            <a:r>
              <a:rPr lang="zh-CN" altLang="en-US" dirty="0" smtClean="0"/>
              <a:t>	   </a:t>
            </a:r>
            <a:r>
              <a:rPr lang="en-US" altLang="zh-CN" dirty="0" smtClean="0"/>
              <a:t>return 1;</a:t>
            </a:r>
          </a:p>
          <a:p>
            <a:r>
              <a:rPr lang="en-US" altLang="zh-CN" dirty="0" smtClean="0"/>
              <a:t>      </a:t>
            </a:r>
          </a:p>
          <a:p>
            <a:r>
              <a:rPr lang="en-US" altLang="zh-CN" dirty="0" smtClean="0"/>
              <a:t>}          </a:t>
            </a:r>
          </a:p>
          <a:p>
            <a:r>
              <a:rPr lang="en-US" altLang="zh-CN" dirty="0" err="1" smtClean="0"/>
              <a:t>int</a:t>
            </a:r>
            <a:r>
              <a:rPr lang="en-US" altLang="zh-CN" dirty="0" smtClean="0"/>
              <a:t> List::Remove (</a:t>
            </a:r>
            <a:r>
              <a:rPr lang="en-US" altLang="zh-CN" dirty="0" err="1" smtClean="0"/>
              <a:t>int</a:t>
            </a:r>
            <a:r>
              <a:rPr lang="en-US" altLang="zh-CN" dirty="0" smtClean="0"/>
              <a:t> &amp;x, </a:t>
            </a:r>
            <a:r>
              <a:rPr lang="en-US" altLang="zh-CN" dirty="0" err="1" smtClean="0"/>
              <a:t>int</a:t>
            </a:r>
            <a:r>
              <a:rPr lang="en-US" altLang="zh-CN" dirty="0" smtClean="0"/>
              <a:t> </a:t>
            </a:r>
            <a:r>
              <a:rPr lang="en-US" altLang="zh-CN" dirty="0" err="1" smtClean="0"/>
              <a:t>i</a:t>
            </a:r>
            <a:r>
              <a:rPr lang="en-US" altLang="zh-CN" dirty="0" smtClean="0"/>
              <a:t> )</a:t>
            </a:r>
          </a:p>
          <a:p>
            <a:r>
              <a:rPr lang="en-US" altLang="zh-CN" dirty="0" smtClean="0"/>
              <a:t> {</a:t>
            </a:r>
          </a:p>
          <a:p>
            <a:r>
              <a:rPr lang="en-US" altLang="zh-CN" dirty="0" smtClean="0"/>
              <a:t>      </a:t>
            </a:r>
            <a:r>
              <a:rPr lang="en-US" altLang="zh-CN" dirty="0" err="1" smtClean="0"/>
              <a:t>LinkNode</a:t>
            </a:r>
            <a:r>
              <a:rPr lang="en-US" altLang="zh-CN" dirty="0" smtClean="0"/>
              <a:t>  *p = Locate (i-1), *q;</a:t>
            </a:r>
          </a:p>
          <a:p>
            <a:r>
              <a:rPr lang="en-US" altLang="zh-CN" dirty="0" smtClean="0"/>
              <a:t>      if (p==NULL) return 0;</a:t>
            </a:r>
          </a:p>
          <a:p>
            <a:r>
              <a:rPr lang="en-US" altLang="zh-CN" dirty="0" smtClean="0"/>
              <a:t>      q = p-&gt;link;  </a:t>
            </a:r>
          </a:p>
          <a:p>
            <a:r>
              <a:rPr lang="en-US" altLang="zh-CN" dirty="0" smtClean="0"/>
              <a:t>      p-&gt;link = q-&gt;link;     </a:t>
            </a:r>
          </a:p>
          <a:p>
            <a:r>
              <a:rPr lang="en-US" altLang="zh-CN" dirty="0" smtClean="0"/>
              <a:t>      x = q-&gt;data;</a:t>
            </a:r>
          </a:p>
          <a:p>
            <a:r>
              <a:rPr lang="en-US" altLang="zh-CN" dirty="0" smtClean="0"/>
              <a:t>      delete q;</a:t>
            </a:r>
          </a:p>
          <a:p>
            <a:r>
              <a:rPr lang="en-US" altLang="zh-CN" dirty="0" smtClean="0"/>
              <a:t>      return 1;</a:t>
            </a:r>
          </a:p>
          <a:p>
            <a:r>
              <a:rPr lang="en-US" altLang="zh-CN" dirty="0" smtClean="0"/>
              <a:t>}        </a:t>
            </a:r>
          </a:p>
          <a:p>
            <a:r>
              <a:rPr lang="en-US" altLang="zh-CN" dirty="0" smtClean="0"/>
              <a:t>void List :: input (</a:t>
            </a:r>
            <a:r>
              <a:rPr lang="en-US" altLang="zh-CN" dirty="0" err="1" smtClean="0"/>
              <a:t>int</a:t>
            </a:r>
            <a:r>
              <a:rPr lang="en-US" altLang="zh-CN" dirty="0" smtClean="0"/>
              <a:t> </a:t>
            </a:r>
            <a:r>
              <a:rPr lang="en-US" altLang="zh-CN" dirty="0" err="1" smtClean="0"/>
              <a:t>endTag</a:t>
            </a:r>
            <a:r>
              <a:rPr lang="en-US" altLang="zh-CN" dirty="0" smtClean="0"/>
              <a:t>){</a:t>
            </a:r>
          </a:p>
          <a:p>
            <a:r>
              <a:rPr lang="en-US" altLang="zh-CN" dirty="0" smtClean="0"/>
              <a:t>	</a:t>
            </a:r>
            <a:r>
              <a:rPr lang="en-US" altLang="zh-CN" dirty="0" err="1" smtClean="0"/>
              <a:t>LinkNode</a:t>
            </a:r>
            <a:r>
              <a:rPr lang="en-US" altLang="zh-CN" dirty="0" smtClean="0"/>
              <a:t>  *</a:t>
            </a:r>
            <a:r>
              <a:rPr lang="en-US" altLang="zh-CN" dirty="0" err="1" smtClean="0"/>
              <a:t>newnode</a:t>
            </a:r>
            <a:r>
              <a:rPr lang="en-US" altLang="zh-CN" dirty="0" smtClean="0"/>
              <a:t>; </a:t>
            </a:r>
            <a:r>
              <a:rPr lang="en-US" altLang="zh-CN" dirty="0" err="1" smtClean="0"/>
              <a:t>int</a:t>
            </a:r>
            <a:r>
              <a:rPr lang="en-US" altLang="zh-CN" dirty="0" smtClean="0"/>
              <a:t> </a:t>
            </a:r>
            <a:r>
              <a:rPr lang="en-US" altLang="zh-CN" dirty="0" err="1" smtClean="0"/>
              <a:t>val</a:t>
            </a:r>
            <a:r>
              <a:rPr lang="en-US" altLang="zh-CN" dirty="0" smtClean="0"/>
              <a:t>;</a:t>
            </a:r>
          </a:p>
          <a:p>
            <a:r>
              <a:rPr lang="en-US" altLang="zh-CN" dirty="0" smtClean="0"/>
              <a:t>	</a:t>
            </a:r>
            <a:r>
              <a:rPr lang="en-US" altLang="zh-CN" dirty="0" err="1" smtClean="0"/>
              <a:t>cin</a:t>
            </a:r>
            <a:r>
              <a:rPr lang="en-US" altLang="zh-CN" dirty="0" smtClean="0"/>
              <a:t>&gt;&gt;</a:t>
            </a:r>
            <a:r>
              <a:rPr lang="en-US" altLang="zh-CN" dirty="0" err="1" smtClean="0"/>
              <a:t>val</a:t>
            </a:r>
            <a:r>
              <a:rPr lang="en-US" altLang="zh-CN" dirty="0" smtClean="0"/>
              <a:t>;</a:t>
            </a:r>
          </a:p>
          <a:p>
            <a:r>
              <a:rPr lang="en-US" altLang="zh-CN" dirty="0" smtClean="0"/>
              <a:t>	while(</a:t>
            </a:r>
            <a:r>
              <a:rPr lang="en-US" altLang="zh-CN" dirty="0" err="1" smtClean="0"/>
              <a:t>val</a:t>
            </a:r>
            <a:r>
              <a:rPr lang="en-US" altLang="zh-CN" dirty="0" smtClean="0"/>
              <a:t>!=</a:t>
            </a:r>
            <a:r>
              <a:rPr lang="en-US" altLang="zh-CN" dirty="0" err="1" smtClean="0"/>
              <a:t>endTag</a:t>
            </a:r>
            <a:r>
              <a:rPr lang="en-US" altLang="zh-CN" dirty="0" smtClean="0"/>
              <a:t>) </a:t>
            </a:r>
          </a:p>
          <a:p>
            <a:r>
              <a:rPr lang="en-US" altLang="zh-CN" dirty="0" smtClean="0"/>
              <a:t>	{</a:t>
            </a:r>
          </a:p>
          <a:p>
            <a:r>
              <a:rPr lang="en-US" altLang="zh-CN" dirty="0" smtClean="0"/>
              <a:t>		</a:t>
            </a:r>
            <a:r>
              <a:rPr lang="en-US" altLang="zh-CN" dirty="0" err="1" smtClean="0"/>
              <a:t>newnode</a:t>
            </a:r>
            <a:r>
              <a:rPr lang="en-US" altLang="zh-CN" dirty="0" smtClean="0"/>
              <a:t>=new </a:t>
            </a:r>
            <a:r>
              <a:rPr lang="en-US" altLang="zh-CN" dirty="0" err="1" smtClean="0"/>
              <a:t>LinkNode</a:t>
            </a:r>
            <a:r>
              <a:rPr lang="en-US" altLang="zh-CN" dirty="0" smtClean="0"/>
              <a:t> (</a:t>
            </a:r>
            <a:r>
              <a:rPr lang="en-US" altLang="zh-CN" dirty="0" err="1" smtClean="0"/>
              <a:t>val</a:t>
            </a:r>
            <a:r>
              <a:rPr lang="en-US" altLang="zh-CN" dirty="0" smtClean="0"/>
              <a:t>);</a:t>
            </a:r>
          </a:p>
          <a:p>
            <a:r>
              <a:rPr lang="en-US" altLang="zh-CN" dirty="0" smtClean="0"/>
              <a:t>		if (</a:t>
            </a:r>
            <a:r>
              <a:rPr lang="en-US" altLang="zh-CN" dirty="0" err="1" smtClean="0"/>
              <a:t>newnode</a:t>
            </a:r>
            <a:r>
              <a:rPr lang="en-US" altLang="zh-CN" dirty="0" smtClean="0"/>
              <a:t>==NULL)</a:t>
            </a:r>
          </a:p>
          <a:p>
            <a:r>
              <a:rPr lang="en-US" altLang="zh-CN" dirty="0" smtClean="0"/>
              <a:t>             	{</a:t>
            </a:r>
            <a:r>
              <a:rPr lang="en-US" altLang="zh-CN" dirty="0" err="1" smtClean="0"/>
              <a:t>cerr</a:t>
            </a:r>
            <a:r>
              <a:rPr lang="en-US" altLang="zh-CN" dirty="0" smtClean="0"/>
              <a:t>&lt;&lt;"</a:t>
            </a:r>
            <a:r>
              <a:rPr lang="zh-CN" altLang="en-US" dirty="0" smtClean="0"/>
              <a:t>存储分配错误</a:t>
            </a:r>
            <a:r>
              <a:rPr lang="en-US" altLang="zh-CN" dirty="0" smtClean="0"/>
              <a:t>"&lt;&lt;</a:t>
            </a:r>
            <a:r>
              <a:rPr lang="en-US" altLang="zh-CN" dirty="0" err="1" smtClean="0"/>
              <a:t>endl;exit</a:t>
            </a:r>
            <a:r>
              <a:rPr lang="en-US" altLang="zh-CN" dirty="0" smtClean="0"/>
              <a:t>(1);}</a:t>
            </a:r>
          </a:p>
          <a:p>
            <a:r>
              <a:rPr lang="en-US" altLang="zh-CN" dirty="0" smtClean="0"/>
              <a:t>  	    </a:t>
            </a:r>
            <a:r>
              <a:rPr lang="en-US" altLang="zh-CN" dirty="0" err="1" smtClean="0"/>
              <a:t>newnode</a:t>
            </a:r>
            <a:r>
              <a:rPr lang="en-US" altLang="zh-CN" dirty="0" smtClean="0"/>
              <a:t>-&gt;link=first-&gt;link;</a:t>
            </a:r>
          </a:p>
          <a:p>
            <a:r>
              <a:rPr lang="en-US" altLang="zh-CN" dirty="0" smtClean="0"/>
              <a:t>		first-&gt;link=</a:t>
            </a:r>
            <a:r>
              <a:rPr lang="en-US" altLang="zh-CN" dirty="0" err="1" smtClean="0"/>
              <a:t>newnode</a:t>
            </a:r>
            <a:r>
              <a:rPr lang="en-US" altLang="zh-CN" dirty="0" smtClean="0"/>
              <a:t>;   </a:t>
            </a:r>
          </a:p>
          <a:p>
            <a:r>
              <a:rPr lang="en-US" altLang="zh-CN" dirty="0" smtClean="0"/>
              <a:t>		</a:t>
            </a:r>
            <a:r>
              <a:rPr lang="en-US" altLang="zh-CN" dirty="0" err="1" smtClean="0"/>
              <a:t>cin</a:t>
            </a:r>
            <a:r>
              <a:rPr lang="en-US" altLang="zh-CN" dirty="0" smtClean="0"/>
              <a:t>&gt;&gt;</a:t>
            </a:r>
            <a:r>
              <a:rPr lang="en-US" altLang="zh-CN" dirty="0" err="1" smtClean="0"/>
              <a:t>val</a:t>
            </a:r>
            <a:r>
              <a:rPr lang="en-US" altLang="zh-CN" dirty="0" smtClean="0"/>
              <a:t>;  	</a:t>
            </a:r>
          </a:p>
          <a:p>
            <a:r>
              <a:rPr lang="en-US" altLang="zh-CN" dirty="0" smtClean="0"/>
              <a:t>	}</a:t>
            </a:r>
          </a:p>
          <a:p>
            <a:r>
              <a:rPr lang="en-US" altLang="zh-CN" dirty="0" smtClean="0"/>
              <a:t>} </a:t>
            </a:r>
          </a:p>
          <a:p>
            <a:r>
              <a:rPr lang="en-US" altLang="zh-CN" dirty="0" smtClean="0"/>
              <a:t>void List ::output ( )  {//</a:t>
            </a:r>
            <a:r>
              <a:rPr lang="zh-CN" altLang="en-US" dirty="0" smtClean="0"/>
              <a:t>依次输出各结点的值</a:t>
            </a:r>
          </a:p>
          <a:p>
            <a:r>
              <a:rPr lang="en-US" altLang="zh-CN" dirty="0" err="1" smtClean="0"/>
              <a:t>LinkNode</a:t>
            </a:r>
            <a:r>
              <a:rPr lang="en-US" altLang="zh-CN" dirty="0" smtClean="0"/>
              <a:t>  *p=first-&gt;link; </a:t>
            </a:r>
          </a:p>
          <a:p>
            <a:r>
              <a:rPr lang="en-US" altLang="zh-CN" dirty="0" smtClean="0"/>
              <a:t>while(p!=NULL)    {</a:t>
            </a:r>
          </a:p>
          <a:p>
            <a:r>
              <a:rPr lang="en-US" altLang="zh-CN" dirty="0" smtClean="0"/>
              <a:t>      </a:t>
            </a:r>
            <a:r>
              <a:rPr lang="en-US" altLang="zh-CN" dirty="0" err="1" smtClean="0"/>
              <a:t>cout</a:t>
            </a:r>
            <a:r>
              <a:rPr lang="en-US" altLang="zh-CN" dirty="0" smtClean="0"/>
              <a:t>&lt;&lt;p-&gt;data&lt;&lt;</a:t>
            </a:r>
            <a:r>
              <a:rPr lang="en-US" altLang="zh-CN" dirty="0" err="1" smtClean="0"/>
              <a:t>endl</a:t>
            </a:r>
            <a:r>
              <a:rPr lang="en-US" altLang="zh-CN" dirty="0" smtClean="0"/>
              <a:t>;</a:t>
            </a:r>
          </a:p>
          <a:p>
            <a:r>
              <a:rPr lang="en-US" altLang="zh-CN" dirty="0" smtClean="0"/>
              <a:t>      p=p-&gt;link;</a:t>
            </a:r>
          </a:p>
          <a:p>
            <a:r>
              <a:rPr lang="en-US" altLang="zh-CN" dirty="0" smtClean="0"/>
              <a:t>      }</a:t>
            </a:r>
          </a:p>
          <a:p>
            <a:r>
              <a:rPr lang="en-US" altLang="zh-CN" dirty="0" smtClean="0"/>
              <a:t>}</a:t>
            </a:r>
          </a:p>
          <a:p>
            <a:r>
              <a:rPr lang="en-US" altLang="zh-CN" dirty="0" smtClean="0"/>
              <a:t>           </a:t>
            </a:r>
          </a:p>
          <a:p>
            <a:r>
              <a:rPr lang="en-US" altLang="zh-CN" dirty="0" smtClean="0"/>
              <a:t>void main()</a:t>
            </a:r>
          </a:p>
          <a:p>
            <a:r>
              <a:rPr lang="en-US" altLang="zh-CN" dirty="0" smtClean="0"/>
              <a:t>{</a:t>
            </a:r>
          </a:p>
          <a:p>
            <a:r>
              <a:rPr lang="en-US" altLang="zh-CN" dirty="0" smtClean="0"/>
              <a:t>	List l(0);</a:t>
            </a:r>
          </a:p>
          <a:p>
            <a:r>
              <a:rPr lang="en-US" altLang="zh-CN" dirty="0" smtClean="0"/>
              <a:t>    </a:t>
            </a:r>
            <a:r>
              <a:rPr lang="en-US" altLang="zh-CN" dirty="0" err="1" smtClean="0"/>
              <a:t>l.input</a:t>
            </a:r>
            <a:r>
              <a:rPr lang="en-US" altLang="zh-CN" dirty="0" smtClean="0"/>
              <a:t>(0);</a:t>
            </a:r>
          </a:p>
          <a:p>
            <a:r>
              <a:rPr lang="en-US" altLang="zh-CN" dirty="0" smtClean="0"/>
              <a:t>	</a:t>
            </a:r>
            <a:r>
              <a:rPr lang="en-US" altLang="zh-CN" dirty="0" err="1" smtClean="0"/>
              <a:t>cout</a:t>
            </a:r>
            <a:r>
              <a:rPr lang="en-US" altLang="zh-CN" dirty="0" smtClean="0"/>
              <a:t>&lt;&lt; </a:t>
            </a:r>
            <a:r>
              <a:rPr lang="en-US" altLang="zh-CN" dirty="0" err="1" smtClean="0"/>
              <a:t>l.Length</a:t>
            </a:r>
            <a:r>
              <a:rPr lang="en-US" altLang="zh-CN" dirty="0" smtClean="0"/>
              <a:t>() &lt;&lt; </a:t>
            </a:r>
            <a:r>
              <a:rPr lang="en-US" altLang="zh-CN" dirty="0" err="1" smtClean="0"/>
              <a:t>endl</a:t>
            </a:r>
            <a:r>
              <a:rPr lang="en-US" altLang="zh-CN" dirty="0" smtClean="0"/>
              <a:t> ;</a:t>
            </a:r>
          </a:p>
          <a:p>
            <a:r>
              <a:rPr lang="en-US" altLang="zh-CN" dirty="0" smtClean="0"/>
              <a:t>	</a:t>
            </a:r>
            <a:r>
              <a:rPr lang="en-US" altLang="zh-CN" dirty="0" err="1" smtClean="0"/>
              <a:t>l.output</a:t>
            </a:r>
            <a:r>
              <a:rPr lang="en-US" altLang="zh-CN" dirty="0" smtClean="0"/>
              <a:t> ();</a:t>
            </a:r>
          </a:p>
          <a:p>
            <a:r>
              <a:rPr lang="en-US" altLang="zh-CN"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46</a:t>
            </a:fld>
            <a:endParaRPr lang="en-US"/>
          </a:p>
        </p:txBody>
      </p:sp>
    </p:spTree>
    <p:extLst>
      <p:ext uri="{BB962C8B-B14F-4D97-AF65-F5344CB8AC3E}">
        <p14:creationId xmlns:p14="http://schemas.microsoft.com/office/powerpoint/2010/main" val="1013667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按照学号 排队，学号是逻辑顺序，</a:t>
            </a:r>
            <a:r>
              <a:rPr lang="zh-CN" altLang="en-US" baseline="0" dirty="0" smtClean="0"/>
              <a:t> 实际站的位置是 物理顺序</a:t>
            </a:r>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7</a:t>
            </a:fld>
            <a:endParaRPr lang="en-US"/>
          </a:p>
        </p:txBody>
      </p:sp>
    </p:spTree>
    <p:extLst>
      <p:ext uri="{BB962C8B-B14F-4D97-AF65-F5344CB8AC3E}">
        <p14:creationId xmlns:p14="http://schemas.microsoft.com/office/powerpoint/2010/main" val="340124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#include&lt;</a:t>
            </a:r>
            <a:r>
              <a:rPr lang="en-US" altLang="zh-CN" dirty="0" err="1" smtClean="0"/>
              <a:t>iostream.h</a:t>
            </a:r>
            <a:r>
              <a:rPr lang="en-US" altLang="zh-CN" dirty="0" smtClean="0"/>
              <a:t>&gt;</a:t>
            </a:r>
          </a:p>
          <a:p>
            <a:r>
              <a:rPr lang="en-US" altLang="zh-CN" dirty="0" smtClean="0"/>
              <a:t>#include&lt;</a:t>
            </a:r>
            <a:r>
              <a:rPr lang="en-US" altLang="zh-CN" dirty="0" err="1" smtClean="0"/>
              <a:t>stdlib.h</a:t>
            </a:r>
            <a:r>
              <a:rPr lang="en-US" altLang="zh-CN" dirty="0" smtClean="0"/>
              <a:t>&gt;</a:t>
            </a:r>
          </a:p>
          <a:p>
            <a:r>
              <a:rPr lang="en-US" altLang="zh-CN" dirty="0" err="1" smtClean="0"/>
              <a:t>typedef</a:t>
            </a:r>
            <a:r>
              <a:rPr lang="en-US" altLang="zh-CN" dirty="0" smtClean="0"/>
              <a:t> </a:t>
            </a:r>
            <a:r>
              <a:rPr lang="en-US" altLang="zh-CN" dirty="0" err="1" smtClean="0"/>
              <a:t>int</a:t>
            </a:r>
            <a:r>
              <a:rPr lang="en-US" altLang="zh-CN" dirty="0" smtClean="0"/>
              <a:t> T;</a:t>
            </a:r>
          </a:p>
          <a:p>
            <a:r>
              <a:rPr lang="en-US" altLang="zh-CN" dirty="0" smtClean="0"/>
              <a:t>class </a:t>
            </a:r>
            <a:r>
              <a:rPr lang="en-US" altLang="zh-CN" dirty="0" err="1" smtClean="0"/>
              <a:t>SeqList</a:t>
            </a:r>
            <a:endParaRPr lang="en-US" altLang="zh-CN" dirty="0" smtClean="0"/>
          </a:p>
          <a:p>
            <a:r>
              <a:rPr lang="en-US" altLang="zh-CN" dirty="0" smtClean="0"/>
              <a:t>{</a:t>
            </a:r>
          </a:p>
          <a:p>
            <a:r>
              <a:rPr lang="en-US" altLang="zh-CN" dirty="0" smtClean="0"/>
              <a:t>private:</a:t>
            </a:r>
          </a:p>
          <a:p>
            <a:r>
              <a:rPr lang="en-US" altLang="zh-CN" dirty="0" smtClean="0"/>
              <a:t>   T * data;</a:t>
            </a:r>
          </a:p>
          <a:p>
            <a:r>
              <a:rPr lang="en-US" altLang="zh-CN" dirty="0" smtClean="0"/>
              <a:t>   </a:t>
            </a:r>
            <a:r>
              <a:rPr lang="en-US" altLang="zh-CN" dirty="0" err="1" smtClean="0"/>
              <a:t>int</a:t>
            </a:r>
            <a:r>
              <a:rPr lang="en-US" altLang="zh-CN" dirty="0" smtClean="0"/>
              <a:t> </a:t>
            </a:r>
            <a:r>
              <a:rPr lang="en-US" altLang="zh-CN" dirty="0" err="1" smtClean="0"/>
              <a:t>MaxSize</a:t>
            </a:r>
            <a:r>
              <a:rPr lang="en-US" altLang="zh-CN" dirty="0" smtClean="0"/>
              <a:t>; </a:t>
            </a:r>
          </a:p>
          <a:p>
            <a:r>
              <a:rPr lang="en-US" altLang="zh-CN" dirty="0" smtClean="0"/>
              <a:t>   </a:t>
            </a:r>
            <a:r>
              <a:rPr lang="en-US" altLang="zh-CN" dirty="0" err="1" smtClean="0"/>
              <a:t>int</a:t>
            </a:r>
            <a:r>
              <a:rPr lang="en-US" altLang="zh-CN" dirty="0" smtClean="0"/>
              <a:t> last; </a:t>
            </a:r>
          </a:p>
          <a:p>
            <a:r>
              <a:rPr lang="en-US" altLang="zh-CN" dirty="0" smtClean="0"/>
              <a:t>public:</a:t>
            </a:r>
          </a:p>
          <a:p>
            <a:r>
              <a:rPr lang="en-US" altLang="zh-CN" dirty="0" smtClean="0"/>
              <a:t>   </a:t>
            </a:r>
            <a:r>
              <a:rPr lang="en-US" altLang="zh-CN" dirty="0" err="1" smtClean="0"/>
              <a:t>SeqList</a:t>
            </a:r>
            <a:r>
              <a:rPr lang="en-US" altLang="zh-CN" dirty="0" smtClean="0"/>
              <a:t>(</a:t>
            </a:r>
            <a:r>
              <a:rPr lang="en-US" altLang="zh-CN" dirty="0" err="1" smtClean="0"/>
              <a:t>int</a:t>
            </a:r>
            <a:r>
              <a:rPr lang="en-US" altLang="zh-CN" dirty="0" smtClean="0"/>
              <a:t> </a:t>
            </a:r>
            <a:r>
              <a:rPr lang="en-US" altLang="zh-CN" dirty="0" err="1" smtClean="0"/>
              <a:t>sz</a:t>
            </a:r>
            <a:r>
              <a:rPr lang="en-US" altLang="zh-CN" dirty="0" smtClean="0"/>
              <a:t>);</a:t>
            </a:r>
          </a:p>
          <a:p>
            <a:r>
              <a:rPr lang="nn-NO" altLang="zh-CN" dirty="0" smtClean="0"/>
              <a:t>   void setdata(int i,</a:t>
            </a:r>
            <a:r>
              <a:rPr lang="en-US" altLang="zh-CN" dirty="0" smtClean="0"/>
              <a:t> T</a:t>
            </a:r>
            <a:r>
              <a:rPr lang="nn-NO" altLang="zh-CN" dirty="0" smtClean="0"/>
              <a:t> value) {data[i]=value;}</a:t>
            </a:r>
            <a:endParaRPr lang="en-US" altLang="zh-CN" dirty="0" smtClean="0"/>
          </a:p>
          <a:p>
            <a:r>
              <a:rPr lang="en-US" altLang="zh-CN" dirty="0" smtClean="0"/>
              <a:t>} ;</a:t>
            </a:r>
          </a:p>
          <a:p>
            <a:endParaRPr lang="en-US" altLang="zh-CN" dirty="0" smtClean="0"/>
          </a:p>
          <a:p>
            <a:r>
              <a:rPr lang="en-US" altLang="zh-CN" dirty="0" err="1" smtClean="0"/>
              <a:t>SeqList</a:t>
            </a:r>
            <a:r>
              <a:rPr lang="en-US" altLang="zh-CN" dirty="0" smtClean="0"/>
              <a:t>::</a:t>
            </a:r>
            <a:r>
              <a:rPr lang="en-US" altLang="zh-CN" dirty="0" err="1" smtClean="0"/>
              <a:t>SeqList</a:t>
            </a:r>
            <a:r>
              <a:rPr lang="en-US" altLang="zh-CN" dirty="0" smtClean="0"/>
              <a:t>(</a:t>
            </a:r>
            <a:r>
              <a:rPr lang="en-US" altLang="zh-CN" dirty="0" err="1" smtClean="0"/>
              <a:t>int</a:t>
            </a:r>
            <a:r>
              <a:rPr lang="en-US" altLang="zh-CN" dirty="0" smtClean="0"/>
              <a:t> </a:t>
            </a:r>
            <a:r>
              <a:rPr lang="en-US" altLang="zh-CN" dirty="0" err="1" smtClean="0"/>
              <a:t>sz</a:t>
            </a:r>
            <a:r>
              <a:rPr lang="en-US" altLang="zh-CN" dirty="0" smtClean="0"/>
              <a:t>){data = new T[</a:t>
            </a:r>
            <a:r>
              <a:rPr lang="en-US" altLang="zh-CN" dirty="0" err="1" smtClean="0"/>
              <a:t>sz</a:t>
            </a:r>
            <a:r>
              <a:rPr lang="en-US" altLang="zh-CN" dirty="0" smtClean="0"/>
              <a:t>];</a:t>
            </a:r>
            <a:r>
              <a:rPr lang="en-US" altLang="zh-CN" dirty="0" err="1" smtClean="0"/>
              <a:t>MaxSize</a:t>
            </a:r>
            <a:r>
              <a:rPr lang="en-US" altLang="zh-CN" dirty="0" smtClean="0"/>
              <a:t> = </a:t>
            </a:r>
            <a:r>
              <a:rPr lang="en-US" altLang="zh-CN" dirty="0" err="1" smtClean="0"/>
              <a:t>sz;last</a:t>
            </a:r>
            <a:r>
              <a:rPr lang="en-US" altLang="zh-CN" dirty="0" smtClean="0"/>
              <a:t> = -1; }</a:t>
            </a:r>
          </a:p>
          <a:p>
            <a:r>
              <a:rPr lang="en-US" altLang="zh-CN" dirty="0" smtClean="0"/>
              <a:t>void main()   </a:t>
            </a:r>
          </a:p>
          <a:p>
            <a:r>
              <a:rPr lang="en-US" altLang="zh-CN" dirty="0" smtClean="0"/>
              <a:t> {</a:t>
            </a:r>
          </a:p>
          <a:p>
            <a:r>
              <a:rPr lang="en-US" altLang="zh-CN" dirty="0" smtClean="0"/>
              <a:t>  </a:t>
            </a:r>
            <a:r>
              <a:rPr lang="en-US" altLang="zh-CN" dirty="0" err="1" smtClean="0"/>
              <a:t>SeqList</a:t>
            </a:r>
            <a:r>
              <a:rPr lang="en-US" altLang="zh-CN" dirty="0" smtClean="0"/>
              <a:t> </a:t>
            </a:r>
            <a:r>
              <a:rPr lang="en-US" altLang="zh-CN" dirty="0" err="1" smtClean="0"/>
              <a:t>myList</a:t>
            </a:r>
            <a:r>
              <a:rPr lang="en-US" altLang="zh-CN" dirty="0" smtClean="0"/>
              <a:t>(100);</a:t>
            </a:r>
          </a:p>
          <a:p>
            <a:r>
              <a:rPr lang="en-US" altLang="zh-CN" dirty="0" smtClean="0"/>
              <a:t>  </a:t>
            </a:r>
            <a:r>
              <a:rPr lang="en-US" altLang="zh-CN" dirty="0" err="1" smtClean="0"/>
              <a:t>setdata</a:t>
            </a:r>
            <a:r>
              <a:rPr lang="en-US" altLang="zh-CN" dirty="0" smtClean="0"/>
              <a:t>(1,10);</a:t>
            </a:r>
          </a:p>
          <a:p>
            <a:r>
              <a:rPr lang="en-US" altLang="zh-CN" dirty="0" smtClean="0"/>
              <a:t> }</a:t>
            </a:r>
          </a:p>
          <a:p>
            <a:r>
              <a:rPr lang="en-US" altLang="zh-CN" dirty="0" smtClean="0"/>
              <a:t> </a:t>
            </a:r>
          </a:p>
          <a:p>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9</a:t>
            </a:fld>
            <a:endParaRPr lang="en-US"/>
          </a:p>
        </p:txBody>
      </p:sp>
    </p:spTree>
    <p:extLst>
      <p:ext uri="{BB962C8B-B14F-4D97-AF65-F5344CB8AC3E}">
        <p14:creationId xmlns:p14="http://schemas.microsoft.com/office/powerpoint/2010/main" val="95458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stdlib.h</a:t>
            </a:r>
            <a:r>
              <a:rPr lang="zh-CN" altLang="en-US" dirty="0" smtClean="0"/>
              <a:t>：包含一些常用的函数如 </a:t>
            </a:r>
            <a:r>
              <a:rPr lang="en-US" altLang="zh-CN" dirty="0" err="1" smtClean="0"/>
              <a:t>malloc</a:t>
            </a:r>
            <a:r>
              <a:rPr lang="en-US" altLang="zh-CN" dirty="0" smtClean="0"/>
              <a:t>()</a:t>
            </a:r>
            <a:r>
              <a:rPr lang="zh-CN" altLang="en-US" dirty="0" smtClean="0"/>
              <a:t>、</a:t>
            </a:r>
            <a:r>
              <a:rPr lang="en-US" altLang="zh-CN" dirty="0" err="1" smtClean="0"/>
              <a:t>calloc</a:t>
            </a:r>
            <a:r>
              <a:rPr lang="en-US" altLang="zh-CN" dirty="0" smtClean="0"/>
              <a:t>()</a:t>
            </a:r>
            <a:r>
              <a:rPr lang="zh-CN" altLang="en-US" dirty="0" smtClean="0"/>
              <a:t>、</a:t>
            </a:r>
            <a:r>
              <a:rPr lang="en-US" altLang="zh-CN" dirty="0" err="1" smtClean="0"/>
              <a:t>realloc</a:t>
            </a:r>
            <a:r>
              <a:rPr lang="en-US" altLang="zh-CN" dirty="0" smtClean="0"/>
              <a:t>()</a:t>
            </a:r>
            <a:r>
              <a:rPr lang="zh-CN" altLang="en-US" dirty="0" smtClean="0"/>
              <a:t>、</a:t>
            </a:r>
            <a:r>
              <a:rPr lang="en-US" altLang="zh-CN" dirty="0" smtClean="0"/>
              <a:t>free() </a:t>
            </a:r>
            <a:r>
              <a:rPr lang="zh-CN" altLang="en-US" dirty="0" smtClean="0"/>
              <a:t>、</a:t>
            </a:r>
            <a:r>
              <a:rPr lang="en-US" altLang="zh-CN" dirty="0" smtClean="0"/>
              <a:t>system()</a:t>
            </a:r>
            <a:r>
              <a:rPr lang="zh-CN" altLang="en-US" dirty="0" smtClean="0"/>
              <a:t>、</a:t>
            </a:r>
            <a:r>
              <a:rPr lang="en-US" altLang="zh-CN" dirty="0" err="1" smtClean="0"/>
              <a:t>atoi</a:t>
            </a:r>
            <a:r>
              <a:rPr lang="en-US" altLang="zh-CN" dirty="0" smtClean="0"/>
              <a:t>()</a:t>
            </a:r>
            <a:r>
              <a:rPr lang="zh-CN" altLang="en-US" dirty="0" smtClean="0"/>
              <a:t>、</a:t>
            </a:r>
            <a:r>
              <a:rPr lang="en-US" altLang="zh-CN" dirty="0" err="1" smtClean="0"/>
              <a:t>atol</a:t>
            </a:r>
            <a:r>
              <a:rPr lang="en-US" altLang="zh-CN" dirty="0" smtClean="0"/>
              <a:t>()</a:t>
            </a:r>
            <a:r>
              <a:rPr lang="zh-CN" altLang="en-US" dirty="0" smtClean="0"/>
              <a:t>、</a:t>
            </a:r>
            <a:r>
              <a:rPr lang="en-US" altLang="zh-CN" dirty="0" smtClean="0"/>
              <a:t>rand()</a:t>
            </a:r>
            <a:r>
              <a:rPr lang="zh-CN" altLang="en-US" dirty="0" smtClean="0"/>
              <a:t>、</a:t>
            </a:r>
            <a:r>
              <a:rPr lang="en-US" altLang="zh-CN" dirty="0" err="1" smtClean="0"/>
              <a:t>srand</a:t>
            </a:r>
            <a:r>
              <a:rPr lang="en-US" altLang="zh-CN" dirty="0" smtClean="0"/>
              <a:t>()</a:t>
            </a:r>
            <a:r>
              <a:rPr lang="zh-CN" altLang="en-US" dirty="0" smtClean="0"/>
              <a:t>、</a:t>
            </a:r>
            <a:r>
              <a:rPr lang="en-US" altLang="zh-CN" dirty="0" smtClean="0"/>
              <a:t>exit()</a:t>
            </a:r>
            <a:r>
              <a:rPr lang="zh-CN" altLang="en-US" dirty="0" smtClean="0"/>
              <a:t>等等。 </a:t>
            </a:r>
            <a:endParaRPr lang="en-US" altLang="zh-CN" dirty="0" smtClean="0"/>
          </a:p>
          <a:p>
            <a:r>
              <a:rPr lang="zh-CN" altLang="en-US" dirty="0" smtClean="0"/>
              <a:t>使用 </a:t>
            </a:r>
            <a:r>
              <a:rPr lang="en-US" altLang="zh-CN" dirty="0" smtClean="0"/>
              <a:t>new </a:t>
            </a:r>
            <a:r>
              <a:rPr lang="zh-CN" altLang="en-US" dirty="0" smtClean="0"/>
              <a:t>得来的空间，用 </a:t>
            </a:r>
            <a:r>
              <a:rPr lang="en-US" altLang="zh-CN" dirty="0" smtClean="0"/>
              <a:t>delete </a:t>
            </a:r>
            <a:r>
              <a:rPr lang="zh-CN" altLang="en-US" dirty="0" smtClean="0"/>
              <a:t>来释放；使用 </a:t>
            </a:r>
            <a:r>
              <a:rPr lang="en-US" altLang="zh-CN" dirty="0" smtClean="0"/>
              <a:t>new [] </a:t>
            </a:r>
            <a:r>
              <a:rPr lang="zh-CN" altLang="en-US" dirty="0" smtClean="0"/>
              <a:t>得来的空间，必须用 </a:t>
            </a:r>
            <a:r>
              <a:rPr lang="en-US" altLang="zh-CN" dirty="0" smtClean="0"/>
              <a:t>delete [] </a:t>
            </a:r>
            <a:r>
              <a:rPr lang="zh-CN" altLang="en-US" dirty="0" smtClean="0"/>
              <a:t>来释放。这样肯定不会错。 </a:t>
            </a:r>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10</a:t>
            </a:fld>
            <a:endParaRPr lang="en-US"/>
          </a:p>
        </p:txBody>
      </p:sp>
    </p:spTree>
    <p:extLst>
      <p:ext uri="{BB962C8B-B14F-4D97-AF65-F5344CB8AC3E}">
        <p14:creationId xmlns:p14="http://schemas.microsoft.com/office/powerpoint/2010/main" val="1062810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p:sp>
      <p:sp>
        <p:nvSpPr>
          <p:cNvPr id="75779" name="备注占位符 2"/>
          <p:cNvSpPr>
            <a:spLocks noGrp="1"/>
          </p:cNvSpPr>
          <p:nvPr>
            <p:ph type="body" idx="1"/>
          </p:nvPr>
        </p:nvSpPr>
        <p:spPr>
          <a:noFill/>
        </p:spPr>
        <p:txBody>
          <a:bodyPr/>
          <a:lstStyle/>
          <a:p>
            <a:r>
              <a:rPr lang="zh-CN" altLang="en-US" dirty="0" smtClean="0"/>
              <a:t>常成员函数，不能改变 成员变量 的值</a:t>
            </a:r>
          </a:p>
        </p:txBody>
      </p:sp>
      <p:sp>
        <p:nvSpPr>
          <p:cNvPr id="75780" name="灯片编号占位符 3"/>
          <p:cNvSpPr>
            <a:spLocks noGrp="1"/>
          </p:cNvSpPr>
          <p:nvPr>
            <p:ph type="sldNum" sz="quarter" idx="5"/>
          </p:nvPr>
        </p:nvSpPr>
        <p:spPr>
          <a:noFill/>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fld id="{6B7CA4CD-E745-4E6E-A370-3459E78CF4CA}" type="slidenum">
              <a:rPr lang="en-US" altLang="zh-CN" sz="1200" b="0" smtClean="0">
                <a:solidFill>
                  <a:schemeClr val="tx1"/>
                </a:solidFill>
                <a:latin typeface="Times New Roman" pitchFamily="18" charset="0"/>
                <a:ea typeface="宋体" pitchFamily="2" charset="-122"/>
              </a:rPr>
              <a:pPr eaLnBrk="1" hangingPunct="1"/>
              <a:t>11</a:t>
            </a:fld>
            <a:endParaRPr lang="en-US" altLang="zh-CN" sz="1200" b="0" smtClean="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722915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12</a:t>
            </a:fld>
            <a:endParaRPr lang="en-US"/>
          </a:p>
        </p:txBody>
      </p:sp>
    </p:spTree>
    <p:extLst>
      <p:ext uri="{BB962C8B-B14F-4D97-AF65-F5344CB8AC3E}">
        <p14:creationId xmlns:p14="http://schemas.microsoft.com/office/powerpoint/2010/main" val="321355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solidFill>
                  <a:schemeClr val="tx1"/>
                </a:solidFill>
                <a:latin typeface="宋体" pitchFamily="2" charset="-122"/>
                <a:ea typeface="宋体" pitchFamily="2" charset="-122"/>
              </a:rPr>
              <a:t>&amp; x </a:t>
            </a:r>
            <a:r>
              <a:rPr lang="zh-CN" altLang="en-US" sz="1200" dirty="0" smtClean="0">
                <a:solidFill>
                  <a:schemeClr val="tx1"/>
                </a:solidFill>
                <a:latin typeface="宋体" pitchFamily="2" charset="-122"/>
                <a:ea typeface="宋体" pitchFamily="2" charset="-122"/>
              </a:rPr>
              <a:t>主要是为了能够处理</a:t>
            </a:r>
            <a:r>
              <a:rPr lang="zh-CN" altLang="en-US" sz="1200" baseline="0" dirty="0" smtClean="0">
                <a:solidFill>
                  <a:schemeClr val="tx1"/>
                </a:solidFill>
                <a:latin typeface="宋体" pitchFamily="2" charset="-122"/>
                <a:ea typeface="宋体" pitchFamily="2" charset="-122"/>
              </a:rPr>
              <a:t> 结构类型的变量，如果是原子类型的，则可以直接 </a:t>
            </a:r>
            <a:r>
              <a:rPr lang="en-US" altLang="zh-CN" sz="1200" baseline="0" dirty="0" smtClean="0">
                <a:solidFill>
                  <a:schemeClr val="tx1"/>
                </a:solidFill>
                <a:latin typeface="宋体" pitchFamily="2" charset="-122"/>
                <a:ea typeface="宋体" pitchFamily="2" charset="-122"/>
              </a:rPr>
              <a:t>T x</a:t>
            </a:r>
            <a:r>
              <a:rPr lang="zh-CN" altLang="en-US" sz="1200" baseline="0" dirty="0" smtClean="0">
                <a:solidFill>
                  <a:schemeClr val="tx1"/>
                </a:solidFill>
                <a:latin typeface="宋体" pitchFamily="2" charset="-122"/>
                <a:ea typeface="宋体" pitchFamily="2" charset="-122"/>
              </a:rPr>
              <a:t>即可。</a:t>
            </a:r>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13</a:t>
            </a:fld>
            <a:endParaRPr lang="en-US"/>
          </a:p>
        </p:txBody>
      </p:sp>
    </p:spTree>
    <p:extLst>
      <p:ext uri="{BB962C8B-B14F-4D97-AF65-F5344CB8AC3E}">
        <p14:creationId xmlns:p14="http://schemas.microsoft.com/office/powerpoint/2010/main" val="2284280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F71787-CD0F-46AA-ACD5-16CB1CD1B23F}" type="slidenum">
              <a:rPr lang="en-US" smtClean="0"/>
              <a:pPr>
                <a:defRPr/>
              </a:pPr>
              <a:t>15</a:t>
            </a:fld>
            <a:endParaRPr lang="en-US"/>
          </a:p>
        </p:txBody>
      </p:sp>
    </p:spTree>
    <p:extLst>
      <p:ext uri="{BB962C8B-B14F-4D97-AF65-F5344CB8AC3E}">
        <p14:creationId xmlns:p14="http://schemas.microsoft.com/office/powerpoint/2010/main" val="23252737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p:sp>
      <p:sp>
        <p:nvSpPr>
          <p:cNvPr id="76803" name="备注占位符 2"/>
          <p:cNvSpPr>
            <a:spLocks noGrp="1"/>
          </p:cNvSpPr>
          <p:nvPr>
            <p:ph type="body" idx="1"/>
          </p:nvPr>
        </p:nvSpPr>
        <p:spPr>
          <a:noFill/>
        </p:spPr>
        <p:txBody>
          <a:bodyPr/>
          <a:lstStyle/>
          <a:p>
            <a:r>
              <a:rPr lang="en-US" altLang="zh-CN" dirty="0" smtClean="0"/>
              <a:t>#include&lt;</a:t>
            </a:r>
            <a:r>
              <a:rPr lang="en-US" altLang="zh-CN" dirty="0" err="1" smtClean="0"/>
              <a:t>iostream.h</a:t>
            </a:r>
            <a:r>
              <a:rPr lang="en-US" altLang="zh-CN" dirty="0" smtClean="0"/>
              <a:t>&gt;</a:t>
            </a:r>
          </a:p>
          <a:p>
            <a:r>
              <a:rPr lang="en-US" altLang="zh-CN" dirty="0" smtClean="0"/>
              <a:t>#include&lt;</a:t>
            </a:r>
            <a:r>
              <a:rPr lang="en-US" altLang="zh-CN" dirty="0" err="1" smtClean="0"/>
              <a:t>stdlib.h</a:t>
            </a:r>
            <a:r>
              <a:rPr lang="en-US" altLang="zh-CN" dirty="0" smtClean="0"/>
              <a:t>&gt;</a:t>
            </a:r>
          </a:p>
          <a:p>
            <a:r>
              <a:rPr lang="en-US" altLang="zh-CN" dirty="0" err="1" smtClean="0"/>
              <a:t>typedef</a:t>
            </a:r>
            <a:r>
              <a:rPr lang="en-US" altLang="zh-CN" dirty="0" smtClean="0"/>
              <a:t> </a:t>
            </a:r>
            <a:r>
              <a:rPr lang="en-US" altLang="zh-CN" dirty="0" err="1" smtClean="0"/>
              <a:t>int</a:t>
            </a:r>
            <a:r>
              <a:rPr lang="en-US" altLang="zh-CN" dirty="0" smtClean="0"/>
              <a:t> T;</a:t>
            </a:r>
          </a:p>
          <a:p>
            <a:r>
              <a:rPr lang="en-US" altLang="zh-CN" dirty="0" smtClean="0"/>
              <a:t>class </a:t>
            </a:r>
            <a:r>
              <a:rPr lang="en-US" altLang="zh-CN" dirty="0" err="1" smtClean="0"/>
              <a:t>SeqList</a:t>
            </a:r>
            <a:endParaRPr lang="en-US" altLang="zh-CN" dirty="0" smtClean="0"/>
          </a:p>
          <a:p>
            <a:r>
              <a:rPr lang="en-US" altLang="zh-CN" dirty="0" smtClean="0"/>
              <a:t>{</a:t>
            </a:r>
          </a:p>
          <a:p>
            <a:r>
              <a:rPr lang="en-US" altLang="zh-CN" dirty="0" smtClean="0"/>
              <a:t>private:</a:t>
            </a:r>
          </a:p>
          <a:p>
            <a:r>
              <a:rPr lang="en-US" altLang="zh-CN" dirty="0" smtClean="0"/>
              <a:t>   T * data;</a:t>
            </a:r>
          </a:p>
          <a:p>
            <a:r>
              <a:rPr lang="en-US" altLang="zh-CN" dirty="0" smtClean="0"/>
              <a:t>   </a:t>
            </a:r>
            <a:r>
              <a:rPr lang="en-US" altLang="zh-CN" dirty="0" err="1" smtClean="0"/>
              <a:t>int</a:t>
            </a:r>
            <a:r>
              <a:rPr lang="en-US" altLang="zh-CN" dirty="0" smtClean="0"/>
              <a:t> </a:t>
            </a:r>
            <a:r>
              <a:rPr lang="en-US" altLang="zh-CN" dirty="0" err="1" smtClean="0"/>
              <a:t>MaxSize</a:t>
            </a:r>
            <a:r>
              <a:rPr lang="en-US" altLang="zh-CN" dirty="0" smtClean="0"/>
              <a:t>; </a:t>
            </a:r>
          </a:p>
          <a:p>
            <a:r>
              <a:rPr lang="en-US" altLang="zh-CN" dirty="0" smtClean="0"/>
              <a:t>   </a:t>
            </a:r>
            <a:r>
              <a:rPr lang="en-US" altLang="zh-CN" dirty="0" err="1" smtClean="0"/>
              <a:t>int</a:t>
            </a:r>
            <a:r>
              <a:rPr lang="en-US" altLang="zh-CN" dirty="0" smtClean="0"/>
              <a:t> last; </a:t>
            </a:r>
          </a:p>
          <a:p>
            <a:r>
              <a:rPr lang="en-US" altLang="zh-CN" dirty="0" smtClean="0"/>
              <a:t>public:</a:t>
            </a:r>
          </a:p>
          <a:p>
            <a:r>
              <a:rPr lang="en-US" altLang="zh-CN" dirty="0" smtClean="0"/>
              <a:t>   </a:t>
            </a:r>
            <a:r>
              <a:rPr lang="en-US" altLang="zh-CN" dirty="0" err="1" smtClean="0"/>
              <a:t>SeqList</a:t>
            </a:r>
            <a:r>
              <a:rPr lang="en-US" altLang="zh-CN" dirty="0" smtClean="0"/>
              <a:t> ( </a:t>
            </a:r>
            <a:r>
              <a:rPr lang="en-US" altLang="zh-CN" dirty="0" err="1" smtClean="0"/>
              <a:t>int</a:t>
            </a:r>
            <a:r>
              <a:rPr lang="en-US" altLang="zh-CN" dirty="0" smtClean="0"/>
              <a:t> </a:t>
            </a:r>
            <a:r>
              <a:rPr lang="en-US" altLang="zh-CN" dirty="0" err="1" smtClean="0"/>
              <a:t>sz</a:t>
            </a:r>
            <a:r>
              <a:rPr lang="en-US" altLang="zh-CN" dirty="0" smtClean="0"/>
              <a:t> );</a:t>
            </a:r>
          </a:p>
          <a:p>
            <a:r>
              <a:rPr lang="en-US" altLang="zh-CN" dirty="0" smtClean="0"/>
              <a:t>   ~</a:t>
            </a:r>
            <a:r>
              <a:rPr lang="en-US" altLang="zh-CN" dirty="0" err="1" smtClean="0"/>
              <a:t>SeqList</a:t>
            </a:r>
            <a:r>
              <a:rPr lang="en-US" altLang="zh-CN" dirty="0" smtClean="0"/>
              <a:t> ( ) { delete [ ] data; }</a:t>
            </a:r>
          </a:p>
          <a:p>
            <a:r>
              <a:rPr lang="en-US" altLang="zh-CN" dirty="0" smtClean="0"/>
              <a:t>   </a:t>
            </a:r>
            <a:r>
              <a:rPr lang="en-US" altLang="zh-CN" dirty="0" err="1" smtClean="0"/>
              <a:t>int</a:t>
            </a:r>
            <a:r>
              <a:rPr lang="en-US" altLang="zh-CN" dirty="0" smtClean="0"/>
              <a:t>  Find ( T &amp;x ) </a:t>
            </a:r>
            <a:r>
              <a:rPr lang="en-US" altLang="zh-CN" dirty="0" err="1" smtClean="0"/>
              <a:t>const</a:t>
            </a:r>
            <a:r>
              <a:rPr lang="en-US" altLang="zh-CN" dirty="0" smtClean="0"/>
              <a:t> ;</a:t>
            </a:r>
          </a:p>
          <a:p>
            <a:r>
              <a:rPr lang="en-US" altLang="zh-CN" dirty="0" smtClean="0"/>
              <a:t>   void Insert (</a:t>
            </a:r>
            <a:r>
              <a:rPr lang="en-US" altLang="zh-CN" dirty="0" err="1" smtClean="0"/>
              <a:t>const</a:t>
            </a:r>
            <a:r>
              <a:rPr lang="en-US" altLang="zh-CN" dirty="0" smtClean="0"/>
              <a:t> T &amp;x,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   </a:t>
            </a:r>
            <a:r>
              <a:rPr lang="en-US" altLang="zh-CN" dirty="0" err="1" smtClean="0"/>
              <a:t>int</a:t>
            </a:r>
            <a:r>
              <a:rPr lang="en-US" altLang="zh-CN" dirty="0" smtClean="0"/>
              <a:t> Remove (T &amp;x );</a:t>
            </a:r>
          </a:p>
          <a:p>
            <a:r>
              <a:rPr lang="en-US" altLang="zh-CN" dirty="0" smtClean="0"/>
              <a:t>   void input ();</a:t>
            </a:r>
          </a:p>
          <a:p>
            <a:r>
              <a:rPr lang="en-US" altLang="zh-CN" dirty="0" smtClean="0"/>
              <a:t>   void  output() ;</a:t>
            </a:r>
          </a:p>
          <a:p>
            <a:r>
              <a:rPr lang="en-US" altLang="zh-CN" dirty="0" smtClean="0"/>
              <a:t>   T </a:t>
            </a:r>
            <a:r>
              <a:rPr lang="en-US" altLang="zh-CN" dirty="0" err="1" smtClean="0"/>
              <a:t>GetData</a:t>
            </a:r>
            <a:r>
              <a:rPr lang="en-US" altLang="zh-CN" dirty="0" smtClean="0"/>
              <a:t> ( </a:t>
            </a:r>
            <a:r>
              <a:rPr lang="en-US" altLang="zh-CN" dirty="0" err="1" smtClean="0"/>
              <a:t>int</a:t>
            </a:r>
            <a:r>
              <a:rPr lang="en-US" altLang="zh-CN" dirty="0" smtClean="0"/>
              <a:t> </a:t>
            </a:r>
            <a:r>
              <a:rPr lang="en-US" altLang="zh-CN" dirty="0" err="1" smtClean="0"/>
              <a:t>i</a:t>
            </a:r>
            <a:r>
              <a:rPr lang="en-US" altLang="zh-CN" dirty="0" smtClean="0"/>
              <a:t> )</a:t>
            </a:r>
            <a:r>
              <a:rPr lang="en-US" altLang="zh-CN" dirty="0" err="1" smtClean="0"/>
              <a:t>const</a:t>
            </a:r>
            <a:r>
              <a:rPr lang="en-US" altLang="zh-CN" dirty="0" smtClean="0"/>
              <a:t>  {return  data[i-1];};</a:t>
            </a:r>
          </a:p>
          <a:p>
            <a:endParaRPr lang="en-US" altLang="zh-CN" dirty="0" smtClean="0"/>
          </a:p>
          <a:p>
            <a:r>
              <a:rPr lang="en-US" altLang="zh-CN" dirty="0" smtClean="0"/>
              <a:t>}  ;</a:t>
            </a:r>
          </a:p>
          <a:p>
            <a:endParaRPr lang="en-US" altLang="zh-CN" dirty="0" smtClean="0"/>
          </a:p>
          <a:p>
            <a:r>
              <a:rPr lang="en-US" altLang="zh-CN" dirty="0" err="1" smtClean="0"/>
              <a:t>SeqList</a:t>
            </a:r>
            <a:r>
              <a:rPr lang="en-US" altLang="zh-CN" dirty="0" smtClean="0"/>
              <a:t>::</a:t>
            </a:r>
            <a:r>
              <a:rPr lang="en-US" altLang="zh-CN" dirty="0" err="1" smtClean="0"/>
              <a:t>SeqList</a:t>
            </a:r>
            <a:r>
              <a:rPr lang="en-US" altLang="zh-CN" dirty="0" smtClean="0"/>
              <a:t> ( </a:t>
            </a:r>
            <a:r>
              <a:rPr lang="en-US" altLang="zh-CN" dirty="0" err="1" smtClean="0"/>
              <a:t>int</a:t>
            </a:r>
            <a:r>
              <a:rPr lang="en-US" altLang="zh-CN" dirty="0" smtClean="0"/>
              <a:t> </a:t>
            </a:r>
            <a:r>
              <a:rPr lang="en-US" altLang="zh-CN" dirty="0" err="1" smtClean="0"/>
              <a:t>sz</a:t>
            </a:r>
            <a:r>
              <a:rPr lang="en-US" altLang="zh-CN" dirty="0" smtClean="0"/>
              <a:t> ) </a:t>
            </a:r>
          </a:p>
          <a:p>
            <a:r>
              <a:rPr lang="en-US" altLang="zh-CN" dirty="0" smtClean="0"/>
              <a:t>{    </a:t>
            </a:r>
          </a:p>
          <a:p>
            <a:r>
              <a:rPr lang="en-US" altLang="zh-CN" dirty="0" smtClean="0"/>
              <a:t>   if ( </a:t>
            </a:r>
            <a:r>
              <a:rPr lang="en-US" altLang="zh-CN" dirty="0" err="1" smtClean="0"/>
              <a:t>sz</a:t>
            </a:r>
            <a:r>
              <a:rPr lang="en-US" altLang="zh-CN" dirty="0" smtClean="0"/>
              <a:t> &gt; 0 ) </a:t>
            </a:r>
          </a:p>
          <a:p>
            <a:r>
              <a:rPr lang="en-US" altLang="zh-CN" dirty="0" smtClean="0"/>
              <a:t>   { data = new T[</a:t>
            </a:r>
            <a:r>
              <a:rPr lang="en-US" altLang="zh-CN" dirty="0" err="1" smtClean="0"/>
              <a:t>sz</a:t>
            </a:r>
            <a:r>
              <a:rPr lang="en-US" altLang="zh-CN" dirty="0" smtClean="0"/>
              <a:t>];</a:t>
            </a:r>
          </a:p>
          <a:p>
            <a:r>
              <a:rPr lang="en-US" altLang="zh-CN" dirty="0" smtClean="0"/>
              <a:t>     if ( data != NULL ) </a:t>
            </a:r>
          </a:p>
          <a:p>
            <a:r>
              <a:rPr lang="en-US" altLang="zh-CN" dirty="0" smtClean="0"/>
              <a:t>	 {</a:t>
            </a:r>
            <a:r>
              <a:rPr lang="en-US" altLang="zh-CN" dirty="0" err="1" smtClean="0"/>
              <a:t>MaxSize</a:t>
            </a:r>
            <a:r>
              <a:rPr lang="en-US" altLang="zh-CN" dirty="0" smtClean="0"/>
              <a:t> = </a:t>
            </a:r>
            <a:r>
              <a:rPr lang="en-US" altLang="zh-CN" dirty="0" err="1" smtClean="0"/>
              <a:t>sz</a:t>
            </a:r>
            <a:r>
              <a:rPr lang="en-US" altLang="zh-CN" dirty="0" smtClean="0"/>
              <a:t>;   last = -1;}</a:t>
            </a:r>
          </a:p>
          <a:p>
            <a:r>
              <a:rPr lang="en-US" altLang="zh-CN" dirty="0" smtClean="0"/>
              <a:t>     else</a:t>
            </a:r>
          </a:p>
          <a:p>
            <a:r>
              <a:rPr lang="en-US" altLang="zh-CN" dirty="0" smtClean="0"/>
              <a:t>	 {</a:t>
            </a:r>
            <a:r>
              <a:rPr lang="en-US" altLang="zh-CN" dirty="0" err="1" smtClean="0"/>
              <a:t>cerr</a:t>
            </a:r>
            <a:r>
              <a:rPr lang="en-US" altLang="zh-CN" dirty="0" smtClean="0"/>
              <a:t> &lt;&lt;"</a:t>
            </a:r>
            <a:r>
              <a:rPr lang="zh-CN" altLang="en-US" dirty="0" smtClean="0"/>
              <a:t>存储分配错误！</a:t>
            </a:r>
            <a:r>
              <a:rPr lang="en-US" altLang="zh-CN" dirty="0" smtClean="0"/>
              <a:t>"&lt;&lt;</a:t>
            </a:r>
            <a:r>
              <a:rPr lang="en-US" altLang="zh-CN" dirty="0" err="1" smtClean="0"/>
              <a:t>endl;exit</a:t>
            </a:r>
            <a:r>
              <a:rPr lang="en-US" altLang="zh-CN" dirty="0" smtClean="0"/>
              <a:t>(1);}</a:t>
            </a:r>
          </a:p>
          <a:p>
            <a:r>
              <a:rPr lang="en-US" altLang="zh-CN" dirty="0" smtClean="0"/>
              <a:t>   }</a:t>
            </a:r>
          </a:p>
          <a:p>
            <a:r>
              <a:rPr lang="en-US" altLang="zh-CN" dirty="0" smtClean="0"/>
              <a:t>}</a:t>
            </a:r>
          </a:p>
          <a:p>
            <a:r>
              <a:rPr lang="en-US" altLang="zh-CN" dirty="0" err="1" smtClean="0"/>
              <a:t>int</a:t>
            </a:r>
            <a:r>
              <a:rPr lang="en-US" altLang="zh-CN" dirty="0" smtClean="0"/>
              <a:t> </a:t>
            </a:r>
            <a:r>
              <a:rPr lang="en-US" altLang="zh-CN" dirty="0" err="1" smtClean="0"/>
              <a:t>SeqList</a:t>
            </a:r>
            <a:r>
              <a:rPr lang="en-US" altLang="zh-CN" dirty="0" smtClean="0"/>
              <a:t>::Find ( T &amp;x ) </a:t>
            </a:r>
            <a:r>
              <a:rPr lang="en-US" altLang="zh-CN" dirty="0" err="1" smtClean="0"/>
              <a:t>const</a:t>
            </a:r>
            <a:r>
              <a:rPr lang="en-US" altLang="zh-CN" dirty="0" smtClean="0"/>
              <a:t> </a:t>
            </a:r>
          </a:p>
          <a:p>
            <a:r>
              <a:rPr lang="en-US" altLang="zh-CN" dirty="0" smtClean="0"/>
              <a:t>{</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0;</a:t>
            </a:r>
          </a:p>
          <a:p>
            <a:r>
              <a:rPr lang="en-US" altLang="zh-CN" dirty="0" smtClean="0"/>
              <a:t>   while (</a:t>
            </a:r>
            <a:r>
              <a:rPr lang="en-US" altLang="zh-CN" dirty="0" err="1" smtClean="0"/>
              <a:t>i</a:t>
            </a:r>
            <a:r>
              <a:rPr lang="en-US" altLang="zh-CN" dirty="0" smtClean="0"/>
              <a:t> &lt;= last &amp;&amp; data[</a:t>
            </a:r>
            <a:r>
              <a:rPr lang="en-US" altLang="zh-CN" dirty="0" err="1" smtClean="0"/>
              <a:t>i</a:t>
            </a:r>
            <a:r>
              <a:rPr lang="en-US" altLang="zh-CN" dirty="0" smtClean="0"/>
              <a:t>] != x)</a:t>
            </a:r>
          </a:p>
          <a:p>
            <a:r>
              <a:rPr lang="en-US" altLang="zh-CN" dirty="0" smtClean="0"/>
              <a:t>      </a:t>
            </a:r>
            <a:r>
              <a:rPr lang="en-US" altLang="zh-CN" dirty="0" err="1" smtClean="0"/>
              <a:t>i</a:t>
            </a:r>
            <a:r>
              <a:rPr lang="en-US" altLang="zh-CN" dirty="0" smtClean="0"/>
              <a:t>++;		</a:t>
            </a:r>
          </a:p>
          <a:p>
            <a:r>
              <a:rPr lang="en-US" altLang="zh-CN" dirty="0" smtClean="0"/>
              <a:t>   if ( </a:t>
            </a:r>
            <a:r>
              <a:rPr lang="en-US" altLang="zh-CN" dirty="0" err="1" smtClean="0"/>
              <a:t>i</a:t>
            </a:r>
            <a:r>
              <a:rPr lang="en-US" altLang="zh-CN" dirty="0" smtClean="0"/>
              <a:t> &gt; last ) return -1; else return i+1;</a:t>
            </a:r>
          </a:p>
          <a:p>
            <a:r>
              <a:rPr lang="en-US" altLang="zh-CN" dirty="0" smtClean="0"/>
              <a:t>}</a:t>
            </a:r>
          </a:p>
          <a:p>
            <a:endParaRPr lang="en-US" altLang="zh-CN" dirty="0" smtClean="0"/>
          </a:p>
          <a:p>
            <a:r>
              <a:rPr lang="en-US" altLang="zh-CN" dirty="0" smtClean="0"/>
              <a:t>void </a:t>
            </a:r>
            <a:r>
              <a:rPr lang="en-US" altLang="zh-CN" dirty="0" err="1" smtClean="0"/>
              <a:t>SeqList</a:t>
            </a:r>
            <a:r>
              <a:rPr lang="en-US" altLang="zh-CN" dirty="0" smtClean="0"/>
              <a:t>::Insert   ( </a:t>
            </a:r>
            <a:r>
              <a:rPr lang="en-US" altLang="zh-CN" dirty="0" err="1" smtClean="0"/>
              <a:t>const</a:t>
            </a:r>
            <a:r>
              <a:rPr lang="en-US" altLang="zh-CN" dirty="0" smtClean="0"/>
              <a:t> T &amp;x,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a:t>
            </a:r>
          </a:p>
          <a:p>
            <a:r>
              <a:rPr lang="en-US" altLang="zh-CN" dirty="0" smtClean="0"/>
              <a:t>	if(last == MaxSize-1)</a:t>
            </a:r>
          </a:p>
          <a:p>
            <a:r>
              <a:rPr lang="en-US" altLang="zh-CN" dirty="0" smtClean="0"/>
              <a:t>	{ </a:t>
            </a:r>
            <a:r>
              <a:rPr lang="en-US" altLang="zh-CN" dirty="0" err="1" smtClean="0"/>
              <a:t>cerr</a:t>
            </a:r>
            <a:r>
              <a:rPr lang="en-US" altLang="zh-CN" dirty="0" smtClean="0"/>
              <a:t>&lt;&lt;"</a:t>
            </a:r>
            <a:r>
              <a:rPr lang="zh-CN" altLang="en-US" dirty="0" smtClean="0"/>
              <a:t>顺序表已满无法插入</a:t>
            </a:r>
            <a:r>
              <a:rPr lang="en-US" altLang="zh-CN" dirty="0" smtClean="0"/>
              <a:t>!" &lt;&lt;</a:t>
            </a:r>
            <a:r>
              <a:rPr lang="en-US" altLang="zh-CN" dirty="0" err="1" smtClean="0"/>
              <a:t>endl;exit</a:t>
            </a:r>
            <a:r>
              <a:rPr lang="en-US" altLang="zh-CN" dirty="0" smtClean="0"/>
              <a:t>(1); }</a:t>
            </a:r>
          </a:p>
          <a:p>
            <a:r>
              <a:rPr lang="en-US" altLang="zh-CN" dirty="0" smtClean="0"/>
              <a:t>    if(</a:t>
            </a:r>
            <a:r>
              <a:rPr lang="en-US" altLang="zh-CN" dirty="0" err="1" smtClean="0"/>
              <a:t>i</a:t>
            </a:r>
            <a:r>
              <a:rPr lang="en-US" altLang="zh-CN" dirty="0" smtClean="0"/>
              <a:t>&lt;0||</a:t>
            </a:r>
            <a:r>
              <a:rPr lang="en-US" altLang="zh-CN" dirty="0" err="1" smtClean="0"/>
              <a:t>i</a:t>
            </a:r>
            <a:r>
              <a:rPr lang="en-US" altLang="zh-CN" dirty="0" smtClean="0"/>
              <a:t>&gt;last+1)</a:t>
            </a:r>
          </a:p>
          <a:p>
            <a:r>
              <a:rPr lang="en-US" altLang="zh-CN" dirty="0" smtClean="0"/>
              <a:t>	{ </a:t>
            </a:r>
            <a:r>
              <a:rPr lang="en-US" altLang="zh-CN" dirty="0" err="1" smtClean="0"/>
              <a:t>cerr</a:t>
            </a:r>
            <a:r>
              <a:rPr lang="en-US" altLang="zh-CN" dirty="0" smtClean="0"/>
              <a:t>&lt;&lt;"</a:t>
            </a:r>
            <a:r>
              <a:rPr lang="zh-CN" altLang="en-US" dirty="0" smtClean="0"/>
              <a:t>参数</a:t>
            </a:r>
            <a:r>
              <a:rPr lang="en-US" altLang="zh-CN" dirty="0" err="1" smtClean="0"/>
              <a:t>i</a:t>
            </a:r>
            <a:r>
              <a:rPr lang="zh-CN" altLang="en-US" dirty="0" smtClean="0"/>
              <a:t>越界出错</a:t>
            </a:r>
            <a:r>
              <a:rPr lang="en-US" altLang="zh-CN" dirty="0" smtClean="0"/>
              <a:t>!"&lt;&lt;</a:t>
            </a:r>
            <a:r>
              <a:rPr lang="en-US" altLang="zh-CN" dirty="0" err="1" smtClean="0"/>
              <a:t>endl</a:t>
            </a:r>
            <a:r>
              <a:rPr lang="en-US" altLang="zh-CN" dirty="0" smtClean="0"/>
              <a:t>;  exit(1); }</a:t>
            </a:r>
          </a:p>
          <a:p>
            <a:r>
              <a:rPr lang="en-US" altLang="zh-CN" dirty="0" smtClean="0"/>
              <a:t>	last++;	</a:t>
            </a:r>
          </a:p>
          <a:p>
            <a:r>
              <a:rPr lang="en-US" altLang="zh-CN" dirty="0" smtClean="0"/>
              <a:t>	for(</a:t>
            </a:r>
            <a:r>
              <a:rPr lang="en-US" altLang="zh-CN" dirty="0" err="1" smtClean="0"/>
              <a:t>int</a:t>
            </a:r>
            <a:r>
              <a:rPr lang="en-US" altLang="zh-CN" dirty="0" smtClean="0"/>
              <a:t> j = last ; j &gt; </a:t>
            </a:r>
            <a:r>
              <a:rPr lang="en-US" altLang="zh-CN" dirty="0" err="1" smtClean="0"/>
              <a:t>i</a:t>
            </a:r>
            <a:r>
              <a:rPr lang="en-US" altLang="zh-CN" dirty="0" smtClean="0"/>
              <a:t> ; j --)</a:t>
            </a:r>
          </a:p>
          <a:p>
            <a:r>
              <a:rPr lang="en-US" altLang="zh-CN" dirty="0" smtClean="0"/>
              <a:t>	  data[j]=data[j-1];</a:t>
            </a:r>
          </a:p>
          <a:p>
            <a:r>
              <a:rPr lang="en-US" altLang="zh-CN" dirty="0" smtClean="0"/>
              <a:t>    data[</a:t>
            </a:r>
            <a:r>
              <a:rPr lang="en-US" altLang="zh-CN" dirty="0" err="1" smtClean="0"/>
              <a:t>i</a:t>
            </a:r>
            <a:r>
              <a:rPr lang="en-US" altLang="zh-CN" dirty="0" smtClean="0"/>
              <a:t>]=x;//</a:t>
            </a:r>
            <a:r>
              <a:rPr lang="zh-CN" altLang="en-US" dirty="0" smtClean="0"/>
              <a:t>在第</a:t>
            </a:r>
            <a:r>
              <a:rPr lang="en-US" altLang="zh-CN" dirty="0" err="1" smtClean="0"/>
              <a:t>i</a:t>
            </a:r>
            <a:r>
              <a:rPr lang="zh-CN" altLang="en-US" dirty="0" smtClean="0"/>
              <a:t>项处插入</a:t>
            </a:r>
            <a:r>
              <a:rPr lang="en-US" altLang="zh-CN" dirty="0" smtClean="0"/>
              <a:t>x</a:t>
            </a:r>
          </a:p>
          <a:p>
            <a:r>
              <a:rPr lang="en-US" altLang="zh-CN" dirty="0" smtClean="0"/>
              <a:t>} </a:t>
            </a:r>
          </a:p>
          <a:p>
            <a:r>
              <a:rPr lang="en-US" altLang="zh-CN" dirty="0" err="1" smtClean="0"/>
              <a:t>int</a:t>
            </a:r>
            <a:r>
              <a:rPr lang="en-US" altLang="zh-CN" dirty="0" smtClean="0"/>
              <a:t> </a:t>
            </a:r>
            <a:r>
              <a:rPr lang="en-US" altLang="zh-CN" dirty="0" err="1" smtClean="0"/>
              <a:t>SeqList</a:t>
            </a:r>
            <a:r>
              <a:rPr lang="en-US" altLang="zh-CN" dirty="0" smtClean="0"/>
              <a:t>::Remove (T &amp; x ) </a:t>
            </a:r>
          </a:p>
          <a:p>
            <a:r>
              <a:rPr lang="en-US" altLang="zh-CN" dirty="0" smtClean="0"/>
              <a:t>{    </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 = Find (x)-1;</a:t>
            </a:r>
          </a:p>
          <a:p>
            <a:r>
              <a:rPr lang="en-US" altLang="zh-CN" dirty="0" smtClean="0"/>
              <a:t>	if ( </a:t>
            </a:r>
            <a:r>
              <a:rPr lang="en-US" altLang="zh-CN" dirty="0" err="1" smtClean="0"/>
              <a:t>i</a:t>
            </a:r>
            <a:r>
              <a:rPr lang="en-US" altLang="zh-CN" dirty="0" smtClean="0"/>
              <a:t> &gt;= 0 ) </a:t>
            </a:r>
          </a:p>
          <a:p>
            <a:r>
              <a:rPr lang="en-US" altLang="zh-CN" dirty="0" smtClean="0"/>
              <a:t>	{ last-- ;				</a:t>
            </a:r>
          </a:p>
          <a:p>
            <a:r>
              <a:rPr lang="en-US" altLang="zh-CN" dirty="0" smtClean="0"/>
              <a:t>	  for ( </a:t>
            </a:r>
            <a:r>
              <a:rPr lang="en-US" altLang="zh-CN" dirty="0" err="1" smtClean="0"/>
              <a:t>int</a:t>
            </a:r>
            <a:r>
              <a:rPr lang="en-US" altLang="zh-CN" dirty="0" smtClean="0"/>
              <a:t> j = </a:t>
            </a:r>
            <a:r>
              <a:rPr lang="en-US" altLang="zh-CN" dirty="0" err="1" smtClean="0"/>
              <a:t>i</a:t>
            </a:r>
            <a:r>
              <a:rPr lang="en-US" altLang="zh-CN" dirty="0" smtClean="0"/>
              <a:t>; j &lt;= last; j++ )</a:t>
            </a:r>
          </a:p>
          <a:p>
            <a:r>
              <a:rPr lang="en-US" altLang="zh-CN" dirty="0" smtClean="0"/>
              <a:t>		data[j] = data[j+1];</a:t>
            </a:r>
          </a:p>
          <a:p>
            <a:r>
              <a:rPr lang="en-US" altLang="zh-CN" dirty="0" smtClean="0"/>
              <a:t>      return 1; //</a:t>
            </a:r>
            <a:r>
              <a:rPr lang="zh-CN" altLang="en-US" dirty="0" smtClean="0"/>
              <a:t>成功删除	</a:t>
            </a:r>
          </a:p>
          <a:p>
            <a:r>
              <a:rPr lang="zh-CN" altLang="en-US" dirty="0" smtClean="0"/>
              <a:t>	</a:t>
            </a:r>
            <a:r>
              <a:rPr lang="en-US" altLang="zh-CN" dirty="0" smtClean="0"/>
              <a:t>}	</a:t>
            </a:r>
          </a:p>
          <a:p>
            <a:r>
              <a:rPr lang="en-US" altLang="zh-CN" dirty="0" smtClean="0"/>
              <a:t>    return 0; //</a:t>
            </a:r>
            <a:r>
              <a:rPr lang="zh-CN" altLang="en-US" dirty="0" smtClean="0"/>
              <a:t>表中没有 </a:t>
            </a:r>
            <a:r>
              <a:rPr lang="en-US" altLang="zh-CN" dirty="0" smtClean="0"/>
              <a:t>x</a:t>
            </a:r>
          </a:p>
          <a:p>
            <a:r>
              <a:rPr lang="en-US" altLang="zh-CN" dirty="0" smtClean="0"/>
              <a:t> }</a:t>
            </a:r>
          </a:p>
          <a:p>
            <a:endParaRPr lang="en-US" altLang="zh-CN" dirty="0" smtClean="0"/>
          </a:p>
          <a:p>
            <a:r>
              <a:rPr lang="en-US" altLang="zh-CN" dirty="0" smtClean="0"/>
              <a:t>void </a:t>
            </a:r>
            <a:r>
              <a:rPr lang="en-US" altLang="zh-CN" dirty="0" err="1" smtClean="0"/>
              <a:t>SeqList</a:t>
            </a:r>
            <a:r>
              <a:rPr lang="en-US" altLang="zh-CN" dirty="0" smtClean="0"/>
              <a:t>:: input()</a:t>
            </a:r>
          </a:p>
          <a:p>
            <a:r>
              <a:rPr lang="en-US" altLang="zh-CN" dirty="0" smtClean="0"/>
              <a:t>{ </a:t>
            </a:r>
          </a:p>
          <a:p>
            <a:r>
              <a:rPr lang="en-US" altLang="zh-CN" dirty="0" smtClean="0"/>
              <a:t>  </a:t>
            </a:r>
            <a:r>
              <a:rPr lang="en-US" altLang="zh-CN" dirty="0" err="1" smtClean="0"/>
              <a:t>cout</a:t>
            </a:r>
            <a:r>
              <a:rPr lang="en-US" altLang="zh-CN" dirty="0" smtClean="0"/>
              <a:t> &lt;&lt;"</a:t>
            </a:r>
            <a:r>
              <a:rPr lang="zh-CN" altLang="en-US" dirty="0" smtClean="0"/>
              <a:t>开始建立顺序表，请输入表中元素个数</a:t>
            </a:r>
            <a:r>
              <a:rPr lang="en-US" altLang="zh-CN" dirty="0" smtClean="0"/>
              <a:t>";</a:t>
            </a:r>
          </a:p>
          <a:p>
            <a:r>
              <a:rPr lang="en-US" altLang="zh-CN" dirty="0" smtClean="0"/>
              <a:t>  while (1)</a:t>
            </a:r>
          </a:p>
          <a:p>
            <a:r>
              <a:rPr lang="en-US" altLang="zh-CN" dirty="0" smtClean="0"/>
              <a:t>  { </a:t>
            </a:r>
            <a:r>
              <a:rPr lang="en-US" altLang="zh-CN" dirty="0" err="1" smtClean="0"/>
              <a:t>cin</a:t>
            </a:r>
            <a:r>
              <a:rPr lang="en-US" altLang="zh-CN" dirty="0" smtClean="0"/>
              <a:t> &gt;&gt;last; </a:t>
            </a:r>
          </a:p>
          <a:p>
            <a:r>
              <a:rPr lang="en-US" altLang="zh-CN" dirty="0" smtClean="0"/>
              <a:t>    if (last&lt;=</a:t>
            </a:r>
            <a:r>
              <a:rPr lang="en-US" altLang="zh-CN" dirty="0" err="1" smtClean="0"/>
              <a:t>MaxSize</a:t>
            </a:r>
            <a:r>
              <a:rPr lang="en-US" altLang="zh-CN" dirty="0" smtClean="0"/>
              <a:t>&amp;&amp;last&gt;0)  break;</a:t>
            </a:r>
          </a:p>
          <a:p>
            <a:r>
              <a:rPr lang="en-US" altLang="zh-CN" dirty="0" smtClean="0"/>
              <a:t>    </a:t>
            </a:r>
            <a:r>
              <a:rPr lang="en-US" altLang="zh-CN" dirty="0" err="1" smtClean="0"/>
              <a:t>cout</a:t>
            </a:r>
            <a:r>
              <a:rPr lang="en-US" altLang="zh-CN" dirty="0" smtClean="0"/>
              <a:t> &lt;&lt;"</a:t>
            </a:r>
            <a:r>
              <a:rPr lang="zh-CN" altLang="en-US" dirty="0" smtClean="0"/>
              <a:t>元素个数有误，范围</a:t>
            </a:r>
            <a:r>
              <a:rPr lang="en-US" altLang="zh-CN" dirty="0" smtClean="0"/>
              <a:t>1~"&lt;&lt;MaxSize-1&lt;&lt;</a:t>
            </a:r>
            <a:r>
              <a:rPr lang="en-US" altLang="zh-CN" dirty="0" err="1" smtClean="0"/>
              <a:t>endl</a:t>
            </a:r>
            <a:r>
              <a:rPr lang="en-US" altLang="zh-CN" dirty="0" smtClean="0"/>
              <a:t>;</a:t>
            </a:r>
          </a:p>
          <a:p>
            <a:r>
              <a:rPr lang="en-US" altLang="zh-CN" dirty="0" smtClean="0"/>
              <a:t>  }</a:t>
            </a:r>
          </a:p>
          <a:p>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last;i</a:t>
            </a:r>
            <a:r>
              <a:rPr lang="en-US" altLang="zh-CN" dirty="0" smtClean="0"/>
              <a:t>++)</a:t>
            </a:r>
          </a:p>
          <a:p>
            <a:r>
              <a:rPr lang="en-US" altLang="zh-CN" dirty="0" smtClean="0"/>
              <a:t>  { </a:t>
            </a:r>
            <a:r>
              <a:rPr lang="en-US" altLang="zh-CN" dirty="0" err="1" smtClean="0"/>
              <a:t>cout</a:t>
            </a:r>
            <a:r>
              <a:rPr lang="en-US" altLang="zh-CN" dirty="0" smtClean="0"/>
              <a:t>&lt;&lt;"</a:t>
            </a:r>
            <a:r>
              <a:rPr lang="zh-CN" altLang="en-US" dirty="0" smtClean="0"/>
              <a:t>请输入第</a:t>
            </a:r>
            <a:r>
              <a:rPr lang="en-US" altLang="zh-CN" dirty="0" smtClean="0"/>
              <a:t>"&lt;&lt;i+1&lt;&lt;"</a:t>
            </a:r>
            <a:r>
              <a:rPr lang="zh-CN" altLang="en-US" dirty="0" smtClean="0"/>
              <a:t>个元素：</a:t>
            </a:r>
            <a:r>
              <a:rPr lang="en-US" altLang="zh-CN" dirty="0" smtClean="0"/>
              <a:t>"&lt;&lt;</a:t>
            </a:r>
            <a:r>
              <a:rPr lang="en-US" altLang="zh-CN" dirty="0" err="1" smtClean="0"/>
              <a:t>endl</a:t>
            </a:r>
            <a:r>
              <a:rPr lang="en-US" altLang="zh-CN" dirty="0" smtClean="0"/>
              <a:t>;</a:t>
            </a:r>
          </a:p>
          <a:p>
            <a:r>
              <a:rPr lang="en-US" altLang="zh-CN" dirty="0" smtClean="0"/>
              <a:t>    </a:t>
            </a:r>
            <a:r>
              <a:rPr lang="en-US" altLang="zh-CN" dirty="0" err="1" smtClean="0"/>
              <a:t>cin</a:t>
            </a:r>
            <a:r>
              <a:rPr lang="en-US" altLang="zh-CN" dirty="0" smtClean="0"/>
              <a:t>&gt;&gt;data [</a:t>
            </a:r>
            <a:r>
              <a:rPr lang="en-US" altLang="zh-CN" dirty="0" err="1" smtClean="0"/>
              <a:t>i</a:t>
            </a:r>
            <a:r>
              <a:rPr lang="en-US" altLang="zh-CN" dirty="0" smtClean="0"/>
              <a:t>];</a:t>
            </a:r>
          </a:p>
          <a:p>
            <a:r>
              <a:rPr lang="en-US" altLang="zh-CN" dirty="0" smtClean="0"/>
              <a:t>  }</a:t>
            </a:r>
          </a:p>
          <a:p>
            <a:r>
              <a:rPr lang="en-US" altLang="zh-CN" dirty="0" smtClean="0"/>
              <a:t> last--;</a:t>
            </a:r>
          </a:p>
          <a:p>
            <a:r>
              <a:rPr lang="en-US" altLang="zh-CN" dirty="0" smtClean="0"/>
              <a:t>  </a:t>
            </a:r>
            <a:r>
              <a:rPr lang="en-US" altLang="zh-CN" dirty="0" err="1" smtClean="0"/>
              <a:t>cout</a:t>
            </a:r>
            <a:r>
              <a:rPr lang="en-US" altLang="zh-CN" dirty="0" smtClean="0"/>
              <a:t>&lt;&lt;"</a:t>
            </a:r>
            <a:r>
              <a:rPr lang="zh-CN" altLang="en-US" dirty="0" smtClean="0"/>
              <a:t>表建立完成！</a:t>
            </a:r>
            <a:r>
              <a:rPr lang="en-US" altLang="zh-CN" dirty="0" smtClean="0"/>
              <a:t>"&lt;&lt;</a:t>
            </a:r>
            <a:r>
              <a:rPr lang="en-US" altLang="zh-CN" dirty="0" err="1" smtClean="0"/>
              <a:t>endl</a:t>
            </a:r>
            <a:r>
              <a:rPr lang="en-US" altLang="zh-CN" dirty="0" smtClean="0"/>
              <a:t>; </a:t>
            </a:r>
          </a:p>
          <a:p>
            <a:r>
              <a:rPr lang="en-US" altLang="zh-CN" dirty="0" smtClean="0"/>
              <a:t>}</a:t>
            </a:r>
          </a:p>
          <a:p>
            <a:endParaRPr lang="en-US" altLang="zh-CN" dirty="0" smtClean="0"/>
          </a:p>
          <a:p>
            <a:r>
              <a:rPr lang="en-US" altLang="zh-CN" dirty="0" smtClean="0"/>
              <a:t>void </a:t>
            </a:r>
            <a:r>
              <a:rPr lang="en-US" altLang="zh-CN" dirty="0" err="1" smtClean="0"/>
              <a:t>SeqList</a:t>
            </a:r>
            <a:r>
              <a:rPr lang="en-US" altLang="zh-CN" dirty="0" smtClean="0"/>
              <a:t>:: output()</a:t>
            </a:r>
          </a:p>
          <a:p>
            <a:r>
              <a:rPr lang="en-US" altLang="zh-CN" dirty="0" smtClean="0"/>
              <a:t>{ </a:t>
            </a:r>
          </a:p>
          <a:p>
            <a:r>
              <a:rPr lang="en-US" altLang="zh-CN" dirty="0" smtClean="0"/>
              <a:t>  </a:t>
            </a:r>
            <a:r>
              <a:rPr lang="en-US" altLang="zh-CN" dirty="0" err="1" smtClean="0"/>
              <a:t>cout</a:t>
            </a:r>
            <a:r>
              <a:rPr lang="en-US" altLang="zh-CN" dirty="0" smtClean="0"/>
              <a:t> &lt;&lt;"</a:t>
            </a:r>
            <a:r>
              <a:rPr lang="zh-CN" altLang="en-US" dirty="0" smtClean="0"/>
              <a:t>顺序表元素个数为：</a:t>
            </a:r>
            <a:r>
              <a:rPr lang="en-US" altLang="zh-CN" dirty="0" smtClean="0"/>
              <a:t>"&lt;&lt;last+1&lt;&lt;</a:t>
            </a:r>
            <a:r>
              <a:rPr lang="en-US" altLang="zh-CN" dirty="0" err="1" smtClean="0"/>
              <a:t>endl</a:t>
            </a:r>
            <a:r>
              <a:rPr lang="en-US" altLang="zh-CN" dirty="0" smtClean="0"/>
              <a:t>;</a:t>
            </a:r>
          </a:p>
          <a:p>
            <a:r>
              <a:rPr lang="en-US" altLang="zh-CN" dirty="0" smtClean="0"/>
              <a:t>  for (</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last;i</a:t>
            </a:r>
            <a:r>
              <a:rPr lang="en-US" altLang="zh-CN" dirty="0" smtClean="0"/>
              <a:t>++)</a:t>
            </a:r>
          </a:p>
          <a:p>
            <a:r>
              <a:rPr lang="en-US" altLang="zh-CN" dirty="0" smtClean="0"/>
              <a:t>    </a:t>
            </a:r>
            <a:r>
              <a:rPr lang="en-US" altLang="zh-CN" dirty="0" err="1" smtClean="0"/>
              <a:t>cout</a:t>
            </a:r>
            <a:r>
              <a:rPr lang="en-US" altLang="zh-CN" dirty="0" smtClean="0"/>
              <a:t>&lt;&lt;i+1&lt;&lt; ":" &lt;&lt;data [</a:t>
            </a:r>
            <a:r>
              <a:rPr lang="en-US" altLang="zh-CN" dirty="0" err="1" smtClean="0"/>
              <a:t>i</a:t>
            </a:r>
            <a:r>
              <a:rPr lang="en-US" altLang="zh-CN" dirty="0" smtClean="0"/>
              <a:t>]&lt;&lt;</a:t>
            </a:r>
            <a:r>
              <a:rPr lang="en-US" altLang="zh-CN" dirty="0" err="1" smtClean="0"/>
              <a:t>endl</a:t>
            </a:r>
            <a:r>
              <a:rPr lang="en-US" altLang="zh-CN" dirty="0" smtClean="0"/>
              <a:t>;</a:t>
            </a:r>
          </a:p>
          <a:p>
            <a:r>
              <a:rPr lang="en-US" altLang="zh-CN" dirty="0" smtClean="0"/>
              <a:t>}</a:t>
            </a:r>
          </a:p>
          <a:p>
            <a:endParaRPr lang="en-US" altLang="zh-CN" dirty="0" smtClean="0"/>
          </a:p>
          <a:p>
            <a:r>
              <a:rPr lang="en-US" altLang="zh-CN" dirty="0" smtClean="0"/>
              <a:t> void main()   </a:t>
            </a:r>
          </a:p>
          <a:p>
            <a:r>
              <a:rPr lang="en-US" altLang="zh-CN" dirty="0" smtClean="0"/>
              <a:t> {</a:t>
            </a:r>
          </a:p>
          <a:p>
            <a:r>
              <a:rPr lang="en-US" altLang="zh-CN" dirty="0" smtClean="0"/>
              <a:t>  </a:t>
            </a:r>
            <a:r>
              <a:rPr lang="en-US" altLang="zh-CN" dirty="0" err="1" smtClean="0"/>
              <a:t>SeqList</a:t>
            </a:r>
            <a:r>
              <a:rPr lang="en-US" altLang="zh-CN" dirty="0" smtClean="0"/>
              <a:t> </a:t>
            </a:r>
            <a:r>
              <a:rPr lang="en-US" altLang="zh-CN" dirty="0" err="1" smtClean="0"/>
              <a:t>myList</a:t>
            </a:r>
            <a:r>
              <a:rPr lang="en-US" altLang="zh-CN" dirty="0" smtClean="0"/>
              <a:t>(100);</a:t>
            </a:r>
          </a:p>
          <a:p>
            <a:r>
              <a:rPr lang="en-US" altLang="zh-CN" dirty="0" smtClean="0"/>
              <a:t>  </a:t>
            </a:r>
            <a:r>
              <a:rPr lang="en-US" altLang="zh-CN" dirty="0" err="1" smtClean="0"/>
              <a:t>int</a:t>
            </a:r>
            <a:r>
              <a:rPr lang="en-US" altLang="zh-CN" dirty="0" smtClean="0"/>
              <a:t> </a:t>
            </a:r>
            <a:r>
              <a:rPr lang="en-US" altLang="zh-CN" dirty="0" err="1" smtClean="0"/>
              <a:t>i</a:t>
            </a:r>
            <a:r>
              <a:rPr lang="en-US" altLang="zh-CN" dirty="0" smtClean="0"/>
              <a:t>;</a:t>
            </a:r>
          </a:p>
          <a:p>
            <a:r>
              <a:rPr lang="en-US" altLang="zh-CN" dirty="0" smtClean="0"/>
              <a:t>  for( </a:t>
            </a:r>
            <a:r>
              <a:rPr lang="en-US" altLang="zh-CN" dirty="0" err="1" smtClean="0"/>
              <a:t>i</a:t>
            </a:r>
            <a:r>
              <a:rPr lang="en-US" altLang="zh-CN" dirty="0" smtClean="0"/>
              <a:t>=0;i&lt;5;i++)</a:t>
            </a:r>
          </a:p>
          <a:p>
            <a:r>
              <a:rPr lang="en-US" altLang="zh-CN" dirty="0" smtClean="0"/>
              <a:t>	 </a:t>
            </a:r>
            <a:r>
              <a:rPr lang="en-US" altLang="zh-CN" dirty="0" err="1" smtClean="0"/>
              <a:t>myList.Insert</a:t>
            </a:r>
            <a:r>
              <a:rPr lang="en-US" altLang="zh-CN" dirty="0" smtClean="0"/>
              <a:t>(i+10,i);</a:t>
            </a:r>
          </a:p>
          <a:p>
            <a:r>
              <a:rPr lang="en-US" altLang="zh-CN" dirty="0" smtClean="0"/>
              <a:t>  </a:t>
            </a:r>
            <a:r>
              <a:rPr lang="en-US" altLang="zh-CN" dirty="0" err="1" smtClean="0"/>
              <a:t>myList.output</a:t>
            </a:r>
            <a:r>
              <a:rPr lang="en-US" altLang="zh-CN" dirty="0" smtClean="0"/>
              <a:t> ();</a:t>
            </a:r>
          </a:p>
          <a:p>
            <a:r>
              <a:rPr lang="en-US" altLang="zh-CN" dirty="0" smtClean="0"/>
              <a:t>  for( </a:t>
            </a:r>
            <a:r>
              <a:rPr lang="en-US" altLang="zh-CN" dirty="0" err="1" smtClean="0"/>
              <a:t>i</a:t>
            </a:r>
            <a:r>
              <a:rPr lang="en-US" altLang="zh-CN" dirty="0" smtClean="0"/>
              <a:t>=10;i&lt;15;i++)</a:t>
            </a:r>
          </a:p>
          <a:p>
            <a:r>
              <a:rPr lang="en-US" altLang="zh-CN" dirty="0" smtClean="0"/>
              <a:t>     </a:t>
            </a:r>
            <a:r>
              <a:rPr lang="en-US" altLang="zh-CN" dirty="0" err="1" smtClean="0"/>
              <a:t>myList.Remove</a:t>
            </a:r>
            <a:r>
              <a:rPr lang="en-US" altLang="zh-CN" dirty="0" smtClean="0"/>
              <a:t>(</a:t>
            </a:r>
            <a:r>
              <a:rPr lang="en-US" altLang="zh-CN" dirty="0" err="1" smtClean="0"/>
              <a:t>i</a:t>
            </a:r>
            <a:r>
              <a:rPr lang="en-US" altLang="zh-CN" dirty="0" smtClean="0"/>
              <a:t> );</a:t>
            </a:r>
          </a:p>
          <a:p>
            <a:r>
              <a:rPr lang="en-US" altLang="zh-CN" dirty="0" smtClean="0"/>
              <a:t>  </a:t>
            </a:r>
            <a:r>
              <a:rPr lang="en-US" altLang="zh-CN" dirty="0" err="1" smtClean="0"/>
              <a:t>myList.output</a:t>
            </a:r>
            <a:r>
              <a:rPr lang="en-US" altLang="zh-CN" dirty="0" smtClean="0"/>
              <a:t> ();</a:t>
            </a:r>
          </a:p>
          <a:p>
            <a:r>
              <a:rPr lang="en-US" altLang="zh-CN" dirty="0" smtClean="0"/>
              <a:t> }</a:t>
            </a:r>
          </a:p>
          <a:p>
            <a:r>
              <a:rPr lang="en-US" altLang="zh-CN" dirty="0" smtClean="0"/>
              <a:t> </a:t>
            </a:r>
          </a:p>
          <a:p>
            <a:endParaRPr lang="zh-CN" altLang="en-US" dirty="0" smtClean="0"/>
          </a:p>
        </p:txBody>
      </p:sp>
      <p:sp>
        <p:nvSpPr>
          <p:cNvPr id="76804" name="灯片编号占位符 3"/>
          <p:cNvSpPr>
            <a:spLocks noGrp="1"/>
          </p:cNvSpPr>
          <p:nvPr>
            <p:ph type="sldNum" sz="quarter" idx="5"/>
          </p:nvPr>
        </p:nvSpPr>
        <p:spPr>
          <a:noFill/>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fld id="{E02C1906-9E67-4C1E-83F1-E0301006B277}" type="slidenum">
              <a:rPr lang="en-US" altLang="zh-CN" sz="1200" b="0" smtClean="0">
                <a:solidFill>
                  <a:schemeClr val="tx1"/>
                </a:solidFill>
                <a:latin typeface="Times New Roman" pitchFamily="18" charset="0"/>
                <a:ea typeface="宋体" pitchFamily="2" charset="-122"/>
              </a:rPr>
              <a:pPr eaLnBrk="1" hangingPunct="1"/>
              <a:t>21</a:t>
            </a:fld>
            <a:endParaRPr lang="en-US" altLang="zh-CN" sz="1200" b="0" smtClean="0">
              <a:solidFill>
                <a:schemeClr val="tx1"/>
              </a:solidFill>
              <a:latin typeface="Times New Roman" pitchFamily="18" charset="0"/>
              <a:ea typeface="宋体" pitchFamily="2" charset="-122"/>
            </a:endParaRPr>
          </a:p>
        </p:txBody>
      </p:sp>
    </p:spTree>
    <p:extLst>
      <p:ext uri="{BB962C8B-B14F-4D97-AF65-F5344CB8AC3E}">
        <p14:creationId xmlns:p14="http://schemas.microsoft.com/office/powerpoint/2010/main" val="3643564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BDE3F3B-97DC-4A46-ADE8-FF034FBC4E43}" type="slidenum">
              <a:rPr lang="en-US"/>
              <a:pPr>
                <a:defRPr/>
              </a:pPr>
              <a:t>‹#›</a:t>
            </a:fld>
            <a:endParaRPr lang="en-US"/>
          </a:p>
        </p:txBody>
      </p:sp>
    </p:spTree>
    <p:extLst>
      <p:ext uri="{BB962C8B-B14F-4D97-AF65-F5344CB8AC3E}">
        <p14:creationId xmlns:p14="http://schemas.microsoft.com/office/powerpoint/2010/main" val="76429031"/>
      </p:ext>
    </p:extLst>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F02D584-D396-4898-A3E1-9D5AA4ACF164}" type="slidenum">
              <a:rPr lang="en-US"/>
              <a:pPr>
                <a:defRPr/>
              </a:pPr>
              <a:t>‹#›</a:t>
            </a:fld>
            <a:endParaRPr lang="en-US"/>
          </a:p>
        </p:txBody>
      </p:sp>
    </p:spTree>
    <p:extLst>
      <p:ext uri="{BB962C8B-B14F-4D97-AF65-F5344CB8AC3E}">
        <p14:creationId xmlns:p14="http://schemas.microsoft.com/office/powerpoint/2010/main" val="589497017"/>
      </p:ext>
    </p:extLst>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D5D6F6E-BAAA-49FA-B09C-0B8331A0C97E}" type="slidenum">
              <a:rPr lang="en-US"/>
              <a:pPr>
                <a:defRPr/>
              </a:pPr>
              <a:t>‹#›</a:t>
            </a:fld>
            <a:endParaRPr lang="en-US"/>
          </a:p>
        </p:txBody>
      </p:sp>
    </p:spTree>
    <p:extLst>
      <p:ext uri="{BB962C8B-B14F-4D97-AF65-F5344CB8AC3E}">
        <p14:creationId xmlns:p14="http://schemas.microsoft.com/office/powerpoint/2010/main" val="2690648656"/>
      </p:ext>
    </p:extLst>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A8A4BBB-7221-42BB-8FBC-8EF56779514C}" type="slidenum">
              <a:rPr lang="en-US"/>
              <a:pPr>
                <a:defRPr/>
              </a:pPr>
              <a:t>‹#›</a:t>
            </a:fld>
            <a:endParaRPr lang="en-US"/>
          </a:p>
        </p:txBody>
      </p:sp>
    </p:spTree>
    <p:extLst>
      <p:ext uri="{BB962C8B-B14F-4D97-AF65-F5344CB8AC3E}">
        <p14:creationId xmlns:p14="http://schemas.microsoft.com/office/powerpoint/2010/main" val="4117780516"/>
      </p:ext>
    </p:extLst>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7F34B5D-3515-4B3A-98F1-B64C1F3099F8}" type="slidenum">
              <a:rPr lang="en-US"/>
              <a:pPr>
                <a:defRPr/>
              </a:pPr>
              <a:t>‹#›</a:t>
            </a:fld>
            <a:endParaRPr lang="en-US"/>
          </a:p>
        </p:txBody>
      </p:sp>
    </p:spTree>
    <p:extLst>
      <p:ext uri="{BB962C8B-B14F-4D97-AF65-F5344CB8AC3E}">
        <p14:creationId xmlns:p14="http://schemas.microsoft.com/office/powerpoint/2010/main" val="1038847955"/>
      </p:ext>
    </p:extLst>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EB064D1-28AD-4EAB-95B8-6D65249147AC}" type="slidenum">
              <a:rPr lang="en-US"/>
              <a:pPr>
                <a:defRPr/>
              </a:pPr>
              <a:t>‹#›</a:t>
            </a:fld>
            <a:endParaRPr lang="en-US"/>
          </a:p>
        </p:txBody>
      </p:sp>
    </p:spTree>
    <p:extLst>
      <p:ext uri="{BB962C8B-B14F-4D97-AF65-F5344CB8AC3E}">
        <p14:creationId xmlns:p14="http://schemas.microsoft.com/office/powerpoint/2010/main" val="793281646"/>
      </p:ext>
    </p:extLst>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8D5601A-8693-4AC4-A138-3619E8E8B8F7}" type="slidenum">
              <a:rPr lang="en-US"/>
              <a:pPr>
                <a:defRPr/>
              </a:pPr>
              <a:t>‹#›</a:t>
            </a:fld>
            <a:endParaRPr lang="en-US"/>
          </a:p>
        </p:txBody>
      </p:sp>
    </p:spTree>
    <p:extLst>
      <p:ext uri="{BB962C8B-B14F-4D97-AF65-F5344CB8AC3E}">
        <p14:creationId xmlns:p14="http://schemas.microsoft.com/office/powerpoint/2010/main" val="1440425952"/>
      </p:ext>
    </p:extLst>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6A36DC0-6F39-40F4-AF3E-CD653B586FAA}" type="slidenum">
              <a:rPr lang="en-US"/>
              <a:pPr>
                <a:defRPr/>
              </a:pPr>
              <a:t>‹#›</a:t>
            </a:fld>
            <a:endParaRPr lang="en-US"/>
          </a:p>
        </p:txBody>
      </p:sp>
    </p:spTree>
    <p:extLst>
      <p:ext uri="{BB962C8B-B14F-4D97-AF65-F5344CB8AC3E}">
        <p14:creationId xmlns:p14="http://schemas.microsoft.com/office/powerpoint/2010/main" val="3133041830"/>
      </p:ext>
    </p:extLst>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4F1A706-0F71-42E5-98F5-B85AEF820693}" type="slidenum">
              <a:rPr lang="en-US"/>
              <a:pPr>
                <a:defRPr/>
              </a:pPr>
              <a:t>‹#›</a:t>
            </a:fld>
            <a:endParaRPr lang="en-US"/>
          </a:p>
        </p:txBody>
      </p:sp>
    </p:spTree>
    <p:extLst>
      <p:ext uri="{BB962C8B-B14F-4D97-AF65-F5344CB8AC3E}">
        <p14:creationId xmlns:p14="http://schemas.microsoft.com/office/powerpoint/2010/main" val="1747261273"/>
      </p:ext>
    </p:extLst>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58309D-F5BD-4B49-8457-84C958011271}" type="slidenum">
              <a:rPr lang="en-US"/>
              <a:pPr>
                <a:defRPr/>
              </a:pPr>
              <a:t>‹#›</a:t>
            </a:fld>
            <a:endParaRPr lang="en-US"/>
          </a:p>
        </p:txBody>
      </p:sp>
    </p:spTree>
    <p:extLst>
      <p:ext uri="{BB962C8B-B14F-4D97-AF65-F5344CB8AC3E}">
        <p14:creationId xmlns:p14="http://schemas.microsoft.com/office/powerpoint/2010/main" val="4015877711"/>
      </p:ext>
    </p:extLst>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0023E1-8D68-4755-98AF-ECB07CFC4D0B}" type="slidenum">
              <a:rPr lang="en-US"/>
              <a:pPr>
                <a:defRPr/>
              </a:pPr>
              <a:t>‹#›</a:t>
            </a:fld>
            <a:endParaRPr lang="en-US"/>
          </a:p>
        </p:txBody>
      </p:sp>
    </p:spTree>
    <p:extLst>
      <p:ext uri="{BB962C8B-B14F-4D97-AF65-F5344CB8AC3E}">
        <p14:creationId xmlns:p14="http://schemas.microsoft.com/office/powerpoint/2010/main" val="1154987600"/>
      </p:ext>
    </p:extLst>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rgbClr val="CCECFF"/>
            </a:gs>
            <a:gs pos="50000">
              <a:srgbClr val="FFFFFF"/>
            </a:gs>
            <a:gs pos="100000">
              <a:srgbClr val="CCEC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457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spcBef>
                <a:spcPct val="50000"/>
              </a:spcBef>
              <a:defRPr sz="1400" b="0">
                <a:solidFill>
                  <a:schemeClr val="bg2"/>
                </a:solidFill>
                <a:latin typeface="+mn-lt"/>
                <a:ea typeface="+mn-ea"/>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spcBef>
                <a:spcPct val="50000"/>
              </a:spcBef>
              <a:defRPr sz="1400" b="0">
                <a:solidFill>
                  <a:schemeClr val="bg2"/>
                </a:solidFill>
                <a:latin typeface="+mn-lt"/>
                <a:ea typeface="+mn-ea"/>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solidFill>
                  <a:schemeClr val="bg2"/>
                </a:solidFill>
                <a:latin typeface="+mn-lt"/>
                <a:ea typeface="+mn-ea"/>
              </a:defRPr>
            </a:lvl1pPr>
          </a:lstStyle>
          <a:p>
            <a:pPr>
              <a:defRPr/>
            </a:pPr>
            <a:fld id="{171673BC-8F65-4BA3-B7B6-F9A54CDC149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zoom/>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l"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l"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l"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l" rtl="0" eaLnBrk="0" fontAlgn="base" hangingPunct="0">
        <a:spcBef>
          <a:spcPct val="0"/>
        </a:spcBef>
        <a:spcAft>
          <a:spcPct val="0"/>
        </a:spcAft>
        <a:defRPr sz="4400">
          <a:solidFill>
            <a:schemeClr val="tx2"/>
          </a:solidFill>
          <a:latin typeface="Times New Roman" pitchFamily="18" charset="0"/>
          <a:ea typeface="宋体" pitchFamily="2" charset="-122"/>
        </a:defRPr>
      </a:lvl6pPr>
      <a:lvl7pPr marL="914400" algn="l" rtl="0" eaLnBrk="0" fontAlgn="base" hangingPunct="0">
        <a:spcBef>
          <a:spcPct val="0"/>
        </a:spcBef>
        <a:spcAft>
          <a:spcPct val="0"/>
        </a:spcAft>
        <a:defRPr sz="4400">
          <a:solidFill>
            <a:schemeClr val="tx2"/>
          </a:solidFill>
          <a:latin typeface="Times New Roman" pitchFamily="18" charset="0"/>
          <a:ea typeface="宋体" pitchFamily="2" charset="-122"/>
        </a:defRPr>
      </a:lvl7pPr>
      <a:lvl8pPr marL="1371600" algn="l" rtl="0" eaLnBrk="0" fontAlgn="base" hangingPunct="0">
        <a:spcBef>
          <a:spcPct val="0"/>
        </a:spcBef>
        <a:spcAft>
          <a:spcPct val="0"/>
        </a:spcAft>
        <a:defRPr sz="4400">
          <a:solidFill>
            <a:schemeClr val="tx2"/>
          </a:solidFill>
          <a:latin typeface="Times New Roman" pitchFamily="18" charset="0"/>
          <a:ea typeface="宋体" pitchFamily="2" charset="-122"/>
        </a:defRPr>
      </a:lvl8pPr>
      <a:lvl9pPr marL="1828800" algn="l" rtl="0" eaLnBrk="0" fontAlgn="base" hangingPunct="0">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ctrTitle" idx="4294967295"/>
          </p:nvPr>
        </p:nvSpPr>
        <p:spPr>
          <a:xfrm>
            <a:off x="1371600" y="836613"/>
            <a:ext cx="7772400" cy="1143000"/>
          </a:xfrm>
        </p:spPr>
        <p:txBody>
          <a:bodyPr anchor="ctr"/>
          <a:lstStyle/>
          <a:p>
            <a:pPr eaLnBrk="1" hangingPunct="1"/>
            <a:r>
              <a:rPr lang="zh-CN" sz="5400" dirty="0" smtClean="0">
                <a:solidFill>
                  <a:srgbClr val="FF0000"/>
                </a:solidFill>
                <a:latin typeface="黑体" pitchFamily="2" charset="-122"/>
                <a:ea typeface="黑体" pitchFamily="2" charset="-122"/>
              </a:rPr>
              <a:t>第二章  线性表</a:t>
            </a:r>
          </a:p>
        </p:txBody>
      </p:sp>
      <p:sp>
        <p:nvSpPr>
          <p:cNvPr id="2051" name="Rectangle 3"/>
          <p:cNvSpPr>
            <a:spLocks noGrp="1" noChangeArrowheads="1"/>
          </p:cNvSpPr>
          <p:nvPr>
            <p:ph type="subTitle" idx="4294967295"/>
          </p:nvPr>
        </p:nvSpPr>
        <p:spPr>
          <a:xfrm>
            <a:off x="827088" y="2420938"/>
            <a:ext cx="7632700" cy="3529012"/>
          </a:xfrm>
          <a:solidFill>
            <a:srgbClr val="00FFFF"/>
          </a:solidFill>
          <a:ln>
            <a:solidFill>
              <a:srgbClr val="CC99FF"/>
            </a:solidFill>
            <a:miter lim="800000"/>
            <a:headEnd/>
            <a:tailEnd/>
          </a:ln>
        </p:spPr>
        <p:txBody>
          <a:bodyPr/>
          <a:lstStyle/>
          <a:p>
            <a:pPr marL="0" indent="0" eaLnBrk="1" hangingPunct="1">
              <a:buFont typeface="Monotype Sorts" pitchFamily="2" charset="2"/>
              <a:buNone/>
            </a:pPr>
            <a:r>
              <a:rPr lang="zh-CN" altLang="en-US" b="1" dirty="0" smtClean="0"/>
              <a:t>内容提要：</a:t>
            </a:r>
          </a:p>
          <a:p>
            <a:pPr marL="0" indent="0">
              <a:buFont typeface="Monotype Sorts" pitchFamily="2" charset="2"/>
              <a:buNone/>
            </a:pPr>
            <a:r>
              <a:rPr lang="zh-CN" altLang="en-US" b="1" dirty="0" smtClean="0"/>
              <a:t>       线性表是最简单、最基本、也是最常用的一种数据结构。</a:t>
            </a:r>
            <a:endParaRPr lang="en-US" b="1" dirty="0" smtClean="0"/>
          </a:p>
          <a:p>
            <a:pPr marL="0" indent="0">
              <a:buFont typeface="Monotype Sorts" pitchFamily="2" charset="2"/>
              <a:buNone/>
            </a:pPr>
            <a:r>
              <a:rPr lang="zh-CN" altLang="en-US" b="1" dirty="0" smtClean="0">
                <a:solidFill>
                  <a:schemeClr val="tx2"/>
                </a:solidFill>
              </a:rPr>
              <a:t>       </a:t>
            </a:r>
            <a:r>
              <a:rPr lang="zh-CN" altLang="en-US" b="1" dirty="0" smtClean="0"/>
              <a:t>它有两种存储方法：</a:t>
            </a:r>
            <a:r>
              <a:rPr lang="zh-CN" altLang="en-US" b="1" dirty="0" smtClean="0">
                <a:solidFill>
                  <a:srgbClr val="FF0000"/>
                </a:solidFill>
              </a:rPr>
              <a:t>顺序存储和链式存储</a:t>
            </a:r>
            <a:r>
              <a:rPr lang="zh-CN" altLang="en-US" b="1" dirty="0" smtClean="0"/>
              <a:t>，它的主要基本操作是</a:t>
            </a:r>
            <a:r>
              <a:rPr lang="zh-CN" altLang="en-US" b="1" dirty="0" smtClean="0">
                <a:solidFill>
                  <a:srgbClr val="FF0000"/>
                </a:solidFill>
              </a:rPr>
              <a:t>插入、删除和检索</a:t>
            </a:r>
            <a:r>
              <a:rPr lang="zh-CN" altLang="en-US" b="1" dirty="0" smtClean="0"/>
              <a:t>等。</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381000" y="381000"/>
            <a:ext cx="8548688" cy="685800"/>
          </a:xfrm>
        </p:spPr>
        <p:txBody>
          <a:bodyPr/>
          <a:lstStyle/>
          <a:p>
            <a:r>
              <a:rPr lang="en-US" altLang="zh-CN" sz="3600" b="1" dirty="0" smtClean="0">
                <a:solidFill>
                  <a:schemeClr val="tx1"/>
                </a:solidFill>
              </a:rPr>
              <a:t>2.2.2</a:t>
            </a:r>
            <a:r>
              <a:rPr lang="zh-CN" altLang="en-US" sz="3600" b="1" dirty="0" smtClean="0">
                <a:solidFill>
                  <a:srgbClr val="000099"/>
                </a:solidFill>
                <a:ea typeface="仿宋_GB2312" pitchFamily="49" charset="-122"/>
              </a:rPr>
              <a:t>顺序表</a:t>
            </a:r>
            <a:r>
              <a:rPr lang="en-US" altLang="zh-CN" sz="3600" b="1" dirty="0" smtClean="0">
                <a:solidFill>
                  <a:srgbClr val="000099"/>
                </a:solidFill>
                <a:ea typeface="仿宋_GB2312" pitchFamily="49" charset="-122"/>
              </a:rPr>
              <a:t>(</a:t>
            </a:r>
            <a:r>
              <a:rPr lang="en-US" altLang="zh-CN" sz="3600" b="1" i="1" dirty="0" err="1" smtClean="0">
                <a:solidFill>
                  <a:srgbClr val="000099"/>
                </a:solidFill>
                <a:ea typeface="仿宋_GB2312" pitchFamily="49" charset="-122"/>
              </a:rPr>
              <a:t>SeqList</a:t>
            </a:r>
            <a:r>
              <a:rPr lang="en-US" altLang="zh-CN" sz="3600" b="1" dirty="0" smtClean="0">
                <a:solidFill>
                  <a:srgbClr val="000099"/>
                </a:solidFill>
                <a:ea typeface="仿宋_GB2312" pitchFamily="49" charset="-122"/>
              </a:rPr>
              <a:t>)</a:t>
            </a:r>
            <a:r>
              <a:rPr lang="zh-CN" altLang="en-US" sz="3600" b="1" dirty="0" smtClean="0">
                <a:solidFill>
                  <a:srgbClr val="000099"/>
                </a:solidFill>
                <a:ea typeface="仿宋_GB2312" pitchFamily="49" charset="-122"/>
              </a:rPr>
              <a:t>类的定义</a:t>
            </a:r>
          </a:p>
        </p:txBody>
      </p:sp>
      <p:sp>
        <p:nvSpPr>
          <p:cNvPr id="12291" name="Rectangle 3"/>
          <p:cNvSpPr>
            <a:spLocks noGrp="1" noChangeArrowheads="1"/>
          </p:cNvSpPr>
          <p:nvPr>
            <p:ph type="body" idx="4294967295"/>
          </p:nvPr>
        </p:nvSpPr>
        <p:spPr>
          <a:xfrm>
            <a:off x="142875" y="1219200"/>
            <a:ext cx="9001125" cy="5334000"/>
          </a:xfrm>
        </p:spPr>
        <p:txBody>
          <a:bodyPr/>
          <a:lstStyle/>
          <a:p>
            <a:pPr>
              <a:buFont typeface="Monotype Sorts" pitchFamily="2" charset="2"/>
              <a:buNone/>
            </a:pPr>
            <a:r>
              <a:rPr lang="zh-CN" altLang="en-US" sz="2400" b="1" dirty="0" smtClean="0"/>
              <a:t>＃</a:t>
            </a:r>
            <a:r>
              <a:rPr lang="en-US" altLang="zh-CN" sz="2400" b="1" dirty="0" smtClean="0"/>
              <a:t>include&lt;</a:t>
            </a:r>
            <a:r>
              <a:rPr lang="en-US" altLang="zh-CN" sz="2400" b="1" dirty="0" err="1" smtClean="0"/>
              <a:t>iostream.h</a:t>
            </a:r>
            <a:r>
              <a:rPr lang="en-US" altLang="zh-CN" sz="2400" b="1" dirty="0" smtClean="0"/>
              <a:t>&gt;</a:t>
            </a:r>
          </a:p>
          <a:p>
            <a:pPr>
              <a:buFont typeface="Monotype Sorts" pitchFamily="2" charset="2"/>
              <a:buNone/>
            </a:pPr>
            <a:r>
              <a:rPr lang="zh-CN" altLang="en-US" sz="2400" b="1" dirty="0" smtClean="0"/>
              <a:t>＃</a:t>
            </a:r>
            <a:r>
              <a:rPr lang="en-US" altLang="zh-CN" sz="2400" b="1" dirty="0" smtClean="0"/>
              <a:t>include&lt;</a:t>
            </a:r>
            <a:r>
              <a:rPr lang="en-US" altLang="zh-CN" sz="2400" b="1" dirty="0" err="1" smtClean="0"/>
              <a:t>stdlib.h</a:t>
            </a:r>
            <a:r>
              <a:rPr lang="en-US" altLang="zh-CN" sz="2400" b="1" dirty="0" smtClean="0"/>
              <a:t>&gt;</a:t>
            </a:r>
          </a:p>
          <a:p>
            <a:pPr>
              <a:buFont typeface="Monotype Sorts" pitchFamily="2" charset="2"/>
              <a:buNone/>
            </a:pPr>
            <a:r>
              <a:rPr lang="en-US" altLang="zh-CN" sz="2400" b="1" dirty="0" err="1" smtClean="0"/>
              <a:t>typedef</a:t>
            </a:r>
            <a:r>
              <a:rPr lang="en-US" altLang="zh-CN" sz="2400" b="1" dirty="0" smtClean="0"/>
              <a:t>  </a:t>
            </a:r>
            <a:r>
              <a:rPr lang="en-US" altLang="zh-CN" sz="2400" b="1" dirty="0" err="1" smtClean="0"/>
              <a:t>int</a:t>
            </a:r>
            <a:r>
              <a:rPr lang="en-US" altLang="zh-CN" sz="2400" b="1" dirty="0" smtClean="0"/>
              <a:t>  T</a:t>
            </a:r>
            <a:r>
              <a:rPr lang="zh-CN" altLang="en-US" sz="2400" b="1" dirty="0" smtClean="0"/>
              <a:t>；</a:t>
            </a:r>
            <a:endParaRPr lang="en-US" sz="2400" b="1" dirty="0" smtClean="0"/>
          </a:p>
          <a:p>
            <a:pPr>
              <a:lnSpc>
                <a:spcPct val="110000"/>
              </a:lnSpc>
              <a:spcBef>
                <a:spcPct val="0"/>
              </a:spcBef>
              <a:buFont typeface="Monotype Sorts" pitchFamily="2" charset="2"/>
              <a:buNone/>
            </a:pPr>
            <a:r>
              <a:rPr lang="en-US" altLang="zh-CN" sz="2800" b="1" dirty="0" smtClean="0">
                <a:ea typeface="仿宋_GB2312" pitchFamily="49" charset="-122"/>
              </a:rPr>
              <a:t>class </a:t>
            </a:r>
            <a:r>
              <a:rPr lang="en-US" altLang="zh-CN" sz="2800" b="1" dirty="0" err="1" smtClean="0">
                <a:ea typeface="仿宋_GB2312" pitchFamily="49" charset="-122"/>
              </a:rPr>
              <a:t>SeqList</a:t>
            </a:r>
            <a:r>
              <a:rPr lang="en-US" altLang="zh-CN" sz="2800" b="1" dirty="0" smtClean="0">
                <a:ea typeface="仿宋_GB2312" pitchFamily="49" charset="-122"/>
              </a:rPr>
              <a:t> {</a:t>
            </a:r>
          </a:p>
          <a:p>
            <a:pPr>
              <a:lnSpc>
                <a:spcPct val="110000"/>
              </a:lnSpc>
              <a:spcBef>
                <a:spcPct val="0"/>
              </a:spcBef>
              <a:buFont typeface="Monotype Sorts" pitchFamily="2" charset="2"/>
              <a:buNone/>
            </a:pPr>
            <a:r>
              <a:rPr lang="en-US" altLang="zh-CN" sz="2800" b="1" dirty="0" smtClean="0">
                <a:solidFill>
                  <a:srgbClr val="CC0000"/>
                </a:solidFill>
                <a:ea typeface="仿宋_GB2312" pitchFamily="49" charset="-122"/>
              </a:rPr>
              <a:t>      </a:t>
            </a:r>
            <a:r>
              <a:rPr lang="en-US" altLang="zh-CN" sz="2800" b="1" dirty="0" smtClean="0"/>
              <a:t>T</a:t>
            </a:r>
            <a:r>
              <a:rPr lang="en-US" altLang="zh-CN" sz="2800" b="1" dirty="0" smtClean="0">
                <a:ea typeface="仿宋_GB2312" pitchFamily="49" charset="-122"/>
              </a:rPr>
              <a:t> *data;  </a:t>
            </a:r>
            <a:r>
              <a:rPr lang="en-US" altLang="zh-CN" sz="2800" b="1" dirty="0" smtClean="0">
                <a:solidFill>
                  <a:srgbClr val="CC0000"/>
                </a:solidFill>
                <a:ea typeface="仿宋_GB2312" pitchFamily="49" charset="-122"/>
              </a:rPr>
              <a:t>                 </a:t>
            </a:r>
            <a:r>
              <a:rPr lang="en-US" altLang="zh-CN" sz="2800" b="1" dirty="0" smtClean="0">
                <a:solidFill>
                  <a:srgbClr val="0000FF"/>
                </a:solidFill>
                <a:ea typeface="仿宋_GB2312" pitchFamily="49" charset="-122"/>
              </a:rPr>
              <a:t>//</a:t>
            </a:r>
            <a:r>
              <a:rPr lang="zh-CN" altLang="en-US" sz="2800" b="1" dirty="0" smtClean="0">
                <a:solidFill>
                  <a:srgbClr val="0000FF"/>
                </a:solidFill>
                <a:ea typeface="仿宋_GB2312" pitchFamily="49" charset="-122"/>
              </a:rPr>
              <a:t>顺序表存储数组</a:t>
            </a:r>
            <a:endParaRPr lang="zh-CN" altLang="en-US" sz="2800" dirty="0" smtClean="0">
              <a:solidFill>
                <a:srgbClr val="CC0000"/>
              </a:solidFill>
              <a:ea typeface="仿宋_GB2312" pitchFamily="49" charset="-122"/>
            </a:endParaRPr>
          </a:p>
          <a:p>
            <a:pPr>
              <a:lnSpc>
                <a:spcPct val="110000"/>
              </a:lnSpc>
              <a:spcBef>
                <a:spcPct val="0"/>
              </a:spcBef>
              <a:buFont typeface="Monotype Sorts" pitchFamily="2" charset="2"/>
              <a:buNone/>
            </a:pPr>
            <a:r>
              <a:rPr lang="zh-CN" altLang="en-US" sz="2800" dirty="0" smtClean="0">
                <a:solidFill>
                  <a:srgbClr val="CC0000"/>
                </a:solidFill>
                <a:ea typeface="仿宋_GB2312" pitchFamily="49" charset="-122"/>
              </a:rPr>
              <a:t>	  </a:t>
            </a:r>
            <a:r>
              <a:rPr lang="zh-CN" altLang="en-US" sz="2800" b="1" dirty="0" smtClean="0">
                <a:solidFill>
                  <a:srgbClr val="CC0000"/>
                </a:solidFill>
                <a:ea typeface="仿宋_GB2312" pitchFamily="49" charset="-122"/>
              </a:rPr>
              <a:t> </a:t>
            </a:r>
            <a:r>
              <a:rPr lang="en-US" altLang="zh-CN" sz="2800" b="1" dirty="0" err="1" smtClean="0">
                <a:ea typeface="仿宋_GB2312" pitchFamily="49" charset="-122"/>
              </a:rPr>
              <a:t>int</a:t>
            </a:r>
            <a:r>
              <a:rPr lang="en-US" altLang="zh-CN" sz="2800" b="1" dirty="0" smtClean="0">
                <a:ea typeface="仿宋_GB2312" pitchFamily="49" charset="-122"/>
              </a:rPr>
              <a:t> </a:t>
            </a:r>
            <a:r>
              <a:rPr lang="en-US" altLang="zh-CN" sz="2800" b="1" dirty="0" err="1" smtClean="0">
                <a:ea typeface="仿宋_GB2312" pitchFamily="49" charset="-122"/>
              </a:rPr>
              <a:t>MaxSize</a:t>
            </a:r>
            <a:r>
              <a:rPr lang="en-US" altLang="zh-CN" sz="2800" b="1" dirty="0" smtClean="0">
                <a:ea typeface="仿宋_GB2312" pitchFamily="49" charset="-122"/>
              </a:rPr>
              <a:t>;</a:t>
            </a:r>
            <a:r>
              <a:rPr lang="en-US" altLang="zh-CN" sz="2800" dirty="0" smtClean="0">
                <a:ea typeface="仿宋_GB2312" pitchFamily="49" charset="-122"/>
              </a:rPr>
              <a:t>	</a:t>
            </a:r>
            <a:r>
              <a:rPr lang="en-US" altLang="zh-CN" sz="2800" b="1" dirty="0" smtClean="0">
                <a:solidFill>
                  <a:srgbClr val="CC0000"/>
                </a:solidFill>
                <a:ea typeface="仿宋_GB2312" pitchFamily="49" charset="-122"/>
              </a:rPr>
              <a:t>         </a:t>
            </a:r>
            <a:r>
              <a:rPr lang="en-US" altLang="zh-CN" sz="2800" b="1" dirty="0" smtClean="0">
                <a:solidFill>
                  <a:srgbClr val="0000FF"/>
                </a:solidFill>
                <a:ea typeface="仿宋_GB2312" pitchFamily="49" charset="-122"/>
              </a:rPr>
              <a:t>//</a:t>
            </a:r>
            <a:r>
              <a:rPr lang="zh-CN" altLang="en-US" sz="2800" b="1" dirty="0" smtClean="0">
                <a:ea typeface="楷体_GB2312" pitchFamily="49" charset="-122"/>
              </a:rPr>
              <a:t>是问题要求的元素数目的最大值</a:t>
            </a:r>
            <a:endParaRPr lang="zh-CN" altLang="en-US" sz="2800" dirty="0" smtClean="0">
              <a:solidFill>
                <a:srgbClr val="CC0000"/>
              </a:solidFill>
              <a:ea typeface="仿宋_GB2312" pitchFamily="49" charset="-122"/>
            </a:endParaRPr>
          </a:p>
          <a:p>
            <a:pPr>
              <a:lnSpc>
                <a:spcPct val="110000"/>
              </a:lnSpc>
              <a:spcBef>
                <a:spcPct val="0"/>
              </a:spcBef>
              <a:buFont typeface="Monotype Sorts" pitchFamily="2" charset="2"/>
              <a:buNone/>
            </a:pPr>
            <a:r>
              <a:rPr lang="zh-CN" altLang="en-US" sz="2800" dirty="0" smtClean="0">
                <a:solidFill>
                  <a:srgbClr val="CC0000"/>
                </a:solidFill>
                <a:ea typeface="仿宋_GB2312" pitchFamily="49" charset="-122"/>
              </a:rPr>
              <a:t>	   </a:t>
            </a:r>
            <a:r>
              <a:rPr lang="en-US" altLang="zh-CN" sz="2800" b="1" dirty="0" err="1" smtClean="0">
                <a:ea typeface="仿宋_GB2312" pitchFamily="49" charset="-122"/>
              </a:rPr>
              <a:t>int</a:t>
            </a:r>
            <a:r>
              <a:rPr lang="en-US" altLang="zh-CN" sz="2800" b="1" dirty="0" smtClean="0">
                <a:ea typeface="仿宋_GB2312" pitchFamily="49" charset="-122"/>
              </a:rPr>
              <a:t> last; 	</a:t>
            </a:r>
            <a:r>
              <a:rPr lang="en-US" altLang="zh-CN" sz="2800" b="1" dirty="0" smtClean="0">
                <a:solidFill>
                  <a:srgbClr val="CC0000"/>
                </a:solidFill>
                <a:ea typeface="仿宋_GB2312" pitchFamily="49" charset="-122"/>
              </a:rPr>
              <a:t>         </a:t>
            </a:r>
            <a:r>
              <a:rPr lang="en-US" altLang="zh-CN" sz="2800" b="1" dirty="0" smtClean="0">
                <a:solidFill>
                  <a:srgbClr val="0000FF"/>
                </a:solidFill>
                <a:ea typeface="仿宋_GB2312" pitchFamily="49" charset="-122"/>
              </a:rPr>
              <a:t>//</a:t>
            </a:r>
            <a:r>
              <a:rPr lang="zh-CN" altLang="en-US" sz="2800" b="1" dirty="0" smtClean="0">
                <a:solidFill>
                  <a:srgbClr val="0000FF"/>
                </a:solidFill>
                <a:ea typeface="仿宋_GB2312" pitchFamily="49" charset="-122"/>
              </a:rPr>
              <a:t>表中最后一个元素的下标</a:t>
            </a:r>
            <a:endParaRPr lang="zh-CN" altLang="en-US" sz="2800" b="1" dirty="0" smtClean="0">
              <a:solidFill>
                <a:srgbClr val="CC0000"/>
              </a:solidFill>
              <a:ea typeface="仿宋_GB2312" pitchFamily="49" charset="-122"/>
            </a:endParaRPr>
          </a:p>
          <a:p>
            <a:pPr>
              <a:lnSpc>
                <a:spcPct val="110000"/>
              </a:lnSpc>
              <a:spcBef>
                <a:spcPct val="0"/>
              </a:spcBef>
              <a:buFont typeface="Monotype Sorts" pitchFamily="2" charset="2"/>
              <a:buNone/>
            </a:pPr>
            <a:r>
              <a:rPr lang="en-US" altLang="zh-CN" sz="2800" b="1" dirty="0" smtClean="0">
                <a:ea typeface="仿宋_GB2312" pitchFamily="49" charset="-122"/>
              </a:rPr>
              <a:t>public:</a:t>
            </a:r>
          </a:p>
          <a:p>
            <a:pPr>
              <a:lnSpc>
                <a:spcPct val="110000"/>
              </a:lnSpc>
              <a:spcBef>
                <a:spcPct val="0"/>
              </a:spcBef>
              <a:buFont typeface="Monotype Sorts" pitchFamily="2" charset="2"/>
              <a:buNone/>
            </a:pPr>
            <a:r>
              <a:rPr lang="en-US" sz="2800" b="1" dirty="0" smtClean="0">
                <a:ea typeface="仿宋_GB2312" pitchFamily="49" charset="-122"/>
              </a:rPr>
              <a:t>	   </a:t>
            </a:r>
            <a:r>
              <a:rPr lang="en-US" altLang="zh-CN" sz="2800" b="1" dirty="0" err="1" smtClean="0">
                <a:ea typeface="仿宋_GB2312" pitchFamily="49" charset="-122"/>
              </a:rPr>
              <a:t>SeqList</a:t>
            </a:r>
            <a:r>
              <a:rPr lang="en-US" altLang="zh-CN" sz="2800" b="1" dirty="0" smtClean="0">
                <a:ea typeface="仿宋_GB2312" pitchFamily="49" charset="-122"/>
              </a:rPr>
              <a:t> ( </a:t>
            </a:r>
            <a:r>
              <a:rPr lang="en-US" altLang="zh-CN" sz="2800" b="1" dirty="0" err="1" smtClean="0">
                <a:ea typeface="仿宋_GB2312" pitchFamily="49" charset="-122"/>
              </a:rPr>
              <a:t>int</a:t>
            </a:r>
            <a:r>
              <a:rPr lang="en-US" altLang="zh-CN" sz="2800" b="1" dirty="0" smtClean="0">
                <a:ea typeface="仿宋_GB2312" pitchFamily="49" charset="-122"/>
              </a:rPr>
              <a:t> </a:t>
            </a:r>
            <a:r>
              <a:rPr lang="en-US" altLang="zh-CN" sz="2800" b="1" dirty="0" err="1" smtClean="0">
                <a:ea typeface="仿宋_GB2312" pitchFamily="49" charset="-122"/>
              </a:rPr>
              <a:t>sz</a:t>
            </a:r>
            <a:r>
              <a:rPr lang="en-US" altLang="zh-CN" sz="2800" b="1" dirty="0" smtClean="0">
                <a:ea typeface="仿宋_GB2312" pitchFamily="49" charset="-122"/>
              </a:rPr>
              <a:t> );</a:t>
            </a:r>
          </a:p>
          <a:p>
            <a:pPr>
              <a:lnSpc>
                <a:spcPct val="110000"/>
              </a:lnSpc>
              <a:spcBef>
                <a:spcPct val="0"/>
              </a:spcBef>
              <a:buFont typeface="Monotype Sorts" pitchFamily="2" charset="2"/>
              <a:buNone/>
            </a:pPr>
            <a:r>
              <a:rPr lang="en-US" altLang="zh-CN" sz="2800" b="1" dirty="0" smtClean="0">
                <a:ea typeface="仿宋_GB2312" pitchFamily="49" charset="-122"/>
              </a:rPr>
              <a:t>	   ~</a:t>
            </a:r>
            <a:r>
              <a:rPr lang="en-US" altLang="zh-CN" sz="2800" b="1" dirty="0" err="1" smtClean="0">
                <a:ea typeface="仿宋_GB2312" pitchFamily="49" charset="-122"/>
              </a:rPr>
              <a:t>SeqList</a:t>
            </a:r>
            <a:r>
              <a:rPr lang="en-US" altLang="zh-CN" sz="2800" b="1" dirty="0" smtClean="0">
                <a:ea typeface="仿宋_GB2312" pitchFamily="49" charset="-122"/>
              </a:rPr>
              <a:t> ( ) { delete [ ] data; }	</a:t>
            </a:r>
            <a:endParaRPr lang="en-US" altLang="zh-CN" b="1" dirty="0" smtClean="0">
              <a:ea typeface="仿宋_GB2312" pitchFamily="49" charset="-122"/>
            </a:endParaRPr>
          </a:p>
          <a:p>
            <a:pPr>
              <a:lnSpc>
                <a:spcPct val="110000"/>
              </a:lnSpc>
              <a:spcBef>
                <a:spcPct val="0"/>
              </a:spcBef>
              <a:buFont typeface="Monotype Sorts" pitchFamily="2" charset="2"/>
              <a:buNone/>
            </a:pPr>
            <a:r>
              <a:rPr lang="en-US" altLang="zh-CN" dirty="0" smtClean="0">
                <a:solidFill>
                  <a:srgbClr val="CC0000"/>
                </a:solidFill>
                <a:ea typeface="仿宋_GB2312" pitchFamily="49" charset="-122"/>
              </a:rPr>
              <a:t>	</a:t>
            </a:r>
            <a:endParaRPr lang="en-US" altLang="zh-CN" b="1" dirty="0" smtClean="0">
              <a:ea typeface="仿宋_GB2312" pitchFamily="49"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2291">
                                            <p:txEl>
                                              <p:pRg st="7" end="7"/>
                                            </p:txEl>
                                          </p:spTgt>
                                        </p:tgtEl>
                                        <p:attrNameLst>
                                          <p:attrName>style.visibility</p:attrName>
                                        </p:attrNameLst>
                                      </p:cBhvr>
                                      <p:to>
                                        <p:strVal val="visible"/>
                                      </p:to>
                                    </p:set>
                                    <p:animEffect transition="in" filter="slide(fromBottom)">
                                      <p:cBhvr>
                                        <p:cTn id="7" dur="500"/>
                                        <p:tgtEl>
                                          <p:spTgt spid="12291">
                                            <p:txEl>
                                              <p:pRg st="7" end="7"/>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2291">
                                            <p:txEl>
                                              <p:pRg st="8" end="8"/>
                                            </p:txEl>
                                          </p:spTgt>
                                        </p:tgtEl>
                                        <p:attrNameLst>
                                          <p:attrName>style.visibility</p:attrName>
                                        </p:attrNameLst>
                                      </p:cBhvr>
                                      <p:to>
                                        <p:strVal val="visible"/>
                                      </p:to>
                                    </p:set>
                                    <p:animEffect transition="in" filter="slide(fromBottom)">
                                      <p:cBhvr>
                                        <p:cTn id="10" dur="500"/>
                                        <p:tgtEl>
                                          <p:spTgt spid="12291">
                                            <p:txEl>
                                              <p:pRg st="8" end="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2291">
                                            <p:txEl>
                                              <p:pRg st="9" end="9"/>
                                            </p:txEl>
                                          </p:spTgt>
                                        </p:tgtEl>
                                        <p:attrNameLst>
                                          <p:attrName>style.visibility</p:attrName>
                                        </p:attrNameLst>
                                      </p:cBhvr>
                                      <p:to>
                                        <p:strVal val="visible"/>
                                      </p:to>
                                    </p:set>
                                    <p:animEffect transition="in" filter="slide(fromBottom)">
                                      <p:cBhvr>
                                        <p:cTn id="13"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0" y="152400"/>
            <a:ext cx="9296400"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defRPr/>
            </a:pP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Length ( ) </a:t>
            </a:r>
            <a:r>
              <a:rPr lang="en-US" altLang="zh-CN" sz="2800" dirty="0" err="1">
                <a:solidFill>
                  <a:schemeClr val="tx1"/>
                </a:solidFill>
                <a:latin typeface="Times New Roman" pitchFamily="18" charset="0"/>
                <a:ea typeface="仿宋_GB2312" pitchFamily="49" charset="-122"/>
              </a:rPr>
              <a:t>const</a:t>
            </a:r>
            <a:r>
              <a:rPr lang="en-US" altLang="zh-CN" sz="2800" dirty="0">
                <a:solidFill>
                  <a:schemeClr val="tx1"/>
                </a:solidFill>
                <a:latin typeface="Times New Roman" pitchFamily="18" charset="0"/>
                <a:ea typeface="仿宋_GB2312" pitchFamily="49" charset="-122"/>
              </a:rPr>
              <a:t> { return last+1; }</a:t>
            </a:r>
            <a:r>
              <a:rPr lang="en-US" altLang="zh-CN" sz="2800" dirty="0">
                <a:solidFill>
                  <a:schemeClr val="tx1"/>
                </a:solidFill>
              </a:rPr>
              <a:t>   </a:t>
            </a:r>
            <a:r>
              <a:rPr lang="en-US" altLang="zh-CN" sz="2800" dirty="0">
                <a:solidFill>
                  <a:srgbClr val="660033"/>
                </a:solidFill>
                <a:latin typeface="Times New Roman" pitchFamily="18" charset="0"/>
                <a:ea typeface="楷体_GB2312" pitchFamily="49" charset="-122"/>
              </a:rPr>
              <a:t>//</a:t>
            </a:r>
            <a:r>
              <a:rPr lang="zh-CN" altLang="en-US" sz="2800" dirty="0">
                <a:solidFill>
                  <a:srgbClr val="660033"/>
                </a:solidFill>
                <a:latin typeface="Times New Roman" pitchFamily="18" charset="0"/>
                <a:ea typeface="楷体_GB2312" pitchFamily="49" charset="-122"/>
              </a:rPr>
              <a:t>返回元素的个数</a:t>
            </a:r>
            <a:endParaRPr lang="en-US" sz="2800" dirty="0">
              <a:solidFill>
                <a:schemeClr val="tx1"/>
              </a:solidFill>
            </a:endParaRPr>
          </a:p>
          <a:p>
            <a:pPr>
              <a:lnSpc>
                <a:spcPct val="110000"/>
              </a:lnSpc>
              <a:defRPr/>
            </a:pP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Find (</a:t>
            </a:r>
            <a:r>
              <a:rPr lang="en-US" altLang="zh-CN" sz="2800" dirty="0">
                <a:solidFill>
                  <a:schemeClr val="tx1"/>
                </a:solidFill>
                <a:latin typeface="Times New Roman" pitchFamily="18" charset="0"/>
                <a:ea typeface="宋体" pitchFamily="2" charset="-122"/>
              </a:rPr>
              <a:t>T</a:t>
            </a:r>
            <a:r>
              <a:rPr lang="en-US" altLang="zh-CN" sz="2800" dirty="0">
                <a:solidFill>
                  <a:schemeClr val="tx1"/>
                </a:solidFill>
                <a:latin typeface="Times New Roman" pitchFamily="18" charset="0"/>
                <a:ea typeface="仿宋_GB2312" pitchFamily="49" charset="-122"/>
              </a:rPr>
              <a:t> &amp; x ) </a:t>
            </a:r>
            <a:r>
              <a:rPr lang="en-US" altLang="zh-CN" sz="2800" dirty="0" err="1">
                <a:solidFill>
                  <a:schemeClr val="tx1"/>
                </a:solidFill>
                <a:latin typeface="Times New Roman" pitchFamily="18" charset="0"/>
                <a:ea typeface="仿宋_GB2312" pitchFamily="49" charset="-122"/>
              </a:rPr>
              <a:t>const</a:t>
            </a:r>
            <a:r>
              <a:rPr lang="en-US" altLang="zh-CN" sz="2800" dirty="0">
                <a:solidFill>
                  <a:schemeClr val="tx1"/>
                </a:solidFill>
                <a:latin typeface="Times New Roman" pitchFamily="18" charset="0"/>
                <a:ea typeface="仿宋_GB2312" pitchFamily="49" charset="-122"/>
              </a:rPr>
              <a:t>;   </a:t>
            </a:r>
            <a:r>
              <a:rPr lang="en-US" altLang="zh-CN" sz="2800" dirty="0">
                <a:solidFill>
                  <a:srgbClr val="660033"/>
                </a:solidFill>
                <a:latin typeface="Times New Roman" pitchFamily="18" charset="0"/>
                <a:ea typeface="楷体_GB2312" pitchFamily="49" charset="-122"/>
              </a:rPr>
              <a:t>//</a:t>
            </a:r>
            <a:r>
              <a:rPr lang="zh-CN" altLang="en-US" sz="2800" dirty="0">
                <a:solidFill>
                  <a:srgbClr val="660033"/>
                </a:solidFill>
                <a:latin typeface="Times New Roman" pitchFamily="18" charset="0"/>
                <a:ea typeface="楷体_GB2312" pitchFamily="49" charset="-122"/>
              </a:rPr>
              <a:t>返回元素</a:t>
            </a:r>
            <a:r>
              <a:rPr lang="en-US" altLang="zh-CN" sz="2800" dirty="0">
                <a:solidFill>
                  <a:srgbClr val="660033"/>
                </a:solidFill>
                <a:latin typeface="Times New Roman" pitchFamily="18" charset="0"/>
                <a:ea typeface="楷体_GB2312" pitchFamily="49" charset="-122"/>
              </a:rPr>
              <a:t>x</a:t>
            </a:r>
            <a:r>
              <a:rPr lang="zh-CN" altLang="en-US" sz="2800" dirty="0">
                <a:solidFill>
                  <a:srgbClr val="660033"/>
                </a:solidFill>
                <a:latin typeface="Times New Roman" pitchFamily="18" charset="0"/>
                <a:ea typeface="楷体_GB2312" pitchFamily="49" charset="-122"/>
              </a:rPr>
              <a:t>在表中的位置</a:t>
            </a:r>
            <a:endParaRPr lang="en-US" sz="2800" dirty="0">
              <a:solidFill>
                <a:schemeClr val="tx1"/>
              </a:solidFill>
            </a:endParaRPr>
          </a:p>
          <a:p>
            <a:pPr>
              <a:lnSpc>
                <a:spcPct val="110000"/>
              </a:lnSpc>
              <a:defRPr/>
            </a:pP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Insert (</a:t>
            </a:r>
            <a:r>
              <a:rPr lang="en-US" altLang="zh-CN" sz="2800" dirty="0">
                <a:solidFill>
                  <a:schemeClr val="tx1"/>
                </a:solidFill>
                <a:latin typeface="Times New Roman" pitchFamily="18" charset="0"/>
                <a:ea typeface="宋体" pitchFamily="2" charset="-122"/>
              </a:rPr>
              <a:t>T</a:t>
            </a:r>
            <a:r>
              <a:rPr lang="en-US" altLang="zh-CN" sz="2800" dirty="0">
                <a:solidFill>
                  <a:schemeClr val="tx1"/>
                </a:solidFill>
                <a:latin typeface="Times New Roman" pitchFamily="18" charset="0"/>
                <a:ea typeface="仿宋_GB2312" pitchFamily="49" charset="-122"/>
              </a:rPr>
              <a:t> &amp; x, </a:t>
            </a: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i );   </a:t>
            </a:r>
            <a:r>
              <a:rPr lang="en-US" altLang="zh-CN" sz="2800" dirty="0">
                <a:solidFill>
                  <a:srgbClr val="660033"/>
                </a:solidFill>
                <a:latin typeface="Times New Roman" pitchFamily="18" charset="0"/>
                <a:ea typeface="楷体_GB2312" pitchFamily="49" charset="-122"/>
              </a:rPr>
              <a:t>//</a:t>
            </a:r>
            <a:r>
              <a:rPr lang="zh-CN" altLang="en-US" sz="2800" dirty="0">
                <a:solidFill>
                  <a:srgbClr val="660033"/>
                </a:solidFill>
                <a:latin typeface="Times New Roman" pitchFamily="18" charset="0"/>
                <a:ea typeface="楷体_GB2312" pitchFamily="49" charset="-122"/>
              </a:rPr>
              <a:t>在位置</a:t>
            </a:r>
            <a:r>
              <a:rPr lang="en-US" altLang="zh-CN" sz="2800" dirty="0">
                <a:solidFill>
                  <a:srgbClr val="660033"/>
                </a:solidFill>
                <a:latin typeface="Times New Roman" pitchFamily="18" charset="0"/>
                <a:ea typeface="楷体_GB2312" pitchFamily="49" charset="-122"/>
              </a:rPr>
              <a:t>i</a:t>
            </a:r>
            <a:r>
              <a:rPr lang="zh-CN" altLang="en-US" sz="2800" dirty="0">
                <a:solidFill>
                  <a:srgbClr val="660033"/>
                </a:solidFill>
                <a:latin typeface="Times New Roman" pitchFamily="18" charset="0"/>
                <a:ea typeface="楷体_GB2312" pitchFamily="49" charset="-122"/>
              </a:rPr>
              <a:t>插入元素</a:t>
            </a:r>
            <a:r>
              <a:rPr lang="en-US" altLang="zh-CN" sz="2800" dirty="0">
                <a:solidFill>
                  <a:srgbClr val="660033"/>
                </a:solidFill>
                <a:latin typeface="Times New Roman" pitchFamily="18" charset="0"/>
                <a:ea typeface="楷体_GB2312" pitchFamily="49" charset="-122"/>
              </a:rPr>
              <a:t>x </a:t>
            </a:r>
          </a:p>
          <a:p>
            <a:pPr>
              <a:lnSpc>
                <a:spcPct val="110000"/>
              </a:lnSpc>
              <a:defRPr/>
            </a:pP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Remove (</a:t>
            </a:r>
            <a:r>
              <a:rPr lang="en-US" altLang="zh-CN" sz="2800" dirty="0">
                <a:solidFill>
                  <a:schemeClr val="tx1"/>
                </a:solidFill>
                <a:latin typeface="Times New Roman" pitchFamily="18" charset="0"/>
                <a:ea typeface="宋体" pitchFamily="2" charset="-122"/>
              </a:rPr>
              <a:t>T</a:t>
            </a:r>
            <a:r>
              <a:rPr lang="en-US" altLang="zh-CN" sz="2800" dirty="0">
                <a:solidFill>
                  <a:schemeClr val="tx1"/>
                </a:solidFill>
                <a:latin typeface="Times New Roman" pitchFamily="18" charset="0"/>
                <a:ea typeface="仿宋_GB2312" pitchFamily="49" charset="-122"/>
              </a:rPr>
              <a:t> &amp; x );	 </a:t>
            </a:r>
            <a:r>
              <a:rPr lang="en-US" altLang="zh-CN" sz="2800" dirty="0">
                <a:solidFill>
                  <a:srgbClr val="660033"/>
                </a:solidFill>
                <a:latin typeface="Times New Roman" pitchFamily="18" charset="0"/>
                <a:ea typeface="楷体_GB2312" pitchFamily="49" charset="-122"/>
              </a:rPr>
              <a:t>//</a:t>
            </a:r>
            <a:r>
              <a:rPr lang="zh-CN" altLang="en-US" sz="2800" dirty="0">
                <a:solidFill>
                  <a:srgbClr val="660033"/>
                </a:solidFill>
                <a:latin typeface="Times New Roman" pitchFamily="18" charset="0"/>
                <a:ea typeface="楷体_GB2312" pitchFamily="49" charset="-122"/>
              </a:rPr>
              <a:t>删除值为</a:t>
            </a:r>
            <a:r>
              <a:rPr lang="en-US" altLang="zh-CN" sz="2800" dirty="0">
                <a:solidFill>
                  <a:srgbClr val="660033"/>
                </a:solidFill>
                <a:latin typeface="Times New Roman" pitchFamily="18" charset="0"/>
                <a:ea typeface="楷体_GB2312" pitchFamily="49" charset="-122"/>
              </a:rPr>
              <a:t>x</a:t>
            </a:r>
            <a:r>
              <a:rPr lang="zh-CN" altLang="en-US" sz="2800" dirty="0">
                <a:solidFill>
                  <a:srgbClr val="660033"/>
                </a:solidFill>
                <a:latin typeface="Times New Roman" pitchFamily="18" charset="0"/>
                <a:ea typeface="楷体_GB2312" pitchFamily="49" charset="-122"/>
              </a:rPr>
              <a:t>的元素</a:t>
            </a:r>
            <a:endParaRPr lang="en-US" sz="2800" dirty="0">
              <a:solidFill>
                <a:srgbClr val="660033"/>
              </a:solidFill>
              <a:latin typeface="Times New Roman" pitchFamily="18" charset="0"/>
              <a:ea typeface="楷体_GB2312" pitchFamily="49" charset="-122"/>
            </a:endParaRPr>
          </a:p>
          <a:p>
            <a:pPr>
              <a:lnSpc>
                <a:spcPct val="110000"/>
              </a:lnSpc>
              <a:defRPr/>
            </a:pP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IsEmpty</a:t>
            </a:r>
            <a:r>
              <a:rPr lang="en-US" altLang="zh-CN" sz="2800" dirty="0">
                <a:solidFill>
                  <a:schemeClr val="tx1"/>
                </a:solidFill>
                <a:latin typeface="Times New Roman" pitchFamily="18" charset="0"/>
                <a:ea typeface="仿宋_GB2312" pitchFamily="49" charset="-122"/>
              </a:rPr>
              <a:t> ( ) </a:t>
            </a:r>
            <a:r>
              <a:rPr lang="en-US" altLang="zh-CN" sz="2800" dirty="0" err="1">
                <a:solidFill>
                  <a:schemeClr val="tx1">
                    <a:lumMod val="40000"/>
                    <a:lumOff val="60000"/>
                  </a:schemeClr>
                </a:solidFill>
                <a:latin typeface="Times New Roman" pitchFamily="18" charset="0"/>
                <a:ea typeface="仿宋_GB2312" pitchFamily="49" charset="-122"/>
              </a:rPr>
              <a:t>const</a:t>
            </a:r>
            <a:r>
              <a:rPr lang="en-US" altLang="zh-CN" sz="2800" dirty="0">
                <a:solidFill>
                  <a:schemeClr val="tx1">
                    <a:lumMod val="40000"/>
                    <a:lumOff val="60000"/>
                  </a:schemeClr>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 return last ==-1; }</a:t>
            </a:r>
            <a:r>
              <a:rPr lang="en-US" altLang="zh-CN" sz="2800" dirty="0">
                <a:solidFill>
                  <a:srgbClr val="660033"/>
                </a:solidFill>
                <a:latin typeface="Times New Roman" pitchFamily="18" charset="0"/>
                <a:ea typeface="楷体_GB2312" pitchFamily="49" charset="-122"/>
              </a:rPr>
              <a:t> //</a:t>
            </a:r>
            <a:r>
              <a:rPr lang="zh-CN" altLang="en-US" sz="2800" dirty="0">
                <a:solidFill>
                  <a:srgbClr val="660033"/>
                </a:solidFill>
                <a:latin typeface="Times New Roman" pitchFamily="18" charset="0"/>
                <a:ea typeface="楷体_GB2312" pitchFamily="49" charset="-122"/>
              </a:rPr>
              <a:t>表空否</a:t>
            </a:r>
            <a:endParaRPr lang="en-US" sz="2800" dirty="0">
              <a:solidFill>
                <a:schemeClr val="tx1"/>
              </a:solidFill>
              <a:latin typeface="Times New Roman" pitchFamily="18" charset="0"/>
              <a:ea typeface="仿宋_GB2312" pitchFamily="49" charset="-122"/>
            </a:endParaRPr>
          </a:p>
          <a:p>
            <a:pPr>
              <a:lnSpc>
                <a:spcPct val="110000"/>
              </a:lnSpc>
              <a:defRPr/>
            </a:pP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a:t>
            </a:r>
            <a:r>
              <a:rPr lang="en-US" altLang="zh-CN" sz="2800" dirty="0" err="1">
                <a:solidFill>
                  <a:schemeClr val="tx1"/>
                </a:solidFill>
                <a:latin typeface="Times New Roman" pitchFamily="18" charset="0"/>
                <a:ea typeface="仿宋_GB2312" pitchFamily="49" charset="-122"/>
              </a:rPr>
              <a:t>IsFull</a:t>
            </a:r>
            <a:r>
              <a:rPr lang="en-US" altLang="zh-CN" sz="2800" dirty="0">
                <a:solidFill>
                  <a:schemeClr val="tx1"/>
                </a:solidFill>
                <a:latin typeface="Times New Roman" pitchFamily="18" charset="0"/>
                <a:ea typeface="仿宋_GB2312" pitchFamily="49" charset="-122"/>
              </a:rPr>
              <a:t> ( ) </a:t>
            </a:r>
            <a:r>
              <a:rPr lang="en-US" altLang="zh-CN" sz="2800" dirty="0" err="1">
                <a:solidFill>
                  <a:schemeClr val="tx1">
                    <a:lumMod val="40000"/>
                    <a:lumOff val="60000"/>
                  </a:schemeClr>
                </a:solidFill>
                <a:latin typeface="Times New Roman" pitchFamily="18" charset="0"/>
                <a:ea typeface="仿宋_GB2312" pitchFamily="49" charset="-122"/>
              </a:rPr>
              <a:t>const</a:t>
            </a:r>
            <a:r>
              <a:rPr lang="en-US" altLang="zh-CN" sz="2800" dirty="0">
                <a:solidFill>
                  <a:schemeClr val="tx1">
                    <a:lumMod val="40000"/>
                    <a:lumOff val="60000"/>
                  </a:schemeClr>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 return last == MaxSize-1; }</a:t>
            </a:r>
          </a:p>
          <a:p>
            <a:pPr>
              <a:lnSpc>
                <a:spcPct val="110000"/>
              </a:lnSpc>
              <a:defRPr/>
            </a:pPr>
            <a:r>
              <a:rPr lang="en-US" altLang="zh-CN" sz="2800" dirty="0">
                <a:solidFill>
                  <a:schemeClr val="tx1"/>
                </a:solidFill>
                <a:latin typeface="Times New Roman" pitchFamily="18" charset="0"/>
                <a:ea typeface="宋体" pitchFamily="2" charset="-122"/>
              </a:rPr>
              <a:t>T</a:t>
            </a:r>
            <a:r>
              <a:rPr lang="en-US" altLang="zh-CN" sz="2800" dirty="0">
                <a:solidFill>
                  <a:srgbClr val="990000"/>
                </a:solidFill>
                <a:latin typeface="Times New Roman" pitchFamily="18" charset="0"/>
                <a:ea typeface="宋体" pitchFamily="2" charset="-122"/>
              </a:rPr>
              <a:t> </a:t>
            </a:r>
            <a:r>
              <a:rPr lang="en-US" altLang="zh-CN" sz="2800" dirty="0" err="1">
                <a:solidFill>
                  <a:schemeClr val="tx1"/>
                </a:solidFill>
                <a:latin typeface="Times New Roman" pitchFamily="18" charset="0"/>
                <a:ea typeface="仿宋_GB2312" pitchFamily="49" charset="-122"/>
              </a:rPr>
              <a:t>GetData</a:t>
            </a:r>
            <a:r>
              <a:rPr lang="en-US" altLang="zh-CN" sz="2800" dirty="0">
                <a:solidFill>
                  <a:schemeClr val="tx1"/>
                </a:solidFill>
                <a:latin typeface="Times New Roman" pitchFamily="18" charset="0"/>
                <a:ea typeface="仿宋_GB2312" pitchFamily="49" charset="-122"/>
              </a:rPr>
              <a:t> ( </a:t>
            </a: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i ) </a:t>
            </a:r>
            <a:r>
              <a:rPr lang="en-US" altLang="zh-CN" sz="2800" dirty="0" err="1">
                <a:solidFill>
                  <a:schemeClr val="tx1">
                    <a:lumMod val="40000"/>
                    <a:lumOff val="60000"/>
                  </a:schemeClr>
                </a:solidFill>
                <a:latin typeface="Times New Roman" pitchFamily="18" charset="0"/>
                <a:ea typeface="仿宋_GB2312" pitchFamily="49" charset="-122"/>
              </a:rPr>
              <a:t>const</a:t>
            </a:r>
            <a:r>
              <a:rPr lang="en-US" altLang="zh-CN" sz="2800" dirty="0">
                <a:solidFill>
                  <a:schemeClr val="tx1">
                    <a:lumMod val="40000"/>
                    <a:lumOff val="60000"/>
                  </a:schemeClr>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         </a:t>
            </a:r>
            <a:r>
              <a:rPr lang="en-US" altLang="zh-CN" sz="2800" dirty="0">
                <a:solidFill>
                  <a:srgbClr val="000099"/>
                </a:solidFill>
                <a:latin typeface="Times New Roman" pitchFamily="18" charset="0"/>
                <a:ea typeface="仿宋_GB2312" pitchFamily="49" charset="-122"/>
              </a:rPr>
              <a:t>//</a:t>
            </a:r>
            <a:r>
              <a:rPr lang="zh-CN" altLang="en-US" sz="2800" dirty="0">
                <a:solidFill>
                  <a:srgbClr val="000099"/>
                </a:solidFill>
                <a:latin typeface="Times New Roman" pitchFamily="18" charset="0"/>
                <a:ea typeface="仿宋_GB2312" pitchFamily="49" charset="-122"/>
              </a:rPr>
              <a:t>取第</a:t>
            </a:r>
            <a:r>
              <a:rPr lang="en-US" altLang="zh-CN" sz="2800" dirty="0">
                <a:solidFill>
                  <a:srgbClr val="000099"/>
                </a:solidFill>
                <a:latin typeface="Times New Roman" pitchFamily="18" charset="0"/>
                <a:ea typeface="仿宋_GB2312" pitchFamily="49" charset="-122"/>
              </a:rPr>
              <a:t>i</a:t>
            </a:r>
            <a:r>
              <a:rPr lang="zh-CN" altLang="en-US" sz="2800" dirty="0">
                <a:solidFill>
                  <a:srgbClr val="000099"/>
                </a:solidFill>
                <a:latin typeface="Times New Roman" pitchFamily="18" charset="0"/>
                <a:ea typeface="仿宋_GB2312" pitchFamily="49" charset="-122"/>
              </a:rPr>
              <a:t>个表项的值</a:t>
            </a:r>
            <a:endParaRPr lang="en-US" sz="2800" dirty="0">
              <a:solidFill>
                <a:srgbClr val="000099"/>
              </a:solidFill>
              <a:latin typeface="Times New Roman" pitchFamily="18" charset="0"/>
              <a:ea typeface="仿宋_GB2312" pitchFamily="49" charset="-122"/>
            </a:endParaRPr>
          </a:p>
          <a:p>
            <a:pPr>
              <a:lnSpc>
                <a:spcPct val="110000"/>
              </a:lnSpc>
              <a:defRPr/>
            </a:pPr>
            <a:r>
              <a:rPr lang="en-US" sz="2800" dirty="0">
                <a:solidFill>
                  <a:schemeClr val="tx1"/>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return    data[i-1]  ; };</a:t>
            </a:r>
          </a:p>
          <a:p>
            <a:pPr>
              <a:lnSpc>
                <a:spcPct val="110000"/>
              </a:lnSpc>
              <a:defRPr/>
            </a:pPr>
            <a:r>
              <a:rPr lang="en-US" altLang="zh-CN" sz="2800" dirty="0">
                <a:solidFill>
                  <a:schemeClr val="tx1"/>
                </a:solidFill>
                <a:latin typeface="Times New Roman" pitchFamily="18" charset="0"/>
                <a:ea typeface="宋体" pitchFamily="2" charset="-122"/>
              </a:rPr>
              <a:t>void </a:t>
            </a:r>
            <a:r>
              <a:rPr lang="en-US" altLang="zh-CN" sz="2800" dirty="0">
                <a:solidFill>
                  <a:srgbClr val="990000"/>
                </a:solidFill>
                <a:latin typeface="Times New Roman" pitchFamily="18" charset="0"/>
                <a:ea typeface="宋体" pitchFamily="2" charset="-122"/>
              </a:rPr>
              <a:t> </a:t>
            </a:r>
            <a:r>
              <a:rPr lang="en-US" altLang="zh-CN" sz="2800" dirty="0" err="1">
                <a:solidFill>
                  <a:schemeClr val="tx1"/>
                </a:solidFill>
                <a:latin typeface="Times New Roman" pitchFamily="18" charset="0"/>
                <a:ea typeface="仿宋_GB2312" pitchFamily="49" charset="-122"/>
              </a:rPr>
              <a:t>SetData</a:t>
            </a:r>
            <a:r>
              <a:rPr lang="en-US" altLang="zh-CN" sz="2800" dirty="0">
                <a:solidFill>
                  <a:schemeClr val="tx1"/>
                </a:solidFill>
                <a:latin typeface="Times New Roman" pitchFamily="18" charset="0"/>
                <a:ea typeface="仿宋_GB2312" pitchFamily="49" charset="-122"/>
              </a:rPr>
              <a:t> ( </a:t>
            </a:r>
            <a:r>
              <a:rPr lang="en-US" altLang="zh-CN" sz="2800" dirty="0" err="1">
                <a:solidFill>
                  <a:schemeClr val="tx1"/>
                </a:solidFill>
                <a:latin typeface="Times New Roman" pitchFamily="18" charset="0"/>
                <a:ea typeface="仿宋_GB2312" pitchFamily="49" charset="-122"/>
              </a:rPr>
              <a:t>int</a:t>
            </a:r>
            <a:r>
              <a:rPr lang="en-US" altLang="zh-CN" sz="2800" dirty="0">
                <a:solidFill>
                  <a:schemeClr val="tx1"/>
                </a:solidFill>
                <a:latin typeface="Times New Roman" pitchFamily="18" charset="0"/>
                <a:ea typeface="仿宋_GB2312" pitchFamily="49" charset="-122"/>
              </a:rPr>
              <a:t> i, </a:t>
            </a:r>
            <a:r>
              <a:rPr lang="en-US" altLang="zh-CN" sz="2800" dirty="0">
                <a:solidFill>
                  <a:schemeClr val="tx1"/>
                </a:solidFill>
                <a:latin typeface="Times New Roman" pitchFamily="18" charset="0"/>
                <a:ea typeface="宋体" pitchFamily="2" charset="-122"/>
              </a:rPr>
              <a:t>T</a:t>
            </a:r>
            <a:r>
              <a:rPr lang="en-US" altLang="zh-CN" sz="2800" dirty="0">
                <a:solidFill>
                  <a:schemeClr val="tx1"/>
                </a:solidFill>
                <a:latin typeface="Times New Roman" pitchFamily="18" charset="0"/>
                <a:ea typeface="仿宋_GB2312" pitchFamily="49" charset="-122"/>
              </a:rPr>
              <a:t> &amp; x) {   </a:t>
            </a:r>
            <a:r>
              <a:rPr lang="en-US" altLang="zh-CN" sz="2800" dirty="0">
                <a:solidFill>
                  <a:srgbClr val="000099"/>
                </a:solidFill>
                <a:latin typeface="Times New Roman" pitchFamily="18" charset="0"/>
                <a:ea typeface="仿宋_GB2312" pitchFamily="49" charset="-122"/>
              </a:rPr>
              <a:t>//</a:t>
            </a:r>
            <a:r>
              <a:rPr lang="zh-CN" altLang="en-US" sz="2800" dirty="0">
                <a:solidFill>
                  <a:srgbClr val="000099"/>
                </a:solidFill>
                <a:latin typeface="Times New Roman" pitchFamily="18" charset="0"/>
                <a:ea typeface="仿宋_GB2312" pitchFamily="49" charset="-122"/>
              </a:rPr>
              <a:t>为第</a:t>
            </a:r>
            <a:r>
              <a:rPr lang="en-US" altLang="zh-CN" sz="2800" dirty="0">
                <a:solidFill>
                  <a:srgbClr val="000099"/>
                </a:solidFill>
                <a:latin typeface="Times New Roman" pitchFamily="18" charset="0"/>
                <a:ea typeface="仿宋_GB2312" pitchFamily="49" charset="-122"/>
              </a:rPr>
              <a:t>i</a:t>
            </a:r>
            <a:r>
              <a:rPr lang="zh-CN" altLang="en-US" sz="2800" dirty="0">
                <a:solidFill>
                  <a:srgbClr val="000099"/>
                </a:solidFill>
                <a:latin typeface="Times New Roman" pitchFamily="18" charset="0"/>
                <a:ea typeface="仿宋_GB2312" pitchFamily="49" charset="-122"/>
              </a:rPr>
              <a:t>个表项赋值</a:t>
            </a:r>
            <a:endParaRPr lang="en-US" sz="2800" dirty="0">
              <a:solidFill>
                <a:srgbClr val="000099"/>
              </a:solidFill>
              <a:latin typeface="Times New Roman" pitchFamily="18" charset="0"/>
              <a:ea typeface="仿宋_GB2312" pitchFamily="49" charset="-122"/>
            </a:endParaRPr>
          </a:p>
          <a:p>
            <a:pPr>
              <a:lnSpc>
                <a:spcPct val="110000"/>
              </a:lnSpc>
              <a:defRPr/>
            </a:pPr>
            <a:r>
              <a:rPr lang="en-US" sz="2800" dirty="0">
                <a:solidFill>
                  <a:schemeClr val="tx1"/>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if  (i &gt;0 &amp;&amp; i &lt;= last+1)  data[i-1] = x ;}</a:t>
            </a:r>
          </a:p>
          <a:p>
            <a:pPr>
              <a:lnSpc>
                <a:spcPct val="110000"/>
              </a:lnSpc>
              <a:defRPr/>
            </a:pPr>
            <a:r>
              <a:rPr lang="en-US" altLang="zh-CN" sz="2800" dirty="0">
                <a:solidFill>
                  <a:schemeClr val="tx1"/>
                </a:solidFill>
                <a:latin typeface="Times New Roman" pitchFamily="18" charset="0"/>
                <a:ea typeface="仿宋_GB2312" pitchFamily="49" charset="-122"/>
              </a:rPr>
              <a:t>void input();</a:t>
            </a:r>
          </a:p>
          <a:p>
            <a:pPr>
              <a:lnSpc>
                <a:spcPct val="110000"/>
              </a:lnSpc>
              <a:defRPr/>
            </a:pPr>
            <a:r>
              <a:rPr lang="en-US" altLang="zh-CN" sz="2800" dirty="0">
                <a:solidFill>
                  <a:schemeClr val="tx1"/>
                </a:solidFill>
                <a:latin typeface="Times New Roman" pitchFamily="18" charset="0"/>
                <a:ea typeface="仿宋_GB2312" pitchFamily="49" charset="-122"/>
              </a:rPr>
              <a:t>void output() </a:t>
            </a:r>
            <a:r>
              <a:rPr lang="en-US" altLang="zh-CN" sz="2800" dirty="0" err="1">
                <a:solidFill>
                  <a:schemeClr val="tx1">
                    <a:lumMod val="40000"/>
                    <a:lumOff val="60000"/>
                  </a:schemeClr>
                </a:solidFill>
                <a:latin typeface="Times New Roman" pitchFamily="18" charset="0"/>
                <a:ea typeface="仿宋_GB2312" pitchFamily="49" charset="-122"/>
              </a:rPr>
              <a:t>const</a:t>
            </a:r>
            <a:r>
              <a:rPr lang="en-US" altLang="zh-CN" sz="2800" dirty="0">
                <a:solidFill>
                  <a:schemeClr val="tx1">
                    <a:lumMod val="40000"/>
                    <a:lumOff val="60000"/>
                  </a:schemeClr>
                </a:solidFill>
                <a:latin typeface="Times New Roman" pitchFamily="18" charset="0"/>
                <a:ea typeface="仿宋_GB2312" pitchFamily="49" charset="-122"/>
              </a:rPr>
              <a:t> </a:t>
            </a:r>
            <a:r>
              <a:rPr lang="en-US" altLang="zh-CN" sz="2800" dirty="0">
                <a:solidFill>
                  <a:schemeClr val="tx1"/>
                </a:solidFill>
                <a:latin typeface="Times New Roman" pitchFamily="18" charset="0"/>
                <a:ea typeface="仿宋_GB2312" pitchFamily="49" charset="-122"/>
              </a:rPr>
              <a:t>;</a:t>
            </a:r>
          </a:p>
          <a:p>
            <a:pPr>
              <a:lnSpc>
                <a:spcPct val="110000"/>
              </a:lnSpc>
              <a:defRPr/>
            </a:pPr>
            <a:r>
              <a:rPr lang="en-US" sz="2800" dirty="0">
                <a:solidFill>
                  <a:schemeClr val="tx1"/>
                </a:solidFill>
              </a:rPr>
              <a:t> </a:t>
            </a:r>
            <a:r>
              <a:rPr lang="en-US" altLang="zh-CN" sz="2800" dirty="0">
                <a:solidFill>
                  <a:schemeClr val="tx1"/>
                </a:solidFill>
                <a:latin typeface="Times New Roman" pitchFamily="18" charset="0"/>
                <a:ea typeface="仿宋_GB2312" pitchFamily="49" charset="-122"/>
              </a:rPr>
              <a:t>}	</a:t>
            </a:r>
            <a:r>
              <a:rPr lang="en-US" altLang="zh-CN" sz="2800" dirty="0">
                <a:solidFill>
                  <a:schemeClr val="tx1"/>
                </a:solidFill>
              </a:rPr>
              <a:t>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13314">
                                            <p:txEl>
                                              <p:pRg st="4" end="4"/>
                                            </p:txEl>
                                          </p:spTgt>
                                        </p:tgtEl>
                                        <p:attrNameLst>
                                          <p:attrName>style.visibility</p:attrName>
                                        </p:attrNameLst>
                                      </p:cBhvr>
                                      <p:to>
                                        <p:strVal val="visible"/>
                                      </p:to>
                                    </p:set>
                                    <p:animEffect transition="in" filter="diamond(in)">
                                      <p:cBhvr>
                                        <p:cTn id="7" dur="500"/>
                                        <p:tgtEl>
                                          <p:spTgt spid="13314">
                                            <p:txEl>
                                              <p:pRg st="4" end="4"/>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13314">
                                            <p:txEl>
                                              <p:pRg st="5" end="5"/>
                                            </p:txEl>
                                          </p:spTgt>
                                        </p:tgtEl>
                                        <p:attrNameLst>
                                          <p:attrName>style.visibility</p:attrName>
                                        </p:attrNameLst>
                                      </p:cBhvr>
                                      <p:to>
                                        <p:strVal val="visible"/>
                                      </p:to>
                                    </p:set>
                                    <p:animEffect transition="in" filter="diamond(in)">
                                      <p:cBhvr>
                                        <p:cTn id="10" dur="500"/>
                                        <p:tgtEl>
                                          <p:spTgt spid="13314">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3314">
                                            <p:txEl>
                                              <p:pRg st="6" end="6"/>
                                            </p:txEl>
                                          </p:spTgt>
                                        </p:tgtEl>
                                        <p:attrNameLst>
                                          <p:attrName>style.visibility</p:attrName>
                                        </p:attrNameLst>
                                      </p:cBhvr>
                                      <p:to>
                                        <p:strVal val="visible"/>
                                      </p:to>
                                    </p:set>
                                    <p:animEffect transition="in" filter="slide(fromBottom)">
                                      <p:cBhvr>
                                        <p:cTn id="15" dur="500"/>
                                        <p:tgtEl>
                                          <p:spTgt spid="13314">
                                            <p:txEl>
                                              <p:pRg st="6" end="6"/>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2" presetClass="entr" presetSubtype="0" fill="hold" nodeType="clickEffect">
                                  <p:stCondLst>
                                    <p:cond delay="0"/>
                                  </p:stCondLst>
                                  <p:childTnLst>
                                    <p:set>
                                      <p:cBhvr>
                                        <p:cTn id="19" dur="1" fill="hold">
                                          <p:stCondLst>
                                            <p:cond delay="0"/>
                                          </p:stCondLst>
                                        </p:cTn>
                                        <p:tgtEl>
                                          <p:spTgt spid="13314">
                                            <p:txEl>
                                              <p:pRg st="7" end="7"/>
                                            </p:txEl>
                                          </p:spTgt>
                                        </p:tgtEl>
                                        <p:attrNameLst>
                                          <p:attrName>style.visibility</p:attrName>
                                        </p:attrNameLst>
                                      </p:cBhvr>
                                      <p:to>
                                        <p:strVal val="visible"/>
                                      </p:to>
                                    </p:set>
                                    <p:animScale>
                                      <p:cBhvr>
                                        <p:cTn id="20" dur="1000" decel="50000" fill="hold">
                                          <p:stCondLst>
                                            <p:cond delay="0"/>
                                          </p:stCondLst>
                                        </p:cTn>
                                        <p:tgtEl>
                                          <p:spTgt spid="13314">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1" dur="1000" decel="50000" fill="hold">
                                          <p:stCondLst>
                                            <p:cond delay="0"/>
                                          </p:stCondLst>
                                        </p:cTn>
                                        <p:tgtEl>
                                          <p:spTgt spid="13314">
                                            <p:txEl>
                                              <p:pRg st="7" end="7"/>
                                            </p:txEl>
                                          </p:spTgt>
                                        </p:tgtEl>
                                        <p:attrNameLst>
                                          <p:attrName>ppt_x,ppt_y</p:attrName>
                                        </p:attrNameLst>
                                      </p:cBhvr>
                                      <p:rCtr x="0" y="0"/>
                                    </p:animMotion>
                                    <p:animEffect transition="in" filter="fade">
                                      <p:cBhvr>
                                        <p:cTn id="22" dur="1000"/>
                                        <p:tgtEl>
                                          <p:spTgt spid="13314">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2" presetClass="entr" presetSubtype="0" fill="hold" nodeType="clickEffect">
                                  <p:stCondLst>
                                    <p:cond delay="0"/>
                                  </p:stCondLst>
                                  <p:childTnLst>
                                    <p:set>
                                      <p:cBhvr>
                                        <p:cTn id="26" dur="1" fill="hold">
                                          <p:stCondLst>
                                            <p:cond delay="0"/>
                                          </p:stCondLst>
                                        </p:cTn>
                                        <p:tgtEl>
                                          <p:spTgt spid="13314">
                                            <p:txEl>
                                              <p:pRg st="8" end="8"/>
                                            </p:txEl>
                                          </p:spTgt>
                                        </p:tgtEl>
                                        <p:attrNameLst>
                                          <p:attrName>style.visibility</p:attrName>
                                        </p:attrNameLst>
                                      </p:cBhvr>
                                      <p:to>
                                        <p:strVal val="visible"/>
                                      </p:to>
                                    </p:set>
                                    <p:animScale>
                                      <p:cBhvr>
                                        <p:cTn id="27" dur="1000" decel="50000" fill="hold">
                                          <p:stCondLst>
                                            <p:cond delay="0"/>
                                          </p:stCondLst>
                                        </p:cTn>
                                        <p:tgtEl>
                                          <p:spTgt spid="13314">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13314">
                                            <p:txEl>
                                              <p:pRg st="8" end="8"/>
                                            </p:txEl>
                                          </p:spTgt>
                                        </p:tgtEl>
                                        <p:attrNameLst>
                                          <p:attrName>ppt_x,ppt_y</p:attrName>
                                        </p:attrNameLst>
                                      </p:cBhvr>
                                      <p:rCtr x="0" y="0"/>
                                    </p:animMotion>
                                    <p:animEffect transition="in" filter="fade">
                                      <p:cBhvr>
                                        <p:cTn id="29" dur="1000"/>
                                        <p:tgtEl>
                                          <p:spTgt spid="13314">
                                            <p:txEl>
                                              <p:pRg st="8" end="8"/>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3" presetClass="entr" presetSubtype="0" fill="hold" nodeType="clickEffect">
                                  <p:stCondLst>
                                    <p:cond delay="0"/>
                                  </p:stCondLst>
                                  <p:childTnLst>
                                    <p:set>
                                      <p:cBhvr>
                                        <p:cTn id="33" dur="1" fill="hold">
                                          <p:stCondLst>
                                            <p:cond delay="0"/>
                                          </p:stCondLst>
                                        </p:cTn>
                                        <p:tgtEl>
                                          <p:spTgt spid="13314">
                                            <p:txEl>
                                              <p:pRg st="9" end="9"/>
                                            </p:txEl>
                                          </p:spTgt>
                                        </p:tgtEl>
                                        <p:attrNameLst>
                                          <p:attrName>style.visibility</p:attrName>
                                        </p:attrNameLst>
                                      </p:cBhvr>
                                      <p:to>
                                        <p:strVal val="visible"/>
                                      </p:to>
                                    </p:set>
                                    <p:animEffect transition="in" filter="fade">
                                      <p:cBhvr>
                                        <p:cTn id="34" dur="100"/>
                                        <p:tgtEl>
                                          <p:spTgt spid="13314">
                                            <p:txEl>
                                              <p:pRg st="9" end="9"/>
                                            </p:txEl>
                                          </p:spTgt>
                                        </p:tgtEl>
                                      </p:cBhvr>
                                    </p:animEffect>
                                    <p:anim calcmode="lin" valueType="num">
                                      <p:cBhvr>
                                        <p:cTn id="35" dur="400" fill="hold"/>
                                        <p:tgtEl>
                                          <p:spTgt spid="13314">
                                            <p:txEl>
                                              <p:pRg st="9" end="9"/>
                                            </p:txEl>
                                          </p:spTgt>
                                        </p:tgtEl>
                                        <p:attrNameLst>
                                          <p:attrName>ppt_x</p:attrName>
                                        </p:attrNameLst>
                                      </p:cBhvr>
                                      <p:tavLst>
                                        <p:tav tm="0">
                                          <p:val>
                                            <p:strVal val="#ppt_x"/>
                                          </p:val>
                                        </p:tav>
                                        <p:tav tm="100000">
                                          <p:val>
                                            <p:strVal val="#ppt_x"/>
                                          </p:val>
                                        </p:tav>
                                      </p:tavLst>
                                    </p:anim>
                                    <p:anim calcmode="lin" valueType="num">
                                      <p:cBhvr>
                                        <p:cTn id="36" dur="400" fill="hold"/>
                                        <p:tgtEl>
                                          <p:spTgt spid="13314">
                                            <p:txEl>
                                              <p:pRg st="9" end="9"/>
                                            </p:txEl>
                                          </p:spTgt>
                                        </p:tgtEl>
                                        <p:attrNameLst>
                                          <p:attrName>ppt_y</p:attrName>
                                        </p:attrNameLst>
                                      </p:cBhvr>
                                      <p:tavLst>
                                        <p:tav tm="0">
                                          <p:val>
                                            <p:strVal val="#ppt_y+0.31"/>
                                          </p:val>
                                        </p:tav>
                                        <p:tav tm="100000">
                                          <p:val>
                                            <p:strVal val="#ppt_y+0.31"/>
                                          </p:val>
                                        </p:tav>
                                      </p:tavLst>
                                    </p:anim>
                                    <p:anim calcmode="lin" valueType="num">
                                      <p:cBhvr>
                                        <p:cTn id="37" dur="600" decel="50000" fill="hold">
                                          <p:stCondLst>
                                            <p:cond delay="400"/>
                                          </p:stCondLst>
                                        </p:cTn>
                                        <p:tgtEl>
                                          <p:spTgt spid="13314">
                                            <p:txEl>
                                              <p:pRg st="9" end="9"/>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38" dur="600" decel="50000" fill="hold">
                                          <p:stCondLst>
                                            <p:cond delay="400"/>
                                          </p:stCondLst>
                                        </p:cTn>
                                        <p:tgtEl>
                                          <p:spTgt spid="13314">
                                            <p:txEl>
                                              <p:pRg st="9" end="9"/>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43" presetClass="entr" presetSubtype="0" fill="hold" nodeType="clickEffect">
                                  <p:stCondLst>
                                    <p:cond delay="0"/>
                                  </p:stCondLst>
                                  <p:childTnLst>
                                    <p:set>
                                      <p:cBhvr>
                                        <p:cTn id="42" dur="1" fill="hold">
                                          <p:stCondLst>
                                            <p:cond delay="0"/>
                                          </p:stCondLst>
                                        </p:cTn>
                                        <p:tgtEl>
                                          <p:spTgt spid="13314">
                                            <p:txEl>
                                              <p:pRg st="10" end="10"/>
                                            </p:txEl>
                                          </p:spTgt>
                                        </p:tgtEl>
                                        <p:attrNameLst>
                                          <p:attrName>style.visibility</p:attrName>
                                        </p:attrNameLst>
                                      </p:cBhvr>
                                      <p:to>
                                        <p:strVal val="visible"/>
                                      </p:to>
                                    </p:set>
                                    <p:animEffect transition="in" filter="fade">
                                      <p:cBhvr>
                                        <p:cTn id="43" dur="100"/>
                                        <p:tgtEl>
                                          <p:spTgt spid="13314">
                                            <p:txEl>
                                              <p:pRg st="10" end="10"/>
                                            </p:txEl>
                                          </p:spTgt>
                                        </p:tgtEl>
                                      </p:cBhvr>
                                    </p:animEffect>
                                    <p:anim calcmode="lin" valueType="num">
                                      <p:cBhvr>
                                        <p:cTn id="44" dur="400" fill="hold"/>
                                        <p:tgtEl>
                                          <p:spTgt spid="13314">
                                            <p:txEl>
                                              <p:pRg st="10" end="10"/>
                                            </p:txEl>
                                          </p:spTgt>
                                        </p:tgtEl>
                                        <p:attrNameLst>
                                          <p:attrName>ppt_x</p:attrName>
                                        </p:attrNameLst>
                                      </p:cBhvr>
                                      <p:tavLst>
                                        <p:tav tm="0">
                                          <p:val>
                                            <p:strVal val="#ppt_x"/>
                                          </p:val>
                                        </p:tav>
                                        <p:tav tm="100000">
                                          <p:val>
                                            <p:strVal val="#ppt_x"/>
                                          </p:val>
                                        </p:tav>
                                      </p:tavLst>
                                    </p:anim>
                                    <p:anim calcmode="lin" valueType="num">
                                      <p:cBhvr>
                                        <p:cTn id="45" dur="400" fill="hold"/>
                                        <p:tgtEl>
                                          <p:spTgt spid="13314">
                                            <p:txEl>
                                              <p:pRg st="10" end="10"/>
                                            </p:txEl>
                                          </p:spTgt>
                                        </p:tgtEl>
                                        <p:attrNameLst>
                                          <p:attrName>ppt_y</p:attrName>
                                        </p:attrNameLst>
                                      </p:cBhvr>
                                      <p:tavLst>
                                        <p:tav tm="0">
                                          <p:val>
                                            <p:strVal val="#ppt_y+0.31"/>
                                          </p:val>
                                        </p:tav>
                                        <p:tav tm="100000">
                                          <p:val>
                                            <p:strVal val="#ppt_y+0.31"/>
                                          </p:val>
                                        </p:tav>
                                      </p:tavLst>
                                    </p:anim>
                                    <p:anim calcmode="lin" valueType="num">
                                      <p:cBhvr>
                                        <p:cTn id="46" dur="600" decel="50000" fill="hold">
                                          <p:stCondLst>
                                            <p:cond delay="400"/>
                                          </p:stCondLst>
                                        </p:cTn>
                                        <p:tgtEl>
                                          <p:spTgt spid="13314">
                                            <p:txEl>
                                              <p:pRg st="10" end="10"/>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7" dur="600" decel="50000" fill="hold">
                                          <p:stCondLst>
                                            <p:cond delay="400"/>
                                          </p:stCondLst>
                                        </p:cTn>
                                        <p:tgtEl>
                                          <p:spTgt spid="13314">
                                            <p:txEl>
                                              <p:pRg st="10" end="10"/>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48" presetID="43" presetClass="entr" presetSubtype="0" fill="hold" nodeType="withEffect">
                                  <p:stCondLst>
                                    <p:cond delay="0"/>
                                  </p:stCondLst>
                                  <p:childTnLst>
                                    <p:set>
                                      <p:cBhvr>
                                        <p:cTn id="49" dur="1" fill="hold">
                                          <p:stCondLst>
                                            <p:cond delay="0"/>
                                          </p:stCondLst>
                                        </p:cTn>
                                        <p:tgtEl>
                                          <p:spTgt spid="13314">
                                            <p:txEl>
                                              <p:pRg st="11" end="11"/>
                                            </p:txEl>
                                          </p:spTgt>
                                        </p:tgtEl>
                                        <p:attrNameLst>
                                          <p:attrName>style.visibility</p:attrName>
                                        </p:attrNameLst>
                                      </p:cBhvr>
                                      <p:to>
                                        <p:strVal val="visible"/>
                                      </p:to>
                                    </p:set>
                                    <p:animEffect transition="in" filter="fade">
                                      <p:cBhvr>
                                        <p:cTn id="50" dur="100"/>
                                        <p:tgtEl>
                                          <p:spTgt spid="13314">
                                            <p:txEl>
                                              <p:pRg st="11" end="11"/>
                                            </p:txEl>
                                          </p:spTgt>
                                        </p:tgtEl>
                                      </p:cBhvr>
                                    </p:animEffect>
                                    <p:anim calcmode="lin" valueType="num">
                                      <p:cBhvr>
                                        <p:cTn id="51" dur="400" fill="hold"/>
                                        <p:tgtEl>
                                          <p:spTgt spid="13314">
                                            <p:txEl>
                                              <p:pRg st="11" end="11"/>
                                            </p:txEl>
                                          </p:spTgt>
                                        </p:tgtEl>
                                        <p:attrNameLst>
                                          <p:attrName>ppt_x</p:attrName>
                                        </p:attrNameLst>
                                      </p:cBhvr>
                                      <p:tavLst>
                                        <p:tav tm="0">
                                          <p:val>
                                            <p:strVal val="#ppt_x"/>
                                          </p:val>
                                        </p:tav>
                                        <p:tav tm="100000">
                                          <p:val>
                                            <p:strVal val="#ppt_x"/>
                                          </p:val>
                                        </p:tav>
                                      </p:tavLst>
                                    </p:anim>
                                    <p:anim calcmode="lin" valueType="num">
                                      <p:cBhvr>
                                        <p:cTn id="52" dur="400" fill="hold"/>
                                        <p:tgtEl>
                                          <p:spTgt spid="13314">
                                            <p:txEl>
                                              <p:pRg st="11" end="11"/>
                                            </p:txEl>
                                          </p:spTgt>
                                        </p:tgtEl>
                                        <p:attrNameLst>
                                          <p:attrName>ppt_y</p:attrName>
                                        </p:attrNameLst>
                                      </p:cBhvr>
                                      <p:tavLst>
                                        <p:tav tm="0">
                                          <p:val>
                                            <p:strVal val="#ppt_y+0.31"/>
                                          </p:val>
                                        </p:tav>
                                        <p:tav tm="100000">
                                          <p:val>
                                            <p:strVal val="#ppt_y+0.31"/>
                                          </p:val>
                                        </p:tav>
                                      </p:tavLst>
                                    </p:anim>
                                    <p:anim calcmode="lin" valueType="num">
                                      <p:cBhvr>
                                        <p:cTn id="53" dur="600" decel="50000" fill="hold">
                                          <p:stCondLst>
                                            <p:cond delay="400"/>
                                          </p:stCondLst>
                                        </p:cTn>
                                        <p:tgtEl>
                                          <p:spTgt spid="13314">
                                            <p:txEl>
                                              <p:pRg st="11" end="1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4" dur="600" decel="50000" fill="hold">
                                          <p:stCondLst>
                                            <p:cond delay="400"/>
                                          </p:stCondLst>
                                        </p:cTn>
                                        <p:tgtEl>
                                          <p:spTgt spid="13314">
                                            <p:txEl>
                                              <p:pRg st="11" end="1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5" presetID="43" presetClass="entr" presetSubtype="0" fill="hold" nodeType="withEffect">
                                  <p:stCondLst>
                                    <p:cond delay="0"/>
                                  </p:stCondLst>
                                  <p:childTnLst>
                                    <p:set>
                                      <p:cBhvr>
                                        <p:cTn id="56" dur="1" fill="hold">
                                          <p:stCondLst>
                                            <p:cond delay="0"/>
                                          </p:stCondLst>
                                        </p:cTn>
                                        <p:tgtEl>
                                          <p:spTgt spid="13314">
                                            <p:txEl>
                                              <p:pRg st="12" end="12"/>
                                            </p:txEl>
                                          </p:spTgt>
                                        </p:tgtEl>
                                        <p:attrNameLst>
                                          <p:attrName>style.visibility</p:attrName>
                                        </p:attrNameLst>
                                      </p:cBhvr>
                                      <p:to>
                                        <p:strVal val="visible"/>
                                      </p:to>
                                    </p:set>
                                    <p:animEffect transition="in" filter="fade">
                                      <p:cBhvr>
                                        <p:cTn id="57" dur="100"/>
                                        <p:tgtEl>
                                          <p:spTgt spid="13314">
                                            <p:txEl>
                                              <p:pRg st="12" end="12"/>
                                            </p:txEl>
                                          </p:spTgt>
                                        </p:tgtEl>
                                      </p:cBhvr>
                                    </p:animEffect>
                                    <p:anim calcmode="lin" valueType="num">
                                      <p:cBhvr>
                                        <p:cTn id="58" dur="400" fill="hold"/>
                                        <p:tgtEl>
                                          <p:spTgt spid="13314">
                                            <p:txEl>
                                              <p:pRg st="12" end="12"/>
                                            </p:txEl>
                                          </p:spTgt>
                                        </p:tgtEl>
                                        <p:attrNameLst>
                                          <p:attrName>ppt_x</p:attrName>
                                        </p:attrNameLst>
                                      </p:cBhvr>
                                      <p:tavLst>
                                        <p:tav tm="0">
                                          <p:val>
                                            <p:strVal val="#ppt_x"/>
                                          </p:val>
                                        </p:tav>
                                        <p:tav tm="100000">
                                          <p:val>
                                            <p:strVal val="#ppt_x"/>
                                          </p:val>
                                        </p:tav>
                                      </p:tavLst>
                                    </p:anim>
                                    <p:anim calcmode="lin" valueType="num">
                                      <p:cBhvr>
                                        <p:cTn id="59" dur="400" fill="hold"/>
                                        <p:tgtEl>
                                          <p:spTgt spid="13314">
                                            <p:txEl>
                                              <p:pRg st="12" end="12"/>
                                            </p:txEl>
                                          </p:spTgt>
                                        </p:tgtEl>
                                        <p:attrNameLst>
                                          <p:attrName>ppt_y</p:attrName>
                                        </p:attrNameLst>
                                      </p:cBhvr>
                                      <p:tavLst>
                                        <p:tav tm="0">
                                          <p:val>
                                            <p:strVal val="#ppt_y+0.31"/>
                                          </p:val>
                                        </p:tav>
                                        <p:tav tm="100000">
                                          <p:val>
                                            <p:strVal val="#ppt_y+0.31"/>
                                          </p:val>
                                        </p:tav>
                                      </p:tavLst>
                                    </p:anim>
                                    <p:anim calcmode="lin" valueType="num">
                                      <p:cBhvr>
                                        <p:cTn id="60" dur="600" decel="50000" fill="hold">
                                          <p:stCondLst>
                                            <p:cond delay="400"/>
                                          </p:stCondLst>
                                        </p:cTn>
                                        <p:tgtEl>
                                          <p:spTgt spid="13314">
                                            <p:txEl>
                                              <p:pRg st="12" end="1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61" dur="600" decel="50000" fill="hold">
                                          <p:stCondLst>
                                            <p:cond delay="400"/>
                                          </p:stCondLst>
                                        </p:cTn>
                                        <p:tgtEl>
                                          <p:spTgt spid="13314">
                                            <p:txEl>
                                              <p:pRg st="12" end="1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title" idx="4294967295"/>
          </p:nvPr>
        </p:nvSpPr>
        <p:spPr>
          <a:xfrm>
            <a:off x="533400" y="115888"/>
            <a:ext cx="7467600" cy="762000"/>
          </a:xfrm>
        </p:spPr>
        <p:txBody>
          <a:bodyPr/>
          <a:lstStyle/>
          <a:p>
            <a:pPr>
              <a:defRPr/>
            </a:pPr>
            <a:r>
              <a:rPr lang="zh-CN" altLang="en-US" sz="4000" dirty="0" smtClean="0">
                <a:solidFill>
                  <a:srgbClr val="000099"/>
                </a:solidFill>
                <a:effectLst>
                  <a:outerShdw blurRad="38100" dist="38100" dir="2700000" algn="tl">
                    <a:srgbClr val="000000"/>
                  </a:outerShdw>
                </a:effectLst>
                <a:ea typeface="仿宋_GB2312" pitchFamily="49" charset="-122"/>
              </a:rPr>
              <a:t>顺序表部分公共操作的实现</a:t>
            </a:r>
            <a:r>
              <a:rPr lang="en-US" sz="4000" dirty="0" smtClean="0">
                <a:solidFill>
                  <a:srgbClr val="000099"/>
                </a:solidFill>
                <a:effectLst>
                  <a:outerShdw blurRad="38100" dist="38100" dir="2700000" algn="tl">
                    <a:srgbClr val="000000"/>
                  </a:outerShdw>
                </a:effectLst>
                <a:ea typeface="仿宋_GB2312" pitchFamily="49" charset="-122"/>
              </a:rPr>
              <a:t>:</a:t>
            </a:r>
            <a:endParaRPr lang="zh-CN" altLang="en-US" dirty="0" smtClean="0">
              <a:ea typeface="仿宋_GB2312" pitchFamily="49" charset="-122"/>
            </a:endParaRPr>
          </a:p>
        </p:txBody>
      </p:sp>
      <p:sp>
        <p:nvSpPr>
          <p:cNvPr id="14339" name="Rectangle 4"/>
          <p:cNvSpPr>
            <a:spLocks noGrp="1" noChangeArrowheads="1"/>
          </p:cNvSpPr>
          <p:nvPr>
            <p:ph type="body" idx="4294967295"/>
          </p:nvPr>
        </p:nvSpPr>
        <p:spPr>
          <a:xfrm>
            <a:off x="152400" y="1219200"/>
            <a:ext cx="8763000" cy="5334000"/>
          </a:xfrm>
        </p:spPr>
        <p:txBody>
          <a:bodyPr/>
          <a:lstStyle/>
          <a:p>
            <a:pPr>
              <a:lnSpc>
                <a:spcPct val="95000"/>
              </a:lnSpc>
              <a:spcBef>
                <a:spcPct val="0"/>
              </a:spcBef>
              <a:buFont typeface="Monotype Sorts" pitchFamily="2" charset="2"/>
              <a:buNone/>
            </a:pPr>
            <a:r>
              <a:rPr lang="en-US" altLang="zh-CN" i="1" dirty="0" smtClean="0">
                <a:solidFill>
                  <a:srgbClr val="CC0000"/>
                </a:solidFill>
                <a:ea typeface="仿宋_GB2312" pitchFamily="49" charset="-122"/>
              </a:rPr>
              <a:t>  </a:t>
            </a:r>
            <a:r>
              <a:rPr lang="en-US" altLang="zh-CN" b="1" dirty="0" smtClean="0">
                <a:ea typeface="仿宋_GB2312" pitchFamily="49" charset="-122"/>
              </a:rPr>
              <a:t>①</a:t>
            </a:r>
            <a:r>
              <a:rPr lang="en-US" b="1" dirty="0" err="1" smtClean="0">
                <a:ea typeface="仿宋_GB2312" pitchFamily="49" charset="-122"/>
              </a:rPr>
              <a:t>构造函数</a:t>
            </a:r>
            <a:r>
              <a:rPr lang="en-US" i="1" dirty="0" smtClean="0">
                <a:solidFill>
                  <a:srgbClr val="CC0000"/>
                </a:solidFill>
                <a:ea typeface="仿宋_GB2312" pitchFamily="49" charset="-122"/>
              </a:rPr>
              <a:t>	</a:t>
            </a:r>
          </a:p>
          <a:p>
            <a:pPr>
              <a:lnSpc>
                <a:spcPct val="95000"/>
              </a:lnSpc>
              <a:spcBef>
                <a:spcPct val="0"/>
              </a:spcBef>
              <a:buFont typeface="Monotype Sorts" pitchFamily="2" charset="2"/>
              <a:buNone/>
            </a:pPr>
            <a:r>
              <a:rPr lang="en-US" i="1" dirty="0" smtClean="0">
                <a:solidFill>
                  <a:srgbClr val="CC0000"/>
                </a:solidFill>
                <a:ea typeface="仿宋_GB2312" pitchFamily="49" charset="-122"/>
              </a:rPr>
              <a:t> </a:t>
            </a:r>
            <a:r>
              <a:rPr lang="en-US" altLang="zh-CN" sz="2800" b="1" i="1" dirty="0" err="1" smtClean="0">
                <a:ea typeface="仿宋_GB2312" pitchFamily="49" charset="-122"/>
              </a:rPr>
              <a:t>SeqList</a:t>
            </a:r>
            <a:r>
              <a:rPr lang="en-US" altLang="zh-CN" sz="2800" b="1" dirty="0" smtClean="0">
                <a:ea typeface="仿宋_GB2312" pitchFamily="49" charset="-122"/>
              </a:rPr>
              <a:t> :: </a:t>
            </a:r>
            <a:r>
              <a:rPr lang="en-US" altLang="zh-CN" sz="2800" b="1" i="1" dirty="0" err="1" smtClean="0">
                <a:ea typeface="仿宋_GB2312" pitchFamily="49" charset="-122"/>
              </a:rPr>
              <a:t>SeqList</a:t>
            </a:r>
            <a:r>
              <a:rPr lang="en-US" altLang="zh-CN" sz="2800" b="1" i="1" dirty="0" smtClean="0">
                <a:ea typeface="仿宋_GB2312" pitchFamily="49" charset="-122"/>
              </a:rPr>
              <a:t> </a:t>
            </a:r>
            <a:r>
              <a:rPr lang="en-US" altLang="zh-CN" sz="2800" b="1" dirty="0" smtClean="0">
                <a:ea typeface="仿宋_GB2312" pitchFamily="49" charset="-122"/>
              </a:rPr>
              <a:t>( </a:t>
            </a:r>
            <a:r>
              <a:rPr lang="en-US" altLang="zh-CN" sz="2800" b="1" dirty="0" err="1" smtClean="0">
                <a:ea typeface="仿宋_GB2312" pitchFamily="49" charset="-122"/>
              </a:rPr>
              <a:t>int</a:t>
            </a:r>
            <a:r>
              <a:rPr lang="en-US" altLang="zh-CN" sz="2800" b="1" dirty="0" smtClean="0">
                <a:ea typeface="仿宋_GB2312" pitchFamily="49" charset="-122"/>
              </a:rPr>
              <a:t> </a:t>
            </a:r>
            <a:r>
              <a:rPr lang="en-US" altLang="zh-CN" sz="2800" b="1" i="1" dirty="0" err="1" smtClean="0">
                <a:ea typeface="仿宋_GB2312" pitchFamily="49" charset="-122"/>
              </a:rPr>
              <a:t>sz</a:t>
            </a:r>
            <a:r>
              <a:rPr lang="en-US" altLang="zh-CN" sz="2800" b="1" dirty="0" smtClean="0">
                <a:ea typeface="仿宋_GB2312" pitchFamily="49" charset="-122"/>
              </a:rPr>
              <a:t> ) { </a:t>
            </a:r>
            <a:r>
              <a:rPr lang="en-US" altLang="zh-CN" sz="2800" b="1" dirty="0" smtClean="0">
                <a:solidFill>
                  <a:srgbClr val="CC0000"/>
                </a:solidFill>
                <a:ea typeface="仿宋_GB2312" pitchFamily="49" charset="-122"/>
              </a:rPr>
              <a:t>   </a:t>
            </a:r>
          </a:p>
          <a:p>
            <a:pPr>
              <a:lnSpc>
                <a:spcPct val="95000"/>
              </a:lnSpc>
              <a:spcBef>
                <a:spcPct val="0"/>
              </a:spcBef>
              <a:buFont typeface="Monotype Sorts" pitchFamily="2" charset="2"/>
              <a:buNone/>
            </a:pPr>
            <a:r>
              <a:rPr lang="en-US" altLang="zh-CN" sz="2800" b="1" dirty="0" smtClean="0">
                <a:solidFill>
                  <a:srgbClr val="CC0000"/>
                </a:solidFill>
                <a:ea typeface="仿宋_GB2312" pitchFamily="49" charset="-122"/>
              </a:rPr>
              <a:t>                     </a:t>
            </a:r>
            <a:r>
              <a:rPr lang="en-US" altLang="zh-CN" sz="2800" b="1" dirty="0" smtClean="0">
                <a:solidFill>
                  <a:srgbClr val="0000FF"/>
                </a:solidFill>
                <a:ea typeface="仿宋_GB2312" pitchFamily="49" charset="-122"/>
              </a:rPr>
              <a:t>//</a:t>
            </a:r>
            <a:r>
              <a:rPr lang="zh-CN" altLang="en-US" sz="2800" b="1" dirty="0" smtClean="0">
                <a:solidFill>
                  <a:srgbClr val="0000FF"/>
                </a:solidFill>
                <a:ea typeface="仿宋_GB2312" pitchFamily="49" charset="-122"/>
              </a:rPr>
              <a:t>构造函数</a:t>
            </a:r>
            <a:r>
              <a:rPr lang="en-US" altLang="zh-CN" sz="2800" b="1" dirty="0" smtClean="0">
                <a:solidFill>
                  <a:srgbClr val="0000FF"/>
                </a:solidFill>
                <a:ea typeface="仿宋_GB2312" pitchFamily="49" charset="-122"/>
              </a:rPr>
              <a:t>,</a:t>
            </a:r>
            <a:r>
              <a:rPr lang="zh-CN" altLang="en-US" sz="2800" b="1" dirty="0" smtClean="0">
                <a:solidFill>
                  <a:srgbClr val="0000FF"/>
                </a:solidFill>
                <a:ea typeface="仿宋_GB2312" pitchFamily="49" charset="-122"/>
              </a:rPr>
              <a:t>通过指定</a:t>
            </a:r>
            <a:r>
              <a:rPr lang="en-US" altLang="zh-CN" sz="2800" b="1" dirty="0" err="1" smtClean="0">
                <a:solidFill>
                  <a:srgbClr val="0000FF"/>
                </a:solidFill>
                <a:ea typeface="仿宋_GB2312" pitchFamily="49" charset="-122"/>
              </a:rPr>
              <a:t>sz</a:t>
            </a:r>
            <a:r>
              <a:rPr lang="en-US" sz="2800" b="1" dirty="0" err="1" smtClean="0">
                <a:solidFill>
                  <a:srgbClr val="0000FF"/>
                </a:solidFill>
                <a:ea typeface="仿宋_GB2312" pitchFamily="49" charset="-122"/>
              </a:rPr>
              <a:t>，定义数组的长度</a:t>
            </a:r>
            <a:endParaRPr lang="zh-CN" altLang="en-US" sz="2800" b="1" dirty="0" smtClean="0">
              <a:solidFill>
                <a:srgbClr val="0000FF"/>
              </a:solidFill>
              <a:ea typeface="仿宋_GB2312" pitchFamily="49" charset="-122"/>
            </a:endParaRPr>
          </a:p>
          <a:p>
            <a:pPr>
              <a:lnSpc>
                <a:spcPct val="95000"/>
              </a:lnSpc>
              <a:spcBef>
                <a:spcPct val="0"/>
              </a:spcBef>
              <a:buFont typeface="Monotype Sorts" pitchFamily="2" charset="2"/>
              <a:buNone/>
            </a:pPr>
            <a:r>
              <a:rPr lang="zh-CN" altLang="en-US" sz="2800" b="1" dirty="0" smtClean="0">
                <a:solidFill>
                  <a:srgbClr val="CC0000"/>
                </a:solidFill>
                <a:ea typeface="仿宋_GB2312" pitchFamily="49" charset="-122"/>
              </a:rPr>
              <a:t>    </a:t>
            </a:r>
            <a:r>
              <a:rPr lang="zh-CN" altLang="en-US" sz="2800" b="1" dirty="0" smtClean="0">
                <a:ea typeface="仿宋_GB2312" pitchFamily="49" charset="-122"/>
              </a:rPr>
              <a:t> </a:t>
            </a:r>
            <a:r>
              <a:rPr lang="en-US" altLang="zh-CN" sz="2800" b="1" dirty="0" smtClean="0">
                <a:ea typeface="仿宋_GB2312" pitchFamily="49" charset="-122"/>
              </a:rPr>
              <a:t>if </a:t>
            </a:r>
            <a:r>
              <a:rPr lang="en-US" altLang="zh-CN" sz="2800" dirty="0" smtClean="0">
                <a:ea typeface="仿宋_GB2312" pitchFamily="49" charset="-122"/>
              </a:rPr>
              <a:t>(</a:t>
            </a:r>
            <a:r>
              <a:rPr lang="en-US" altLang="zh-CN" sz="2800" i="1" dirty="0" smtClean="0">
                <a:ea typeface="仿宋_GB2312" pitchFamily="49" charset="-122"/>
              </a:rPr>
              <a:t> </a:t>
            </a:r>
            <a:r>
              <a:rPr lang="en-US" altLang="zh-CN" sz="2800" i="1" dirty="0" err="1" smtClean="0">
                <a:ea typeface="仿宋_GB2312" pitchFamily="49" charset="-122"/>
              </a:rPr>
              <a:t>sz</a:t>
            </a:r>
            <a:r>
              <a:rPr lang="en-US" altLang="zh-CN" sz="2800" i="1" dirty="0" smtClean="0">
                <a:ea typeface="仿宋_GB2312" pitchFamily="49" charset="-122"/>
              </a:rPr>
              <a:t> &gt; </a:t>
            </a:r>
            <a:r>
              <a:rPr lang="en-US" altLang="zh-CN" sz="2800" dirty="0" smtClean="0">
                <a:ea typeface="仿宋_GB2312" pitchFamily="49" charset="-122"/>
              </a:rPr>
              <a:t>0 )</a:t>
            </a:r>
            <a:r>
              <a:rPr lang="en-US" altLang="zh-CN" sz="2800" i="1" dirty="0" smtClean="0">
                <a:ea typeface="仿宋_GB2312" pitchFamily="49" charset="-122"/>
              </a:rPr>
              <a:t> </a:t>
            </a:r>
            <a:r>
              <a:rPr lang="en-US" altLang="zh-CN" sz="2800" b="1" dirty="0" smtClean="0">
                <a:ea typeface="仿宋_GB2312" pitchFamily="49" charset="-122"/>
              </a:rPr>
              <a:t>{</a:t>
            </a:r>
            <a:endParaRPr lang="en-US" altLang="zh-CN" sz="2800" dirty="0" smtClean="0">
              <a:ea typeface="仿宋_GB2312" pitchFamily="49" charset="-122"/>
            </a:endParaRPr>
          </a:p>
          <a:p>
            <a:pPr>
              <a:lnSpc>
                <a:spcPct val="95000"/>
              </a:lnSpc>
              <a:spcBef>
                <a:spcPct val="0"/>
              </a:spcBef>
              <a:buFont typeface="Monotype Sorts" pitchFamily="2" charset="2"/>
              <a:buNone/>
            </a:pPr>
            <a:r>
              <a:rPr lang="en-US" altLang="zh-CN" sz="2800" dirty="0" smtClean="0">
                <a:ea typeface="仿宋_GB2312" pitchFamily="49" charset="-122"/>
              </a:rPr>
              <a:t>	     </a:t>
            </a:r>
            <a:r>
              <a:rPr lang="en-US" altLang="zh-CN" sz="2800" i="1" dirty="0" smtClean="0">
                <a:ea typeface="仿宋_GB2312" pitchFamily="49" charset="-122"/>
              </a:rPr>
              <a:t> data = </a:t>
            </a:r>
            <a:r>
              <a:rPr lang="en-US" altLang="zh-CN" sz="2800" b="1" dirty="0" smtClean="0">
                <a:ea typeface="仿宋_GB2312" pitchFamily="49" charset="-122"/>
              </a:rPr>
              <a:t>new T</a:t>
            </a:r>
            <a:r>
              <a:rPr lang="en-US" altLang="zh-CN" sz="2800" dirty="0" smtClean="0">
                <a:ea typeface="仿宋_GB2312" pitchFamily="49" charset="-122"/>
              </a:rPr>
              <a:t>[</a:t>
            </a:r>
            <a:r>
              <a:rPr lang="en-US" altLang="zh-CN" sz="2800" i="1" dirty="0" err="1" smtClean="0">
                <a:ea typeface="仿宋_GB2312" pitchFamily="49" charset="-122"/>
              </a:rPr>
              <a:t>sz</a:t>
            </a:r>
            <a:r>
              <a:rPr lang="en-US" altLang="zh-CN" sz="2800" dirty="0" smtClean="0">
                <a:ea typeface="仿宋_GB2312" pitchFamily="49" charset="-122"/>
              </a:rPr>
              <a:t>]</a:t>
            </a:r>
            <a:r>
              <a:rPr lang="en-US" altLang="zh-CN" sz="2800" b="1" dirty="0" smtClean="0">
                <a:ea typeface="仿宋_GB2312" pitchFamily="49" charset="-122"/>
              </a:rPr>
              <a:t>;</a:t>
            </a:r>
          </a:p>
          <a:p>
            <a:pPr>
              <a:lnSpc>
                <a:spcPct val="95000"/>
              </a:lnSpc>
              <a:spcBef>
                <a:spcPct val="0"/>
              </a:spcBef>
              <a:buFont typeface="Monotype Sorts" pitchFamily="2" charset="2"/>
              <a:buNone/>
            </a:pPr>
            <a:r>
              <a:rPr lang="en-US" altLang="zh-CN" sz="2800" i="1" dirty="0" smtClean="0"/>
              <a:t>          </a:t>
            </a:r>
            <a:r>
              <a:rPr lang="en-US" altLang="zh-CN" sz="2800" b="1" dirty="0" smtClean="0"/>
              <a:t>if</a:t>
            </a:r>
            <a:r>
              <a:rPr lang="en-US" altLang="zh-CN" sz="2800" dirty="0" smtClean="0"/>
              <a:t> (</a:t>
            </a:r>
            <a:r>
              <a:rPr lang="en-US" altLang="zh-CN" sz="2800" i="1" dirty="0" smtClean="0"/>
              <a:t> data </a:t>
            </a:r>
            <a:r>
              <a:rPr lang="en-US" altLang="zh-CN" sz="2800" b="1" dirty="0" smtClean="0">
                <a:ea typeface="仿宋_GB2312" pitchFamily="49" charset="-122"/>
              </a:rPr>
              <a:t>!</a:t>
            </a:r>
            <a:r>
              <a:rPr lang="en-US" altLang="zh-CN" sz="2800" i="1" dirty="0" smtClean="0"/>
              <a:t>= NULL </a:t>
            </a:r>
            <a:r>
              <a:rPr lang="en-US" altLang="zh-CN" sz="2800" dirty="0" smtClean="0"/>
              <a:t>) </a:t>
            </a:r>
            <a:r>
              <a:rPr lang="en-US" altLang="zh-CN" sz="2800" b="1" dirty="0" smtClean="0"/>
              <a:t>{</a:t>
            </a:r>
            <a:endParaRPr lang="en-US" altLang="zh-CN" sz="2800" dirty="0" smtClean="0"/>
          </a:p>
          <a:p>
            <a:pPr>
              <a:lnSpc>
                <a:spcPct val="95000"/>
              </a:lnSpc>
              <a:spcBef>
                <a:spcPct val="0"/>
              </a:spcBef>
              <a:buFont typeface="Monotype Sorts" pitchFamily="2" charset="2"/>
              <a:buNone/>
            </a:pPr>
            <a:r>
              <a:rPr lang="en-US" altLang="zh-CN" sz="2800" i="1" dirty="0" smtClean="0"/>
              <a:t>              </a:t>
            </a:r>
            <a:r>
              <a:rPr lang="en-US" altLang="zh-CN" sz="2800" i="1" dirty="0" err="1" smtClean="0"/>
              <a:t>MaxSize</a:t>
            </a:r>
            <a:r>
              <a:rPr lang="en-US" altLang="zh-CN" sz="2800" i="1" dirty="0" smtClean="0"/>
              <a:t> = </a:t>
            </a:r>
            <a:r>
              <a:rPr lang="en-US" altLang="zh-CN" sz="2800" b="1" dirty="0" err="1" smtClean="0"/>
              <a:t>sz</a:t>
            </a:r>
            <a:r>
              <a:rPr lang="en-US" altLang="zh-CN" sz="2800" b="1" dirty="0" smtClean="0"/>
              <a:t>;   </a:t>
            </a:r>
            <a:r>
              <a:rPr lang="en-US" altLang="zh-CN" sz="2800" i="1" dirty="0" smtClean="0">
                <a:ea typeface="仿宋_GB2312" pitchFamily="49" charset="-122"/>
              </a:rPr>
              <a:t>last = </a:t>
            </a:r>
            <a:r>
              <a:rPr lang="en-US" altLang="zh-CN" sz="2800" dirty="0" smtClean="0">
                <a:latin typeface="仿宋_GB2312" pitchFamily="49" charset="-122"/>
                <a:ea typeface="仿宋_GB2312" pitchFamily="49" charset="-122"/>
              </a:rPr>
              <a:t>-</a:t>
            </a:r>
            <a:r>
              <a:rPr lang="en-US" altLang="zh-CN" sz="2800" dirty="0" smtClean="0">
                <a:ea typeface="仿宋_GB2312" pitchFamily="49" charset="-122"/>
              </a:rPr>
              <a:t>1</a:t>
            </a:r>
            <a:r>
              <a:rPr lang="en-US" altLang="zh-CN" sz="2800" b="1" dirty="0" smtClean="0">
                <a:ea typeface="仿宋_GB2312" pitchFamily="49" charset="-122"/>
              </a:rPr>
              <a:t>;</a:t>
            </a:r>
            <a:r>
              <a:rPr lang="en-US" altLang="zh-CN" sz="2800" b="1" dirty="0" smtClean="0"/>
              <a:t>}</a:t>
            </a:r>
            <a:endParaRPr lang="en-US" altLang="zh-CN" sz="2800" b="1" dirty="0" smtClean="0">
              <a:ea typeface="仿宋_GB2312" pitchFamily="49" charset="-122"/>
            </a:endParaRPr>
          </a:p>
          <a:p>
            <a:pPr>
              <a:lnSpc>
                <a:spcPct val="95000"/>
              </a:lnSpc>
              <a:spcBef>
                <a:spcPct val="0"/>
              </a:spcBef>
              <a:buFont typeface="Monotype Sorts" pitchFamily="2" charset="2"/>
              <a:buNone/>
            </a:pPr>
            <a:r>
              <a:rPr lang="en-US" altLang="zh-CN" sz="2800" b="1" dirty="0" smtClean="0">
                <a:ea typeface="仿宋_GB2312" pitchFamily="49" charset="-122"/>
              </a:rPr>
              <a:t>          else  {</a:t>
            </a:r>
            <a:r>
              <a:rPr lang="en-US" altLang="zh-CN" sz="2800" b="1" dirty="0" err="1" smtClean="0">
                <a:ea typeface="仿宋_GB2312" pitchFamily="49" charset="-122"/>
              </a:rPr>
              <a:t>cerr</a:t>
            </a:r>
            <a:r>
              <a:rPr lang="en-US" altLang="zh-CN" sz="2800" b="1" dirty="0" smtClean="0">
                <a:ea typeface="仿宋_GB2312" pitchFamily="49" charset="-122"/>
              </a:rPr>
              <a:t> &lt;&lt;“</a:t>
            </a:r>
            <a:r>
              <a:rPr lang="zh-CN" altLang="en-US" sz="2800" b="1" dirty="0" smtClean="0">
                <a:ea typeface="仿宋_GB2312" pitchFamily="49" charset="-122"/>
              </a:rPr>
              <a:t>存储分配错误！</a:t>
            </a:r>
            <a:r>
              <a:rPr lang="en-US" sz="2800" b="1" dirty="0" smtClean="0">
                <a:ea typeface="仿宋_GB2312" pitchFamily="49" charset="-122"/>
              </a:rPr>
              <a:t>”</a:t>
            </a:r>
            <a:r>
              <a:rPr lang="en-US" altLang="zh-CN" sz="2800" b="1" dirty="0" smtClean="0">
                <a:ea typeface="仿宋_GB2312" pitchFamily="49" charset="-122"/>
              </a:rPr>
              <a:t>&lt;&lt;</a:t>
            </a:r>
            <a:r>
              <a:rPr lang="en-US" altLang="zh-CN" sz="2800" b="1" dirty="0" err="1" smtClean="0">
                <a:ea typeface="仿宋_GB2312" pitchFamily="49" charset="-122"/>
              </a:rPr>
              <a:t>endl;exit</a:t>
            </a:r>
            <a:r>
              <a:rPr lang="en-US" altLang="zh-CN" sz="2800" b="1" dirty="0" smtClean="0">
                <a:ea typeface="仿宋_GB2312" pitchFamily="49" charset="-122"/>
              </a:rPr>
              <a:t>(1);}</a:t>
            </a:r>
            <a:endParaRPr lang="en-US" altLang="zh-CN" sz="2800" b="1" dirty="0" smtClean="0"/>
          </a:p>
          <a:p>
            <a:pPr>
              <a:lnSpc>
                <a:spcPct val="95000"/>
              </a:lnSpc>
              <a:spcBef>
                <a:spcPct val="0"/>
              </a:spcBef>
              <a:buFont typeface="Monotype Sorts" pitchFamily="2" charset="2"/>
              <a:buNone/>
            </a:pPr>
            <a:r>
              <a:rPr lang="en-US" altLang="zh-CN" sz="2800" b="1" dirty="0" smtClean="0"/>
              <a:t>   </a:t>
            </a:r>
            <a:r>
              <a:rPr lang="en-US" altLang="zh-CN" sz="2800" dirty="0" smtClean="0">
                <a:ea typeface="仿宋_GB2312" pitchFamily="49" charset="-122"/>
              </a:rPr>
              <a:t>  </a:t>
            </a:r>
            <a:r>
              <a:rPr lang="en-US" altLang="zh-CN" sz="2800" b="1" dirty="0" smtClean="0">
                <a:ea typeface="仿宋_GB2312" pitchFamily="49" charset="-122"/>
              </a:rPr>
              <a:t>}</a:t>
            </a:r>
          </a:p>
          <a:p>
            <a:pPr>
              <a:lnSpc>
                <a:spcPct val="95000"/>
              </a:lnSpc>
              <a:spcBef>
                <a:spcPct val="0"/>
              </a:spcBef>
              <a:buFont typeface="Monotype Sorts" pitchFamily="2" charset="2"/>
              <a:buNone/>
            </a:pPr>
            <a:r>
              <a:rPr lang="en-US" altLang="zh-CN" sz="2800" b="1" dirty="0" smtClean="0">
                <a:ea typeface="仿宋_GB2312" pitchFamily="49" charset="-122"/>
              </a:rPr>
              <a:t> }</a:t>
            </a:r>
          </a:p>
        </p:txBody>
      </p:sp>
      <p:sp>
        <p:nvSpPr>
          <p:cNvPr id="14340" name="TextBox 3"/>
          <p:cNvSpPr txBox="1">
            <a:spLocks noChangeArrowheads="1"/>
          </p:cNvSpPr>
          <p:nvPr/>
        </p:nvSpPr>
        <p:spPr bwMode="auto">
          <a:xfrm>
            <a:off x="2771800" y="4737100"/>
            <a:ext cx="597058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dirty="0">
                <a:solidFill>
                  <a:schemeClr val="tx1"/>
                </a:solidFill>
                <a:latin typeface="宋体" pitchFamily="2" charset="-122"/>
                <a:ea typeface="宋体" pitchFamily="2" charset="-122"/>
              </a:rPr>
              <a:t>设计思路：</a:t>
            </a:r>
            <a:endParaRPr lang="en-US" sz="2800" dirty="0">
              <a:solidFill>
                <a:schemeClr val="tx1"/>
              </a:solidFill>
              <a:latin typeface="宋体" pitchFamily="2" charset="-122"/>
              <a:ea typeface="宋体" pitchFamily="2" charset="-122"/>
            </a:endParaRPr>
          </a:p>
          <a:p>
            <a:pPr eaLnBrk="1" hangingPunct="1"/>
            <a:r>
              <a:rPr lang="en-US" sz="2800" dirty="0" err="1">
                <a:solidFill>
                  <a:schemeClr val="tx1"/>
                </a:solidFill>
                <a:latin typeface="宋体" pitchFamily="2" charset="-122"/>
                <a:ea typeface="宋体" pitchFamily="2" charset="-122"/>
              </a:rPr>
              <a:t>若</a:t>
            </a:r>
            <a:r>
              <a:rPr lang="en-US" altLang="zh-CN" sz="2800" dirty="0" err="1">
                <a:solidFill>
                  <a:schemeClr val="tx1"/>
                </a:solidFill>
                <a:latin typeface="宋体" pitchFamily="2" charset="-122"/>
                <a:ea typeface="宋体" pitchFamily="2" charset="-122"/>
              </a:rPr>
              <a:t>sz</a:t>
            </a:r>
            <a:r>
              <a:rPr lang="en-US" altLang="zh-CN" sz="2800" dirty="0">
                <a:solidFill>
                  <a:schemeClr val="tx1"/>
                </a:solidFill>
                <a:latin typeface="宋体" pitchFamily="2" charset="-122"/>
                <a:ea typeface="宋体" pitchFamily="2" charset="-122"/>
              </a:rPr>
              <a:t>&gt;0,</a:t>
            </a:r>
            <a:r>
              <a:rPr lang="zh-CN" altLang="en-US" sz="2800" dirty="0">
                <a:solidFill>
                  <a:schemeClr val="tx1"/>
                </a:solidFill>
                <a:latin typeface="宋体" pitchFamily="2" charset="-122"/>
                <a:ea typeface="宋体" pitchFamily="2" charset="-122"/>
              </a:rPr>
              <a:t>则为</a:t>
            </a:r>
            <a:r>
              <a:rPr lang="en-US" sz="2800" dirty="0" err="1">
                <a:solidFill>
                  <a:schemeClr val="tx1"/>
                </a:solidFill>
                <a:latin typeface="宋体" pitchFamily="2" charset="-122"/>
                <a:ea typeface="宋体" pitchFamily="2" charset="-122"/>
              </a:rPr>
              <a:t>数组申请空间</a:t>
            </a:r>
            <a:r>
              <a:rPr lang="en-US" sz="2800" dirty="0">
                <a:solidFill>
                  <a:schemeClr val="tx1"/>
                </a:solidFill>
                <a:latin typeface="宋体" pitchFamily="2" charset="-122"/>
                <a:ea typeface="宋体" pitchFamily="2" charset="-122"/>
              </a:rPr>
              <a:t>：</a:t>
            </a:r>
          </a:p>
          <a:p>
            <a:pPr eaLnBrk="1" hangingPunct="1"/>
            <a:r>
              <a:rPr lang="en-US" sz="2800" dirty="0">
                <a:solidFill>
                  <a:schemeClr val="tx1"/>
                </a:solidFill>
                <a:latin typeface="宋体" pitchFamily="2" charset="-122"/>
                <a:ea typeface="宋体" pitchFamily="2" charset="-122"/>
              </a:rPr>
              <a:t>①</a:t>
            </a:r>
            <a:r>
              <a:rPr lang="en-US" sz="2800" dirty="0" err="1">
                <a:solidFill>
                  <a:schemeClr val="tx1"/>
                </a:solidFill>
                <a:latin typeface="宋体" pitchFamily="2" charset="-122"/>
                <a:ea typeface="宋体" pitchFamily="2" charset="-122"/>
              </a:rPr>
              <a:t>若申请成功，</a:t>
            </a:r>
            <a:r>
              <a:rPr lang="en-US" altLang="zh-CN" sz="2800" dirty="0" err="1">
                <a:solidFill>
                  <a:schemeClr val="tx1"/>
                </a:solidFill>
                <a:latin typeface="宋体" pitchFamily="2" charset="-122"/>
              </a:rPr>
              <a:t>MaxSize</a:t>
            </a:r>
            <a:r>
              <a:rPr lang="en-US" altLang="zh-CN" sz="2800" dirty="0">
                <a:solidFill>
                  <a:schemeClr val="tx1"/>
                </a:solidFill>
                <a:latin typeface="宋体" pitchFamily="2" charset="-122"/>
              </a:rPr>
              <a:t>=</a:t>
            </a:r>
            <a:r>
              <a:rPr lang="en-US" altLang="zh-CN" sz="2800" dirty="0" err="1">
                <a:solidFill>
                  <a:schemeClr val="tx1"/>
                </a:solidFill>
                <a:latin typeface="宋体" pitchFamily="2" charset="-122"/>
              </a:rPr>
              <a:t>sz,last</a:t>
            </a:r>
            <a:r>
              <a:rPr lang="en-US" altLang="zh-CN" sz="2800" dirty="0">
                <a:solidFill>
                  <a:schemeClr val="tx1"/>
                </a:solidFill>
                <a:latin typeface="宋体" pitchFamily="2" charset="-122"/>
              </a:rPr>
              <a:t>=-1</a:t>
            </a:r>
          </a:p>
          <a:p>
            <a:pPr eaLnBrk="1" hangingPunct="1"/>
            <a:r>
              <a:rPr lang="en-US" altLang="zh-CN" sz="2800" dirty="0">
                <a:solidFill>
                  <a:schemeClr val="tx1"/>
                </a:solidFill>
                <a:latin typeface="宋体" pitchFamily="2" charset="-122"/>
                <a:ea typeface="宋体" pitchFamily="2" charset="-122"/>
              </a:rPr>
              <a:t>②</a:t>
            </a:r>
            <a:r>
              <a:rPr lang="en-US" sz="2800" dirty="0" err="1">
                <a:solidFill>
                  <a:schemeClr val="tx1"/>
                </a:solidFill>
                <a:latin typeface="宋体" pitchFamily="2" charset="-122"/>
                <a:ea typeface="宋体" pitchFamily="2" charset="-122"/>
              </a:rPr>
              <a:t>若申请失败，则提示出错</a:t>
            </a:r>
            <a:endParaRPr lang="zh-CN" altLang="en-US" sz="2800" dirty="0">
              <a:solidFill>
                <a:schemeClr val="tx1"/>
              </a:solidFill>
              <a:latin typeface="宋体" pitchFamily="2" charset="-122"/>
              <a:ea typeface="宋体" pitchFamily="2" charset="-122"/>
            </a:endParaRP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slide(fromBottom)">
                                      <p:cBhvr>
                                        <p:cTn id="7" dur="500"/>
                                        <p:tgtEl>
                                          <p:spTgt spid="14340">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340">
                                            <p:txEl>
                                              <p:pRg st="1" end="1"/>
                                            </p:txEl>
                                          </p:spTgt>
                                        </p:tgtEl>
                                        <p:attrNameLst>
                                          <p:attrName>style.visibility</p:attrName>
                                        </p:attrNameLst>
                                      </p:cBhvr>
                                      <p:to>
                                        <p:strVal val="visible"/>
                                      </p:to>
                                    </p:set>
                                    <p:animEffect transition="in" filter="slide(fromBottom)">
                                      <p:cBhvr>
                                        <p:cTn id="10" dur="500"/>
                                        <p:tgtEl>
                                          <p:spTgt spid="1434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3" presetClass="entr" presetSubtype="0" fill="hold" nodeType="clickEffect">
                                  <p:stCondLst>
                                    <p:cond delay="0"/>
                                  </p:stCondLst>
                                  <p:childTnLst>
                                    <p:set>
                                      <p:cBhvr>
                                        <p:cTn id="14" dur="1" fill="hold">
                                          <p:stCondLst>
                                            <p:cond delay="0"/>
                                          </p:stCondLst>
                                        </p:cTn>
                                        <p:tgtEl>
                                          <p:spTgt spid="14340">
                                            <p:txEl>
                                              <p:pRg st="2" end="2"/>
                                            </p:txEl>
                                          </p:spTgt>
                                        </p:tgtEl>
                                        <p:attrNameLst>
                                          <p:attrName>style.visibility</p:attrName>
                                        </p:attrNameLst>
                                      </p:cBhvr>
                                      <p:to>
                                        <p:strVal val="visible"/>
                                      </p:to>
                                    </p:set>
                                    <p:animEffect transition="in" filter="fade">
                                      <p:cBhvr>
                                        <p:cTn id="15" dur="100"/>
                                        <p:tgtEl>
                                          <p:spTgt spid="14340">
                                            <p:txEl>
                                              <p:pRg st="2" end="2"/>
                                            </p:txEl>
                                          </p:spTgt>
                                        </p:tgtEl>
                                      </p:cBhvr>
                                    </p:animEffect>
                                    <p:anim calcmode="lin" valueType="num">
                                      <p:cBhvr>
                                        <p:cTn id="16" dur="400" fill="hold"/>
                                        <p:tgtEl>
                                          <p:spTgt spid="14340">
                                            <p:txEl>
                                              <p:pRg st="2" end="2"/>
                                            </p:txEl>
                                          </p:spTgt>
                                        </p:tgtEl>
                                        <p:attrNameLst>
                                          <p:attrName>ppt_x</p:attrName>
                                        </p:attrNameLst>
                                      </p:cBhvr>
                                      <p:tavLst>
                                        <p:tav tm="0">
                                          <p:val>
                                            <p:strVal val="#ppt_x"/>
                                          </p:val>
                                        </p:tav>
                                        <p:tav tm="100000">
                                          <p:val>
                                            <p:strVal val="#ppt_x"/>
                                          </p:val>
                                        </p:tav>
                                      </p:tavLst>
                                    </p:anim>
                                    <p:anim calcmode="lin" valueType="num">
                                      <p:cBhvr>
                                        <p:cTn id="17" dur="400" fill="hold"/>
                                        <p:tgtEl>
                                          <p:spTgt spid="14340">
                                            <p:txEl>
                                              <p:pRg st="2" end="2"/>
                                            </p:txEl>
                                          </p:spTgt>
                                        </p:tgtEl>
                                        <p:attrNameLst>
                                          <p:attrName>ppt_y</p:attrName>
                                        </p:attrNameLst>
                                      </p:cBhvr>
                                      <p:tavLst>
                                        <p:tav tm="0">
                                          <p:val>
                                            <p:strVal val="#ppt_y+0.31"/>
                                          </p:val>
                                        </p:tav>
                                        <p:tav tm="100000">
                                          <p:val>
                                            <p:strVal val="#ppt_y+0.31"/>
                                          </p:val>
                                        </p:tav>
                                      </p:tavLst>
                                    </p:anim>
                                    <p:anim calcmode="lin" valueType="num">
                                      <p:cBhvr>
                                        <p:cTn id="18" dur="600" decel="50000" fill="hold">
                                          <p:stCondLst>
                                            <p:cond delay="400"/>
                                          </p:stCondLst>
                                        </p:cTn>
                                        <p:tgtEl>
                                          <p:spTgt spid="14340">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9" dur="600" decel="50000" fill="hold">
                                          <p:stCondLst>
                                            <p:cond delay="400"/>
                                          </p:stCondLst>
                                        </p:cTn>
                                        <p:tgtEl>
                                          <p:spTgt spid="14340">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nodeType="clickEffect">
                                  <p:stCondLst>
                                    <p:cond delay="0"/>
                                  </p:stCondLst>
                                  <p:childTnLst>
                                    <p:set>
                                      <p:cBhvr>
                                        <p:cTn id="23" dur="1" fill="hold">
                                          <p:stCondLst>
                                            <p:cond delay="0"/>
                                          </p:stCondLst>
                                        </p:cTn>
                                        <p:tgtEl>
                                          <p:spTgt spid="14340">
                                            <p:txEl>
                                              <p:pRg st="3" end="3"/>
                                            </p:txEl>
                                          </p:spTgt>
                                        </p:tgtEl>
                                        <p:attrNameLst>
                                          <p:attrName>style.visibility</p:attrName>
                                        </p:attrNameLst>
                                      </p:cBhvr>
                                      <p:to>
                                        <p:strVal val="visible"/>
                                      </p:to>
                                    </p:set>
                                    <p:animEffect transition="in" filter="diamond(in)">
                                      <p:cBhvr>
                                        <p:cTn id="24" dur="1000"/>
                                        <p:tgtEl>
                                          <p:spTgt spid="14340">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8" fill="hold" nodeType="clickEffect">
                                  <p:stCondLst>
                                    <p:cond delay="0"/>
                                  </p:stCondLst>
                                  <p:childTnLst>
                                    <p:set>
                                      <p:cBhvr>
                                        <p:cTn id="28" dur="1" fill="hold">
                                          <p:stCondLst>
                                            <p:cond delay="0"/>
                                          </p:stCondLst>
                                        </p:cTn>
                                        <p:tgtEl>
                                          <p:spTgt spid="14339">
                                            <p:txEl>
                                              <p:pRg st="3" end="3"/>
                                            </p:txEl>
                                          </p:spTgt>
                                        </p:tgtEl>
                                        <p:attrNameLst>
                                          <p:attrName>style.visibility</p:attrName>
                                        </p:attrNameLst>
                                      </p:cBhvr>
                                      <p:to>
                                        <p:strVal val="visible"/>
                                      </p:to>
                                    </p:set>
                                    <p:animEffect transition="in" filter="wheel(8)">
                                      <p:cBhvr>
                                        <p:cTn id="29" dur="500"/>
                                        <p:tgtEl>
                                          <p:spTgt spid="14339">
                                            <p:txEl>
                                              <p:pRg st="3" end="3"/>
                                            </p:txEl>
                                          </p:spTgt>
                                        </p:tgtEl>
                                      </p:cBhvr>
                                    </p:animEffect>
                                  </p:childTnLst>
                                </p:cTn>
                              </p:par>
                              <p:par>
                                <p:cTn id="30" presetID="21" presetClass="entr" presetSubtype="8" fill="hold" nodeType="withEffect">
                                  <p:stCondLst>
                                    <p:cond delay="0"/>
                                  </p:stCondLst>
                                  <p:childTnLst>
                                    <p:set>
                                      <p:cBhvr>
                                        <p:cTn id="31" dur="1" fill="hold">
                                          <p:stCondLst>
                                            <p:cond delay="0"/>
                                          </p:stCondLst>
                                        </p:cTn>
                                        <p:tgtEl>
                                          <p:spTgt spid="14339">
                                            <p:txEl>
                                              <p:pRg st="4" end="4"/>
                                            </p:txEl>
                                          </p:spTgt>
                                        </p:tgtEl>
                                        <p:attrNameLst>
                                          <p:attrName>style.visibility</p:attrName>
                                        </p:attrNameLst>
                                      </p:cBhvr>
                                      <p:to>
                                        <p:strVal val="visible"/>
                                      </p:to>
                                    </p:set>
                                    <p:animEffect transition="in" filter="wheel(8)">
                                      <p:cBhvr>
                                        <p:cTn id="32" dur="500"/>
                                        <p:tgtEl>
                                          <p:spTgt spid="1433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3" presetClass="entr" presetSubtype="16" fill="hold" nodeType="clickEffect">
                                  <p:stCondLst>
                                    <p:cond delay="0"/>
                                  </p:stCondLst>
                                  <p:childTnLst>
                                    <p:set>
                                      <p:cBhvr>
                                        <p:cTn id="36" dur="1" fill="hold">
                                          <p:stCondLst>
                                            <p:cond delay="0"/>
                                          </p:stCondLst>
                                        </p:cTn>
                                        <p:tgtEl>
                                          <p:spTgt spid="14339">
                                            <p:txEl>
                                              <p:pRg st="5" end="5"/>
                                            </p:txEl>
                                          </p:spTgt>
                                        </p:tgtEl>
                                        <p:attrNameLst>
                                          <p:attrName>style.visibility</p:attrName>
                                        </p:attrNameLst>
                                      </p:cBhvr>
                                      <p:to>
                                        <p:strVal val="visible"/>
                                      </p:to>
                                    </p:set>
                                    <p:animEffect transition="in" filter="plus(in)">
                                      <p:cBhvr>
                                        <p:cTn id="37" dur="500"/>
                                        <p:tgtEl>
                                          <p:spTgt spid="14339">
                                            <p:txEl>
                                              <p:pRg st="5" end="5"/>
                                            </p:txEl>
                                          </p:spTgt>
                                        </p:tgtEl>
                                      </p:cBhvr>
                                    </p:animEffect>
                                  </p:childTnLst>
                                </p:cTn>
                              </p:par>
                              <p:par>
                                <p:cTn id="38" presetID="13" presetClass="entr" presetSubtype="16" fill="hold" nodeType="withEffect">
                                  <p:stCondLst>
                                    <p:cond delay="0"/>
                                  </p:stCondLst>
                                  <p:childTnLst>
                                    <p:set>
                                      <p:cBhvr>
                                        <p:cTn id="39" dur="1" fill="hold">
                                          <p:stCondLst>
                                            <p:cond delay="0"/>
                                          </p:stCondLst>
                                        </p:cTn>
                                        <p:tgtEl>
                                          <p:spTgt spid="14339">
                                            <p:txEl>
                                              <p:pRg st="6" end="6"/>
                                            </p:txEl>
                                          </p:spTgt>
                                        </p:tgtEl>
                                        <p:attrNameLst>
                                          <p:attrName>style.visibility</p:attrName>
                                        </p:attrNameLst>
                                      </p:cBhvr>
                                      <p:to>
                                        <p:strVal val="visible"/>
                                      </p:to>
                                    </p:set>
                                    <p:animEffect transition="in" filter="plus(in)">
                                      <p:cBhvr>
                                        <p:cTn id="40" dur="500"/>
                                        <p:tgtEl>
                                          <p:spTgt spid="14339">
                                            <p:txEl>
                                              <p:pRg st="6" end="6"/>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52" presetClass="entr" presetSubtype="0" fill="hold" nodeType="clickEffect">
                                  <p:stCondLst>
                                    <p:cond delay="0"/>
                                  </p:stCondLst>
                                  <p:childTnLst>
                                    <p:set>
                                      <p:cBhvr>
                                        <p:cTn id="44" dur="1" fill="hold">
                                          <p:stCondLst>
                                            <p:cond delay="0"/>
                                          </p:stCondLst>
                                        </p:cTn>
                                        <p:tgtEl>
                                          <p:spTgt spid="14339">
                                            <p:txEl>
                                              <p:pRg st="7" end="7"/>
                                            </p:txEl>
                                          </p:spTgt>
                                        </p:tgtEl>
                                        <p:attrNameLst>
                                          <p:attrName>style.visibility</p:attrName>
                                        </p:attrNameLst>
                                      </p:cBhvr>
                                      <p:to>
                                        <p:strVal val="visible"/>
                                      </p:to>
                                    </p:set>
                                    <p:animScale>
                                      <p:cBhvr>
                                        <p:cTn id="45" dur="1000" decel="50000" fill="hold">
                                          <p:stCondLst>
                                            <p:cond delay="0"/>
                                          </p:stCondLst>
                                        </p:cTn>
                                        <p:tgtEl>
                                          <p:spTgt spid="14339">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6" dur="1000" decel="50000" fill="hold">
                                          <p:stCondLst>
                                            <p:cond delay="0"/>
                                          </p:stCondLst>
                                        </p:cTn>
                                        <p:tgtEl>
                                          <p:spTgt spid="14339">
                                            <p:txEl>
                                              <p:pRg st="7" end="7"/>
                                            </p:txEl>
                                          </p:spTgt>
                                        </p:tgtEl>
                                        <p:attrNameLst>
                                          <p:attrName>ppt_x,ppt_y</p:attrName>
                                        </p:attrNameLst>
                                      </p:cBhvr>
                                      <p:rCtr x="0" y="0"/>
                                    </p:animMotion>
                                    <p:animEffect transition="in" filter="fade">
                                      <p:cBhvr>
                                        <p:cTn id="47" dur="1000"/>
                                        <p:tgtEl>
                                          <p:spTgt spid="14339">
                                            <p:txEl>
                                              <p:pRg st="7" end="7"/>
                                            </p:txEl>
                                          </p:spTgt>
                                        </p:tgtEl>
                                      </p:cBhvr>
                                    </p:animEffect>
                                  </p:childTnLst>
                                </p:cTn>
                              </p:par>
                              <p:par>
                                <p:cTn id="48" presetID="52" presetClass="entr" presetSubtype="0" fill="hold" nodeType="withEffect">
                                  <p:stCondLst>
                                    <p:cond delay="0"/>
                                  </p:stCondLst>
                                  <p:childTnLst>
                                    <p:set>
                                      <p:cBhvr>
                                        <p:cTn id="49" dur="1" fill="hold">
                                          <p:stCondLst>
                                            <p:cond delay="0"/>
                                          </p:stCondLst>
                                        </p:cTn>
                                        <p:tgtEl>
                                          <p:spTgt spid="14339">
                                            <p:txEl>
                                              <p:pRg st="8" end="8"/>
                                            </p:txEl>
                                          </p:spTgt>
                                        </p:tgtEl>
                                        <p:attrNameLst>
                                          <p:attrName>style.visibility</p:attrName>
                                        </p:attrNameLst>
                                      </p:cBhvr>
                                      <p:to>
                                        <p:strVal val="visible"/>
                                      </p:to>
                                    </p:set>
                                    <p:animScale>
                                      <p:cBhvr>
                                        <p:cTn id="50" dur="1000" decel="50000" fill="hold">
                                          <p:stCondLst>
                                            <p:cond delay="0"/>
                                          </p:stCondLst>
                                        </p:cTn>
                                        <p:tgtEl>
                                          <p:spTgt spid="14339">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1" dur="1000" decel="50000" fill="hold">
                                          <p:stCondLst>
                                            <p:cond delay="0"/>
                                          </p:stCondLst>
                                        </p:cTn>
                                        <p:tgtEl>
                                          <p:spTgt spid="14339">
                                            <p:txEl>
                                              <p:pRg st="8" end="8"/>
                                            </p:txEl>
                                          </p:spTgt>
                                        </p:tgtEl>
                                        <p:attrNameLst>
                                          <p:attrName>ppt_x,ppt_y</p:attrName>
                                        </p:attrNameLst>
                                      </p:cBhvr>
                                      <p:rCtr x="0" y="0"/>
                                    </p:animMotion>
                                    <p:animEffect transition="in" filter="fade">
                                      <p:cBhvr>
                                        <p:cTn id="52" dur="1000"/>
                                        <p:tgtEl>
                                          <p:spTgt spid="14339">
                                            <p:txEl>
                                              <p:pRg st="8" end="8"/>
                                            </p:txEl>
                                          </p:spTgt>
                                        </p:tgtEl>
                                      </p:cBhvr>
                                    </p:animEffect>
                                  </p:childTnLst>
                                </p:cTn>
                              </p:par>
                              <p:par>
                                <p:cTn id="53" presetID="52" presetClass="entr" presetSubtype="0" fill="hold" nodeType="withEffect">
                                  <p:stCondLst>
                                    <p:cond delay="0"/>
                                  </p:stCondLst>
                                  <p:childTnLst>
                                    <p:set>
                                      <p:cBhvr>
                                        <p:cTn id="54" dur="1" fill="hold">
                                          <p:stCondLst>
                                            <p:cond delay="0"/>
                                          </p:stCondLst>
                                        </p:cTn>
                                        <p:tgtEl>
                                          <p:spTgt spid="14339">
                                            <p:txEl>
                                              <p:pRg st="9" end="9"/>
                                            </p:txEl>
                                          </p:spTgt>
                                        </p:tgtEl>
                                        <p:attrNameLst>
                                          <p:attrName>style.visibility</p:attrName>
                                        </p:attrNameLst>
                                      </p:cBhvr>
                                      <p:to>
                                        <p:strVal val="visible"/>
                                      </p:to>
                                    </p:set>
                                    <p:animScale>
                                      <p:cBhvr>
                                        <p:cTn id="55" dur="1000" decel="50000" fill="hold">
                                          <p:stCondLst>
                                            <p:cond delay="0"/>
                                          </p:stCondLst>
                                        </p:cTn>
                                        <p:tgtEl>
                                          <p:spTgt spid="14339">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6" dur="1000" decel="50000" fill="hold">
                                          <p:stCondLst>
                                            <p:cond delay="0"/>
                                          </p:stCondLst>
                                        </p:cTn>
                                        <p:tgtEl>
                                          <p:spTgt spid="14339">
                                            <p:txEl>
                                              <p:pRg st="9" end="9"/>
                                            </p:txEl>
                                          </p:spTgt>
                                        </p:tgtEl>
                                        <p:attrNameLst>
                                          <p:attrName>ppt_x,ppt_y</p:attrName>
                                        </p:attrNameLst>
                                      </p:cBhvr>
                                      <p:rCtr x="0" y="0"/>
                                    </p:animMotion>
                                    <p:animEffect transition="in" filter="fade">
                                      <p:cBhvr>
                                        <p:cTn id="57" dur="1000"/>
                                        <p:tgtEl>
                                          <p:spTgt spid="143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04800" y="1195388"/>
            <a:ext cx="85344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en-US" altLang="zh-CN" sz="2800" dirty="0" err="1">
                <a:solidFill>
                  <a:schemeClr val="tx1"/>
                </a:solidFill>
                <a:latin typeface="宋体" pitchFamily="2" charset="-122"/>
                <a:ea typeface="宋体" pitchFamily="2" charset="-122"/>
              </a:rPr>
              <a:t>int</a:t>
            </a:r>
            <a:r>
              <a:rPr lang="en-US" altLang="zh-CN" sz="2800" dirty="0">
                <a:solidFill>
                  <a:schemeClr val="tx1"/>
                </a:solidFill>
                <a:latin typeface="宋体" pitchFamily="2" charset="-122"/>
                <a:ea typeface="宋体" pitchFamily="2" charset="-122"/>
              </a:rPr>
              <a:t> </a:t>
            </a:r>
            <a:r>
              <a:rPr lang="en-US" altLang="zh-CN" sz="2800" dirty="0" err="1">
                <a:solidFill>
                  <a:schemeClr val="tx1"/>
                </a:solidFill>
                <a:latin typeface="宋体" pitchFamily="2" charset="-122"/>
                <a:ea typeface="宋体" pitchFamily="2" charset="-122"/>
              </a:rPr>
              <a:t>SeqList</a:t>
            </a:r>
            <a:r>
              <a:rPr lang="en-US" altLang="zh-CN" sz="2800" dirty="0">
                <a:solidFill>
                  <a:schemeClr val="tx1"/>
                </a:solidFill>
                <a:latin typeface="宋体" pitchFamily="2" charset="-122"/>
                <a:ea typeface="宋体" pitchFamily="2" charset="-122"/>
              </a:rPr>
              <a:t>::Find ( T &amp; x ) </a:t>
            </a:r>
            <a:r>
              <a:rPr lang="en-US" altLang="zh-CN" sz="2800" dirty="0" err="1">
                <a:solidFill>
                  <a:schemeClr val="tx1"/>
                </a:solidFill>
                <a:latin typeface="宋体" pitchFamily="2" charset="-122"/>
                <a:ea typeface="宋体" pitchFamily="2" charset="-122"/>
              </a:rPr>
              <a:t>const</a:t>
            </a:r>
            <a:r>
              <a:rPr lang="en-US" altLang="zh-CN" sz="2800" dirty="0">
                <a:solidFill>
                  <a:schemeClr val="tx1"/>
                </a:solidFill>
                <a:latin typeface="宋体" pitchFamily="2" charset="-122"/>
                <a:ea typeface="宋体" pitchFamily="2" charset="-122"/>
              </a:rPr>
              <a:t> {</a:t>
            </a:r>
          </a:p>
          <a:p>
            <a:pPr>
              <a:lnSpc>
                <a:spcPct val="105000"/>
              </a:lnSpc>
            </a:pPr>
            <a:r>
              <a:rPr lang="en-US" altLang="zh-CN" sz="2800" dirty="0">
                <a:solidFill>
                  <a:srgbClr val="CC0000"/>
                </a:solidFill>
                <a:latin typeface="宋体" pitchFamily="2" charset="-122"/>
                <a:ea typeface="宋体" pitchFamily="2" charset="-122"/>
              </a:rPr>
              <a:t> </a:t>
            </a:r>
            <a:r>
              <a:rPr lang="en-US" altLang="zh-CN" sz="2800" dirty="0">
                <a:solidFill>
                  <a:srgbClr val="0000FF"/>
                </a:solidFill>
                <a:latin typeface="宋体" pitchFamily="2" charset="-122"/>
                <a:ea typeface="宋体" pitchFamily="2" charset="-122"/>
              </a:rPr>
              <a:t>//</a:t>
            </a:r>
            <a:r>
              <a:rPr lang="zh-CN" altLang="en-US" sz="2800" dirty="0">
                <a:solidFill>
                  <a:srgbClr val="0000FF"/>
                </a:solidFill>
                <a:latin typeface="宋体" pitchFamily="2" charset="-122"/>
                <a:ea typeface="宋体" pitchFamily="2" charset="-122"/>
              </a:rPr>
              <a:t>搜索函数：在表中从前向后顺序查找 </a:t>
            </a:r>
            <a:r>
              <a:rPr lang="en-US" altLang="zh-CN" sz="2800" dirty="0">
                <a:solidFill>
                  <a:srgbClr val="0000FF"/>
                </a:solidFill>
                <a:latin typeface="宋体" pitchFamily="2" charset="-122"/>
                <a:ea typeface="宋体" pitchFamily="2" charset="-122"/>
              </a:rPr>
              <a:t>x</a:t>
            </a:r>
            <a:endParaRPr lang="en-US" altLang="zh-CN" sz="2800" dirty="0">
              <a:solidFill>
                <a:srgbClr val="CC0000"/>
              </a:solidFill>
              <a:latin typeface="宋体" pitchFamily="2" charset="-122"/>
              <a:ea typeface="宋体" pitchFamily="2" charset="-122"/>
            </a:endParaRPr>
          </a:p>
          <a:p>
            <a:pPr>
              <a:lnSpc>
                <a:spcPct val="105000"/>
              </a:lnSpc>
            </a:pPr>
            <a:r>
              <a:rPr lang="en-US" altLang="zh-CN" sz="2800" dirty="0">
                <a:solidFill>
                  <a:srgbClr val="CC0000"/>
                </a:solidFill>
                <a:latin typeface="宋体" pitchFamily="2" charset="-122"/>
                <a:ea typeface="宋体" pitchFamily="2" charset="-122"/>
              </a:rPr>
              <a:t>    </a:t>
            </a:r>
            <a:r>
              <a:rPr lang="en-US" altLang="zh-CN" sz="2800" dirty="0">
                <a:solidFill>
                  <a:schemeClr val="tx1"/>
                </a:solidFill>
                <a:latin typeface="宋体" pitchFamily="2" charset="-122"/>
                <a:ea typeface="宋体" pitchFamily="2" charset="-122"/>
              </a:rPr>
              <a:t> </a:t>
            </a:r>
            <a:r>
              <a:rPr lang="en-US" altLang="zh-CN" sz="2800" dirty="0" err="1">
                <a:solidFill>
                  <a:schemeClr val="tx1"/>
                </a:solidFill>
                <a:latin typeface="宋体" pitchFamily="2" charset="-122"/>
                <a:ea typeface="宋体" pitchFamily="2" charset="-122"/>
              </a:rPr>
              <a:t>int</a:t>
            </a:r>
            <a:r>
              <a:rPr lang="en-US" altLang="zh-CN" sz="2800" dirty="0">
                <a:solidFill>
                  <a:schemeClr val="tx1"/>
                </a:solidFill>
                <a:latin typeface="宋体" pitchFamily="2" charset="-122"/>
                <a:ea typeface="宋体" pitchFamily="2" charset="-122"/>
              </a:rPr>
              <a:t>  </a:t>
            </a:r>
            <a:r>
              <a:rPr lang="en-US" altLang="zh-CN" sz="2800" dirty="0" err="1">
                <a:solidFill>
                  <a:schemeClr val="tx1"/>
                </a:solidFill>
                <a:latin typeface="宋体" pitchFamily="2" charset="-122"/>
                <a:ea typeface="宋体" pitchFamily="2" charset="-122"/>
              </a:rPr>
              <a:t>i</a:t>
            </a:r>
            <a:r>
              <a:rPr lang="en-US" altLang="zh-CN" sz="2800" dirty="0">
                <a:solidFill>
                  <a:schemeClr val="tx1"/>
                </a:solidFill>
                <a:latin typeface="宋体" pitchFamily="2" charset="-122"/>
                <a:ea typeface="宋体" pitchFamily="2" charset="-122"/>
              </a:rPr>
              <a:t> = 0;</a:t>
            </a:r>
          </a:p>
          <a:p>
            <a:pPr>
              <a:lnSpc>
                <a:spcPct val="105000"/>
              </a:lnSpc>
            </a:pPr>
            <a:r>
              <a:rPr lang="en-US" altLang="zh-CN" sz="2800" dirty="0">
                <a:solidFill>
                  <a:schemeClr val="tx1"/>
                </a:solidFill>
                <a:latin typeface="宋体" pitchFamily="2" charset="-122"/>
                <a:ea typeface="宋体" pitchFamily="2" charset="-122"/>
              </a:rPr>
              <a:t>     while (                               </a:t>
            </a:r>
            <a:r>
              <a:rPr lang="en-US" altLang="zh-CN" sz="2800" dirty="0">
                <a:solidFill>
                  <a:srgbClr val="CC0000"/>
                </a:solidFill>
                <a:latin typeface="宋体" pitchFamily="2" charset="-122"/>
                <a:ea typeface="宋体" pitchFamily="2" charset="-122"/>
              </a:rPr>
              <a:t>)</a:t>
            </a:r>
          </a:p>
          <a:p>
            <a:pPr>
              <a:lnSpc>
                <a:spcPct val="105000"/>
              </a:lnSpc>
            </a:pPr>
            <a:r>
              <a:rPr lang="en-US" altLang="zh-CN" sz="2800" dirty="0">
                <a:solidFill>
                  <a:srgbClr val="CC0000"/>
                </a:solidFill>
                <a:latin typeface="宋体" pitchFamily="2" charset="-122"/>
                <a:ea typeface="宋体" pitchFamily="2" charset="-122"/>
              </a:rPr>
              <a:t>          </a:t>
            </a:r>
            <a:r>
              <a:rPr lang="en-US" altLang="zh-CN" sz="2800" dirty="0" err="1">
                <a:solidFill>
                  <a:schemeClr val="tx1"/>
                </a:solidFill>
                <a:latin typeface="宋体" pitchFamily="2" charset="-122"/>
                <a:ea typeface="宋体" pitchFamily="2" charset="-122"/>
              </a:rPr>
              <a:t>i</a:t>
            </a:r>
            <a:r>
              <a:rPr lang="en-US" altLang="zh-CN" sz="2800" dirty="0">
                <a:solidFill>
                  <a:schemeClr val="tx1"/>
                </a:solidFill>
                <a:latin typeface="宋体" pitchFamily="2" charset="-122"/>
                <a:ea typeface="宋体" pitchFamily="2" charset="-122"/>
              </a:rPr>
              <a:t>++;		</a:t>
            </a:r>
          </a:p>
          <a:p>
            <a:pPr>
              <a:lnSpc>
                <a:spcPct val="105000"/>
              </a:lnSpc>
            </a:pPr>
            <a:r>
              <a:rPr lang="en-US" altLang="zh-CN" sz="2800" dirty="0">
                <a:solidFill>
                  <a:schemeClr val="tx1"/>
                </a:solidFill>
                <a:latin typeface="宋体" pitchFamily="2" charset="-122"/>
                <a:ea typeface="宋体" pitchFamily="2" charset="-122"/>
              </a:rPr>
              <a:t>     if ( </a:t>
            </a:r>
            <a:r>
              <a:rPr lang="en-US" altLang="zh-CN" sz="2800" dirty="0" err="1">
                <a:solidFill>
                  <a:schemeClr val="tx1"/>
                </a:solidFill>
                <a:latin typeface="宋体" pitchFamily="2" charset="-122"/>
                <a:ea typeface="宋体" pitchFamily="2" charset="-122"/>
              </a:rPr>
              <a:t>i</a:t>
            </a:r>
            <a:r>
              <a:rPr lang="en-US" altLang="zh-CN" sz="2800" dirty="0">
                <a:solidFill>
                  <a:schemeClr val="tx1"/>
                </a:solidFill>
                <a:latin typeface="宋体" pitchFamily="2" charset="-122"/>
                <a:ea typeface="宋体" pitchFamily="2" charset="-122"/>
              </a:rPr>
              <a:t> &gt; last ) return -1;				else return i+1;					</a:t>
            </a:r>
          </a:p>
          <a:p>
            <a:pPr>
              <a:lnSpc>
                <a:spcPct val="105000"/>
              </a:lnSpc>
            </a:pPr>
            <a:r>
              <a:rPr lang="en-US" altLang="zh-CN" sz="2800" dirty="0">
                <a:solidFill>
                  <a:schemeClr val="tx1"/>
                </a:solidFill>
                <a:latin typeface="宋体" pitchFamily="2" charset="-122"/>
                <a:ea typeface="宋体" pitchFamily="2" charset="-122"/>
              </a:rPr>
              <a:t>}</a:t>
            </a:r>
          </a:p>
        </p:txBody>
      </p:sp>
      <p:sp>
        <p:nvSpPr>
          <p:cNvPr id="16387" name="TextBox 2"/>
          <p:cNvSpPr txBox="1">
            <a:spLocks noChangeArrowheads="1"/>
          </p:cNvSpPr>
          <p:nvPr/>
        </p:nvSpPr>
        <p:spPr bwMode="auto">
          <a:xfrm>
            <a:off x="285750" y="4852988"/>
            <a:ext cx="88582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dirty="0">
                <a:solidFill>
                  <a:schemeClr val="tx1"/>
                </a:solidFill>
                <a:latin typeface="宋体" pitchFamily="2" charset="-122"/>
                <a:ea typeface="宋体" pitchFamily="2" charset="-122"/>
              </a:rPr>
              <a:t>设计思路：</a:t>
            </a:r>
            <a:endParaRPr lang="en-US" sz="2800" dirty="0">
              <a:solidFill>
                <a:schemeClr val="tx1"/>
              </a:solidFill>
              <a:latin typeface="宋体" pitchFamily="2" charset="-122"/>
              <a:ea typeface="宋体" pitchFamily="2" charset="-122"/>
            </a:endParaRPr>
          </a:p>
          <a:p>
            <a:pPr eaLnBrk="1" hangingPunct="1"/>
            <a:r>
              <a:rPr lang="en-US" sz="2800" dirty="0">
                <a:solidFill>
                  <a:schemeClr val="tx1"/>
                </a:solidFill>
                <a:latin typeface="宋体" pitchFamily="2" charset="-122"/>
                <a:ea typeface="宋体" pitchFamily="2" charset="-122"/>
              </a:rPr>
              <a:t>① </a:t>
            </a:r>
            <a:r>
              <a:rPr lang="en-US" altLang="zh-CN" sz="2800" dirty="0">
                <a:solidFill>
                  <a:schemeClr val="tx1"/>
                </a:solidFill>
                <a:latin typeface="宋体" pitchFamily="2" charset="-122"/>
                <a:ea typeface="宋体" pitchFamily="2" charset="-122"/>
              </a:rPr>
              <a:t>x</a:t>
            </a:r>
            <a:r>
              <a:rPr lang="zh-CN" altLang="en-US" sz="2800" dirty="0">
                <a:solidFill>
                  <a:schemeClr val="tx1"/>
                </a:solidFill>
                <a:latin typeface="宋体" pitchFamily="2" charset="-122"/>
                <a:ea typeface="宋体" pitchFamily="2" charset="-122"/>
              </a:rPr>
              <a:t>与</a:t>
            </a:r>
            <a:r>
              <a:rPr lang="en-US" altLang="zh-CN" sz="2800" dirty="0">
                <a:solidFill>
                  <a:schemeClr val="tx1"/>
                </a:solidFill>
                <a:latin typeface="宋体" pitchFamily="2" charset="-122"/>
                <a:ea typeface="宋体" pitchFamily="2" charset="-122"/>
              </a:rPr>
              <a:t>data[</a:t>
            </a:r>
            <a:r>
              <a:rPr lang="en-US" altLang="zh-CN" sz="2800" dirty="0" err="1">
                <a:solidFill>
                  <a:schemeClr val="tx1"/>
                </a:solidFill>
                <a:latin typeface="宋体" pitchFamily="2" charset="-122"/>
                <a:ea typeface="宋体" pitchFamily="2" charset="-122"/>
              </a:rPr>
              <a:t>i</a:t>
            </a:r>
            <a:r>
              <a:rPr lang="en-US" altLang="zh-CN" sz="2800" dirty="0">
                <a:solidFill>
                  <a:schemeClr val="tx1"/>
                </a:solidFill>
                <a:latin typeface="宋体" pitchFamily="2" charset="-122"/>
                <a:ea typeface="宋体" pitchFamily="2" charset="-122"/>
              </a:rPr>
              <a:t>]</a:t>
            </a:r>
            <a:r>
              <a:rPr lang="en-US" sz="2800" dirty="0" err="1">
                <a:solidFill>
                  <a:schemeClr val="tx1"/>
                </a:solidFill>
                <a:latin typeface="宋体" pitchFamily="2" charset="-122"/>
                <a:ea typeface="宋体" pitchFamily="2" charset="-122"/>
              </a:rPr>
              <a:t>逐个循环</a:t>
            </a:r>
            <a:r>
              <a:rPr lang="zh-CN" altLang="en-US" sz="2800" dirty="0">
                <a:solidFill>
                  <a:schemeClr val="tx1"/>
                </a:solidFill>
                <a:latin typeface="宋体" pitchFamily="2" charset="-122"/>
                <a:ea typeface="宋体" pitchFamily="2" charset="-122"/>
              </a:rPr>
              <a:t>比较</a:t>
            </a:r>
            <a:r>
              <a:rPr lang="en-US" altLang="zh-CN" sz="2800" dirty="0">
                <a:solidFill>
                  <a:schemeClr val="tx1"/>
                </a:solidFill>
                <a:latin typeface="宋体" pitchFamily="2" charset="-122"/>
                <a:ea typeface="宋体" pitchFamily="2" charset="-122"/>
              </a:rPr>
              <a:t>,</a:t>
            </a:r>
            <a:r>
              <a:rPr lang="zh-CN" altLang="en-US" sz="2800" dirty="0">
                <a:solidFill>
                  <a:schemeClr val="tx1"/>
                </a:solidFill>
                <a:latin typeface="宋体" pitchFamily="2" charset="-122"/>
                <a:ea typeface="宋体" pitchFamily="2" charset="-122"/>
              </a:rPr>
              <a:t>直到</a:t>
            </a:r>
            <a:r>
              <a:rPr lang="en-US" altLang="zh-CN" sz="2800" dirty="0">
                <a:solidFill>
                  <a:schemeClr val="tx1"/>
                </a:solidFill>
                <a:latin typeface="宋体" pitchFamily="2" charset="-122"/>
              </a:rPr>
              <a:t>x=data[</a:t>
            </a:r>
            <a:r>
              <a:rPr lang="en-US" altLang="zh-CN" sz="2800" dirty="0" err="1">
                <a:solidFill>
                  <a:schemeClr val="tx1"/>
                </a:solidFill>
                <a:latin typeface="宋体" pitchFamily="2" charset="-122"/>
              </a:rPr>
              <a:t>i</a:t>
            </a:r>
            <a:r>
              <a:rPr lang="en-US" altLang="zh-CN" sz="2800" dirty="0">
                <a:solidFill>
                  <a:schemeClr val="tx1"/>
                </a:solidFill>
                <a:latin typeface="宋体" pitchFamily="2" charset="-122"/>
              </a:rPr>
              <a:t>]</a:t>
            </a:r>
            <a:r>
              <a:rPr lang="zh-CN" altLang="en-US" sz="2800" dirty="0">
                <a:solidFill>
                  <a:schemeClr val="tx1"/>
                </a:solidFill>
                <a:latin typeface="宋体" pitchFamily="2" charset="-122"/>
                <a:ea typeface="宋体" pitchFamily="2" charset="-122"/>
              </a:rPr>
              <a:t>或</a:t>
            </a:r>
            <a:r>
              <a:rPr lang="en-US" altLang="zh-CN" sz="2800" dirty="0" err="1">
                <a:solidFill>
                  <a:schemeClr val="tx1"/>
                </a:solidFill>
                <a:latin typeface="宋体" pitchFamily="2" charset="-122"/>
              </a:rPr>
              <a:t>i</a:t>
            </a:r>
            <a:r>
              <a:rPr lang="en-US" altLang="zh-CN" sz="2800" dirty="0">
                <a:solidFill>
                  <a:schemeClr val="tx1"/>
                </a:solidFill>
                <a:latin typeface="宋体" pitchFamily="2" charset="-122"/>
              </a:rPr>
              <a:t>&gt;last</a:t>
            </a:r>
            <a:endParaRPr lang="en-US" altLang="zh-CN" sz="2800" dirty="0">
              <a:solidFill>
                <a:schemeClr val="tx1"/>
              </a:solidFill>
              <a:latin typeface="宋体" pitchFamily="2" charset="-122"/>
              <a:ea typeface="宋体" pitchFamily="2" charset="-122"/>
            </a:endParaRPr>
          </a:p>
          <a:p>
            <a:pPr eaLnBrk="1" hangingPunct="1"/>
            <a:r>
              <a:rPr lang="en-US" altLang="zh-CN" sz="2800" dirty="0">
                <a:solidFill>
                  <a:schemeClr val="tx1"/>
                </a:solidFill>
                <a:latin typeface="宋体" pitchFamily="2" charset="-122"/>
                <a:ea typeface="宋体" pitchFamily="2" charset="-122"/>
              </a:rPr>
              <a:t>② </a:t>
            </a:r>
            <a:r>
              <a:rPr lang="en-US" sz="2800" dirty="0" err="1">
                <a:solidFill>
                  <a:schemeClr val="tx1"/>
                </a:solidFill>
                <a:latin typeface="宋体" pitchFamily="2" charset="-122"/>
                <a:ea typeface="宋体" pitchFamily="2" charset="-122"/>
              </a:rPr>
              <a:t>若</a:t>
            </a:r>
            <a:r>
              <a:rPr lang="en-US" altLang="zh-CN" sz="2800" dirty="0" err="1">
                <a:solidFill>
                  <a:schemeClr val="tx1"/>
                </a:solidFill>
                <a:latin typeface="宋体" pitchFamily="2" charset="-122"/>
                <a:ea typeface="宋体" pitchFamily="2" charset="-122"/>
              </a:rPr>
              <a:t>i</a:t>
            </a:r>
            <a:r>
              <a:rPr lang="en-US" altLang="zh-CN" sz="2800" dirty="0">
                <a:solidFill>
                  <a:schemeClr val="tx1"/>
                </a:solidFill>
                <a:latin typeface="宋体" pitchFamily="2" charset="-122"/>
                <a:ea typeface="宋体" pitchFamily="2" charset="-122"/>
              </a:rPr>
              <a:t>&gt;last,</a:t>
            </a:r>
            <a:r>
              <a:rPr lang="zh-CN" altLang="en-US" sz="2800" dirty="0">
                <a:solidFill>
                  <a:schemeClr val="tx1"/>
                </a:solidFill>
                <a:latin typeface="宋体" pitchFamily="2" charset="-122"/>
                <a:ea typeface="宋体" pitchFamily="2" charset="-122"/>
              </a:rPr>
              <a:t>则没有找到</a:t>
            </a:r>
            <a:r>
              <a:rPr lang="en-US" altLang="zh-CN" sz="2800" dirty="0">
                <a:solidFill>
                  <a:schemeClr val="tx1"/>
                </a:solidFill>
                <a:latin typeface="宋体" pitchFamily="2" charset="-122"/>
                <a:ea typeface="宋体" pitchFamily="2" charset="-122"/>
              </a:rPr>
              <a:t>x</a:t>
            </a:r>
            <a:r>
              <a:rPr lang="zh-CN" altLang="en-US" sz="2800" dirty="0">
                <a:solidFill>
                  <a:schemeClr val="tx1"/>
                </a:solidFill>
                <a:latin typeface="宋体" pitchFamily="2" charset="-122"/>
                <a:ea typeface="宋体" pitchFamily="2" charset="-122"/>
              </a:rPr>
              <a:t>，否则返回</a:t>
            </a:r>
            <a:r>
              <a:rPr lang="en-US" altLang="zh-CN" sz="2800" dirty="0">
                <a:solidFill>
                  <a:schemeClr val="tx1"/>
                </a:solidFill>
                <a:latin typeface="宋体" pitchFamily="2" charset="-122"/>
                <a:ea typeface="宋体" pitchFamily="2" charset="-122"/>
              </a:rPr>
              <a:t>i+1</a:t>
            </a:r>
            <a:endParaRPr lang="zh-CN" altLang="en-US" sz="2800" dirty="0">
              <a:solidFill>
                <a:schemeClr val="tx1"/>
              </a:solidFill>
              <a:latin typeface="宋体" pitchFamily="2" charset="-122"/>
              <a:ea typeface="宋体" pitchFamily="2" charset="-122"/>
            </a:endParaRPr>
          </a:p>
        </p:txBody>
      </p:sp>
      <p:sp>
        <p:nvSpPr>
          <p:cNvPr id="16388" name="TextBox 3"/>
          <p:cNvSpPr txBox="1">
            <a:spLocks noChangeArrowheads="1"/>
          </p:cNvSpPr>
          <p:nvPr/>
        </p:nvSpPr>
        <p:spPr bwMode="auto">
          <a:xfrm>
            <a:off x="2728913" y="2513013"/>
            <a:ext cx="4713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dirty="0" err="1">
                <a:solidFill>
                  <a:srgbClr val="CC0000"/>
                </a:solidFill>
                <a:latin typeface="宋体" pitchFamily="2" charset="-122"/>
              </a:rPr>
              <a:t>i</a:t>
            </a:r>
            <a:r>
              <a:rPr lang="en-US" altLang="zh-CN" sz="2800" dirty="0">
                <a:solidFill>
                  <a:srgbClr val="CC0000"/>
                </a:solidFill>
                <a:latin typeface="宋体" pitchFamily="2" charset="-122"/>
              </a:rPr>
              <a:t> &lt;= last &amp;&amp; data[</a:t>
            </a:r>
            <a:r>
              <a:rPr lang="en-US" altLang="zh-CN" sz="2800" dirty="0" err="1">
                <a:solidFill>
                  <a:srgbClr val="CC0000"/>
                </a:solidFill>
                <a:latin typeface="宋体" pitchFamily="2" charset="-122"/>
              </a:rPr>
              <a:t>i</a:t>
            </a:r>
            <a:r>
              <a:rPr lang="en-US" altLang="zh-CN" sz="2800" dirty="0">
                <a:solidFill>
                  <a:srgbClr val="CC0000"/>
                </a:solidFill>
                <a:latin typeface="宋体" pitchFamily="2" charset="-122"/>
              </a:rPr>
              <a:t>] != x</a:t>
            </a:r>
            <a:endParaRPr lang="zh-CN" altLang="en-US" sz="2800" dirty="0"/>
          </a:p>
        </p:txBody>
      </p:sp>
      <p:sp>
        <p:nvSpPr>
          <p:cNvPr id="13317" name="Text Box 3"/>
          <p:cNvSpPr txBox="1">
            <a:spLocks noChangeArrowheads="1"/>
          </p:cNvSpPr>
          <p:nvPr/>
        </p:nvSpPr>
        <p:spPr bwMode="auto">
          <a:xfrm>
            <a:off x="179388" y="188913"/>
            <a:ext cx="35290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600">
                <a:solidFill>
                  <a:schemeClr val="tx1"/>
                </a:solidFill>
                <a:latin typeface="Times New Roman" pitchFamily="18" charset="0"/>
                <a:ea typeface="宋体" pitchFamily="2" charset="-122"/>
              </a:rPr>
              <a:t>②</a:t>
            </a:r>
            <a:r>
              <a:rPr lang="zh-CN" altLang="en-US" sz="3600">
                <a:solidFill>
                  <a:schemeClr val="tx1"/>
                </a:solidFill>
                <a:latin typeface="Times New Roman" pitchFamily="18" charset="0"/>
                <a:ea typeface="宋体" pitchFamily="2" charset="-122"/>
              </a:rPr>
              <a:t>搜索</a:t>
            </a:r>
            <a:r>
              <a:rPr lang="zh-CN" altLang="en-US" sz="3600" b="0">
                <a:solidFill>
                  <a:schemeClr val="tx1"/>
                </a:solidFill>
                <a:latin typeface="Times New Roman" pitchFamily="18" charset="0"/>
                <a:ea typeface="宋体" pitchFamily="2" charset="-122"/>
              </a:rPr>
              <a:t>：</a:t>
            </a:r>
          </a:p>
        </p:txBody>
      </p:sp>
      <p:sp>
        <p:nvSpPr>
          <p:cNvPr id="13318" name="Text Box 63"/>
          <p:cNvSpPr txBox="1">
            <a:spLocks noChangeArrowheads="1"/>
          </p:cNvSpPr>
          <p:nvPr/>
        </p:nvSpPr>
        <p:spPr bwMode="auto">
          <a:xfrm>
            <a:off x="3286125" y="0"/>
            <a:ext cx="5643563"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10000"/>
              </a:lnSpc>
            </a:pPr>
            <a:r>
              <a:rPr lang="en-US" altLang="zh-CN" sz="2800" dirty="0">
                <a:solidFill>
                  <a:schemeClr val="tx1"/>
                </a:solidFill>
                <a:latin typeface="华文细黑" pitchFamily="2" charset="-122"/>
                <a:ea typeface="华文细黑" pitchFamily="2" charset="-122"/>
              </a:rPr>
              <a:t>(</a:t>
            </a:r>
            <a:r>
              <a:rPr lang="zh-CN" altLang="en-US" sz="2800" dirty="0">
                <a:solidFill>
                  <a:schemeClr val="tx1"/>
                </a:solidFill>
                <a:latin typeface="华文细黑" pitchFamily="2" charset="-122"/>
                <a:ea typeface="华文细黑" pitchFamily="2" charset="-122"/>
              </a:rPr>
              <a:t>定位元素</a:t>
            </a:r>
            <a:r>
              <a:rPr lang="en-US" altLang="zh-CN" sz="2800" dirty="0">
                <a:solidFill>
                  <a:schemeClr val="tx1"/>
                </a:solidFill>
                <a:latin typeface="华文细黑" pitchFamily="2" charset="-122"/>
                <a:ea typeface="华文细黑" pitchFamily="2" charset="-122"/>
              </a:rPr>
              <a:t>x</a:t>
            </a:r>
            <a:r>
              <a:rPr lang="zh-CN" altLang="en-US" sz="2800" dirty="0">
                <a:solidFill>
                  <a:schemeClr val="tx1"/>
                </a:solidFill>
                <a:latin typeface="华文细黑" pitchFamily="2" charset="-122"/>
                <a:ea typeface="华文细黑" pitchFamily="2" charset="-122"/>
              </a:rPr>
              <a:t>的位置，返回值为</a:t>
            </a:r>
            <a:r>
              <a:rPr lang="en-US" altLang="zh-CN" sz="2800" dirty="0">
                <a:solidFill>
                  <a:schemeClr val="tx1"/>
                </a:solidFill>
                <a:latin typeface="华文细黑" pitchFamily="2" charset="-122"/>
                <a:ea typeface="华文细黑" pitchFamily="2" charset="-122"/>
              </a:rPr>
              <a:t>x</a:t>
            </a:r>
            <a:r>
              <a:rPr lang="zh-CN" altLang="en-US" sz="2800" dirty="0">
                <a:solidFill>
                  <a:schemeClr val="tx1"/>
                </a:solidFill>
                <a:latin typeface="华文细黑" pitchFamily="2" charset="-122"/>
                <a:ea typeface="华文细黑" pitchFamily="2" charset="-122"/>
              </a:rPr>
              <a:t>在顺序表中的位置；不存在，返回</a:t>
            </a:r>
            <a:r>
              <a:rPr lang="en-US" altLang="zh-CN" sz="2800" dirty="0">
                <a:solidFill>
                  <a:schemeClr val="tx1"/>
                </a:solidFill>
                <a:latin typeface="华文细黑" pitchFamily="2" charset="-122"/>
                <a:ea typeface="华文细黑" pitchFamily="2" charset="-122"/>
              </a:rPr>
              <a:t>-1)</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lide(fromBottom)">
                                      <p:cBhvr>
                                        <p:cTn id="7" dur="500"/>
                                        <p:tgtEl>
                                          <p:spTgt spid="16387">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slide(fromBottom)">
                                      <p:cBhvr>
                                        <p:cTn id="10" dur="500"/>
                                        <p:tgtEl>
                                          <p:spTgt spid="1638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animEffect transition="in" filter="slide(fromBottom)">
                                      <p:cBhvr>
                                        <p:cTn id="15" dur="500"/>
                                        <p:tgtEl>
                                          <p:spTgt spid="16386">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6386">
                                            <p:txEl>
                                              <p:pRg st="3" end="3"/>
                                            </p:txEl>
                                          </p:spTgt>
                                        </p:tgtEl>
                                        <p:attrNameLst>
                                          <p:attrName>style.visibility</p:attrName>
                                        </p:attrNameLst>
                                      </p:cBhvr>
                                      <p:to>
                                        <p:strVal val="visible"/>
                                      </p:to>
                                    </p:set>
                                    <p:animEffect transition="in" filter="slide(fromBottom)">
                                      <p:cBhvr>
                                        <p:cTn id="18" dur="500"/>
                                        <p:tgtEl>
                                          <p:spTgt spid="16386">
                                            <p:txEl>
                                              <p:pRg st="3" end="3"/>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6386">
                                            <p:txEl>
                                              <p:pRg st="4" end="4"/>
                                            </p:txEl>
                                          </p:spTgt>
                                        </p:tgtEl>
                                        <p:attrNameLst>
                                          <p:attrName>style.visibility</p:attrName>
                                        </p:attrNameLst>
                                      </p:cBhvr>
                                      <p:to>
                                        <p:strVal val="visible"/>
                                      </p:to>
                                    </p:set>
                                    <p:animEffect transition="in" filter="slide(fromBottom)">
                                      <p:cBhvr>
                                        <p:cTn id="21" dur="500"/>
                                        <p:tgtEl>
                                          <p:spTgt spid="16386">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6388"/>
                                        </p:tgtEl>
                                        <p:attrNameLst>
                                          <p:attrName>style.visibility</p:attrName>
                                        </p:attrNameLst>
                                      </p:cBhvr>
                                      <p:to>
                                        <p:strVal val="visible"/>
                                      </p:to>
                                    </p:set>
                                    <p:anim calcmode="lin" valueType="num">
                                      <p:cBhvr>
                                        <p:cTn id="26" dur="1000" fill="hold"/>
                                        <p:tgtEl>
                                          <p:spTgt spid="16388"/>
                                        </p:tgtEl>
                                        <p:attrNameLst>
                                          <p:attrName>ppt_w</p:attrName>
                                        </p:attrNameLst>
                                      </p:cBhvr>
                                      <p:tavLst>
                                        <p:tav tm="0">
                                          <p:val>
                                            <p:fltVal val="0"/>
                                          </p:val>
                                        </p:tav>
                                        <p:tav tm="100000">
                                          <p:val>
                                            <p:strVal val="#ppt_w"/>
                                          </p:val>
                                        </p:tav>
                                      </p:tavLst>
                                    </p:anim>
                                    <p:anim calcmode="lin" valueType="num">
                                      <p:cBhvr>
                                        <p:cTn id="27" dur="1000" fill="hold"/>
                                        <p:tgtEl>
                                          <p:spTgt spid="16388"/>
                                        </p:tgtEl>
                                        <p:attrNameLst>
                                          <p:attrName>ppt_h</p:attrName>
                                        </p:attrNameLst>
                                      </p:cBhvr>
                                      <p:tavLst>
                                        <p:tav tm="0">
                                          <p:val>
                                            <p:fltVal val="0"/>
                                          </p:val>
                                        </p:tav>
                                        <p:tav tm="100000">
                                          <p:val>
                                            <p:strVal val="#ppt_h"/>
                                          </p:val>
                                        </p:tav>
                                      </p:tavLst>
                                    </p:anim>
                                    <p:anim calcmode="lin" valueType="num">
                                      <p:cBhvr>
                                        <p:cTn id="28" dur="1000" fill="hold"/>
                                        <p:tgtEl>
                                          <p:spTgt spid="16388"/>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638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8" presetClass="entr" presetSubtype="16" fill="hold" nodeType="clickEffect">
                                  <p:stCondLst>
                                    <p:cond delay="0"/>
                                  </p:stCondLst>
                                  <p:childTnLst>
                                    <p:set>
                                      <p:cBhvr>
                                        <p:cTn id="33" dur="1" fill="hold">
                                          <p:stCondLst>
                                            <p:cond delay="0"/>
                                          </p:stCondLst>
                                        </p:cTn>
                                        <p:tgtEl>
                                          <p:spTgt spid="16387">
                                            <p:txEl>
                                              <p:pRg st="2" end="2"/>
                                            </p:txEl>
                                          </p:spTgt>
                                        </p:tgtEl>
                                        <p:attrNameLst>
                                          <p:attrName>style.visibility</p:attrName>
                                        </p:attrNameLst>
                                      </p:cBhvr>
                                      <p:to>
                                        <p:strVal val="visible"/>
                                      </p:to>
                                    </p:set>
                                    <p:animEffect transition="in" filter="diamond(in)">
                                      <p:cBhvr>
                                        <p:cTn id="34" dur="1000"/>
                                        <p:tgtEl>
                                          <p:spTgt spid="16387">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52" presetClass="entr" presetSubtype="0" fill="hold" nodeType="clickEffect">
                                  <p:stCondLst>
                                    <p:cond delay="0"/>
                                  </p:stCondLst>
                                  <p:childTnLst>
                                    <p:set>
                                      <p:cBhvr>
                                        <p:cTn id="38" dur="1" fill="hold">
                                          <p:stCondLst>
                                            <p:cond delay="0"/>
                                          </p:stCondLst>
                                        </p:cTn>
                                        <p:tgtEl>
                                          <p:spTgt spid="16386">
                                            <p:txEl>
                                              <p:pRg st="5" end="5"/>
                                            </p:txEl>
                                          </p:spTgt>
                                        </p:tgtEl>
                                        <p:attrNameLst>
                                          <p:attrName>style.visibility</p:attrName>
                                        </p:attrNameLst>
                                      </p:cBhvr>
                                      <p:to>
                                        <p:strVal val="visible"/>
                                      </p:to>
                                    </p:set>
                                    <p:animScale>
                                      <p:cBhvr>
                                        <p:cTn id="39" dur="1000" decel="50000" fill="hold">
                                          <p:stCondLst>
                                            <p:cond delay="0"/>
                                          </p:stCondLst>
                                        </p:cTn>
                                        <p:tgtEl>
                                          <p:spTgt spid="16386">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0" dur="1000" decel="50000" fill="hold">
                                          <p:stCondLst>
                                            <p:cond delay="0"/>
                                          </p:stCondLst>
                                        </p:cTn>
                                        <p:tgtEl>
                                          <p:spTgt spid="16386">
                                            <p:txEl>
                                              <p:pRg st="5" end="5"/>
                                            </p:txEl>
                                          </p:spTgt>
                                        </p:tgtEl>
                                        <p:attrNameLst>
                                          <p:attrName>ppt_x,ppt_y</p:attrName>
                                        </p:attrNameLst>
                                      </p:cBhvr>
                                      <p:rCtr x="0" y="0"/>
                                    </p:animMotion>
                                    <p:animEffect transition="in" filter="fade">
                                      <p:cBhvr>
                                        <p:cTn id="41" dur="1000"/>
                                        <p:tgtEl>
                                          <p:spTgt spid="163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244475" y="188913"/>
            <a:ext cx="9280971"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715963" lvl="3" fontAlgn="b">
              <a:defRPr/>
            </a:pPr>
            <a:r>
              <a:rPr lang="zh-CN" altLang="en-US" sz="4000" dirty="0">
                <a:solidFill>
                  <a:srgbClr val="FF3300"/>
                </a:solidFill>
                <a:effectLst>
                  <a:outerShdw blurRad="38100" dist="38100" dir="2700000" algn="tl">
                    <a:srgbClr val="000000"/>
                  </a:outerShdw>
                </a:effectLst>
                <a:ea typeface="楷体_GB2312" pitchFamily="49" charset="-122"/>
              </a:rPr>
              <a:t>平均 比较次数</a:t>
            </a:r>
            <a:r>
              <a:rPr lang="en-US" altLang="zh-CN" sz="4000" dirty="0">
                <a:solidFill>
                  <a:srgbClr val="FF3300"/>
                </a:solidFill>
                <a:effectLst>
                  <a:outerShdw blurRad="38100" dist="38100" dir="2700000" algn="tl">
                    <a:srgbClr val="000000"/>
                  </a:outerShdw>
                </a:effectLst>
                <a:ea typeface="楷体_GB2312" pitchFamily="49" charset="-122"/>
              </a:rPr>
              <a:t>(</a:t>
            </a:r>
            <a:r>
              <a:rPr lang="en-US" altLang="zh-CN" sz="4000" dirty="0">
                <a:solidFill>
                  <a:srgbClr val="FF3300"/>
                </a:solidFill>
                <a:effectLst>
                  <a:outerShdw blurRad="38100" dist="38100" dir="2700000" algn="tl">
                    <a:srgbClr val="000000"/>
                  </a:outerShdw>
                </a:effectLst>
                <a:latin typeface="+mn-lt"/>
                <a:ea typeface="楷体_GB2312" pitchFamily="49" charset="-122"/>
              </a:rPr>
              <a:t>ACN</a:t>
            </a:r>
            <a:r>
              <a:rPr lang="en-US" altLang="zh-CN" sz="4000" dirty="0">
                <a:solidFill>
                  <a:srgbClr val="FF3300"/>
                </a:solidFill>
                <a:effectLst>
                  <a:outerShdw blurRad="38100" dist="38100" dir="2700000" algn="tl">
                    <a:srgbClr val="000000"/>
                  </a:outerShdw>
                </a:effectLst>
                <a:ea typeface="楷体_GB2312" pitchFamily="49" charset="-122"/>
              </a:rPr>
              <a:t>)</a:t>
            </a:r>
            <a:r>
              <a:rPr lang="zh-CN" altLang="en-US" sz="4000" dirty="0">
                <a:solidFill>
                  <a:srgbClr val="FF3300"/>
                </a:solidFill>
                <a:effectLst>
                  <a:outerShdw blurRad="38100" dist="38100" dir="2700000" algn="tl">
                    <a:srgbClr val="000000"/>
                  </a:outerShdw>
                </a:effectLst>
                <a:ea typeface="楷体_GB2312" pitchFamily="49" charset="-122"/>
              </a:rPr>
              <a:t>：搜索成功</a:t>
            </a:r>
            <a:r>
              <a:rPr lang="en-US" sz="4000" dirty="0">
                <a:solidFill>
                  <a:srgbClr val="FF3300"/>
                </a:solidFill>
                <a:effectLst>
                  <a:outerShdw blurRad="38100" dist="38100" dir="2700000" algn="tl">
                    <a:srgbClr val="000000"/>
                  </a:outerShdw>
                </a:effectLst>
                <a:ea typeface="楷体_GB2312" pitchFamily="49" charset="-122"/>
              </a:rPr>
              <a:t>:</a:t>
            </a:r>
          </a:p>
          <a:p>
            <a:pPr lvl="3" fontAlgn="b">
              <a:defRPr/>
            </a:pPr>
            <a:r>
              <a:rPr lang="zh-CN" altLang="en-US" sz="4000" dirty="0">
                <a:solidFill>
                  <a:srgbClr val="FF3300"/>
                </a:solidFill>
                <a:effectLst>
                  <a:outerShdw blurRad="38100" dist="38100" dir="2700000" algn="tl">
                    <a:srgbClr val="000000"/>
                  </a:outerShdw>
                </a:effectLst>
                <a:ea typeface="楷体_GB2312" pitchFamily="49" charset="-122"/>
              </a:rPr>
              <a:t>    </a:t>
            </a:r>
            <a:br>
              <a:rPr lang="zh-CN" altLang="en-US" sz="4000" dirty="0">
                <a:solidFill>
                  <a:srgbClr val="FF3300"/>
                </a:solidFill>
                <a:effectLst>
                  <a:outerShdw blurRad="38100" dist="38100" dir="2700000" algn="tl">
                    <a:srgbClr val="000000"/>
                  </a:outerShdw>
                </a:effectLst>
                <a:ea typeface="楷体_GB2312" pitchFamily="49" charset="-122"/>
              </a:rPr>
            </a:br>
            <a:r>
              <a:rPr lang="zh-CN" altLang="en-US" sz="4000" dirty="0">
                <a:solidFill>
                  <a:srgbClr val="FF3300"/>
                </a:solidFill>
                <a:effectLst>
                  <a:outerShdw blurRad="38100" dist="38100" dir="2700000" algn="tl">
                    <a:srgbClr val="000000"/>
                  </a:outerShdw>
                </a:effectLst>
                <a:ea typeface="楷体_GB2312" pitchFamily="49" charset="-122"/>
              </a:rPr>
              <a:t/>
            </a:r>
            <a:br>
              <a:rPr lang="zh-CN" altLang="en-US" sz="4000" dirty="0">
                <a:solidFill>
                  <a:srgbClr val="FF3300"/>
                </a:solidFill>
                <a:effectLst>
                  <a:outerShdw blurRad="38100" dist="38100" dir="2700000" algn="tl">
                    <a:srgbClr val="000000"/>
                  </a:outerShdw>
                </a:effectLst>
                <a:ea typeface="楷体_GB2312" pitchFamily="49" charset="-122"/>
              </a:rPr>
            </a:br>
            <a:r>
              <a:rPr lang="zh-CN" altLang="en-US" sz="4000" dirty="0">
                <a:solidFill>
                  <a:srgbClr val="FF3300"/>
                </a:solidFill>
                <a:effectLst>
                  <a:outerShdw blurRad="38100" dist="38100" dir="2700000" algn="tl">
                    <a:srgbClr val="000000"/>
                  </a:outerShdw>
                </a:effectLst>
                <a:ea typeface="楷体_GB2312" pitchFamily="49" charset="-122"/>
              </a:rPr>
              <a:t>若搜索概率相等，则</a:t>
            </a:r>
            <a:br>
              <a:rPr lang="zh-CN" altLang="en-US" sz="4000" dirty="0">
                <a:solidFill>
                  <a:srgbClr val="FF3300"/>
                </a:solidFill>
                <a:effectLst>
                  <a:outerShdw blurRad="38100" dist="38100" dir="2700000" algn="tl">
                    <a:srgbClr val="000000"/>
                  </a:outerShdw>
                </a:effectLst>
                <a:ea typeface="楷体_GB2312" pitchFamily="49" charset="-122"/>
              </a:rPr>
            </a:br>
            <a:r>
              <a:rPr lang="zh-CN" altLang="en-US" sz="4000" dirty="0">
                <a:solidFill>
                  <a:srgbClr val="FF3300"/>
                </a:solidFill>
                <a:effectLst>
                  <a:outerShdw blurRad="38100" dist="38100" dir="2700000" algn="tl">
                    <a:srgbClr val="000000"/>
                  </a:outerShdw>
                </a:effectLst>
                <a:ea typeface="楷体_GB2312" pitchFamily="49" charset="-122"/>
              </a:rPr>
              <a:t/>
            </a:r>
            <a:br>
              <a:rPr lang="zh-CN" altLang="en-US" sz="4000" dirty="0">
                <a:solidFill>
                  <a:srgbClr val="FF3300"/>
                </a:solidFill>
                <a:effectLst>
                  <a:outerShdw blurRad="38100" dist="38100" dir="2700000" algn="tl">
                    <a:srgbClr val="000000"/>
                  </a:outerShdw>
                </a:effectLst>
                <a:ea typeface="楷体_GB2312" pitchFamily="49" charset="-122"/>
              </a:rPr>
            </a:br>
            <a:endParaRPr lang="zh-CN" altLang="en-US" sz="4000" dirty="0">
              <a:solidFill>
                <a:srgbClr val="FF3300"/>
              </a:solidFill>
              <a:effectLst>
                <a:outerShdw blurRad="38100" dist="38100" dir="2700000" algn="tl">
                  <a:srgbClr val="000000"/>
                </a:outerShdw>
              </a:effectLst>
              <a:ea typeface="楷体_GB2312" pitchFamily="49" charset="-122"/>
            </a:endParaRPr>
          </a:p>
          <a:p>
            <a:pPr lvl="3" fontAlgn="b">
              <a:defRPr/>
            </a:pPr>
            <a:endParaRPr lang="zh-CN" altLang="en-US" sz="4000" dirty="0">
              <a:solidFill>
                <a:srgbClr val="FF3300"/>
              </a:solidFill>
              <a:effectLst>
                <a:outerShdw blurRad="38100" dist="38100" dir="2700000" algn="tl">
                  <a:srgbClr val="000000"/>
                </a:outerShdw>
              </a:effectLst>
              <a:ea typeface="楷体_GB2312" pitchFamily="49" charset="-122"/>
            </a:endParaRPr>
          </a:p>
          <a:p>
            <a:pPr lvl="3" fontAlgn="b">
              <a:defRPr/>
            </a:pPr>
            <a:endParaRPr lang="zh-CN" altLang="en-US" sz="4000" dirty="0">
              <a:solidFill>
                <a:srgbClr val="FF3300"/>
              </a:solidFill>
              <a:effectLst>
                <a:outerShdw blurRad="38100" dist="38100" dir="2700000" algn="tl">
                  <a:srgbClr val="000000"/>
                </a:outerShdw>
              </a:effectLst>
              <a:ea typeface="楷体_GB2312" pitchFamily="49" charset="-122"/>
            </a:endParaRPr>
          </a:p>
          <a:p>
            <a:pPr lvl="3">
              <a:defRPr/>
            </a:pPr>
            <a:r>
              <a:rPr lang="zh-CN" altLang="en-US" sz="4000" dirty="0">
                <a:solidFill>
                  <a:schemeClr val="tx1"/>
                </a:solidFill>
                <a:effectLst>
                  <a:outerShdw blurRad="38100" dist="38100" dir="2700000" algn="tl">
                    <a:srgbClr val="000000"/>
                  </a:outerShdw>
                </a:effectLst>
                <a:ea typeface="楷体_GB2312" pitchFamily="49" charset="-122"/>
              </a:rPr>
              <a:t>搜索不成功    数据比较 </a:t>
            </a:r>
            <a:r>
              <a:rPr lang="en-US" sz="4000" i="1" dirty="0">
                <a:solidFill>
                  <a:srgbClr val="FF0000"/>
                </a:solidFill>
                <a:ea typeface="楷体_GB2312" pitchFamily="49" charset="-122"/>
              </a:rPr>
              <a:t>n</a:t>
            </a:r>
            <a:r>
              <a:rPr lang="en-US" sz="4000" dirty="0">
                <a:solidFill>
                  <a:srgbClr val="FF0000"/>
                </a:solidFill>
                <a:effectLst>
                  <a:outerShdw blurRad="38100" dist="38100" dir="2700000" algn="tl">
                    <a:srgbClr val="000000"/>
                  </a:outerShdw>
                </a:effectLst>
                <a:ea typeface="楷体_GB2312" pitchFamily="49" charset="-122"/>
              </a:rPr>
              <a:t> </a:t>
            </a:r>
            <a:r>
              <a:rPr lang="zh-CN" altLang="en-US" sz="4000" dirty="0">
                <a:solidFill>
                  <a:schemeClr val="tx1"/>
                </a:solidFill>
                <a:effectLst>
                  <a:outerShdw blurRad="38100" dist="38100" dir="2700000" algn="tl">
                    <a:srgbClr val="000000"/>
                  </a:outerShdw>
                </a:effectLst>
                <a:ea typeface="楷体_GB2312" pitchFamily="49" charset="-122"/>
              </a:rPr>
              <a:t>次</a:t>
            </a:r>
          </a:p>
        </p:txBody>
      </p:sp>
      <p:graphicFrame>
        <p:nvGraphicFramePr>
          <p:cNvPr id="14339" name="Object 3"/>
          <p:cNvGraphicFramePr>
            <a:graphicFrameLocks noChangeAspect="1"/>
          </p:cNvGraphicFramePr>
          <p:nvPr/>
        </p:nvGraphicFramePr>
        <p:xfrm>
          <a:off x="917575" y="838200"/>
          <a:ext cx="5402263" cy="1400175"/>
        </p:xfrm>
        <a:graphic>
          <a:graphicData uri="http://schemas.openxmlformats.org/presentationml/2006/ole">
            <mc:AlternateContent xmlns:mc="http://schemas.openxmlformats.org/markup-compatibility/2006">
              <mc:Choice xmlns:v="urn:schemas-microsoft-com:vml" Requires="v">
                <p:oleObj spid="_x0000_s14399" name="公式" r:id="rId3" imgW="1079032" imgH="431613" progId="Equation.3">
                  <p:embed/>
                </p:oleObj>
              </mc:Choice>
              <mc:Fallback>
                <p:oleObj name="公式" r:id="rId3" imgW="1079032" imgH="431613"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7575" y="838200"/>
                        <a:ext cx="5402263"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12" name="Object 4"/>
          <p:cNvGraphicFramePr>
            <a:graphicFrameLocks noChangeAspect="1"/>
          </p:cNvGraphicFramePr>
          <p:nvPr>
            <p:extLst>
              <p:ext uri="{D42A27DB-BD31-4B8C-83A1-F6EECF244321}">
                <p14:modId xmlns:p14="http://schemas.microsoft.com/office/powerpoint/2010/main" val="702765051"/>
              </p:ext>
            </p:extLst>
          </p:nvPr>
        </p:nvGraphicFramePr>
        <p:xfrm>
          <a:off x="1043608" y="2564904"/>
          <a:ext cx="6446838" cy="2481263"/>
        </p:xfrm>
        <a:graphic>
          <a:graphicData uri="http://schemas.openxmlformats.org/presentationml/2006/ole">
            <mc:AlternateContent xmlns:mc="http://schemas.openxmlformats.org/markup-compatibility/2006">
              <mc:Choice xmlns:v="urn:schemas-microsoft-com:vml" Requires="v">
                <p:oleObj spid="_x0000_s14400" name="公式" r:id="rId5" imgW="2286000" imgH="838200" progId="Equation.3">
                  <p:embed/>
                </p:oleObj>
              </mc:Choice>
              <mc:Fallback>
                <p:oleObj name="公式" r:id="rId5" imgW="2286000" imgH="838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3608" y="2564904"/>
                        <a:ext cx="6446838" cy="2481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Text Box 2"/>
          <p:cNvSpPr txBox="1">
            <a:spLocks noChangeArrowheads="1"/>
          </p:cNvSpPr>
          <p:nvPr/>
        </p:nvSpPr>
        <p:spPr bwMode="auto">
          <a:xfrm>
            <a:off x="1908175" y="6021388"/>
            <a:ext cx="40370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3600" b="0">
                <a:solidFill>
                  <a:srgbClr val="990000"/>
                </a:solidFill>
                <a:latin typeface="Times New Roman" pitchFamily="18" charset="0"/>
                <a:ea typeface="隶书" pitchFamily="49" charset="-122"/>
              </a:rPr>
              <a:t>算法</a:t>
            </a:r>
            <a:r>
              <a:rPr lang="zh-CN" altLang="en-US" sz="3600">
                <a:solidFill>
                  <a:srgbClr val="990000"/>
                </a:solidFill>
                <a:latin typeface="Times New Roman" pitchFamily="18" charset="0"/>
                <a:ea typeface="隶书" pitchFamily="49" charset="-122"/>
              </a:rPr>
              <a:t>时间复杂度</a:t>
            </a:r>
            <a:r>
              <a:rPr lang="zh-CN" altLang="en-US" sz="3600" b="0">
                <a:solidFill>
                  <a:srgbClr val="990000"/>
                </a:solidFill>
                <a:latin typeface="Times New Roman" pitchFamily="18" charset="0"/>
                <a:ea typeface="隶书" pitchFamily="49" charset="-122"/>
              </a:rPr>
              <a:t>：</a:t>
            </a:r>
            <a:endParaRPr lang="zh-CN" altLang="en-US" sz="2400" b="0">
              <a:solidFill>
                <a:schemeClr val="tx1"/>
              </a:solidFill>
              <a:latin typeface="Times New Roman" pitchFamily="18" charset="0"/>
              <a:ea typeface="宋体" pitchFamily="2" charset="-122"/>
            </a:endParaRPr>
          </a:p>
        </p:txBody>
      </p:sp>
      <p:sp>
        <p:nvSpPr>
          <p:cNvPr id="17414" name="Text Box 3"/>
          <p:cNvSpPr txBox="1">
            <a:spLocks noChangeArrowheads="1"/>
          </p:cNvSpPr>
          <p:nvPr/>
        </p:nvSpPr>
        <p:spPr bwMode="auto">
          <a:xfrm>
            <a:off x="5724525" y="5949950"/>
            <a:ext cx="1212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4000" dirty="0">
                <a:solidFill>
                  <a:srgbClr val="CC0000"/>
                </a:solidFill>
                <a:latin typeface="Times New Roman" pitchFamily="18" charset="0"/>
                <a:ea typeface="宋体" pitchFamily="2" charset="-122"/>
              </a:rPr>
              <a:t>O(n)</a:t>
            </a:r>
            <a:endParaRPr lang="en-US" altLang="zh-CN" sz="2400" b="0" dirty="0">
              <a:solidFill>
                <a:schemeClr val="tx1"/>
              </a:solidFill>
              <a:latin typeface="Times New Roman" pitchFamily="18" charset="0"/>
              <a:ea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17410">
                                            <p:txEl>
                                              <p:pRg st="1" end="1"/>
                                            </p:txEl>
                                          </p:spTgt>
                                        </p:tgtEl>
                                        <p:attrNameLst>
                                          <p:attrName>style.visibility</p:attrName>
                                        </p:attrNameLst>
                                      </p:cBhvr>
                                      <p:to>
                                        <p:strVal val="visible"/>
                                      </p:to>
                                    </p:set>
                                    <p:animEffect transition="in" filter="slide(fromBottom)">
                                      <p:cBhvr>
                                        <p:cTn id="7" dur="500"/>
                                        <p:tgtEl>
                                          <p:spTgt spid="174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7412"/>
                                        </p:tgtEl>
                                        <p:attrNameLst>
                                          <p:attrName>style.visibility</p:attrName>
                                        </p:attrNameLst>
                                      </p:cBhvr>
                                      <p:to>
                                        <p:strVal val="visible"/>
                                      </p:to>
                                    </p:set>
                                    <p:animEffect transition="in" filter="diamond(in)">
                                      <p:cBhvr>
                                        <p:cTn id="12" dur="500"/>
                                        <p:tgtEl>
                                          <p:spTgt spid="174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17410">
                                            <p:txEl>
                                              <p:pRg st="4" end="4"/>
                                            </p:txEl>
                                          </p:spTgt>
                                        </p:tgtEl>
                                        <p:attrNameLst>
                                          <p:attrName>style.visibility</p:attrName>
                                        </p:attrNameLst>
                                      </p:cBhvr>
                                      <p:to>
                                        <p:strVal val="visible"/>
                                      </p:to>
                                    </p:set>
                                    <p:animEffect transition="in" filter="slide(fromBottom)">
                                      <p:cBhvr>
                                        <p:cTn id="17" dur="500"/>
                                        <p:tgtEl>
                                          <p:spTgt spid="17410">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6" fill="hold" grpId="0" nodeType="clickEffect">
                                  <p:stCondLst>
                                    <p:cond delay="0"/>
                                  </p:stCondLst>
                                  <p:childTnLst>
                                    <p:set>
                                      <p:cBhvr>
                                        <p:cTn id="21" dur="1" fill="hold">
                                          <p:stCondLst>
                                            <p:cond delay="0"/>
                                          </p:stCondLst>
                                        </p:cTn>
                                        <p:tgtEl>
                                          <p:spTgt spid="17413"/>
                                        </p:tgtEl>
                                        <p:attrNameLst>
                                          <p:attrName>style.visibility</p:attrName>
                                        </p:attrNameLst>
                                      </p:cBhvr>
                                      <p:to>
                                        <p:strVal val="visible"/>
                                      </p:to>
                                    </p:set>
                                    <p:anim calcmode="lin" valueType="num">
                                      <p:cBhvr additive="base">
                                        <p:cTn id="22" dur="500" fill="hold"/>
                                        <p:tgtEl>
                                          <p:spTgt spid="17413"/>
                                        </p:tgtEl>
                                        <p:attrNameLst>
                                          <p:attrName>ppt_x</p:attrName>
                                        </p:attrNameLst>
                                      </p:cBhvr>
                                      <p:tavLst>
                                        <p:tav tm="0">
                                          <p:val>
                                            <p:strVal val="1+#ppt_w/2"/>
                                          </p:val>
                                        </p:tav>
                                        <p:tav tm="100000">
                                          <p:val>
                                            <p:strVal val="#ppt_x"/>
                                          </p:val>
                                        </p:tav>
                                      </p:tavLst>
                                    </p:anim>
                                    <p:anim calcmode="lin" valueType="num">
                                      <p:cBhvr additive="base">
                                        <p:cTn id="23"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6" fill="hold" grpId="0" nodeType="clickEffect">
                                  <p:stCondLst>
                                    <p:cond delay="0"/>
                                  </p:stCondLst>
                                  <p:childTnLst>
                                    <p:set>
                                      <p:cBhvr>
                                        <p:cTn id="27" dur="1" fill="hold">
                                          <p:stCondLst>
                                            <p:cond delay="0"/>
                                          </p:stCondLst>
                                        </p:cTn>
                                        <p:tgtEl>
                                          <p:spTgt spid="17414"/>
                                        </p:tgtEl>
                                        <p:attrNameLst>
                                          <p:attrName>style.visibility</p:attrName>
                                        </p:attrNameLst>
                                      </p:cBhvr>
                                      <p:to>
                                        <p:strVal val="visible"/>
                                      </p:to>
                                    </p:set>
                                    <p:anim calcmode="lin" valueType="num">
                                      <p:cBhvr additive="base">
                                        <p:cTn id="28" dur="500" fill="hold"/>
                                        <p:tgtEl>
                                          <p:spTgt spid="17414"/>
                                        </p:tgtEl>
                                        <p:attrNameLst>
                                          <p:attrName>ppt_x</p:attrName>
                                        </p:attrNameLst>
                                      </p:cBhvr>
                                      <p:tavLst>
                                        <p:tav tm="0">
                                          <p:val>
                                            <p:strVal val="1+#ppt_w/2"/>
                                          </p:val>
                                        </p:tav>
                                        <p:tav tm="100000">
                                          <p:val>
                                            <p:strVal val="#ppt_x"/>
                                          </p:val>
                                        </p:tav>
                                      </p:tavLst>
                                    </p:anim>
                                    <p:anim calcmode="lin" valueType="num">
                                      <p:cBhvr additive="base">
                                        <p:cTn id="29"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utoUpdateAnimBg="0"/>
      <p:bldP spid="1741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395288" y="1557338"/>
            <a:ext cx="9144000" cy="1385887"/>
          </a:xfrm>
        </p:spPr>
        <p:txBody>
          <a:bodyPr/>
          <a:lstStyle/>
          <a:p>
            <a:pPr eaLnBrk="1" hangingPunct="1"/>
            <a:r>
              <a:rPr lang="en-US" altLang="zh-CN" dirty="0" smtClean="0"/>
              <a:t>insert ( </a:t>
            </a:r>
            <a:r>
              <a:rPr lang="en-US" altLang="zh-CN" dirty="0" err="1" smtClean="0"/>
              <a:t>const</a:t>
            </a:r>
            <a:r>
              <a:rPr lang="en-US" altLang="zh-CN" dirty="0" smtClean="0"/>
              <a:t> T&amp; x, </a:t>
            </a:r>
            <a:r>
              <a:rPr lang="en-US" altLang="zh-CN" dirty="0" err="1" smtClean="0"/>
              <a:t>int</a:t>
            </a:r>
            <a:r>
              <a:rPr lang="en-US" altLang="zh-CN" dirty="0" smtClean="0"/>
              <a:t> </a:t>
            </a:r>
            <a:r>
              <a:rPr lang="en-US" altLang="zh-CN" dirty="0" err="1" smtClean="0"/>
              <a:t>i</a:t>
            </a:r>
            <a:r>
              <a:rPr lang="en-US" altLang="zh-CN" dirty="0" smtClean="0"/>
              <a:t>) </a:t>
            </a:r>
            <a:br>
              <a:rPr lang="en-US" altLang="zh-CN" dirty="0" smtClean="0"/>
            </a:br>
            <a:r>
              <a:rPr lang="en-US" altLang="zh-CN" dirty="0" smtClean="0"/>
              <a:t>//0&lt;=</a:t>
            </a:r>
            <a:r>
              <a:rPr lang="en-US" altLang="zh-CN" dirty="0" err="1" smtClean="0"/>
              <a:t>i</a:t>
            </a:r>
            <a:r>
              <a:rPr lang="en-US" altLang="zh-CN" dirty="0" smtClean="0"/>
              <a:t>&lt;=last+1</a:t>
            </a:r>
            <a:r>
              <a:rPr lang="en-US" altLang="zh-CN" b="1" dirty="0" smtClean="0"/>
              <a:t/>
            </a:r>
            <a:br>
              <a:rPr lang="en-US" altLang="zh-CN" b="1" dirty="0" smtClean="0"/>
            </a:br>
            <a:r>
              <a:rPr lang="zh-CN" altLang="en-US" b="1" dirty="0" smtClean="0"/>
              <a:t>思路：</a:t>
            </a:r>
          </a:p>
        </p:txBody>
      </p:sp>
      <p:sp>
        <p:nvSpPr>
          <p:cNvPr id="20483" name="Rectangle 3"/>
          <p:cNvSpPr>
            <a:spLocks noGrp="1" noChangeArrowheads="1"/>
          </p:cNvSpPr>
          <p:nvPr>
            <p:ph type="body" idx="4294967295"/>
          </p:nvPr>
        </p:nvSpPr>
        <p:spPr>
          <a:xfrm>
            <a:off x="179388" y="3141663"/>
            <a:ext cx="9542462" cy="3024187"/>
          </a:xfrm>
        </p:spPr>
        <p:txBody>
          <a:bodyPr/>
          <a:lstStyle/>
          <a:p>
            <a:pPr eaLnBrk="1" hangingPunct="1">
              <a:buFont typeface="Monotype Sorts" pitchFamily="2" charset="2"/>
              <a:buNone/>
            </a:pPr>
            <a:r>
              <a:rPr lang="en-US" altLang="zh-CN" b="1" dirty="0" smtClean="0"/>
              <a:t>①</a:t>
            </a:r>
            <a:r>
              <a:rPr lang="zh-CN" altLang="en-US" b="1" dirty="0" smtClean="0"/>
              <a:t>若顺序表的长度等于</a:t>
            </a:r>
            <a:r>
              <a:rPr lang="en-US" altLang="zh-CN" b="1" dirty="0" err="1" smtClean="0"/>
              <a:t>MaxSize</a:t>
            </a:r>
            <a:r>
              <a:rPr lang="en-US" altLang="zh-CN" b="1" dirty="0" smtClean="0"/>
              <a:t>,</a:t>
            </a:r>
            <a:r>
              <a:rPr lang="zh-CN" altLang="en-US" b="1" dirty="0" smtClean="0"/>
              <a:t>则满</a:t>
            </a:r>
            <a:r>
              <a:rPr lang="en-US" altLang="zh-CN" b="1" dirty="0" smtClean="0"/>
              <a:t>(</a:t>
            </a:r>
            <a:r>
              <a:rPr lang="zh-CN" altLang="en-US" b="1" dirty="0" smtClean="0"/>
              <a:t>不能插入</a:t>
            </a:r>
            <a:r>
              <a:rPr lang="en-US" altLang="zh-CN" b="1" dirty="0" smtClean="0"/>
              <a:t>)</a:t>
            </a:r>
            <a:r>
              <a:rPr lang="zh-CN" altLang="en-US" b="1" dirty="0" smtClean="0"/>
              <a:t>；</a:t>
            </a:r>
          </a:p>
          <a:p>
            <a:pPr eaLnBrk="1" hangingPunct="1">
              <a:buFont typeface="Monotype Sorts" pitchFamily="2" charset="2"/>
              <a:buNone/>
            </a:pPr>
            <a:r>
              <a:rPr lang="zh-CN" altLang="en-US" b="1" dirty="0" smtClean="0"/>
              <a:t>②若给定位置不是在</a:t>
            </a:r>
            <a:r>
              <a:rPr lang="en-US" altLang="zh-CN" b="1" dirty="0" smtClean="0"/>
              <a:t>0&lt;=</a:t>
            </a:r>
            <a:r>
              <a:rPr lang="en-US" altLang="zh-CN" b="1" dirty="0" err="1" smtClean="0"/>
              <a:t>i</a:t>
            </a:r>
            <a:r>
              <a:rPr lang="en-US" altLang="zh-CN" b="1" dirty="0" smtClean="0"/>
              <a:t>&lt;=last+1 </a:t>
            </a:r>
            <a:r>
              <a:rPr lang="zh-CN" altLang="en-US" b="1" dirty="0" smtClean="0"/>
              <a:t>范围内，出错；</a:t>
            </a:r>
          </a:p>
          <a:p>
            <a:pPr eaLnBrk="1" hangingPunct="1">
              <a:buFont typeface="Monotype Sorts" pitchFamily="2" charset="2"/>
              <a:buNone/>
            </a:pPr>
            <a:r>
              <a:rPr lang="zh-CN" altLang="en-US" b="1" dirty="0" smtClean="0"/>
              <a:t>③否则，</a:t>
            </a:r>
            <a:r>
              <a:rPr lang="en-US" altLang="zh-CN" b="1" dirty="0" smtClean="0"/>
              <a:t>Last</a:t>
            </a:r>
            <a:r>
              <a:rPr lang="zh-CN" altLang="en-US" b="1" dirty="0" smtClean="0"/>
              <a:t>加</a:t>
            </a:r>
            <a:r>
              <a:rPr lang="en-US" altLang="zh-CN" b="1" dirty="0" smtClean="0"/>
              <a:t>1</a:t>
            </a:r>
            <a:r>
              <a:rPr lang="en-US" b="1" dirty="0" smtClean="0"/>
              <a:t>，</a:t>
            </a:r>
            <a:r>
              <a:rPr lang="zh-CN" altLang="en-US" b="1" dirty="0" smtClean="0"/>
              <a:t>把</a:t>
            </a:r>
            <a:r>
              <a:rPr lang="en-US" altLang="zh-CN" b="1" dirty="0" err="1" smtClean="0"/>
              <a:t>i</a:t>
            </a:r>
            <a:r>
              <a:rPr lang="zh-CN" altLang="en-US" b="1" dirty="0" smtClean="0"/>
              <a:t>及其后面的元素向后移动</a:t>
            </a:r>
          </a:p>
          <a:p>
            <a:pPr eaLnBrk="1" hangingPunct="1">
              <a:buFont typeface="Monotype Sorts" pitchFamily="2" charset="2"/>
              <a:buNone/>
            </a:pPr>
            <a:r>
              <a:rPr lang="zh-CN" altLang="en-US" b="1" dirty="0" smtClean="0"/>
              <a:t>    一个位置；</a:t>
            </a:r>
          </a:p>
          <a:p>
            <a:pPr eaLnBrk="1" hangingPunct="1">
              <a:buFont typeface="Monotype Sorts" pitchFamily="2" charset="2"/>
              <a:buNone/>
            </a:pPr>
            <a:r>
              <a:rPr lang="zh-CN" altLang="en-US" b="1" dirty="0" smtClean="0"/>
              <a:t>④把数据</a:t>
            </a:r>
            <a:r>
              <a:rPr lang="en-US" altLang="zh-CN" b="1" dirty="0" smtClean="0"/>
              <a:t>X</a:t>
            </a:r>
            <a:r>
              <a:rPr lang="zh-CN" altLang="en-US" b="1" dirty="0" smtClean="0"/>
              <a:t>插入到</a:t>
            </a:r>
            <a:r>
              <a:rPr lang="en-US" altLang="zh-CN" b="1" dirty="0" err="1" smtClean="0"/>
              <a:t>i</a:t>
            </a:r>
            <a:r>
              <a:rPr lang="zh-CN" altLang="en-US" b="1" dirty="0" smtClean="0"/>
              <a:t>位置</a:t>
            </a:r>
            <a:endParaRPr lang="en-US" b="1" dirty="0" smtClean="0"/>
          </a:p>
        </p:txBody>
      </p:sp>
      <p:sp>
        <p:nvSpPr>
          <p:cNvPr id="15364" name="Rectangle 5"/>
          <p:cNvSpPr>
            <a:spLocks noChangeArrowheads="1"/>
          </p:cNvSpPr>
          <p:nvPr/>
        </p:nvSpPr>
        <p:spPr bwMode="auto">
          <a:xfrm>
            <a:off x="395288" y="123825"/>
            <a:ext cx="4108450"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3200">
                <a:solidFill>
                  <a:schemeClr val="tx1"/>
                </a:solidFill>
                <a:latin typeface="宋体" pitchFamily="2" charset="-122"/>
                <a:ea typeface="宋体" pitchFamily="2" charset="-122"/>
              </a:rPr>
              <a:t>③</a:t>
            </a:r>
            <a:r>
              <a:rPr lang="zh-CN" altLang="en-US" sz="3200">
                <a:solidFill>
                  <a:schemeClr val="tx1"/>
                </a:solidFill>
                <a:latin typeface="宋体" pitchFamily="2" charset="-122"/>
                <a:ea typeface="宋体" pitchFamily="2" charset="-122"/>
              </a:rPr>
              <a:t>插入元素</a:t>
            </a:r>
            <a:endParaRPr lang="en-US" sz="3200">
              <a:solidFill>
                <a:schemeClr val="tx1"/>
              </a:solidFill>
              <a:latin typeface="宋体" pitchFamily="2" charset="-122"/>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slide(fromBottom)">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slide(fromBottom)">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slide(fromBottom)">
                                      <p:cBhvr>
                                        <p:cTn id="17" dur="500"/>
                                        <p:tgtEl>
                                          <p:spTgt spid="20483">
                                            <p:txEl>
                                              <p:pRg st="2" end="2"/>
                                            </p:txEl>
                                          </p:spTgt>
                                        </p:tgtEl>
                                      </p:cBhvr>
                                    </p:animEffect>
                                  </p:childTnLst>
                                </p:cTn>
                              </p:par>
                              <p:par>
                                <p:cTn id="18" presetID="12" presetClass="entr" presetSubtype="4" fill="hold" nodeType="withEffect">
                                  <p:stCondLst>
                                    <p:cond delay="0"/>
                                  </p:stCondLst>
                                  <p:childTnLst>
                                    <p:set>
                                      <p:cBhvr>
                                        <p:cTn id="19" dur="1" fill="hold">
                                          <p:stCondLst>
                                            <p:cond delay="0"/>
                                          </p:stCondLst>
                                        </p:cTn>
                                        <p:tgtEl>
                                          <p:spTgt spid="20483">
                                            <p:txEl>
                                              <p:pRg st="3" end="3"/>
                                            </p:txEl>
                                          </p:spTgt>
                                        </p:tgtEl>
                                        <p:attrNameLst>
                                          <p:attrName>style.visibility</p:attrName>
                                        </p:attrNameLst>
                                      </p:cBhvr>
                                      <p:to>
                                        <p:strVal val="visible"/>
                                      </p:to>
                                    </p:set>
                                    <p:animEffect transition="in" filter="slide(fromBottom)">
                                      <p:cBhvr>
                                        <p:cTn id="20" dur="500"/>
                                        <p:tgtEl>
                                          <p:spTgt spid="2048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nodeType="clickEffect">
                                  <p:stCondLst>
                                    <p:cond delay="0"/>
                                  </p:stCondLst>
                                  <p:childTnLst>
                                    <p:set>
                                      <p:cBhvr>
                                        <p:cTn id="24" dur="1" fill="hold">
                                          <p:stCondLst>
                                            <p:cond delay="0"/>
                                          </p:stCondLst>
                                        </p:cTn>
                                        <p:tgtEl>
                                          <p:spTgt spid="20483">
                                            <p:txEl>
                                              <p:pRg st="4" end="4"/>
                                            </p:txEl>
                                          </p:spTgt>
                                        </p:tgtEl>
                                        <p:attrNameLst>
                                          <p:attrName>style.visibility</p:attrName>
                                        </p:attrNameLst>
                                      </p:cBhvr>
                                      <p:to>
                                        <p:strVal val="visible"/>
                                      </p:to>
                                    </p:set>
                                    <p:animEffect transition="in" filter="slide(fromBottom)">
                                      <p:cBhvr>
                                        <p:cTn id="25" dur="5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4294967295"/>
          </p:nvPr>
        </p:nvSpPr>
        <p:spPr>
          <a:xfrm>
            <a:off x="214313" y="188913"/>
            <a:ext cx="8929687" cy="6172200"/>
          </a:xfrm>
        </p:spPr>
        <p:txBody>
          <a:bodyPr/>
          <a:lstStyle/>
          <a:p>
            <a:pPr algn="just" eaLnBrk="1" hangingPunct="1">
              <a:buFont typeface="Monotype Sorts" pitchFamily="2" charset="2"/>
              <a:buNone/>
            </a:pPr>
            <a:r>
              <a:rPr lang="en-US" altLang="zh-CN" sz="2400" b="1" dirty="0" smtClean="0">
                <a:ea typeface="楷体_GB2312" pitchFamily="49" charset="-122"/>
              </a:rPr>
              <a:t>//</a:t>
            </a:r>
            <a:r>
              <a:rPr lang="zh-CN" altLang="en-US" sz="2400" b="1" dirty="0" smtClean="0">
                <a:ea typeface="楷体_GB2312" pitchFamily="49" charset="-122"/>
              </a:rPr>
              <a:t>在指定位置</a:t>
            </a:r>
            <a:r>
              <a:rPr lang="en-US" altLang="zh-CN" sz="2400" b="1" dirty="0" err="1" smtClean="0">
                <a:ea typeface="楷体_GB2312" pitchFamily="49" charset="-122"/>
              </a:rPr>
              <a:t>i</a:t>
            </a:r>
            <a:r>
              <a:rPr lang="zh-CN" altLang="en-US" sz="2400" b="1" dirty="0" smtClean="0">
                <a:ea typeface="楷体_GB2312" pitchFamily="49" charset="-122"/>
              </a:rPr>
              <a:t>插入一个数据元素</a:t>
            </a:r>
            <a:r>
              <a:rPr lang="en-US" altLang="zh-CN" sz="2400" b="1" dirty="0" smtClean="0">
                <a:ea typeface="楷体_GB2312" pitchFamily="49" charset="-122"/>
              </a:rPr>
              <a:t>x</a:t>
            </a:r>
            <a:endParaRPr lang="en-US" altLang="zh-CN" sz="2400" dirty="0" smtClean="0">
              <a:ea typeface="楷体_GB2312" pitchFamily="49" charset="-122"/>
            </a:endParaRPr>
          </a:p>
          <a:p>
            <a:pPr algn="just" eaLnBrk="1" hangingPunct="1">
              <a:buFont typeface="Monotype Sorts" pitchFamily="2" charset="2"/>
              <a:buNone/>
            </a:pPr>
            <a:r>
              <a:rPr lang="en-US" altLang="zh-CN" sz="2400" b="1" dirty="0" smtClean="0"/>
              <a:t>void </a:t>
            </a:r>
            <a:r>
              <a:rPr lang="en-US" altLang="zh-CN" sz="2400" b="1" dirty="0" err="1" smtClean="0"/>
              <a:t>SeqList</a:t>
            </a:r>
            <a:r>
              <a:rPr lang="en-US" altLang="zh-CN" sz="2400" b="1" dirty="0" smtClean="0"/>
              <a:t>::Insert   ( </a:t>
            </a:r>
            <a:r>
              <a:rPr lang="en-US" altLang="zh-CN" sz="2400" b="1" dirty="0" err="1" smtClean="0"/>
              <a:t>const</a:t>
            </a:r>
            <a:r>
              <a:rPr lang="en-US" altLang="zh-CN" sz="2400" b="1" dirty="0" smtClean="0"/>
              <a:t> T&amp; x, </a:t>
            </a:r>
            <a:r>
              <a:rPr lang="en-US" altLang="zh-CN" sz="2400" b="1" dirty="0" err="1" smtClean="0"/>
              <a:t>int</a:t>
            </a:r>
            <a:r>
              <a:rPr lang="en-US" altLang="zh-CN" sz="2400" b="1" dirty="0" smtClean="0"/>
              <a:t> </a:t>
            </a:r>
            <a:r>
              <a:rPr lang="en-US" altLang="zh-CN" sz="2400" b="1" dirty="0" err="1" smtClean="0"/>
              <a:t>i</a:t>
            </a:r>
            <a:r>
              <a:rPr lang="en-US" altLang="zh-CN" sz="2400" b="1" dirty="0" smtClean="0"/>
              <a:t>)</a:t>
            </a:r>
          </a:p>
          <a:p>
            <a:pPr algn="just" eaLnBrk="1" hangingPunct="1">
              <a:buFont typeface="Monotype Sorts" pitchFamily="2" charset="2"/>
              <a:buNone/>
            </a:pPr>
            <a:r>
              <a:rPr lang="en-US" altLang="zh-CN" sz="2400" b="1" dirty="0" smtClean="0"/>
              <a:t>{    //</a:t>
            </a:r>
            <a:r>
              <a:rPr lang="en-US" altLang="zh-CN" sz="2400" b="1" dirty="0" err="1" smtClean="0"/>
              <a:t>i</a:t>
            </a:r>
            <a:r>
              <a:rPr lang="zh-CN" altLang="en-US" sz="2400" b="1" dirty="0" smtClean="0"/>
              <a:t>为数组下标</a:t>
            </a:r>
            <a:r>
              <a:rPr lang="en-US" altLang="zh-CN" sz="2400" b="1" dirty="0" smtClean="0"/>
              <a:t>,</a:t>
            </a:r>
            <a:r>
              <a:rPr lang="zh-CN" altLang="en-US" sz="2400" b="1" dirty="0" smtClean="0"/>
              <a:t>不是元素序号</a:t>
            </a:r>
          </a:p>
          <a:p>
            <a:pPr algn="just" eaLnBrk="1" hangingPunct="1">
              <a:buFont typeface="Monotype Sorts" pitchFamily="2" charset="2"/>
              <a:buNone/>
            </a:pPr>
            <a:r>
              <a:rPr lang="en-US" altLang="zh-CN" sz="2400" b="1" dirty="0" smtClean="0"/>
              <a:t>    if(last == MaxSize-1)</a:t>
            </a:r>
          </a:p>
          <a:p>
            <a:pPr algn="just" eaLnBrk="1" hangingPunct="1">
              <a:buFont typeface="Monotype Sorts" pitchFamily="2" charset="2"/>
              <a:buNone/>
            </a:pPr>
            <a:r>
              <a:rPr lang="en-US" altLang="zh-CN" sz="2400" b="1" dirty="0" smtClean="0"/>
              <a:t>        { </a:t>
            </a:r>
            <a:r>
              <a:rPr lang="en-US" altLang="zh-CN" sz="2400" b="1" dirty="0" err="1" smtClean="0"/>
              <a:t>cerr</a:t>
            </a:r>
            <a:r>
              <a:rPr lang="en-US" altLang="zh-CN" sz="2400" b="1" dirty="0" smtClean="0"/>
              <a:t>&lt;&lt;“</a:t>
            </a:r>
            <a:r>
              <a:rPr lang="zh-CN" altLang="en-US" sz="2400" b="1" dirty="0" smtClean="0"/>
              <a:t>顺序表已满无法插入！</a:t>
            </a:r>
            <a:r>
              <a:rPr lang="en-US" sz="2400" b="1" dirty="0" smtClean="0"/>
              <a:t>”</a:t>
            </a:r>
            <a:r>
              <a:rPr lang="en-US" altLang="zh-CN" sz="2400" b="1" dirty="0" smtClean="0"/>
              <a:t>&lt;&lt;</a:t>
            </a:r>
            <a:r>
              <a:rPr lang="en-US" altLang="zh-CN" sz="2400" b="1" dirty="0" err="1" smtClean="0"/>
              <a:t>endl;exit</a:t>
            </a:r>
            <a:r>
              <a:rPr lang="en-US" altLang="zh-CN" sz="2400" b="1" dirty="0" smtClean="0"/>
              <a:t>(1); }</a:t>
            </a:r>
          </a:p>
          <a:p>
            <a:pPr algn="just" eaLnBrk="1" hangingPunct="1">
              <a:buFont typeface="Monotype Sorts" pitchFamily="2" charset="2"/>
              <a:buNone/>
            </a:pPr>
            <a:r>
              <a:rPr lang="en-US" altLang="zh-CN" sz="2400" b="1" dirty="0" smtClean="0"/>
              <a:t>    if(</a:t>
            </a:r>
            <a:r>
              <a:rPr lang="en-US" altLang="zh-CN" sz="2400" b="1" dirty="0" err="1" smtClean="0"/>
              <a:t>i</a:t>
            </a:r>
            <a:r>
              <a:rPr lang="en-US" altLang="zh-CN" sz="2400" b="1" dirty="0" smtClean="0"/>
              <a:t>&lt;</a:t>
            </a:r>
            <a:r>
              <a:rPr lang="en-US" altLang="zh-CN" sz="2400" b="1" dirty="0" smtClean="0">
                <a:solidFill>
                  <a:srgbClr val="FF0000"/>
                </a:solidFill>
              </a:rPr>
              <a:t>0</a:t>
            </a:r>
            <a:r>
              <a:rPr lang="en-US" altLang="zh-CN" sz="2400" b="1" dirty="0" smtClean="0"/>
              <a:t>‖i&gt;last+1)</a:t>
            </a:r>
          </a:p>
          <a:p>
            <a:pPr algn="just" eaLnBrk="1" hangingPunct="1">
              <a:buFont typeface="Monotype Sorts" pitchFamily="2" charset="2"/>
              <a:buNone/>
            </a:pPr>
            <a:r>
              <a:rPr lang="en-US" altLang="zh-CN" sz="2400" b="1" dirty="0" smtClean="0"/>
              <a:t>       { </a:t>
            </a:r>
            <a:r>
              <a:rPr lang="en-US" altLang="zh-CN" sz="2400" b="1" dirty="0" err="1" smtClean="0"/>
              <a:t>cerr</a:t>
            </a:r>
            <a:r>
              <a:rPr lang="en-US" altLang="zh-CN" sz="2400" b="1" dirty="0" smtClean="0"/>
              <a:t>&lt;&lt;“</a:t>
            </a:r>
            <a:r>
              <a:rPr lang="zh-CN" altLang="en-US" sz="2400" b="1" dirty="0" smtClean="0"/>
              <a:t>参数</a:t>
            </a:r>
            <a:r>
              <a:rPr lang="en-US" altLang="zh-CN" sz="2400" b="1" dirty="0" err="1" smtClean="0"/>
              <a:t>i</a:t>
            </a:r>
            <a:r>
              <a:rPr lang="zh-CN" altLang="en-US" sz="2400" b="1" dirty="0" smtClean="0"/>
              <a:t>越界出错</a:t>
            </a:r>
            <a:r>
              <a:rPr lang="en-US" altLang="zh-CN" sz="2400" b="1" dirty="0" smtClean="0"/>
              <a:t>!”&lt;&lt;</a:t>
            </a:r>
            <a:r>
              <a:rPr lang="en-US" altLang="zh-CN" sz="2400" b="1" dirty="0" err="1" smtClean="0"/>
              <a:t>endl</a:t>
            </a:r>
            <a:r>
              <a:rPr lang="en-US" altLang="zh-CN" sz="2400" b="1" dirty="0" smtClean="0"/>
              <a:t>;    exit(1)</a:t>
            </a:r>
            <a:r>
              <a:rPr lang="zh-CN" altLang="en-US" sz="2400" b="1" dirty="0" smtClean="0"/>
              <a:t>；</a:t>
            </a:r>
            <a:r>
              <a:rPr lang="en-US" altLang="zh-CN" sz="2400" b="1" dirty="0" smtClean="0"/>
              <a:t>} </a:t>
            </a:r>
          </a:p>
          <a:p>
            <a:pPr algn="just" eaLnBrk="1" hangingPunct="1">
              <a:buFont typeface="Monotype Sorts" pitchFamily="2" charset="2"/>
              <a:buNone/>
            </a:pPr>
            <a:r>
              <a:rPr lang="en-US" altLang="zh-CN" sz="2400" b="1" dirty="0" smtClean="0">
                <a:ea typeface="楷体_GB2312" pitchFamily="49" charset="-122"/>
              </a:rPr>
              <a:t>        //</a:t>
            </a:r>
            <a:r>
              <a:rPr lang="zh-CN" altLang="en-US" sz="2400" b="1" dirty="0" smtClean="0">
                <a:ea typeface="楷体_GB2312" pitchFamily="49" charset="-122"/>
              </a:rPr>
              <a:t>从后向前把前一个元素移到后一个元素位置，直到为</a:t>
            </a:r>
            <a:r>
              <a:rPr lang="en-US" altLang="zh-CN" sz="2400" b="1" dirty="0" err="1" smtClean="0">
                <a:ea typeface="楷体_GB2312" pitchFamily="49" charset="-122"/>
              </a:rPr>
              <a:t>i</a:t>
            </a:r>
            <a:r>
              <a:rPr lang="zh-CN" altLang="en-US" sz="2400" b="1" dirty="0" smtClean="0">
                <a:ea typeface="楷体_GB2312" pitchFamily="49" charset="-122"/>
              </a:rPr>
              <a:t>为止</a:t>
            </a:r>
          </a:p>
          <a:p>
            <a:pPr algn="just" eaLnBrk="1" hangingPunct="1">
              <a:buFont typeface="Monotype Sorts" pitchFamily="2" charset="2"/>
              <a:buNone/>
            </a:pPr>
            <a:r>
              <a:rPr lang="en-US" altLang="zh-CN" sz="2400" b="1" dirty="0" smtClean="0"/>
              <a:t>    last++;//</a:t>
            </a:r>
            <a:r>
              <a:rPr lang="zh-CN" altLang="en-US" sz="2400" dirty="0" smtClean="0">
                <a:latin typeface="宋体" pitchFamily="2" charset="-122"/>
              </a:rPr>
              <a:t>当前最后元素下标加</a:t>
            </a:r>
            <a:r>
              <a:rPr lang="en-US" altLang="zh-CN" sz="2400" dirty="0" smtClean="0">
                <a:latin typeface="宋体" pitchFamily="2" charset="-122"/>
              </a:rPr>
              <a:t>1 </a:t>
            </a:r>
            <a:endParaRPr lang="zh-CN" altLang="en-US" sz="2400" b="1" dirty="0" smtClean="0"/>
          </a:p>
          <a:p>
            <a:pPr algn="just" eaLnBrk="1" hangingPunct="1">
              <a:buFont typeface="Monotype Sorts" pitchFamily="2" charset="2"/>
              <a:buNone/>
            </a:pPr>
            <a:r>
              <a:rPr lang="zh-CN" altLang="en-US" sz="2400" b="1" dirty="0" smtClean="0"/>
              <a:t>    </a:t>
            </a:r>
            <a:r>
              <a:rPr lang="en-US" altLang="zh-CN" sz="2400" b="1" dirty="0" smtClean="0"/>
              <a:t>for(</a:t>
            </a:r>
            <a:r>
              <a:rPr lang="en-US" altLang="zh-CN" sz="2400" b="1" dirty="0" err="1" smtClean="0"/>
              <a:t>int</a:t>
            </a:r>
            <a:r>
              <a:rPr lang="en-US" altLang="zh-CN" sz="2400" b="1" dirty="0" smtClean="0"/>
              <a:t> j = Last ; j &gt; </a:t>
            </a:r>
            <a:r>
              <a:rPr lang="en-US" altLang="zh-CN" sz="2400" b="1" dirty="0" err="1" smtClean="0"/>
              <a:t>i</a:t>
            </a:r>
            <a:r>
              <a:rPr lang="en-US" altLang="zh-CN" sz="2400" b="1" dirty="0" smtClean="0"/>
              <a:t> ; j --)</a:t>
            </a:r>
          </a:p>
          <a:p>
            <a:pPr algn="just" eaLnBrk="1" hangingPunct="1">
              <a:buFont typeface="Monotype Sorts" pitchFamily="2" charset="2"/>
              <a:buNone/>
            </a:pPr>
            <a:r>
              <a:rPr lang="en-US" altLang="zh-CN" sz="2400" b="1" dirty="0" smtClean="0"/>
              <a:t>          data[j]=data[j-1];</a:t>
            </a:r>
          </a:p>
          <a:p>
            <a:pPr algn="just" eaLnBrk="1" hangingPunct="1">
              <a:buFont typeface="Monotype Sorts" pitchFamily="2" charset="2"/>
              <a:buNone/>
            </a:pPr>
            <a:r>
              <a:rPr lang="en-US" altLang="zh-CN" sz="2400" b="1" dirty="0" smtClean="0"/>
              <a:t>    data[</a:t>
            </a:r>
            <a:r>
              <a:rPr lang="en-US" altLang="zh-CN" sz="2400" b="1" dirty="0" err="1" smtClean="0"/>
              <a:t>i</a:t>
            </a:r>
            <a:r>
              <a:rPr lang="en-US" altLang="zh-CN" sz="2400" b="1" dirty="0" smtClean="0"/>
              <a:t>]=x</a:t>
            </a:r>
            <a:r>
              <a:rPr lang="en-US" altLang="zh-CN" sz="1600" b="1" dirty="0" smtClean="0">
                <a:ea typeface="楷体_GB2312" pitchFamily="49" charset="-122"/>
              </a:rPr>
              <a:t>;//</a:t>
            </a:r>
            <a:r>
              <a:rPr lang="zh-CN" altLang="en-US" sz="1600" b="1" dirty="0" smtClean="0">
                <a:ea typeface="楷体_GB2312" pitchFamily="49" charset="-122"/>
              </a:rPr>
              <a:t>在第</a:t>
            </a:r>
            <a:r>
              <a:rPr lang="en-US" altLang="zh-CN" sz="1600" b="1" dirty="0" err="1" smtClean="0">
                <a:ea typeface="楷体_GB2312" pitchFamily="49" charset="-122"/>
              </a:rPr>
              <a:t>i</a:t>
            </a:r>
            <a:r>
              <a:rPr lang="zh-CN" altLang="en-US" sz="1600" b="1" dirty="0" smtClean="0">
                <a:ea typeface="楷体_GB2312" pitchFamily="49" charset="-122"/>
              </a:rPr>
              <a:t>项处插入</a:t>
            </a:r>
            <a:r>
              <a:rPr lang="en-US" altLang="zh-CN" sz="1600" b="1" dirty="0" smtClean="0">
                <a:ea typeface="楷体_GB2312" pitchFamily="49" charset="-122"/>
              </a:rPr>
              <a:t>x</a:t>
            </a:r>
            <a:endParaRPr lang="en-US" altLang="zh-CN" sz="2400" b="1" dirty="0" smtClean="0"/>
          </a:p>
          <a:p>
            <a:pPr algn="just" eaLnBrk="1" hangingPunct="1">
              <a:buFont typeface="Monotype Sorts" pitchFamily="2" charset="2"/>
              <a:buNone/>
            </a:pPr>
            <a:r>
              <a:rPr lang="en-US" altLang="zh-CN" sz="2400" b="1" dirty="0" smtClean="0"/>
              <a:t> </a:t>
            </a:r>
            <a:r>
              <a:rPr lang="en-US" altLang="zh-CN" sz="2400" dirty="0" smtClean="0">
                <a:solidFill>
                  <a:srgbClr val="990000"/>
                </a:solidFill>
              </a:rPr>
              <a:t>}</a:t>
            </a:r>
            <a:endParaRPr lang="en-US" altLang="zh-CN" sz="2400" dirty="0" smtClean="0"/>
          </a:p>
          <a:p>
            <a:pPr algn="just" eaLnBrk="1" hangingPunct="1">
              <a:buFont typeface="Monotype Sorts" pitchFamily="2" charset="2"/>
              <a:buNone/>
            </a:pPr>
            <a:endParaRPr lang="en-US" altLang="zh-CN" sz="2400" b="1" dirty="0" smtClean="0"/>
          </a:p>
          <a:p>
            <a:pPr algn="just" eaLnBrk="1" hangingPunct="1">
              <a:buFont typeface="Monotype Sorts" pitchFamily="2" charset="2"/>
              <a:buNone/>
            </a:pPr>
            <a:endParaRPr lang="en-US" altLang="zh-CN" sz="2400" dirty="0"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1506">
                                            <p:txEl>
                                              <p:pRg st="5" end="5"/>
                                            </p:txEl>
                                          </p:spTgt>
                                        </p:tgtEl>
                                        <p:attrNameLst>
                                          <p:attrName>style.visibility</p:attrName>
                                        </p:attrNameLst>
                                      </p:cBhvr>
                                      <p:to>
                                        <p:strVal val="visible"/>
                                      </p:to>
                                    </p:set>
                                    <p:animEffect transition="in" filter="slide(fromBottom)">
                                      <p:cBhvr>
                                        <p:cTn id="7" dur="500"/>
                                        <p:tgtEl>
                                          <p:spTgt spid="21506">
                                            <p:txEl>
                                              <p:pRg st="5" end="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1506">
                                            <p:txEl>
                                              <p:pRg st="6" end="6"/>
                                            </p:txEl>
                                          </p:spTgt>
                                        </p:tgtEl>
                                        <p:attrNameLst>
                                          <p:attrName>style.visibility</p:attrName>
                                        </p:attrNameLst>
                                      </p:cBhvr>
                                      <p:to>
                                        <p:strVal val="visible"/>
                                      </p:to>
                                    </p:set>
                                    <p:animEffect transition="in" filter="slide(fromBottom)">
                                      <p:cBhvr>
                                        <p:cTn id="10" dur="500"/>
                                        <p:tgtEl>
                                          <p:spTgt spid="2150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506">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50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0" y="136525"/>
            <a:ext cx="73929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4000">
                <a:solidFill>
                  <a:srgbClr val="000099"/>
                </a:solidFill>
                <a:latin typeface="隶书" pitchFamily="49" charset="-122"/>
                <a:ea typeface="隶书" pitchFamily="49" charset="-122"/>
              </a:rPr>
              <a:t>考虑移动元素的平均</a:t>
            </a:r>
            <a:r>
              <a:rPr lang="en-US" altLang="zh-CN" sz="4000">
                <a:solidFill>
                  <a:srgbClr val="000099"/>
                </a:solidFill>
                <a:latin typeface="隶书" pitchFamily="49" charset="-122"/>
                <a:ea typeface="隶书" pitchFamily="49" charset="-122"/>
              </a:rPr>
              <a:t>(AMN)</a:t>
            </a:r>
            <a:r>
              <a:rPr lang="zh-CN" altLang="en-US" sz="4000">
                <a:solidFill>
                  <a:srgbClr val="000099"/>
                </a:solidFill>
                <a:latin typeface="隶书" pitchFamily="49" charset="-122"/>
                <a:ea typeface="隶书" pitchFamily="49" charset="-122"/>
              </a:rPr>
              <a:t>情况</a:t>
            </a:r>
            <a:r>
              <a:rPr lang="en-US" altLang="zh-CN" sz="4000">
                <a:solidFill>
                  <a:srgbClr val="000099"/>
                </a:solidFill>
                <a:latin typeface="隶书" pitchFamily="49" charset="-122"/>
                <a:ea typeface="隶书" pitchFamily="49" charset="-122"/>
              </a:rPr>
              <a:t>:</a:t>
            </a:r>
            <a:endParaRPr lang="en-US" altLang="zh-CN" sz="4000">
              <a:solidFill>
                <a:srgbClr val="660033"/>
              </a:solidFill>
              <a:latin typeface="隶书" pitchFamily="49" charset="-122"/>
              <a:ea typeface="隶书" pitchFamily="49" charset="-122"/>
            </a:endParaRPr>
          </a:p>
        </p:txBody>
      </p:sp>
      <p:grpSp>
        <p:nvGrpSpPr>
          <p:cNvPr id="23555" name="Group 3"/>
          <p:cNvGrpSpPr>
            <a:grpSpLocks/>
          </p:cNvGrpSpPr>
          <p:nvPr/>
        </p:nvGrpSpPr>
        <p:grpSpPr bwMode="auto">
          <a:xfrm>
            <a:off x="517525" y="898525"/>
            <a:ext cx="8169275" cy="1865313"/>
            <a:chOff x="0" y="0"/>
            <a:chExt cx="5146" cy="1175"/>
          </a:xfrm>
        </p:grpSpPr>
        <p:sp>
          <p:nvSpPr>
            <p:cNvPr id="17415" name="Text Box 3"/>
            <p:cNvSpPr txBox="1">
              <a:spLocks noChangeArrowheads="1"/>
            </p:cNvSpPr>
            <p:nvPr/>
          </p:nvSpPr>
          <p:spPr bwMode="auto">
            <a:xfrm>
              <a:off x="0" y="0"/>
              <a:ext cx="5146" cy="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20000"/>
                </a:lnSpc>
              </a:pPr>
              <a:r>
                <a:rPr lang="en-US" altLang="zh-CN" sz="3200" b="0" dirty="0">
                  <a:solidFill>
                    <a:schemeClr val="tx1"/>
                  </a:solidFill>
                  <a:latin typeface="Times New Roman" pitchFamily="18" charset="0"/>
                  <a:ea typeface="楷体_GB2312" pitchFamily="49" charset="-122"/>
                </a:rPr>
                <a:t>        </a:t>
              </a:r>
              <a:r>
                <a:rPr lang="zh-CN" altLang="en-US" sz="3200" b="0" dirty="0">
                  <a:solidFill>
                    <a:schemeClr val="tx1"/>
                  </a:solidFill>
                  <a:latin typeface="Times New Roman" pitchFamily="18" charset="0"/>
                  <a:ea typeface="楷体_GB2312" pitchFamily="49" charset="-122"/>
                </a:rPr>
                <a:t>假设在第</a:t>
              </a:r>
              <a:r>
                <a:rPr lang="zh-CN" altLang="en-US" sz="3200" b="0" dirty="0">
                  <a:solidFill>
                    <a:srgbClr val="6600CC"/>
                  </a:solidFill>
                  <a:latin typeface="Times New Roman" pitchFamily="18" charset="0"/>
                  <a:ea typeface="宋体" pitchFamily="2" charset="-122"/>
                </a:rPr>
                <a:t> </a:t>
              </a:r>
              <a:r>
                <a:rPr lang="en-US" altLang="zh-CN" sz="3200" b="0" dirty="0" err="1">
                  <a:solidFill>
                    <a:srgbClr val="6600CC"/>
                  </a:solidFill>
                  <a:latin typeface="Times New Roman" pitchFamily="18" charset="0"/>
                  <a:ea typeface="宋体" pitchFamily="2" charset="-122"/>
                </a:rPr>
                <a:t>i</a:t>
              </a:r>
              <a:r>
                <a:rPr lang="en-US" altLang="zh-CN" sz="3200" b="0" dirty="0">
                  <a:solidFill>
                    <a:srgbClr val="6600CC"/>
                  </a:solidFill>
                  <a:latin typeface="Times New Roman" pitchFamily="18" charset="0"/>
                  <a:ea typeface="宋体" pitchFamily="2" charset="-122"/>
                </a:rPr>
                <a:t> (0&lt;=</a:t>
              </a:r>
              <a:r>
                <a:rPr lang="en-US" altLang="zh-CN" sz="3200" b="0" dirty="0" err="1">
                  <a:solidFill>
                    <a:srgbClr val="6600CC"/>
                  </a:solidFill>
                  <a:latin typeface="Times New Roman" pitchFamily="18" charset="0"/>
                  <a:ea typeface="宋体" pitchFamily="2" charset="-122"/>
                </a:rPr>
                <a:t>i</a:t>
              </a:r>
              <a:r>
                <a:rPr lang="en-US" altLang="zh-CN" sz="3200" b="0" dirty="0">
                  <a:solidFill>
                    <a:srgbClr val="6600CC"/>
                  </a:solidFill>
                  <a:latin typeface="Times New Roman" pitchFamily="18" charset="0"/>
                  <a:ea typeface="宋体" pitchFamily="2" charset="-122"/>
                </a:rPr>
                <a:t>&lt;=n)(n=last+1)</a:t>
              </a:r>
              <a:r>
                <a:rPr lang="zh-CN" altLang="en-US" sz="3200" b="0" dirty="0">
                  <a:solidFill>
                    <a:schemeClr val="tx1"/>
                  </a:solidFill>
                  <a:latin typeface="Times New Roman" pitchFamily="18" charset="0"/>
                  <a:ea typeface="楷体_GB2312" pitchFamily="49" charset="-122"/>
                </a:rPr>
                <a:t>个元素位置插入的概率为      ，则在线性表中</a:t>
              </a:r>
              <a:r>
                <a:rPr lang="zh-CN" altLang="en-US" sz="3200" dirty="0">
                  <a:solidFill>
                    <a:srgbClr val="990000"/>
                  </a:solidFill>
                  <a:latin typeface="Times New Roman" pitchFamily="18" charset="0"/>
                  <a:ea typeface="楷体_GB2312" pitchFamily="49" charset="-122"/>
                </a:rPr>
                <a:t>插入一个元素所需移动元素次数的期望值</a:t>
              </a:r>
              <a:r>
                <a:rPr lang="zh-CN" altLang="en-US" sz="3200" b="0" dirty="0">
                  <a:solidFill>
                    <a:schemeClr val="tx1"/>
                  </a:solidFill>
                  <a:latin typeface="Times New Roman" pitchFamily="18" charset="0"/>
                  <a:ea typeface="楷体_GB2312" pitchFamily="49" charset="-122"/>
                </a:rPr>
                <a:t>为：</a:t>
              </a:r>
              <a:endParaRPr lang="zh-CN" altLang="en-US" sz="4000" b="0" dirty="0">
                <a:solidFill>
                  <a:schemeClr val="tx1"/>
                </a:solidFill>
                <a:latin typeface="Times New Roman" pitchFamily="18" charset="0"/>
                <a:ea typeface="宋体" pitchFamily="2" charset="-122"/>
              </a:endParaRPr>
            </a:p>
          </p:txBody>
        </p:sp>
        <p:graphicFrame>
          <p:nvGraphicFramePr>
            <p:cNvPr id="17416" name="Object 5"/>
            <p:cNvGraphicFramePr>
              <a:graphicFrameLocks noChangeAspect="1"/>
            </p:cNvGraphicFramePr>
            <p:nvPr/>
          </p:nvGraphicFramePr>
          <p:xfrm>
            <a:off x="1924" y="420"/>
            <a:ext cx="255" cy="335"/>
          </p:xfrm>
          <a:graphic>
            <a:graphicData uri="http://schemas.openxmlformats.org/presentationml/2006/ole">
              <mc:AlternateContent xmlns:mc="http://schemas.openxmlformats.org/markup-compatibility/2006">
                <mc:Choice xmlns:v="urn:schemas-microsoft-com:vml" Requires="v">
                  <p:oleObj spid="_x0000_s17501" r:id="rId3" imgW="407107" imgH="534328" progId="Equation.3">
                    <p:embed/>
                  </p:oleObj>
                </mc:Choice>
                <mc:Fallback>
                  <p:oleObj r:id="rId3" imgW="407107" imgH="53432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 y="420"/>
                          <a:ext cx="25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3558" name="Object 6"/>
          <p:cNvGraphicFramePr>
            <a:graphicFrameLocks noChangeAspect="1"/>
          </p:cNvGraphicFramePr>
          <p:nvPr/>
        </p:nvGraphicFramePr>
        <p:xfrm>
          <a:off x="1971675" y="2522538"/>
          <a:ext cx="3903663" cy="1398587"/>
        </p:xfrm>
        <a:graphic>
          <a:graphicData uri="http://schemas.openxmlformats.org/presentationml/2006/ole">
            <mc:AlternateContent xmlns:mc="http://schemas.openxmlformats.org/markup-compatibility/2006">
              <mc:Choice xmlns:v="urn:schemas-microsoft-com:vml" Requires="v">
                <p:oleObj spid="_x0000_s17502" name="公式" r:id="rId5" imgW="1206500" imgH="431800" progId="Equation.3">
                  <p:embed/>
                </p:oleObj>
              </mc:Choice>
              <mc:Fallback>
                <p:oleObj name="公式" r:id="rId5" imgW="1206500" imgH="4318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1675" y="2522538"/>
                        <a:ext cx="3903663" cy="139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559" name="Object 7"/>
          <p:cNvGraphicFramePr>
            <a:graphicFrameLocks noChangeAspect="1"/>
          </p:cNvGraphicFramePr>
          <p:nvPr/>
        </p:nvGraphicFramePr>
        <p:xfrm>
          <a:off x="-46038" y="5191125"/>
          <a:ext cx="8931276" cy="1192213"/>
        </p:xfrm>
        <a:graphic>
          <a:graphicData uri="http://schemas.openxmlformats.org/presentationml/2006/ole">
            <mc:AlternateContent xmlns:mc="http://schemas.openxmlformats.org/markup-compatibility/2006">
              <mc:Choice xmlns:v="urn:schemas-microsoft-com:vml" Requires="v">
                <p:oleObj spid="_x0000_s17503" name="公式" r:id="rId7" imgW="3162300" imgH="431800" progId="Equation.3">
                  <p:embed/>
                </p:oleObj>
              </mc:Choice>
              <mc:Fallback>
                <p:oleObj name="公式" r:id="rId7" imgW="3162300" imgH="4318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38" y="5191125"/>
                        <a:ext cx="8931276"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561" name="Text Box 8"/>
          <p:cNvSpPr txBox="1">
            <a:spLocks noChangeArrowheads="1"/>
          </p:cNvSpPr>
          <p:nvPr/>
        </p:nvSpPr>
        <p:spPr bwMode="auto">
          <a:xfrm>
            <a:off x="457200" y="3846513"/>
            <a:ext cx="8534400" cy="133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20000"/>
              </a:lnSpc>
            </a:pPr>
            <a:r>
              <a:rPr lang="en-US" altLang="zh-CN" sz="3200" b="0">
                <a:solidFill>
                  <a:schemeClr val="tx1"/>
                </a:solidFill>
                <a:latin typeface="Times New Roman" pitchFamily="18" charset="0"/>
                <a:ea typeface="楷体_GB2312" pitchFamily="49" charset="-122"/>
              </a:rPr>
              <a:t>      </a:t>
            </a:r>
            <a:r>
              <a:rPr lang="zh-CN" altLang="en-US" sz="3200" b="0">
                <a:solidFill>
                  <a:schemeClr val="tx1"/>
                </a:solidFill>
                <a:latin typeface="Times New Roman" pitchFamily="18" charset="0"/>
                <a:ea typeface="楷体_GB2312" pitchFamily="49" charset="-122"/>
              </a:rPr>
              <a:t>若</a:t>
            </a:r>
            <a:r>
              <a:rPr lang="zh-CN" altLang="en-US" sz="3200">
                <a:solidFill>
                  <a:schemeClr val="tx1"/>
                </a:solidFill>
                <a:latin typeface="Times New Roman" pitchFamily="18" charset="0"/>
                <a:ea typeface="楷体_GB2312" pitchFamily="49" charset="-122"/>
              </a:rPr>
              <a:t>假定</a:t>
            </a:r>
            <a:r>
              <a:rPr lang="zh-CN" altLang="en-US" sz="3200" b="0">
                <a:solidFill>
                  <a:schemeClr val="tx1"/>
                </a:solidFill>
                <a:latin typeface="Times New Roman" pitchFamily="18" charset="0"/>
                <a:ea typeface="楷体_GB2312" pitchFamily="49" charset="-122"/>
              </a:rPr>
              <a:t>在线性表中任何一个位置上进行</a:t>
            </a:r>
            <a:r>
              <a:rPr lang="zh-CN" altLang="en-US" sz="3200">
                <a:solidFill>
                  <a:srgbClr val="990000"/>
                </a:solidFill>
                <a:latin typeface="Times New Roman" pitchFamily="18" charset="0"/>
                <a:ea typeface="楷体_GB2312" pitchFamily="49" charset="-122"/>
              </a:rPr>
              <a:t>插入的概率</a:t>
            </a:r>
            <a:r>
              <a:rPr lang="zh-CN" altLang="en-US" sz="3200" b="0">
                <a:solidFill>
                  <a:schemeClr val="tx1"/>
                </a:solidFill>
                <a:latin typeface="Times New Roman" pitchFamily="18" charset="0"/>
                <a:ea typeface="楷体_GB2312" pitchFamily="49" charset="-122"/>
              </a:rPr>
              <a:t>都是</a:t>
            </a:r>
            <a:r>
              <a:rPr lang="zh-CN" altLang="en-US" sz="3200">
                <a:solidFill>
                  <a:srgbClr val="990000"/>
                </a:solidFill>
                <a:latin typeface="Times New Roman" pitchFamily="18" charset="0"/>
                <a:ea typeface="楷体_GB2312" pitchFamily="49" charset="-122"/>
              </a:rPr>
              <a:t>相等</a:t>
            </a:r>
            <a:r>
              <a:rPr lang="zh-CN" altLang="en-US" sz="3200" b="0">
                <a:solidFill>
                  <a:schemeClr val="tx1"/>
                </a:solidFill>
                <a:latin typeface="Times New Roman" pitchFamily="18" charset="0"/>
                <a:ea typeface="楷体_GB2312" pitchFamily="49" charset="-122"/>
              </a:rPr>
              <a:t>的，则</a:t>
            </a:r>
            <a:r>
              <a:rPr lang="zh-CN" altLang="en-US" sz="3200">
                <a:solidFill>
                  <a:srgbClr val="990000"/>
                </a:solidFill>
                <a:latin typeface="Times New Roman" pitchFamily="18" charset="0"/>
                <a:ea typeface="楷体_GB2312" pitchFamily="49" charset="-122"/>
              </a:rPr>
              <a:t>移动元素的期望值</a:t>
            </a:r>
            <a:r>
              <a:rPr lang="zh-CN" altLang="en-US" sz="3200" b="0">
                <a:solidFill>
                  <a:schemeClr val="tx1"/>
                </a:solidFill>
                <a:latin typeface="Times New Roman" pitchFamily="18" charset="0"/>
                <a:ea typeface="楷体_GB2312" pitchFamily="49" charset="-122"/>
              </a:rPr>
              <a:t>为</a:t>
            </a:r>
            <a:r>
              <a:rPr lang="zh-CN" altLang="en-US" sz="3600" b="0">
                <a:solidFill>
                  <a:schemeClr val="tx1"/>
                </a:solidFill>
                <a:latin typeface="Times New Roman" pitchFamily="18" charset="0"/>
                <a:ea typeface="宋体" pitchFamily="2" charset="-122"/>
              </a:rPr>
              <a:t>：</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additive="base">
                                        <p:cTn id="7" dur="500" fill="hold"/>
                                        <p:tgtEl>
                                          <p:spTgt spid="23554"/>
                                        </p:tgtEl>
                                        <p:attrNameLst>
                                          <p:attrName>ppt_x</p:attrName>
                                        </p:attrNameLst>
                                      </p:cBhvr>
                                      <p:tavLst>
                                        <p:tav tm="0">
                                          <p:val>
                                            <p:strVal val="#ppt_x"/>
                                          </p:val>
                                        </p:tav>
                                        <p:tav tm="100000">
                                          <p:val>
                                            <p:strVal val="#ppt_x"/>
                                          </p:val>
                                        </p:tav>
                                      </p:tavLst>
                                    </p:anim>
                                    <p:anim calcmode="lin" valueType="num">
                                      <p:cBhvr additive="base">
                                        <p:cTn id="8" dur="500" fill="hold"/>
                                        <p:tgtEl>
                                          <p:spTgt spid="235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3555"/>
                                        </p:tgtEl>
                                        <p:attrNameLst>
                                          <p:attrName>style.visibility</p:attrName>
                                        </p:attrNameLst>
                                      </p:cBhvr>
                                      <p:to>
                                        <p:strVal val="visible"/>
                                      </p:to>
                                    </p:set>
                                    <p:animEffect transition="in" filter="wipe(left)">
                                      <p:cBhvr>
                                        <p:cTn id="13" dur="500"/>
                                        <p:tgtEl>
                                          <p:spTgt spid="235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23558"/>
                                        </p:tgtEl>
                                        <p:attrNameLst>
                                          <p:attrName>style.visibility</p:attrName>
                                        </p:attrNameLst>
                                      </p:cBhvr>
                                      <p:to>
                                        <p:strVal val="visible"/>
                                      </p:to>
                                    </p:set>
                                    <p:animEffect transition="in" filter="checkerboard(across)">
                                      <p:cBhvr>
                                        <p:cTn id="18" dur="500"/>
                                        <p:tgtEl>
                                          <p:spTgt spid="235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23561"/>
                                        </p:tgtEl>
                                        <p:attrNameLst>
                                          <p:attrName>style.visibility</p:attrName>
                                        </p:attrNameLst>
                                      </p:cBhvr>
                                      <p:to>
                                        <p:strVal val="visible"/>
                                      </p:to>
                                    </p:set>
                                    <p:animEffect transition="in" filter="strips(downRight)">
                                      <p:cBhvr>
                                        <p:cTn id="23" dur="500"/>
                                        <p:tgtEl>
                                          <p:spTgt spid="2356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3559"/>
                                        </p:tgtEl>
                                        <p:attrNameLst>
                                          <p:attrName>style.visibility</p:attrName>
                                        </p:attrNameLst>
                                      </p:cBhvr>
                                      <p:to>
                                        <p:strVal val="visible"/>
                                      </p:to>
                                    </p:set>
                                    <p:animEffect transition="in" filter="wipe(left)">
                                      <p:cBhvr>
                                        <p:cTn id="28"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utoUpdateAnimBg="0"/>
      <p:bldP spid="2356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idx="4294967295"/>
          </p:nvPr>
        </p:nvSpPr>
        <p:spPr>
          <a:xfrm>
            <a:off x="214313" y="1052513"/>
            <a:ext cx="8929687" cy="4881562"/>
          </a:xfrm>
        </p:spPr>
        <p:txBody>
          <a:bodyPr/>
          <a:lstStyle/>
          <a:p>
            <a:pPr>
              <a:buFont typeface="Monotype Sorts" pitchFamily="2" charset="2"/>
              <a:buNone/>
            </a:pPr>
            <a:r>
              <a:rPr lang="en-US" altLang="zh-CN" sz="2800" b="1" dirty="0" err="1" smtClean="0">
                <a:ea typeface="仿宋_GB2312" pitchFamily="49" charset="-122"/>
              </a:rPr>
              <a:t>int</a:t>
            </a:r>
            <a:r>
              <a:rPr lang="en-US" altLang="zh-CN" sz="2800" dirty="0" smtClean="0">
                <a:ea typeface="仿宋_GB2312" pitchFamily="49" charset="-122"/>
              </a:rPr>
              <a:t> </a:t>
            </a:r>
            <a:r>
              <a:rPr lang="en-US" altLang="zh-CN" sz="2800" dirty="0" err="1" smtClean="0">
                <a:ea typeface="仿宋_GB2312" pitchFamily="49" charset="-122"/>
              </a:rPr>
              <a:t>SeqList</a:t>
            </a:r>
            <a:r>
              <a:rPr lang="en-US" altLang="zh-CN" sz="2800" b="1" dirty="0" smtClean="0">
                <a:ea typeface="仿宋_GB2312" pitchFamily="49" charset="-122"/>
              </a:rPr>
              <a:t> :: </a:t>
            </a:r>
            <a:r>
              <a:rPr lang="en-US" altLang="zh-CN" sz="2800" dirty="0" smtClean="0">
                <a:ea typeface="仿宋_GB2312" pitchFamily="49" charset="-122"/>
              </a:rPr>
              <a:t>Remove ( T</a:t>
            </a:r>
            <a:r>
              <a:rPr lang="en-US" altLang="zh-CN" sz="2800" b="1" dirty="0" smtClean="0">
                <a:ea typeface="仿宋_GB2312" pitchFamily="49" charset="-122"/>
              </a:rPr>
              <a:t> &amp;</a:t>
            </a:r>
            <a:r>
              <a:rPr lang="en-US" altLang="zh-CN" sz="2800" dirty="0" smtClean="0">
                <a:ea typeface="仿宋_GB2312" pitchFamily="49" charset="-122"/>
              </a:rPr>
              <a:t> x ) </a:t>
            </a:r>
            <a:r>
              <a:rPr lang="en-US" altLang="zh-CN" sz="2800" b="1" dirty="0" smtClean="0">
                <a:ea typeface="仿宋_GB2312" pitchFamily="49" charset="-122"/>
              </a:rPr>
              <a:t>{</a:t>
            </a:r>
          </a:p>
          <a:p>
            <a:pPr>
              <a:buFont typeface="Monotype Sorts" pitchFamily="2" charset="2"/>
              <a:buNone/>
            </a:pPr>
            <a:r>
              <a:rPr lang="en-US" altLang="zh-CN" sz="2800" b="1" dirty="0" smtClean="0">
                <a:solidFill>
                  <a:srgbClr val="CC0000"/>
                </a:solidFill>
                <a:ea typeface="仿宋_GB2312" pitchFamily="49" charset="-122"/>
              </a:rPr>
              <a:t>   </a:t>
            </a:r>
            <a:r>
              <a:rPr lang="en-US" altLang="zh-CN" sz="2800" b="1" dirty="0" smtClean="0">
                <a:ea typeface="仿宋_GB2312" pitchFamily="49" charset="-122"/>
              </a:rPr>
              <a:t>  </a:t>
            </a:r>
            <a:r>
              <a:rPr lang="en-US" altLang="zh-CN" sz="2800" b="1" dirty="0" err="1" smtClean="0">
                <a:ea typeface="仿宋_GB2312" pitchFamily="49" charset="-122"/>
              </a:rPr>
              <a:t>int</a:t>
            </a:r>
            <a:r>
              <a:rPr lang="en-US" altLang="zh-CN" sz="2800" b="1" dirty="0" smtClean="0">
                <a:ea typeface="仿宋_GB2312" pitchFamily="49" charset="-122"/>
              </a:rPr>
              <a:t> </a:t>
            </a:r>
            <a:r>
              <a:rPr lang="en-US" altLang="zh-CN" sz="2800" dirty="0" err="1" smtClean="0">
                <a:ea typeface="仿宋_GB2312" pitchFamily="49" charset="-122"/>
              </a:rPr>
              <a:t>i</a:t>
            </a:r>
            <a:r>
              <a:rPr lang="en-US" altLang="zh-CN" sz="2800" dirty="0" smtClean="0">
                <a:ea typeface="仿宋_GB2312" pitchFamily="49" charset="-122"/>
              </a:rPr>
              <a:t> = Find (x)-1</a:t>
            </a:r>
            <a:r>
              <a:rPr lang="en-US" altLang="zh-CN" sz="2800" b="1" dirty="0" smtClean="0">
                <a:ea typeface="仿宋_GB2312" pitchFamily="49" charset="-122"/>
              </a:rPr>
              <a:t>;	 </a:t>
            </a:r>
            <a:r>
              <a:rPr lang="en-US" altLang="zh-CN" sz="2800" b="1" dirty="0" smtClean="0">
                <a:solidFill>
                  <a:srgbClr val="CC0000"/>
                </a:solidFill>
                <a:ea typeface="仿宋_GB2312" pitchFamily="49" charset="-122"/>
              </a:rPr>
              <a:t>      </a:t>
            </a:r>
            <a:r>
              <a:rPr lang="en-US" altLang="zh-CN" sz="2800" b="1" dirty="0" smtClean="0">
                <a:solidFill>
                  <a:srgbClr val="0000FF"/>
                </a:solidFill>
                <a:ea typeface="仿宋_GB2312" pitchFamily="49" charset="-122"/>
              </a:rPr>
              <a:t>//</a:t>
            </a:r>
            <a:r>
              <a:rPr lang="zh-CN" altLang="en-US" sz="2800" dirty="0" smtClean="0">
                <a:solidFill>
                  <a:srgbClr val="0000FF"/>
                </a:solidFill>
                <a:ea typeface="隶书" pitchFamily="49" charset="-122"/>
              </a:rPr>
              <a:t>在表中搜索</a:t>
            </a:r>
            <a:r>
              <a:rPr lang="zh-CN" altLang="en-US" sz="2800" b="1" dirty="0" smtClean="0">
                <a:solidFill>
                  <a:srgbClr val="0000FF"/>
                </a:solidFill>
                <a:ea typeface="仿宋_GB2312" pitchFamily="49" charset="-122"/>
              </a:rPr>
              <a:t> </a:t>
            </a:r>
            <a:r>
              <a:rPr lang="en-US" altLang="zh-CN" sz="2800" b="1" dirty="0" smtClean="0">
                <a:solidFill>
                  <a:srgbClr val="0000FF"/>
                </a:solidFill>
                <a:ea typeface="仿宋_GB2312" pitchFamily="49" charset="-122"/>
              </a:rPr>
              <a:t>x</a:t>
            </a:r>
          </a:p>
          <a:p>
            <a:pPr>
              <a:buFont typeface="Monotype Sorts" pitchFamily="2" charset="2"/>
              <a:buNone/>
            </a:pPr>
            <a:r>
              <a:rPr lang="en-US" sz="2800" dirty="0" smtClean="0">
                <a:solidFill>
                  <a:srgbClr val="CC0000"/>
                </a:solidFill>
                <a:ea typeface="仿宋_GB2312" pitchFamily="49" charset="-122"/>
              </a:rPr>
              <a:t>     </a:t>
            </a:r>
            <a:r>
              <a:rPr lang="en-US" altLang="zh-CN" sz="2800" b="1" dirty="0" smtClean="0">
                <a:ea typeface="仿宋_GB2312" pitchFamily="49" charset="-122"/>
              </a:rPr>
              <a:t>if </a:t>
            </a:r>
            <a:r>
              <a:rPr lang="en-US" altLang="zh-CN" sz="2800" dirty="0" smtClean="0">
                <a:ea typeface="仿宋_GB2312" pitchFamily="49" charset="-122"/>
              </a:rPr>
              <a:t>( </a:t>
            </a:r>
            <a:r>
              <a:rPr lang="en-US" altLang="zh-CN" sz="2800" dirty="0" err="1" smtClean="0">
                <a:ea typeface="仿宋_GB2312" pitchFamily="49" charset="-122"/>
              </a:rPr>
              <a:t>i</a:t>
            </a:r>
            <a:r>
              <a:rPr lang="en-US" altLang="zh-CN" sz="2800" dirty="0" smtClean="0">
                <a:ea typeface="仿宋_GB2312" pitchFamily="49" charset="-122"/>
              </a:rPr>
              <a:t> &gt;= 0 ) </a:t>
            </a:r>
            <a:r>
              <a:rPr lang="en-US" altLang="zh-CN" sz="2800" b="1" dirty="0" smtClean="0">
                <a:ea typeface="仿宋_GB2312" pitchFamily="49" charset="-122"/>
              </a:rPr>
              <a:t>{				</a:t>
            </a:r>
            <a:endParaRPr lang="en-US" altLang="zh-CN" sz="2800" dirty="0" smtClean="0">
              <a:ea typeface="仿宋_GB2312" pitchFamily="49" charset="-122"/>
            </a:endParaRPr>
          </a:p>
          <a:p>
            <a:pPr>
              <a:buFont typeface="Monotype Sorts" pitchFamily="2" charset="2"/>
              <a:buNone/>
            </a:pPr>
            <a:r>
              <a:rPr lang="en-US" altLang="zh-CN" sz="2800" dirty="0" smtClean="0">
                <a:ea typeface="仿宋_GB2312" pitchFamily="49" charset="-122"/>
              </a:rPr>
              <a:t>           last</a:t>
            </a:r>
            <a:r>
              <a:rPr lang="en-US" altLang="zh-CN" sz="2800" dirty="0" smtClean="0">
                <a:latin typeface="仿宋_GB2312" pitchFamily="49" charset="-122"/>
                <a:ea typeface="仿宋_GB2312" pitchFamily="49" charset="-122"/>
              </a:rPr>
              <a:t>--</a:t>
            </a:r>
            <a:r>
              <a:rPr lang="en-US" altLang="zh-CN" sz="2800" dirty="0" smtClean="0">
                <a:ea typeface="仿宋_GB2312" pitchFamily="49" charset="-122"/>
              </a:rPr>
              <a:t> </a:t>
            </a:r>
            <a:r>
              <a:rPr lang="en-US" altLang="zh-CN" sz="2800" b="1" dirty="0" smtClean="0">
                <a:ea typeface="仿宋_GB2312" pitchFamily="49" charset="-122"/>
              </a:rPr>
              <a:t>;				</a:t>
            </a:r>
            <a:endParaRPr lang="en-US" altLang="zh-CN" sz="2800" dirty="0" smtClean="0">
              <a:ea typeface="仿宋_GB2312" pitchFamily="49" charset="-122"/>
            </a:endParaRPr>
          </a:p>
          <a:p>
            <a:pPr>
              <a:buFont typeface="Monotype Sorts" pitchFamily="2" charset="2"/>
              <a:buNone/>
            </a:pPr>
            <a:r>
              <a:rPr lang="en-US" altLang="zh-CN" sz="2800" dirty="0" smtClean="0">
                <a:ea typeface="仿宋_GB2312" pitchFamily="49" charset="-122"/>
              </a:rPr>
              <a:t>		</a:t>
            </a:r>
            <a:r>
              <a:rPr lang="en-US" altLang="zh-CN" sz="2800" b="1" dirty="0" smtClean="0">
                <a:ea typeface="仿宋_GB2312" pitchFamily="49" charset="-122"/>
              </a:rPr>
              <a:t>for </a:t>
            </a:r>
            <a:r>
              <a:rPr lang="en-US" altLang="zh-CN" sz="2800" dirty="0" smtClean="0">
                <a:ea typeface="仿宋_GB2312" pitchFamily="49" charset="-122"/>
              </a:rPr>
              <a:t>( </a:t>
            </a:r>
            <a:r>
              <a:rPr lang="en-US" altLang="zh-CN" sz="2800" b="1" dirty="0" err="1" smtClean="0">
                <a:ea typeface="仿宋_GB2312" pitchFamily="49" charset="-122"/>
              </a:rPr>
              <a:t>int</a:t>
            </a:r>
            <a:r>
              <a:rPr lang="en-US" altLang="zh-CN" sz="2800" dirty="0" smtClean="0">
                <a:ea typeface="仿宋_GB2312" pitchFamily="49" charset="-122"/>
              </a:rPr>
              <a:t> j = </a:t>
            </a:r>
            <a:r>
              <a:rPr lang="en-US" altLang="zh-CN" sz="2800" dirty="0" err="1" smtClean="0">
                <a:ea typeface="仿宋_GB2312" pitchFamily="49" charset="-122"/>
              </a:rPr>
              <a:t>i</a:t>
            </a:r>
            <a:r>
              <a:rPr lang="en-US" altLang="zh-CN" sz="2800" b="1" dirty="0" smtClean="0">
                <a:ea typeface="仿宋_GB2312" pitchFamily="49" charset="-122"/>
              </a:rPr>
              <a:t>;</a:t>
            </a:r>
            <a:r>
              <a:rPr lang="en-US" altLang="zh-CN" sz="2800" dirty="0" smtClean="0">
                <a:ea typeface="仿宋_GB2312" pitchFamily="49" charset="-122"/>
              </a:rPr>
              <a:t> j &lt;= </a:t>
            </a:r>
            <a:r>
              <a:rPr lang="en-US" altLang="zh-CN" sz="2800" dirty="0" smtClean="0">
                <a:solidFill>
                  <a:srgbClr val="FF0000"/>
                </a:solidFill>
                <a:ea typeface="仿宋_GB2312" pitchFamily="49" charset="-122"/>
              </a:rPr>
              <a:t>last</a:t>
            </a:r>
            <a:r>
              <a:rPr lang="en-US" altLang="zh-CN" sz="2800" b="1" dirty="0" smtClean="0">
                <a:solidFill>
                  <a:srgbClr val="FF0000"/>
                </a:solidFill>
                <a:ea typeface="仿宋_GB2312" pitchFamily="49" charset="-122"/>
              </a:rPr>
              <a:t>;</a:t>
            </a:r>
            <a:r>
              <a:rPr lang="en-US" altLang="zh-CN" sz="2800" dirty="0" smtClean="0">
                <a:solidFill>
                  <a:srgbClr val="FF0000"/>
                </a:solidFill>
                <a:ea typeface="仿宋_GB2312" pitchFamily="49" charset="-122"/>
              </a:rPr>
              <a:t> j++ ) </a:t>
            </a:r>
          </a:p>
          <a:p>
            <a:pPr>
              <a:buFont typeface="Monotype Sorts" pitchFamily="2" charset="2"/>
              <a:buNone/>
            </a:pPr>
            <a:r>
              <a:rPr lang="en-US" altLang="zh-CN" sz="2800" dirty="0" smtClean="0">
                <a:solidFill>
                  <a:srgbClr val="FF0000"/>
                </a:solidFill>
                <a:ea typeface="仿宋_GB2312" pitchFamily="49" charset="-122"/>
              </a:rPr>
              <a:t>              data[j] = data[j+1</a:t>
            </a:r>
            <a:r>
              <a:rPr lang="en-US" altLang="zh-CN" sz="2800" dirty="0" smtClean="0">
                <a:ea typeface="仿宋_GB2312" pitchFamily="49" charset="-122"/>
              </a:rPr>
              <a:t>]</a:t>
            </a:r>
            <a:r>
              <a:rPr lang="en-US" altLang="zh-CN" sz="2800" b="1" dirty="0" smtClean="0">
                <a:ea typeface="仿宋_GB2312" pitchFamily="49" charset="-122"/>
              </a:rPr>
              <a:t>;</a:t>
            </a:r>
            <a:endParaRPr lang="en-US" altLang="zh-CN" sz="2800" dirty="0" smtClean="0">
              <a:ea typeface="仿宋_GB2312" pitchFamily="49" charset="-122"/>
            </a:endParaRPr>
          </a:p>
          <a:p>
            <a:pPr>
              <a:buFont typeface="Monotype Sorts" pitchFamily="2" charset="2"/>
              <a:buNone/>
            </a:pPr>
            <a:r>
              <a:rPr lang="en-US" altLang="zh-CN" sz="2800" dirty="0" smtClean="0">
                <a:solidFill>
                  <a:srgbClr val="CC0000"/>
                </a:solidFill>
                <a:ea typeface="仿宋_GB2312" pitchFamily="49" charset="-122"/>
              </a:rPr>
              <a:t>         </a:t>
            </a:r>
            <a:r>
              <a:rPr lang="en-US" altLang="zh-CN" sz="2800" b="1" dirty="0" smtClean="0">
                <a:ea typeface="仿宋_GB2312" pitchFamily="49" charset="-122"/>
              </a:rPr>
              <a:t>return 1; </a:t>
            </a:r>
            <a:r>
              <a:rPr lang="en-US" altLang="zh-CN" sz="2800" b="1" dirty="0" smtClean="0">
                <a:solidFill>
                  <a:srgbClr val="0000FF"/>
                </a:solidFill>
                <a:ea typeface="仿宋_GB2312" pitchFamily="49" charset="-122"/>
              </a:rPr>
              <a:t>//</a:t>
            </a:r>
            <a:r>
              <a:rPr lang="zh-CN" altLang="en-US" sz="2800" dirty="0" smtClean="0">
                <a:solidFill>
                  <a:srgbClr val="0000FF"/>
                </a:solidFill>
                <a:ea typeface="隶书" pitchFamily="49" charset="-122"/>
              </a:rPr>
              <a:t>成功删除</a:t>
            </a:r>
            <a:r>
              <a:rPr lang="zh-CN" altLang="en-US" sz="2800" b="1" dirty="0" smtClean="0">
                <a:solidFill>
                  <a:srgbClr val="CC0000"/>
                </a:solidFill>
                <a:ea typeface="仿宋_GB2312" pitchFamily="49" charset="-122"/>
              </a:rPr>
              <a:t>	</a:t>
            </a:r>
          </a:p>
          <a:p>
            <a:pPr>
              <a:buFont typeface="Monotype Sorts" pitchFamily="2" charset="2"/>
              <a:buNone/>
            </a:pPr>
            <a:r>
              <a:rPr lang="zh-CN" altLang="en-US" sz="2800" b="1" dirty="0" smtClean="0">
                <a:solidFill>
                  <a:srgbClr val="CC0000"/>
                </a:solidFill>
                <a:ea typeface="仿宋_GB2312" pitchFamily="49" charset="-122"/>
              </a:rPr>
              <a:t>  </a:t>
            </a:r>
            <a:r>
              <a:rPr lang="zh-CN" altLang="en-US" sz="2800" dirty="0" smtClean="0">
                <a:solidFill>
                  <a:srgbClr val="CC0000"/>
                </a:solidFill>
                <a:ea typeface="仿宋_GB2312" pitchFamily="49" charset="-122"/>
              </a:rPr>
              <a:t> </a:t>
            </a:r>
            <a:r>
              <a:rPr lang="zh-CN" altLang="en-US" sz="2800" dirty="0" smtClean="0">
                <a:ea typeface="仿宋_GB2312" pitchFamily="49" charset="-122"/>
              </a:rPr>
              <a:t>      </a:t>
            </a:r>
            <a:r>
              <a:rPr lang="en-US" altLang="zh-CN" sz="2800" b="1" dirty="0" smtClean="0">
                <a:ea typeface="仿宋_GB2312" pitchFamily="49" charset="-122"/>
              </a:rPr>
              <a:t>}	</a:t>
            </a:r>
          </a:p>
          <a:p>
            <a:pPr>
              <a:buFont typeface="Monotype Sorts" pitchFamily="2" charset="2"/>
              <a:buNone/>
            </a:pPr>
            <a:r>
              <a:rPr lang="en-US" sz="2800" b="1" dirty="0" smtClean="0">
                <a:ea typeface="仿宋_GB2312" pitchFamily="49" charset="-122"/>
              </a:rPr>
              <a:t>     </a:t>
            </a:r>
            <a:r>
              <a:rPr lang="en-US" altLang="zh-CN" sz="2800" b="1" dirty="0" smtClean="0">
                <a:ea typeface="仿宋_GB2312" pitchFamily="49" charset="-122"/>
              </a:rPr>
              <a:t>return</a:t>
            </a:r>
            <a:r>
              <a:rPr lang="en-US" altLang="zh-CN" sz="2800" dirty="0" smtClean="0">
                <a:ea typeface="仿宋_GB2312" pitchFamily="49" charset="-122"/>
              </a:rPr>
              <a:t> 0</a:t>
            </a:r>
            <a:r>
              <a:rPr lang="en-US" altLang="zh-CN" sz="2800" b="1" dirty="0" smtClean="0">
                <a:ea typeface="仿宋_GB2312" pitchFamily="49" charset="-122"/>
              </a:rPr>
              <a:t>; </a:t>
            </a:r>
            <a:r>
              <a:rPr lang="en-US" altLang="zh-CN" sz="2800" b="1" dirty="0" smtClean="0">
                <a:solidFill>
                  <a:srgbClr val="0000FF"/>
                </a:solidFill>
                <a:ea typeface="仿宋_GB2312" pitchFamily="49" charset="-122"/>
              </a:rPr>
              <a:t>//</a:t>
            </a:r>
            <a:r>
              <a:rPr lang="zh-CN" altLang="en-US" sz="2800" dirty="0" smtClean="0">
                <a:solidFill>
                  <a:srgbClr val="0000FF"/>
                </a:solidFill>
                <a:ea typeface="隶书" pitchFamily="49" charset="-122"/>
              </a:rPr>
              <a:t>表中没有</a:t>
            </a:r>
            <a:r>
              <a:rPr lang="zh-CN" altLang="en-US" sz="2800" b="1" dirty="0" smtClean="0">
                <a:solidFill>
                  <a:srgbClr val="0000FF"/>
                </a:solidFill>
                <a:ea typeface="仿宋_GB2312" pitchFamily="49" charset="-122"/>
              </a:rPr>
              <a:t> </a:t>
            </a:r>
            <a:r>
              <a:rPr lang="en-US" altLang="zh-CN" sz="2800" b="1" dirty="0" smtClean="0">
                <a:solidFill>
                  <a:srgbClr val="0000FF"/>
                </a:solidFill>
                <a:ea typeface="仿宋_GB2312" pitchFamily="49" charset="-122"/>
              </a:rPr>
              <a:t>x</a:t>
            </a:r>
            <a:endParaRPr lang="en-US" altLang="zh-CN" sz="2800" b="1" dirty="0" smtClean="0">
              <a:solidFill>
                <a:srgbClr val="CC0000"/>
              </a:solidFill>
              <a:ea typeface="仿宋_GB2312" pitchFamily="49" charset="-122"/>
            </a:endParaRPr>
          </a:p>
          <a:p>
            <a:pPr>
              <a:buFont typeface="Monotype Sorts" pitchFamily="2" charset="2"/>
              <a:buNone/>
            </a:pPr>
            <a:r>
              <a:rPr lang="en-US" altLang="zh-CN" sz="2800" b="1" dirty="0" smtClean="0">
                <a:solidFill>
                  <a:srgbClr val="CC0000"/>
                </a:solidFill>
                <a:ea typeface="仿宋_GB2312" pitchFamily="49" charset="-122"/>
              </a:rPr>
              <a:t> </a:t>
            </a:r>
            <a:r>
              <a:rPr lang="en-US" altLang="zh-CN" sz="2800" b="1" dirty="0" smtClean="0">
                <a:ea typeface="仿宋_GB2312" pitchFamily="49" charset="-122"/>
              </a:rPr>
              <a:t>}</a:t>
            </a:r>
            <a:endParaRPr lang="en-US" altLang="zh-CN" sz="2800" dirty="0" smtClean="0">
              <a:ea typeface="仿宋_GB2312" pitchFamily="49" charset="-122"/>
            </a:endParaRPr>
          </a:p>
          <a:p>
            <a:endParaRPr lang="zh-CN" altLang="en-US" dirty="0" smtClean="0"/>
          </a:p>
        </p:txBody>
      </p:sp>
      <p:sp>
        <p:nvSpPr>
          <p:cNvPr id="18435" name="TextBox 3"/>
          <p:cNvSpPr txBox="1">
            <a:spLocks noChangeArrowheads="1"/>
          </p:cNvSpPr>
          <p:nvPr/>
        </p:nvSpPr>
        <p:spPr bwMode="auto">
          <a:xfrm>
            <a:off x="4123531" y="4429125"/>
            <a:ext cx="527300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dirty="0">
                <a:solidFill>
                  <a:schemeClr val="tx1"/>
                </a:solidFill>
                <a:latin typeface="华文楷体" pitchFamily="2" charset="-122"/>
                <a:ea typeface="华文楷体" pitchFamily="2" charset="-122"/>
              </a:rPr>
              <a:t>思路：</a:t>
            </a:r>
            <a:endParaRPr lang="en-US" sz="2800" dirty="0">
              <a:solidFill>
                <a:schemeClr val="tx1"/>
              </a:solidFill>
              <a:latin typeface="华文楷体" pitchFamily="2" charset="-122"/>
              <a:ea typeface="华文楷体" pitchFamily="2" charset="-122"/>
            </a:endParaRPr>
          </a:p>
          <a:p>
            <a:pPr eaLnBrk="1" hangingPunct="1"/>
            <a:r>
              <a:rPr lang="en-US" sz="2800" dirty="0">
                <a:solidFill>
                  <a:schemeClr val="tx1"/>
                </a:solidFill>
                <a:latin typeface="华文楷体" pitchFamily="2" charset="-122"/>
                <a:ea typeface="华文楷体" pitchFamily="2" charset="-122"/>
              </a:rPr>
              <a:t>①</a:t>
            </a:r>
            <a:r>
              <a:rPr lang="en-US" sz="2800" dirty="0" err="1">
                <a:solidFill>
                  <a:schemeClr val="tx1"/>
                </a:solidFill>
                <a:latin typeface="华文楷体" pitchFamily="2" charset="-122"/>
                <a:ea typeface="华文楷体" pitchFamily="2" charset="-122"/>
              </a:rPr>
              <a:t>在顺序表中查找值为</a:t>
            </a:r>
            <a:r>
              <a:rPr lang="en-US" altLang="zh-CN" sz="2800" dirty="0" err="1">
                <a:solidFill>
                  <a:schemeClr val="tx1"/>
                </a:solidFill>
                <a:latin typeface="华文楷体" pitchFamily="2" charset="-122"/>
                <a:ea typeface="华文楷体" pitchFamily="2" charset="-122"/>
              </a:rPr>
              <a:t>x</a:t>
            </a:r>
            <a:r>
              <a:rPr lang="zh-CN" altLang="en-US" sz="2800" dirty="0">
                <a:solidFill>
                  <a:schemeClr val="tx1"/>
                </a:solidFill>
                <a:latin typeface="华文楷体" pitchFamily="2" charset="-122"/>
                <a:ea typeface="华文楷体" pitchFamily="2" charset="-122"/>
              </a:rPr>
              <a:t>的元素</a:t>
            </a:r>
            <a:endParaRPr lang="en-US" sz="2800" dirty="0">
              <a:solidFill>
                <a:schemeClr val="tx1"/>
              </a:solidFill>
              <a:latin typeface="华文楷体" pitchFamily="2" charset="-122"/>
              <a:ea typeface="华文楷体" pitchFamily="2" charset="-122"/>
            </a:endParaRPr>
          </a:p>
          <a:p>
            <a:pPr eaLnBrk="1" hangingPunct="1"/>
            <a:r>
              <a:rPr lang="en-US" sz="2800" dirty="0">
                <a:solidFill>
                  <a:schemeClr val="tx1"/>
                </a:solidFill>
                <a:latin typeface="华文楷体" pitchFamily="2" charset="-122"/>
                <a:ea typeface="华文楷体" pitchFamily="2" charset="-122"/>
              </a:rPr>
              <a:t>②</a:t>
            </a:r>
            <a:r>
              <a:rPr lang="en-US" sz="2800" dirty="0" err="1">
                <a:solidFill>
                  <a:schemeClr val="tx1"/>
                </a:solidFill>
                <a:latin typeface="华文楷体" pitchFamily="2" charset="-122"/>
                <a:ea typeface="华文楷体" pitchFamily="2" charset="-122"/>
              </a:rPr>
              <a:t>若找到，</a:t>
            </a:r>
            <a:r>
              <a:rPr lang="en-US" altLang="zh-CN" sz="2800" dirty="0" err="1">
                <a:solidFill>
                  <a:schemeClr val="tx1"/>
                </a:solidFill>
                <a:latin typeface="华文楷体" pitchFamily="2" charset="-122"/>
                <a:ea typeface="华文楷体" pitchFamily="2" charset="-122"/>
              </a:rPr>
              <a:t>last</a:t>
            </a:r>
            <a:r>
              <a:rPr lang="en-US" altLang="zh-CN" sz="2800" dirty="0">
                <a:solidFill>
                  <a:schemeClr val="tx1"/>
                </a:solidFill>
                <a:latin typeface="华文楷体" pitchFamily="2" charset="-122"/>
                <a:ea typeface="华文楷体" pitchFamily="2" charset="-122"/>
              </a:rPr>
              <a:t>--</a:t>
            </a:r>
            <a:r>
              <a:rPr lang="zh-CN" altLang="en-US" sz="2800" dirty="0">
                <a:solidFill>
                  <a:schemeClr val="tx1"/>
                </a:solidFill>
                <a:latin typeface="华文楷体" pitchFamily="2" charset="-122"/>
                <a:ea typeface="华文楷体" pitchFamily="2" charset="-122"/>
              </a:rPr>
              <a:t>，把</a:t>
            </a:r>
            <a:r>
              <a:rPr lang="en-US" altLang="zh-CN" sz="2800" dirty="0">
                <a:solidFill>
                  <a:schemeClr val="tx1"/>
                </a:solidFill>
                <a:latin typeface="华文楷体" pitchFamily="2" charset="-122"/>
                <a:ea typeface="华文楷体" pitchFamily="2" charset="-122"/>
              </a:rPr>
              <a:t>x</a:t>
            </a:r>
            <a:r>
              <a:rPr lang="zh-CN" altLang="en-US" sz="2800" dirty="0">
                <a:solidFill>
                  <a:schemeClr val="tx1"/>
                </a:solidFill>
                <a:latin typeface="华文楷体" pitchFamily="2" charset="-122"/>
                <a:ea typeface="华文楷体" pitchFamily="2" charset="-122"/>
              </a:rPr>
              <a:t>后的元素向前移动，返回</a:t>
            </a:r>
            <a:r>
              <a:rPr lang="en-US" altLang="zh-CN" sz="2800" dirty="0">
                <a:solidFill>
                  <a:schemeClr val="tx1"/>
                </a:solidFill>
                <a:latin typeface="华文楷体" pitchFamily="2" charset="-122"/>
                <a:ea typeface="华文楷体" pitchFamily="2" charset="-122"/>
              </a:rPr>
              <a:t>1</a:t>
            </a:r>
            <a:r>
              <a:rPr lang="zh-CN" altLang="en-US" sz="2800" dirty="0">
                <a:solidFill>
                  <a:schemeClr val="tx1"/>
                </a:solidFill>
                <a:latin typeface="华文楷体" pitchFamily="2" charset="-122"/>
                <a:ea typeface="华文楷体" pitchFamily="2" charset="-122"/>
              </a:rPr>
              <a:t>，若找不到，返回</a:t>
            </a:r>
            <a:r>
              <a:rPr lang="en-US" altLang="zh-CN" sz="2800" dirty="0">
                <a:solidFill>
                  <a:schemeClr val="tx1"/>
                </a:solidFill>
                <a:latin typeface="华文楷体" pitchFamily="2" charset="-122"/>
                <a:ea typeface="华文楷体" pitchFamily="2" charset="-122"/>
              </a:rPr>
              <a:t>0</a:t>
            </a:r>
            <a:r>
              <a:rPr lang="zh-CN" altLang="en-US" sz="2800" dirty="0">
                <a:solidFill>
                  <a:schemeClr val="tx1"/>
                </a:solidFill>
                <a:latin typeface="华文楷体" pitchFamily="2" charset="-122"/>
                <a:ea typeface="华文楷体" pitchFamily="2" charset="-122"/>
              </a:rPr>
              <a:t>。</a:t>
            </a:r>
          </a:p>
        </p:txBody>
      </p:sp>
      <p:sp>
        <p:nvSpPr>
          <p:cNvPr id="18436" name="Rectangle 5"/>
          <p:cNvSpPr>
            <a:spLocks noChangeArrowheads="1"/>
          </p:cNvSpPr>
          <p:nvPr/>
        </p:nvSpPr>
        <p:spPr bwMode="auto">
          <a:xfrm>
            <a:off x="179388" y="215900"/>
            <a:ext cx="5867400"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3200">
                <a:solidFill>
                  <a:schemeClr val="tx1"/>
                </a:solidFill>
                <a:latin typeface="宋体" pitchFamily="2" charset="-122"/>
                <a:ea typeface="宋体" pitchFamily="2" charset="-122"/>
              </a:rPr>
              <a:t>④</a:t>
            </a:r>
            <a:r>
              <a:rPr lang="zh-CN" altLang="en-US" sz="3200">
                <a:solidFill>
                  <a:schemeClr val="tx1"/>
                </a:solidFill>
                <a:latin typeface="宋体" pitchFamily="2" charset="-122"/>
                <a:ea typeface="宋体" pitchFamily="2" charset="-122"/>
              </a:rPr>
              <a:t>删除元素</a:t>
            </a:r>
            <a:endParaRPr lang="en-US" sz="3200">
              <a:solidFill>
                <a:schemeClr val="tx1"/>
              </a:solidFill>
              <a:latin typeface="宋体" pitchFamily="2" charset="-122"/>
              <a:ea typeface="宋体" pitchFamily="2" charset="-122"/>
            </a:endParaRPr>
          </a:p>
        </p:txBody>
      </p:sp>
      <p:sp>
        <p:nvSpPr>
          <p:cNvPr id="6" name="TextBox 3"/>
          <p:cNvSpPr txBox="1">
            <a:spLocks noChangeArrowheads="1"/>
          </p:cNvSpPr>
          <p:nvPr/>
        </p:nvSpPr>
        <p:spPr bwMode="auto">
          <a:xfrm>
            <a:off x="5219700" y="3716338"/>
            <a:ext cx="2808288" cy="585787"/>
          </a:xfrm>
          <a:prstGeom prst="rect">
            <a:avLst/>
          </a:prstGeom>
          <a:ln/>
        </p:spPr>
        <p:style>
          <a:lnRef idx="2">
            <a:schemeClr val="dk1"/>
          </a:lnRef>
          <a:fillRef idx="1">
            <a:schemeClr val="lt1"/>
          </a:fillRef>
          <a:effectRef idx="0">
            <a:schemeClr val="dk1"/>
          </a:effectRef>
          <a:fontRef idx="minor">
            <a:schemeClr val="dk1"/>
          </a:fontRef>
        </p:style>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altLang="zh-CN" sz="3200" dirty="0" smtClean="0">
                <a:solidFill>
                  <a:schemeClr val="tx1"/>
                </a:solidFill>
                <a:latin typeface="华文楷体" pitchFamily="2" charset="-122"/>
                <a:ea typeface="华文楷体" pitchFamily="2" charset="-122"/>
              </a:rPr>
              <a:t>AMN=(n-1)/2</a:t>
            </a:r>
            <a:endParaRPr lang="zh-CN" altLang="en-US" sz="3200" dirty="0" smtClean="0">
              <a:solidFill>
                <a:schemeClr val="tx1"/>
              </a:solidFill>
              <a:latin typeface="华文楷体" pitchFamily="2" charset="-122"/>
              <a:ea typeface="华文楷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wipe(down)">
                                      <p:cBhvr>
                                        <p:cTn id="7" dur="500"/>
                                        <p:tgtEl>
                                          <p:spTgt spid="25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slide(fromBottom)">
                                      <p:cBhvr>
                                        <p:cTn id="12" dur="500"/>
                                        <p:tgtEl>
                                          <p:spTgt spid="25603">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Effect transition="in" filter="slide(fromBottom)">
                                      <p:cBhvr>
                                        <p:cTn id="15" dur="500"/>
                                        <p:tgtEl>
                                          <p:spTgt spid="2560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5" presetClass="entr" presetSubtype="0" fill="hold" nodeType="clickEffect">
                                  <p:stCondLst>
                                    <p:cond delay="0"/>
                                  </p:stCondLst>
                                  <p:childTnLst>
                                    <p:set>
                                      <p:cBhvr>
                                        <p:cTn id="19" dur="1" fill="hold">
                                          <p:stCondLst>
                                            <p:cond delay="0"/>
                                          </p:stCondLst>
                                        </p:cTn>
                                        <p:tgtEl>
                                          <p:spTgt spid="25603">
                                            <p:txEl>
                                              <p:pRg st="4" end="4"/>
                                            </p:txEl>
                                          </p:spTgt>
                                        </p:tgtEl>
                                        <p:attrNameLst>
                                          <p:attrName>style.visibility</p:attrName>
                                        </p:attrNameLst>
                                      </p:cBhvr>
                                      <p:to>
                                        <p:strVal val="visible"/>
                                      </p:to>
                                    </p:set>
                                    <p:anim calcmode="lin" valueType="num">
                                      <p:cBhvr>
                                        <p:cTn id="20" dur="1000" fill="hold"/>
                                        <p:tgtEl>
                                          <p:spTgt spid="25603">
                                            <p:txEl>
                                              <p:pRg st="4" end="4"/>
                                            </p:txEl>
                                          </p:spTgt>
                                        </p:tgtEl>
                                        <p:attrNameLst>
                                          <p:attrName>ppt_w</p:attrName>
                                        </p:attrNameLst>
                                      </p:cBhvr>
                                      <p:tavLst>
                                        <p:tav tm="0">
                                          <p:val>
                                            <p:fltVal val="0"/>
                                          </p:val>
                                        </p:tav>
                                        <p:tav tm="100000">
                                          <p:val>
                                            <p:strVal val="#ppt_w"/>
                                          </p:val>
                                        </p:tav>
                                      </p:tavLst>
                                    </p:anim>
                                    <p:anim calcmode="lin" valueType="num">
                                      <p:cBhvr>
                                        <p:cTn id="21" dur="1000" fill="hold"/>
                                        <p:tgtEl>
                                          <p:spTgt spid="25603">
                                            <p:txEl>
                                              <p:pRg st="4" end="4"/>
                                            </p:txEl>
                                          </p:spTgt>
                                        </p:tgtEl>
                                        <p:attrNameLst>
                                          <p:attrName>ppt_h</p:attrName>
                                        </p:attrNameLst>
                                      </p:cBhvr>
                                      <p:tavLst>
                                        <p:tav tm="0">
                                          <p:val>
                                            <p:fltVal val="0"/>
                                          </p:val>
                                        </p:tav>
                                        <p:tav tm="100000">
                                          <p:val>
                                            <p:strVal val="#ppt_h"/>
                                          </p:val>
                                        </p:tav>
                                      </p:tavLst>
                                    </p:anim>
                                    <p:anim calcmode="lin" valueType="num">
                                      <p:cBhvr>
                                        <p:cTn id="22" dur="1000" fill="hold"/>
                                        <p:tgtEl>
                                          <p:spTgt spid="2560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3" dur="1000" fill="hold"/>
                                        <p:tgtEl>
                                          <p:spTgt spid="25603">
                                            <p:txEl>
                                              <p:pRg st="4" end="4"/>
                                            </p:txEl>
                                          </p:spTgt>
                                        </p:tgtEl>
                                        <p:attrNameLst>
                                          <p:attrName>ppt_y</p:attrName>
                                        </p:attrNameLst>
                                      </p:cBhvr>
                                      <p:tavLst>
                                        <p:tav tm="0" fmla="#ppt_y+(sin(-2*pi*(1-$))*-#ppt_x+cos(-2*pi*(1-$))*(1-#ppt_y))*(1-$)">
                                          <p:val>
                                            <p:fltVal val="0"/>
                                          </p:val>
                                        </p:tav>
                                        <p:tav tm="100000">
                                          <p:val>
                                            <p:fltVal val="1"/>
                                          </p:val>
                                        </p:tav>
                                      </p:tavLst>
                                    </p:anim>
                                  </p:childTnLst>
                                </p:cTn>
                              </p:par>
                              <p:par>
                                <p:cTn id="24" presetID="15" presetClass="entr" presetSubtype="0" fill="hold" nodeType="withEffect">
                                  <p:stCondLst>
                                    <p:cond delay="0"/>
                                  </p:stCondLst>
                                  <p:childTnLst>
                                    <p:set>
                                      <p:cBhvr>
                                        <p:cTn id="25" dur="1" fill="hold">
                                          <p:stCondLst>
                                            <p:cond delay="0"/>
                                          </p:stCondLst>
                                        </p:cTn>
                                        <p:tgtEl>
                                          <p:spTgt spid="25603">
                                            <p:txEl>
                                              <p:pRg st="5" end="5"/>
                                            </p:txEl>
                                          </p:spTgt>
                                        </p:tgtEl>
                                        <p:attrNameLst>
                                          <p:attrName>style.visibility</p:attrName>
                                        </p:attrNameLst>
                                      </p:cBhvr>
                                      <p:to>
                                        <p:strVal val="visible"/>
                                      </p:to>
                                    </p:set>
                                    <p:anim calcmode="lin" valueType="num">
                                      <p:cBhvr>
                                        <p:cTn id="26" dur="1000" fill="hold"/>
                                        <p:tgtEl>
                                          <p:spTgt spid="25603">
                                            <p:txEl>
                                              <p:pRg st="5" end="5"/>
                                            </p:txEl>
                                          </p:spTgt>
                                        </p:tgtEl>
                                        <p:attrNameLst>
                                          <p:attrName>ppt_w</p:attrName>
                                        </p:attrNameLst>
                                      </p:cBhvr>
                                      <p:tavLst>
                                        <p:tav tm="0">
                                          <p:val>
                                            <p:fltVal val="0"/>
                                          </p:val>
                                        </p:tav>
                                        <p:tav tm="100000">
                                          <p:val>
                                            <p:strVal val="#ppt_w"/>
                                          </p:val>
                                        </p:tav>
                                      </p:tavLst>
                                    </p:anim>
                                    <p:anim calcmode="lin" valueType="num">
                                      <p:cBhvr>
                                        <p:cTn id="27" dur="1000" fill="hold"/>
                                        <p:tgtEl>
                                          <p:spTgt spid="25603">
                                            <p:txEl>
                                              <p:pRg st="5" end="5"/>
                                            </p:txEl>
                                          </p:spTgt>
                                        </p:tgtEl>
                                        <p:attrNameLst>
                                          <p:attrName>ppt_h</p:attrName>
                                        </p:attrNameLst>
                                      </p:cBhvr>
                                      <p:tavLst>
                                        <p:tav tm="0">
                                          <p:val>
                                            <p:fltVal val="0"/>
                                          </p:val>
                                        </p:tav>
                                        <p:tav tm="100000">
                                          <p:val>
                                            <p:strVal val="#ppt_h"/>
                                          </p:val>
                                        </p:tav>
                                      </p:tavLst>
                                    </p:anim>
                                    <p:anim calcmode="lin" valueType="num">
                                      <p:cBhvr>
                                        <p:cTn id="28" dur="1000" fill="hold"/>
                                        <p:tgtEl>
                                          <p:spTgt spid="2560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25603">
                                            <p:txEl>
                                              <p:pRg st="5" end="5"/>
                                            </p:txEl>
                                          </p:spTgt>
                                        </p:tgtEl>
                                        <p:attrNameLst>
                                          <p:attrName>ppt_y</p:attrName>
                                        </p:attrNameLst>
                                      </p:cBhvr>
                                      <p:tavLst>
                                        <p:tav tm="0" fmla="#ppt_y+(sin(-2*pi*(1-$))*-#ppt_x+cos(-2*pi*(1-$))*(1-#ppt_y))*(1-$)">
                                          <p:val>
                                            <p:fltVal val="0"/>
                                          </p:val>
                                        </p:tav>
                                        <p:tav tm="100000">
                                          <p:val>
                                            <p:fltVal val="1"/>
                                          </p:val>
                                        </p:tav>
                                      </p:tavLst>
                                    </p:anim>
                                  </p:childTnLst>
                                </p:cTn>
                              </p:par>
                              <p:par>
                                <p:cTn id="30" presetID="15" presetClass="entr" presetSubtype="0" fill="hold" nodeType="withEffect">
                                  <p:stCondLst>
                                    <p:cond delay="0"/>
                                  </p:stCondLst>
                                  <p:childTnLst>
                                    <p:set>
                                      <p:cBhvr>
                                        <p:cTn id="31" dur="1" fill="hold">
                                          <p:stCondLst>
                                            <p:cond delay="0"/>
                                          </p:stCondLst>
                                        </p:cTn>
                                        <p:tgtEl>
                                          <p:spTgt spid="25603">
                                            <p:txEl>
                                              <p:pRg st="6" end="6"/>
                                            </p:txEl>
                                          </p:spTgt>
                                        </p:tgtEl>
                                        <p:attrNameLst>
                                          <p:attrName>style.visibility</p:attrName>
                                        </p:attrNameLst>
                                      </p:cBhvr>
                                      <p:to>
                                        <p:strVal val="visible"/>
                                      </p:to>
                                    </p:set>
                                    <p:anim calcmode="lin" valueType="num">
                                      <p:cBhvr>
                                        <p:cTn id="32" dur="1000" fill="hold"/>
                                        <p:tgtEl>
                                          <p:spTgt spid="25603">
                                            <p:txEl>
                                              <p:pRg st="6" end="6"/>
                                            </p:txEl>
                                          </p:spTgt>
                                        </p:tgtEl>
                                        <p:attrNameLst>
                                          <p:attrName>ppt_w</p:attrName>
                                        </p:attrNameLst>
                                      </p:cBhvr>
                                      <p:tavLst>
                                        <p:tav tm="0">
                                          <p:val>
                                            <p:fltVal val="0"/>
                                          </p:val>
                                        </p:tav>
                                        <p:tav tm="100000">
                                          <p:val>
                                            <p:strVal val="#ppt_w"/>
                                          </p:val>
                                        </p:tav>
                                      </p:tavLst>
                                    </p:anim>
                                    <p:anim calcmode="lin" valueType="num">
                                      <p:cBhvr>
                                        <p:cTn id="33" dur="1000" fill="hold"/>
                                        <p:tgtEl>
                                          <p:spTgt spid="25603">
                                            <p:txEl>
                                              <p:pRg st="6" end="6"/>
                                            </p:txEl>
                                          </p:spTgt>
                                        </p:tgtEl>
                                        <p:attrNameLst>
                                          <p:attrName>ppt_h</p:attrName>
                                        </p:attrNameLst>
                                      </p:cBhvr>
                                      <p:tavLst>
                                        <p:tav tm="0">
                                          <p:val>
                                            <p:fltVal val="0"/>
                                          </p:val>
                                        </p:tav>
                                        <p:tav tm="100000">
                                          <p:val>
                                            <p:strVal val="#ppt_h"/>
                                          </p:val>
                                        </p:tav>
                                      </p:tavLst>
                                    </p:anim>
                                    <p:anim calcmode="lin" valueType="num">
                                      <p:cBhvr>
                                        <p:cTn id="34" dur="1000" fill="hold"/>
                                        <p:tgtEl>
                                          <p:spTgt spid="25603">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5603">
                                            <p:txEl>
                                              <p:pRg st="6" end="6"/>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25603">
                                            <p:txEl>
                                              <p:pRg st="7" end="7"/>
                                            </p:txEl>
                                          </p:spTgt>
                                        </p:tgtEl>
                                        <p:attrNameLst>
                                          <p:attrName>style.visibility</p:attrName>
                                        </p:attrNameLst>
                                      </p:cBhvr>
                                      <p:to>
                                        <p:strVal val="visible"/>
                                      </p:to>
                                    </p:set>
                                    <p:anim calcmode="lin" valueType="num">
                                      <p:cBhvr>
                                        <p:cTn id="40" dur="500" fill="hold"/>
                                        <p:tgtEl>
                                          <p:spTgt spid="25603">
                                            <p:txEl>
                                              <p:pRg st="7" end="7"/>
                                            </p:txEl>
                                          </p:spTgt>
                                        </p:tgtEl>
                                        <p:attrNameLst>
                                          <p:attrName>ppt_w</p:attrName>
                                        </p:attrNameLst>
                                      </p:cBhvr>
                                      <p:tavLst>
                                        <p:tav tm="0">
                                          <p:val>
                                            <p:fltVal val="0"/>
                                          </p:val>
                                        </p:tav>
                                        <p:tav tm="100000">
                                          <p:val>
                                            <p:strVal val="#ppt_w"/>
                                          </p:val>
                                        </p:tav>
                                      </p:tavLst>
                                    </p:anim>
                                    <p:anim calcmode="lin" valueType="num">
                                      <p:cBhvr>
                                        <p:cTn id="41" dur="500" fill="hold"/>
                                        <p:tgtEl>
                                          <p:spTgt spid="25603">
                                            <p:txEl>
                                              <p:pRg st="7" end="7"/>
                                            </p:txEl>
                                          </p:spTgt>
                                        </p:tgtEl>
                                        <p:attrNameLst>
                                          <p:attrName>ppt_h</p:attrName>
                                        </p:attrNameLst>
                                      </p:cBhvr>
                                      <p:tavLst>
                                        <p:tav tm="0">
                                          <p:val>
                                            <p:fltVal val="0"/>
                                          </p:val>
                                        </p:tav>
                                        <p:tav tm="100000">
                                          <p:val>
                                            <p:strVal val="#ppt_h"/>
                                          </p:val>
                                        </p:tav>
                                      </p:tavLst>
                                    </p:anim>
                                    <p:animEffect transition="in" filter="fade">
                                      <p:cBhvr>
                                        <p:cTn id="42" dur="500"/>
                                        <p:tgtEl>
                                          <p:spTgt spid="25603">
                                            <p:txEl>
                                              <p:pRg st="7" end="7"/>
                                            </p:txEl>
                                          </p:spTgt>
                                        </p:tgtEl>
                                      </p:cBhvr>
                                    </p:animEffect>
                                  </p:childTnLst>
                                </p:cTn>
                              </p:par>
                              <p:par>
                                <p:cTn id="43" presetID="53" presetClass="entr" presetSubtype="0" fill="hold" nodeType="withEffect">
                                  <p:stCondLst>
                                    <p:cond delay="0"/>
                                  </p:stCondLst>
                                  <p:childTnLst>
                                    <p:set>
                                      <p:cBhvr>
                                        <p:cTn id="44" dur="1" fill="hold">
                                          <p:stCondLst>
                                            <p:cond delay="0"/>
                                          </p:stCondLst>
                                        </p:cTn>
                                        <p:tgtEl>
                                          <p:spTgt spid="25603">
                                            <p:txEl>
                                              <p:pRg st="8" end="8"/>
                                            </p:txEl>
                                          </p:spTgt>
                                        </p:tgtEl>
                                        <p:attrNameLst>
                                          <p:attrName>style.visibility</p:attrName>
                                        </p:attrNameLst>
                                      </p:cBhvr>
                                      <p:to>
                                        <p:strVal val="visible"/>
                                      </p:to>
                                    </p:set>
                                    <p:anim calcmode="lin" valueType="num">
                                      <p:cBhvr>
                                        <p:cTn id="45" dur="500" fill="hold"/>
                                        <p:tgtEl>
                                          <p:spTgt spid="25603">
                                            <p:txEl>
                                              <p:pRg st="8" end="8"/>
                                            </p:txEl>
                                          </p:spTgt>
                                        </p:tgtEl>
                                        <p:attrNameLst>
                                          <p:attrName>ppt_w</p:attrName>
                                        </p:attrNameLst>
                                      </p:cBhvr>
                                      <p:tavLst>
                                        <p:tav tm="0">
                                          <p:val>
                                            <p:fltVal val="0"/>
                                          </p:val>
                                        </p:tav>
                                        <p:tav tm="100000">
                                          <p:val>
                                            <p:strVal val="#ppt_w"/>
                                          </p:val>
                                        </p:tav>
                                      </p:tavLst>
                                    </p:anim>
                                    <p:anim calcmode="lin" valueType="num">
                                      <p:cBhvr>
                                        <p:cTn id="46" dur="500" fill="hold"/>
                                        <p:tgtEl>
                                          <p:spTgt spid="25603">
                                            <p:txEl>
                                              <p:pRg st="8" end="8"/>
                                            </p:txEl>
                                          </p:spTgt>
                                        </p:tgtEl>
                                        <p:attrNameLst>
                                          <p:attrName>ppt_h</p:attrName>
                                        </p:attrNameLst>
                                      </p:cBhvr>
                                      <p:tavLst>
                                        <p:tav tm="0">
                                          <p:val>
                                            <p:fltVal val="0"/>
                                          </p:val>
                                        </p:tav>
                                        <p:tav tm="100000">
                                          <p:val>
                                            <p:strVal val="#ppt_h"/>
                                          </p:val>
                                        </p:tav>
                                      </p:tavLst>
                                    </p:anim>
                                    <p:animEffect transition="in" filter="fade">
                                      <p:cBhvr>
                                        <p:cTn id="47" dur="500"/>
                                        <p:tgtEl>
                                          <p:spTgt spid="25603">
                                            <p:txEl>
                                              <p:pRg st="8" end="8"/>
                                            </p:txEl>
                                          </p:spTgt>
                                        </p:tgtEl>
                                      </p:cBhvr>
                                    </p:animEffect>
                                  </p:childTnLst>
                                </p:cTn>
                              </p:par>
                              <p:par>
                                <p:cTn id="48" presetID="53" presetClass="entr" presetSubtype="0" fill="hold" nodeType="withEffect">
                                  <p:stCondLst>
                                    <p:cond delay="0"/>
                                  </p:stCondLst>
                                  <p:childTnLst>
                                    <p:set>
                                      <p:cBhvr>
                                        <p:cTn id="49" dur="1" fill="hold">
                                          <p:stCondLst>
                                            <p:cond delay="0"/>
                                          </p:stCondLst>
                                        </p:cTn>
                                        <p:tgtEl>
                                          <p:spTgt spid="25603">
                                            <p:txEl>
                                              <p:pRg st="9" end="9"/>
                                            </p:txEl>
                                          </p:spTgt>
                                        </p:tgtEl>
                                        <p:attrNameLst>
                                          <p:attrName>style.visibility</p:attrName>
                                        </p:attrNameLst>
                                      </p:cBhvr>
                                      <p:to>
                                        <p:strVal val="visible"/>
                                      </p:to>
                                    </p:set>
                                    <p:anim calcmode="lin" valueType="num">
                                      <p:cBhvr>
                                        <p:cTn id="50" dur="500" fill="hold"/>
                                        <p:tgtEl>
                                          <p:spTgt spid="25603">
                                            <p:txEl>
                                              <p:pRg st="9" end="9"/>
                                            </p:txEl>
                                          </p:spTgt>
                                        </p:tgtEl>
                                        <p:attrNameLst>
                                          <p:attrName>ppt_w</p:attrName>
                                        </p:attrNameLst>
                                      </p:cBhvr>
                                      <p:tavLst>
                                        <p:tav tm="0">
                                          <p:val>
                                            <p:fltVal val="0"/>
                                          </p:val>
                                        </p:tav>
                                        <p:tav tm="100000">
                                          <p:val>
                                            <p:strVal val="#ppt_w"/>
                                          </p:val>
                                        </p:tav>
                                      </p:tavLst>
                                    </p:anim>
                                    <p:anim calcmode="lin" valueType="num">
                                      <p:cBhvr>
                                        <p:cTn id="51" dur="500" fill="hold"/>
                                        <p:tgtEl>
                                          <p:spTgt spid="25603">
                                            <p:txEl>
                                              <p:pRg st="9" end="9"/>
                                            </p:txEl>
                                          </p:spTgt>
                                        </p:tgtEl>
                                        <p:attrNameLst>
                                          <p:attrName>ppt_h</p:attrName>
                                        </p:attrNameLst>
                                      </p:cBhvr>
                                      <p:tavLst>
                                        <p:tav tm="0">
                                          <p:val>
                                            <p:fltVal val="0"/>
                                          </p:val>
                                        </p:tav>
                                        <p:tav tm="100000">
                                          <p:val>
                                            <p:strVal val="#ppt_h"/>
                                          </p:val>
                                        </p:tav>
                                      </p:tavLst>
                                    </p:anim>
                                    <p:animEffect transition="in" filter="fade">
                                      <p:cBhvr>
                                        <p:cTn id="52" dur="500"/>
                                        <p:tgtEl>
                                          <p:spTgt spid="2560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642938" y="214313"/>
            <a:ext cx="7772400" cy="614362"/>
          </a:xfrm>
        </p:spPr>
        <p:txBody>
          <a:bodyPr/>
          <a:lstStyle/>
          <a:p>
            <a:r>
              <a:rPr lang="en-US" altLang="zh-CN" smtClean="0"/>
              <a:t>⑤</a:t>
            </a:r>
            <a:r>
              <a:rPr lang="en-US" smtClean="0"/>
              <a:t>输入操作</a:t>
            </a:r>
            <a:endParaRPr lang="zh-CN" altLang="en-US" smtClean="0"/>
          </a:p>
        </p:txBody>
      </p:sp>
      <p:sp>
        <p:nvSpPr>
          <p:cNvPr id="26627" name="内容占位符 2"/>
          <p:cNvSpPr>
            <a:spLocks noGrp="1"/>
          </p:cNvSpPr>
          <p:nvPr>
            <p:ph idx="4294967295"/>
          </p:nvPr>
        </p:nvSpPr>
        <p:spPr>
          <a:xfrm>
            <a:off x="0" y="785813"/>
            <a:ext cx="9144000" cy="6072187"/>
          </a:xfrm>
        </p:spPr>
        <p:txBody>
          <a:bodyPr/>
          <a:lstStyle/>
          <a:p>
            <a:pPr>
              <a:spcBef>
                <a:spcPct val="0"/>
              </a:spcBef>
              <a:buFont typeface="Monotype Sorts" pitchFamily="2" charset="2"/>
              <a:buNone/>
            </a:pPr>
            <a:r>
              <a:rPr lang="en-US" altLang="zh-CN" sz="2400" b="1" dirty="0" smtClean="0"/>
              <a:t>void </a:t>
            </a:r>
            <a:r>
              <a:rPr lang="en-US" altLang="zh-CN" sz="2400" b="1" dirty="0" err="1" smtClean="0"/>
              <a:t>SeqList</a:t>
            </a:r>
            <a:r>
              <a:rPr lang="en-US" altLang="zh-CN" sz="2400" b="1" dirty="0" smtClean="0"/>
              <a:t> :: input(){//</a:t>
            </a:r>
            <a:r>
              <a:rPr lang="zh-CN" altLang="en-US" sz="2400" b="1" dirty="0" smtClean="0"/>
              <a:t>从键盘逐个输入数据建立顺序表</a:t>
            </a:r>
            <a:endParaRPr lang="en-US" sz="2400" b="1" dirty="0" smtClean="0"/>
          </a:p>
          <a:p>
            <a:pPr>
              <a:spcBef>
                <a:spcPct val="0"/>
              </a:spcBef>
              <a:buFont typeface="Monotype Sorts" pitchFamily="2" charset="2"/>
              <a:buNone/>
            </a:pPr>
            <a:r>
              <a:rPr lang="en-US" altLang="zh-CN" sz="2400" b="1" dirty="0" err="1" smtClean="0"/>
              <a:t>cout</a:t>
            </a:r>
            <a:r>
              <a:rPr lang="en-US" altLang="zh-CN" sz="2400" b="1" dirty="0" smtClean="0"/>
              <a:t> &lt;&lt;“</a:t>
            </a:r>
            <a:r>
              <a:rPr lang="zh-CN" altLang="en-US" sz="2400" b="1" dirty="0" smtClean="0"/>
              <a:t>开始建立顺序表，请输入表中元素个数</a:t>
            </a:r>
            <a:r>
              <a:rPr lang="en-US" sz="2400" b="1" dirty="0" smtClean="0"/>
              <a:t>”；</a:t>
            </a:r>
          </a:p>
          <a:p>
            <a:pPr>
              <a:spcBef>
                <a:spcPct val="0"/>
              </a:spcBef>
              <a:buFont typeface="Monotype Sorts" pitchFamily="2" charset="2"/>
              <a:buNone/>
            </a:pPr>
            <a:r>
              <a:rPr lang="en-US" altLang="zh-CN" sz="2400" b="1" dirty="0" smtClean="0"/>
              <a:t>while (1)</a:t>
            </a:r>
          </a:p>
          <a:p>
            <a:pPr>
              <a:spcBef>
                <a:spcPct val="0"/>
              </a:spcBef>
              <a:buFont typeface="Monotype Sorts" pitchFamily="2" charset="2"/>
              <a:buNone/>
            </a:pPr>
            <a:r>
              <a:rPr lang="en-US" sz="2400" b="1" dirty="0" smtClean="0"/>
              <a:t>    </a:t>
            </a:r>
            <a:r>
              <a:rPr lang="en-US" altLang="zh-CN" sz="2400" b="1" dirty="0" smtClean="0"/>
              <a:t>{</a:t>
            </a:r>
          </a:p>
          <a:p>
            <a:pPr>
              <a:spcBef>
                <a:spcPct val="0"/>
              </a:spcBef>
              <a:buFont typeface="Monotype Sorts" pitchFamily="2" charset="2"/>
              <a:buNone/>
            </a:pPr>
            <a:r>
              <a:rPr lang="en-US" sz="2400" b="1" dirty="0" smtClean="0"/>
              <a:t>       </a:t>
            </a:r>
            <a:r>
              <a:rPr lang="en-US" altLang="zh-CN" sz="2400" b="1" dirty="0" err="1" smtClean="0"/>
              <a:t>cin</a:t>
            </a:r>
            <a:r>
              <a:rPr lang="en-US" altLang="zh-CN" sz="2400" b="1" dirty="0" smtClean="0"/>
              <a:t> &gt;&gt;last; </a:t>
            </a:r>
            <a:endParaRPr lang="en-US" altLang="zh-CN" sz="2400" b="1" dirty="0" smtClean="0">
              <a:solidFill>
                <a:srgbClr val="FF0000"/>
              </a:solidFill>
            </a:endParaRPr>
          </a:p>
          <a:p>
            <a:pPr>
              <a:spcBef>
                <a:spcPct val="0"/>
              </a:spcBef>
              <a:buFont typeface="Monotype Sorts" pitchFamily="2" charset="2"/>
              <a:buNone/>
            </a:pPr>
            <a:r>
              <a:rPr lang="en-US" altLang="zh-CN" sz="2400" b="1" dirty="0" smtClean="0"/>
              <a:t>       if (last&lt;=</a:t>
            </a:r>
            <a:r>
              <a:rPr lang="en-US" altLang="zh-CN" sz="2400" b="1" dirty="0" err="1" smtClean="0"/>
              <a:t>MaxSize</a:t>
            </a:r>
            <a:r>
              <a:rPr lang="en-US" altLang="zh-CN" sz="2400" b="1" dirty="0" smtClean="0"/>
              <a:t>&amp;&amp;last&gt;0)  break;</a:t>
            </a:r>
          </a:p>
          <a:p>
            <a:pPr>
              <a:spcBef>
                <a:spcPct val="0"/>
              </a:spcBef>
              <a:buFont typeface="Monotype Sorts" pitchFamily="2" charset="2"/>
              <a:buNone/>
            </a:pPr>
            <a:r>
              <a:rPr lang="en-US" altLang="zh-CN" sz="2400" b="1" dirty="0" smtClean="0"/>
              <a:t>       </a:t>
            </a:r>
            <a:r>
              <a:rPr lang="en-US" altLang="zh-CN" sz="2400" b="1" dirty="0" err="1" smtClean="0"/>
              <a:t>cout</a:t>
            </a:r>
            <a:r>
              <a:rPr lang="en-US" altLang="zh-CN" sz="2400" b="1" dirty="0" smtClean="0"/>
              <a:t> &lt;&lt;“</a:t>
            </a:r>
            <a:r>
              <a:rPr lang="zh-CN" altLang="en-US" sz="2400" b="1" dirty="0" smtClean="0"/>
              <a:t>元素个数有误，范围</a:t>
            </a:r>
            <a:r>
              <a:rPr lang="en-US" altLang="zh-CN" sz="2400" b="1" dirty="0" smtClean="0"/>
              <a:t>1~”&lt;&lt;MaxSize-1&lt;&lt;</a:t>
            </a:r>
            <a:r>
              <a:rPr lang="en-US" altLang="zh-CN" sz="2400" b="1" dirty="0" err="1" smtClean="0"/>
              <a:t>endl</a:t>
            </a:r>
            <a:r>
              <a:rPr lang="en-US" altLang="zh-CN" sz="2400" b="1" dirty="0" smtClean="0"/>
              <a:t>;</a:t>
            </a:r>
          </a:p>
          <a:p>
            <a:pPr>
              <a:spcBef>
                <a:spcPct val="0"/>
              </a:spcBef>
              <a:buFont typeface="Monotype Sorts" pitchFamily="2" charset="2"/>
              <a:buNone/>
            </a:pPr>
            <a:r>
              <a:rPr lang="en-US" altLang="zh-CN" sz="2400" b="1" dirty="0" smtClean="0"/>
              <a:t>     }</a:t>
            </a:r>
          </a:p>
          <a:p>
            <a:pPr>
              <a:spcBef>
                <a:spcPct val="0"/>
              </a:spcBef>
              <a:buFont typeface="Monotype Sorts" pitchFamily="2" charset="2"/>
              <a:buNone/>
            </a:pPr>
            <a:r>
              <a:rPr lang="en-US" altLang="zh-CN" sz="2400" b="1" dirty="0" smtClean="0"/>
              <a:t>for (</a:t>
            </a:r>
            <a:r>
              <a:rPr lang="en-US" altLang="zh-CN" sz="2400" b="1" dirty="0" err="1" smtClean="0"/>
              <a:t>int</a:t>
            </a:r>
            <a:r>
              <a:rPr lang="en-US" altLang="zh-CN" sz="2400" b="1" dirty="0" smtClean="0"/>
              <a:t> </a:t>
            </a:r>
            <a:r>
              <a:rPr lang="en-US" altLang="zh-CN" sz="2400" b="1" dirty="0" err="1" smtClean="0"/>
              <a:t>i</a:t>
            </a:r>
            <a:r>
              <a:rPr lang="en-US" altLang="zh-CN" sz="2400" b="1" dirty="0" smtClean="0"/>
              <a:t>=0;i&lt;</a:t>
            </a:r>
            <a:r>
              <a:rPr lang="en-US" altLang="zh-CN" sz="2400" b="1" dirty="0" err="1" smtClean="0"/>
              <a:t>last;i</a:t>
            </a:r>
            <a:r>
              <a:rPr lang="en-US" altLang="zh-CN" sz="2400" b="1" dirty="0" smtClean="0"/>
              <a:t>++)</a:t>
            </a:r>
          </a:p>
          <a:p>
            <a:pPr>
              <a:spcBef>
                <a:spcPct val="0"/>
              </a:spcBef>
              <a:buFont typeface="Monotype Sorts" pitchFamily="2" charset="2"/>
              <a:buNone/>
            </a:pPr>
            <a:r>
              <a:rPr lang="en-US" altLang="zh-CN" sz="2400" b="1" dirty="0" smtClean="0"/>
              <a:t>     {</a:t>
            </a:r>
            <a:r>
              <a:rPr lang="en-US" altLang="zh-CN" sz="2400" b="1" dirty="0" err="1" smtClean="0"/>
              <a:t>cout</a:t>
            </a:r>
            <a:r>
              <a:rPr lang="en-US" altLang="zh-CN" sz="2400" b="1" dirty="0" smtClean="0"/>
              <a:t>&lt;&lt;“</a:t>
            </a:r>
            <a:r>
              <a:rPr lang="zh-CN" altLang="en-US" sz="2400" b="1" dirty="0" smtClean="0"/>
              <a:t>请输入第</a:t>
            </a:r>
            <a:r>
              <a:rPr lang="en-US" sz="2400" b="1" dirty="0" smtClean="0"/>
              <a:t>”</a:t>
            </a:r>
            <a:r>
              <a:rPr lang="en-US" altLang="zh-CN" sz="2400" b="1" dirty="0" smtClean="0"/>
              <a:t>&lt;&lt;i+1&lt;&lt;“</a:t>
            </a:r>
            <a:r>
              <a:rPr lang="zh-CN" altLang="en-US" sz="2400" b="1" dirty="0" smtClean="0"/>
              <a:t>个元素：</a:t>
            </a:r>
            <a:r>
              <a:rPr lang="en-US" sz="2400" b="1" dirty="0" smtClean="0"/>
              <a:t>”</a:t>
            </a:r>
            <a:r>
              <a:rPr lang="en-US" altLang="zh-CN" sz="2400" b="1" dirty="0" smtClean="0"/>
              <a:t>&lt;&lt;</a:t>
            </a:r>
            <a:r>
              <a:rPr lang="en-US" altLang="zh-CN" sz="2400" b="1" dirty="0" err="1" smtClean="0"/>
              <a:t>endl</a:t>
            </a:r>
            <a:r>
              <a:rPr lang="en-US" altLang="zh-CN" sz="2400" b="1" dirty="0" smtClean="0"/>
              <a:t>;</a:t>
            </a:r>
          </a:p>
          <a:p>
            <a:pPr>
              <a:spcBef>
                <a:spcPct val="0"/>
              </a:spcBef>
              <a:buFont typeface="Monotype Sorts" pitchFamily="2" charset="2"/>
              <a:buNone/>
            </a:pPr>
            <a:r>
              <a:rPr lang="en-US" altLang="zh-CN" sz="2400" b="1" dirty="0" smtClean="0"/>
              <a:t>       </a:t>
            </a:r>
            <a:r>
              <a:rPr lang="en-US" altLang="zh-CN" sz="2400" b="1" dirty="0" err="1" smtClean="0"/>
              <a:t>cin</a:t>
            </a:r>
            <a:r>
              <a:rPr lang="en-US" altLang="zh-CN" sz="2400" b="1" dirty="0" smtClean="0"/>
              <a:t>&gt;&gt;data [</a:t>
            </a:r>
            <a:r>
              <a:rPr lang="en-US" altLang="zh-CN" sz="2400" b="1" dirty="0" err="1" smtClean="0"/>
              <a:t>i</a:t>
            </a:r>
            <a:r>
              <a:rPr lang="en-US" altLang="zh-CN" sz="2400" b="1" dirty="0" smtClean="0"/>
              <a:t>];</a:t>
            </a:r>
          </a:p>
          <a:p>
            <a:pPr>
              <a:spcBef>
                <a:spcPct val="0"/>
              </a:spcBef>
              <a:buFont typeface="Monotype Sorts" pitchFamily="2" charset="2"/>
              <a:buNone/>
            </a:pPr>
            <a:r>
              <a:rPr lang="en-US" altLang="zh-CN" sz="2400" b="1" dirty="0" smtClean="0"/>
              <a:t>      }</a:t>
            </a:r>
          </a:p>
          <a:p>
            <a:pPr>
              <a:spcBef>
                <a:spcPct val="0"/>
              </a:spcBef>
              <a:buFont typeface="Monotype Sorts" pitchFamily="2" charset="2"/>
              <a:buNone/>
            </a:pPr>
            <a:r>
              <a:rPr lang="en-US" altLang="zh-CN" sz="2400" b="1" dirty="0" smtClean="0"/>
              <a:t>       </a:t>
            </a:r>
            <a:r>
              <a:rPr lang="en-US" altLang="zh-CN" sz="2400" b="1" dirty="0" err="1" smtClean="0"/>
              <a:t>cout</a:t>
            </a:r>
            <a:r>
              <a:rPr lang="en-US" altLang="zh-CN" sz="2400" b="1" dirty="0" smtClean="0"/>
              <a:t>&lt;&lt;“</a:t>
            </a:r>
            <a:r>
              <a:rPr lang="zh-CN" altLang="en-US" sz="2400" b="1" dirty="0" smtClean="0"/>
              <a:t>表建立完成！</a:t>
            </a:r>
            <a:r>
              <a:rPr lang="en-US" sz="2400" b="1" dirty="0" smtClean="0"/>
              <a:t>” </a:t>
            </a:r>
            <a:r>
              <a:rPr lang="en-US" altLang="zh-CN" sz="2400" b="1" dirty="0" smtClean="0"/>
              <a:t>&lt;&lt;</a:t>
            </a:r>
            <a:r>
              <a:rPr lang="en-US" altLang="zh-CN" sz="2400" b="1" dirty="0" err="1" smtClean="0"/>
              <a:t>endl</a:t>
            </a:r>
            <a:r>
              <a:rPr lang="en-US" altLang="zh-CN" sz="2400" b="1" dirty="0" smtClean="0"/>
              <a:t>; </a:t>
            </a:r>
          </a:p>
          <a:p>
            <a:pPr>
              <a:spcBef>
                <a:spcPct val="0"/>
              </a:spcBef>
              <a:buFont typeface="Monotype Sorts" pitchFamily="2" charset="2"/>
              <a:buNone/>
            </a:pPr>
            <a:endParaRPr lang="en-US" altLang="zh-CN" sz="2400" b="1" dirty="0" smtClean="0"/>
          </a:p>
          <a:p>
            <a:pPr>
              <a:spcBef>
                <a:spcPct val="0"/>
              </a:spcBef>
              <a:buFont typeface="Monotype Sorts" pitchFamily="2" charset="2"/>
              <a:buNone/>
            </a:pPr>
            <a:r>
              <a:rPr lang="en-US" altLang="zh-CN" sz="2400" b="1" dirty="0" smtClean="0"/>
              <a:t>}</a:t>
            </a:r>
            <a:endParaRPr lang="zh-CN" altLang="en-US" sz="2400" dirty="0" smtClean="0"/>
          </a:p>
        </p:txBody>
      </p:sp>
      <p:sp>
        <p:nvSpPr>
          <p:cNvPr id="2" name="矩形 1"/>
          <p:cNvSpPr/>
          <p:nvPr/>
        </p:nvSpPr>
        <p:spPr>
          <a:xfrm>
            <a:off x="468313" y="5589588"/>
            <a:ext cx="1082675" cy="522287"/>
          </a:xfrm>
          <a:prstGeom prst="rect">
            <a:avLst/>
          </a:prstGeom>
        </p:spPr>
        <p:txBody>
          <a:bodyPr wrap="none">
            <a:spAutoFit/>
          </a:bodyPr>
          <a:lstStyle/>
          <a:p>
            <a:pPr>
              <a:defRPr/>
            </a:pPr>
            <a:r>
              <a:rPr lang="en-US" altLang="zh-CN" sz="2800" dirty="0">
                <a:latin typeface="+mn-lt"/>
              </a:rPr>
              <a:t>last--;</a:t>
            </a:r>
          </a:p>
        </p:txBody>
      </p:sp>
      <p:sp>
        <p:nvSpPr>
          <p:cNvPr id="5" name="矩形 4"/>
          <p:cNvSpPr/>
          <p:nvPr/>
        </p:nvSpPr>
        <p:spPr>
          <a:xfrm>
            <a:off x="4572000" y="5949950"/>
            <a:ext cx="1089025" cy="522288"/>
          </a:xfrm>
          <a:prstGeom prst="rect">
            <a:avLst/>
          </a:prstGeom>
        </p:spPr>
        <p:txBody>
          <a:bodyPr wrap="none">
            <a:spAutoFit/>
          </a:bodyPr>
          <a:lstStyle/>
          <a:p>
            <a:pPr>
              <a:defRPr/>
            </a:pPr>
            <a:r>
              <a:rPr lang="zh-CN" altLang="en-US" sz="2800" dirty="0">
                <a:latin typeface="+mn-ea"/>
                <a:ea typeface="+mn-ea"/>
              </a:rPr>
              <a:t>小</a:t>
            </a:r>
            <a:r>
              <a:rPr lang="en-US" altLang="zh-CN" sz="2800" dirty="0">
                <a:latin typeface="+mn-ea"/>
                <a:ea typeface="+mn-ea"/>
              </a:rPr>
              <a:t>Bug</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animEffect transition="in" filter="slide(fromBottom)">
                                      <p:cBhvr>
                                        <p:cTn id="7" dur="500"/>
                                        <p:tgtEl>
                                          <p:spTgt spid="2662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6627">
                                            <p:txEl>
                                              <p:pRg st="3" end="3"/>
                                            </p:txEl>
                                          </p:spTgt>
                                        </p:tgtEl>
                                        <p:attrNameLst>
                                          <p:attrName>style.visibility</p:attrName>
                                        </p:attrNameLst>
                                      </p:cBhvr>
                                      <p:to>
                                        <p:strVal val="visible"/>
                                      </p:to>
                                    </p:set>
                                    <p:animEffect transition="in" filter="slide(fromBottom)">
                                      <p:cBhvr>
                                        <p:cTn id="12" dur="500"/>
                                        <p:tgtEl>
                                          <p:spTgt spid="26627">
                                            <p:txEl>
                                              <p:pRg st="3" end="3"/>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animEffect transition="in" filter="slide(fromBottom)">
                                      <p:cBhvr>
                                        <p:cTn id="15" dur="500"/>
                                        <p:tgtEl>
                                          <p:spTgt spid="26627">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26627">
                                            <p:txEl>
                                              <p:pRg st="5" end="5"/>
                                            </p:txEl>
                                          </p:spTgt>
                                        </p:tgtEl>
                                        <p:attrNameLst>
                                          <p:attrName>style.visibility</p:attrName>
                                        </p:attrNameLst>
                                      </p:cBhvr>
                                      <p:to>
                                        <p:strVal val="visible"/>
                                      </p:to>
                                    </p:set>
                                    <p:anim calcmode="lin" valueType="num">
                                      <p:cBhvr additive="base">
                                        <p:cTn id="20" dur="500" fill="hold"/>
                                        <p:tgtEl>
                                          <p:spTgt spid="26627">
                                            <p:txEl>
                                              <p:pRg st="5" end="5"/>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6627">
                                            <p:txEl>
                                              <p:pRg st="5" end="5"/>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6627">
                                            <p:txEl>
                                              <p:pRg st="6" end="6"/>
                                            </p:txEl>
                                          </p:spTgt>
                                        </p:tgtEl>
                                        <p:attrNameLst>
                                          <p:attrName>style.visibility</p:attrName>
                                        </p:attrNameLst>
                                      </p:cBhvr>
                                      <p:to>
                                        <p:strVal val="visible"/>
                                      </p:to>
                                    </p:set>
                                    <p:anim calcmode="lin" valueType="num">
                                      <p:cBhvr additive="base">
                                        <p:cTn id="24" dur="500" fill="hold"/>
                                        <p:tgtEl>
                                          <p:spTgt spid="26627">
                                            <p:txEl>
                                              <p:pRg st="6" end="6"/>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627">
                                            <p:txEl>
                                              <p:pRg st="6" end="6"/>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6627">
                                            <p:txEl>
                                              <p:pRg st="7" end="7"/>
                                            </p:txEl>
                                          </p:spTgt>
                                        </p:tgtEl>
                                        <p:attrNameLst>
                                          <p:attrName>style.visibility</p:attrName>
                                        </p:attrNameLst>
                                      </p:cBhvr>
                                      <p:to>
                                        <p:strVal val="visible"/>
                                      </p:to>
                                    </p:set>
                                    <p:anim calcmode="lin" valueType="num">
                                      <p:cBhvr additive="base">
                                        <p:cTn id="28" dur="500" fill="hold"/>
                                        <p:tgtEl>
                                          <p:spTgt spid="26627">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66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5" presetClass="entr" presetSubtype="0" fill="hold" nodeType="clickEffect">
                                  <p:stCondLst>
                                    <p:cond delay="0"/>
                                  </p:stCondLst>
                                  <p:childTnLst>
                                    <p:set>
                                      <p:cBhvr>
                                        <p:cTn id="33" dur="1" fill="hold">
                                          <p:stCondLst>
                                            <p:cond delay="0"/>
                                          </p:stCondLst>
                                        </p:cTn>
                                        <p:tgtEl>
                                          <p:spTgt spid="26627">
                                            <p:txEl>
                                              <p:pRg st="8" end="8"/>
                                            </p:txEl>
                                          </p:spTgt>
                                        </p:tgtEl>
                                        <p:attrNameLst>
                                          <p:attrName>style.visibility</p:attrName>
                                        </p:attrNameLst>
                                      </p:cBhvr>
                                      <p:to>
                                        <p:strVal val="visible"/>
                                      </p:to>
                                    </p:set>
                                    <p:anim calcmode="lin" valueType="num">
                                      <p:cBhvr>
                                        <p:cTn id="34" dur="1000" fill="hold"/>
                                        <p:tgtEl>
                                          <p:spTgt spid="26627">
                                            <p:txEl>
                                              <p:pRg st="8" end="8"/>
                                            </p:txEl>
                                          </p:spTgt>
                                        </p:tgtEl>
                                        <p:attrNameLst>
                                          <p:attrName>ppt_w</p:attrName>
                                        </p:attrNameLst>
                                      </p:cBhvr>
                                      <p:tavLst>
                                        <p:tav tm="0">
                                          <p:val>
                                            <p:fltVal val="0"/>
                                          </p:val>
                                        </p:tav>
                                        <p:tav tm="100000">
                                          <p:val>
                                            <p:strVal val="#ppt_w"/>
                                          </p:val>
                                        </p:tav>
                                      </p:tavLst>
                                    </p:anim>
                                    <p:anim calcmode="lin" valueType="num">
                                      <p:cBhvr>
                                        <p:cTn id="35" dur="1000" fill="hold"/>
                                        <p:tgtEl>
                                          <p:spTgt spid="26627">
                                            <p:txEl>
                                              <p:pRg st="8" end="8"/>
                                            </p:txEl>
                                          </p:spTgt>
                                        </p:tgtEl>
                                        <p:attrNameLst>
                                          <p:attrName>ppt_h</p:attrName>
                                        </p:attrNameLst>
                                      </p:cBhvr>
                                      <p:tavLst>
                                        <p:tav tm="0">
                                          <p:val>
                                            <p:fltVal val="0"/>
                                          </p:val>
                                        </p:tav>
                                        <p:tav tm="100000">
                                          <p:val>
                                            <p:strVal val="#ppt_h"/>
                                          </p:val>
                                        </p:tav>
                                      </p:tavLst>
                                    </p:anim>
                                    <p:anim calcmode="lin" valueType="num">
                                      <p:cBhvr>
                                        <p:cTn id="36" dur="1000" fill="hold"/>
                                        <p:tgtEl>
                                          <p:spTgt spid="26627">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37" dur="1000" fill="hold"/>
                                        <p:tgtEl>
                                          <p:spTgt spid="26627">
                                            <p:txEl>
                                              <p:pRg st="8" end="8"/>
                                            </p:txEl>
                                          </p:spTgt>
                                        </p:tgtEl>
                                        <p:attrNameLst>
                                          <p:attrName>ppt_y</p:attrName>
                                        </p:attrNameLst>
                                      </p:cBhvr>
                                      <p:tavLst>
                                        <p:tav tm="0" fmla="#ppt_y+(sin(-2*pi*(1-$))*-#ppt_x+cos(-2*pi*(1-$))*(1-#ppt_y))*(1-$)">
                                          <p:val>
                                            <p:fltVal val="0"/>
                                          </p:val>
                                        </p:tav>
                                        <p:tav tm="100000">
                                          <p:val>
                                            <p:fltVal val="1"/>
                                          </p:val>
                                        </p:tav>
                                      </p:tavLst>
                                    </p:anim>
                                  </p:childTnLst>
                                </p:cTn>
                              </p:par>
                              <p:par>
                                <p:cTn id="38" presetID="15" presetClass="entr" presetSubtype="0" fill="hold" nodeType="withEffect">
                                  <p:stCondLst>
                                    <p:cond delay="0"/>
                                  </p:stCondLst>
                                  <p:childTnLst>
                                    <p:set>
                                      <p:cBhvr>
                                        <p:cTn id="39" dur="1" fill="hold">
                                          <p:stCondLst>
                                            <p:cond delay="0"/>
                                          </p:stCondLst>
                                        </p:cTn>
                                        <p:tgtEl>
                                          <p:spTgt spid="26627">
                                            <p:txEl>
                                              <p:pRg st="9" end="9"/>
                                            </p:txEl>
                                          </p:spTgt>
                                        </p:tgtEl>
                                        <p:attrNameLst>
                                          <p:attrName>style.visibility</p:attrName>
                                        </p:attrNameLst>
                                      </p:cBhvr>
                                      <p:to>
                                        <p:strVal val="visible"/>
                                      </p:to>
                                    </p:set>
                                    <p:anim calcmode="lin" valueType="num">
                                      <p:cBhvr>
                                        <p:cTn id="40" dur="1000" fill="hold"/>
                                        <p:tgtEl>
                                          <p:spTgt spid="26627">
                                            <p:txEl>
                                              <p:pRg st="9" end="9"/>
                                            </p:txEl>
                                          </p:spTgt>
                                        </p:tgtEl>
                                        <p:attrNameLst>
                                          <p:attrName>ppt_w</p:attrName>
                                        </p:attrNameLst>
                                      </p:cBhvr>
                                      <p:tavLst>
                                        <p:tav tm="0">
                                          <p:val>
                                            <p:fltVal val="0"/>
                                          </p:val>
                                        </p:tav>
                                        <p:tav tm="100000">
                                          <p:val>
                                            <p:strVal val="#ppt_w"/>
                                          </p:val>
                                        </p:tav>
                                      </p:tavLst>
                                    </p:anim>
                                    <p:anim calcmode="lin" valueType="num">
                                      <p:cBhvr>
                                        <p:cTn id="41" dur="1000" fill="hold"/>
                                        <p:tgtEl>
                                          <p:spTgt spid="26627">
                                            <p:txEl>
                                              <p:pRg st="9" end="9"/>
                                            </p:txEl>
                                          </p:spTgt>
                                        </p:tgtEl>
                                        <p:attrNameLst>
                                          <p:attrName>ppt_h</p:attrName>
                                        </p:attrNameLst>
                                      </p:cBhvr>
                                      <p:tavLst>
                                        <p:tav tm="0">
                                          <p:val>
                                            <p:fltVal val="0"/>
                                          </p:val>
                                        </p:tav>
                                        <p:tav tm="100000">
                                          <p:val>
                                            <p:strVal val="#ppt_h"/>
                                          </p:val>
                                        </p:tav>
                                      </p:tavLst>
                                    </p:anim>
                                    <p:anim calcmode="lin" valueType="num">
                                      <p:cBhvr>
                                        <p:cTn id="42" dur="1000" fill="hold"/>
                                        <p:tgtEl>
                                          <p:spTgt spid="26627">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43" dur="1000" fill="hold"/>
                                        <p:tgtEl>
                                          <p:spTgt spid="26627">
                                            <p:txEl>
                                              <p:pRg st="9" end="9"/>
                                            </p:txEl>
                                          </p:spTgt>
                                        </p:tgtEl>
                                        <p:attrNameLst>
                                          <p:attrName>ppt_y</p:attrName>
                                        </p:attrNameLst>
                                      </p:cBhvr>
                                      <p:tavLst>
                                        <p:tav tm="0" fmla="#ppt_y+(sin(-2*pi*(1-$))*-#ppt_x+cos(-2*pi*(1-$))*(1-#ppt_y))*(1-$)">
                                          <p:val>
                                            <p:fltVal val="0"/>
                                          </p:val>
                                        </p:tav>
                                        <p:tav tm="100000">
                                          <p:val>
                                            <p:fltVal val="1"/>
                                          </p:val>
                                        </p:tav>
                                      </p:tavLst>
                                    </p:anim>
                                  </p:childTnLst>
                                </p:cTn>
                              </p:par>
                              <p:par>
                                <p:cTn id="44" presetID="15" presetClass="entr" presetSubtype="0" fill="hold" nodeType="withEffect">
                                  <p:stCondLst>
                                    <p:cond delay="0"/>
                                  </p:stCondLst>
                                  <p:childTnLst>
                                    <p:set>
                                      <p:cBhvr>
                                        <p:cTn id="45" dur="1" fill="hold">
                                          <p:stCondLst>
                                            <p:cond delay="0"/>
                                          </p:stCondLst>
                                        </p:cTn>
                                        <p:tgtEl>
                                          <p:spTgt spid="26627">
                                            <p:txEl>
                                              <p:pRg st="10" end="10"/>
                                            </p:txEl>
                                          </p:spTgt>
                                        </p:tgtEl>
                                        <p:attrNameLst>
                                          <p:attrName>style.visibility</p:attrName>
                                        </p:attrNameLst>
                                      </p:cBhvr>
                                      <p:to>
                                        <p:strVal val="visible"/>
                                      </p:to>
                                    </p:set>
                                    <p:anim calcmode="lin" valueType="num">
                                      <p:cBhvr>
                                        <p:cTn id="46" dur="1000" fill="hold"/>
                                        <p:tgtEl>
                                          <p:spTgt spid="26627">
                                            <p:txEl>
                                              <p:pRg st="10" end="10"/>
                                            </p:txEl>
                                          </p:spTgt>
                                        </p:tgtEl>
                                        <p:attrNameLst>
                                          <p:attrName>ppt_w</p:attrName>
                                        </p:attrNameLst>
                                      </p:cBhvr>
                                      <p:tavLst>
                                        <p:tav tm="0">
                                          <p:val>
                                            <p:fltVal val="0"/>
                                          </p:val>
                                        </p:tav>
                                        <p:tav tm="100000">
                                          <p:val>
                                            <p:strVal val="#ppt_w"/>
                                          </p:val>
                                        </p:tav>
                                      </p:tavLst>
                                    </p:anim>
                                    <p:anim calcmode="lin" valueType="num">
                                      <p:cBhvr>
                                        <p:cTn id="47" dur="1000" fill="hold"/>
                                        <p:tgtEl>
                                          <p:spTgt spid="26627">
                                            <p:txEl>
                                              <p:pRg st="10" end="10"/>
                                            </p:txEl>
                                          </p:spTgt>
                                        </p:tgtEl>
                                        <p:attrNameLst>
                                          <p:attrName>ppt_h</p:attrName>
                                        </p:attrNameLst>
                                      </p:cBhvr>
                                      <p:tavLst>
                                        <p:tav tm="0">
                                          <p:val>
                                            <p:fltVal val="0"/>
                                          </p:val>
                                        </p:tav>
                                        <p:tav tm="100000">
                                          <p:val>
                                            <p:strVal val="#ppt_h"/>
                                          </p:val>
                                        </p:tav>
                                      </p:tavLst>
                                    </p:anim>
                                    <p:anim calcmode="lin" valueType="num">
                                      <p:cBhvr>
                                        <p:cTn id="48" dur="1000" fill="hold"/>
                                        <p:tgtEl>
                                          <p:spTgt spid="26627">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49" dur="1000" fill="hold"/>
                                        <p:tgtEl>
                                          <p:spTgt spid="26627">
                                            <p:txEl>
                                              <p:pRg st="10" end="10"/>
                                            </p:txEl>
                                          </p:spTgt>
                                        </p:tgtEl>
                                        <p:attrNameLst>
                                          <p:attrName>ppt_y</p:attrName>
                                        </p:attrNameLst>
                                      </p:cBhvr>
                                      <p:tavLst>
                                        <p:tav tm="0" fmla="#ppt_y+(sin(-2*pi*(1-$))*-#ppt_x+cos(-2*pi*(1-$))*(1-#ppt_y))*(1-$)">
                                          <p:val>
                                            <p:fltVal val="0"/>
                                          </p:val>
                                        </p:tav>
                                        <p:tav tm="100000">
                                          <p:val>
                                            <p:fltVal val="1"/>
                                          </p:val>
                                        </p:tav>
                                      </p:tavLst>
                                    </p:anim>
                                  </p:childTnLst>
                                </p:cTn>
                              </p:par>
                              <p:par>
                                <p:cTn id="50" presetID="15" presetClass="entr" presetSubtype="0" fill="hold" nodeType="withEffect">
                                  <p:stCondLst>
                                    <p:cond delay="0"/>
                                  </p:stCondLst>
                                  <p:childTnLst>
                                    <p:set>
                                      <p:cBhvr>
                                        <p:cTn id="51" dur="1" fill="hold">
                                          <p:stCondLst>
                                            <p:cond delay="0"/>
                                          </p:stCondLst>
                                        </p:cTn>
                                        <p:tgtEl>
                                          <p:spTgt spid="26627">
                                            <p:txEl>
                                              <p:pRg st="11" end="11"/>
                                            </p:txEl>
                                          </p:spTgt>
                                        </p:tgtEl>
                                        <p:attrNameLst>
                                          <p:attrName>style.visibility</p:attrName>
                                        </p:attrNameLst>
                                      </p:cBhvr>
                                      <p:to>
                                        <p:strVal val="visible"/>
                                      </p:to>
                                    </p:set>
                                    <p:anim calcmode="lin" valueType="num">
                                      <p:cBhvr>
                                        <p:cTn id="52" dur="1000" fill="hold"/>
                                        <p:tgtEl>
                                          <p:spTgt spid="26627">
                                            <p:txEl>
                                              <p:pRg st="11" end="11"/>
                                            </p:txEl>
                                          </p:spTgt>
                                        </p:tgtEl>
                                        <p:attrNameLst>
                                          <p:attrName>ppt_w</p:attrName>
                                        </p:attrNameLst>
                                      </p:cBhvr>
                                      <p:tavLst>
                                        <p:tav tm="0">
                                          <p:val>
                                            <p:fltVal val="0"/>
                                          </p:val>
                                        </p:tav>
                                        <p:tav tm="100000">
                                          <p:val>
                                            <p:strVal val="#ppt_w"/>
                                          </p:val>
                                        </p:tav>
                                      </p:tavLst>
                                    </p:anim>
                                    <p:anim calcmode="lin" valueType="num">
                                      <p:cBhvr>
                                        <p:cTn id="53" dur="1000" fill="hold"/>
                                        <p:tgtEl>
                                          <p:spTgt spid="26627">
                                            <p:txEl>
                                              <p:pRg st="11" end="11"/>
                                            </p:txEl>
                                          </p:spTgt>
                                        </p:tgtEl>
                                        <p:attrNameLst>
                                          <p:attrName>ppt_h</p:attrName>
                                        </p:attrNameLst>
                                      </p:cBhvr>
                                      <p:tavLst>
                                        <p:tav tm="0">
                                          <p:val>
                                            <p:fltVal val="0"/>
                                          </p:val>
                                        </p:tav>
                                        <p:tav tm="100000">
                                          <p:val>
                                            <p:strVal val="#ppt_h"/>
                                          </p:val>
                                        </p:tav>
                                      </p:tavLst>
                                    </p:anim>
                                    <p:anim calcmode="lin" valueType="num">
                                      <p:cBhvr>
                                        <p:cTn id="54" dur="1000" fill="hold"/>
                                        <p:tgtEl>
                                          <p:spTgt spid="26627">
                                            <p:txEl>
                                              <p:pRg st="11" end="11"/>
                                            </p:txEl>
                                          </p:spTgt>
                                        </p:tgtEl>
                                        <p:attrNameLst>
                                          <p:attrName>ppt_x</p:attrName>
                                        </p:attrNameLst>
                                      </p:cBhvr>
                                      <p:tavLst>
                                        <p:tav tm="0" fmla="#ppt_x+(cos(-2*pi*(1-$))*-#ppt_x-sin(-2*pi*(1-$))*(1-#ppt_y))*(1-$)">
                                          <p:val>
                                            <p:fltVal val="0"/>
                                          </p:val>
                                        </p:tav>
                                        <p:tav tm="100000">
                                          <p:val>
                                            <p:fltVal val="1"/>
                                          </p:val>
                                        </p:tav>
                                      </p:tavLst>
                                    </p:anim>
                                    <p:anim calcmode="lin" valueType="num">
                                      <p:cBhvr>
                                        <p:cTn id="55" dur="1000" fill="hold"/>
                                        <p:tgtEl>
                                          <p:spTgt spid="26627">
                                            <p:txEl>
                                              <p:pRg st="11" end="1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53" presetClass="entr" presetSubtype="0" fill="hold" nodeType="clickEffect">
                                  <p:stCondLst>
                                    <p:cond delay="0"/>
                                  </p:stCondLst>
                                  <p:childTnLst>
                                    <p:set>
                                      <p:cBhvr>
                                        <p:cTn id="59" dur="1" fill="hold">
                                          <p:stCondLst>
                                            <p:cond delay="0"/>
                                          </p:stCondLst>
                                        </p:cTn>
                                        <p:tgtEl>
                                          <p:spTgt spid="26627">
                                            <p:txEl>
                                              <p:pRg st="12" end="12"/>
                                            </p:txEl>
                                          </p:spTgt>
                                        </p:tgtEl>
                                        <p:attrNameLst>
                                          <p:attrName>style.visibility</p:attrName>
                                        </p:attrNameLst>
                                      </p:cBhvr>
                                      <p:to>
                                        <p:strVal val="visible"/>
                                      </p:to>
                                    </p:set>
                                    <p:anim calcmode="lin" valueType="num">
                                      <p:cBhvr>
                                        <p:cTn id="60" dur="500" fill="hold"/>
                                        <p:tgtEl>
                                          <p:spTgt spid="26627">
                                            <p:txEl>
                                              <p:pRg st="12" end="12"/>
                                            </p:txEl>
                                          </p:spTgt>
                                        </p:tgtEl>
                                        <p:attrNameLst>
                                          <p:attrName>ppt_w</p:attrName>
                                        </p:attrNameLst>
                                      </p:cBhvr>
                                      <p:tavLst>
                                        <p:tav tm="0">
                                          <p:val>
                                            <p:fltVal val="0"/>
                                          </p:val>
                                        </p:tav>
                                        <p:tav tm="100000">
                                          <p:val>
                                            <p:strVal val="#ppt_w"/>
                                          </p:val>
                                        </p:tav>
                                      </p:tavLst>
                                    </p:anim>
                                    <p:anim calcmode="lin" valueType="num">
                                      <p:cBhvr>
                                        <p:cTn id="61" dur="500" fill="hold"/>
                                        <p:tgtEl>
                                          <p:spTgt spid="26627">
                                            <p:txEl>
                                              <p:pRg st="12" end="12"/>
                                            </p:txEl>
                                          </p:spTgt>
                                        </p:tgtEl>
                                        <p:attrNameLst>
                                          <p:attrName>ppt_h</p:attrName>
                                        </p:attrNameLst>
                                      </p:cBhvr>
                                      <p:tavLst>
                                        <p:tav tm="0">
                                          <p:val>
                                            <p:fltVal val="0"/>
                                          </p:val>
                                        </p:tav>
                                        <p:tav tm="100000">
                                          <p:val>
                                            <p:strVal val="#ppt_h"/>
                                          </p:val>
                                        </p:tav>
                                      </p:tavLst>
                                    </p:anim>
                                    <p:animEffect transition="in" filter="fade">
                                      <p:cBhvr>
                                        <p:cTn id="62" dur="500"/>
                                        <p:tgtEl>
                                          <p:spTgt spid="26627">
                                            <p:txEl>
                                              <p:pRg st="12" end="12"/>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53" presetClass="entr" presetSubtype="0" fill="hold" nodeType="clickEffect">
                                  <p:stCondLst>
                                    <p:cond delay="0"/>
                                  </p:stCondLst>
                                  <p:childTnLst>
                                    <p:set>
                                      <p:cBhvr>
                                        <p:cTn id="66" dur="1" fill="hold">
                                          <p:stCondLst>
                                            <p:cond delay="0"/>
                                          </p:stCondLst>
                                        </p:cTn>
                                        <p:tgtEl>
                                          <p:spTgt spid="26627">
                                            <p:txEl>
                                              <p:pRg st="14" end="14"/>
                                            </p:txEl>
                                          </p:spTgt>
                                        </p:tgtEl>
                                        <p:attrNameLst>
                                          <p:attrName>style.visibility</p:attrName>
                                        </p:attrNameLst>
                                      </p:cBhvr>
                                      <p:to>
                                        <p:strVal val="visible"/>
                                      </p:to>
                                    </p:set>
                                    <p:anim calcmode="lin" valueType="num">
                                      <p:cBhvr>
                                        <p:cTn id="67" dur="500" fill="hold"/>
                                        <p:tgtEl>
                                          <p:spTgt spid="26627">
                                            <p:txEl>
                                              <p:pRg st="14" end="14"/>
                                            </p:txEl>
                                          </p:spTgt>
                                        </p:tgtEl>
                                        <p:attrNameLst>
                                          <p:attrName>ppt_w</p:attrName>
                                        </p:attrNameLst>
                                      </p:cBhvr>
                                      <p:tavLst>
                                        <p:tav tm="0">
                                          <p:val>
                                            <p:fltVal val="0"/>
                                          </p:val>
                                        </p:tav>
                                        <p:tav tm="100000">
                                          <p:val>
                                            <p:strVal val="#ppt_w"/>
                                          </p:val>
                                        </p:tav>
                                      </p:tavLst>
                                    </p:anim>
                                    <p:anim calcmode="lin" valueType="num">
                                      <p:cBhvr>
                                        <p:cTn id="68" dur="500" fill="hold"/>
                                        <p:tgtEl>
                                          <p:spTgt spid="26627">
                                            <p:txEl>
                                              <p:pRg st="14" end="14"/>
                                            </p:txEl>
                                          </p:spTgt>
                                        </p:tgtEl>
                                        <p:attrNameLst>
                                          <p:attrName>ppt_h</p:attrName>
                                        </p:attrNameLst>
                                      </p:cBhvr>
                                      <p:tavLst>
                                        <p:tav tm="0">
                                          <p:val>
                                            <p:fltVal val="0"/>
                                          </p:val>
                                        </p:tav>
                                        <p:tav tm="100000">
                                          <p:val>
                                            <p:strVal val="#ppt_h"/>
                                          </p:val>
                                        </p:tav>
                                      </p:tavLst>
                                    </p:anim>
                                    <p:animEffect transition="in" filter="fade">
                                      <p:cBhvr>
                                        <p:cTn id="69" dur="500"/>
                                        <p:tgtEl>
                                          <p:spTgt spid="26627">
                                            <p:txEl>
                                              <p:pRg st="14" end="14"/>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fade">
                                      <p:cBhvr>
                                        <p:cTn id="74"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5" fill="hold" nodeType="clickPar">
                      <p:stCondLst>
                        <p:cond delay="indefinite"/>
                      </p:stCondLst>
                      <p:childTnLst>
                        <p:par>
                          <p:cTn id="76" fill="hold" nodeType="withGroup">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
                                        </p:tgtEl>
                                        <p:attrNameLst>
                                          <p:attrName>style.visibility</p:attrName>
                                        </p:attrNameLst>
                                      </p:cBhvr>
                                      <p:to>
                                        <p:strVal val="visible"/>
                                      </p:to>
                                    </p:set>
                                    <p:animEffect transition="in" filter="fade">
                                      <p:cBhvr>
                                        <p:cTn id="7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6"/>
          <p:cNvSpPr txBox="1">
            <a:spLocks noChangeArrowheads="1"/>
          </p:cNvSpPr>
          <p:nvPr/>
        </p:nvSpPr>
        <p:spPr bwMode="auto">
          <a:xfrm>
            <a:off x="714375" y="1772816"/>
            <a:ext cx="7581900"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dirty="0">
                <a:solidFill>
                  <a:schemeClr val="tx1"/>
                </a:solidFill>
                <a:latin typeface="华文中宋" pitchFamily="2" charset="-122"/>
                <a:ea typeface="华文中宋" pitchFamily="2" charset="-122"/>
              </a:rPr>
              <a:t>2.1  </a:t>
            </a:r>
            <a:r>
              <a:rPr lang="zh-CN" altLang="en-US" sz="3200" dirty="0">
                <a:solidFill>
                  <a:schemeClr val="tx1"/>
                </a:solidFill>
                <a:latin typeface="华文中宋" pitchFamily="2" charset="-122"/>
                <a:ea typeface="华文中宋" pitchFamily="2" charset="-122"/>
              </a:rPr>
              <a:t>线性表</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2.2  </a:t>
            </a:r>
            <a:r>
              <a:rPr lang="zh-CN" altLang="en-US" sz="3200" dirty="0">
                <a:solidFill>
                  <a:schemeClr val="tx1"/>
                </a:solidFill>
                <a:latin typeface="华文中宋" pitchFamily="2" charset="-122"/>
                <a:ea typeface="华文中宋" pitchFamily="2" charset="-122"/>
              </a:rPr>
              <a:t>顺序表</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2.3  </a:t>
            </a:r>
            <a:r>
              <a:rPr lang="zh-CN" altLang="en-US" sz="3200" dirty="0">
                <a:solidFill>
                  <a:schemeClr val="tx1"/>
                </a:solidFill>
                <a:latin typeface="华文中宋" pitchFamily="2" charset="-122"/>
                <a:ea typeface="华文中宋" pitchFamily="2" charset="-122"/>
              </a:rPr>
              <a:t>单链表</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2.4  </a:t>
            </a:r>
            <a:r>
              <a:rPr lang="zh-CN" altLang="en-US" sz="3200" dirty="0">
                <a:solidFill>
                  <a:schemeClr val="tx1"/>
                </a:solidFill>
                <a:latin typeface="华文中宋" pitchFamily="2" charset="-122"/>
                <a:ea typeface="华文中宋" pitchFamily="2" charset="-122"/>
              </a:rPr>
              <a:t>线性链表的其它变形</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2.5  </a:t>
            </a:r>
            <a:r>
              <a:rPr lang="zh-CN" altLang="en-US" sz="3200" dirty="0">
                <a:solidFill>
                  <a:schemeClr val="tx1"/>
                </a:solidFill>
                <a:latin typeface="华文中宋" pitchFamily="2" charset="-122"/>
                <a:ea typeface="华文中宋" pitchFamily="2" charset="-122"/>
              </a:rPr>
              <a:t>单链表的应用：一元多项式及其运算</a:t>
            </a:r>
          </a:p>
          <a:p>
            <a:pPr eaLnBrk="1" hangingPunct="1"/>
            <a:endParaRPr lang="zh-CN" altLang="en-US" sz="2800" dirty="0"/>
          </a:p>
        </p:txBody>
      </p:sp>
      <p:sp>
        <p:nvSpPr>
          <p:cNvPr id="3075" name="Rectangle 2"/>
          <p:cNvSpPr>
            <a:spLocks noChangeArrowheads="1"/>
          </p:cNvSpPr>
          <p:nvPr/>
        </p:nvSpPr>
        <p:spPr bwMode="auto">
          <a:xfrm>
            <a:off x="755650" y="2603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5400" b="0">
                <a:solidFill>
                  <a:srgbClr val="FF0000"/>
                </a:solidFill>
                <a:latin typeface="黑体" pitchFamily="2" charset="-122"/>
                <a:ea typeface="黑体" pitchFamily="2" charset="-122"/>
              </a:rPr>
              <a:t>第二章  线性表</a:t>
            </a:r>
          </a:p>
        </p:txBody>
      </p:sp>
    </p:spTree>
  </p:cSld>
  <p:clrMapOvr>
    <a:masterClrMapping/>
  </p:clrMapOvr>
  <p:transition spd="med">
    <p:zo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a:xfrm>
            <a:off x="642938" y="214313"/>
            <a:ext cx="7772400" cy="614362"/>
          </a:xfrm>
        </p:spPr>
        <p:txBody>
          <a:bodyPr/>
          <a:lstStyle/>
          <a:p>
            <a:r>
              <a:rPr lang="en-US" altLang="zh-CN" smtClean="0"/>
              <a:t>⑥</a:t>
            </a:r>
            <a:r>
              <a:rPr lang="en-US" smtClean="0"/>
              <a:t>输出操作</a:t>
            </a:r>
            <a:endParaRPr lang="zh-CN" altLang="en-US" smtClean="0"/>
          </a:p>
        </p:txBody>
      </p:sp>
      <p:sp>
        <p:nvSpPr>
          <p:cNvPr id="27651" name="内容占位符 2"/>
          <p:cNvSpPr>
            <a:spLocks noGrp="1"/>
          </p:cNvSpPr>
          <p:nvPr>
            <p:ph idx="4294967295"/>
          </p:nvPr>
        </p:nvSpPr>
        <p:spPr>
          <a:xfrm>
            <a:off x="0" y="785813"/>
            <a:ext cx="9144000" cy="6072187"/>
          </a:xfrm>
        </p:spPr>
        <p:txBody>
          <a:bodyPr/>
          <a:lstStyle/>
          <a:p>
            <a:pPr>
              <a:buFont typeface="Monotype Sorts" pitchFamily="2" charset="2"/>
              <a:buNone/>
            </a:pPr>
            <a:r>
              <a:rPr lang="en-US" altLang="zh-CN" sz="2800" b="1" dirty="0" smtClean="0"/>
              <a:t>void </a:t>
            </a:r>
            <a:r>
              <a:rPr lang="en-US" altLang="zh-CN" sz="2800" b="1" dirty="0" err="1" smtClean="0"/>
              <a:t>SeqList</a:t>
            </a:r>
            <a:r>
              <a:rPr lang="en-US" altLang="zh-CN" sz="2800" b="1" dirty="0" smtClean="0"/>
              <a:t> :: output()</a:t>
            </a:r>
          </a:p>
          <a:p>
            <a:pPr>
              <a:buFont typeface="Monotype Sorts" pitchFamily="2" charset="2"/>
              <a:buNone/>
            </a:pPr>
            <a:r>
              <a:rPr lang="en-US" altLang="zh-CN" sz="2800" b="1" dirty="0" smtClean="0"/>
              <a:t>{//</a:t>
            </a:r>
            <a:r>
              <a:rPr lang="zh-CN" altLang="en-US" sz="2800" b="1" dirty="0" smtClean="0"/>
              <a:t>将顺序表全部元素输出到屏幕上</a:t>
            </a:r>
            <a:endParaRPr lang="en-US" sz="2800" b="1" dirty="0" smtClean="0"/>
          </a:p>
          <a:p>
            <a:pPr>
              <a:buFont typeface="Monotype Sorts" pitchFamily="2" charset="2"/>
              <a:buNone/>
            </a:pPr>
            <a:r>
              <a:rPr lang="en-US" sz="2800" b="1" dirty="0" smtClean="0"/>
              <a:t>       </a:t>
            </a:r>
            <a:r>
              <a:rPr lang="en-US" altLang="zh-CN" sz="2800" b="1" dirty="0" err="1" smtClean="0"/>
              <a:t>cout</a:t>
            </a:r>
            <a:r>
              <a:rPr lang="en-US" altLang="zh-CN" sz="2800" b="1" dirty="0" smtClean="0"/>
              <a:t> &lt;&lt;“</a:t>
            </a:r>
            <a:r>
              <a:rPr lang="zh-CN" altLang="en-US" sz="2800" b="1" dirty="0" smtClean="0"/>
              <a:t>顺序表元素个数为：</a:t>
            </a:r>
            <a:r>
              <a:rPr lang="en-US" sz="2800" b="1" dirty="0" smtClean="0"/>
              <a:t>”</a:t>
            </a:r>
            <a:r>
              <a:rPr lang="en-US" altLang="zh-CN" sz="2800" b="1" dirty="0" smtClean="0"/>
              <a:t>&lt;&lt;Last+1&lt;&lt;</a:t>
            </a:r>
            <a:r>
              <a:rPr lang="en-US" altLang="zh-CN" sz="2800" b="1" dirty="0" err="1" smtClean="0"/>
              <a:t>endl</a:t>
            </a:r>
            <a:r>
              <a:rPr lang="en-US" sz="2800" b="1" dirty="0" smtClean="0"/>
              <a:t>；</a:t>
            </a:r>
          </a:p>
          <a:p>
            <a:pPr>
              <a:buFont typeface="Monotype Sorts" pitchFamily="2" charset="2"/>
              <a:buNone/>
            </a:pPr>
            <a:r>
              <a:rPr lang="en-US" altLang="zh-CN" sz="2800" b="1" dirty="0" smtClean="0"/>
              <a:t>       for (</a:t>
            </a:r>
            <a:r>
              <a:rPr lang="en-US" altLang="zh-CN" sz="2800" b="1" dirty="0" err="1" smtClean="0"/>
              <a:t>int</a:t>
            </a:r>
            <a:r>
              <a:rPr lang="en-US" altLang="zh-CN" sz="2800" b="1" dirty="0" smtClean="0"/>
              <a:t> </a:t>
            </a:r>
            <a:r>
              <a:rPr lang="en-US" altLang="zh-CN" sz="2800" b="1" dirty="0" err="1" smtClean="0"/>
              <a:t>i</a:t>
            </a:r>
            <a:r>
              <a:rPr lang="en-US" altLang="zh-CN" sz="2800" b="1" dirty="0" smtClean="0"/>
              <a:t>=0;i&lt;=</a:t>
            </a:r>
            <a:r>
              <a:rPr lang="en-US" altLang="zh-CN" sz="2800" b="1" dirty="0" err="1" smtClean="0"/>
              <a:t>last;i</a:t>
            </a:r>
            <a:r>
              <a:rPr lang="en-US" altLang="zh-CN" sz="2800" b="1" dirty="0" smtClean="0"/>
              <a:t>++)</a:t>
            </a:r>
          </a:p>
          <a:p>
            <a:pPr>
              <a:buFont typeface="Monotype Sorts" pitchFamily="2" charset="2"/>
              <a:buNone/>
            </a:pPr>
            <a:r>
              <a:rPr lang="en-US" altLang="zh-CN" sz="2800" b="1" dirty="0" smtClean="0"/>
              <a:t>            </a:t>
            </a:r>
            <a:r>
              <a:rPr lang="en-US" altLang="zh-CN" sz="2800" b="1" dirty="0" err="1" smtClean="0"/>
              <a:t>cout</a:t>
            </a:r>
            <a:r>
              <a:rPr lang="en-US" altLang="zh-CN" sz="2800" b="1" dirty="0" smtClean="0"/>
              <a:t>&lt;&lt;i+1&lt;&lt; “:” &lt;&lt;data [</a:t>
            </a:r>
            <a:r>
              <a:rPr lang="en-US" altLang="zh-CN" sz="2800" b="1" dirty="0" err="1" smtClean="0"/>
              <a:t>i</a:t>
            </a:r>
            <a:r>
              <a:rPr lang="en-US" altLang="zh-CN" sz="2800" b="1" dirty="0" smtClean="0"/>
              <a:t>]&lt;&lt;</a:t>
            </a:r>
            <a:r>
              <a:rPr lang="en-US" altLang="zh-CN" sz="2800" b="1" dirty="0" err="1" smtClean="0"/>
              <a:t>endl</a:t>
            </a:r>
            <a:r>
              <a:rPr lang="en-US" altLang="zh-CN" sz="2800" b="1" dirty="0" smtClean="0"/>
              <a:t>;</a:t>
            </a:r>
          </a:p>
          <a:p>
            <a:pPr>
              <a:buFont typeface="Monotype Sorts" pitchFamily="2" charset="2"/>
              <a:buNone/>
            </a:pPr>
            <a:r>
              <a:rPr lang="en-US" altLang="zh-CN" sz="2800" b="1" dirty="0" smtClean="0"/>
              <a:t>   }</a:t>
            </a:r>
          </a:p>
          <a:p>
            <a:endParaRPr lang="zh-CN" altLang="en-US" dirty="0"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7651">
                                            <p:txEl>
                                              <p:pRg st="3" end="3"/>
                                            </p:txEl>
                                          </p:spTgt>
                                        </p:tgtEl>
                                        <p:attrNameLst>
                                          <p:attrName>style.visibility</p:attrName>
                                        </p:attrNameLst>
                                      </p:cBhvr>
                                      <p:to>
                                        <p:strVal val="visible"/>
                                      </p:to>
                                    </p:set>
                                    <p:anim calcmode="lin" valueType="num">
                                      <p:cBhvr>
                                        <p:cTn id="7" dur="1000" fill="hold"/>
                                        <p:tgtEl>
                                          <p:spTgt spid="27651">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27651">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27651">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651">
                                            <p:txEl>
                                              <p:pRg st="3" end="3"/>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27651">
                                            <p:txEl>
                                              <p:pRg st="4" end="4"/>
                                            </p:txEl>
                                          </p:spTgt>
                                        </p:tgtEl>
                                        <p:attrNameLst>
                                          <p:attrName>style.visibility</p:attrName>
                                        </p:attrNameLst>
                                      </p:cBhvr>
                                      <p:to>
                                        <p:strVal val="visible"/>
                                      </p:to>
                                    </p:set>
                                    <p:anim calcmode="lin" valueType="num">
                                      <p:cBhvr>
                                        <p:cTn id="13" dur="1000" fill="hold"/>
                                        <p:tgtEl>
                                          <p:spTgt spid="27651">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27651">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27651">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7651">
                                            <p:txEl>
                                              <p:pRg st="4" end="4"/>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 calcmode="lin" valueType="num">
                                      <p:cBhvr>
                                        <p:cTn id="19" dur="1000" fill="hold"/>
                                        <p:tgtEl>
                                          <p:spTgt spid="27651">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27651">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27651">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27651">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idx="4294967295"/>
          </p:nvPr>
        </p:nvSpPr>
        <p:spPr>
          <a:xfrm>
            <a:off x="642938" y="214313"/>
            <a:ext cx="7772400" cy="614362"/>
          </a:xfrm>
        </p:spPr>
        <p:txBody>
          <a:bodyPr/>
          <a:lstStyle/>
          <a:p>
            <a:r>
              <a:rPr lang="en-US" altLang="zh-CN" smtClean="0"/>
              <a:t>2.2.4  </a:t>
            </a:r>
            <a:r>
              <a:rPr lang="zh-CN" altLang="en-US" smtClean="0"/>
              <a:t>顺序表的应用</a:t>
            </a:r>
          </a:p>
        </p:txBody>
      </p:sp>
      <p:sp>
        <p:nvSpPr>
          <p:cNvPr id="21507" name="内容占位符 2"/>
          <p:cNvSpPr>
            <a:spLocks noGrp="1"/>
          </p:cNvSpPr>
          <p:nvPr>
            <p:ph idx="4294967295"/>
          </p:nvPr>
        </p:nvSpPr>
        <p:spPr>
          <a:xfrm>
            <a:off x="0" y="785813"/>
            <a:ext cx="9144000" cy="1058862"/>
          </a:xfrm>
        </p:spPr>
        <p:txBody>
          <a:bodyPr/>
          <a:lstStyle/>
          <a:p>
            <a:pPr marL="711200" indent="-711200">
              <a:buFont typeface="Monotype Sorts" pitchFamily="2" charset="2"/>
              <a:buNone/>
            </a:pPr>
            <a:r>
              <a:rPr lang="zh-CN" altLang="en-US" sz="2800" b="1" dirty="0" smtClean="0">
                <a:ea typeface="楷体_GB2312" pitchFamily="49" charset="-122"/>
              </a:rPr>
              <a:t>例</a:t>
            </a:r>
            <a:r>
              <a:rPr lang="en-US" altLang="zh-CN" sz="2800" b="1" dirty="0" smtClean="0">
                <a:ea typeface="楷体_GB2312" pitchFamily="49" charset="-122"/>
              </a:rPr>
              <a:t>1</a:t>
            </a:r>
            <a:r>
              <a:rPr lang="zh-CN" altLang="en-US" sz="2800" b="1" dirty="0" smtClean="0">
                <a:ea typeface="楷体_GB2312" pitchFamily="49" charset="-122"/>
              </a:rPr>
              <a:t>：编写一个程序向顺序表中插入</a:t>
            </a:r>
            <a:r>
              <a:rPr lang="en-US" altLang="zh-CN" sz="2800" b="1" dirty="0" smtClean="0">
                <a:ea typeface="楷体_GB2312" pitchFamily="49" charset="-122"/>
              </a:rPr>
              <a:t>5</a:t>
            </a:r>
            <a:r>
              <a:rPr lang="zh-CN" altLang="en-US" sz="2800" b="1" dirty="0" smtClean="0">
                <a:ea typeface="楷体_GB2312" pitchFamily="49" charset="-122"/>
              </a:rPr>
              <a:t>个整数值，然后以插入次序显示这</a:t>
            </a:r>
            <a:r>
              <a:rPr lang="en-US" altLang="zh-CN" sz="2800" b="1" dirty="0" smtClean="0">
                <a:ea typeface="楷体_GB2312" pitchFamily="49" charset="-122"/>
              </a:rPr>
              <a:t>5</a:t>
            </a:r>
            <a:r>
              <a:rPr lang="zh-CN" altLang="en-US" sz="2800" b="1" dirty="0" smtClean="0">
                <a:ea typeface="楷体_GB2312" pitchFamily="49" charset="-122"/>
              </a:rPr>
              <a:t>个数，最后删除这</a:t>
            </a:r>
            <a:r>
              <a:rPr lang="en-US" altLang="zh-CN" sz="2800" b="1" dirty="0" smtClean="0">
                <a:ea typeface="楷体_GB2312" pitchFamily="49" charset="-122"/>
              </a:rPr>
              <a:t>5</a:t>
            </a:r>
            <a:r>
              <a:rPr lang="zh-CN" altLang="en-US" sz="2800" b="1" dirty="0" smtClean="0">
                <a:ea typeface="楷体_GB2312" pitchFamily="49" charset="-122"/>
              </a:rPr>
              <a:t>个数。</a:t>
            </a:r>
            <a:endParaRPr lang="en-US" sz="2800" b="1" dirty="0" smtClean="0">
              <a:ea typeface="楷体_GB2312" pitchFamily="49" charset="-122"/>
            </a:endParaRPr>
          </a:p>
          <a:p>
            <a:pPr marL="711200" indent="-711200" algn="just">
              <a:lnSpc>
                <a:spcPct val="75000"/>
              </a:lnSpc>
              <a:buFont typeface="Monotype Sorts" pitchFamily="2" charset="2"/>
              <a:buNone/>
            </a:pPr>
            <a:r>
              <a:rPr lang="en-US" sz="2800" b="1" dirty="0" smtClean="0">
                <a:ea typeface="楷体_GB2312" pitchFamily="49" charset="-122"/>
              </a:rPr>
              <a:t> </a:t>
            </a:r>
            <a:endParaRPr lang="zh-CN" altLang="en-US" dirty="0" smtClean="0"/>
          </a:p>
        </p:txBody>
      </p:sp>
      <p:sp>
        <p:nvSpPr>
          <p:cNvPr id="29700" name="Rectangle 5"/>
          <p:cNvSpPr>
            <a:spLocks noChangeArrowheads="1"/>
          </p:cNvSpPr>
          <p:nvPr/>
        </p:nvSpPr>
        <p:spPr bwMode="auto">
          <a:xfrm>
            <a:off x="323850" y="1773238"/>
            <a:ext cx="8353425" cy="495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600" dirty="0" err="1">
                <a:solidFill>
                  <a:schemeClr val="tx1"/>
                </a:solidFill>
                <a:latin typeface="宋体" pitchFamily="2" charset="-122"/>
                <a:ea typeface="宋体" pitchFamily="2" charset="-122"/>
              </a:rPr>
              <a:t>typedef</a:t>
            </a:r>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int</a:t>
            </a:r>
            <a:r>
              <a:rPr lang="en-US" altLang="zh-CN" sz="2600" dirty="0">
                <a:solidFill>
                  <a:schemeClr val="tx1"/>
                </a:solidFill>
                <a:latin typeface="宋体" pitchFamily="2" charset="-122"/>
                <a:ea typeface="宋体" pitchFamily="2" charset="-122"/>
              </a:rPr>
              <a:t> T;</a:t>
            </a:r>
          </a:p>
          <a:p>
            <a:r>
              <a:rPr lang="zh-CN" altLang="en-US" sz="2600" dirty="0">
                <a:solidFill>
                  <a:schemeClr val="tx1"/>
                </a:solidFill>
                <a:latin typeface="宋体" pitchFamily="2" charset="-122"/>
                <a:ea typeface="宋体" pitchFamily="2" charset="-122"/>
              </a:rPr>
              <a:t>＃</a:t>
            </a:r>
            <a:r>
              <a:rPr lang="en-US" altLang="zh-CN" sz="2600" dirty="0" err="1">
                <a:solidFill>
                  <a:schemeClr val="tx1"/>
                </a:solidFill>
                <a:latin typeface="宋体" pitchFamily="2" charset="-122"/>
                <a:ea typeface="宋体" pitchFamily="2" charset="-122"/>
              </a:rPr>
              <a:t>include”SeqList.h</a:t>
            </a:r>
            <a:r>
              <a:rPr lang="en-US" altLang="zh-CN" sz="2600" dirty="0">
                <a:solidFill>
                  <a:schemeClr val="tx1"/>
                </a:solidFill>
                <a:latin typeface="宋体" pitchFamily="2" charset="-122"/>
                <a:ea typeface="宋体" pitchFamily="2" charset="-122"/>
              </a:rPr>
              <a:t>”  </a:t>
            </a:r>
          </a:p>
          <a:p>
            <a:r>
              <a:rPr lang="en-US" altLang="zh-CN" sz="2600" dirty="0">
                <a:solidFill>
                  <a:schemeClr val="tx1"/>
                </a:solidFill>
                <a:latin typeface="宋体" pitchFamily="2" charset="-122"/>
                <a:ea typeface="宋体" pitchFamily="2" charset="-122"/>
              </a:rPr>
              <a:t>void main(void)</a:t>
            </a:r>
          </a:p>
          <a:p>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SeqList</a:t>
            </a:r>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myList</a:t>
            </a:r>
            <a:r>
              <a:rPr lang="en-US" altLang="zh-CN" sz="2600" dirty="0">
                <a:solidFill>
                  <a:schemeClr val="tx1"/>
                </a:solidFill>
                <a:latin typeface="宋体" pitchFamily="2" charset="-122"/>
                <a:ea typeface="宋体" pitchFamily="2" charset="-122"/>
              </a:rPr>
              <a:t>(100);</a:t>
            </a:r>
          </a:p>
          <a:p>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int</a:t>
            </a:r>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i</a:t>
            </a:r>
            <a:r>
              <a:rPr lang="en-US" altLang="zh-CN" sz="2600" dirty="0">
                <a:solidFill>
                  <a:schemeClr val="tx1"/>
                </a:solidFill>
                <a:latin typeface="宋体" pitchFamily="2" charset="-122"/>
                <a:ea typeface="宋体" pitchFamily="2" charset="-122"/>
              </a:rPr>
              <a:t>;</a:t>
            </a:r>
          </a:p>
          <a:p>
            <a:r>
              <a:rPr lang="en-US" altLang="zh-CN" sz="2600" dirty="0">
                <a:solidFill>
                  <a:schemeClr val="tx1"/>
                </a:solidFill>
                <a:latin typeface="宋体" pitchFamily="2" charset="-122"/>
                <a:ea typeface="宋体" pitchFamily="2" charset="-122"/>
              </a:rPr>
              <a:t>  for( </a:t>
            </a:r>
            <a:r>
              <a:rPr lang="en-US" altLang="zh-CN" sz="2600" dirty="0" err="1">
                <a:solidFill>
                  <a:schemeClr val="tx1"/>
                </a:solidFill>
                <a:latin typeface="宋体" pitchFamily="2" charset="-122"/>
                <a:ea typeface="宋体" pitchFamily="2" charset="-122"/>
              </a:rPr>
              <a:t>i</a:t>
            </a:r>
            <a:r>
              <a:rPr lang="en-US" altLang="zh-CN" sz="2600" dirty="0">
                <a:solidFill>
                  <a:schemeClr val="tx1"/>
                </a:solidFill>
                <a:latin typeface="宋体" pitchFamily="2" charset="-122"/>
                <a:ea typeface="宋体" pitchFamily="2" charset="-122"/>
              </a:rPr>
              <a:t>=0;i&lt;5;i++)</a:t>
            </a:r>
          </a:p>
          <a:p>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myList.Insert</a:t>
            </a:r>
            <a:r>
              <a:rPr lang="en-US" altLang="zh-CN" sz="2600" dirty="0">
                <a:solidFill>
                  <a:schemeClr val="tx1"/>
                </a:solidFill>
                <a:latin typeface="宋体" pitchFamily="2" charset="-122"/>
                <a:ea typeface="宋体" pitchFamily="2" charset="-122"/>
              </a:rPr>
              <a:t>(i+10,i);</a:t>
            </a:r>
          </a:p>
          <a:p>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myList.output</a:t>
            </a:r>
            <a:r>
              <a:rPr lang="en-US" altLang="zh-CN" sz="2600" dirty="0">
                <a:solidFill>
                  <a:schemeClr val="tx1"/>
                </a:solidFill>
                <a:latin typeface="宋体" pitchFamily="2" charset="-122"/>
                <a:ea typeface="宋体" pitchFamily="2" charset="-122"/>
              </a:rPr>
              <a:t> ();</a:t>
            </a:r>
            <a:br>
              <a:rPr lang="en-US" altLang="zh-CN" sz="2600" dirty="0">
                <a:solidFill>
                  <a:schemeClr val="tx1"/>
                </a:solidFill>
                <a:latin typeface="宋体" pitchFamily="2" charset="-122"/>
                <a:ea typeface="宋体" pitchFamily="2" charset="-122"/>
              </a:rPr>
            </a:br>
            <a:r>
              <a:rPr lang="en-US" altLang="zh-CN" sz="2600" dirty="0">
                <a:solidFill>
                  <a:schemeClr val="tx1"/>
                </a:solidFill>
                <a:latin typeface="宋体" pitchFamily="2" charset="-122"/>
                <a:ea typeface="宋体" pitchFamily="2" charset="-122"/>
              </a:rPr>
              <a:t>  for( </a:t>
            </a:r>
            <a:r>
              <a:rPr lang="en-US" altLang="zh-CN" sz="2600" dirty="0" err="1">
                <a:solidFill>
                  <a:schemeClr val="tx1"/>
                </a:solidFill>
                <a:latin typeface="宋体" pitchFamily="2" charset="-122"/>
                <a:ea typeface="宋体" pitchFamily="2" charset="-122"/>
              </a:rPr>
              <a:t>i</a:t>
            </a:r>
            <a:r>
              <a:rPr lang="en-US" altLang="zh-CN" sz="2600" dirty="0">
                <a:solidFill>
                  <a:schemeClr val="tx1"/>
                </a:solidFill>
                <a:latin typeface="宋体" pitchFamily="2" charset="-122"/>
                <a:ea typeface="宋体" pitchFamily="2" charset="-122"/>
              </a:rPr>
              <a:t>=10;i&lt;15;i++)</a:t>
            </a:r>
          </a:p>
          <a:p>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myList.Remove</a:t>
            </a:r>
            <a:r>
              <a:rPr lang="en-US" altLang="zh-CN" sz="2600" dirty="0">
                <a:solidFill>
                  <a:schemeClr val="tx1"/>
                </a:solidFill>
                <a:latin typeface="宋体" pitchFamily="2" charset="-122"/>
                <a:ea typeface="宋体" pitchFamily="2" charset="-122"/>
              </a:rPr>
              <a:t>(</a:t>
            </a:r>
            <a:r>
              <a:rPr lang="en-US" altLang="zh-CN" sz="2600" dirty="0" err="1">
                <a:solidFill>
                  <a:schemeClr val="tx1"/>
                </a:solidFill>
                <a:latin typeface="宋体" pitchFamily="2" charset="-122"/>
                <a:ea typeface="宋体" pitchFamily="2" charset="-122"/>
              </a:rPr>
              <a:t>i</a:t>
            </a:r>
            <a:r>
              <a:rPr lang="en-US" altLang="zh-CN" sz="2600" dirty="0">
                <a:solidFill>
                  <a:schemeClr val="tx1"/>
                </a:solidFill>
                <a:latin typeface="宋体" pitchFamily="2" charset="-122"/>
                <a:ea typeface="宋体" pitchFamily="2" charset="-122"/>
              </a:rPr>
              <a:t>);</a:t>
            </a:r>
          </a:p>
          <a:p>
            <a:r>
              <a:rPr lang="en-US" altLang="zh-CN" sz="2600" dirty="0">
                <a:solidFill>
                  <a:schemeClr val="tx1"/>
                </a:solidFill>
                <a:latin typeface="宋体" pitchFamily="2" charset="-122"/>
                <a:ea typeface="宋体" pitchFamily="2" charset="-122"/>
              </a:rPr>
              <a:t>  </a:t>
            </a:r>
            <a:r>
              <a:rPr lang="en-US" altLang="zh-CN" sz="2600" dirty="0" err="1">
                <a:solidFill>
                  <a:schemeClr val="tx1"/>
                </a:solidFill>
                <a:latin typeface="宋体" pitchFamily="2" charset="-122"/>
                <a:ea typeface="宋体" pitchFamily="2" charset="-122"/>
              </a:rPr>
              <a:t>myList.output</a:t>
            </a:r>
            <a:r>
              <a:rPr lang="en-US" altLang="zh-CN" sz="2600" dirty="0">
                <a:solidFill>
                  <a:schemeClr val="tx1"/>
                </a:solidFill>
                <a:latin typeface="宋体" pitchFamily="2" charset="-122"/>
                <a:ea typeface="宋体" pitchFamily="2" charset="-122"/>
              </a:rPr>
              <a:t> ();</a:t>
            </a:r>
          </a:p>
          <a:p>
            <a:r>
              <a:rPr lang="en-US" altLang="zh-CN" sz="2600" dirty="0">
                <a:solidFill>
                  <a:schemeClr val="tx1"/>
                </a:solidFill>
                <a:latin typeface="宋体" pitchFamily="2" charset="-122"/>
                <a:ea typeface="宋体" pitchFamily="2" charset="-122"/>
              </a:rPr>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297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idx="4294967295"/>
          </p:nvPr>
        </p:nvSpPr>
        <p:spPr>
          <a:xfrm>
            <a:off x="685800" y="457200"/>
            <a:ext cx="8062913" cy="5638800"/>
          </a:xfrm>
        </p:spPr>
        <p:txBody>
          <a:bodyPr/>
          <a:lstStyle/>
          <a:p>
            <a:pPr>
              <a:buFont typeface="Monotype Sorts" pitchFamily="2" charset="2"/>
              <a:buNone/>
              <a:defRPr/>
            </a:pPr>
            <a:r>
              <a:rPr lang="zh-CN" altLang="en-US" sz="3600" b="1" dirty="0" smtClean="0">
                <a:solidFill>
                  <a:srgbClr val="000099"/>
                </a:solidFill>
                <a:effectLst>
                  <a:outerShdw blurRad="38100" dist="38100" dir="2700000" algn="tl">
                    <a:srgbClr val="000000"/>
                  </a:outerShdw>
                </a:effectLst>
                <a:ea typeface="隶书" pitchFamily="49" charset="-122"/>
              </a:rPr>
              <a:t>例</a:t>
            </a:r>
            <a:r>
              <a:rPr lang="en-US" sz="3600" b="1" dirty="0" smtClean="0">
                <a:solidFill>
                  <a:srgbClr val="000099"/>
                </a:solidFill>
                <a:effectLst>
                  <a:outerShdw blurRad="38100" dist="38100" dir="2700000" algn="tl">
                    <a:srgbClr val="000000"/>
                  </a:outerShdw>
                </a:effectLst>
                <a:ea typeface="隶书" pitchFamily="49" charset="-122"/>
              </a:rPr>
              <a:t>2.  </a:t>
            </a:r>
            <a:r>
              <a:rPr lang="zh-CN" altLang="en-US" sz="3600" b="1" dirty="0" smtClean="0">
                <a:solidFill>
                  <a:srgbClr val="000099"/>
                </a:solidFill>
                <a:effectLst>
                  <a:outerShdw blurRad="38100" dist="38100" dir="2700000" algn="tl">
                    <a:srgbClr val="000000"/>
                  </a:outerShdw>
                </a:effectLst>
                <a:ea typeface="隶书" pitchFamily="49" charset="-122"/>
              </a:rPr>
              <a:t>集合的“并”运算</a:t>
            </a:r>
          </a:p>
          <a:p>
            <a:pPr>
              <a:buFont typeface="Monotype Sorts" pitchFamily="2" charset="2"/>
              <a:buNone/>
              <a:defRPr/>
            </a:pPr>
            <a:r>
              <a:rPr lang="zh-CN" altLang="en-US" sz="2800" dirty="0" smtClean="0"/>
              <a:t>利用两个线性表</a:t>
            </a:r>
            <a:r>
              <a:rPr lang="en-US" sz="2800" dirty="0" smtClean="0"/>
              <a:t>LA</a:t>
            </a:r>
            <a:r>
              <a:rPr lang="zh-CN" altLang="en-US" sz="2800" dirty="0" smtClean="0"/>
              <a:t>和</a:t>
            </a:r>
            <a:r>
              <a:rPr lang="en-US" sz="2800" dirty="0" smtClean="0"/>
              <a:t>LB</a:t>
            </a:r>
            <a:r>
              <a:rPr lang="zh-CN" altLang="en-US" sz="2800" dirty="0" smtClean="0"/>
              <a:t>分别表示两个集合</a:t>
            </a:r>
            <a:r>
              <a:rPr lang="en-US" sz="2800" dirty="0" smtClean="0"/>
              <a:t>A</a:t>
            </a:r>
            <a:r>
              <a:rPr lang="zh-CN" altLang="en-US" sz="2800" dirty="0" smtClean="0"/>
              <a:t>和</a:t>
            </a:r>
            <a:r>
              <a:rPr lang="en-US" sz="2800" dirty="0" smtClean="0"/>
              <a:t>B</a:t>
            </a:r>
            <a:r>
              <a:rPr lang="zh-CN" altLang="en-US" sz="2800" dirty="0" smtClean="0"/>
              <a:t>，现要求一个新的集合</a:t>
            </a:r>
            <a:r>
              <a:rPr lang="en-US" sz="2800" dirty="0" smtClean="0"/>
              <a:t>A=A∪B</a:t>
            </a:r>
            <a:r>
              <a:rPr lang="zh-CN" altLang="en-US" sz="2800" dirty="0" smtClean="0"/>
              <a:t>。</a:t>
            </a:r>
          </a:p>
          <a:p>
            <a:pPr>
              <a:buFont typeface="Wingdings 2" pitchFamily="18" charset="2"/>
              <a:buNone/>
              <a:defRPr/>
            </a:pPr>
            <a:r>
              <a:rPr lang="zh-CN" altLang="en-US" sz="2800" dirty="0" smtClean="0"/>
              <a:t>步骤：①取</a:t>
            </a:r>
            <a:r>
              <a:rPr lang="en-US" sz="2800" dirty="0" smtClean="0"/>
              <a:t>LB</a:t>
            </a:r>
            <a:r>
              <a:rPr lang="zh-CN" altLang="en-US" sz="2800" dirty="0" smtClean="0"/>
              <a:t>中的一个元素</a:t>
            </a:r>
          </a:p>
          <a:p>
            <a:pPr>
              <a:buFont typeface="Wingdings 2" pitchFamily="18" charset="2"/>
              <a:buNone/>
              <a:defRPr/>
            </a:pPr>
            <a:r>
              <a:rPr lang="zh-CN" altLang="en-US" sz="2800" dirty="0" smtClean="0"/>
              <a:t>               </a:t>
            </a:r>
            <a:r>
              <a:rPr lang="en-US" sz="2800" dirty="0" smtClean="0"/>
              <a:t>x=</a:t>
            </a:r>
            <a:r>
              <a:rPr lang="en-US" sz="2800" dirty="0" err="1" smtClean="0"/>
              <a:t>LB.</a:t>
            </a:r>
            <a:r>
              <a:rPr lang="en-US" b="1" dirty="0" err="1" smtClean="0"/>
              <a:t>GetData</a:t>
            </a:r>
            <a:r>
              <a:rPr lang="en-US" b="1" dirty="0" smtClean="0"/>
              <a:t>(i)</a:t>
            </a:r>
            <a:endParaRPr lang="zh-CN" altLang="en-US" sz="2800" dirty="0" smtClean="0"/>
          </a:p>
          <a:p>
            <a:pPr>
              <a:buFont typeface="Wingdings 2" pitchFamily="18" charset="2"/>
              <a:buNone/>
              <a:defRPr/>
            </a:pPr>
            <a:r>
              <a:rPr lang="zh-CN" altLang="en-US" sz="2800" dirty="0" smtClean="0"/>
              <a:t>           ②在</a:t>
            </a:r>
            <a:r>
              <a:rPr lang="en-US" sz="2800" dirty="0" smtClean="0"/>
              <a:t>LA</a:t>
            </a:r>
            <a:r>
              <a:rPr lang="zh-CN" altLang="en-US" sz="2800" dirty="0" smtClean="0"/>
              <a:t>中找这个元素</a:t>
            </a:r>
          </a:p>
          <a:p>
            <a:pPr>
              <a:buFont typeface="Wingdings 2" pitchFamily="18" charset="2"/>
              <a:buNone/>
              <a:defRPr/>
            </a:pPr>
            <a:r>
              <a:rPr lang="zh-CN" altLang="en-US" sz="2800" dirty="0" smtClean="0"/>
              <a:t>               </a:t>
            </a:r>
            <a:r>
              <a:rPr lang="en-US" b="1" dirty="0" err="1" smtClean="0"/>
              <a:t>LA.Find</a:t>
            </a:r>
            <a:r>
              <a:rPr lang="en-US" b="1" dirty="0" smtClean="0"/>
              <a:t>(x)</a:t>
            </a:r>
          </a:p>
          <a:p>
            <a:pPr>
              <a:buFont typeface="Wingdings 2" pitchFamily="18" charset="2"/>
              <a:buNone/>
              <a:defRPr/>
            </a:pPr>
            <a:r>
              <a:rPr lang="en-US" sz="2800" dirty="0" smtClean="0"/>
              <a:t>           ③</a:t>
            </a:r>
            <a:r>
              <a:rPr lang="zh-CN" altLang="en-US" sz="2800" dirty="0" smtClean="0"/>
              <a:t>如果</a:t>
            </a:r>
            <a:r>
              <a:rPr lang="en-US" sz="2800" dirty="0" smtClean="0"/>
              <a:t>LA</a:t>
            </a:r>
            <a:r>
              <a:rPr lang="zh-CN" altLang="en-US" sz="2800" dirty="0" smtClean="0"/>
              <a:t>中没有这个元素则插入</a:t>
            </a:r>
            <a:r>
              <a:rPr lang="en-US" sz="2800" dirty="0" smtClean="0"/>
              <a:t>LA</a:t>
            </a:r>
          </a:p>
          <a:p>
            <a:pPr>
              <a:buFont typeface="Wingdings 2" pitchFamily="18" charset="2"/>
              <a:buNone/>
              <a:defRPr/>
            </a:pPr>
            <a:r>
              <a:rPr lang="en-US" b="1" dirty="0" smtClean="0"/>
              <a:t>             </a:t>
            </a:r>
            <a:r>
              <a:rPr lang="en-US" b="1" dirty="0" err="1" smtClean="0"/>
              <a:t>LA.Insert</a:t>
            </a:r>
            <a:r>
              <a:rPr lang="en-US" b="1" dirty="0" smtClean="0"/>
              <a:t>(x,++Last)</a:t>
            </a:r>
          </a:p>
          <a:p>
            <a:pPr>
              <a:buFont typeface="Wingdings 2" pitchFamily="18" charset="2"/>
              <a:buNone/>
              <a:defRPr/>
            </a:pPr>
            <a:r>
              <a:rPr lang="en-US" sz="2800" dirty="0" smtClean="0"/>
              <a:t>     </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animEffect transition="in" filter="slide(fromBottom)">
                                      <p:cBhvr>
                                        <p:cTn id="7" dur="500"/>
                                        <p:tgtEl>
                                          <p:spTgt spid="30722">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0722">
                                            <p:txEl>
                                              <p:pRg st="3" end="3"/>
                                            </p:txEl>
                                          </p:spTgt>
                                        </p:tgtEl>
                                        <p:attrNameLst>
                                          <p:attrName>style.visibility</p:attrName>
                                        </p:attrNameLst>
                                      </p:cBhvr>
                                      <p:to>
                                        <p:strVal val="visible"/>
                                      </p:to>
                                    </p:set>
                                    <p:animEffect transition="in" filter="slide(fromBottom)">
                                      <p:cBhvr>
                                        <p:cTn id="10" dur="500"/>
                                        <p:tgtEl>
                                          <p:spTgt spid="30722">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animEffect transition="in" filter="slide(fromBottom)">
                                      <p:cBhvr>
                                        <p:cTn id="15" dur="500"/>
                                        <p:tgtEl>
                                          <p:spTgt spid="30722">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0722">
                                            <p:txEl>
                                              <p:pRg st="5" end="5"/>
                                            </p:txEl>
                                          </p:spTgt>
                                        </p:tgtEl>
                                        <p:attrNameLst>
                                          <p:attrName>style.visibility</p:attrName>
                                        </p:attrNameLst>
                                      </p:cBhvr>
                                      <p:to>
                                        <p:strVal val="visible"/>
                                      </p:to>
                                    </p:set>
                                    <p:animEffect transition="in" filter="slide(fromBottom)">
                                      <p:cBhvr>
                                        <p:cTn id="18" dur="500"/>
                                        <p:tgtEl>
                                          <p:spTgt spid="30722">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30722">
                                            <p:txEl>
                                              <p:pRg st="6" end="6"/>
                                            </p:txEl>
                                          </p:spTgt>
                                        </p:tgtEl>
                                        <p:attrNameLst>
                                          <p:attrName>style.visibility</p:attrName>
                                        </p:attrNameLst>
                                      </p:cBhvr>
                                      <p:to>
                                        <p:strVal val="visible"/>
                                      </p:to>
                                    </p:set>
                                    <p:animEffect transition="in" filter="slide(fromBottom)">
                                      <p:cBhvr>
                                        <p:cTn id="23" dur="500"/>
                                        <p:tgtEl>
                                          <p:spTgt spid="30722">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0722">
                                            <p:txEl>
                                              <p:pRg st="7" end="7"/>
                                            </p:txEl>
                                          </p:spTgt>
                                        </p:tgtEl>
                                        <p:attrNameLst>
                                          <p:attrName>style.visibility</p:attrName>
                                        </p:attrNameLst>
                                      </p:cBhvr>
                                      <p:to>
                                        <p:strVal val="visible"/>
                                      </p:to>
                                    </p:set>
                                    <p:animEffect transition="in" filter="slide(fromBottom)">
                                      <p:cBhvr>
                                        <p:cTn id="26" dur="500"/>
                                        <p:tgtEl>
                                          <p:spTgt spid="307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536575" y="349250"/>
            <a:ext cx="3851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3600">
                <a:solidFill>
                  <a:srgbClr val="FF0000"/>
                </a:solidFill>
                <a:effectLst>
                  <a:outerShdw blurRad="38100" dist="38100" dir="2700000" algn="tl">
                    <a:srgbClr val="000000"/>
                  </a:outerShdw>
                </a:effectLst>
                <a:ea typeface="隶书" pitchFamily="49" charset="-122"/>
              </a:rPr>
              <a:t>求集合的“并”集</a:t>
            </a:r>
          </a:p>
        </p:txBody>
      </p:sp>
      <p:sp>
        <p:nvSpPr>
          <p:cNvPr id="31747" name="Rectangle 3"/>
          <p:cNvSpPr>
            <a:spLocks noChangeArrowheads="1"/>
          </p:cNvSpPr>
          <p:nvPr/>
        </p:nvSpPr>
        <p:spPr bwMode="auto">
          <a:xfrm>
            <a:off x="0" y="1052513"/>
            <a:ext cx="8893175" cy="459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5000"/>
              </a:lnSpc>
            </a:pPr>
            <a:r>
              <a:rPr lang="en-US" altLang="zh-CN" sz="2800">
                <a:solidFill>
                  <a:schemeClr val="tx1"/>
                </a:solidFill>
                <a:latin typeface="宋体-18030" pitchFamily="1" charset="-122"/>
                <a:ea typeface="宋体-18030" pitchFamily="1" charset="-122"/>
              </a:rPr>
              <a:t>void Union ( SeqList  &amp;LA, SeqList </a:t>
            </a:r>
            <a:r>
              <a:rPr lang="zh-CN" altLang="en-US" sz="2800">
                <a:solidFill>
                  <a:schemeClr val="tx1"/>
                </a:solidFill>
                <a:latin typeface="宋体-18030" pitchFamily="1" charset="-122"/>
                <a:ea typeface="宋体-18030" pitchFamily="1" charset="-122"/>
              </a:rPr>
              <a:t>&amp;</a:t>
            </a:r>
            <a:r>
              <a:rPr lang="en-US" altLang="zh-CN" sz="2800">
                <a:solidFill>
                  <a:schemeClr val="tx1"/>
                </a:solidFill>
                <a:latin typeface="宋体-18030" pitchFamily="1" charset="-122"/>
                <a:ea typeface="宋体-18030" pitchFamily="1" charset="-122"/>
              </a:rPr>
              <a:t>LB ) {</a:t>
            </a:r>
          </a:p>
          <a:p>
            <a:pPr>
              <a:lnSpc>
                <a:spcPct val="95000"/>
              </a:lnSpc>
            </a:pPr>
            <a:r>
              <a:rPr lang="en-US" altLang="zh-CN" sz="2800">
                <a:solidFill>
                  <a:schemeClr val="tx1"/>
                </a:solidFill>
                <a:latin typeface="宋体-18030" pitchFamily="1" charset="-122"/>
                <a:ea typeface="宋体-18030" pitchFamily="1" charset="-122"/>
              </a:rPr>
              <a:t>     int n = LA.Length ( );</a:t>
            </a:r>
          </a:p>
          <a:p>
            <a:pPr>
              <a:lnSpc>
                <a:spcPct val="95000"/>
              </a:lnSpc>
            </a:pPr>
            <a:r>
              <a:rPr lang="en-US" altLang="zh-CN" sz="2800">
                <a:solidFill>
                  <a:schemeClr val="tx1"/>
                </a:solidFill>
                <a:latin typeface="宋体-18030" pitchFamily="1" charset="-122"/>
                <a:ea typeface="宋体-18030" pitchFamily="1" charset="-122"/>
              </a:rPr>
              <a:t>     int m = LB.Length ( );</a:t>
            </a:r>
          </a:p>
          <a:p>
            <a:pPr>
              <a:lnSpc>
                <a:spcPct val="95000"/>
              </a:lnSpc>
            </a:pPr>
            <a:r>
              <a:rPr lang="en-US" altLang="zh-CN" sz="2800">
                <a:solidFill>
                  <a:schemeClr val="tx1"/>
                </a:solidFill>
                <a:latin typeface="宋体-18030" pitchFamily="1" charset="-122"/>
                <a:ea typeface="宋体-18030" pitchFamily="1" charset="-122"/>
              </a:rPr>
              <a:t>     for ( int i = 1; i &lt;= m; i++ ) </a:t>
            </a:r>
          </a:p>
          <a:p>
            <a:pPr>
              <a:lnSpc>
                <a:spcPct val="95000"/>
              </a:lnSpc>
            </a:pPr>
            <a:r>
              <a:rPr lang="en-US" altLang="zh-CN" sz="2800">
                <a:solidFill>
                  <a:schemeClr val="tx1"/>
                </a:solidFill>
                <a:latin typeface="宋体-18030" pitchFamily="1" charset="-122"/>
                <a:ea typeface="宋体-18030" pitchFamily="1" charset="-122"/>
              </a:rPr>
              <a:t>     {</a:t>
            </a:r>
          </a:p>
          <a:p>
            <a:pPr>
              <a:lnSpc>
                <a:spcPct val="95000"/>
              </a:lnSpc>
            </a:pPr>
            <a:r>
              <a:rPr lang="en-US" altLang="zh-CN" sz="2800">
                <a:solidFill>
                  <a:schemeClr val="tx1"/>
                </a:solidFill>
                <a:latin typeface="宋体-18030" pitchFamily="1" charset="-122"/>
                <a:ea typeface="宋体-18030" pitchFamily="1" charset="-122"/>
              </a:rPr>
              <a:t>	   T x = LB.GetData(i);   //</a:t>
            </a:r>
            <a:r>
              <a:rPr lang="zh-CN" altLang="en-US" sz="2800">
                <a:solidFill>
                  <a:schemeClr val="tx1"/>
                </a:solidFill>
                <a:latin typeface="宋体-18030" pitchFamily="1" charset="-122"/>
                <a:ea typeface="宋体-18030" pitchFamily="1" charset="-122"/>
              </a:rPr>
              <a:t>在</a:t>
            </a:r>
            <a:r>
              <a:rPr lang="en-US" altLang="zh-CN" sz="2800">
                <a:solidFill>
                  <a:schemeClr val="tx1"/>
                </a:solidFill>
                <a:latin typeface="宋体-18030" pitchFamily="1" charset="-122"/>
                <a:ea typeface="宋体-18030" pitchFamily="1" charset="-122"/>
              </a:rPr>
              <a:t>B</a:t>
            </a:r>
            <a:r>
              <a:rPr lang="zh-CN" altLang="en-US" sz="2800">
                <a:solidFill>
                  <a:schemeClr val="tx1"/>
                </a:solidFill>
                <a:latin typeface="宋体-18030" pitchFamily="1" charset="-122"/>
                <a:ea typeface="宋体-18030" pitchFamily="1" charset="-122"/>
              </a:rPr>
              <a:t>中取一元素</a:t>
            </a:r>
          </a:p>
          <a:p>
            <a:pPr>
              <a:lnSpc>
                <a:spcPct val="95000"/>
              </a:lnSpc>
            </a:pPr>
            <a:r>
              <a:rPr lang="zh-CN" altLang="en-US" sz="2800">
                <a:solidFill>
                  <a:schemeClr val="tx1"/>
                </a:solidFill>
                <a:latin typeface="宋体-18030" pitchFamily="1" charset="-122"/>
                <a:ea typeface="宋体-18030" pitchFamily="1" charset="-122"/>
              </a:rPr>
              <a:t>	   </a:t>
            </a:r>
            <a:r>
              <a:rPr lang="en-US" altLang="zh-CN" sz="2800">
                <a:solidFill>
                  <a:schemeClr val="tx1"/>
                </a:solidFill>
                <a:latin typeface="宋体-18030" pitchFamily="1" charset="-122"/>
                <a:ea typeface="宋体-18030" pitchFamily="1" charset="-122"/>
              </a:rPr>
              <a:t>int k = LA.Find (x);   //</a:t>
            </a:r>
            <a:r>
              <a:rPr lang="zh-CN" altLang="en-US" sz="2800">
                <a:solidFill>
                  <a:schemeClr val="tx1"/>
                </a:solidFill>
                <a:latin typeface="宋体-18030" pitchFamily="1" charset="-122"/>
                <a:ea typeface="宋体-18030" pitchFamily="1" charset="-122"/>
              </a:rPr>
              <a:t>在</a:t>
            </a:r>
            <a:r>
              <a:rPr lang="en-US" altLang="zh-CN" sz="2800">
                <a:solidFill>
                  <a:schemeClr val="tx1"/>
                </a:solidFill>
                <a:latin typeface="宋体-18030" pitchFamily="1" charset="-122"/>
                <a:ea typeface="宋体-18030" pitchFamily="1" charset="-122"/>
              </a:rPr>
              <a:t>A</a:t>
            </a:r>
            <a:r>
              <a:rPr lang="zh-CN" altLang="en-US" sz="2800">
                <a:solidFill>
                  <a:schemeClr val="tx1"/>
                </a:solidFill>
                <a:latin typeface="宋体-18030" pitchFamily="1" charset="-122"/>
                <a:ea typeface="宋体-18030" pitchFamily="1" charset="-122"/>
              </a:rPr>
              <a:t>中搜索它</a:t>
            </a:r>
          </a:p>
          <a:p>
            <a:pPr>
              <a:lnSpc>
                <a:spcPct val="95000"/>
              </a:lnSpc>
            </a:pPr>
            <a:r>
              <a:rPr lang="zh-CN" altLang="en-US" sz="2800">
                <a:solidFill>
                  <a:schemeClr val="tx1"/>
                </a:solidFill>
                <a:latin typeface="宋体-18030" pitchFamily="1" charset="-122"/>
                <a:ea typeface="宋体-18030" pitchFamily="1" charset="-122"/>
              </a:rPr>
              <a:t>	   </a:t>
            </a:r>
            <a:r>
              <a:rPr lang="en-US" altLang="zh-CN" sz="2800">
                <a:solidFill>
                  <a:schemeClr val="tx1"/>
                </a:solidFill>
                <a:latin typeface="宋体-18030" pitchFamily="1" charset="-122"/>
                <a:ea typeface="宋体-18030" pitchFamily="1" charset="-122"/>
              </a:rPr>
              <a:t>if ( k </a:t>
            </a:r>
            <a:r>
              <a:rPr lang="en-US" altLang="zh-CN" sz="2800" i="1">
                <a:solidFill>
                  <a:schemeClr val="tx1"/>
                </a:solidFill>
                <a:latin typeface="宋体-18030" pitchFamily="1" charset="-122"/>
                <a:ea typeface="宋体-18030" pitchFamily="1" charset="-122"/>
              </a:rPr>
              <a:t>==</a:t>
            </a:r>
            <a:r>
              <a:rPr lang="en-US" altLang="zh-CN" sz="2800">
                <a:solidFill>
                  <a:schemeClr val="tx1"/>
                </a:solidFill>
                <a:latin typeface="宋体-18030" pitchFamily="1" charset="-122"/>
                <a:ea typeface="宋体-18030" pitchFamily="1" charset="-122"/>
              </a:rPr>
              <a:t> -1 )         //</a:t>
            </a:r>
            <a:r>
              <a:rPr lang="zh-CN" altLang="en-US" sz="2800">
                <a:solidFill>
                  <a:schemeClr val="tx1"/>
                </a:solidFill>
                <a:latin typeface="宋体-18030" pitchFamily="1" charset="-122"/>
                <a:ea typeface="宋体-18030" pitchFamily="1" charset="-122"/>
              </a:rPr>
              <a:t>若未找到插入它</a:t>
            </a:r>
          </a:p>
          <a:p>
            <a:pPr>
              <a:lnSpc>
                <a:spcPct val="95000"/>
              </a:lnSpc>
            </a:pPr>
            <a:r>
              <a:rPr lang="zh-CN" altLang="en-US" sz="2800">
                <a:solidFill>
                  <a:schemeClr val="tx1"/>
                </a:solidFill>
                <a:latin typeface="宋体-18030" pitchFamily="1" charset="-122"/>
                <a:ea typeface="宋体-18030" pitchFamily="1" charset="-122"/>
              </a:rPr>
              <a:t>            </a:t>
            </a:r>
            <a:r>
              <a:rPr lang="en-US" altLang="zh-CN" sz="2800">
                <a:solidFill>
                  <a:schemeClr val="tx1"/>
                </a:solidFill>
                <a:latin typeface="宋体-18030" pitchFamily="1" charset="-122"/>
                <a:ea typeface="宋体-18030" pitchFamily="1" charset="-122"/>
              </a:rPr>
              <a:t> LA.Insert (x,n++);  </a:t>
            </a:r>
          </a:p>
          <a:p>
            <a:pPr>
              <a:lnSpc>
                <a:spcPct val="95000"/>
              </a:lnSpc>
            </a:pPr>
            <a:r>
              <a:rPr lang="en-US" altLang="zh-CN" sz="2800">
                <a:solidFill>
                  <a:schemeClr val="tx1"/>
                </a:solidFill>
                <a:latin typeface="宋体-18030" pitchFamily="1" charset="-122"/>
                <a:ea typeface="宋体-18030" pitchFamily="1" charset="-122"/>
              </a:rPr>
              <a:t>     }</a:t>
            </a:r>
          </a:p>
          <a:p>
            <a:pPr>
              <a:lnSpc>
                <a:spcPct val="95000"/>
              </a:lnSpc>
            </a:pPr>
            <a:r>
              <a:rPr lang="en-US" altLang="zh-CN" sz="2800">
                <a:solidFill>
                  <a:schemeClr val="tx1"/>
                </a:solidFill>
                <a:latin typeface="宋体-18030" pitchFamily="1" charset="-122"/>
                <a:ea typeface="宋体-18030" pitchFamily="1" charset="-122"/>
              </a:rPr>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slide(fromBottom)">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1747">
                                            <p:txEl>
                                              <p:pRg st="6" end="6"/>
                                            </p:txEl>
                                          </p:spTgt>
                                        </p:tgtEl>
                                        <p:attrNameLst>
                                          <p:attrName>style.visibility</p:attrName>
                                        </p:attrNameLst>
                                      </p:cBhvr>
                                      <p:to>
                                        <p:strVal val="visible"/>
                                      </p:to>
                                    </p:set>
                                    <p:anim calcmode="lin" valueType="num">
                                      <p:cBhvr additive="base">
                                        <p:cTn id="12"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2" presetClass="entr" presetSubtype="0" fill="hold" nodeType="clickEffect">
                                  <p:stCondLst>
                                    <p:cond delay="0"/>
                                  </p:stCondLst>
                                  <p:childTnLst>
                                    <p:set>
                                      <p:cBhvr>
                                        <p:cTn id="17" dur="1" fill="hold">
                                          <p:stCondLst>
                                            <p:cond delay="0"/>
                                          </p:stCondLst>
                                        </p:cTn>
                                        <p:tgtEl>
                                          <p:spTgt spid="31747">
                                            <p:txEl>
                                              <p:pRg st="7" end="7"/>
                                            </p:txEl>
                                          </p:spTgt>
                                        </p:tgtEl>
                                        <p:attrNameLst>
                                          <p:attrName>style.visibility</p:attrName>
                                        </p:attrNameLst>
                                      </p:cBhvr>
                                      <p:to>
                                        <p:strVal val="visible"/>
                                      </p:to>
                                    </p:set>
                                    <p:animScale>
                                      <p:cBhvr>
                                        <p:cTn id="18" dur="1000" decel="50000" fill="hold">
                                          <p:stCondLst>
                                            <p:cond delay="0"/>
                                          </p:stCondLst>
                                        </p:cTn>
                                        <p:tgtEl>
                                          <p:spTgt spid="31747">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9" dur="1000" decel="50000" fill="hold">
                                          <p:stCondLst>
                                            <p:cond delay="0"/>
                                          </p:stCondLst>
                                        </p:cTn>
                                        <p:tgtEl>
                                          <p:spTgt spid="31747">
                                            <p:txEl>
                                              <p:pRg st="7" end="7"/>
                                            </p:txEl>
                                          </p:spTgt>
                                        </p:tgtEl>
                                        <p:attrNameLst>
                                          <p:attrName>ppt_x,ppt_y</p:attrName>
                                        </p:attrNameLst>
                                      </p:cBhvr>
                                      <p:rCtr x="0" y="0"/>
                                    </p:animMotion>
                                    <p:animEffect transition="in" filter="fade">
                                      <p:cBhvr>
                                        <p:cTn id="20" dur="1000"/>
                                        <p:tgtEl>
                                          <p:spTgt spid="31747">
                                            <p:txEl>
                                              <p:pRg st="7" end="7"/>
                                            </p:txEl>
                                          </p:spTgt>
                                        </p:tgtEl>
                                      </p:cBhvr>
                                    </p:animEffect>
                                  </p:childTnLst>
                                </p:cTn>
                              </p:par>
                              <p:par>
                                <p:cTn id="21" presetID="52" presetClass="entr" presetSubtype="0" fill="hold" nodeType="withEffect">
                                  <p:stCondLst>
                                    <p:cond delay="0"/>
                                  </p:stCondLst>
                                  <p:childTnLst>
                                    <p:set>
                                      <p:cBhvr>
                                        <p:cTn id="22" dur="1" fill="hold">
                                          <p:stCondLst>
                                            <p:cond delay="0"/>
                                          </p:stCondLst>
                                        </p:cTn>
                                        <p:tgtEl>
                                          <p:spTgt spid="31747">
                                            <p:txEl>
                                              <p:pRg st="8" end="8"/>
                                            </p:txEl>
                                          </p:spTgt>
                                        </p:tgtEl>
                                        <p:attrNameLst>
                                          <p:attrName>style.visibility</p:attrName>
                                        </p:attrNameLst>
                                      </p:cBhvr>
                                      <p:to>
                                        <p:strVal val="visible"/>
                                      </p:to>
                                    </p:set>
                                    <p:animScale>
                                      <p:cBhvr>
                                        <p:cTn id="23" dur="1000" decel="50000" fill="hold">
                                          <p:stCondLst>
                                            <p:cond delay="0"/>
                                          </p:stCondLst>
                                        </p:cTn>
                                        <p:tgtEl>
                                          <p:spTgt spid="31747">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4" dur="1000" decel="50000" fill="hold">
                                          <p:stCondLst>
                                            <p:cond delay="0"/>
                                          </p:stCondLst>
                                        </p:cTn>
                                        <p:tgtEl>
                                          <p:spTgt spid="31747">
                                            <p:txEl>
                                              <p:pRg st="8" end="8"/>
                                            </p:txEl>
                                          </p:spTgt>
                                        </p:tgtEl>
                                        <p:attrNameLst>
                                          <p:attrName>ppt_x,ppt_y</p:attrName>
                                        </p:attrNameLst>
                                      </p:cBhvr>
                                      <p:rCtr x="0" y="0"/>
                                    </p:animMotion>
                                    <p:animEffect transition="in" filter="fade">
                                      <p:cBhvr>
                                        <p:cTn id="25" dur="1000"/>
                                        <p:tgtEl>
                                          <p:spTgt spid="31747">
                                            <p:txEl>
                                              <p:pRg st="8" end="8"/>
                                            </p:txEl>
                                          </p:spTgt>
                                        </p:tgtEl>
                                      </p:cBhvr>
                                    </p:animEffect>
                                  </p:childTnLst>
                                </p:cTn>
                              </p:par>
                              <p:par>
                                <p:cTn id="26" presetID="52" presetClass="entr" presetSubtype="0" fill="hold" nodeType="withEffect">
                                  <p:stCondLst>
                                    <p:cond delay="0"/>
                                  </p:stCondLst>
                                  <p:childTnLst>
                                    <p:set>
                                      <p:cBhvr>
                                        <p:cTn id="27" dur="1" fill="hold">
                                          <p:stCondLst>
                                            <p:cond delay="0"/>
                                          </p:stCondLst>
                                        </p:cTn>
                                        <p:tgtEl>
                                          <p:spTgt spid="31747">
                                            <p:txEl>
                                              <p:pRg st="9" end="9"/>
                                            </p:txEl>
                                          </p:spTgt>
                                        </p:tgtEl>
                                        <p:attrNameLst>
                                          <p:attrName>style.visibility</p:attrName>
                                        </p:attrNameLst>
                                      </p:cBhvr>
                                      <p:to>
                                        <p:strVal val="visible"/>
                                      </p:to>
                                    </p:set>
                                    <p:animScale>
                                      <p:cBhvr>
                                        <p:cTn id="28" dur="1000" decel="50000" fill="hold">
                                          <p:stCondLst>
                                            <p:cond delay="0"/>
                                          </p:stCondLst>
                                        </p:cTn>
                                        <p:tgtEl>
                                          <p:spTgt spid="31747">
                                            <p:txEl>
                                              <p:pRg st="9" end="9"/>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9" dur="1000" decel="50000" fill="hold">
                                          <p:stCondLst>
                                            <p:cond delay="0"/>
                                          </p:stCondLst>
                                        </p:cTn>
                                        <p:tgtEl>
                                          <p:spTgt spid="31747">
                                            <p:txEl>
                                              <p:pRg st="9" end="9"/>
                                            </p:txEl>
                                          </p:spTgt>
                                        </p:tgtEl>
                                        <p:attrNameLst>
                                          <p:attrName>ppt_x,ppt_y</p:attrName>
                                        </p:attrNameLst>
                                      </p:cBhvr>
                                      <p:rCtr x="0" y="0"/>
                                    </p:animMotion>
                                    <p:animEffect transition="in" filter="fade">
                                      <p:cBhvr>
                                        <p:cTn id="30" dur="1000"/>
                                        <p:tgtEl>
                                          <p:spTgt spid="31747">
                                            <p:txEl>
                                              <p:pRg st="9" end="9"/>
                                            </p:txEl>
                                          </p:spTgt>
                                        </p:tgtEl>
                                      </p:cBhvr>
                                    </p:animEffect>
                                  </p:childTnLst>
                                </p:cTn>
                              </p:par>
                              <p:par>
                                <p:cTn id="31" presetID="52" presetClass="entr" presetSubtype="0" fill="hold" nodeType="withEffect">
                                  <p:stCondLst>
                                    <p:cond delay="0"/>
                                  </p:stCondLst>
                                  <p:childTnLst>
                                    <p:set>
                                      <p:cBhvr>
                                        <p:cTn id="32" dur="1" fill="hold">
                                          <p:stCondLst>
                                            <p:cond delay="0"/>
                                          </p:stCondLst>
                                        </p:cTn>
                                        <p:tgtEl>
                                          <p:spTgt spid="31747">
                                            <p:txEl>
                                              <p:pRg st="10" end="10"/>
                                            </p:txEl>
                                          </p:spTgt>
                                        </p:tgtEl>
                                        <p:attrNameLst>
                                          <p:attrName>style.visibility</p:attrName>
                                        </p:attrNameLst>
                                      </p:cBhvr>
                                      <p:to>
                                        <p:strVal val="visible"/>
                                      </p:to>
                                    </p:set>
                                    <p:animScale>
                                      <p:cBhvr>
                                        <p:cTn id="33" dur="1000" decel="50000" fill="hold">
                                          <p:stCondLst>
                                            <p:cond delay="0"/>
                                          </p:stCondLst>
                                        </p:cTn>
                                        <p:tgtEl>
                                          <p:spTgt spid="31747">
                                            <p:txEl>
                                              <p:pRg st="10" end="1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4" dur="1000" decel="50000" fill="hold">
                                          <p:stCondLst>
                                            <p:cond delay="0"/>
                                          </p:stCondLst>
                                        </p:cTn>
                                        <p:tgtEl>
                                          <p:spTgt spid="31747">
                                            <p:txEl>
                                              <p:pRg st="10" end="10"/>
                                            </p:txEl>
                                          </p:spTgt>
                                        </p:tgtEl>
                                        <p:attrNameLst>
                                          <p:attrName>ppt_x,ppt_y</p:attrName>
                                        </p:attrNameLst>
                                      </p:cBhvr>
                                      <p:rCtr x="0" y="0"/>
                                    </p:animMotion>
                                    <p:animEffect transition="in" filter="fade">
                                      <p:cBhvr>
                                        <p:cTn id="35" dur="1000"/>
                                        <p:tgtEl>
                                          <p:spTgt spid="3174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idx="4294967295"/>
          </p:nvPr>
        </p:nvSpPr>
        <p:spPr>
          <a:xfrm>
            <a:off x="685800" y="457200"/>
            <a:ext cx="8134350" cy="5638800"/>
          </a:xfrm>
        </p:spPr>
        <p:txBody>
          <a:bodyPr/>
          <a:lstStyle/>
          <a:p>
            <a:pPr>
              <a:buFont typeface="Monotype Sorts" pitchFamily="2" charset="2"/>
              <a:buNone/>
              <a:defRPr/>
            </a:pPr>
            <a:r>
              <a:rPr lang="zh-CN" altLang="en-US" sz="3600" b="1" dirty="0" smtClean="0">
                <a:solidFill>
                  <a:srgbClr val="000099"/>
                </a:solidFill>
                <a:effectLst>
                  <a:outerShdw blurRad="38100" dist="38100" dir="2700000" algn="tl">
                    <a:srgbClr val="000000"/>
                  </a:outerShdw>
                </a:effectLst>
                <a:ea typeface="隶书" pitchFamily="49" charset="-122"/>
              </a:rPr>
              <a:t>例</a:t>
            </a:r>
            <a:r>
              <a:rPr lang="en-US" sz="3600" b="1" dirty="0" smtClean="0">
                <a:solidFill>
                  <a:srgbClr val="000099"/>
                </a:solidFill>
                <a:effectLst>
                  <a:outerShdw blurRad="38100" dist="38100" dir="2700000" algn="tl">
                    <a:srgbClr val="000000"/>
                  </a:outerShdw>
                </a:effectLst>
                <a:ea typeface="隶书" pitchFamily="49" charset="-122"/>
              </a:rPr>
              <a:t>3.  </a:t>
            </a:r>
            <a:r>
              <a:rPr lang="zh-CN" altLang="en-US" sz="3600" b="1" dirty="0" smtClean="0">
                <a:solidFill>
                  <a:srgbClr val="000099"/>
                </a:solidFill>
                <a:effectLst>
                  <a:outerShdw blurRad="38100" dist="38100" dir="2700000" algn="tl">
                    <a:srgbClr val="000000"/>
                  </a:outerShdw>
                </a:effectLst>
                <a:ea typeface="隶书" pitchFamily="49" charset="-122"/>
              </a:rPr>
              <a:t>集合的“交”运算</a:t>
            </a:r>
          </a:p>
          <a:p>
            <a:pPr>
              <a:buFont typeface="Monotype Sorts" pitchFamily="2" charset="2"/>
              <a:buNone/>
              <a:defRPr/>
            </a:pPr>
            <a:r>
              <a:rPr lang="zh-CN" altLang="en-US" sz="2800" dirty="0" smtClean="0"/>
              <a:t>利用两个线性表</a:t>
            </a:r>
            <a:r>
              <a:rPr lang="en-US" sz="2800" dirty="0" smtClean="0"/>
              <a:t>LA</a:t>
            </a:r>
            <a:r>
              <a:rPr lang="zh-CN" altLang="en-US" sz="2800" dirty="0" smtClean="0"/>
              <a:t>和</a:t>
            </a:r>
            <a:r>
              <a:rPr lang="en-US" sz="2800" dirty="0" smtClean="0"/>
              <a:t>LB</a:t>
            </a:r>
            <a:r>
              <a:rPr lang="zh-CN" altLang="en-US" sz="2800" dirty="0" smtClean="0"/>
              <a:t>分别表示两个集合</a:t>
            </a:r>
            <a:r>
              <a:rPr lang="en-US" sz="2800" dirty="0" smtClean="0"/>
              <a:t>A</a:t>
            </a:r>
            <a:r>
              <a:rPr lang="zh-CN" altLang="en-US" sz="2800" dirty="0" smtClean="0"/>
              <a:t>和</a:t>
            </a:r>
            <a:r>
              <a:rPr lang="en-US" sz="2800" dirty="0" smtClean="0"/>
              <a:t>B</a:t>
            </a:r>
            <a:r>
              <a:rPr lang="zh-CN" altLang="en-US" sz="2800" dirty="0" smtClean="0"/>
              <a:t>，现要求一个新的集合</a:t>
            </a:r>
            <a:r>
              <a:rPr lang="en-US" sz="2800" dirty="0" smtClean="0"/>
              <a:t>A=A∩B</a:t>
            </a:r>
            <a:r>
              <a:rPr lang="zh-CN" altLang="en-US" sz="2800" dirty="0" smtClean="0"/>
              <a:t>。</a:t>
            </a:r>
          </a:p>
          <a:p>
            <a:pPr>
              <a:buFont typeface="Wingdings 2" pitchFamily="18" charset="2"/>
              <a:buNone/>
              <a:defRPr/>
            </a:pPr>
            <a:r>
              <a:rPr lang="zh-CN" altLang="en-US" sz="2800" dirty="0" smtClean="0"/>
              <a:t>步骤：</a:t>
            </a:r>
            <a:r>
              <a:rPr lang="en-US" sz="2800" dirty="0" smtClean="0"/>
              <a:t>①</a:t>
            </a:r>
            <a:r>
              <a:rPr lang="zh-CN" altLang="en-US" sz="2800" dirty="0" smtClean="0">
                <a:solidFill>
                  <a:srgbClr val="FF0000"/>
                </a:solidFill>
              </a:rPr>
              <a:t>依次</a:t>
            </a:r>
            <a:r>
              <a:rPr lang="zh-CN" altLang="en-US" sz="2800" dirty="0" smtClean="0"/>
              <a:t>取</a:t>
            </a:r>
            <a:r>
              <a:rPr lang="en-US" sz="2800" dirty="0" smtClean="0"/>
              <a:t>LA</a:t>
            </a:r>
            <a:r>
              <a:rPr lang="zh-CN" altLang="en-US" sz="2800" dirty="0" smtClean="0"/>
              <a:t>中的元素</a:t>
            </a:r>
          </a:p>
          <a:p>
            <a:pPr>
              <a:buFont typeface="Wingdings 2" pitchFamily="18" charset="2"/>
              <a:buNone/>
              <a:defRPr/>
            </a:pPr>
            <a:r>
              <a:rPr lang="zh-CN" altLang="en-US" sz="2800" dirty="0" smtClean="0"/>
              <a:t>               </a:t>
            </a:r>
            <a:r>
              <a:rPr lang="en-US" sz="2800" dirty="0" smtClean="0"/>
              <a:t>x=</a:t>
            </a:r>
            <a:r>
              <a:rPr lang="en-US" sz="2800" dirty="0" err="1" smtClean="0"/>
              <a:t>LA.</a:t>
            </a:r>
            <a:r>
              <a:rPr lang="en-US" b="1" dirty="0" err="1" smtClean="0"/>
              <a:t>GetData</a:t>
            </a:r>
            <a:r>
              <a:rPr lang="en-US" b="1" dirty="0" smtClean="0"/>
              <a:t>(i)</a:t>
            </a:r>
            <a:endParaRPr lang="zh-CN" altLang="en-US" sz="2800" dirty="0" smtClean="0"/>
          </a:p>
          <a:p>
            <a:pPr>
              <a:buFont typeface="Wingdings 2" pitchFamily="18" charset="2"/>
              <a:buNone/>
              <a:defRPr/>
            </a:pPr>
            <a:r>
              <a:rPr lang="zh-CN" altLang="en-US" sz="2800" dirty="0" smtClean="0"/>
              <a:t>           ②在</a:t>
            </a:r>
            <a:r>
              <a:rPr lang="en-US" sz="2800" dirty="0" smtClean="0"/>
              <a:t>LB</a:t>
            </a:r>
            <a:r>
              <a:rPr lang="zh-CN" altLang="en-US" sz="2800" dirty="0" smtClean="0"/>
              <a:t>中找这个元素</a:t>
            </a:r>
          </a:p>
          <a:p>
            <a:pPr>
              <a:buFont typeface="Wingdings 2" pitchFamily="18" charset="2"/>
              <a:buNone/>
              <a:defRPr/>
            </a:pPr>
            <a:r>
              <a:rPr lang="zh-CN" altLang="en-US" sz="2800" dirty="0" smtClean="0"/>
              <a:t>               </a:t>
            </a:r>
            <a:r>
              <a:rPr lang="en-US" b="1" dirty="0" err="1" smtClean="0"/>
              <a:t>LB.Find</a:t>
            </a:r>
            <a:r>
              <a:rPr lang="en-US" b="1" dirty="0" smtClean="0"/>
              <a:t>(x)</a:t>
            </a:r>
          </a:p>
          <a:p>
            <a:pPr>
              <a:buFont typeface="Wingdings 2" pitchFamily="18" charset="2"/>
              <a:buNone/>
              <a:defRPr/>
            </a:pPr>
            <a:r>
              <a:rPr lang="en-US" sz="2800" dirty="0" smtClean="0"/>
              <a:t>           ③</a:t>
            </a:r>
            <a:r>
              <a:rPr lang="zh-CN" altLang="en-US" sz="2800" dirty="0" smtClean="0"/>
              <a:t>如果</a:t>
            </a:r>
            <a:r>
              <a:rPr lang="en-US" sz="2800" dirty="0" smtClean="0"/>
              <a:t>LB</a:t>
            </a:r>
            <a:r>
              <a:rPr lang="zh-CN" altLang="en-US" sz="2800" dirty="0" smtClean="0"/>
              <a:t>中没有这个元素则在</a:t>
            </a:r>
            <a:r>
              <a:rPr lang="en-US" sz="2800" dirty="0" err="1" smtClean="0"/>
              <a:t>LA中删除</a:t>
            </a:r>
            <a:endParaRPr lang="en-US" sz="2800" dirty="0" smtClean="0"/>
          </a:p>
          <a:p>
            <a:pPr>
              <a:buFont typeface="Wingdings 2" pitchFamily="18" charset="2"/>
              <a:buNone/>
              <a:defRPr/>
            </a:pPr>
            <a:r>
              <a:rPr lang="en-US" b="1" dirty="0" smtClean="0"/>
              <a:t>             </a:t>
            </a:r>
            <a:r>
              <a:rPr lang="en-US" b="1" dirty="0" err="1" smtClean="0"/>
              <a:t>LA.Remove</a:t>
            </a:r>
            <a:r>
              <a:rPr lang="en-US" b="1" dirty="0" smtClean="0"/>
              <a:t>(x)</a:t>
            </a:r>
          </a:p>
          <a:p>
            <a:pPr>
              <a:buFont typeface="Wingdings 2" pitchFamily="18" charset="2"/>
              <a:buNone/>
              <a:defRPr/>
            </a:pPr>
            <a:r>
              <a:rPr lang="en-US" sz="2800" dirty="0" smtClean="0"/>
              <a:t>     </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animEffect transition="in" filter="slide(fromBottom)">
                                      <p:cBhvr>
                                        <p:cTn id="7" dur="500"/>
                                        <p:tgtEl>
                                          <p:spTgt spid="32770">
                                            <p:txEl>
                                              <p:pRg st="2" end="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2770">
                                            <p:txEl>
                                              <p:pRg st="3" end="3"/>
                                            </p:txEl>
                                          </p:spTgt>
                                        </p:tgtEl>
                                        <p:attrNameLst>
                                          <p:attrName>style.visibility</p:attrName>
                                        </p:attrNameLst>
                                      </p:cBhvr>
                                      <p:to>
                                        <p:strVal val="visible"/>
                                      </p:to>
                                    </p:set>
                                    <p:animEffect transition="in" filter="slide(fromBottom)">
                                      <p:cBhvr>
                                        <p:cTn id="10" dur="500"/>
                                        <p:tgtEl>
                                          <p:spTgt spid="32770">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animEffect transition="in" filter="slide(fromBottom)">
                                      <p:cBhvr>
                                        <p:cTn id="15" dur="500"/>
                                        <p:tgtEl>
                                          <p:spTgt spid="32770">
                                            <p:txEl>
                                              <p:pRg st="4" end="4"/>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2770">
                                            <p:txEl>
                                              <p:pRg st="5" end="5"/>
                                            </p:txEl>
                                          </p:spTgt>
                                        </p:tgtEl>
                                        <p:attrNameLst>
                                          <p:attrName>style.visibility</p:attrName>
                                        </p:attrNameLst>
                                      </p:cBhvr>
                                      <p:to>
                                        <p:strVal val="visible"/>
                                      </p:to>
                                    </p:set>
                                    <p:animEffect transition="in" filter="slide(fromBottom)">
                                      <p:cBhvr>
                                        <p:cTn id="18" dur="500"/>
                                        <p:tgtEl>
                                          <p:spTgt spid="32770">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2" presetClass="entr" presetSubtype="4" fill="hold" nodeType="clickEffect">
                                  <p:stCondLst>
                                    <p:cond delay="0"/>
                                  </p:stCondLst>
                                  <p:childTnLst>
                                    <p:set>
                                      <p:cBhvr>
                                        <p:cTn id="22" dur="1" fill="hold">
                                          <p:stCondLst>
                                            <p:cond delay="0"/>
                                          </p:stCondLst>
                                        </p:cTn>
                                        <p:tgtEl>
                                          <p:spTgt spid="32770">
                                            <p:txEl>
                                              <p:pRg st="6" end="6"/>
                                            </p:txEl>
                                          </p:spTgt>
                                        </p:tgtEl>
                                        <p:attrNameLst>
                                          <p:attrName>style.visibility</p:attrName>
                                        </p:attrNameLst>
                                      </p:cBhvr>
                                      <p:to>
                                        <p:strVal val="visible"/>
                                      </p:to>
                                    </p:set>
                                    <p:animEffect transition="in" filter="slide(fromBottom)">
                                      <p:cBhvr>
                                        <p:cTn id="23" dur="500"/>
                                        <p:tgtEl>
                                          <p:spTgt spid="32770">
                                            <p:txEl>
                                              <p:pRg st="6" end="6"/>
                                            </p:txEl>
                                          </p:spTgt>
                                        </p:tgtEl>
                                      </p:cBhvr>
                                    </p:animEffect>
                                  </p:childTnLst>
                                </p:cTn>
                              </p:par>
                              <p:par>
                                <p:cTn id="24" presetID="12" presetClass="entr" presetSubtype="4" fill="hold" nodeType="withEffect">
                                  <p:stCondLst>
                                    <p:cond delay="0"/>
                                  </p:stCondLst>
                                  <p:childTnLst>
                                    <p:set>
                                      <p:cBhvr>
                                        <p:cTn id="25" dur="1" fill="hold">
                                          <p:stCondLst>
                                            <p:cond delay="0"/>
                                          </p:stCondLst>
                                        </p:cTn>
                                        <p:tgtEl>
                                          <p:spTgt spid="32770">
                                            <p:txEl>
                                              <p:pRg st="7" end="7"/>
                                            </p:txEl>
                                          </p:spTgt>
                                        </p:tgtEl>
                                        <p:attrNameLst>
                                          <p:attrName>style.visibility</p:attrName>
                                        </p:attrNameLst>
                                      </p:cBhvr>
                                      <p:to>
                                        <p:strVal val="visible"/>
                                      </p:to>
                                    </p:set>
                                    <p:animEffect transition="in" filter="slide(fromBottom)">
                                      <p:cBhvr>
                                        <p:cTn id="26" dur="500"/>
                                        <p:tgtEl>
                                          <p:spTgt spid="3277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0" y="836613"/>
            <a:ext cx="9144000" cy="547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5000"/>
              </a:lnSpc>
            </a:pPr>
            <a:r>
              <a:rPr lang="en-US" altLang="zh-CN"/>
              <a:t> </a:t>
            </a:r>
            <a:r>
              <a:rPr lang="en-US" altLang="zh-CN" sz="3200">
                <a:solidFill>
                  <a:srgbClr val="CC0000"/>
                </a:solidFill>
                <a:ea typeface="仿宋_GB2312" pitchFamily="49" charset="-122"/>
              </a:rPr>
              <a:t> </a:t>
            </a:r>
            <a:r>
              <a:rPr lang="en-US" altLang="zh-CN" sz="2800">
                <a:solidFill>
                  <a:schemeClr val="tx1"/>
                </a:solidFill>
                <a:latin typeface="宋体" pitchFamily="2" charset="-122"/>
                <a:ea typeface="宋体" pitchFamily="2" charset="-122"/>
              </a:rPr>
              <a:t>void Intersection(SeqList &amp;LA, SeqList </a:t>
            </a:r>
            <a:r>
              <a:rPr lang="zh-CN" altLang="en-US" sz="2800">
                <a:solidFill>
                  <a:schemeClr val="tx1"/>
                </a:solidFill>
                <a:latin typeface="宋体" pitchFamily="2" charset="-122"/>
                <a:ea typeface="宋体" pitchFamily="2" charset="-122"/>
              </a:rPr>
              <a:t>&amp;</a:t>
            </a:r>
            <a:r>
              <a:rPr lang="en-US" altLang="zh-CN" sz="2800">
                <a:solidFill>
                  <a:schemeClr val="tx1"/>
                </a:solidFill>
                <a:latin typeface="宋体" pitchFamily="2" charset="-122"/>
                <a:ea typeface="宋体" pitchFamily="2" charset="-122"/>
              </a:rPr>
              <a:t>LB ) {</a:t>
            </a:r>
          </a:p>
          <a:p>
            <a:pPr>
              <a:lnSpc>
                <a:spcPct val="95000"/>
              </a:lnSpc>
            </a:pPr>
            <a:r>
              <a:rPr lang="en-US" altLang="zh-CN" sz="2800">
                <a:solidFill>
                  <a:schemeClr val="tx1"/>
                </a:solidFill>
                <a:latin typeface="宋体" pitchFamily="2" charset="-122"/>
                <a:ea typeface="宋体" pitchFamily="2" charset="-122"/>
              </a:rPr>
              <a:t>     int n = LA.Length ( );</a:t>
            </a:r>
          </a:p>
          <a:p>
            <a:pPr>
              <a:lnSpc>
                <a:spcPct val="95000"/>
              </a:lnSpc>
            </a:pPr>
            <a:r>
              <a:rPr lang="en-US" altLang="zh-CN" sz="2800">
                <a:solidFill>
                  <a:schemeClr val="tx1"/>
                </a:solidFill>
                <a:latin typeface="宋体" pitchFamily="2" charset="-122"/>
                <a:ea typeface="宋体" pitchFamily="2" charset="-122"/>
              </a:rPr>
              <a:t>     int m = LB.Length ( );  </a:t>
            </a:r>
          </a:p>
          <a:p>
            <a:pPr>
              <a:lnSpc>
                <a:spcPct val="95000"/>
              </a:lnSpc>
            </a:pPr>
            <a:r>
              <a:rPr lang="en-US" altLang="zh-CN" sz="2800">
                <a:solidFill>
                  <a:schemeClr val="tx1"/>
                </a:solidFill>
                <a:latin typeface="宋体" pitchFamily="2" charset="-122"/>
                <a:ea typeface="宋体" pitchFamily="2" charset="-122"/>
              </a:rPr>
              <a:t>     int i = 1;</a:t>
            </a:r>
          </a:p>
          <a:p>
            <a:pPr>
              <a:lnSpc>
                <a:spcPct val="95000"/>
              </a:lnSpc>
            </a:pPr>
            <a:r>
              <a:rPr lang="en-US" altLang="zh-CN" sz="2800">
                <a:solidFill>
                  <a:schemeClr val="tx1"/>
                </a:solidFill>
                <a:latin typeface="宋体" pitchFamily="2" charset="-122"/>
                <a:ea typeface="宋体" pitchFamily="2" charset="-122"/>
              </a:rPr>
              <a:t>     while ( i &lt;= n ) </a:t>
            </a:r>
          </a:p>
          <a:p>
            <a:pPr>
              <a:lnSpc>
                <a:spcPct val="95000"/>
              </a:lnSpc>
            </a:pPr>
            <a:r>
              <a:rPr lang="en-US" altLang="zh-CN" sz="2800">
                <a:solidFill>
                  <a:schemeClr val="tx1"/>
                </a:solidFill>
                <a:latin typeface="宋体" pitchFamily="2" charset="-122"/>
                <a:ea typeface="宋体" pitchFamily="2" charset="-122"/>
              </a:rPr>
              <a:t>     {</a:t>
            </a:r>
          </a:p>
          <a:p>
            <a:pPr>
              <a:lnSpc>
                <a:spcPct val="95000"/>
              </a:lnSpc>
            </a:pPr>
            <a:r>
              <a:rPr lang="en-US" altLang="zh-CN" sz="2800">
                <a:solidFill>
                  <a:schemeClr val="tx1"/>
                </a:solidFill>
                <a:latin typeface="宋体" pitchFamily="2" charset="-122"/>
                <a:ea typeface="宋体" pitchFamily="2" charset="-122"/>
              </a:rPr>
              <a:t>         T x = LA.GetData (i);</a:t>
            </a:r>
            <a:r>
              <a:rPr lang="en-US" altLang="zh-CN" sz="2800">
                <a:solidFill>
                  <a:srgbClr val="CC0000"/>
                </a:solidFill>
                <a:latin typeface="宋体" pitchFamily="2" charset="-122"/>
                <a:ea typeface="宋体" pitchFamily="2" charset="-122"/>
              </a:rPr>
              <a:t> </a:t>
            </a:r>
            <a:r>
              <a:rPr lang="en-US" altLang="zh-CN" sz="2800">
                <a:solidFill>
                  <a:srgbClr val="0000FF"/>
                </a:solidFill>
                <a:latin typeface="宋体" pitchFamily="2" charset="-122"/>
                <a:ea typeface="宋体" pitchFamily="2" charset="-122"/>
              </a:rPr>
              <a:t>//</a:t>
            </a:r>
            <a:r>
              <a:rPr lang="zh-CN" altLang="en-US" sz="2800">
                <a:solidFill>
                  <a:srgbClr val="0000FF"/>
                </a:solidFill>
                <a:latin typeface="宋体" pitchFamily="2" charset="-122"/>
                <a:ea typeface="宋体" pitchFamily="2" charset="-122"/>
              </a:rPr>
              <a:t>在</a:t>
            </a:r>
            <a:r>
              <a:rPr lang="en-US" altLang="zh-CN" sz="2800">
                <a:solidFill>
                  <a:srgbClr val="0000FF"/>
                </a:solidFill>
                <a:latin typeface="宋体" pitchFamily="2" charset="-122"/>
                <a:ea typeface="宋体" pitchFamily="2" charset="-122"/>
              </a:rPr>
              <a:t>LA</a:t>
            </a:r>
            <a:r>
              <a:rPr lang="zh-CN" altLang="en-US" sz="2800">
                <a:solidFill>
                  <a:srgbClr val="0000FF"/>
                </a:solidFill>
                <a:latin typeface="宋体" pitchFamily="2" charset="-122"/>
                <a:ea typeface="宋体" pitchFamily="2" charset="-122"/>
              </a:rPr>
              <a:t>中取一元素</a:t>
            </a:r>
            <a:endParaRPr lang="zh-CN" altLang="en-US" sz="2800">
              <a:solidFill>
                <a:srgbClr val="CC0000"/>
              </a:solidFill>
              <a:latin typeface="宋体" pitchFamily="2" charset="-122"/>
              <a:ea typeface="宋体" pitchFamily="2" charset="-122"/>
            </a:endParaRPr>
          </a:p>
          <a:p>
            <a:pPr>
              <a:lnSpc>
                <a:spcPct val="95000"/>
              </a:lnSpc>
            </a:pPr>
            <a:r>
              <a:rPr lang="zh-CN" altLang="en-US" sz="2800">
                <a:solidFill>
                  <a:srgbClr val="CC0000"/>
                </a:solidFill>
                <a:latin typeface="宋体" pitchFamily="2" charset="-122"/>
                <a:ea typeface="宋体" pitchFamily="2" charset="-122"/>
              </a:rPr>
              <a:t> 	    </a:t>
            </a:r>
            <a:r>
              <a:rPr lang="en-US" altLang="zh-CN" sz="2800">
                <a:solidFill>
                  <a:schemeClr val="tx1"/>
                </a:solidFill>
                <a:latin typeface="宋体" pitchFamily="2" charset="-122"/>
                <a:ea typeface="宋体" pitchFamily="2" charset="-122"/>
              </a:rPr>
              <a:t>int k = LB.Find (x);  </a:t>
            </a:r>
            <a:r>
              <a:rPr lang="en-US" altLang="zh-CN" sz="2800">
                <a:solidFill>
                  <a:srgbClr val="0000FF"/>
                </a:solidFill>
                <a:latin typeface="宋体" pitchFamily="2" charset="-122"/>
                <a:ea typeface="宋体" pitchFamily="2" charset="-122"/>
              </a:rPr>
              <a:t>//</a:t>
            </a:r>
            <a:r>
              <a:rPr lang="zh-CN" altLang="en-US" sz="2800">
                <a:solidFill>
                  <a:srgbClr val="0000FF"/>
                </a:solidFill>
                <a:latin typeface="宋体" pitchFamily="2" charset="-122"/>
                <a:ea typeface="宋体" pitchFamily="2" charset="-122"/>
              </a:rPr>
              <a:t>在</a:t>
            </a:r>
            <a:r>
              <a:rPr lang="en-US" altLang="zh-CN" sz="2800">
                <a:solidFill>
                  <a:srgbClr val="0000FF"/>
                </a:solidFill>
                <a:latin typeface="宋体" pitchFamily="2" charset="-122"/>
                <a:ea typeface="宋体" pitchFamily="2" charset="-122"/>
              </a:rPr>
              <a:t>LB</a:t>
            </a:r>
            <a:r>
              <a:rPr lang="zh-CN" altLang="en-US" sz="2800">
                <a:solidFill>
                  <a:srgbClr val="0000FF"/>
                </a:solidFill>
                <a:latin typeface="宋体" pitchFamily="2" charset="-122"/>
                <a:ea typeface="宋体" pitchFamily="2" charset="-122"/>
              </a:rPr>
              <a:t>中搜索它</a:t>
            </a:r>
            <a:endParaRPr lang="en-US" sz="2800">
              <a:solidFill>
                <a:srgbClr val="0000FF"/>
              </a:solidFill>
              <a:latin typeface="宋体" pitchFamily="2" charset="-122"/>
              <a:ea typeface="宋体" pitchFamily="2" charset="-122"/>
            </a:endParaRPr>
          </a:p>
          <a:p>
            <a:pPr>
              <a:lnSpc>
                <a:spcPct val="95000"/>
              </a:lnSpc>
            </a:pPr>
            <a:r>
              <a:rPr lang="zh-CN" altLang="en-US" sz="2800">
                <a:solidFill>
                  <a:srgbClr val="CC0000"/>
                </a:solidFill>
                <a:latin typeface="宋体" pitchFamily="2" charset="-122"/>
                <a:ea typeface="宋体" pitchFamily="2" charset="-122"/>
              </a:rPr>
              <a:t>	    </a:t>
            </a:r>
            <a:r>
              <a:rPr lang="en-US" altLang="zh-CN" sz="2800">
                <a:solidFill>
                  <a:schemeClr val="tx1"/>
                </a:solidFill>
                <a:latin typeface="宋体" pitchFamily="2" charset="-122"/>
                <a:ea typeface="宋体" pitchFamily="2" charset="-122"/>
              </a:rPr>
              <a:t>if ( k == -1 ) { LA.Remove (x);  n--; }</a:t>
            </a:r>
          </a:p>
          <a:p>
            <a:pPr>
              <a:lnSpc>
                <a:spcPct val="95000"/>
              </a:lnSpc>
            </a:pPr>
            <a:r>
              <a:rPr lang="en-US" altLang="zh-CN" sz="2800">
                <a:solidFill>
                  <a:srgbClr val="CC0000"/>
                </a:solidFill>
                <a:latin typeface="宋体" pitchFamily="2" charset="-122"/>
                <a:ea typeface="宋体" pitchFamily="2" charset="-122"/>
              </a:rPr>
              <a:t>	    </a:t>
            </a:r>
            <a:r>
              <a:rPr lang="en-US" altLang="zh-CN" sz="2800">
                <a:solidFill>
                  <a:schemeClr val="tx1"/>
                </a:solidFill>
                <a:latin typeface="宋体" pitchFamily="2" charset="-122"/>
                <a:ea typeface="宋体" pitchFamily="2" charset="-122"/>
              </a:rPr>
              <a:t>else i++; </a:t>
            </a:r>
            <a:r>
              <a:rPr lang="en-US" altLang="zh-CN" sz="2800">
                <a:solidFill>
                  <a:srgbClr val="CC0000"/>
                </a:solidFill>
                <a:latin typeface="宋体" pitchFamily="2" charset="-122"/>
                <a:ea typeface="宋体" pitchFamily="2" charset="-122"/>
              </a:rPr>
              <a:t>         </a:t>
            </a:r>
            <a:r>
              <a:rPr lang="en-US" altLang="zh-CN" sz="2800">
                <a:solidFill>
                  <a:srgbClr val="0000FF"/>
                </a:solidFill>
                <a:latin typeface="宋体" pitchFamily="2" charset="-122"/>
                <a:ea typeface="宋体" pitchFamily="2" charset="-122"/>
              </a:rPr>
              <a:t>//</a:t>
            </a:r>
            <a:r>
              <a:rPr lang="zh-CN" altLang="en-US" sz="2800">
                <a:solidFill>
                  <a:srgbClr val="0000FF"/>
                </a:solidFill>
                <a:latin typeface="宋体" pitchFamily="2" charset="-122"/>
                <a:ea typeface="宋体" pitchFamily="2" charset="-122"/>
              </a:rPr>
              <a:t>未找到在</a:t>
            </a:r>
            <a:r>
              <a:rPr lang="en-US" altLang="zh-CN" sz="2800">
                <a:solidFill>
                  <a:srgbClr val="0000FF"/>
                </a:solidFill>
                <a:latin typeface="宋体" pitchFamily="2" charset="-122"/>
                <a:ea typeface="宋体" pitchFamily="2" charset="-122"/>
              </a:rPr>
              <a:t>LA</a:t>
            </a:r>
            <a:r>
              <a:rPr lang="zh-CN" altLang="en-US" sz="2800">
                <a:solidFill>
                  <a:srgbClr val="0000FF"/>
                </a:solidFill>
                <a:latin typeface="宋体" pitchFamily="2" charset="-122"/>
                <a:ea typeface="宋体" pitchFamily="2" charset="-122"/>
              </a:rPr>
              <a:t>中删除它</a:t>
            </a:r>
            <a:endParaRPr lang="zh-CN" altLang="en-US" sz="2800">
              <a:solidFill>
                <a:srgbClr val="CC0000"/>
              </a:solidFill>
              <a:latin typeface="宋体" pitchFamily="2" charset="-122"/>
              <a:ea typeface="宋体" pitchFamily="2" charset="-122"/>
            </a:endParaRPr>
          </a:p>
          <a:p>
            <a:pPr>
              <a:lnSpc>
                <a:spcPct val="95000"/>
              </a:lnSpc>
            </a:pPr>
            <a:r>
              <a:rPr lang="zh-CN" altLang="en-US" sz="2800">
                <a:solidFill>
                  <a:srgbClr val="CC0000"/>
                </a:solidFill>
                <a:latin typeface="宋体" pitchFamily="2" charset="-122"/>
                <a:ea typeface="宋体" pitchFamily="2" charset="-122"/>
              </a:rPr>
              <a:t>     </a:t>
            </a:r>
            <a:r>
              <a:rPr lang="en-US" altLang="zh-CN" sz="2800">
                <a:solidFill>
                  <a:schemeClr val="tx1"/>
                </a:solidFill>
                <a:latin typeface="宋体" pitchFamily="2" charset="-122"/>
                <a:ea typeface="宋体" pitchFamily="2" charset="-122"/>
              </a:rPr>
              <a:t>}</a:t>
            </a:r>
          </a:p>
          <a:p>
            <a:pPr>
              <a:lnSpc>
                <a:spcPct val="95000"/>
              </a:lnSpc>
            </a:pPr>
            <a:r>
              <a:rPr lang="en-US" sz="2800">
                <a:solidFill>
                  <a:schemeClr val="tx1"/>
                </a:solidFill>
                <a:latin typeface="宋体" pitchFamily="2" charset="-122"/>
                <a:ea typeface="宋体" pitchFamily="2" charset="-122"/>
              </a:rPr>
              <a:t> </a:t>
            </a:r>
            <a:r>
              <a:rPr lang="en-US" altLang="zh-CN" sz="2800">
                <a:solidFill>
                  <a:schemeClr val="tx1"/>
                </a:solidFill>
                <a:latin typeface="宋体" pitchFamily="2" charset="-122"/>
                <a:ea typeface="宋体" pitchFamily="2" charset="-122"/>
              </a:rPr>
              <a:t>}</a:t>
            </a:r>
          </a:p>
        </p:txBody>
      </p:sp>
      <p:sp>
        <p:nvSpPr>
          <p:cNvPr id="33795" name="Rectangle 3"/>
          <p:cNvSpPr>
            <a:spLocks noChangeArrowheads="1"/>
          </p:cNvSpPr>
          <p:nvPr/>
        </p:nvSpPr>
        <p:spPr bwMode="auto">
          <a:xfrm>
            <a:off x="609600" y="276225"/>
            <a:ext cx="2216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3200">
                <a:solidFill>
                  <a:srgbClr val="000099"/>
                </a:solidFill>
                <a:effectLst>
                  <a:outerShdw blurRad="38100" dist="38100" dir="2700000" algn="tl">
                    <a:srgbClr val="000000"/>
                  </a:outerShdw>
                </a:effectLst>
                <a:ea typeface="仿宋_GB2312" pitchFamily="49" charset="-122"/>
              </a:rPr>
              <a:t>求“交”集</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33794">
                                            <p:txEl>
                                              <p:pRg st="3" end="3"/>
                                            </p:txEl>
                                          </p:spTgt>
                                        </p:tgtEl>
                                        <p:attrNameLst>
                                          <p:attrName>style.visibility</p:attrName>
                                        </p:attrNameLst>
                                      </p:cBhvr>
                                      <p:to>
                                        <p:strVal val="visible"/>
                                      </p:to>
                                    </p:set>
                                    <p:animEffect transition="in" filter="slide(fromBottom)">
                                      <p:cBhvr>
                                        <p:cTn id="7" dur="500"/>
                                        <p:tgtEl>
                                          <p:spTgt spid="33794">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3794">
                                            <p:txEl>
                                              <p:pRg st="4" end="4"/>
                                            </p:txEl>
                                          </p:spTgt>
                                        </p:tgtEl>
                                        <p:attrNameLst>
                                          <p:attrName>style.visibility</p:attrName>
                                        </p:attrNameLst>
                                      </p:cBhvr>
                                      <p:to>
                                        <p:strVal val="visible"/>
                                      </p:to>
                                    </p:set>
                                    <p:animEffect transition="in" filter="slide(fromBottom)">
                                      <p:cBhvr>
                                        <p:cTn id="10" dur="500"/>
                                        <p:tgtEl>
                                          <p:spTgt spid="33794">
                                            <p:txEl>
                                              <p:pRg st="4" end="4"/>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33794">
                                            <p:txEl>
                                              <p:pRg st="5" end="5"/>
                                            </p:txEl>
                                          </p:spTgt>
                                        </p:tgtEl>
                                        <p:attrNameLst>
                                          <p:attrName>style.visibility</p:attrName>
                                        </p:attrNameLst>
                                      </p:cBhvr>
                                      <p:to>
                                        <p:strVal val="visible"/>
                                      </p:to>
                                    </p:set>
                                    <p:animEffect transition="in" filter="slide(fromBottom)">
                                      <p:cBhvr>
                                        <p:cTn id="13" dur="500"/>
                                        <p:tgtEl>
                                          <p:spTgt spid="33794">
                                            <p:txEl>
                                              <p:pRg st="5" end="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33794">
                                            <p:txEl>
                                              <p:pRg st="6" end="6"/>
                                            </p:txEl>
                                          </p:spTgt>
                                        </p:tgtEl>
                                        <p:attrNameLst>
                                          <p:attrName>style.visibility</p:attrName>
                                        </p:attrNameLst>
                                      </p:cBhvr>
                                      <p:to>
                                        <p:strVal val="visible"/>
                                      </p:to>
                                    </p:set>
                                    <p:animEffect transition="in" filter="slide(fromBottom)">
                                      <p:cBhvr>
                                        <p:cTn id="16" dur="500"/>
                                        <p:tgtEl>
                                          <p:spTgt spid="33794">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33794">
                                            <p:txEl>
                                              <p:pRg st="7" end="7"/>
                                            </p:txEl>
                                          </p:spTgt>
                                        </p:tgtEl>
                                        <p:attrNameLst>
                                          <p:attrName>style.visibility</p:attrName>
                                        </p:attrNameLst>
                                      </p:cBhvr>
                                      <p:to>
                                        <p:strVal val="visible"/>
                                      </p:to>
                                    </p:set>
                                    <p:anim calcmode="lin" valueType="num">
                                      <p:cBhvr>
                                        <p:cTn id="21" dur="1000" fill="hold"/>
                                        <p:tgtEl>
                                          <p:spTgt spid="33794">
                                            <p:txEl>
                                              <p:pRg st="7" end="7"/>
                                            </p:txEl>
                                          </p:spTgt>
                                        </p:tgtEl>
                                        <p:attrNameLst>
                                          <p:attrName>ppt_w</p:attrName>
                                        </p:attrNameLst>
                                      </p:cBhvr>
                                      <p:tavLst>
                                        <p:tav tm="0">
                                          <p:val>
                                            <p:fltVal val="0"/>
                                          </p:val>
                                        </p:tav>
                                        <p:tav tm="100000">
                                          <p:val>
                                            <p:strVal val="#ppt_w"/>
                                          </p:val>
                                        </p:tav>
                                      </p:tavLst>
                                    </p:anim>
                                    <p:anim calcmode="lin" valueType="num">
                                      <p:cBhvr>
                                        <p:cTn id="22" dur="1000" fill="hold"/>
                                        <p:tgtEl>
                                          <p:spTgt spid="33794">
                                            <p:txEl>
                                              <p:pRg st="7" end="7"/>
                                            </p:txEl>
                                          </p:spTgt>
                                        </p:tgtEl>
                                        <p:attrNameLst>
                                          <p:attrName>ppt_h</p:attrName>
                                        </p:attrNameLst>
                                      </p:cBhvr>
                                      <p:tavLst>
                                        <p:tav tm="0">
                                          <p:val>
                                            <p:fltVal val="0"/>
                                          </p:val>
                                        </p:tav>
                                        <p:tav tm="100000">
                                          <p:val>
                                            <p:strVal val="#ppt_h"/>
                                          </p:val>
                                        </p:tav>
                                      </p:tavLst>
                                    </p:anim>
                                    <p:anim calcmode="lin" valueType="num">
                                      <p:cBhvr>
                                        <p:cTn id="23" dur="1000" fill="hold"/>
                                        <p:tgtEl>
                                          <p:spTgt spid="3379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3794">
                                            <p:txEl>
                                              <p:pRg st="7" end="7"/>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1" presetClass="entr" presetSubtype="8" fill="hold" nodeType="clickEffect">
                                  <p:stCondLst>
                                    <p:cond delay="0"/>
                                  </p:stCondLst>
                                  <p:childTnLst>
                                    <p:set>
                                      <p:cBhvr>
                                        <p:cTn id="28" dur="1" fill="hold">
                                          <p:stCondLst>
                                            <p:cond delay="0"/>
                                          </p:stCondLst>
                                        </p:cTn>
                                        <p:tgtEl>
                                          <p:spTgt spid="33794">
                                            <p:txEl>
                                              <p:pRg st="8" end="8"/>
                                            </p:txEl>
                                          </p:spTgt>
                                        </p:tgtEl>
                                        <p:attrNameLst>
                                          <p:attrName>style.visibility</p:attrName>
                                        </p:attrNameLst>
                                      </p:cBhvr>
                                      <p:to>
                                        <p:strVal val="visible"/>
                                      </p:to>
                                    </p:set>
                                    <p:animEffect transition="in" filter="wheel(8)">
                                      <p:cBhvr>
                                        <p:cTn id="29" dur="500"/>
                                        <p:tgtEl>
                                          <p:spTgt spid="33794">
                                            <p:txEl>
                                              <p:pRg st="8" end="8"/>
                                            </p:txEl>
                                          </p:spTgt>
                                        </p:tgtEl>
                                      </p:cBhvr>
                                    </p:animEffect>
                                  </p:childTnLst>
                                </p:cTn>
                              </p:par>
                              <p:par>
                                <p:cTn id="30" presetID="21" presetClass="entr" presetSubtype="8" fill="hold" nodeType="withEffect">
                                  <p:stCondLst>
                                    <p:cond delay="0"/>
                                  </p:stCondLst>
                                  <p:childTnLst>
                                    <p:set>
                                      <p:cBhvr>
                                        <p:cTn id="31" dur="1" fill="hold">
                                          <p:stCondLst>
                                            <p:cond delay="0"/>
                                          </p:stCondLst>
                                        </p:cTn>
                                        <p:tgtEl>
                                          <p:spTgt spid="33794">
                                            <p:txEl>
                                              <p:pRg st="9" end="9"/>
                                            </p:txEl>
                                          </p:spTgt>
                                        </p:tgtEl>
                                        <p:attrNameLst>
                                          <p:attrName>style.visibility</p:attrName>
                                        </p:attrNameLst>
                                      </p:cBhvr>
                                      <p:to>
                                        <p:strVal val="visible"/>
                                      </p:to>
                                    </p:set>
                                    <p:animEffect transition="in" filter="wheel(8)">
                                      <p:cBhvr>
                                        <p:cTn id="32" dur="500"/>
                                        <p:tgtEl>
                                          <p:spTgt spid="33794">
                                            <p:txEl>
                                              <p:pRg st="9" end="9"/>
                                            </p:txEl>
                                          </p:spTgt>
                                        </p:tgtEl>
                                      </p:cBhvr>
                                    </p:animEffect>
                                  </p:childTnLst>
                                </p:cTn>
                              </p:par>
                              <p:par>
                                <p:cTn id="33" presetID="21" presetClass="entr" presetSubtype="8" fill="hold" nodeType="withEffect">
                                  <p:stCondLst>
                                    <p:cond delay="0"/>
                                  </p:stCondLst>
                                  <p:childTnLst>
                                    <p:set>
                                      <p:cBhvr>
                                        <p:cTn id="34" dur="1" fill="hold">
                                          <p:stCondLst>
                                            <p:cond delay="0"/>
                                          </p:stCondLst>
                                        </p:cTn>
                                        <p:tgtEl>
                                          <p:spTgt spid="33794">
                                            <p:txEl>
                                              <p:pRg st="10" end="10"/>
                                            </p:txEl>
                                          </p:spTgt>
                                        </p:tgtEl>
                                        <p:attrNameLst>
                                          <p:attrName>style.visibility</p:attrName>
                                        </p:attrNameLst>
                                      </p:cBhvr>
                                      <p:to>
                                        <p:strVal val="visible"/>
                                      </p:to>
                                    </p:set>
                                    <p:animEffect transition="in" filter="wheel(8)">
                                      <p:cBhvr>
                                        <p:cTn id="35" dur="500"/>
                                        <p:tgtEl>
                                          <p:spTgt spid="33794">
                                            <p:txEl>
                                              <p:pRg st="10" end="10"/>
                                            </p:txEl>
                                          </p:spTgt>
                                        </p:tgtEl>
                                      </p:cBhvr>
                                    </p:animEffect>
                                  </p:childTnLst>
                                </p:cTn>
                              </p:par>
                              <p:par>
                                <p:cTn id="36" presetID="21" presetClass="entr" presetSubtype="8" fill="hold" nodeType="withEffect">
                                  <p:stCondLst>
                                    <p:cond delay="0"/>
                                  </p:stCondLst>
                                  <p:childTnLst>
                                    <p:set>
                                      <p:cBhvr>
                                        <p:cTn id="37" dur="1" fill="hold">
                                          <p:stCondLst>
                                            <p:cond delay="0"/>
                                          </p:stCondLst>
                                        </p:cTn>
                                        <p:tgtEl>
                                          <p:spTgt spid="33794">
                                            <p:txEl>
                                              <p:pRg st="11" end="11"/>
                                            </p:txEl>
                                          </p:spTgt>
                                        </p:tgtEl>
                                        <p:attrNameLst>
                                          <p:attrName>style.visibility</p:attrName>
                                        </p:attrNameLst>
                                      </p:cBhvr>
                                      <p:to>
                                        <p:strVal val="visible"/>
                                      </p:to>
                                    </p:set>
                                    <p:animEffect transition="in" filter="wheel(8)">
                                      <p:cBhvr>
                                        <p:cTn id="38" dur="500"/>
                                        <p:tgtEl>
                                          <p:spTgt spid="337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3"/>
          <p:cNvSpPr txBox="1">
            <a:spLocks noChangeArrowheads="1"/>
          </p:cNvSpPr>
          <p:nvPr/>
        </p:nvSpPr>
        <p:spPr bwMode="auto">
          <a:xfrm>
            <a:off x="1162050" y="785813"/>
            <a:ext cx="798195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600">
                <a:solidFill>
                  <a:srgbClr val="FF0000"/>
                </a:solidFill>
                <a:latin typeface="Times New Roman" pitchFamily="18" charset="0"/>
                <a:ea typeface="隶书" pitchFamily="49" charset="-122"/>
              </a:rPr>
              <a:t>2.3    </a:t>
            </a:r>
            <a:r>
              <a:rPr lang="zh-CN" altLang="en-US" sz="3600">
                <a:solidFill>
                  <a:srgbClr val="FF0000"/>
                </a:solidFill>
                <a:latin typeface="Times New Roman" pitchFamily="18" charset="0"/>
                <a:ea typeface="隶书" pitchFamily="49" charset="-122"/>
              </a:rPr>
              <a:t>单链表（</a:t>
            </a:r>
            <a:r>
              <a:rPr lang="en-US" altLang="zh-CN" sz="3600">
                <a:solidFill>
                  <a:srgbClr val="FF0000"/>
                </a:solidFill>
                <a:latin typeface="Times New Roman" pitchFamily="18" charset="0"/>
                <a:ea typeface="隶书" pitchFamily="49" charset="-122"/>
              </a:rPr>
              <a:t>Singly Linked List</a:t>
            </a:r>
            <a:r>
              <a:rPr lang="zh-CN" altLang="en-US" sz="3600">
                <a:solidFill>
                  <a:srgbClr val="FF0000"/>
                </a:solidFill>
                <a:latin typeface="Times New Roman" pitchFamily="18" charset="0"/>
                <a:ea typeface="隶书" pitchFamily="49" charset="-122"/>
              </a:rPr>
              <a:t>）</a:t>
            </a:r>
            <a:endParaRPr lang="en-US" sz="3600">
              <a:solidFill>
                <a:srgbClr val="FF0000"/>
              </a:solidFill>
              <a:latin typeface="Times New Roman" pitchFamily="18" charset="0"/>
              <a:ea typeface="隶书" pitchFamily="49" charset="-122"/>
            </a:endParaRPr>
          </a:p>
          <a:p>
            <a:pPr eaLnBrk="1" hangingPunct="1"/>
            <a:endParaRPr lang="en-US" sz="3600">
              <a:solidFill>
                <a:srgbClr val="660033"/>
              </a:solidFill>
              <a:latin typeface="Times New Roman" pitchFamily="18" charset="0"/>
              <a:ea typeface="隶书" pitchFamily="49" charset="-122"/>
            </a:endParaRPr>
          </a:p>
          <a:p>
            <a:pPr eaLnBrk="1" hangingPunct="1"/>
            <a:r>
              <a:rPr lang="zh-CN" altLang="en-US" sz="3600">
                <a:solidFill>
                  <a:srgbClr val="660033"/>
                </a:solidFill>
                <a:latin typeface="Times New Roman" pitchFamily="18" charset="0"/>
                <a:ea typeface="隶书" pitchFamily="49" charset="-122"/>
              </a:rPr>
              <a:t>一、单链表的概念</a:t>
            </a:r>
          </a:p>
          <a:p>
            <a:pPr eaLnBrk="1" hangingPunct="1"/>
            <a:endParaRPr lang="en-US" sz="3600">
              <a:solidFill>
                <a:srgbClr val="660033"/>
              </a:solidFill>
              <a:latin typeface="隶书" pitchFamily="49" charset="-122"/>
              <a:ea typeface="隶书" pitchFamily="49" charset="-122"/>
            </a:endParaRPr>
          </a:p>
          <a:p>
            <a:pPr eaLnBrk="1" hangingPunct="1"/>
            <a:r>
              <a:rPr lang="zh-CN" altLang="en-US" sz="3600">
                <a:solidFill>
                  <a:srgbClr val="660033"/>
                </a:solidFill>
                <a:latin typeface="隶书" pitchFamily="49" charset="-122"/>
                <a:ea typeface="隶书" pitchFamily="49" charset="-122"/>
              </a:rPr>
              <a:t>二、结点类的定义与实现</a:t>
            </a:r>
            <a:endParaRPr lang="zh-CN" altLang="en-US" sz="3600" b="0">
              <a:solidFill>
                <a:schemeClr val="tx1"/>
              </a:solidFill>
              <a:latin typeface="Times New Roman" pitchFamily="18" charset="0"/>
              <a:ea typeface="宋体" pitchFamily="2" charset="-122"/>
            </a:endParaRPr>
          </a:p>
        </p:txBody>
      </p:sp>
      <p:sp>
        <p:nvSpPr>
          <p:cNvPr id="26627" name="Text Box 4"/>
          <p:cNvSpPr txBox="1">
            <a:spLocks noChangeArrowheads="1"/>
          </p:cNvSpPr>
          <p:nvPr/>
        </p:nvSpPr>
        <p:spPr bwMode="auto">
          <a:xfrm>
            <a:off x="1214438" y="4143375"/>
            <a:ext cx="64531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3600">
                <a:solidFill>
                  <a:srgbClr val="660033"/>
                </a:solidFill>
                <a:latin typeface="Times New Roman" pitchFamily="18" charset="0"/>
                <a:ea typeface="隶书" pitchFamily="49" charset="-122"/>
              </a:rPr>
              <a:t>三、单链表类的定义与实现</a:t>
            </a:r>
          </a:p>
        </p:txBody>
      </p:sp>
      <p:sp>
        <p:nvSpPr>
          <p:cNvPr id="26628" name="Line 5"/>
          <p:cNvSpPr>
            <a:spLocks noChangeShapeType="1"/>
          </p:cNvSpPr>
          <p:nvPr/>
        </p:nvSpPr>
        <p:spPr bwMode="auto">
          <a:xfrm>
            <a:off x="0" y="1484313"/>
            <a:ext cx="914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3"/>
          <p:cNvSpPr txBox="1">
            <a:spLocks noChangeArrowheads="1"/>
          </p:cNvSpPr>
          <p:nvPr/>
        </p:nvSpPr>
        <p:spPr bwMode="auto">
          <a:xfrm>
            <a:off x="757238" y="212725"/>
            <a:ext cx="450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4000">
                <a:solidFill>
                  <a:srgbClr val="663300"/>
                </a:solidFill>
                <a:latin typeface="Times New Roman" pitchFamily="18" charset="0"/>
                <a:ea typeface="隶书" pitchFamily="49" charset="-122"/>
              </a:rPr>
              <a:t>2.3.1  </a:t>
            </a:r>
            <a:r>
              <a:rPr lang="zh-CN" altLang="en-US" sz="4000">
                <a:solidFill>
                  <a:srgbClr val="663300"/>
                </a:solidFill>
                <a:latin typeface="Times New Roman" pitchFamily="18" charset="0"/>
                <a:ea typeface="隶书" pitchFamily="49" charset="-122"/>
              </a:rPr>
              <a:t>单链表的概念</a:t>
            </a:r>
            <a:endParaRPr lang="zh-CN" altLang="en-US" sz="2400" b="0">
              <a:solidFill>
                <a:schemeClr val="tx1"/>
              </a:solidFill>
              <a:latin typeface="Times New Roman" pitchFamily="18" charset="0"/>
              <a:ea typeface="宋体" pitchFamily="2" charset="-122"/>
            </a:endParaRPr>
          </a:p>
        </p:txBody>
      </p:sp>
      <p:sp>
        <p:nvSpPr>
          <p:cNvPr id="41988" name="Text Box 44"/>
          <p:cNvSpPr txBox="1">
            <a:spLocks noChangeArrowheads="1"/>
          </p:cNvSpPr>
          <p:nvPr/>
        </p:nvSpPr>
        <p:spPr bwMode="auto">
          <a:xfrm>
            <a:off x="357188" y="1196975"/>
            <a:ext cx="8786812"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25000"/>
              </a:lnSpc>
            </a:pPr>
            <a:r>
              <a:rPr lang="zh-CN" altLang="en-US" sz="2800">
                <a:solidFill>
                  <a:schemeClr val="tx1"/>
                </a:solidFill>
                <a:latin typeface="Times New Roman" pitchFamily="18" charset="0"/>
                <a:ea typeface="楷体_GB2312" pitchFamily="49" charset="-122"/>
              </a:rPr>
              <a:t>单链表的一个</a:t>
            </a:r>
            <a:r>
              <a:rPr lang="zh-CN" altLang="en-US" sz="2800">
                <a:solidFill>
                  <a:srgbClr val="FF0000"/>
                </a:solidFill>
                <a:latin typeface="Times New Roman" pitchFamily="18" charset="0"/>
                <a:ea typeface="楷体_GB2312" pitchFamily="49" charset="-122"/>
              </a:rPr>
              <a:t>存储结点</a:t>
            </a:r>
            <a:r>
              <a:rPr lang="zh-CN" altLang="en-US" sz="2800">
                <a:solidFill>
                  <a:schemeClr val="tx1"/>
                </a:solidFill>
                <a:latin typeface="Times New Roman" pitchFamily="18" charset="0"/>
                <a:ea typeface="楷体_GB2312" pitchFamily="49" charset="-122"/>
              </a:rPr>
              <a:t>包含两个部分：</a:t>
            </a:r>
            <a:endParaRPr lang="en-US" altLang="zh-CN" sz="2800">
              <a:solidFill>
                <a:schemeClr val="tx1"/>
              </a:solidFill>
              <a:latin typeface="Times New Roman" pitchFamily="18" charset="0"/>
              <a:ea typeface="楷体_GB2312" pitchFamily="49" charset="-122"/>
            </a:endParaRPr>
          </a:p>
          <a:p>
            <a:pPr eaLnBrk="1" hangingPunct="1">
              <a:lnSpc>
                <a:spcPct val="125000"/>
              </a:lnSpc>
            </a:pPr>
            <a:r>
              <a:rPr lang="zh-CN" altLang="en-US" sz="2800">
                <a:solidFill>
                  <a:srgbClr val="0000FF"/>
                </a:solidFill>
                <a:latin typeface="Times New Roman" pitchFamily="18" charset="0"/>
                <a:ea typeface="楷体_GB2312" pitchFamily="49" charset="-122"/>
              </a:rPr>
              <a:t>元素</a:t>
            </a:r>
            <a:r>
              <a:rPr lang="en-US" altLang="zh-CN" sz="2800">
                <a:solidFill>
                  <a:srgbClr val="0000FF"/>
                </a:solidFill>
                <a:latin typeface="Times New Roman" pitchFamily="18" charset="0"/>
                <a:ea typeface="楷体_GB2312" pitchFamily="49" charset="-122"/>
              </a:rPr>
              <a:t>+</a:t>
            </a:r>
            <a:r>
              <a:rPr lang="zh-CN" altLang="en-US" sz="2800">
                <a:solidFill>
                  <a:srgbClr val="0000FF"/>
                </a:solidFill>
                <a:latin typeface="Times New Roman" pitchFamily="18" charset="0"/>
                <a:ea typeface="楷体_GB2312" pitchFamily="49" charset="-122"/>
              </a:rPr>
              <a:t>指针</a:t>
            </a:r>
            <a:r>
              <a:rPr lang="en-US" altLang="zh-CN" sz="2800">
                <a:solidFill>
                  <a:schemeClr val="tx1"/>
                </a:solidFill>
                <a:latin typeface="Times New Roman" pitchFamily="18" charset="0"/>
                <a:ea typeface="楷体_GB2312" pitchFamily="49" charset="-122"/>
              </a:rPr>
              <a:t>(</a:t>
            </a:r>
            <a:r>
              <a:rPr lang="zh-CN" altLang="en-US" sz="2800">
                <a:solidFill>
                  <a:schemeClr val="tx1"/>
                </a:solidFill>
                <a:latin typeface="Times New Roman" pitchFamily="18" charset="0"/>
                <a:ea typeface="楷体_GB2312" pitchFamily="49" charset="-122"/>
              </a:rPr>
              <a:t>指示后继元素存储位置</a:t>
            </a:r>
            <a:r>
              <a:rPr lang="en-US" altLang="zh-CN" sz="2800">
                <a:solidFill>
                  <a:schemeClr val="tx1"/>
                </a:solidFill>
                <a:latin typeface="Times New Roman" pitchFamily="18" charset="0"/>
                <a:ea typeface="楷体_GB2312" pitchFamily="49" charset="-122"/>
              </a:rPr>
              <a:t>)</a:t>
            </a:r>
            <a:r>
              <a:rPr lang="en-US" altLang="zh-CN" sz="2800">
                <a:solidFill>
                  <a:srgbClr val="0000FF"/>
                </a:solidFill>
                <a:latin typeface="Times New Roman" pitchFamily="18" charset="0"/>
                <a:ea typeface="楷体_GB2312" pitchFamily="49" charset="-122"/>
              </a:rPr>
              <a:t>   =  </a:t>
            </a:r>
            <a:r>
              <a:rPr lang="zh-CN" altLang="en-US" sz="2800">
                <a:solidFill>
                  <a:srgbClr val="FF0000"/>
                </a:solidFill>
                <a:latin typeface="Times New Roman" pitchFamily="18" charset="0"/>
                <a:ea typeface="楷体_GB2312" pitchFamily="49" charset="-122"/>
              </a:rPr>
              <a:t>结点</a:t>
            </a:r>
            <a:r>
              <a:rPr lang="zh-CN" altLang="en-US" sz="2800">
                <a:solidFill>
                  <a:schemeClr val="tx1"/>
                </a:solidFill>
                <a:latin typeface="Times New Roman" pitchFamily="18" charset="0"/>
                <a:ea typeface="楷体_GB2312" pitchFamily="49" charset="-122"/>
              </a:rPr>
              <a:t>（</a:t>
            </a:r>
            <a:r>
              <a:rPr lang="en-US" altLang="zh-CN" sz="2800">
                <a:solidFill>
                  <a:schemeClr val="tx1"/>
                </a:solidFill>
                <a:latin typeface="Times New Roman" pitchFamily="18" charset="0"/>
                <a:ea typeface="楷体_GB2312" pitchFamily="49" charset="-122"/>
              </a:rPr>
              <a:t>node</a:t>
            </a:r>
            <a:r>
              <a:rPr lang="zh-CN" altLang="en-US" sz="2800">
                <a:solidFill>
                  <a:schemeClr val="tx1"/>
                </a:solidFill>
                <a:latin typeface="Times New Roman" pitchFamily="18" charset="0"/>
                <a:ea typeface="楷体_GB2312" pitchFamily="49" charset="-122"/>
              </a:rPr>
              <a:t>）</a:t>
            </a:r>
          </a:p>
          <a:p>
            <a:pPr eaLnBrk="1" hangingPunct="1">
              <a:lnSpc>
                <a:spcPct val="110000"/>
              </a:lnSpc>
            </a:pPr>
            <a:r>
              <a:rPr lang="zh-CN" altLang="en-US" sz="2800">
                <a:solidFill>
                  <a:srgbClr val="FF0000"/>
                </a:solidFill>
                <a:latin typeface="Times New Roman" pitchFamily="18" charset="0"/>
                <a:ea typeface="楷体_GB2312" pitchFamily="49" charset="-122"/>
              </a:rPr>
              <a:t>           </a:t>
            </a:r>
            <a:endParaRPr lang="en-US" altLang="zh-CN" sz="2800">
              <a:solidFill>
                <a:schemeClr val="tx1"/>
              </a:solidFill>
              <a:latin typeface="Times New Roman" pitchFamily="18" charset="0"/>
              <a:ea typeface="楷体_GB2312" pitchFamily="49" charset="-122"/>
            </a:endParaRPr>
          </a:p>
          <a:p>
            <a:pPr eaLnBrk="1" hangingPunct="1">
              <a:lnSpc>
                <a:spcPct val="110000"/>
              </a:lnSpc>
            </a:pPr>
            <a:endParaRPr lang="en-US" altLang="zh-CN" sz="2800">
              <a:solidFill>
                <a:schemeClr val="tx1"/>
              </a:solidFill>
              <a:latin typeface="Times New Roman" pitchFamily="18" charset="0"/>
              <a:ea typeface="楷体_GB2312" pitchFamily="49" charset="-122"/>
            </a:endParaRPr>
          </a:p>
          <a:p>
            <a:pPr eaLnBrk="1" hangingPunct="1">
              <a:lnSpc>
                <a:spcPct val="110000"/>
              </a:lnSpc>
            </a:pPr>
            <a:endParaRPr lang="en-US" altLang="zh-CN" sz="2800">
              <a:solidFill>
                <a:schemeClr val="tx1"/>
              </a:solidFill>
              <a:latin typeface="Times New Roman" pitchFamily="18" charset="0"/>
              <a:ea typeface="宋体" pitchFamily="2" charset="-122"/>
            </a:endParaRPr>
          </a:p>
        </p:txBody>
      </p:sp>
      <p:graphicFrame>
        <p:nvGraphicFramePr>
          <p:cNvPr id="41989" name="Group 5"/>
          <p:cNvGraphicFramePr>
            <a:graphicFrameLocks noGrp="1"/>
          </p:cNvGraphicFramePr>
          <p:nvPr/>
        </p:nvGraphicFramePr>
        <p:xfrm>
          <a:off x="2843213" y="2349500"/>
          <a:ext cx="4071937" cy="642938"/>
        </p:xfrm>
        <a:graphic>
          <a:graphicData uri="http://schemas.openxmlformats.org/drawingml/2006/table">
            <a:tbl>
              <a:tblPr/>
              <a:tblGrid>
                <a:gridCol w="2036762"/>
                <a:gridCol w="2035175"/>
              </a:tblGrid>
              <a:tr h="642938">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3200" b="1" i="0" u="none" strike="noStrike" cap="none" normalizeH="0" baseline="0" dirty="0" smtClean="0">
                          <a:ln>
                            <a:noFill/>
                          </a:ln>
                          <a:solidFill>
                            <a:schemeClr val="tx1"/>
                          </a:solidFill>
                          <a:effectLst/>
                          <a:latin typeface="Times New Roman" pitchFamily="18" charset="0"/>
                          <a:ea typeface="宋体" pitchFamily="2" charset="-122"/>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pPr>
                      <a:r>
                        <a:rPr kumimoji="0" lang="en-US" sz="3200" b="1" i="0" u="none" strike="noStrike" cap="none" normalizeH="0" baseline="0" dirty="0" smtClean="0">
                          <a:ln>
                            <a:noFill/>
                          </a:ln>
                          <a:solidFill>
                            <a:schemeClr val="tx1"/>
                          </a:solidFill>
                          <a:effectLst/>
                          <a:latin typeface="Times New Roman" pitchFamily="18" charset="0"/>
                          <a:ea typeface="宋体" pitchFamily="2" charset="-122"/>
                        </a:rPr>
                        <a:t>link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41997"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 y="4005263"/>
            <a:ext cx="91440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500"/>
                                        <p:tgtEl>
                                          <p:spTgt spid="41988"/>
                                        </p:tgtEl>
                                      </p:cBhvr>
                                    </p:animEffect>
                                  </p:childTnLst>
                                </p:cTn>
                              </p:par>
                              <p:par>
                                <p:cTn id="8" presetID="2" presetClass="entr" presetSubtype="4" fill="hold" nodeType="withEffect">
                                  <p:stCondLst>
                                    <p:cond delay="0"/>
                                  </p:stCondLst>
                                  <p:childTnLst>
                                    <p:set>
                                      <p:cBhvr>
                                        <p:cTn id="9" dur="1" fill="hold">
                                          <p:stCondLst>
                                            <p:cond delay="0"/>
                                          </p:stCondLst>
                                        </p:cTn>
                                        <p:tgtEl>
                                          <p:spTgt spid="41989"/>
                                        </p:tgtEl>
                                        <p:attrNameLst>
                                          <p:attrName>style.visibility</p:attrName>
                                        </p:attrNameLst>
                                      </p:cBhvr>
                                      <p:to>
                                        <p:strVal val="visible"/>
                                      </p:to>
                                    </p:set>
                                    <p:anim calcmode="lin" valueType="num">
                                      <p:cBhvr additive="base">
                                        <p:cTn id="10" dur="500" fill="hold"/>
                                        <p:tgtEl>
                                          <p:spTgt spid="41989"/>
                                        </p:tgtEl>
                                        <p:attrNameLst>
                                          <p:attrName>ppt_x</p:attrName>
                                        </p:attrNameLst>
                                      </p:cBhvr>
                                      <p:tavLst>
                                        <p:tav tm="0">
                                          <p:val>
                                            <p:strVal val="#ppt_x"/>
                                          </p:val>
                                        </p:tav>
                                        <p:tav tm="100000">
                                          <p:val>
                                            <p:strVal val="#ppt_x"/>
                                          </p:val>
                                        </p:tav>
                                      </p:tavLst>
                                    </p:anim>
                                    <p:anim calcmode="lin" valueType="num">
                                      <p:cBhvr additive="base">
                                        <p:cTn id="11"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nodeType="clickEffect">
                                  <p:stCondLst>
                                    <p:cond delay="0"/>
                                  </p:stCondLst>
                                  <p:childTnLst>
                                    <p:set>
                                      <p:cBhvr>
                                        <p:cTn id="15" dur="1" fill="hold">
                                          <p:stCondLst>
                                            <p:cond delay="0"/>
                                          </p:stCondLst>
                                        </p:cTn>
                                        <p:tgtEl>
                                          <p:spTgt spid="41997"/>
                                        </p:tgtEl>
                                        <p:attrNameLst>
                                          <p:attrName>style.visibility</p:attrName>
                                        </p:attrNameLst>
                                      </p:cBhvr>
                                      <p:to>
                                        <p:strVal val="visible"/>
                                      </p:to>
                                    </p:set>
                                    <p:anim calcmode="lin" valueType="num">
                                      <p:cBhvr additive="base">
                                        <p:cTn id="16" dur="500" fill="hold"/>
                                        <p:tgtEl>
                                          <p:spTgt spid="41997"/>
                                        </p:tgtEl>
                                        <p:attrNameLst>
                                          <p:attrName>ppt_x</p:attrName>
                                        </p:attrNameLst>
                                      </p:cBhvr>
                                      <p:tavLst>
                                        <p:tav tm="0">
                                          <p:val>
                                            <p:strVal val="#ppt_x"/>
                                          </p:val>
                                        </p:tav>
                                        <p:tav tm="100000">
                                          <p:val>
                                            <p:strVal val="#ppt_x"/>
                                          </p:val>
                                        </p:tav>
                                      </p:tavLst>
                                    </p:anim>
                                    <p:anim calcmode="lin" valueType="num">
                                      <p:cBhvr additive="base">
                                        <p:cTn id="17" dur="500" fill="hold"/>
                                        <p:tgtEl>
                                          <p:spTgt spid="419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idx="4294967295"/>
          </p:nvPr>
        </p:nvSpPr>
        <p:spPr>
          <a:xfrm>
            <a:off x="685800" y="457200"/>
            <a:ext cx="7772400" cy="757238"/>
          </a:xfrm>
        </p:spPr>
        <p:txBody>
          <a:bodyPr/>
          <a:lstStyle/>
          <a:p>
            <a:r>
              <a:rPr lang="zh-CN" b="1" smtClean="0"/>
              <a:t>顺序表的优缺点：</a:t>
            </a:r>
          </a:p>
        </p:txBody>
      </p:sp>
      <p:sp>
        <p:nvSpPr>
          <p:cNvPr id="40963" name="内容占位符 2"/>
          <p:cNvSpPr>
            <a:spLocks noGrp="1"/>
          </p:cNvSpPr>
          <p:nvPr>
            <p:ph idx="4294967295"/>
          </p:nvPr>
        </p:nvSpPr>
        <p:spPr>
          <a:xfrm>
            <a:off x="214313" y="1357313"/>
            <a:ext cx="8643937" cy="4667250"/>
          </a:xfrm>
        </p:spPr>
        <p:txBody>
          <a:bodyPr/>
          <a:lstStyle/>
          <a:p>
            <a:pPr>
              <a:buFont typeface="Monotype Sorts" pitchFamily="2" charset="2"/>
              <a:buNone/>
            </a:pPr>
            <a:r>
              <a:rPr lang="zh-CN" altLang="en-US" sz="2800" b="1" smtClean="0"/>
              <a:t>优点：</a:t>
            </a:r>
            <a:endParaRPr lang="en-US" sz="2800" b="1" smtClean="0"/>
          </a:p>
          <a:p>
            <a:pPr>
              <a:buFont typeface="Monotype Sorts" pitchFamily="2" charset="2"/>
              <a:buNone/>
            </a:pPr>
            <a:r>
              <a:rPr lang="en-US" sz="2800" b="1" smtClean="0"/>
              <a:t>        ①</a:t>
            </a:r>
            <a:r>
              <a:rPr lang="zh-CN" altLang="en-US" sz="2800" b="1" smtClean="0"/>
              <a:t>无需为表示结点间的逻辑关系增加额外的存储空间，存储利用率高。</a:t>
            </a:r>
            <a:endParaRPr lang="en-US" sz="2800" b="1" smtClean="0"/>
          </a:p>
          <a:p>
            <a:pPr>
              <a:buFont typeface="Monotype Sorts" pitchFamily="2" charset="2"/>
              <a:buNone/>
            </a:pPr>
            <a:r>
              <a:rPr lang="en-US" sz="2800" b="1" smtClean="0"/>
              <a:t>         ②随</a:t>
            </a:r>
            <a:r>
              <a:rPr lang="zh-CN" altLang="en-US" sz="2800" b="1" smtClean="0"/>
              <a:t>机</a:t>
            </a:r>
            <a:r>
              <a:rPr lang="en-US" sz="2800" b="1" smtClean="0"/>
              <a:t>访问</a:t>
            </a:r>
          </a:p>
          <a:p>
            <a:pPr>
              <a:buFont typeface="Monotype Sorts" pitchFamily="2" charset="2"/>
              <a:buNone/>
            </a:pPr>
            <a:r>
              <a:rPr lang="zh-CN" altLang="en-US" sz="2800" b="1" smtClean="0"/>
              <a:t>缺点：</a:t>
            </a:r>
            <a:endParaRPr lang="en-US" sz="2800" b="1" smtClean="0"/>
          </a:p>
          <a:p>
            <a:pPr>
              <a:buFont typeface="Monotype Sorts" pitchFamily="2" charset="2"/>
              <a:buNone/>
            </a:pPr>
            <a:r>
              <a:rPr lang="en-US" sz="2800" b="1" smtClean="0"/>
              <a:t>         ①在表中插入或删除元素时，平均移动一半的元素，运行效率很低。</a:t>
            </a:r>
          </a:p>
          <a:p>
            <a:pPr>
              <a:buFont typeface="Monotype Sorts" pitchFamily="2" charset="2"/>
              <a:buNone/>
            </a:pPr>
            <a:r>
              <a:rPr lang="en-US" sz="2800" b="1" smtClean="0"/>
              <a:t>         ②占用连续空间</a:t>
            </a:r>
          </a:p>
          <a:p>
            <a:pPr>
              <a:buFont typeface="Monotype Sorts" pitchFamily="2" charset="2"/>
              <a:buNone/>
            </a:pPr>
            <a:r>
              <a:rPr lang="zh-CN" altLang="en-US" sz="2800" b="1" smtClean="0"/>
              <a:t>         为了克服顺序表的缺点，采用链接方式存储线性表。链接方式存储的线性表称作</a:t>
            </a:r>
            <a:r>
              <a:rPr lang="zh-CN" altLang="en-US" sz="2800" b="1" smtClean="0">
                <a:solidFill>
                  <a:srgbClr val="FF0000"/>
                </a:solidFill>
                <a:ea typeface="楷体_GB2312" pitchFamily="49" charset="-122"/>
              </a:rPr>
              <a:t>链表。</a:t>
            </a:r>
          </a:p>
          <a:p>
            <a:pPr>
              <a:buFont typeface="Monotype Sorts" pitchFamily="2" charset="2"/>
              <a:buNone/>
            </a:pPr>
            <a:endParaRPr lang="zh-CN" altLang="en-US" sz="2800" b="1"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40963">
                                            <p:txEl>
                                              <p:pRg st="3" end="3"/>
                                            </p:txEl>
                                          </p:spTgt>
                                        </p:tgtEl>
                                        <p:attrNameLst>
                                          <p:attrName>style.visibility</p:attrName>
                                        </p:attrNameLst>
                                      </p:cBhvr>
                                      <p:to>
                                        <p:strVal val="visible"/>
                                      </p:to>
                                    </p:set>
                                    <p:anim calcmode="lin" valueType="num">
                                      <p:cBhvr>
                                        <p:cTn id="7" dur="1000" fill="hold"/>
                                        <p:tgtEl>
                                          <p:spTgt spid="40963">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40963">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40963">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963">
                                            <p:txEl>
                                              <p:pRg st="3" end="3"/>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40963">
                                            <p:txEl>
                                              <p:pRg st="4" end="4"/>
                                            </p:txEl>
                                          </p:spTgt>
                                        </p:tgtEl>
                                        <p:attrNameLst>
                                          <p:attrName>style.visibility</p:attrName>
                                        </p:attrNameLst>
                                      </p:cBhvr>
                                      <p:to>
                                        <p:strVal val="visible"/>
                                      </p:to>
                                    </p:set>
                                    <p:anim calcmode="lin" valueType="num">
                                      <p:cBhvr>
                                        <p:cTn id="13" dur="1000" fill="hold"/>
                                        <p:tgtEl>
                                          <p:spTgt spid="40963">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40963">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4096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40963">
                                            <p:txEl>
                                              <p:pRg st="4" end="4"/>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anim calcmode="lin" valueType="num">
                                      <p:cBhvr>
                                        <p:cTn id="19" dur="1000" fill="hold"/>
                                        <p:tgtEl>
                                          <p:spTgt spid="4096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4096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40963">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40963">
                                            <p:txEl>
                                              <p:pRg st="5" end="5"/>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nodeType="click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slide(fromBottom)">
                                      <p:cBhvr>
                                        <p:cTn id="27" dur="500"/>
                                        <p:tgtEl>
                                          <p:spTgt spid="409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457200" y="1038225"/>
            <a:ext cx="762000" cy="790575"/>
            <a:chOff x="0" y="0"/>
            <a:chExt cx="480" cy="498"/>
          </a:xfrm>
        </p:grpSpPr>
        <p:sp>
          <p:nvSpPr>
            <p:cNvPr id="29729" name="Line 27"/>
            <p:cNvSpPr>
              <a:spLocks noChangeShapeType="1"/>
            </p:cNvSpPr>
            <p:nvPr/>
          </p:nvSpPr>
          <p:spPr bwMode="auto">
            <a:xfrm>
              <a:off x="0" y="498"/>
              <a:ext cx="48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0" name="Line 28"/>
            <p:cNvSpPr>
              <a:spLocks noChangeShapeType="1"/>
            </p:cNvSpPr>
            <p:nvPr/>
          </p:nvSpPr>
          <p:spPr bwMode="auto">
            <a:xfrm>
              <a:off x="0" y="0"/>
              <a:ext cx="0" cy="498"/>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27" name="Text Box 29"/>
          <p:cNvSpPr txBox="1">
            <a:spLocks noChangeArrowheads="1"/>
          </p:cNvSpPr>
          <p:nvPr/>
        </p:nvSpPr>
        <p:spPr bwMode="auto">
          <a:xfrm>
            <a:off x="427038" y="2420938"/>
            <a:ext cx="8382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600" b="0" dirty="0">
                <a:solidFill>
                  <a:schemeClr val="tx1"/>
                </a:solidFill>
                <a:latin typeface="隶书" pitchFamily="49" charset="-122"/>
                <a:ea typeface="隶书" pitchFamily="49" charset="-122"/>
              </a:rPr>
              <a:t>  </a:t>
            </a:r>
            <a:r>
              <a:rPr lang="zh-CN" altLang="en-US" sz="3200" b="0" dirty="0">
                <a:solidFill>
                  <a:srgbClr val="660033"/>
                </a:solidFill>
                <a:latin typeface="隶书" pitchFamily="49" charset="-122"/>
                <a:ea typeface="隶书" pitchFamily="49" charset="-122"/>
              </a:rPr>
              <a:t>以线性表中第一个数据</a:t>
            </a:r>
            <a:r>
              <a:rPr lang="zh-CN" altLang="en-US" sz="3200" b="0" dirty="0" smtClean="0">
                <a:solidFill>
                  <a:srgbClr val="660033"/>
                </a:solidFill>
                <a:latin typeface="隶书" pitchFamily="49" charset="-122"/>
                <a:ea typeface="隶书" pitchFamily="49" charset="-122"/>
              </a:rPr>
              <a:t>元素</a:t>
            </a:r>
            <a:r>
              <a:rPr lang="zh-CN" altLang="en-US" sz="3200" b="0" dirty="0" smtClean="0">
                <a:solidFill>
                  <a:srgbClr val="CC0000"/>
                </a:solidFill>
                <a:latin typeface="隶书" pitchFamily="49" charset="-122"/>
                <a:ea typeface="隶书" pitchFamily="49" charset="-122"/>
              </a:rPr>
              <a:t>的</a:t>
            </a:r>
            <a:r>
              <a:rPr lang="zh-CN" altLang="en-US" sz="3200" b="0" dirty="0">
                <a:solidFill>
                  <a:srgbClr val="CC0000"/>
                </a:solidFill>
                <a:latin typeface="隶书" pitchFamily="49" charset="-122"/>
                <a:ea typeface="隶书" pitchFamily="49" charset="-122"/>
              </a:rPr>
              <a:t>存储地址</a:t>
            </a:r>
            <a:r>
              <a:rPr lang="zh-CN" altLang="en-US" sz="3200" b="0" dirty="0">
                <a:solidFill>
                  <a:srgbClr val="660033"/>
                </a:solidFill>
                <a:latin typeface="隶书" pitchFamily="49" charset="-122"/>
                <a:ea typeface="隶书" pitchFamily="49" charset="-122"/>
              </a:rPr>
              <a:t>作为线性表的地址，称作线性表的</a:t>
            </a:r>
            <a:r>
              <a:rPr lang="zh-CN" altLang="en-US" sz="3200" b="0" dirty="0">
                <a:solidFill>
                  <a:srgbClr val="CC0000"/>
                </a:solidFill>
                <a:latin typeface="隶书" pitchFamily="49" charset="-122"/>
                <a:ea typeface="隶书" pitchFamily="49" charset="-122"/>
              </a:rPr>
              <a:t>头指针</a:t>
            </a:r>
            <a:r>
              <a:rPr lang="en-US" altLang="zh-CN" sz="3200" b="0" dirty="0">
                <a:solidFill>
                  <a:srgbClr val="CC0000"/>
                </a:solidFill>
                <a:latin typeface="隶书" pitchFamily="49" charset="-122"/>
                <a:ea typeface="隶书" pitchFamily="49" charset="-122"/>
              </a:rPr>
              <a:t>(first</a:t>
            </a:r>
            <a:r>
              <a:rPr lang="zh-CN" altLang="en-US" sz="3200" b="0" dirty="0">
                <a:solidFill>
                  <a:srgbClr val="CC0000"/>
                </a:solidFill>
                <a:latin typeface="隶书" pitchFamily="49" charset="-122"/>
                <a:ea typeface="隶书" pitchFamily="49" charset="-122"/>
              </a:rPr>
              <a:t>或</a:t>
            </a:r>
            <a:r>
              <a:rPr lang="en-US" altLang="zh-CN" sz="3200" b="0" dirty="0">
                <a:solidFill>
                  <a:srgbClr val="CC0000"/>
                </a:solidFill>
                <a:latin typeface="隶书" pitchFamily="49" charset="-122"/>
                <a:ea typeface="隶书" pitchFamily="49" charset="-122"/>
              </a:rPr>
              <a:t>head)</a:t>
            </a:r>
            <a:r>
              <a:rPr lang="zh-CN" altLang="en-US" sz="3200" dirty="0">
                <a:solidFill>
                  <a:srgbClr val="993366"/>
                </a:solidFill>
                <a:latin typeface="楷体_GB2312" pitchFamily="49" charset="-122"/>
                <a:ea typeface="楷体_GB2312" pitchFamily="49" charset="-122"/>
              </a:rPr>
              <a:t>。</a:t>
            </a:r>
          </a:p>
        </p:txBody>
      </p:sp>
      <p:sp>
        <p:nvSpPr>
          <p:cNvPr id="43016" name="Text Box 31"/>
          <p:cNvSpPr txBox="1">
            <a:spLocks noChangeArrowheads="1"/>
          </p:cNvSpPr>
          <p:nvPr/>
        </p:nvSpPr>
        <p:spPr bwMode="auto">
          <a:xfrm>
            <a:off x="1101725" y="944563"/>
            <a:ext cx="1412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3200">
                <a:solidFill>
                  <a:srgbClr val="FF0000"/>
                </a:solidFill>
                <a:latin typeface="Times New Roman" pitchFamily="18" charset="0"/>
                <a:ea typeface="隶书" pitchFamily="49" charset="-122"/>
              </a:rPr>
              <a:t>头结点</a:t>
            </a:r>
            <a:endParaRPr lang="zh-CN" altLang="en-US" sz="2400" b="0">
              <a:solidFill>
                <a:schemeClr val="tx1"/>
              </a:solidFill>
              <a:latin typeface="Times New Roman" pitchFamily="18" charset="0"/>
              <a:ea typeface="宋体" pitchFamily="2" charset="-122"/>
            </a:endParaRPr>
          </a:p>
        </p:txBody>
      </p:sp>
      <p:grpSp>
        <p:nvGrpSpPr>
          <p:cNvPr id="29701" name="Group 9"/>
          <p:cNvGrpSpPr>
            <a:grpSpLocks/>
          </p:cNvGrpSpPr>
          <p:nvPr/>
        </p:nvGrpSpPr>
        <p:grpSpPr bwMode="auto">
          <a:xfrm>
            <a:off x="2590800" y="1325563"/>
            <a:ext cx="6553200" cy="1189037"/>
            <a:chOff x="0" y="0"/>
            <a:chExt cx="4128" cy="749"/>
          </a:xfrm>
        </p:grpSpPr>
        <p:sp>
          <p:nvSpPr>
            <p:cNvPr id="29717" name="Text Box 32"/>
            <p:cNvSpPr txBox="1">
              <a:spLocks noChangeArrowheads="1"/>
            </p:cNvSpPr>
            <p:nvPr/>
          </p:nvSpPr>
          <p:spPr bwMode="auto">
            <a:xfrm>
              <a:off x="0" y="0"/>
              <a:ext cx="4128"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4800" b="0">
                  <a:solidFill>
                    <a:schemeClr val="tx1"/>
                  </a:solidFill>
                  <a:latin typeface="Times New Roman" pitchFamily="18" charset="0"/>
                  <a:ea typeface="楷体_GB2312" pitchFamily="49" charset="-122"/>
                </a:rPr>
                <a:t>   </a:t>
              </a:r>
              <a:r>
                <a:rPr lang="en-US" altLang="zh-CN" sz="4800" b="0">
                  <a:solidFill>
                    <a:srgbClr val="000099"/>
                  </a:solidFill>
                  <a:latin typeface="Times New Roman" pitchFamily="18" charset="0"/>
                  <a:ea typeface="楷体_GB2312" pitchFamily="49" charset="-122"/>
                </a:rPr>
                <a:t>a</a:t>
              </a:r>
              <a:r>
                <a:rPr lang="en-US" altLang="zh-CN" sz="4800" b="0" baseline="-25000">
                  <a:solidFill>
                    <a:srgbClr val="000099"/>
                  </a:solidFill>
                  <a:latin typeface="Times New Roman" pitchFamily="18" charset="0"/>
                  <a:ea typeface="楷体_GB2312" pitchFamily="49" charset="-122"/>
                </a:rPr>
                <a:t>1</a:t>
              </a:r>
              <a:r>
                <a:rPr lang="en-US" altLang="zh-CN" sz="4800" b="0">
                  <a:solidFill>
                    <a:srgbClr val="000099"/>
                  </a:solidFill>
                  <a:latin typeface="Times New Roman" pitchFamily="18" charset="0"/>
                  <a:ea typeface="楷体_GB2312" pitchFamily="49" charset="-122"/>
                </a:rPr>
                <a:t>       a</a:t>
              </a:r>
              <a:r>
                <a:rPr lang="en-US" altLang="zh-CN" sz="4800" b="0" baseline="-25000">
                  <a:solidFill>
                    <a:srgbClr val="000099"/>
                  </a:solidFill>
                  <a:latin typeface="Times New Roman" pitchFamily="18" charset="0"/>
                  <a:ea typeface="楷体_GB2312" pitchFamily="49" charset="-122"/>
                </a:rPr>
                <a:t>2</a:t>
              </a:r>
              <a:r>
                <a:rPr lang="en-US" altLang="zh-CN" sz="4800" b="0">
                  <a:solidFill>
                    <a:srgbClr val="000099"/>
                  </a:solidFill>
                  <a:latin typeface="Times New Roman" pitchFamily="18" charset="0"/>
                  <a:ea typeface="楷体_GB2312" pitchFamily="49" charset="-122"/>
                </a:rPr>
                <a:t>      … ...    a</a:t>
              </a:r>
              <a:r>
                <a:rPr lang="en-US" altLang="zh-CN" sz="4800" b="0" baseline="-25000">
                  <a:solidFill>
                    <a:srgbClr val="000099"/>
                  </a:solidFill>
                  <a:latin typeface="Times New Roman" pitchFamily="18" charset="0"/>
                  <a:ea typeface="楷体_GB2312" pitchFamily="49" charset="-122"/>
                </a:rPr>
                <a:t>n  </a:t>
              </a:r>
              <a:r>
                <a:rPr lang="en-US" altLang="zh-CN" baseline="-25000">
                  <a:solidFill>
                    <a:srgbClr val="000099"/>
                  </a:solidFill>
                  <a:latin typeface="Times New Roman" pitchFamily="18" charset="0"/>
                  <a:ea typeface="楷体_GB2312" pitchFamily="49" charset="-122"/>
                </a:rPr>
                <a:t>^</a:t>
              </a:r>
              <a:endParaRPr lang="en-US" altLang="zh-CN" sz="4800" b="0" baseline="-25000">
                <a:solidFill>
                  <a:srgbClr val="000099"/>
                </a:solidFill>
                <a:latin typeface="Times New Roman" pitchFamily="18" charset="0"/>
                <a:ea typeface="楷体_GB2312" pitchFamily="49" charset="-122"/>
              </a:endParaRPr>
            </a:p>
            <a:p>
              <a:pPr eaLnBrk="1" hangingPunct="1"/>
              <a:endParaRPr lang="en-US" altLang="zh-CN" sz="2400" b="0">
                <a:solidFill>
                  <a:schemeClr val="tx1"/>
                </a:solidFill>
                <a:latin typeface="Times New Roman" pitchFamily="18" charset="0"/>
                <a:ea typeface="宋体" pitchFamily="2" charset="-122"/>
              </a:endParaRPr>
            </a:p>
          </p:txBody>
        </p:sp>
        <p:sp>
          <p:nvSpPr>
            <p:cNvPr id="29718" name="Line 11"/>
            <p:cNvSpPr>
              <a:spLocks noChangeShapeType="1"/>
            </p:cNvSpPr>
            <p:nvPr/>
          </p:nvSpPr>
          <p:spPr bwMode="auto">
            <a:xfrm>
              <a:off x="768" y="14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19" name="Line 13"/>
            <p:cNvSpPr>
              <a:spLocks noChangeShapeType="1"/>
            </p:cNvSpPr>
            <p:nvPr/>
          </p:nvSpPr>
          <p:spPr bwMode="auto">
            <a:xfrm>
              <a:off x="864" y="317"/>
              <a:ext cx="384"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0" name="Line 17"/>
            <p:cNvSpPr>
              <a:spLocks noChangeShapeType="1"/>
            </p:cNvSpPr>
            <p:nvPr/>
          </p:nvSpPr>
          <p:spPr bwMode="auto">
            <a:xfrm>
              <a:off x="1776" y="14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1" name="Line 18"/>
            <p:cNvSpPr>
              <a:spLocks noChangeShapeType="1"/>
            </p:cNvSpPr>
            <p:nvPr/>
          </p:nvSpPr>
          <p:spPr bwMode="auto">
            <a:xfrm>
              <a:off x="1872" y="317"/>
              <a:ext cx="288"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2" name="Line 24"/>
            <p:cNvSpPr>
              <a:spLocks noChangeShapeType="1"/>
            </p:cNvSpPr>
            <p:nvPr/>
          </p:nvSpPr>
          <p:spPr bwMode="auto">
            <a:xfrm>
              <a:off x="3744" y="143"/>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3" name="Line 25"/>
            <p:cNvSpPr>
              <a:spLocks noChangeShapeType="1"/>
            </p:cNvSpPr>
            <p:nvPr/>
          </p:nvSpPr>
          <p:spPr bwMode="auto">
            <a:xfrm>
              <a:off x="3024" y="317"/>
              <a:ext cx="240" cy="0"/>
            </a:xfrm>
            <a:prstGeom prst="line">
              <a:avLst/>
            </a:prstGeom>
            <a:noFill/>
            <a:ln w="25400">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24" name="Rectangle 33"/>
            <p:cNvSpPr>
              <a:spLocks noChangeArrowheads="1"/>
            </p:cNvSpPr>
            <p:nvPr/>
          </p:nvSpPr>
          <p:spPr bwMode="auto">
            <a:xfrm>
              <a:off x="240" y="125"/>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5" name="Rectangle 34"/>
            <p:cNvSpPr>
              <a:spLocks noChangeArrowheads="1"/>
            </p:cNvSpPr>
            <p:nvPr/>
          </p:nvSpPr>
          <p:spPr bwMode="auto">
            <a:xfrm>
              <a:off x="1248" y="125"/>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726" name="Rectangle 35"/>
            <p:cNvSpPr>
              <a:spLocks noChangeArrowheads="1"/>
            </p:cNvSpPr>
            <p:nvPr/>
          </p:nvSpPr>
          <p:spPr bwMode="auto">
            <a:xfrm>
              <a:off x="3264" y="125"/>
              <a:ext cx="720" cy="38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43028" name="Group 20"/>
          <p:cNvGrpSpPr>
            <a:grpSpLocks/>
          </p:cNvGrpSpPr>
          <p:nvPr/>
        </p:nvGrpSpPr>
        <p:grpSpPr bwMode="auto">
          <a:xfrm>
            <a:off x="1219200" y="1524000"/>
            <a:ext cx="1143000" cy="609600"/>
            <a:chOff x="0" y="0"/>
            <a:chExt cx="720" cy="384"/>
          </a:xfrm>
        </p:grpSpPr>
        <p:sp>
          <p:nvSpPr>
            <p:cNvPr id="29715" name="Rectangle 37"/>
            <p:cNvSpPr>
              <a:spLocks noChangeArrowheads="1"/>
            </p:cNvSpPr>
            <p:nvPr/>
          </p:nvSpPr>
          <p:spPr bwMode="auto">
            <a:xfrm>
              <a:off x="0" y="0"/>
              <a:ext cx="720" cy="38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16" name="Line 38"/>
            <p:cNvSpPr>
              <a:spLocks noChangeShapeType="1"/>
            </p:cNvSpPr>
            <p:nvPr/>
          </p:nvSpPr>
          <p:spPr bwMode="auto">
            <a:xfrm>
              <a:off x="528"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31" name="Line 12"/>
          <p:cNvSpPr>
            <a:spLocks noChangeShapeType="1"/>
          </p:cNvSpPr>
          <p:nvPr/>
        </p:nvSpPr>
        <p:spPr bwMode="auto">
          <a:xfrm>
            <a:off x="2209800" y="1828800"/>
            <a:ext cx="762000" cy="0"/>
          </a:xfrm>
          <a:prstGeom prst="line">
            <a:avLst/>
          </a:prstGeom>
          <a:noFill/>
          <a:ln w="25400">
            <a:solidFill>
              <a:srgbClr val="660033"/>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AutoShape 42"/>
          <p:cNvSpPr>
            <a:spLocks noChangeArrowheads="1"/>
          </p:cNvSpPr>
          <p:nvPr/>
        </p:nvSpPr>
        <p:spPr bwMode="auto">
          <a:xfrm>
            <a:off x="2743200" y="381000"/>
            <a:ext cx="1600200" cy="457200"/>
          </a:xfrm>
          <a:prstGeom prst="wedgeRoundRectCallout">
            <a:avLst>
              <a:gd name="adj1" fmla="val -53870"/>
              <a:gd name="adj2" fmla="val 212500"/>
              <a:gd name="adj3" fmla="val 16667"/>
            </a:avLst>
          </a:prstGeom>
          <a:solidFill>
            <a:srgbClr val="CCFFCC">
              <a:alpha val="50195"/>
            </a:srgbClr>
          </a:solidFill>
          <a:ln w="19050">
            <a:solidFill>
              <a:srgbClr val="008000"/>
            </a:solidFill>
            <a:miter lim="800000"/>
            <a:headEnd/>
            <a:tailEnd/>
          </a:ln>
        </p:spPr>
        <p:txBody>
          <a:bodyPr wrap="none" anchor="ctr"/>
          <a:lstStyle/>
          <a:p>
            <a:pPr algn="ctr"/>
            <a:r>
              <a:rPr lang="zh-CN" altLang="en-US" sz="3600" b="0">
                <a:latin typeface="Times New Roman" pitchFamily="18" charset="0"/>
                <a:ea typeface="隶书" pitchFamily="49" charset="-122"/>
              </a:rPr>
              <a:t>头指针</a:t>
            </a:r>
            <a:endParaRPr lang="zh-CN" altLang="en-US" sz="3600" b="0">
              <a:solidFill>
                <a:schemeClr val="tx1"/>
              </a:solidFill>
              <a:latin typeface="Times New Roman" pitchFamily="18" charset="0"/>
              <a:ea typeface="宋体" pitchFamily="2" charset="-122"/>
            </a:endParaRPr>
          </a:p>
        </p:txBody>
      </p:sp>
      <p:sp>
        <p:nvSpPr>
          <p:cNvPr id="43033" name="AutoShape 43"/>
          <p:cNvSpPr>
            <a:spLocks noChangeArrowheads="1"/>
          </p:cNvSpPr>
          <p:nvPr/>
        </p:nvSpPr>
        <p:spPr bwMode="auto">
          <a:xfrm>
            <a:off x="685800" y="228600"/>
            <a:ext cx="1600200" cy="457200"/>
          </a:xfrm>
          <a:prstGeom prst="wedgeRoundRectCallout">
            <a:avLst>
              <a:gd name="adj1" fmla="val -61014"/>
              <a:gd name="adj2" fmla="val 195833"/>
              <a:gd name="adj3" fmla="val 16667"/>
            </a:avLst>
          </a:prstGeom>
          <a:solidFill>
            <a:srgbClr val="CCFFCC">
              <a:alpha val="50195"/>
            </a:srgbClr>
          </a:solidFill>
          <a:ln w="19050">
            <a:solidFill>
              <a:srgbClr val="008000"/>
            </a:solidFill>
            <a:miter lim="800000"/>
            <a:headEnd/>
            <a:tailEnd/>
          </a:ln>
        </p:spPr>
        <p:txBody>
          <a:bodyPr wrap="none" anchor="ctr"/>
          <a:lstStyle/>
          <a:p>
            <a:pPr algn="ctr"/>
            <a:r>
              <a:rPr lang="zh-CN" altLang="en-US" sz="3600" b="0">
                <a:latin typeface="Times New Roman" pitchFamily="18" charset="0"/>
                <a:ea typeface="隶书" pitchFamily="49" charset="-122"/>
              </a:rPr>
              <a:t>头指针</a:t>
            </a:r>
            <a:endParaRPr lang="zh-CN" altLang="en-US" sz="3600" b="0">
              <a:solidFill>
                <a:schemeClr val="tx1"/>
              </a:solidFill>
              <a:latin typeface="Times New Roman" pitchFamily="18" charset="0"/>
              <a:ea typeface="宋体" pitchFamily="2" charset="-122"/>
            </a:endParaRPr>
          </a:p>
        </p:txBody>
      </p:sp>
      <p:sp useBgFill="1">
        <p:nvSpPr>
          <p:cNvPr id="43034" name="AutoShape 44"/>
          <p:cNvSpPr>
            <a:spLocks noChangeArrowheads="1"/>
          </p:cNvSpPr>
          <p:nvPr/>
        </p:nvSpPr>
        <p:spPr bwMode="auto">
          <a:xfrm>
            <a:off x="2362200" y="304800"/>
            <a:ext cx="2057400" cy="762000"/>
          </a:xfrm>
          <a:prstGeom prst="wedgeRoundRectCallout">
            <a:avLst>
              <a:gd name="adj1" fmla="val -35417"/>
              <a:gd name="adj2" fmla="val 142500"/>
              <a:gd name="adj3" fmla="val 16667"/>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zh-CN" altLang="en-US" sz="3600" b="0">
              <a:solidFill>
                <a:schemeClr val="tx1"/>
              </a:solidFill>
              <a:latin typeface="Times New Roman" pitchFamily="18" charset="0"/>
              <a:ea typeface="宋体" pitchFamily="2" charset="-122"/>
            </a:endParaRPr>
          </a:p>
        </p:txBody>
      </p:sp>
      <p:sp>
        <p:nvSpPr>
          <p:cNvPr id="43035" name="Text Box 45"/>
          <p:cNvSpPr txBox="1">
            <a:spLocks noChangeArrowheads="1"/>
          </p:cNvSpPr>
          <p:nvPr/>
        </p:nvSpPr>
        <p:spPr bwMode="auto">
          <a:xfrm>
            <a:off x="457200" y="3933825"/>
            <a:ext cx="832167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10000"/>
              </a:lnSpc>
            </a:pPr>
            <a:r>
              <a:rPr lang="en-US" altLang="zh-CN" sz="3200" b="0">
                <a:solidFill>
                  <a:srgbClr val="990000"/>
                </a:solidFill>
                <a:latin typeface="Times New Roman" pitchFamily="18" charset="0"/>
                <a:ea typeface="隶书" pitchFamily="49" charset="-122"/>
              </a:rPr>
              <a:t>    </a:t>
            </a:r>
            <a:r>
              <a:rPr lang="zh-CN" altLang="en-US" sz="3200" b="0">
                <a:solidFill>
                  <a:srgbClr val="660033"/>
                </a:solidFill>
                <a:latin typeface="隶书" pitchFamily="49" charset="-122"/>
                <a:ea typeface="隶书" pitchFamily="49" charset="-122"/>
              </a:rPr>
              <a:t>但有时为了操作方便，在第一个结点之前虚加一个“头结点”，以</a:t>
            </a:r>
            <a:r>
              <a:rPr lang="zh-CN" altLang="en-US" sz="3200" b="0">
                <a:solidFill>
                  <a:srgbClr val="FF0000"/>
                </a:solidFill>
                <a:latin typeface="Times New Roman" pitchFamily="18" charset="0"/>
                <a:ea typeface="隶书" pitchFamily="49" charset="-122"/>
              </a:rPr>
              <a:t>指向头结点的指针</a:t>
            </a:r>
            <a:r>
              <a:rPr lang="zh-CN" altLang="en-US" sz="3200" b="0">
                <a:solidFill>
                  <a:srgbClr val="660033"/>
                </a:solidFill>
                <a:latin typeface="Times New Roman" pitchFamily="18" charset="0"/>
                <a:ea typeface="隶书" pitchFamily="49" charset="-122"/>
              </a:rPr>
              <a:t>为链表的头指针</a:t>
            </a:r>
            <a:r>
              <a:rPr lang="zh-CN" altLang="en-US" sz="3200">
                <a:solidFill>
                  <a:srgbClr val="993366"/>
                </a:solidFill>
                <a:latin typeface="楷体_GB2312" pitchFamily="49" charset="-122"/>
                <a:ea typeface="楷体_GB2312" pitchFamily="49" charset="-122"/>
              </a:rPr>
              <a:t>。</a:t>
            </a:r>
            <a:r>
              <a:rPr lang="zh-CN" altLang="en-US" sz="3200" b="0">
                <a:solidFill>
                  <a:srgbClr val="660033"/>
                </a:solidFill>
                <a:latin typeface="隶书" pitchFamily="49" charset="-122"/>
                <a:ea typeface="隶书" pitchFamily="49" charset="-122"/>
              </a:rPr>
              <a:t>一是存贮一些有关线性表的信息</a:t>
            </a:r>
            <a:r>
              <a:rPr lang="en-US" altLang="zh-CN" sz="3200" b="0">
                <a:solidFill>
                  <a:srgbClr val="660033"/>
                </a:solidFill>
                <a:latin typeface="隶书" pitchFamily="49" charset="-122"/>
                <a:ea typeface="隶书" pitchFamily="49" charset="-122"/>
              </a:rPr>
              <a:t>(</a:t>
            </a:r>
            <a:r>
              <a:rPr lang="zh-CN" altLang="en-US" sz="3200" b="0">
                <a:solidFill>
                  <a:srgbClr val="660033"/>
                </a:solidFill>
                <a:latin typeface="隶书" pitchFamily="49" charset="-122"/>
                <a:ea typeface="隶书" pitchFamily="49" charset="-122"/>
              </a:rPr>
              <a:t>如表中结点总数</a:t>
            </a:r>
            <a:r>
              <a:rPr lang="en-US" altLang="zh-CN" sz="3200" b="0">
                <a:solidFill>
                  <a:srgbClr val="660033"/>
                </a:solidFill>
                <a:latin typeface="隶书" pitchFamily="49" charset="-122"/>
                <a:ea typeface="隶书" pitchFamily="49" charset="-122"/>
              </a:rPr>
              <a:t>......),</a:t>
            </a:r>
            <a:r>
              <a:rPr lang="zh-CN" altLang="en-US" sz="3200" b="0">
                <a:solidFill>
                  <a:srgbClr val="660033"/>
                </a:solidFill>
                <a:latin typeface="隶书" pitchFamily="49" charset="-122"/>
                <a:ea typeface="隶书" pitchFamily="49" charset="-122"/>
              </a:rPr>
              <a:t>另一是为了算法 处理上的方便。</a:t>
            </a:r>
          </a:p>
        </p:txBody>
      </p:sp>
      <p:sp>
        <p:nvSpPr>
          <p:cNvPr id="43036" name="AutoShape 48"/>
          <p:cNvSpPr>
            <a:spLocks noChangeArrowheads="1"/>
          </p:cNvSpPr>
          <p:nvPr/>
        </p:nvSpPr>
        <p:spPr bwMode="auto">
          <a:xfrm>
            <a:off x="7162800" y="533400"/>
            <a:ext cx="1447800" cy="533400"/>
          </a:xfrm>
          <a:prstGeom prst="wedgeRoundRectCallout">
            <a:avLst>
              <a:gd name="adj1" fmla="val 54935"/>
              <a:gd name="adj2" fmla="val 162796"/>
              <a:gd name="adj3" fmla="val 16667"/>
            </a:avLst>
          </a:prstGeom>
          <a:solidFill>
            <a:srgbClr val="CCFFFF">
              <a:alpha val="50195"/>
            </a:srgbClr>
          </a:solidFill>
          <a:ln w="19050">
            <a:solidFill>
              <a:srgbClr val="003366"/>
            </a:solidFill>
            <a:miter lim="800000"/>
            <a:headEnd/>
            <a:tailEnd/>
          </a:ln>
        </p:spPr>
        <p:txBody>
          <a:bodyPr wrap="none" anchor="ctr"/>
          <a:lstStyle/>
          <a:p>
            <a:pPr algn="ctr"/>
            <a:r>
              <a:rPr lang="zh-CN" altLang="en-US" sz="3600" b="0">
                <a:solidFill>
                  <a:srgbClr val="000099"/>
                </a:solidFill>
                <a:latin typeface="Times New Roman" pitchFamily="18" charset="0"/>
                <a:ea typeface="隶书" pitchFamily="49" charset="-122"/>
              </a:rPr>
              <a:t>空指针</a:t>
            </a:r>
            <a:endParaRPr lang="zh-CN" altLang="en-US" sz="3600" b="0">
              <a:solidFill>
                <a:schemeClr val="tx1"/>
              </a:solidFill>
              <a:latin typeface="Times New Roman" pitchFamily="18" charset="0"/>
              <a:ea typeface="宋体" pitchFamily="2" charset="-122"/>
            </a:endParaRPr>
          </a:p>
        </p:txBody>
      </p:sp>
      <p:sp>
        <p:nvSpPr>
          <p:cNvPr id="43037" name="AutoShape 52"/>
          <p:cNvSpPr>
            <a:spLocks noChangeArrowheads="1"/>
          </p:cNvSpPr>
          <p:nvPr/>
        </p:nvSpPr>
        <p:spPr bwMode="auto">
          <a:xfrm>
            <a:off x="2895600" y="228600"/>
            <a:ext cx="3429000" cy="762000"/>
          </a:xfrm>
          <a:prstGeom prst="wedgeRoundRectCallout">
            <a:avLst>
              <a:gd name="adj1" fmla="val -64861"/>
              <a:gd name="adj2" fmla="val 121042"/>
              <a:gd name="adj3" fmla="val 16667"/>
            </a:avLst>
          </a:prstGeom>
          <a:solidFill>
            <a:srgbClr val="FFFF99">
              <a:alpha val="50195"/>
            </a:srgbClr>
          </a:solidFill>
          <a:ln w="9525">
            <a:solidFill>
              <a:srgbClr val="660033"/>
            </a:solidFill>
            <a:miter lim="800000"/>
            <a:headEnd/>
            <a:tailEnd/>
          </a:ln>
        </p:spPr>
        <p:txBody>
          <a:bodyPr wrap="none" anchor="ctr"/>
          <a:lstStyle/>
          <a:p>
            <a:pPr algn="ctr"/>
            <a:r>
              <a:rPr lang="zh-CN" altLang="en-US" sz="2800" b="0">
                <a:solidFill>
                  <a:srgbClr val="660033"/>
                </a:solidFill>
                <a:latin typeface="Times New Roman" pitchFamily="18" charset="0"/>
                <a:ea typeface="隶书" pitchFamily="49" charset="-122"/>
              </a:rPr>
              <a:t>线性表为空表时，</a:t>
            </a:r>
          </a:p>
          <a:p>
            <a:pPr algn="ctr"/>
            <a:r>
              <a:rPr lang="zh-CN" altLang="en-US" sz="2800" b="0">
                <a:solidFill>
                  <a:srgbClr val="660033"/>
                </a:solidFill>
                <a:latin typeface="Times New Roman" pitchFamily="18" charset="0"/>
                <a:ea typeface="隶书" pitchFamily="49" charset="-122"/>
              </a:rPr>
              <a:t>头结点的指针域为空</a:t>
            </a:r>
            <a:endParaRPr lang="zh-CN" altLang="en-US" sz="3600" b="0">
              <a:solidFill>
                <a:schemeClr val="tx1"/>
              </a:solidFill>
              <a:latin typeface="Times New Roman" pitchFamily="18" charset="0"/>
              <a:ea typeface="宋体" pitchFamily="2" charset="-122"/>
            </a:endParaRPr>
          </a:p>
        </p:txBody>
      </p:sp>
      <p:sp useBgFill="1">
        <p:nvSpPr>
          <p:cNvPr id="43038" name="Rectangle 56"/>
          <p:cNvSpPr>
            <a:spLocks noChangeArrowheads="1"/>
          </p:cNvSpPr>
          <p:nvPr/>
        </p:nvSpPr>
        <p:spPr bwMode="auto">
          <a:xfrm>
            <a:off x="2133600" y="1752600"/>
            <a:ext cx="838200" cy="1524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43039" name="Group 31"/>
          <p:cNvGrpSpPr>
            <a:grpSpLocks/>
          </p:cNvGrpSpPr>
          <p:nvPr/>
        </p:nvGrpSpPr>
        <p:grpSpPr bwMode="auto">
          <a:xfrm>
            <a:off x="1219200" y="1524000"/>
            <a:ext cx="1143000" cy="609600"/>
            <a:chOff x="0" y="0"/>
            <a:chExt cx="720" cy="384"/>
          </a:xfrm>
        </p:grpSpPr>
        <p:sp>
          <p:nvSpPr>
            <p:cNvPr id="29713" name="Rectangle 54"/>
            <p:cNvSpPr>
              <a:spLocks noChangeArrowheads="1"/>
            </p:cNvSpPr>
            <p:nvPr/>
          </p:nvSpPr>
          <p:spPr bwMode="auto">
            <a:xfrm>
              <a:off x="0" y="0"/>
              <a:ext cx="720" cy="384"/>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29714" name="Line 55"/>
            <p:cNvSpPr>
              <a:spLocks noChangeShapeType="1"/>
            </p:cNvSpPr>
            <p:nvPr/>
          </p:nvSpPr>
          <p:spPr bwMode="auto">
            <a:xfrm>
              <a:off x="528" y="0"/>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42" name="Text Box 57"/>
          <p:cNvSpPr txBox="1">
            <a:spLocks noChangeArrowheads="1"/>
          </p:cNvSpPr>
          <p:nvPr/>
        </p:nvSpPr>
        <p:spPr bwMode="auto">
          <a:xfrm>
            <a:off x="1965325" y="1408113"/>
            <a:ext cx="4603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600">
                <a:solidFill>
                  <a:schemeClr val="tx1"/>
                </a:solidFill>
                <a:latin typeface="Times New Roman" pitchFamily="18" charset="0"/>
                <a:ea typeface="宋体" pitchFamily="2" charset="-122"/>
                <a:sym typeface="Symbol" pitchFamily="18" charset="2"/>
              </a:rPr>
              <a:t></a:t>
            </a:r>
            <a:endParaRPr lang="en-US" altLang="zh-CN" sz="3600" b="0">
              <a:solidFill>
                <a:schemeClr val="tx1"/>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3036"/>
                                        </p:tgtEl>
                                        <p:attrNameLst>
                                          <p:attrName>style.visibility</p:attrName>
                                        </p:attrNameLst>
                                      </p:cBhvr>
                                      <p:to>
                                        <p:strVal val="visible"/>
                                      </p:to>
                                    </p:set>
                                    <p:anim calcmode="lin" valueType="num">
                                      <p:cBhvr additive="base">
                                        <p:cTn id="7" dur="500" fill="hold"/>
                                        <p:tgtEl>
                                          <p:spTgt spid="43036"/>
                                        </p:tgtEl>
                                        <p:attrNameLst>
                                          <p:attrName>ppt_x</p:attrName>
                                        </p:attrNameLst>
                                      </p:cBhvr>
                                      <p:tavLst>
                                        <p:tav tm="0">
                                          <p:val>
                                            <p:strVal val="#ppt_x"/>
                                          </p:val>
                                        </p:tav>
                                        <p:tav tm="100000">
                                          <p:val>
                                            <p:strVal val="#ppt_x"/>
                                          </p:val>
                                        </p:tav>
                                      </p:tavLst>
                                    </p:anim>
                                    <p:anim calcmode="lin" valueType="num">
                                      <p:cBhvr additive="base">
                                        <p:cTn id="8" dur="500" fill="hold"/>
                                        <p:tgtEl>
                                          <p:spTgt spid="43036"/>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3032"/>
                                        </p:tgtEl>
                                        <p:attrNameLst>
                                          <p:attrName>style.visibility</p:attrName>
                                        </p:attrNameLst>
                                      </p:cBhvr>
                                      <p:to>
                                        <p:strVal val="visible"/>
                                      </p:to>
                                    </p:set>
                                    <p:anim calcmode="lin" valueType="num">
                                      <p:cBhvr additive="base">
                                        <p:cTn id="13" dur="500" fill="hold"/>
                                        <p:tgtEl>
                                          <p:spTgt spid="43032"/>
                                        </p:tgtEl>
                                        <p:attrNameLst>
                                          <p:attrName>ppt_x</p:attrName>
                                        </p:attrNameLst>
                                      </p:cBhvr>
                                      <p:tavLst>
                                        <p:tav tm="0">
                                          <p:val>
                                            <p:strVal val="#ppt_x"/>
                                          </p:val>
                                        </p:tav>
                                        <p:tav tm="100000">
                                          <p:val>
                                            <p:strVal val="#ppt_x"/>
                                          </p:val>
                                        </p:tav>
                                      </p:tavLst>
                                    </p:anim>
                                    <p:anim calcmode="lin" valueType="num">
                                      <p:cBhvr additive="base">
                                        <p:cTn id="14" dur="500" fill="hold"/>
                                        <p:tgtEl>
                                          <p:spTgt spid="43032"/>
                                        </p:tgtEl>
                                        <p:attrNameLst>
                                          <p:attrName>ppt_y</p:attrName>
                                        </p:attrNameLst>
                                      </p:cBhvr>
                                      <p:tavLst>
                                        <p:tav tm="0">
                                          <p:val>
                                            <p:strVal val="0-#ppt_h/2"/>
                                          </p:val>
                                        </p:tav>
                                        <p:tav tm="100000">
                                          <p:val>
                                            <p:strVal val="#ppt_y"/>
                                          </p:val>
                                        </p:tav>
                                      </p:tavLst>
                                    </p:anim>
                                  </p:childTnLst>
                                </p:cTn>
                              </p:par>
                            </p:childTnLst>
                          </p:cTn>
                        </p:par>
                        <p:par>
                          <p:cTn id="15" fill="hold" nodeType="afterGroup">
                            <p:stCondLst>
                              <p:cond delay="500"/>
                            </p:stCondLst>
                            <p:childTnLst>
                              <p:par>
                                <p:cTn id="16" presetID="17" presetClass="entr" presetSubtype="8" fill="hold" grpId="0" nodeType="afterEffect">
                                  <p:stCondLst>
                                    <p:cond delay="0"/>
                                  </p:stCondLst>
                                  <p:childTnLst>
                                    <p:set>
                                      <p:cBhvr>
                                        <p:cTn id="17" dur="1" fill="hold">
                                          <p:stCondLst>
                                            <p:cond delay="0"/>
                                          </p:stCondLst>
                                        </p:cTn>
                                        <p:tgtEl>
                                          <p:spTgt spid="43031"/>
                                        </p:tgtEl>
                                        <p:attrNameLst>
                                          <p:attrName>style.visibility</p:attrName>
                                        </p:attrNameLst>
                                      </p:cBhvr>
                                      <p:to>
                                        <p:strVal val="visible"/>
                                      </p:to>
                                    </p:set>
                                    <p:anim calcmode="lin" valueType="num">
                                      <p:cBhvr>
                                        <p:cTn id="18" dur="500" fill="hold"/>
                                        <p:tgtEl>
                                          <p:spTgt spid="43031"/>
                                        </p:tgtEl>
                                        <p:attrNameLst>
                                          <p:attrName>ppt_x</p:attrName>
                                        </p:attrNameLst>
                                      </p:cBhvr>
                                      <p:tavLst>
                                        <p:tav tm="0">
                                          <p:val>
                                            <p:strVal val="#ppt_x-#ppt_w/2"/>
                                          </p:val>
                                        </p:tav>
                                        <p:tav tm="100000">
                                          <p:val>
                                            <p:strVal val="#ppt_x"/>
                                          </p:val>
                                        </p:tav>
                                      </p:tavLst>
                                    </p:anim>
                                    <p:anim calcmode="lin" valueType="num">
                                      <p:cBhvr>
                                        <p:cTn id="19" dur="500" fill="hold"/>
                                        <p:tgtEl>
                                          <p:spTgt spid="43031"/>
                                        </p:tgtEl>
                                        <p:attrNameLst>
                                          <p:attrName>ppt_y</p:attrName>
                                        </p:attrNameLst>
                                      </p:cBhvr>
                                      <p:tavLst>
                                        <p:tav tm="0">
                                          <p:val>
                                            <p:strVal val="#ppt_y"/>
                                          </p:val>
                                        </p:tav>
                                        <p:tav tm="100000">
                                          <p:val>
                                            <p:strVal val="#ppt_y"/>
                                          </p:val>
                                        </p:tav>
                                      </p:tavLst>
                                    </p:anim>
                                    <p:anim calcmode="lin" valueType="num">
                                      <p:cBhvr>
                                        <p:cTn id="20" dur="500" fill="hold"/>
                                        <p:tgtEl>
                                          <p:spTgt spid="43031"/>
                                        </p:tgtEl>
                                        <p:attrNameLst>
                                          <p:attrName>ppt_w</p:attrName>
                                        </p:attrNameLst>
                                      </p:cBhvr>
                                      <p:tavLst>
                                        <p:tav tm="0">
                                          <p:val>
                                            <p:fltVal val="0"/>
                                          </p:val>
                                        </p:tav>
                                        <p:tav tm="100000">
                                          <p:val>
                                            <p:strVal val="#ppt_w"/>
                                          </p:val>
                                        </p:tav>
                                      </p:tavLst>
                                    </p:anim>
                                    <p:anim calcmode="lin" valueType="num">
                                      <p:cBhvr>
                                        <p:cTn id="21" dur="500" fill="hold"/>
                                        <p:tgtEl>
                                          <p:spTgt spid="43031"/>
                                        </p:tgtEl>
                                        <p:attrNameLst>
                                          <p:attrName>ppt_h</p:attrName>
                                        </p:attrNameLst>
                                      </p:cBhvr>
                                      <p:tavLst>
                                        <p:tav tm="0">
                                          <p:val>
                                            <p:strVal val="#ppt_h"/>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35"/>
                                        </p:tgtEl>
                                        <p:attrNameLst>
                                          <p:attrName>style.visibility</p:attrName>
                                        </p:attrNameLst>
                                      </p:cBhvr>
                                      <p:to>
                                        <p:strVal val="visible"/>
                                      </p:to>
                                    </p:set>
                                    <p:animEffect transition="in" filter="wipe(left)">
                                      <p:cBhvr>
                                        <p:cTn id="26" dur="500"/>
                                        <p:tgtEl>
                                          <p:spTgt spid="4303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2" presetClass="entr" presetSubtype="8" fill="hold" nodeType="clickEffect">
                                  <p:stCondLst>
                                    <p:cond delay="0"/>
                                  </p:stCondLst>
                                  <p:childTnLst>
                                    <p:set>
                                      <p:cBhvr>
                                        <p:cTn id="30" dur="1" fill="hold">
                                          <p:stCondLst>
                                            <p:cond delay="0"/>
                                          </p:stCondLst>
                                        </p:cTn>
                                        <p:tgtEl>
                                          <p:spTgt spid="43028"/>
                                        </p:tgtEl>
                                        <p:attrNameLst>
                                          <p:attrName>style.visibility</p:attrName>
                                        </p:attrNameLst>
                                      </p:cBhvr>
                                      <p:to>
                                        <p:strVal val="visible"/>
                                      </p:to>
                                    </p:set>
                                    <p:animEffect transition="in" filter="slide(fromLeft)">
                                      <p:cBhvr>
                                        <p:cTn id="31" dur="500"/>
                                        <p:tgtEl>
                                          <p:spTgt spid="43028"/>
                                        </p:tgtEl>
                                      </p:cBhvr>
                                    </p:animEffect>
                                  </p:childTnLst>
                                </p:cTn>
                              </p:par>
                            </p:childTnLst>
                          </p:cTn>
                        </p:par>
                        <p:par>
                          <p:cTn id="32" fill="hold" nodeType="afterGroup">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3016"/>
                                        </p:tgtEl>
                                        <p:attrNameLst>
                                          <p:attrName>style.visibility</p:attrName>
                                        </p:attrNameLst>
                                      </p:cBhvr>
                                      <p:to>
                                        <p:strVal val="visible"/>
                                      </p:to>
                                    </p:set>
                                    <p:animEffect transition="in" filter="wipe(left)">
                                      <p:cBhvr>
                                        <p:cTn id="35" dur="500"/>
                                        <p:tgtEl>
                                          <p:spTgt spid="43016"/>
                                        </p:tgtEl>
                                      </p:cBhvr>
                                    </p:animEffect>
                                  </p:childTnLst>
                                </p:cTn>
                              </p:par>
                            </p:childTnLst>
                          </p:cTn>
                        </p:par>
                        <p:par>
                          <p:cTn id="36" fill="hold" nodeType="afterGroup">
                            <p:stCondLst>
                              <p:cond delay="1000"/>
                            </p:stCondLst>
                            <p:childTnLst>
                              <p:par>
                                <p:cTn id="37" presetID="22" presetClass="entr" presetSubtype="1" fill="hold" nodeType="afterEffect">
                                  <p:stCondLst>
                                    <p:cond delay="0"/>
                                  </p:stCondLst>
                                  <p:childTnLst>
                                    <p:set>
                                      <p:cBhvr>
                                        <p:cTn id="38" dur="1" fill="hold">
                                          <p:stCondLst>
                                            <p:cond delay="0"/>
                                          </p:stCondLst>
                                        </p:cTn>
                                        <p:tgtEl>
                                          <p:spTgt spid="43010"/>
                                        </p:tgtEl>
                                        <p:attrNameLst>
                                          <p:attrName>style.visibility</p:attrName>
                                        </p:attrNameLst>
                                      </p:cBhvr>
                                      <p:to>
                                        <p:strVal val="visible"/>
                                      </p:to>
                                    </p:set>
                                    <p:animEffect transition="in" filter="wipe(up)">
                                      <p:cBhvr>
                                        <p:cTn id="39" dur="500"/>
                                        <p:tgtEl>
                                          <p:spTgt spid="43010"/>
                                        </p:tgtEl>
                                      </p:cBhvr>
                                    </p:animEffect>
                                  </p:childTnLst>
                                </p:cTn>
                              </p:par>
                            </p:childTnLst>
                          </p:cTn>
                        </p:par>
                        <p:par>
                          <p:cTn id="40" fill="hold" nodeType="afterGroup">
                            <p:stCondLst>
                              <p:cond delay="1500"/>
                            </p:stCondLst>
                            <p:childTnLst>
                              <p:par>
                                <p:cTn id="41" presetID="22" presetClass="entr" presetSubtype="2" fill="hold" grpId="0" nodeType="afterEffect">
                                  <p:stCondLst>
                                    <p:cond delay="0"/>
                                  </p:stCondLst>
                                  <p:childTnLst>
                                    <p:set>
                                      <p:cBhvr>
                                        <p:cTn id="42" dur="1" fill="hold">
                                          <p:stCondLst>
                                            <p:cond delay="0"/>
                                          </p:stCondLst>
                                        </p:cTn>
                                        <p:tgtEl>
                                          <p:spTgt spid="43034"/>
                                        </p:tgtEl>
                                        <p:attrNameLst>
                                          <p:attrName>style.visibility</p:attrName>
                                        </p:attrNameLst>
                                      </p:cBhvr>
                                      <p:to>
                                        <p:strVal val="visible"/>
                                      </p:to>
                                    </p:set>
                                    <p:animEffect transition="in" filter="wipe(right)">
                                      <p:cBhvr>
                                        <p:cTn id="43" dur="500"/>
                                        <p:tgtEl>
                                          <p:spTgt spid="43034"/>
                                        </p:tgtEl>
                                      </p:cBhvr>
                                    </p:animEffect>
                                  </p:childTnLst>
                                </p:cTn>
                              </p:par>
                            </p:childTnLst>
                          </p:cTn>
                        </p:par>
                        <p:par>
                          <p:cTn id="44" fill="hold" nodeType="afterGroup">
                            <p:stCondLst>
                              <p:cond delay="2000"/>
                            </p:stCondLst>
                            <p:childTnLst>
                              <p:par>
                                <p:cTn id="45" presetID="22" presetClass="entr" presetSubtype="2" fill="hold" grpId="0" nodeType="afterEffect">
                                  <p:stCondLst>
                                    <p:cond delay="0"/>
                                  </p:stCondLst>
                                  <p:childTnLst>
                                    <p:set>
                                      <p:cBhvr>
                                        <p:cTn id="46" dur="1" fill="hold">
                                          <p:stCondLst>
                                            <p:cond delay="0"/>
                                          </p:stCondLst>
                                        </p:cTn>
                                        <p:tgtEl>
                                          <p:spTgt spid="43033"/>
                                        </p:tgtEl>
                                        <p:attrNameLst>
                                          <p:attrName>style.visibility</p:attrName>
                                        </p:attrNameLst>
                                      </p:cBhvr>
                                      <p:to>
                                        <p:strVal val="visible"/>
                                      </p:to>
                                    </p:set>
                                    <p:animEffect transition="in" filter="wipe(right)">
                                      <p:cBhvr>
                                        <p:cTn id="47" dur="500"/>
                                        <p:tgtEl>
                                          <p:spTgt spid="430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1" fill="hold" grpId="0" nodeType="clickEffect">
                                  <p:stCondLst>
                                    <p:cond delay="0"/>
                                  </p:stCondLst>
                                  <p:childTnLst>
                                    <p:set>
                                      <p:cBhvr>
                                        <p:cTn id="51" dur="1" fill="hold">
                                          <p:stCondLst>
                                            <p:cond delay="0"/>
                                          </p:stCondLst>
                                        </p:cTn>
                                        <p:tgtEl>
                                          <p:spTgt spid="43037"/>
                                        </p:tgtEl>
                                        <p:attrNameLst>
                                          <p:attrName>style.visibility</p:attrName>
                                        </p:attrNameLst>
                                      </p:cBhvr>
                                      <p:to>
                                        <p:strVal val="visible"/>
                                      </p:to>
                                    </p:set>
                                    <p:anim calcmode="lin" valueType="num">
                                      <p:cBhvr additive="base">
                                        <p:cTn id="52" dur="500" fill="hold"/>
                                        <p:tgtEl>
                                          <p:spTgt spid="43037"/>
                                        </p:tgtEl>
                                        <p:attrNameLst>
                                          <p:attrName>ppt_x</p:attrName>
                                        </p:attrNameLst>
                                      </p:cBhvr>
                                      <p:tavLst>
                                        <p:tav tm="0">
                                          <p:val>
                                            <p:strVal val="#ppt_x"/>
                                          </p:val>
                                        </p:tav>
                                        <p:tav tm="100000">
                                          <p:val>
                                            <p:strVal val="#ppt_x"/>
                                          </p:val>
                                        </p:tav>
                                      </p:tavLst>
                                    </p:anim>
                                    <p:anim calcmode="lin" valueType="num">
                                      <p:cBhvr additive="base">
                                        <p:cTn id="53" dur="500" fill="hold"/>
                                        <p:tgtEl>
                                          <p:spTgt spid="43037"/>
                                        </p:tgtEl>
                                        <p:attrNameLst>
                                          <p:attrName>ppt_y</p:attrName>
                                        </p:attrNameLst>
                                      </p:cBhvr>
                                      <p:tavLst>
                                        <p:tav tm="0">
                                          <p:val>
                                            <p:strVal val="0-#ppt_h/2"/>
                                          </p:val>
                                        </p:tav>
                                        <p:tav tm="100000">
                                          <p:val>
                                            <p:strVal val="#ppt_y"/>
                                          </p:val>
                                        </p:tav>
                                      </p:tavLst>
                                    </p:anim>
                                  </p:childTnLst>
                                </p:cTn>
                              </p:par>
                            </p:childTnLst>
                          </p:cTn>
                        </p:par>
                        <p:par>
                          <p:cTn id="54" fill="hold" nodeType="afterGroup">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43038"/>
                                        </p:tgtEl>
                                        <p:attrNameLst>
                                          <p:attrName>style.visibility</p:attrName>
                                        </p:attrNameLst>
                                      </p:cBhvr>
                                      <p:to>
                                        <p:strVal val="visible"/>
                                      </p:to>
                                    </p:set>
                                    <p:animEffect transition="in" filter="wipe(up)">
                                      <p:cBhvr>
                                        <p:cTn id="57" dur="500"/>
                                        <p:tgtEl>
                                          <p:spTgt spid="43038"/>
                                        </p:tgtEl>
                                      </p:cBhvr>
                                    </p:animEffect>
                                  </p:childTnLst>
                                </p:cTn>
                              </p:par>
                            </p:childTnLst>
                          </p:cTn>
                        </p:par>
                        <p:par>
                          <p:cTn id="58" fill="hold" nodeType="afterGroup">
                            <p:stCondLst>
                              <p:cond delay="1000"/>
                            </p:stCondLst>
                            <p:childTnLst>
                              <p:par>
                                <p:cTn id="59" presetID="1" presetClass="entr" presetSubtype="0" fill="hold" nodeType="afterEffect">
                                  <p:stCondLst>
                                    <p:cond delay="0"/>
                                  </p:stCondLst>
                                  <p:childTnLst>
                                    <p:set>
                                      <p:cBhvr>
                                        <p:cTn id="60" dur="1" fill="hold">
                                          <p:stCondLst>
                                            <p:cond delay="499"/>
                                          </p:stCondLst>
                                        </p:cTn>
                                        <p:tgtEl>
                                          <p:spTgt spid="43039"/>
                                        </p:tgtEl>
                                        <p:attrNameLst>
                                          <p:attrName>style.visibility</p:attrName>
                                        </p:attrNameLst>
                                      </p:cBhvr>
                                      <p:to>
                                        <p:strVal val="visible"/>
                                      </p:to>
                                    </p:set>
                                  </p:childTnLst>
                                </p:cTn>
                              </p:par>
                            </p:childTnLst>
                          </p:cTn>
                        </p:par>
                        <p:par>
                          <p:cTn id="61" fill="hold" nodeType="afterGroup">
                            <p:stCondLst>
                              <p:cond delay="1500"/>
                            </p:stCondLst>
                            <p:childTnLst>
                              <p:par>
                                <p:cTn id="62" presetID="22" presetClass="entr" presetSubtype="1" fill="hold" grpId="0" nodeType="afterEffect">
                                  <p:stCondLst>
                                    <p:cond delay="0"/>
                                  </p:stCondLst>
                                  <p:childTnLst>
                                    <p:set>
                                      <p:cBhvr>
                                        <p:cTn id="63" dur="1" fill="hold">
                                          <p:stCondLst>
                                            <p:cond delay="0"/>
                                          </p:stCondLst>
                                        </p:cTn>
                                        <p:tgtEl>
                                          <p:spTgt spid="43042"/>
                                        </p:tgtEl>
                                        <p:attrNameLst>
                                          <p:attrName>style.visibility</p:attrName>
                                        </p:attrNameLst>
                                      </p:cBhvr>
                                      <p:to>
                                        <p:strVal val="visible"/>
                                      </p:to>
                                    </p:set>
                                    <p:animEffect transition="in" filter="wipe(up)">
                                      <p:cBhvr>
                                        <p:cTn id="64" dur="500"/>
                                        <p:tgtEl>
                                          <p:spTgt spid="430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6" grpId="0" autoUpdateAnimBg="0"/>
      <p:bldP spid="43031" grpId="0" animBg="1"/>
      <p:bldP spid="43032" grpId="0" animBg="1" autoUpdateAnimBg="0"/>
      <p:bldP spid="43033" grpId="0" animBg="1" autoUpdateAnimBg="0"/>
      <p:bldP spid="43034" grpId="0" animBg="1" autoUpdateAnimBg="0"/>
      <p:bldP spid="43035" grpId="0" autoUpdateAnimBg="0"/>
      <p:bldP spid="43036" grpId="0" animBg="1" autoUpdateAnimBg="0"/>
      <p:bldP spid="43037" grpId="0" animBg="1" autoUpdateAnimBg="0"/>
      <p:bldP spid="43038" grpId="0" animBg="1" autoUpdateAnimBg="0"/>
      <p:bldP spid="4304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idx="4294967295"/>
          </p:nvPr>
        </p:nvSpPr>
        <p:spPr>
          <a:xfrm>
            <a:off x="611188" y="333375"/>
            <a:ext cx="7772400" cy="900113"/>
          </a:xfrm>
        </p:spPr>
        <p:txBody>
          <a:bodyPr/>
          <a:lstStyle/>
          <a:p>
            <a:pPr eaLnBrk="1" hangingPunct="1"/>
            <a:r>
              <a:rPr lang="en-US" altLang="zh-CN" b="1" dirty="0" smtClean="0">
                <a:solidFill>
                  <a:schemeClr val="tx1"/>
                </a:solidFill>
              </a:rPr>
              <a:t>2.1  </a:t>
            </a:r>
            <a:r>
              <a:rPr lang="en-US" b="1" dirty="0" err="1" smtClean="0">
                <a:solidFill>
                  <a:schemeClr val="tx1"/>
                </a:solidFill>
              </a:rPr>
              <a:t>线性表</a:t>
            </a:r>
            <a:r>
              <a:rPr lang="en-US" b="1" dirty="0" smtClean="0">
                <a:solidFill>
                  <a:schemeClr val="tx1"/>
                </a:solidFill>
              </a:rPr>
              <a:t> </a:t>
            </a:r>
            <a:r>
              <a:rPr lang="en-US" altLang="zh-CN" b="1" dirty="0" smtClean="0">
                <a:solidFill>
                  <a:schemeClr val="tx1"/>
                </a:solidFill>
              </a:rPr>
              <a:t>linear list</a:t>
            </a:r>
            <a:endParaRPr lang="zh-CN" altLang="en-US" b="1" dirty="0" smtClean="0">
              <a:solidFill>
                <a:schemeClr val="tx1"/>
              </a:solidFill>
            </a:endParaRPr>
          </a:p>
        </p:txBody>
      </p:sp>
      <p:sp>
        <p:nvSpPr>
          <p:cNvPr id="4099" name="内容占位符 2"/>
          <p:cNvSpPr>
            <a:spLocks noGrp="1"/>
          </p:cNvSpPr>
          <p:nvPr>
            <p:ph idx="4294967295"/>
          </p:nvPr>
        </p:nvSpPr>
        <p:spPr>
          <a:xfrm>
            <a:off x="685800" y="1643063"/>
            <a:ext cx="8243888" cy="4643437"/>
          </a:xfrm>
        </p:spPr>
        <p:txBody>
          <a:bodyPr/>
          <a:lstStyle/>
          <a:p>
            <a:pPr marL="0" indent="0" eaLnBrk="1" hangingPunct="1">
              <a:buFont typeface="Monotype Sorts" pitchFamily="2" charset="2"/>
              <a:buNone/>
            </a:pPr>
            <a:r>
              <a:rPr lang="zh-CN" altLang="en-US" sz="2400" b="1" dirty="0" smtClean="0">
                <a:solidFill>
                  <a:srgbClr val="FF0000"/>
                </a:solidFill>
              </a:rPr>
              <a:t>线性表</a:t>
            </a:r>
            <a:r>
              <a:rPr lang="zh-CN" altLang="en-US" sz="2400" b="1" dirty="0" smtClean="0"/>
              <a:t>是具有相同数据类型的</a:t>
            </a:r>
            <a:r>
              <a:rPr lang="en-US" altLang="zh-CN" sz="2400" b="1" dirty="0" smtClean="0"/>
              <a:t>n(n&gt;=0)</a:t>
            </a:r>
            <a:r>
              <a:rPr lang="zh-CN" altLang="en-US" sz="2400" b="1" dirty="0" smtClean="0"/>
              <a:t>个数据元素的</a:t>
            </a:r>
            <a:r>
              <a:rPr lang="zh-CN" altLang="en-US" sz="2400" b="1" dirty="0" smtClean="0">
                <a:solidFill>
                  <a:srgbClr val="000099"/>
                </a:solidFill>
              </a:rPr>
              <a:t>有限序列</a:t>
            </a:r>
            <a:r>
              <a:rPr lang="zh-CN" altLang="en-US" sz="2400" b="1" dirty="0" smtClean="0"/>
              <a:t>，通常记为：</a:t>
            </a:r>
          </a:p>
          <a:p>
            <a:pPr marL="0" indent="0" algn="ctr" eaLnBrk="1" hangingPunct="1">
              <a:buFont typeface="Monotype Sorts" pitchFamily="2" charset="2"/>
              <a:buNone/>
            </a:pPr>
            <a:r>
              <a:rPr lang="en-US" altLang="zh-CN" sz="2400" b="1" dirty="0" smtClean="0"/>
              <a:t>L=(a</a:t>
            </a:r>
            <a:r>
              <a:rPr lang="en-US" altLang="zh-CN" sz="2400" b="1" baseline="-25000" dirty="0" smtClean="0"/>
              <a:t>1</a:t>
            </a:r>
            <a:r>
              <a:rPr lang="zh-CN" altLang="en-US" sz="2400" b="1" dirty="0" smtClean="0"/>
              <a:t>，</a:t>
            </a:r>
            <a:r>
              <a:rPr lang="en-US" altLang="zh-CN" sz="2400" b="1" dirty="0" smtClean="0"/>
              <a:t>a</a:t>
            </a:r>
            <a:r>
              <a:rPr lang="en-US" altLang="zh-CN" sz="2400" b="1" baseline="-25000" dirty="0" smtClean="0"/>
              <a:t>2</a:t>
            </a:r>
            <a:r>
              <a:rPr lang="zh-CN" altLang="en-US" sz="2400" b="1" dirty="0" smtClean="0"/>
              <a:t>，</a:t>
            </a:r>
            <a:r>
              <a:rPr lang="en-US" altLang="zh-CN" sz="2400" b="1" dirty="0" smtClean="0"/>
              <a:t>… a</a:t>
            </a:r>
            <a:r>
              <a:rPr lang="en-US" altLang="zh-CN" sz="2400" b="1" baseline="-25000" dirty="0" smtClean="0"/>
              <a:t>i-1</a:t>
            </a:r>
            <a:r>
              <a:rPr lang="zh-CN" altLang="en-US" sz="2400" b="1" dirty="0" smtClean="0"/>
              <a:t>，</a:t>
            </a:r>
            <a:r>
              <a:rPr lang="en-US" altLang="zh-CN" sz="2400" b="1" dirty="0" err="1" smtClean="0"/>
              <a:t>a</a:t>
            </a:r>
            <a:r>
              <a:rPr lang="en-US" altLang="zh-CN" sz="2400" b="1" baseline="-25000" dirty="0" err="1" smtClean="0"/>
              <a:t>i</a:t>
            </a:r>
            <a:r>
              <a:rPr lang="zh-CN" altLang="en-US" sz="2400" b="1" dirty="0" smtClean="0"/>
              <a:t>，</a:t>
            </a:r>
            <a:r>
              <a:rPr lang="en-US" altLang="zh-CN" sz="2400" b="1" dirty="0" smtClean="0"/>
              <a:t>a</a:t>
            </a:r>
            <a:r>
              <a:rPr lang="en-US" altLang="zh-CN" sz="2400" b="1" baseline="-25000" dirty="0" smtClean="0"/>
              <a:t>i+1</a:t>
            </a:r>
            <a:r>
              <a:rPr lang="zh-CN" altLang="en-US" sz="2400" b="1" dirty="0" smtClean="0"/>
              <a:t>，</a:t>
            </a:r>
            <a:r>
              <a:rPr lang="en-US" altLang="zh-CN" sz="2400" b="1" dirty="0" smtClean="0"/>
              <a:t>…a</a:t>
            </a:r>
            <a:r>
              <a:rPr lang="en-US" altLang="zh-CN" sz="2400" b="1" baseline="-25000" dirty="0" smtClean="0"/>
              <a:t>n</a:t>
            </a:r>
            <a:r>
              <a:rPr lang="en-US" altLang="zh-CN" sz="2400" b="1" dirty="0" smtClean="0"/>
              <a:t>)</a:t>
            </a:r>
            <a:endParaRPr lang="zh-CN" altLang="en-US" sz="2400" b="1" dirty="0" smtClean="0"/>
          </a:p>
          <a:p>
            <a:pPr marL="0" indent="0" eaLnBrk="1" hangingPunct="1">
              <a:buFont typeface="Monotype Sorts" pitchFamily="2" charset="2"/>
              <a:buNone/>
            </a:pPr>
            <a:r>
              <a:rPr lang="en-US" altLang="zh-CN" sz="2400" b="1" dirty="0" smtClean="0"/>
              <a:t> </a:t>
            </a:r>
            <a:r>
              <a:rPr lang="zh-CN" altLang="en-US" sz="2400" b="1" dirty="0" smtClean="0"/>
              <a:t>几个概念：</a:t>
            </a:r>
          </a:p>
          <a:p>
            <a:pPr marL="0" indent="0" eaLnBrk="1" hangingPunct="1">
              <a:buFont typeface="Monotype Sorts" pitchFamily="2" charset="2"/>
              <a:buNone/>
            </a:pPr>
            <a:r>
              <a:rPr lang="zh-CN" altLang="en-US" sz="2400" b="1" dirty="0" smtClean="0"/>
              <a:t>表名  数据元素</a:t>
            </a:r>
            <a:r>
              <a:rPr lang="en-US" altLang="zh-CN" sz="2400" b="1" dirty="0" smtClean="0"/>
              <a:t>(</a:t>
            </a:r>
            <a:r>
              <a:rPr lang="zh-CN" altLang="en-US" sz="2400" b="1" dirty="0" smtClean="0"/>
              <a:t>结点、表项</a:t>
            </a:r>
            <a:r>
              <a:rPr lang="en-US" altLang="zh-CN" sz="2400" b="1" dirty="0" smtClean="0"/>
              <a:t>)  </a:t>
            </a:r>
            <a:r>
              <a:rPr lang="zh-CN" altLang="en-US" sz="2400" b="1" dirty="0" smtClean="0"/>
              <a:t>表长  空表  </a:t>
            </a:r>
          </a:p>
          <a:p>
            <a:pPr marL="0" indent="0" eaLnBrk="1" hangingPunct="1">
              <a:buFont typeface="Monotype Sorts" pitchFamily="2" charset="2"/>
              <a:buNone/>
            </a:pPr>
            <a:r>
              <a:rPr lang="zh-CN" altLang="en-US" sz="2400" b="1" dirty="0" smtClean="0"/>
              <a:t>表头   表尾</a:t>
            </a:r>
            <a:endParaRPr lang="zh-CN" altLang="en-US" dirty="0" smtClean="0"/>
          </a:p>
        </p:txBody>
      </p:sp>
      <p:sp>
        <p:nvSpPr>
          <p:cNvPr id="6148" name="Rectangle 5"/>
          <p:cNvSpPr>
            <a:spLocks noChangeArrowheads="1"/>
          </p:cNvSpPr>
          <p:nvPr/>
        </p:nvSpPr>
        <p:spPr bwMode="auto">
          <a:xfrm>
            <a:off x="827286" y="4314527"/>
            <a:ext cx="7777162" cy="2282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solidFill>
                  <a:schemeClr val="tx1"/>
                </a:solidFill>
              </a:rPr>
              <a:t>表中相邻元素之间存在着顺序关系。将 </a:t>
            </a:r>
            <a:r>
              <a:rPr lang="en-US" altLang="zh-CN" sz="2400" dirty="0">
                <a:solidFill>
                  <a:schemeClr val="tx1"/>
                </a:solidFill>
              </a:rPr>
              <a:t>a</a:t>
            </a:r>
            <a:r>
              <a:rPr lang="en-US" altLang="zh-CN" sz="2400" baseline="-25000" dirty="0">
                <a:solidFill>
                  <a:schemeClr val="tx1"/>
                </a:solidFill>
                <a:latin typeface="Times New Roman" pitchFamily="18" charset="0"/>
                <a:ea typeface="宋体" pitchFamily="2" charset="-122"/>
              </a:rPr>
              <a:t>i-1</a:t>
            </a:r>
            <a:r>
              <a:rPr lang="en-US" altLang="zh-CN" sz="2400" dirty="0">
                <a:solidFill>
                  <a:schemeClr val="tx1"/>
                </a:solidFill>
              </a:rPr>
              <a:t> </a:t>
            </a:r>
            <a:r>
              <a:rPr lang="zh-CN" altLang="en-US" sz="2400" dirty="0">
                <a:solidFill>
                  <a:schemeClr val="tx1"/>
                </a:solidFill>
              </a:rPr>
              <a:t>称为 </a:t>
            </a:r>
            <a:r>
              <a:rPr lang="en-US" altLang="zh-CN" sz="2400" dirty="0" err="1">
                <a:solidFill>
                  <a:schemeClr val="tx1"/>
                </a:solidFill>
              </a:rPr>
              <a:t>a</a:t>
            </a:r>
            <a:r>
              <a:rPr lang="en-US" altLang="zh-CN" sz="2400" baseline="-25000" dirty="0" err="1">
                <a:solidFill>
                  <a:schemeClr val="tx1"/>
                </a:solidFill>
                <a:latin typeface="Times New Roman" pitchFamily="18" charset="0"/>
                <a:ea typeface="宋体" pitchFamily="2" charset="-122"/>
              </a:rPr>
              <a:t>i</a:t>
            </a:r>
            <a:r>
              <a:rPr lang="en-US" altLang="zh-CN" sz="2400" dirty="0">
                <a:solidFill>
                  <a:schemeClr val="tx1"/>
                </a:solidFill>
              </a:rPr>
              <a:t> </a:t>
            </a:r>
            <a:r>
              <a:rPr lang="zh-CN" altLang="en-US" sz="2400" dirty="0">
                <a:solidFill>
                  <a:schemeClr val="tx1"/>
                </a:solidFill>
              </a:rPr>
              <a:t>的直接前趋，</a:t>
            </a:r>
            <a:r>
              <a:rPr lang="en-US" altLang="zh-CN" sz="2400" dirty="0">
                <a:solidFill>
                  <a:schemeClr val="tx1"/>
                </a:solidFill>
              </a:rPr>
              <a:t>a</a:t>
            </a:r>
            <a:r>
              <a:rPr lang="en-US" altLang="zh-CN" sz="2400" baseline="-25000" dirty="0">
                <a:solidFill>
                  <a:schemeClr val="tx1"/>
                </a:solidFill>
                <a:latin typeface="Times New Roman" pitchFamily="18" charset="0"/>
                <a:ea typeface="宋体" pitchFamily="2" charset="-122"/>
              </a:rPr>
              <a:t>i+1</a:t>
            </a:r>
            <a:r>
              <a:rPr lang="en-US" altLang="zh-CN" sz="2400" dirty="0">
                <a:solidFill>
                  <a:schemeClr val="tx1"/>
                </a:solidFill>
              </a:rPr>
              <a:t> </a:t>
            </a:r>
            <a:r>
              <a:rPr lang="zh-CN" altLang="en-US" sz="2400" dirty="0">
                <a:solidFill>
                  <a:schemeClr val="tx1"/>
                </a:solidFill>
              </a:rPr>
              <a:t>称为 </a:t>
            </a:r>
            <a:r>
              <a:rPr lang="en-US" altLang="zh-CN" sz="2400" dirty="0" err="1">
                <a:solidFill>
                  <a:schemeClr val="tx1"/>
                </a:solidFill>
              </a:rPr>
              <a:t>a</a:t>
            </a:r>
            <a:r>
              <a:rPr lang="en-US" altLang="zh-CN" sz="2400" baseline="-25000" dirty="0" err="1">
                <a:solidFill>
                  <a:schemeClr val="tx1"/>
                </a:solidFill>
                <a:latin typeface="Times New Roman" pitchFamily="18" charset="0"/>
                <a:ea typeface="宋体" pitchFamily="2" charset="-122"/>
              </a:rPr>
              <a:t>i</a:t>
            </a:r>
            <a:r>
              <a:rPr lang="en-US" altLang="zh-CN" sz="2400" dirty="0">
                <a:solidFill>
                  <a:schemeClr val="tx1"/>
                </a:solidFill>
              </a:rPr>
              <a:t> </a:t>
            </a:r>
            <a:r>
              <a:rPr lang="zh-CN" altLang="en-US" sz="2400" dirty="0">
                <a:solidFill>
                  <a:schemeClr val="tx1"/>
                </a:solidFill>
              </a:rPr>
              <a:t>的直接后继。就是说：对于</a:t>
            </a:r>
            <a:r>
              <a:rPr lang="en-US" altLang="zh-CN" sz="2400" dirty="0" err="1">
                <a:solidFill>
                  <a:schemeClr val="tx1"/>
                </a:solidFill>
              </a:rPr>
              <a:t>a</a:t>
            </a:r>
            <a:r>
              <a:rPr lang="en-US" altLang="zh-CN" sz="2400" baseline="-25000" dirty="0" err="1">
                <a:solidFill>
                  <a:schemeClr val="tx1"/>
                </a:solidFill>
                <a:latin typeface="Times New Roman" pitchFamily="18" charset="0"/>
                <a:ea typeface="宋体" pitchFamily="2" charset="-122"/>
              </a:rPr>
              <a:t>i</a:t>
            </a:r>
            <a:r>
              <a:rPr lang="zh-CN" altLang="en-US" sz="2400" dirty="0">
                <a:solidFill>
                  <a:schemeClr val="tx1"/>
                </a:solidFill>
              </a:rPr>
              <a:t>，当 </a:t>
            </a:r>
            <a:r>
              <a:rPr lang="en-US" altLang="zh-CN" sz="2400" dirty="0" err="1">
                <a:solidFill>
                  <a:schemeClr val="tx1"/>
                </a:solidFill>
              </a:rPr>
              <a:t>i</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a:t>
            </a:r>
            <a:r>
              <a:rPr lang="zh-CN" altLang="en-US" sz="2400" dirty="0">
                <a:solidFill>
                  <a:schemeClr val="tx1"/>
                </a:solidFill>
              </a:rPr>
              <a:t>，</a:t>
            </a:r>
            <a:r>
              <a:rPr lang="en-US" altLang="zh-CN" sz="2400" dirty="0">
                <a:solidFill>
                  <a:schemeClr val="tx1"/>
                </a:solidFill>
              </a:rPr>
              <a:t>n </a:t>
            </a:r>
            <a:r>
              <a:rPr lang="zh-CN" altLang="en-US" sz="2400" dirty="0">
                <a:solidFill>
                  <a:schemeClr val="tx1"/>
                </a:solidFill>
              </a:rPr>
              <a:t>时，有且仅有一个直接前趋 </a:t>
            </a:r>
            <a:r>
              <a:rPr lang="en-US" altLang="zh-CN" sz="2400" dirty="0">
                <a:solidFill>
                  <a:schemeClr val="tx1"/>
                </a:solidFill>
              </a:rPr>
              <a:t>a</a:t>
            </a:r>
            <a:r>
              <a:rPr lang="en-US" altLang="zh-CN" sz="2400" baseline="-25000" dirty="0">
                <a:solidFill>
                  <a:schemeClr val="tx1"/>
                </a:solidFill>
                <a:latin typeface="Times New Roman" pitchFamily="18" charset="0"/>
                <a:ea typeface="宋体" pitchFamily="2" charset="-122"/>
              </a:rPr>
              <a:t>i-1</a:t>
            </a:r>
            <a:r>
              <a:rPr lang="en-US" altLang="zh-CN" sz="2400" dirty="0">
                <a:solidFill>
                  <a:schemeClr val="tx1"/>
                </a:solidFill>
              </a:rPr>
              <a:t>.</a:t>
            </a:r>
            <a:r>
              <a:rPr lang="zh-CN" altLang="en-US" sz="2400" dirty="0">
                <a:solidFill>
                  <a:schemeClr val="tx1"/>
                </a:solidFill>
              </a:rPr>
              <a:t>，当</a:t>
            </a:r>
            <a:r>
              <a:rPr lang="en-US" altLang="zh-CN" sz="2400" dirty="0" err="1">
                <a:solidFill>
                  <a:schemeClr val="tx1"/>
                </a:solidFill>
              </a:rPr>
              <a:t>i</a:t>
            </a:r>
            <a:r>
              <a:rPr lang="en-US" altLang="zh-CN" sz="2400" dirty="0">
                <a:solidFill>
                  <a:schemeClr val="tx1"/>
                </a:solidFill>
              </a:rPr>
              <a:t>=1</a:t>
            </a: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en-US" altLang="zh-CN" sz="2400" dirty="0">
                <a:solidFill>
                  <a:schemeClr val="tx1"/>
                </a:solidFill>
              </a:rPr>
              <a:t>...</a:t>
            </a:r>
            <a:r>
              <a:rPr lang="zh-CN" altLang="en-US" sz="2400" dirty="0">
                <a:solidFill>
                  <a:schemeClr val="tx1"/>
                </a:solidFill>
              </a:rPr>
              <a:t>，</a:t>
            </a:r>
            <a:r>
              <a:rPr lang="en-US" altLang="zh-CN" sz="2400" dirty="0">
                <a:solidFill>
                  <a:schemeClr val="tx1"/>
                </a:solidFill>
              </a:rPr>
              <a:t>n-1 </a:t>
            </a:r>
            <a:r>
              <a:rPr lang="zh-CN" altLang="en-US" sz="2400" dirty="0">
                <a:solidFill>
                  <a:schemeClr val="tx1"/>
                </a:solidFill>
              </a:rPr>
              <a:t>时，有且仅有一个直接后继 </a:t>
            </a:r>
            <a:r>
              <a:rPr lang="en-US" altLang="zh-CN" sz="2400" dirty="0">
                <a:solidFill>
                  <a:schemeClr val="tx1"/>
                </a:solidFill>
              </a:rPr>
              <a:t>a</a:t>
            </a:r>
            <a:r>
              <a:rPr lang="en-US" altLang="zh-CN" sz="2400" baseline="-25000" dirty="0">
                <a:solidFill>
                  <a:schemeClr val="tx1"/>
                </a:solidFill>
                <a:latin typeface="Times New Roman" pitchFamily="18" charset="0"/>
                <a:ea typeface="宋体" pitchFamily="2" charset="-122"/>
              </a:rPr>
              <a:t>i+1</a:t>
            </a:r>
            <a:r>
              <a:rPr lang="zh-CN" altLang="en-US" sz="2400" dirty="0">
                <a:solidFill>
                  <a:schemeClr val="tx1"/>
                </a:solidFill>
              </a:rPr>
              <a:t>，而 </a:t>
            </a:r>
            <a:r>
              <a:rPr lang="en-US" altLang="zh-CN" sz="2400" dirty="0">
                <a:solidFill>
                  <a:schemeClr val="tx1"/>
                </a:solidFill>
              </a:rPr>
              <a:t>a</a:t>
            </a:r>
            <a:r>
              <a:rPr lang="en-US" altLang="zh-CN" sz="2400" baseline="-25000" dirty="0">
                <a:solidFill>
                  <a:schemeClr val="tx1"/>
                </a:solidFill>
                <a:latin typeface="Times New Roman" pitchFamily="18" charset="0"/>
                <a:ea typeface="宋体" pitchFamily="2" charset="-122"/>
              </a:rPr>
              <a:t>1</a:t>
            </a:r>
            <a:r>
              <a:rPr lang="en-US" altLang="zh-CN" sz="2400" dirty="0">
                <a:solidFill>
                  <a:schemeClr val="tx1"/>
                </a:solidFill>
              </a:rPr>
              <a:t> </a:t>
            </a:r>
            <a:r>
              <a:rPr lang="zh-CN" altLang="en-US" sz="2400" dirty="0">
                <a:solidFill>
                  <a:schemeClr val="tx1"/>
                </a:solidFill>
              </a:rPr>
              <a:t>是表中第一个元素，它没有前趋，</a:t>
            </a:r>
            <a:r>
              <a:rPr lang="en-US" altLang="zh-CN" sz="2400" dirty="0">
                <a:solidFill>
                  <a:schemeClr val="tx1"/>
                </a:solidFill>
              </a:rPr>
              <a:t>a</a:t>
            </a:r>
            <a:r>
              <a:rPr lang="en-US" altLang="zh-CN" sz="2400" baseline="-25000" dirty="0">
                <a:solidFill>
                  <a:schemeClr val="tx1"/>
                </a:solidFill>
                <a:latin typeface="Times New Roman" pitchFamily="18" charset="0"/>
                <a:ea typeface="宋体" pitchFamily="2" charset="-122"/>
              </a:rPr>
              <a:t>n</a:t>
            </a:r>
            <a:r>
              <a:rPr lang="en-US" altLang="zh-CN" sz="2400" dirty="0">
                <a:solidFill>
                  <a:schemeClr val="tx1"/>
                </a:solidFill>
              </a:rPr>
              <a:t> </a:t>
            </a:r>
            <a:r>
              <a:rPr lang="zh-CN" altLang="en-US" sz="2400" dirty="0">
                <a:solidFill>
                  <a:schemeClr val="tx1"/>
                </a:solidFill>
              </a:rPr>
              <a:t>是最后一个元素无后继。</a:t>
            </a:r>
          </a:p>
        </p:txBody>
      </p:sp>
      <p:sp>
        <p:nvSpPr>
          <p:cNvPr id="4101" name="Line 6"/>
          <p:cNvSpPr>
            <a:spLocks noChangeShapeType="1"/>
          </p:cNvSpPr>
          <p:nvPr/>
        </p:nvSpPr>
        <p:spPr bwMode="auto">
          <a:xfrm>
            <a:off x="0" y="1196975"/>
            <a:ext cx="914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 calcmode="lin" valueType="num">
                                      <p:cBhvr additive="base">
                                        <p:cTn id="7" dur="500" fill="hold"/>
                                        <p:tgtEl>
                                          <p:spTgt spid="6148"/>
                                        </p:tgtEl>
                                        <p:attrNameLst>
                                          <p:attrName>ppt_x</p:attrName>
                                        </p:attrNameLst>
                                      </p:cBhvr>
                                      <p:tavLst>
                                        <p:tav tm="0">
                                          <p:val>
                                            <p:strVal val="#ppt_x"/>
                                          </p:val>
                                        </p:tav>
                                        <p:tav tm="100000">
                                          <p:val>
                                            <p:strVal val="#ppt_x"/>
                                          </p:val>
                                        </p:tav>
                                      </p:tavLst>
                                    </p:anim>
                                    <p:anim calcmode="lin" valueType="num">
                                      <p:cBhvr additive="base">
                                        <p:cTn id="8"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idx="4294967295"/>
          </p:nvPr>
        </p:nvSpPr>
        <p:spPr>
          <a:xfrm>
            <a:off x="539750" y="115888"/>
            <a:ext cx="7772400" cy="857250"/>
          </a:xfrm>
        </p:spPr>
        <p:txBody>
          <a:bodyPr/>
          <a:lstStyle/>
          <a:p>
            <a:r>
              <a:rPr lang="en-US" altLang="zh-CN" b="1" dirty="0" smtClean="0">
                <a:solidFill>
                  <a:schemeClr val="tx1"/>
                </a:solidFill>
              </a:rPr>
              <a:t>2.3.2 </a:t>
            </a:r>
            <a:r>
              <a:rPr lang="zh-CN" altLang="en-US" b="1" dirty="0" smtClean="0">
                <a:solidFill>
                  <a:schemeClr val="tx1"/>
                </a:solidFill>
              </a:rPr>
              <a:t>单链表的类定义</a:t>
            </a:r>
          </a:p>
        </p:txBody>
      </p:sp>
      <p:sp>
        <p:nvSpPr>
          <p:cNvPr id="45059" name="内容占位符 2"/>
          <p:cNvSpPr>
            <a:spLocks noGrp="1"/>
          </p:cNvSpPr>
          <p:nvPr>
            <p:ph idx="4294967295"/>
          </p:nvPr>
        </p:nvSpPr>
        <p:spPr>
          <a:xfrm>
            <a:off x="323850" y="908050"/>
            <a:ext cx="8572500" cy="2366963"/>
          </a:xfrm>
        </p:spPr>
        <p:txBody>
          <a:bodyPr/>
          <a:lstStyle/>
          <a:p>
            <a:pPr marL="0" indent="711200">
              <a:buFont typeface="Monotype Sorts" pitchFamily="2" charset="2"/>
              <a:buNone/>
              <a:defRPr/>
            </a:pPr>
            <a:r>
              <a:rPr lang="en-US" dirty="0" smtClean="0"/>
              <a:t> </a:t>
            </a:r>
            <a:r>
              <a:rPr lang="zh-CN" altLang="en-US" sz="2800" b="1" dirty="0" smtClean="0"/>
              <a:t>通常使用两个类：链表的</a:t>
            </a:r>
            <a:r>
              <a:rPr lang="zh-CN" altLang="en-US" sz="2800" b="1" dirty="0" smtClean="0">
                <a:solidFill>
                  <a:srgbClr val="FF0000"/>
                </a:solidFill>
              </a:rPr>
              <a:t>结点类</a:t>
            </a:r>
            <a:r>
              <a:rPr lang="zh-CN" altLang="en-US" sz="2800" b="1" dirty="0" smtClean="0"/>
              <a:t>和</a:t>
            </a:r>
            <a:r>
              <a:rPr lang="zh-CN" altLang="en-US" sz="2800" b="1" dirty="0" smtClean="0">
                <a:solidFill>
                  <a:srgbClr val="FF0000"/>
                </a:solidFill>
              </a:rPr>
              <a:t>链表类</a:t>
            </a:r>
            <a:r>
              <a:rPr lang="zh-CN" altLang="en-US" sz="2800" b="1" dirty="0" smtClean="0"/>
              <a:t>，协同表示单链表。</a:t>
            </a:r>
            <a:endParaRPr lang="en-US" sz="2800" b="1" dirty="0" smtClean="0"/>
          </a:p>
          <a:p>
            <a:pPr marL="0" indent="711200">
              <a:lnSpc>
                <a:spcPct val="90000"/>
              </a:lnSpc>
              <a:buFont typeface="Monotype Sorts" pitchFamily="2" charset="2"/>
              <a:buNone/>
              <a:defRPr/>
            </a:pPr>
            <a:r>
              <a:rPr lang="en-US" sz="2800" b="1" dirty="0" smtClean="0">
                <a:ea typeface="仿宋_GB2312" pitchFamily="49" charset="-122"/>
              </a:rPr>
              <a:t> </a:t>
            </a:r>
            <a:endParaRPr lang="zh-CN" altLang="en-US" b="1" dirty="0" smtClean="0">
              <a:solidFill>
                <a:srgbClr val="0000CC"/>
              </a:solidFill>
              <a:effectLst>
                <a:outerShdw blurRad="38100" dist="38100" dir="2700000" algn="tl">
                  <a:srgbClr val="000000"/>
                </a:outerShdw>
              </a:effectLst>
              <a:ea typeface="仿宋_GB2312" pitchFamily="49" charset="-122"/>
            </a:endParaRPr>
          </a:p>
          <a:p>
            <a:pPr marL="0" indent="711200">
              <a:buFont typeface="Monotype Sorts" pitchFamily="2" charset="2"/>
              <a:buNone/>
              <a:defRPr/>
            </a:pPr>
            <a:endParaRPr lang="zh-CN" altLang="en-US" sz="2800" b="1" dirty="0" smtClean="0"/>
          </a:p>
        </p:txBody>
      </p:sp>
      <p:sp>
        <p:nvSpPr>
          <p:cNvPr id="30724" name="Rectangle 2"/>
          <p:cNvSpPr txBox="1">
            <a:spLocks noChangeArrowheads="1"/>
          </p:cNvSpPr>
          <p:nvPr/>
        </p:nvSpPr>
        <p:spPr bwMode="auto">
          <a:xfrm>
            <a:off x="611188" y="1844675"/>
            <a:ext cx="7921625" cy="3716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just" eaLnBrk="1" hangingPunct="1">
              <a:lnSpc>
                <a:spcPct val="90000"/>
              </a:lnSpc>
              <a:buClr>
                <a:schemeClr val="bg2"/>
              </a:buClr>
              <a:buFont typeface="Monotype Sorts" pitchFamily="2" charset="2"/>
              <a:buNone/>
            </a:pPr>
            <a:r>
              <a:rPr lang="en-US" altLang="zh-CN" sz="2400" dirty="0">
                <a:solidFill>
                  <a:srgbClr val="660033"/>
                </a:solidFill>
                <a:latin typeface="Times New Roman" pitchFamily="18" charset="0"/>
                <a:ea typeface="宋体" pitchFamily="2" charset="-122"/>
              </a:rPr>
              <a:t>#include "</a:t>
            </a:r>
            <a:r>
              <a:rPr lang="en-US" altLang="zh-CN" sz="2400" dirty="0" err="1">
                <a:solidFill>
                  <a:srgbClr val="660033"/>
                </a:solidFill>
                <a:latin typeface="Times New Roman" pitchFamily="18" charset="0"/>
                <a:ea typeface="宋体" pitchFamily="2" charset="-122"/>
              </a:rPr>
              <a:t>stdlib.h</a:t>
            </a:r>
            <a:r>
              <a:rPr lang="en-US" altLang="zh-CN" sz="2400" dirty="0">
                <a:solidFill>
                  <a:srgbClr val="660033"/>
                </a:solidFill>
                <a:latin typeface="Times New Roman" pitchFamily="18" charset="0"/>
                <a:ea typeface="宋体" pitchFamily="2" charset="-122"/>
              </a:rPr>
              <a:t>"</a:t>
            </a:r>
          </a:p>
          <a:p>
            <a:pPr algn="just" eaLnBrk="1" hangingPunct="1">
              <a:lnSpc>
                <a:spcPct val="90000"/>
              </a:lnSpc>
              <a:buClr>
                <a:schemeClr val="bg2"/>
              </a:buClr>
              <a:buFont typeface="Monotype Sorts" pitchFamily="2" charset="2"/>
              <a:buNone/>
            </a:pPr>
            <a:r>
              <a:rPr lang="en-US" altLang="zh-CN" sz="2400" dirty="0">
                <a:solidFill>
                  <a:srgbClr val="660033"/>
                </a:solidFill>
                <a:latin typeface="Times New Roman" pitchFamily="18" charset="0"/>
                <a:ea typeface="宋体" pitchFamily="2" charset="-122"/>
              </a:rPr>
              <a:t>class List;</a:t>
            </a:r>
            <a:r>
              <a:rPr lang="en-US" altLang="zh-CN" sz="2400" dirty="0">
                <a:solidFill>
                  <a:schemeClr val="tx1"/>
                </a:solidFill>
                <a:latin typeface="Times New Roman" pitchFamily="18" charset="0"/>
                <a:ea typeface="宋体" pitchFamily="2" charset="-122"/>
              </a:rPr>
              <a:t> </a:t>
            </a:r>
            <a:r>
              <a:rPr lang="en-US" altLang="zh-CN" sz="2400" dirty="0">
                <a:solidFill>
                  <a:srgbClr val="000099"/>
                </a:solidFill>
                <a:latin typeface="Times New Roman" pitchFamily="18" charset="0"/>
                <a:ea typeface="宋体" pitchFamily="2" charset="-122"/>
              </a:rPr>
              <a:t>//</a:t>
            </a:r>
            <a:r>
              <a:rPr lang="zh-CN" altLang="en-US" sz="2400" dirty="0">
                <a:solidFill>
                  <a:srgbClr val="000099"/>
                </a:solidFill>
                <a:latin typeface="Times New Roman" pitchFamily="18" charset="0"/>
                <a:ea typeface="宋体" pitchFamily="2" charset="-122"/>
              </a:rPr>
              <a:t>前视定义</a:t>
            </a:r>
            <a:r>
              <a:rPr lang="en-US" altLang="zh-CN" sz="2400" dirty="0">
                <a:solidFill>
                  <a:srgbClr val="000099"/>
                </a:solidFill>
                <a:latin typeface="Times New Roman" pitchFamily="18" charset="0"/>
                <a:ea typeface="宋体" pitchFamily="2" charset="-122"/>
              </a:rPr>
              <a:t>,</a:t>
            </a:r>
            <a:r>
              <a:rPr lang="zh-CN" altLang="en-US" sz="2400" dirty="0">
                <a:solidFill>
                  <a:srgbClr val="000099"/>
                </a:solidFill>
                <a:latin typeface="Times New Roman" pitchFamily="18" charset="0"/>
                <a:ea typeface="宋体" pitchFamily="2" charset="-122"/>
              </a:rPr>
              <a:t>否则友元类无法定义</a:t>
            </a:r>
            <a:endParaRPr lang="zh-CN" altLang="en-US" sz="2400" dirty="0">
              <a:solidFill>
                <a:schemeClr val="tx1"/>
              </a:solidFill>
              <a:latin typeface="Times New Roman" pitchFamily="18" charset="0"/>
              <a:ea typeface="宋体" pitchFamily="2" charset="-122"/>
            </a:endParaRPr>
          </a:p>
          <a:p>
            <a:pPr algn="just" eaLnBrk="1" hangingPunct="1">
              <a:lnSpc>
                <a:spcPct val="90000"/>
              </a:lnSpc>
              <a:buClr>
                <a:schemeClr val="bg2"/>
              </a:buClr>
              <a:buFont typeface="Monotype Sorts" pitchFamily="2" charset="2"/>
              <a:buNone/>
            </a:pPr>
            <a:r>
              <a:rPr lang="en-US" altLang="zh-CN" sz="2400" dirty="0">
                <a:solidFill>
                  <a:schemeClr val="tx1"/>
                </a:solidFill>
                <a:latin typeface="Times New Roman" pitchFamily="18" charset="0"/>
                <a:ea typeface="宋体" pitchFamily="2" charset="-122"/>
              </a:rPr>
              <a:t>class </a:t>
            </a:r>
            <a:r>
              <a:rPr lang="en-US" altLang="zh-CN" sz="2400" dirty="0" err="1" smtClean="0">
                <a:solidFill>
                  <a:schemeClr val="tx1"/>
                </a:solidFill>
                <a:latin typeface="Times New Roman" pitchFamily="18" charset="0"/>
                <a:ea typeface="宋体" pitchFamily="2" charset="-122"/>
              </a:rPr>
              <a:t>LinkNode</a:t>
            </a:r>
            <a:r>
              <a:rPr lang="en-US" altLang="zh-CN" sz="2400" dirty="0" smtClean="0">
                <a:solidFill>
                  <a:schemeClr val="tx1"/>
                </a:solidFill>
                <a:latin typeface="Times New Roman" pitchFamily="18" charset="0"/>
                <a:ea typeface="宋体" pitchFamily="2" charset="-122"/>
              </a:rPr>
              <a:t>//</a:t>
            </a:r>
            <a:r>
              <a:rPr lang="zh-CN" altLang="en-US" sz="2400" dirty="0" smtClean="0">
                <a:solidFill>
                  <a:srgbClr val="663300"/>
                </a:solidFill>
                <a:latin typeface="Times New Roman" pitchFamily="18" charset="0"/>
                <a:ea typeface="宋体" pitchFamily="2" charset="-122"/>
              </a:rPr>
              <a:t>链表结点类的定义</a:t>
            </a:r>
            <a:endParaRPr lang="en-US" altLang="zh-CN" sz="2400" dirty="0" smtClean="0">
              <a:solidFill>
                <a:schemeClr val="tx1"/>
              </a:solidFill>
              <a:latin typeface="Times New Roman" pitchFamily="18" charset="0"/>
              <a:ea typeface="宋体" pitchFamily="2" charset="-122"/>
            </a:endParaRPr>
          </a:p>
          <a:p>
            <a:pPr algn="just" eaLnBrk="1" hangingPunct="1">
              <a:lnSpc>
                <a:spcPct val="90000"/>
              </a:lnSpc>
              <a:buClr>
                <a:schemeClr val="bg2"/>
              </a:buClr>
              <a:buFont typeface="Monotype Sorts" pitchFamily="2" charset="2"/>
              <a:buNone/>
            </a:pPr>
            <a:r>
              <a:rPr lang="en-US" altLang="zh-CN" sz="2400" dirty="0" smtClean="0">
                <a:solidFill>
                  <a:schemeClr val="tx1"/>
                </a:solidFill>
                <a:latin typeface="Times New Roman" pitchFamily="18" charset="0"/>
                <a:ea typeface="宋体" pitchFamily="2" charset="-122"/>
              </a:rPr>
              <a:t>    {        </a:t>
            </a:r>
          </a:p>
          <a:p>
            <a:pPr algn="just" eaLnBrk="1" hangingPunct="1">
              <a:lnSpc>
                <a:spcPct val="90000"/>
              </a:lnSpc>
              <a:buClr>
                <a:schemeClr val="bg2"/>
              </a:buClr>
              <a:buFont typeface="Monotype Sorts" pitchFamily="2" charset="2"/>
              <a:buNone/>
            </a:pPr>
            <a:r>
              <a:rPr lang="en-US" altLang="zh-CN" sz="2400" dirty="0" smtClean="0">
                <a:solidFill>
                  <a:schemeClr val="tx1"/>
                </a:solidFill>
                <a:latin typeface="Times New Roman" pitchFamily="18" charset="0"/>
                <a:ea typeface="宋体" pitchFamily="2" charset="-122"/>
              </a:rPr>
              <a:t>        </a:t>
            </a:r>
            <a:r>
              <a:rPr lang="en-US" altLang="zh-CN" sz="2400" dirty="0">
                <a:solidFill>
                  <a:schemeClr val="tx1"/>
                </a:solidFill>
                <a:latin typeface="Times New Roman" pitchFamily="18" charset="0"/>
                <a:ea typeface="宋体" pitchFamily="2" charset="-122"/>
              </a:rPr>
              <a:t>friend  List; </a:t>
            </a:r>
          </a:p>
          <a:p>
            <a:pPr algn="just" eaLnBrk="1" hangingPunct="1">
              <a:lnSpc>
                <a:spcPct val="90000"/>
              </a:lnSpc>
              <a:buClr>
                <a:schemeClr val="bg2"/>
              </a:buClr>
              <a:buFont typeface="Monotype Sorts" pitchFamily="2" charset="2"/>
              <a:buNone/>
            </a:pPr>
            <a:r>
              <a:rPr lang="en-US" altLang="zh-CN" sz="2400" dirty="0">
                <a:solidFill>
                  <a:schemeClr val="tx1"/>
                </a:solidFill>
                <a:latin typeface="Times New Roman" pitchFamily="18" charset="0"/>
                <a:ea typeface="宋体" pitchFamily="2" charset="-122"/>
              </a:rPr>
              <a:t>        private: </a:t>
            </a:r>
          </a:p>
          <a:p>
            <a:pPr eaLnBrk="1" hangingPunct="1">
              <a:lnSpc>
                <a:spcPct val="70000"/>
              </a:lnSpc>
              <a:spcBef>
                <a:spcPct val="20000"/>
              </a:spcBef>
              <a:buClr>
                <a:schemeClr val="bg2"/>
              </a:buClr>
              <a:buFont typeface="Monotype Sorts" pitchFamily="2" charset="2"/>
              <a:buNone/>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LinkNode</a:t>
            </a:r>
            <a:r>
              <a:rPr lang="en-US" altLang="zh-CN" sz="2400" dirty="0">
                <a:solidFill>
                  <a:schemeClr val="tx1"/>
                </a:solidFill>
                <a:latin typeface="Times New Roman" pitchFamily="18" charset="0"/>
                <a:ea typeface="宋体" pitchFamily="2" charset="-122"/>
              </a:rPr>
              <a:t> *link; </a:t>
            </a:r>
          </a:p>
          <a:p>
            <a:pPr eaLnBrk="1" hangingPunct="1">
              <a:lnSpc>
                <a:spcPct val="70000"/>
              </a:lnSpc>
              <a:spcBef>
                <a:spcPct val="20000"/>
              </a:spcBef>
              <a:buClr>
                <a:schemeClr val="bg2"/>
              </a:buClr>
              <a:buFont typeface="Monotype Sorts" pitchFamily="2" charset="2"/>
              <a:buNone/>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int</a:t>
            </a:r>
            <a:r>
              <a:rPr lang="en-US" altLang="zh-CN" sz="2400" dirty="0">
                <a:solidFill>
                  <a:schemeClr val="tx1"/>
                </a:solidFill>
                <a:latin typeface="Times New Roman" pitchFamily="18" charset="0"/>
                <a:ea typeface="宋体" pitchFamily="2" charset="-122"/>
              </a:rPr>
              <a:t> data;  //</a:t>
            </a:r>
            <a:r>
              <a:rPr lang="zh-CN" altLang="en-US" sz="2400" dirty="0">
                <a:solidFill>
                  <a:schemeClr val="tx1"/>
                </a:solidFill>
                <a:latin typeface="Times New Roman" pitchFamily="18" charset="0"/>
                <a:ea typeface="宋体" pitchFamily="2" charset="-122"/>
              </a:rPr>
              <a:t>为了简单，只用整型，不用 </a:t>
            </a:r>
            <a:r>
              <a:rPr lang="en-US" altLang="zh-CN" sz="2400" dirty="0" err="1">
                <a:solidFill>
                  <a:schemeClr val="tx1"/>
                </a:solidFill>
                <a:latin typeface="Times New Roman" pitchFamily="18" charset="0"/>
                <a:ea typeface="宋体" pitchFamily="2" charset="-122"/>
              </a:rPr>
              <a:t>typedefine</a:t>
            </a:r>
            <a:endParaRPr lang="en-US" altLang="zh-CN" sz="2400" dirty="0">
              <a:solidFill>
                <a:schemeClr val="tx1"/>
              </a:solidFill>
              <a:latin typeface="Times New Roman" pitchFamily="18" charset="0"/>
              <a:ea typeface="宋体" pitchFamily="2" charset="-122"/>
            </a:endParaRPr>
          </a:p>
          <a:p>
            <a:pPr>
              <a:lnSpc>
                <a:spcPct val="80000"/>
              </a:lnSpc>
              <a:spcBef>
                <a:spcPct val="20000"/>
              </a:spcBef>
              <a:buClr>
                <a:schemeClr val="bg2"/>
              </a:buClr>
            </a:pPr>
            <a:r>
              <a:rPr lang="en-US" altLang="zh-CN" sz="2400" dirty="0">
                <a:solidFill>
                  <a:schemeClr val="tx1"/>
                </a:solidFill>
                <a:latin typeface="Times New Roman" pitchFamily="18" charset="0"/>
                <a:ea typeface="宋体" pitchFamily="2" charset="-122"/>
              </a:rPr>
              <a:t>        public:</a:t>
            </a:r>
            <a:r>
              <a:rPr lang="en-US" altLang="zh-CN" sz="2400" b="0" dirty="0">
                <a:solidFill>
                  <a:schemeClr val="tx1"/>
                </a:solidFill>
                <a:latin typeface="Times New Roman" pitchFamily="18" charset="0"/>
                <a:ea typeface="宋体" pitchFamily="2" charset="-122"/>
              </a:rPr>
              <a:t> </a:t>
            </a:r>
          </a:p>
          <a:p>
            <a:pPr>
              <a:lnSpc>
                <a:spcPct val="80000"/>
              </a:lnSpc>
              <a:spcBef>
                <a:spcPct val="20000"/>
              </a:spcBef>
              <a:buClr>
                <a:schemeClr val="bg2"/>
              </a:buClr>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LinkNode</a:t>
            </a: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LinkNode</a:t>
            </a: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ptr</a:t>
            </a:r>
            <a:r>
              <a:rPr lang="en-US" altLang="zh-CN" sz="2400" dirty="0">
                <a:solidFill>
                  <a:schemeClr val="tx1"/>
                </a:solidFill>
                <a:latin typeface="Times New Roman" pitchFamily="18" charset="0"/>
                <a:ea typeface="宋体" pitchFamily="2" charset="-122"/>
              </a:rPr>
              <a:t> = NULL)    {link=</a:t>
            </a:r>
            <a:r>
              <a:rPr lang="en-US" altLang="zh-CN" sz="2400" dirty="0" err="1">
                <a:solidFill>
                  <a:schemeClr val="tx1"/>
                </a:solidFill>
                <a:latin typeface="Times New Roman" pitchFamily="18" charset="0"/>
                <a:ea typeface="宋体" pitchFamily="2" charset="-122"/>
              </a:rPr>
              <a:t>ptr</a:t>
            </a:r>
            <a:r>
              <a:rPr lang="en-US" altLang="zh-CN" sz="2400" dirty="0">
                <a:solidFill>
                  <a:schemeClr val="tx1"/>
                </a:solidFill>
                <a:latin typeface="Times New Roman" pitchFamily="18" charset="0"/>
                <a:ea typeface="宋体" pitchFamily="2" charset="-122"/>
              </a:rPr>
              <a:t>;}</a:t>
            </a:r>
          </a:p>
          <a:p>
            <a:pPr>
              <a:lnSpc>
                <a:spcPct val="80000"/>
              </a:lnSpc>
              <a:spcBef>
                <a:spcPct val="20000"/>
              </a:spcBef>
              <a:buClr>
                <a:schemeClr val="bg2"/>
              </a:buClr>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LinkNode</a:t>
            </a:r>
            <a:r>
              <a:rPr lang="en-US" altLang="zh-CN" sz="2400" dirty="0">
                <a:solidFill>
                  <a:schemeClr val="tx1"/>
                </a:solidFill>
                <a:latin typeface="Times New Roman" pitchFamily="18" charset="0"/>
                <a:ea typeface="宋体" pitchFamily="2" charset="-122"/>
              </a:rPr>
              <a:t>(</a:t>
            </a:r>
            <a:r>
              <a:rPr lang="en-US" altLang="zh-CN" sz="2400" dirty="0" err="1">
                <a:solidFill>
                  <a:schemeClr val="tx1"/>
                </a:solidFill>
                <a:latin typeface="Times New Roman" pitchFamily="18" charset="0"/>
                <a:ea typeface="宋体" pitchFamily="2" charset="-122"/>
              </a:rPr>
              <a:t>const</a:t>
            </a: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int</a:t>
            </a:r>
            <a:r>
              <a:rPr lang="en-US" altLang="zh-CN" sz="2400" dirty="0">
                <a:solidFill>
                  <a:schemeClr val="tx1"/>
                </a:solidFill>
                <a:latin typeface="Times New Roman" pitchFamily="18" charset="0"/>
                <a:ea typeface="宋体" pitchFamily="2" charset="-122"/>
              </a:rPr>
              <a:t> &amp; item, </a:t>
            </a:r>
            <a:r>
              <a:rPr lang="en-US" altLang="zh-CN" sz="2400" dirty="0" err="1">
                <a:solidFill>
                  <a:schemeClr val="tx1"/>
                </a:solidFill>
                <a:latin typeface="Times New Roman" pitchFamily="18" charset="0"/>
                <a:ea typeface="宋体" pitchFamily="2" charset="-122"/>
              </a:rPr>
              <a:t>LinkNode</a:t>
            </a: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ptr</a:t>
            </a:r>
            <a:r>
              <a:rPr lang="en-US" altLang="zh-CN" sz="2400" dirty="0">
                <a:solidFill>
                  <a:schemeClr val="tx1"/>
                </a:solidFill>
                <a:latin typeface="Times New Roman" pitchFamily="18" charset="0"/>
                <a:ea typeface="宋体" pitchFamily="2" charset="-122"/>
              </a:rPr>
              <a:t> = NULL)</a:t>
            </a:r>
          </a:p>
          <a:p>
            <a:pPr>
              <a:lnSpc>
                <a:spcPct val="80000"/>
              </a:lnSpc>
              <a:spcBef>
                <a:spcPct val="20000"/>
              </a:spcBef>
              <a:buClr>
                <a:schemeClr val="bg2"/>
              </a:buClr>
            </a:pPr>
            <a:r>
              <a:rPr lang="en-US" altLang="zh-CN" sz="2400" dirty="0">
                <a:solidFill>
                  <a:schemeClr val="tx1"/>
                </a:solidFill>
                <a:latin typeface="Times New Roman" pitchFamily="18" charset="0"/>
                <a:ea typeface="宋体" pitchFamily="2" charset="-122"/>
              </a:rPr>
              <a:t>            {  data=</a:t>
            </a:r>
            <a:r>
              <a:rPr lang="en-US" altLang="zh-CN" sz="2400" dirty="0" err="1">
                <a:solidFill>
                  <a:schemeClr val="tx1"/>
                </a:solidFill>
                <a:latin typeface="Times New Roman" pitchFamily="18" charset="0"/>
                <a:ea typeface="宋体" pitchFamily="2" charset="-122"/>
              </a:rPr>
              <a:t>item;link</a:t>
            </a:r>
            <a:r>
              <a:rPr lang="en-US" altLang="zh-CN" sz="2400" dirty="0">
                <a:solidFill>
                  <a:schemeClr val="tx1"/>
                </a:solidFill>
                <a:latin typeface="Times New Roman" pitchFamily="18" charset="0"/>
                <a:ea typeface="宋体" pitchFamily="2" charset="-122"/>
              </a:rPr>
              <a:t>=</a:t>
            </a:r>
            <a:r>
              <a:rPr lang="en-US" altLang="zh-CN" sz="2400" dirty="0" err="1">
                <a:solidFill>
                  <a:schemeClr val="tx1"/>
                </a:solidFill>
                <a:latin typeface="Times New Roman" pitchFamily="18" charset="0"/>
                <a:ea typeface="宋体" pitchFamily="2" charset="-122"/>
              </a:rPr>
              <a:t>ptr</a:t>
            </a:r>
            <a:r>
              <a:rPr lang="en-US" altLang="zh-CN" sz="2400" dirty="0">
                <a:solidFill>
                  <a:schemeClr val="tx1"/>
                </a:solidFill>
                <a:latin typeface="Times New Roman" pitchFamily="18" charset="0"/>
                <a:ea typeface="宋体" pitchFamily="2" charset="-122"/>
              </a:rPr>
              <a:t>;} </a:t>
            </a:r>
          </a:p>
          <a:p>
            <a:pPr>
              <a:lnSpc>
                <a:spcPct val="80000"/>
              </a:lnSpc>
              <a:spcBef>
                <a:spcPct val="20000"/>
              </a:spcBef>
              <a:buClr>
                <a:schemeClr val="bg2"/>
              </a:buClr>
            </a:pPr>
            <a:r>
              <a:rPr lang="en-US" altLang="zh-CN" sz="2400" dirty="0">
                <a:solidFill>
                  <a:schemeClr val="tx1"/>
                </a:solidFill>
                <a:latin typeface="Times New Roman" pitchFamily="18" charset="0"/>
                <a:ea typeface="宋体" pitchFamily="2" charset="-122"/>
              </a:rPr>
              <a:t>       ~</a:t>
            </a:r>
            <a:r>
              <a:rPr lang="en-US" altLang="zh-CN" sz="2400" dirty="0" err="1">
                <a:solidFill>
                  <a:schemeClr val="tx1"/>
                </a:solidFill>
                <a:latin typeface="Times New Roman" pitchFamily="18" charset="0"/>
                <a:ea typeface="宋体" pitchFamily="2" charset="-122"/>
              </a:rPr>
              <a:t>LinkNode</a:t>
            </a:r>
            <a:r>
              <a:rPr lang="en-US" altLang="zh-CN" sz="2400" dirty="0">
                <a:solidFill>
                  <a:schemeClr val="tx1"/>
                </a:solidFill>
                <a:latin typeface="Times New Roman" pitchFamily="18" charset="0"/>
                <a:ea typeface="宋体" pitchFamily="2" charset="-122"/>
              </a:rPr>
              <a:t>(){}; </a:t>
            </a:r>
          </a:p>
          <a:p>
            <a:pPr algn="just">
              <a:lnSpc>
                <a:spcPct val="80000"/>
              </a:lnSpc>
              <a:spcBef>
                <a:spcPct val="20000"/>
              </a:spcBef>
              <a:buClr>
                <a:schemeClr val="bg2"/>
              </a:buClr>
            </a:pPr>
            <a:r>
              <a:rPr lang="en-US" altLang="zh-CN" sz="2400" dirty="0">
                <a:solidFill>
                  <a:schemeClr val="tx1"/>
                </a:solidFill>
                <a:latin typeface="Times New Roman" pitchFamily="18" charset="0"/>
                <a:ea typeface="宋体" pitchFamily="2" charset="-122"/>
              </a:rPr>
              <a:t>}; </a:t>
            </a:r>
          </a:p>
          <a:p>
            <a:pPr eaLnBrk="1" hangingPunct="1">
              <a:lnSpc>
                <a:spcPct val="70000"/>
              </a:lnSpc>
              <a:spcBef>
                <a:spcPct val="20000"/>
              </a:spcBef>
              <a:buClr>
                <a:schemeClr val="bg2"/>
              </a:buClr>
              <a:buFont typeface="Monotype Sorts" pitchFamily="2" charset="2"/>
              <a:buNone/>
            </a:pPr>
            <a:endParaRPr lang="en-US" altLang="zh-CN" sz="2400" dirty="0">
              <a:solidFill>
                <a:schemeClr val="tx1"/>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4294967295"/>
          </p:nvPr>
        </p:nvSpPr>
        <p:spPr>
          <a:xfrm>
            <a:off x="533400" y="333375"/>
            <a:ext cx="8610600" cy="6208713"/>
          </a:xfrm>
        </p:spPr>
        <p:txBody>
          <a:bodyPr/>
          <a:lstStyle/>
          <a:p>
            <a:pPr eaLnBrk="1" hangingPunct="1">
              <a:spcBef>
                <a:spcPct val="0"/>
              </a:spcBef>
              <a:buFont typeface="Monotype Sorts" pitchFamily="2" charset="2"/>
              <a:buNone/>
            </a:pPr>
            <a:r>
              <a:rPr lang="en-US" altLang="zh-CN" sz="2200" b="1" dirty="0" smtClean="0"/>
              <a:t>class List   {//</a:t>
            </a:r>
            <a:r>
              <a:rPr lang="zh-CN" altLang="en-US" sz="2200" dirty="0" smtClean="0">
                <a:solidFill>
                  <a:srgbClr val="663300"/>
                </a:solidFill>
                <a:ea typeface="隶书" pitchFamily="49" charset="-122"/>
              </a:rPr>
              <a:t>单链表类的定义</a:t>
            </a:r>
            <a:endParaRPr lang="en-US" altLang="zh-CN" sz="2200" b="1" dirty="0" smtClean="0"/>
          </a:p>
          <a:p>
            <a:pPr algn="just" eaLnBrk="1" hangingPunct="1">
              <a:spcBef>
                <a:spcPct val="0"/>
              </a:spcBef>
              <a:buFont typeface="Monotype Sorts" pitchFamily="2" charset="2"/>
              <a:buNone/>
            </a:pPr>
            <a:r>
              <a:rPr lang="en-US" altLang="zh-CN" sz="2200" b="1" dirty="0" smtClean="0"/>
              <a:t>private:    </a:t>
            </a:r>
          </a:p>
          <a:p>
            <a:pPr algn="just" eaLnBrk="1" hangingPunct="1">
              <a:spcBef>
                <a:spcPct val="0"/>
              </a:spcBef>
              <a:buFont typeface="Monotype Sorts" pitchFamily="2" charset="2"/>
              <a:buNone/>
            </a:pPr>
            <a:r>
              <a:rPr lang="en-US" altLang="zh-CN" sz="2200" b="1" dirty="0" smtClean="0"/>
              <a:t>    </a:t>
            </a:r>
            <a:r>
              <a:rPr lang="en-US" altLang="zh-CN" sz="2200" b="1" dirty="0" err="1" smtClean="0"/>
              <a:t>LinkNode</a:t>
            </a:r>
            <a:r>
              <a:rPr lang="en-US" altLang="zh-CN" sz="2200" b="1" dirty="0" smtClean="0"/>
              <a:t> *</a:t>
            </a:r>
            <a:r>
              <a:rPr lang="en-US" altLang="zh-CN" sz="2200" b="1" dirty="0" smtClean="0">
                <a:solidFill>
                  <a:srgbClr val="990000"/>
                </a:solidFill>
              </a:rPr>
              <a:t>first</a:t>
            </a:r>
            <a:r>
              <a:rPr lang="en-US" altLang="zh-CN" sz="2200" b="1" dirty="0" smtClean="0"/>
              <a:t>; </a:t>
            </a:r>
            <a:r>
              <a:rPr lang="en-US" altLang="zh-CN" sz="2200" b="1" dirty="0" smtClean="0">
                <a:solidFill>
                  <a:srgbClr val="000099"/>
                </a:solidFill>
              </a:rPr>
              <a:t>//</a:t>
            </a:r>
            <a:r>
              <a:rPr lang="zh-CN" altLang="en-US" sz="2200" b="1" dirty="0" smtClean="0">
                <a:solidFill>
                  <a:srgbClr val="000099"/>
                </a:solidFill>
              </a:rPr>
              <a:t>指向头结点的指针</a:t>
            </a:r>
            <a:r>
              <a:rPr lang="zh-CN" altLang="en-US" sz="2200" b="1" dirty="0" smtClean="0"/>
              <a:t>          </a:t>
            </a:r>
          </a:p>
          <a:p>
            <a:pPr algn="just" eaLnBrk="1" hangingPunct="1">
              <a:spcBef>
                <a:spcPct val="0"/>
              </a:spcBef>
              <a:buFont typeface="Monotype Sorts" pitchFamily="2" charset="2"/>
              <a:buNone/>
            </a:pPr>
            <a:r>
              <a:rPr lang="en-US" altLang="zh-CN" sz="2200" b="1" dirty="0" smtClean="0"/>
              <a:t>public:</a:t>
            </a:r>
          </a:p>
          <a:p>
            <a:pPr algn="just" eaLnBrk="1" hangingPunct="1">
              <a:spcBef>
                <a:spcPct val="0"/>
              </a:spcBef>
              <a:buFont typeface="Monotype Sorts" pitchFamily="2" charset="2"/>
              <a:buNone/>
            </a:pPr>
            <a:r>
              <a:rPr lang="en-US" altLang="zh-CN" sz="2200" b="1" dirty="0" smtClean="0">
                <a:ea typeface="仿宋_GB2312" pitchFamily="49" charset="-122"/>
              </a:rPr>
              <a:t>    List () { first = new </a:t>
            </a:r>
            <a:r>
              <a:rPr lang="en-US" altLang="zh-CN" sz="2200" b="1" dirty="0" err="1" smtClean="0">
                <a:ea typeface="仿宋_GB2312" pitchFamily="49" charset="-122"/>
              </a:rPr>
              <a:t>LinkNode</a:t>
            </a:r>
            <a:r>
              <a:rPr lang="en-US" altLang="zh-CN" sz="2200" b="1" dirty="0" smtClean="0">
                <a:ea typeface="仿宋_GB2312" pitchFamily="49" charset="-122"/>
              </a:rPr>
              <a:t> ();}   //</a:t>
            </a:r>
            <a:r>
              <a:rPr lang="zh-CN" altLang="en-US" sz="2200" b="1" dirty="0" smtClean="0">
                <a:ea typeface="仿宋_GB2312" pitchFamily="49" charset="-122"/>
              </a:rPr>
              <a:t>  带头结点</a:t>
            </a:r>
            <a:endParaRPr lang="en-US" altLang="zh-CN" sz="2200" b="1" dirty="0" smtClean="0">
              <a:ea typeface="仿宋_GB2312" pitchFamily="49" charset="-122"/>
            </a:endParaRPr>
          </a:p>
          <a:p>
            <a:pPr algn="just" eaLnBrk="1" hangingPunct="1">
              <a:spcBef>
                <a:spcPct val="0"/>
              </a:spcBef>
              <a:buFont typeface="Monotype Sorts" pitchFamily="2" charset="2"/>
              <a:buNone/>
            </a:pPr>
            <a:r>
              <a:rPr lang="en-US" altLang="zh-CN" sz="2200" b="1" dirty="0" smtClean="0">
                <a:ea typeface="仿宋_GB2312" pitchFamily="49" charset="-122"/>
              </a:rPr>
              <a:t>    ~List (){</a:t>
            </a:r>
            <a:r>
              <a:rPr lang="en-US" altLang="zh-CN" sz="2200" b="1" dirty="0" err="1" smtClean="0">
                <a:ea typeface="仿宋_GB2312" pitchFamily="49" charset="-122"/>
              </a:rPr>
              <a:t>MakeEmpty</a:t>
            </a:r>
            <a:r>
              <a:rPr lang="en-US" altLang="zh-CN" sz="2200" b="1" dirty="0" smtClean="0">
                <a:ea typeface="仿宋_GB2312" pitchFamily="49" charset="-122"/>
              </a:rPr>
              <a:t>();}</a:t>
            </a:r>
            <a:r>
              <a:rPr lang="en-US" altLang="zh-CN" sz="2200" dirty="0" smtClean="0">
                <a:solidFill>
                  <a:schemeClr val="hlink"/>
                </a:solidFill>
                <a:ea typeface="仿宋_GB2312" pitchFamily="49" charset="-122"/>
              </a:rPr>
              <a:t>         </a:t>
            </a:r>
            <a:r>
              <a:rPr lang="en-US" altLang="zh-CN" sz="2200" b="1" dirty="0" smtClean="0">
                <a:solidFill>
                  <a:srgbClr val="0000FF"/>
                </a:solidFill>
                <a:ea typeface="仿宋_GB2312" pitchFamily="49" charset="-122"/>
              </a:rPr>
              <a:t>//</a:t>
            </a:r>
            <a:r>
              <a:rPr lang="zh-CN" altLang="en-US" sz="2200" b="1" dirty="0" smtClean="0">
                <a:solidFill>
                  <a:srgbClr val="0000FF"/>
                </a:solidFill>
                <a:ea typeface="仿宋_GB2312" pitchFamily="49" charset="-122"/>
              </a:rPr>
              <a:t>析构函数</a:t>
            </a:r>
          </a:p>
          <a:p>
            <a:pPr>
              <a:spcBef>
                <a:spcPct val="0"/>
              </a:spcBef>
              <a:buFont typeface="Monotype Sorts" pitchFamily="2" charset="2"/>
              <a:buNone/>
            </a:pPr>
            <a:r>
              <a:rPr lang="zh-CN" altLang="en-US" sz="2200" dirty="0" smtClean="0">
                <a:solidFill>
                  <a:schemeClr val="hlink"/>
                </a:solidFill>
                <a:ea typeface="仿宋_GB2312" pitchFamily="49" charset="-122"/>
              </a:rPr>
              <a:t>    </a:t>
            </a:r>
            <a:r>
              <a:rPr lang="en-US" altLang="zh-CN" sz="2200" b="1" dirty="0" smtClean="0">
                <a:ea typeface="仿宋_GB2312" pitchFamily="49" charset="-122"/>
              </a:rPr>
              <a:t>void </a:t>
            </a:r>
            <a:r>
              <a:rPr lang="en-US" altLang="zh-CN" sz="2200" b="1" dirty="0" err="1" smtClean="0">
                <a:ea typeface="仿宋_GB2312" pitchFamily="49" charset="-122"/>
              </a:rPr>
              <a:t>MakeEmpty</a:t>
            </a:r>
            <a:r>
              <a:rPr lang="en-US" altLang="zh-CN" sz="2200" b="1" dirty="0" smtClean="0">
                <a:ea typeface="仿宋_GB2312" pitchFamily="49" charset="-122"/>
              </a:rPr>
              <a:t> ( );  </a:t>
            </a:r>
            <a:r>
              <a:rPr lang="en-US" altLang="zh-CN" sz="2200" b="1" dirty="0" smtClean="0">
                <a:solidFill>
                  <a:schemeClr val="hlink"/>
                </a:solidFill>
                <a:ea typeface="仿宋_GB2312" pitchFamily="49" charset="-122"/>
              </a:rPr>
              <a:t>      </a:t>
            </a:r>
            <a:r>
              <a:rPr lang="en-US" altLang="zh-CN" sz="2200" b="1" dirty="0" smtClean="0">
                <a:solidFill>
                  <a:srgbClr val="0000FF"/>
                </a:solidFill>
                <a:ea typeface="仿宋_GB2312" pitchFamily="49" charset="-122"/>
              </a:rPr>
              <a:t>//</a:t>
            </a:r>
            <a:r>
              <a:rPr lang="zh-CN" altLang="en-US" sz="2200" b="1" dirty="0" smtClean="0">
                <a:solidFill>
                  <a:srgbClr val="0000FF"/>
                </a:solidFill>
                <a:ea typeface="仿宋_GB2312" pitchFamily="49" charset="-122"/>
              </a:rPr>
              <a:t>链表置空</a:t>
            </a:r>
            <a:endParaRPr lang="zh-CN" altLang="en-US" sz="2200" b="1" dirty="0" smtClean="0">
              <a:solidFill>
                <a:schemeClr val="hlink"/>
              </a:solidFill>
              <a:ea typeface="仿宋_GB2312" pitchFamily="49" charset="-122"/>
            </a:endParaRPr>
          </a:p>
          <a:p>
            <a:pPr>
              <a:spcBef>
                <a:spcPct val="0"/>
              </a:spcBef>
              <a:buFont typeface="Monotype Sorts" pitchFamily="2" charset="2"/>
              <a:buNone/>
            </a:pPr>
            <a:r>
              <a:rPr lang="zh-CN" altLang="en-US" sz="2200" dirty="0" smtClean="0">
                <a:solidFill>
                  <a:schemeClr val="hlink"/>
                </a:solidFill>
                <a:ea typeface="仿宋_GB2312" pitchFamily="49" charset="-122"/>
              </a:rPr>
              <a:t>    </a:t>
            </a:r>
            <a:r>
              <a:rPr lang="en-US" altLang="zh-CN" sz="2200" b="1" dirty="0" err="1" smtClean="0">
                <a:ea typeface="仿宋_GB2312" pitchFamily="49" charset="-122"/>
              </a:rPr>
              <a:t>int</a:t>
            </a:r>
            <a:r>
              <a:rPr lang="en-US" altLang="zh-CN" sz="2200" dirty="0" smtClean="0">
                <a:ea typeface="仿宋_GB2312" pitchFamily="49" charset="-122"/>
              </a:rPr>
              <a:t> </a:t>
            </a:r>
            <a:r>
              <a:rPr lang="en-US" altLang="zh-CN" sz="2200" b="1" dirty="0" smtClean="0">
                <a:ea typeface="仿宋_GB2312" pitchFamily="49" charset="-122"/>
              </a:rPr>
              <a:t>Length ( ) </a:t>
            </a:r>
            <a:r>
              <a:rPr lang="en-US" altLang="zh-CN" sz="2200" b="1" dirty="0" err="1" smtClean="0">
                <a:ea typeface="仿宋_GB2312" pitchFamily="49" charset="-122"/>
              </a:rPr>
              <a:t>const</a:t>
            </a:r>
            <a:r>
              <a:rPr lang="en-US" altLang="zh-CN" sz="2200" b="1" dirty="0" smtClean="0">
                <a:ea typeface="仿宋_GB2312" pitchFamily="49" charset="-122"/>
              </a:rPr>
              <a:t>;</a:t>
            </a:r>
            <a:r>
              <a:rPr lang="en-US" altLang="zh-CN" sz="2200" b="1" dirty="0" smtClean="0">
                <a:solidFill>
                  <a:schemeClr val="hlink"/>
                </a:solidFill>
                <a:ea typeface="仿宋_GB2312" pitchFamily="49" charset="-122"/>
              </a:rPr>
              <a:t>        </a:t>
            </a:r>
            <a:r>
              <a:rPr lang="en-US" altLang="zh-CN" sz="2200" b="1" dirty="0" smtClean="0">
                <a:solidFill>
                  <a:srgbClr val="0000FF"/>
                </a:solidFill>
                <a:ea typeface="仿宋_GB2312" pitchFamily="49" charset="-122"/>
              </a:rPr>
              <a:t>//</a:t>
            </a:r>
            <a:r>
              <a:rPr lang="zh-CN" altLang="en-US" sz="2200" b="1" dirty="0" smtClean="0">
                <a:solidFill>
                  <a:srgbClr val="0000FF"/>
                </a:solidFill>
                <a:ea typeface="仿宋_GB2312" pitchFamily="49" charset="-122"/>
              </a:rPr>
              <a:t>求链表长度</a:t>
            </a:r>
            <a:endParaRPr lang="en-US" altLang="zh-CN" sz="2200" b="1" dirty="0" smtClean="0">
              <a:solidFill>
                <a:srgbClr val="0000FF"/>
              </a:solidFill>
              <a:ea typeface="仿宋_GB2312" pitchFamily="49" charset="-122"/>
            </a:endParaRPr>
          </a:p>
          <a:p>
            <a:pPr>
              <a:spcBef>
                <a:spcPct val="0"/>
              </a:spcBef>
              <a:buFont typeface="Monotype Sorts" pitchFamily="2" charset="2"/>
              <a:buNone/>
            </a:pPr>
            <a:r>
              <a:rPr lang="en-US" altLang="zh-CN" sz="2200" b="1" dirty="0" smtClean="0">
                <a:solidFill>
                  <a:srgbClr val="0000FF"/>
                </a:solidFill>
                <a:ea typeface="仿宋_GB2312" pitchFamily="49" charset="-122"/>
              </a:rPr>
              <a:t>    </a:t>
            </a:r>
            <a:r>
              <a:rPr lang="en-US" altLang="zh-CN" sz="2200" b="1" dirty="0" err="1" smtClean="0">
                <a:ea typeface="仿宋_GB2312" pitchFamily="49" charset="-122"/>
              </a:rPr>
              <a:t>LinkNode</a:t>
            </a:r>
            <a:r>
              <a:rPr lang="en-US" altLang="zh-CN" sz="2200" b="1" dirty="0" smtClean="0">
                <a:ea typeface="仿宋_GB2312" pitchFamily="49" charset="-122"/>
              </a:rPr>
              <a:t> * </a:t>
            </a:r>
            <a:r>
              <a:rPr lang="en-US" altLang="zh-CN" sz="2200" b="1" dirty="0" err="1" smtClean="0">
                <a:ea typeface="仿宋_GB2312" pitchFamily="49" charset="-122"/>
              </a:rPr>
              <a:t>getHead</a:t>
            </a:r>
            <a:r>
              <a:rPr lang="en-US" altLang="zh-CN" sz="2200" b="1" dirty="0" smtClean="0">
                <a:ea typeface="仿宋_GB2312" pitchFamily="49" charset="-122"/>
              </a:rPr>
              <a:t>() </a:t>
            </a:r>
            <a:r>
              <a:rPr lang="en-US" altLang="zh-CN" sz="2200" b="1" dirty="0" err="1" smtClean="0">
                <a:ea typeface="仿宋_GB2312" pitchFamily="49" charset="-122"/>
              </a:rPr>
              <a:t>const</a:t>
            </a:r>
            <a:r>
              <a:rPr lang="en-US" altLang="zh-CN" sz="2200" b="1" dirty="0" smtClean="0">
                <a:ea typeface="仿宋_GB2312" pitchFamily="49" charset="-122"/>
              </a:rPr>
              <a:t> {return first;}</a:t>
            </a:r>
          </a:p>
          <a:p>
            <a:pPr>
              <a:spcBef>
                <a:spcPct val="0"/>
              </a:spcBef>
              <a:buFont typeface="Monotype Sorts" pitchFamily="2" charset="2"/>
              <a:buNone/>
            </a:pPr>
            <a:r>
              <a:rPr lang="zh-CN" altLang="en-US" sz="2200" dirty="0" smtClean="0">
                <a:solidFill>
                  <a:schemeClr val="hlink"/>
                </a:solidFill>
                <a:ea typeface="仿宋_GB2312" pitchFamily="49" charset="-122"/>
              </a:rPr>
              <a:t>    </a:t>
            </a:r>
            <a:r>
              <a:rPr lang="en-US" altLang="zh-CN" sz="2200" b="1" dirty="0" err="1" smtClean="0">
                <a:ea typeface="仿宋_GB2312" pitchFamily="49" charset="-122"/>
              </a:rPr>
              <a:t>LinkNode</a:t>
            </a:r>
            <a:r>
              <a:rPr lang="en-US" altLang="zh-CN" sz="2200" b="1" dirty="0" smtClean="0">
                <a:ea typeface="仿宋_GB2312" pitchFamily="49" charset="-122"/>
              </a:rPr>
              <a:t> *Find ( </a:t>
            </a:r>
            <a:r>
              <a:rPr lang="en-US" altLang="zh-CN" sz="2200" b="1" dirty="0" err="1" smtClean="0">
                <a:ea typeface="仿宋_GB2312" pitchFamily="49" charset="-122"/>
              </a:rPr>
              <a:t>int</a:t>
            </a:r>
            <a:r>
              <a:rPr lang="en-US" altLang="zh-CN" sz="2200" b="1" dirty="0" smtClean="0">
                <a:ea typeface="仿宋_GB2312" pitchFamily="49" charset="-122"/>
              </a:rPr>
              <a:t> x );</a:t>
            </a:r>
          </a:p>
          <a:p>
            <a:pPr>
              <a:spcBef>
                <a:spcPct val="0"/>
              </a:spcBef>
              <a:buFont typeface="Monotype Sorts" pitchFamily="2" charset="2"/>
              <a:buNone/>
            </a:pPr>
            <a:r>
              <a:rPr lang="en-US" altLang="zh-CN" sz="2200" b="1" dirty="0" smtClean="0">
                <a:ea typeface="仿宋_GB2312" pitchFamily="49" charset="-122"/>
              </a:rPr>
              <a:t>    </a:t>
            </a:r>
            <a:r>
              <a:rPr lang="en-US" altLang="zh-CN" sz="2200" b="1" dirty="0" err="1" smtClean="0">
                <a:ea typeface="仿宋_GB2312" pitchFamily="49" charset="-122"/>
              </a:rPr>
              <a:t>LinkNode</a:t>
            </a:r>
            <a:r>
              <a:rPr lang="en-US" altLang="zh-CN" sz="2200" b="1" dirty="0" smtClean="0">
                <a:ea typeface="仿宋_GB2312" pitchFamily="49" charset="-122"/>
              </a:rPr>
              <a:t> *Locate ( </a:t>
            </a:r>
            <a:r>
              <a:rPr lang="en-US" altLang="zh-CN" sz="2200" b="1" dirty="0" err="1" smtClean="0">
                <a:ea typeface="仿宋_GB2312" pitchFamily="49" charset="-122"/>
              </a:rPr>
              <a:t>int</a:t>
            </a:r>
            <a:r>
              <a:rPr lang="en-US" altLang="zh-CN" sz="2200" b="1" dirty="0" smtClean="0">
                <a:ea typeface="仿宋_GB2312" pitchFamily="49" charset="-122"/>
              </a:rPr>
              <a:t> </a:t>
            </a:r>
            <a:r>
              <a:rPr lang="en-US" altLang="zh-CN" sz="2200" b="1" dirty="0" err="1" smtClean="0">
                <a:ea typeface="仿宋_GB2312" pitchFamily="49" charset="-122"/>
              </a:rPr>
              <a:t>i</a:t>
            </a:r>
            <a:r>
              <a:rPr lang="en-US" altLang="zh-CN" sz="2200" b="1" dirty="0" smtClean="0">
                <a:ea typeface="仿宋_GB2312" pitchFamily="49" charset="-122"/>
              </a:rPr>
              <a:t> );</a:t>
            </a:r>
          </a:p>
          <a:p>
            <a:pPr>
              <a:spcBef>
                <a:spcPct val="0"/>
              </a:spcBef>
              <a:buFont typeface="Monotype Sorts" pitchFamily="2" charset="2"/>
              <a:buNone/>
            </a:pPr>
            <a:r>
              <a:rPr lang="en-US" altLang="zh-CN" sz="2200" b="1" dirty="0" smtClean="0">
                <a:ea typeface="仿宋_GB2312" pitchFamily="49" charset="-122"/>
              </a:rPr>
              <a:t>    </a:t>
            </a:r>
            <a:r>
              <a:rPr lang="en-US" altLang="zh-CN" sz="2200" b="1" dirty="0" err="1" smtClean="0">
                <a:ea typeface="仿宋_GB2312" pitchFamily="49" charset="-122"/>
              </a:rPr>
              <a:t>int</a:t>
            </a:r>
            <a:r>
              <a:rPr lang="en-US" altLang="zh-CN" sz="2200" b="1" dirty="0" smtClean="0">
                <a:ea typeface="仿宋_GB2312" pitchFamily="49" charset="-122"/>
              </a:rPr>
              <a:t> </a:t>
            </a:r>
            <a:r>
              <a:rPr lang="en-US" altLang="zh-CN" sz="2200" b="1" dirty="0" err="1" smtClean="0">
                <a:ea typeface="仿宋_GB2312" pitchFamily="49" charset="-122"/>
              </a:rPr>
              <a:t>GetData</a:t>
            </a:r>
            <a:r>
              <a:rPr lang="en-US" altLang="zh-CN" sz="2200" b="1" dirty="0" smtClean="0">
                <a:ea typeface="仿宋_GB2312" pitchFamily="49" charset="-122"/>
              </a:rPr>
              <a:t> ( </a:t>
            </a:r>
            <a:r>
              <a:rPr lang="en-US" altLang="zh-CN" sz="2200" b="1" dirty="0" err="1" smtClean="0">
                <a:ea typeface="仿宋_GB2312" pitchFamily="49" charset="-122"/>
              </a:rPr>
              <a:t>int</a:t>
            </a:r>
            <a:r>
              <a:rPr lang="en-US" altLang="zh-CN" sz="2200" b="1" dirty="0" smtClean="0">
                <a:ea typeface="仿宋_GB2312" pitchFamily="49" charset="-122"/>
              </a:rPr>
              <a:t> </a:t>
            </a:r>
            <a:r>
              <a:rPr lang="en-US" altLang="zh-CN" sz="2200" b="1" dirty="0" err="1" smtClean="0">
                <a:ea typeface="仿宋_GB2312" pitchFamily="49" charset="-122"/>
              </a:rPr>
              <a:t>i,int</a:t>
            </a:r>
            <a:r>
              <a:rPr lang="en-US" altLang="zh-CN" sz="2200" b="1" dirty="0" smtClean="0">
                <a:ea typeface="仿宋_GB2312" pitchFamily="49" charset="-122"/>
              </a:rPr>
              <a:t> &amp;x );</a:t>
            </a:r>
          </a:p>
          <a:p>
            <a:pPr>
              <a:spcBef>
                <a:spcPct val="0"/>
              </a:spcBef>
              <a:buFont typeface="Monotype Sorts" pitchFamily="2" charset="2"/>
              <a:buNone/>
            </a:pPr>
            <a:r>
              <a:rPr lang="en-US" altLang="zh-CN" sz="2200" b="1" dirty="0" smtClean="0">
                <a:ea typeface="仿宋_GB2312" pitchFamily="49" charset="-122"/>
              </a:rPr>
              <a:t>    void </a:t>
            </a:r>
            <a:r>
              <a:rPr lang="en-US" altLang="zh-CN" sz="2200" b="1" dirty="0" err="1" smtClean="0">
                <a:ea typeface="仿宋_GB2312" pitchFamily="49" charset="-122"/>
              </a:rPr>
              <a:t>SetData</a:t>
            </a:r>
            <a:r>
              <a:rPr lang="en-US" altLang="zh-CN" sz="2200" b="1" dirty="0" smtClean="0">
                <a:ea typeface="仿宋_GB2312" pitchFamily="49" charset="-122"/>
              </a:rPr>
              <a:t> (</a:t>
            </a:r>
            <a:r>
              <a:rPr lang="en-US" altLang="zh-CN" sz="2200" b="1" dirty="0" err="1" smtClean="0">
                <a:ea typeface="仿宋_GB2312" pitchFamily="49" charset="-122"/>
              </a:rPr>
              <a:t>int</a:t>
            </a:r>
            <a:r>
              <a:rPr lang="en-US" altLang="zh-CN" sz="2200" b="1" dirty="0" smtClean="0">
                <a:ea typeface="仿宋_GB2312" pitchFamily="49" charset="-122"/>
              </a:rPr>
              <a:t> </a:t>
            </a:r>
            <a:r>
              <a:rPr lang="en-US" altLang="zh-CN" sz="2200" b="1" dirty="0" err="1" smtClean="0">
                <a:ea typeface="仿宋_GB2312" pitchFamily="49" charset="-122"/>
              </a:rPr>
              <a:t>x,int</a:t>
            </a:r>
            <a:r>
              <a:rPr lang="en-US" altLang="zh-CN" sz="2200" b="1" dirty="0" smtClean="0">
                <a:ea typeface="仿宋_GB2312" pitchFamily="49" charset="-122"/>
              </a:rPr>
              <a:t> </a:t>
            </a:r>
            <a:r>
              <a:rPr lang="en-US" altLang="zh-CN" sz="2200" b="1" dirty="0" err="1" smtClean="0">
                <a:ea typeface="仿宋_GB2312" pitchFamily="49" charset="-122"/>
              </a:rPr>
              <a:t>i</a:t>
            </a:r>
            <a:r>
              <a:rPr lang="en-US" altLang="zh-CN" sz="2200" b="1" dirty="0" smtClean="0">
                <a:ea typeface="仿宋_GB2312" pitchFamily="49" charset="-122"/>
              </a:rPr>
              <a:t> );</a:t>
            </a:r>
            <a:r>
              <a:rPr lang="en-US" altLang="zh-CN" sz="2200" b="1" dirty="0" smtClean="0">
                <a:solidFill>
                  <a:schemeClr val="hlink"/>
                </a:solidFill>
                <a:ea typeface="仿宋_GB2312" pitchFamily="49" charset="-122"/>
              </a:rPr>
              <a:t>	</a:t>
            </a:r>
          </a:p>
          <a:p>
            <a:pPr algn="just" eaLnBrk="1" hangingPunct="1">
              <a:spcBef>
                <a:spcPct val="0"/>
              </a:spcBef>
              <a:buFont typeface="Monotype Sorts" pitchFamily="2" charset="2"/>
              <a:buNone/>
            </a:pPr>
            <a:r>
              <a:rPr lang="en-US" altLang="zh-CN" sz="2200" b="1" dirty="0" smtClean="0"/>
              <a:t>    </a:t>
            </a:r>
            <a:r>
              <a:rPr lang="en-US" altLang="zh-CN" sz="2200" b="1" dirty="0" err="1" smtClean="0"/>
              <a:t>int</a:t>
            </a:r>
            <a:r>
              <a:rPr lang="en-US" altLang="zh-CN" sz="2200" b="1" dirty="0" smtClean="0"/>
              <a:t> </a:t>
            </a:r>
            <a:r>
              <a:rPr lang="en-US" altLang="zh-CN" sz="2200" b="1" dirty="0" smtClean="0">
                <a:ea typeface="仿宋_GB2312" pitchFamily="49" charset="-122"/>
              </a:rPr>
              <a:t>Insert (</a:t>
            </a:r>
            <a:r>
              <a:rPr lang="en-US" altLang="zh-CN" sz="2200" b="1" dirty="0" err="1" smtClean="0">
                <a:ea typeface="仿宋_GB2312" pitchFamily="49" charset="-122"/>
              </a:rPr>
              <a:t>int</a:t>
            </a:r>
            <a:r>
              <a:rPr lang="en-US" altLang="zh-CN" sz="2200" b="1" dirty="0" smtClean="0">
                <a:ea typeface="仿宋_GB2312" pitchFamily="49" charset="-122"/>
              </a:rPr>
              <a:t> x, </a:t>
            </a:r>
            <a:r>
              <a:rPr lang="en-US" altLang="zh-CN" sz="2200" b="1" dirty="0" err="1" smtClean="0">
                <a:ea typeface="仿宋_GB2312" pitchFamily="49" charset="-122"/>
              </a:rPr>
              <a:t>int</a:t>
            </a:r>
            <a:r>
              <a:rPr lang="en-US" altLang="zh-CN" sz="2200" b="1" dirty="0" smtClean="0">
                <a:ea typeface="仿宋_GB2312" pitchFamily="49" charset="-122"/>
              </a:rPr>
              <a:t> </a:t>
            </a:r>
            <a:r>
              <a:rPr lang="en-US" altLang="zh-CN" sz="2200" b="1" dirty="0" err="1" smtClean="0">
                <a:ea typeface="仿宋_GB2312" pitchFamily="49" charset="-122"/>
              </a:rPr>
              <a:t>i</a:t>
            </a:r>
            <a:r>
              <a:rPr lang="en-US" altLang="zh-CN" sz="2200" b="1" dirty="0" smtClean="0">
                <a:ea typeface="仿宋_GB2312" pitchFamily="49" charset="-122"/>
              </a:rPr>
              <a:t> );</a:t>
            </a:r>
          </a:p>
          <a:p>
            <a:pPr>
              <a:spcBef>
                <a:spcPct val="0"/>
              </a:spcBef>
              <a:buFont typeface="Monotype Sorts" pitchFamily="2" charset="2"/>
              <a:buNone/>
            </a:pPr>
            <a:r>
              <a:rPr lang="en-US" altLang="zh-CN" sz="2200" b="1" dirty="0" smtClean="0">
                <a:ea typeface="仿宋_GB2312" pitchFamily="49" charset="-122"/>
              </a:rPr>
              <a:t>    </a:t>
            </a:r>
            <a:r>
              <a:rPr lang="en-US" altLang="zh-CN" sz="2200" b="1" dirty="0" err="1" smtClean="0"/>
              <a:t>int</a:t>
            </a:r>
            <a:r>
              <a:rPr lang="en-US" altLang="zh-CN" sz="2200" b="1" dirty="0" smtClean="0"/>
              <a:t> </a:t>
            </a:r>
            <a:r>
              <a:rPr lang="en-US" altLang="zh-CN" sz="2200" b="1" dirty="0" smtClean="0">
                <a:ea typeface="仿宋_GB2312" pitchFamily="49" charset="-122"/>
              </a:rPr>
              <a:t>Remove (</a:t>
            </a:r>
            <a:r>
              <a:rPr lang="en-US" altLang="zh-CN" sz="2200" b="1" dirty="0" err="1" smtClean="0">
                <a:ea typeface="仿宋_GB2312" pitchFamily="49" charset="-122"/>
              </a:rPr>
              <a:t>int</a:t>
            </a:r>
            <a:r>
              <a:rPr lang="en-US" altLang="zh-CN" sz="2200" b="1" dirty="0" smtClean="0">
                <a:ea typeface="仿宋_GB2312" pitchFamily="49" charset="-122"/>
              </a:rPr>
              <a:t> &amp;x, </a:t>
            </a:r>
            <a:r>
              <a:rPr lang="en-US" altLang="zh-CN" sz="2200" b="1" dirty="0" err="1" smtClean="0">
                <a:ea typeface="仿宋_GB2312" pitchFamily="49" charset="-122"/>
              </a:rPr>
              <a:t>int</a:t>
            </a:r>
            <a:r>
              <a:rPr lang="en-US" altLang="zh-CN" sz="2200" b="1" dirty="0" smtClean="0">
                <a:ea typeface="仿宋_GB2312" pitchFamily="49" charset="-122"/>
              </a:rPr>
              <a:t> </a:t>
            </a:r>
            <a:r>
              <a:rPr lang="en-US" altLang="zh-CN" sz="2200" b="1" dirty="0" err="1" smtClean="0">
                <a:ea typeface="仿宋_GB2312" pitchFamily="49" charset="-122"/>
              </a:rPr>
              <a:t>i</a:t>
            </a:r>
            <a:r>
              <a:rPr lang="en-US" altLang="zh-CN" sz="2200" b="1" dirty="0" smtClean="0">
                <a:ea typeface="仿宋_GB2312" pitchFamily="49" charset="-122"/>
              </a:rPr>
              <a:t> );</a:t>
            </a:r>
          </a:p>
          <a:p>
            <a:pPr algn="just" eaLnBrk="1" hangingPunct="1">
              <a:spcBef>
                <a:spcPct val="0"/>
              </a:spcBef>
              <a:buFont typeface="Monotype Sorts" pitchFamily="2" charset="2"/>
              <a:buNone/>
            </a:pPr>
            <a:r>
              <a:rPr lang="en-US" altLang="zh-CN" sz="2200" b="1" dirty="0" smtClean="0"/>
              <a:t>    </a:t>
            </a:r>
            <a:r>
              <a:rPr lang="en-US" altLang="zh-CN" sz="2200" b="1" dirty="0" err="1" smtClean="0"/>
              <a:t>int</a:t>
            </a:r>
            <a:r>
              <a:rPr lang="en-US" altLang="zh-CN" sz="2200" b="1" dirty="0" smtClean="0"/>
              <a:t>  </a:t>
            </a:r>
            <a:r>
              <a:rPr lang="en-US" altLang="zh-CN" sz="2200" b="1" dirty="0" err="1" smtClean="0"/>
              <a:t>IsEmpty</a:t>
            </a:r>
            <a:r>
              <a:rPr lang="en-US" altLang="zh-CN" sz="2200" b="1" dirty="0" smtClean="0"/>
              <a:t>()</a:t>
            </a:r>
            <a:r>
              <a:rPr lang="en-US" altLang="zh-CN" sz="2200" b="1" dirty="0" err="1" smtClean="0"/>
              <a:t>const</a:t>
            </a:r>
            <a:r>
              <a:rPr lang="en-US" altLang="zh-CN" sz="2200" b="1" dirty="0" smtClean="0"/>
              <a:t>{ return(first-&gt;link==NULL? 1:0);}</a:t>
            </a:r>
          </a:p>
          <a:p>
            <a:pPr algn="just" eaLnBrk="1" hangingPunct="1">
              <a:spcBef>
                <a:spcPct val="0"/>
              </a:spcBef>
              <a:buFont typeface="Monotype Sorts" pitchFamily="2" charset="2"/>
              <a:buNone/>
            </a:pPr>
            <a:r>
              <a:rPr lang="en-US" altLang="zh-CN" sz="2200" b="1" dirty="0" smtClean="0"/>
              <a:t>    void input(</a:t>
            </a:r>
            <a:r>
              <a:rPr lang="en-US" altLang="zh-CN" sz="2200" b="1" dirty="0" err="1" smtClean="0"/>
              <a:t>int</a:t>
            </a:r>
            <a:r>
              <a:rPr lang="en-US" altLang="zh-CN" sz="2200" b="1" dirty="0" smtClean="0"/>
              <a:t>  </a:t>
            </a:r>
            <a:r>
              <a:rPr lang="en-US" altLang="zh-CN" sz="2200" b="1" dirty="0" err="1" smtClean="0"/>
              <a:t>endTag</a:t>
            </a:r>
            <a:r>
              <a:rPr lang="en-US" altLang="zh-CN" sz="2200" b="1" dirty="0" smtClean="0"/>
              <a:t>);</a:t>
            </a:r>
          </a:p>
          <a:p>
            <a:pPr algn="just" eaLnBrk="1" hangingPunct="1">
              <a:spcBef>
                <a:spcPct val="0"/>
              </a:spcBef>
              <a:buFont typeface="Monotype Sorts" pitchFamily="2" charset="2"/>
              <a:buNone/>
            </a:pPr>
            <a:r>
              <a:rPr lang="en-US" altLang="zh-CN" sz="2200" b="1" dirty="0" smtClean="0"/>
              <a:t>    void output();                  </a:t>
            </a:r>
          </a:p>
          <a:p>
            <a:pPr eaLnBrk="1" hangingPunct="1">
              <a:spcBef>
                <a:spcPct val="0"/>
              </a:spcBef>
              <a:buFont typeface="Monotype Sorts" pitchFamily="2" charset="2"/>
              <a:buNone/>
            </a:pPr>
            <a:r>
              <a:rPr lang="en-US" altLang="zh-CN" sz="2200" b="1" dirty="0" smtClean="0"/>
              <a:t>}; </a:t>
            </a:r>
          </a:p>
          <a:p>
            <a:pPr>
              <a:spcBef>
                <a:spcPct val="0"/>
              </a:spcBef>
              <a:buFont typeface="Monotype Sorts" pitchFamily="2" charset="2"/>
              <a:buNone/>
            </a:pPr>
            <a:endParaRPr lang="en-US" altLang="zh-CN" sz="2000" b="1" dirty="0"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6">
                                            <p:txEl>
                                              <p:pRg st="3" end="3"/>
                                            </p:txEl>
                                          </p:spTgt>
                                        </p:tgtEl>
                                        <p:attrNameLst>
                                          <p:attrName>style.visibility</p:attrName>
                                        </p:attrNameLst>
                                      </p:cBhvr>
                                      <p:to>
                                        <p:strVal val="visible"/>
                                      </p:to>
                                    </p:set>
                                    <p:animEffect transition="in" filter="blinds(horizontal)">
                                      <p:cBhvr>
                                        <p:cTn id="7" dur="500"/>
                                        <p:tgtEl>
                                          <p:spTgt spid="47106">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7106">
                                            <p:txEl>
                                              <p:pRg st="4" end="4"/>
                                            </p:txEl>
                                          </p:spTgt>
                                        </p:tgtEl>
                                        <p:attrNameLst>
                                          <p:attrName>style.visibility</p:attrName>
                                        </p:attrNameLst>
                                      </p:cBhvr>
                                      <p:to>
                                        <p:strVal val="visible"/>
                                      </p:to>
                                    </p:set>
                                    <p:animEffect transition="in" filter="blinds(horizontal)">
                                      <p:cBhvr>
                                        <p:cTn id="12" dur="500"/>
                                        <p:tgtEl>
                                          <p:spTgt spid="47106">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106">
                                            <p:txEl>
                                              <p:pRg st="5" end="5"/>
                                            </p:txEl>
                                          </p:spTgt>
                                        </p:tgtEl>
                                        <p:attrNameLst>
                                          <p:attrName>style.visibility</p:attrName>
                                        </p:attrNameLst>
                                      </p:cBhvr>
                                      <p:to>
                                        <p:strVal val="visible"/>
                                      </p:to>
                                    </p:set>
                                    <p:animEffect transition="in" filter="blinds(horizontal)">
                                      <p:cBhvr>
                                        <p:cTn id="17" dur="500"/>
                                        <p:tgtEl>
                                          <p:spTgt spid="47106">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106">
                                            <p:txEl>
                                              <p:pRg st="6" end="6"/>
                                            </p:txEl>
                                          </p:spTgt>
                                        </p:tgtEl>
                                        <p:attrNameLst>
                                          <p:attrName>style.visibility</p:attrName>
                                        </p:attrNameLst>
                                      </p:cBhvr>
                                      <p:to>
                                        <p:strVal val="visible"/>
                                      </p:to>
                                    </p:set>
                                    <p:animEffect transition="in" filter="blinds(horizontal)">
                                      <p:cBhvr>
                                        <p:cTn id="22" dur="500"/>
                                        <p:tgtEl>
                                          <p:spTgt spid="47106">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7106">
                                            <p:txEl>
                                              <p:pRg st="7" end="7"/>
                                            </p:txEl>
                                          </p:spTgt>
                                        </p:tgtEl>
                                        <p:attrNameLst>
                                          <p:attrName>style.visibility</p:attrName>
                                        </p:attrNameLst>
                                      </p:cBhvr>
                                      <p:to>
                                        <p:strVal val="visible"/>
                                      </p:to>
                                    </p:set>
                                    <p:animEffect transition="in" filter="blinds(horizontal)">
                                      <p:cBhvr>
                                        <p:cTn id="27" dur="500"/>
                                        <p:tgtEl>
                                          <p:spTgt spid="47106">
                                            <p:txEl>
                                              <p:pRg st="7" end="7"/>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7106">
                                            <p:txEl>
                                              <p:pRg st="8" end="8"/>
                                            </p:txEl>
                                          </p:spTgt>
                                        </p:tgtEl>
                                        <p:attrNameLst>
                                          <p:attrName>style.visibility</p:attrName>
                                        </p:attrNameLst>
                                      </p:cBhvr>
                                      <p:to>
                                        <p:strVal val="visible"/>
                                      </p:to>
                                    </p:set>
                                    <p:animEffect transition="in" filter="blinds(horizontal)">
                                      <p:cBhvr>
                                        <p:cTn id="32" dur="500"/>
                                        <p:tgtEl>
                                          <p:spTgt spid="47106">
                                            <p:txEl>
                                              <p:pRg st="8" end="8"/>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106">
                                            <p:txEl>
                                              <p:pRg st="9" end="9"/>
                                            </p:txEl>
                                          </p:spTgt>
                                        </p:tgtEl>
                                        <p:attrNameLst>
                                          <p:attrName>style.visibility</p:attrName>
                                        </p:attrNameLst>
                                      </p:cBhvr>
                                      <p:to>
                                        <p:strVal val="visible"/>
                                      </p:to>
                                    </p:set>
                                    <p:animEffect transition="in" filter="blinds(horizontal)">
                                      <p:cBhvr>
                                        <p:cTn id="37" dur="500"/>
                                        <p:tgtEl>
                                          <p:spTgt spid="47106">
                                            <p:txEl>
                                              <p:pRg st="9" end="9"/>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7106">
                                            <p:txEl>
                                              <p:pRg st="10" end="10"/>
                                            </p:txEl>
                                          </p:spTgt>
                                        </p:tgtEl>
                                        <p:attrNameLst>
                                          <p:attrName>style.visibility</p:attrName>
                                        </p:attrNameLst>
                                      </p:cBhvr>
                                      <p:to>
                                        <p:strVal val="visible"/>
                                      </p:to>
                                    </p:set>
                                    <p:animEffect transition="in" filter="blinds(horizontal)">
                                      <p:cBhvr>
                                        <p:cTn id="42" dur="500"/>
                                        <p:tgtEl>
                                          <p:spTgt spid="47106">
                                            <p:txEl>
                                              <p:pRg st="10" end="1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7106">
                                            <p:txEl>
                                              <p:pRg st="11" end="11"/>
                                            </p:txEl>
                                          </p:spTgt>
                                        </p:tgtEl>
                                        <p:attrNameLst>
                                          <p:attrName>style.visibility</p:attrName>
                                        </p:attrNameLst>
                                      </p:cBhvr>
                                      <p:to>
                                        <p:strVal val="visible"/>
                                      </p:to>
                                    </p:set>
                                    <p:animEffect transition="in" filter="blinds(horizontal)">
                                      <p:cBhvr>
                                        <p:cTn id="47" dur="500"/>
                                        <p:tgtEl>
                                          <p:spTgt spid="47106">
                                            <p:txEl>
                                              <p:pRg st="11" end="1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7106">
                                            <p:txEl>
                                              <p:pRg st="12" end="12"/>
                                            </p:txEl>
                                          </p:spTgt>
                                        </p:tgtEl>
                                        <p:attrNameLst>
                                          <p:attrName>style.visibility</p:attrName>
                                        </p:attrNameLst>
                                      </p:cBhvr>
                                      <p:to>
                                        <p:strVal val="visible"/>
                                      </p:to>
                                    </p:set>
                                    <p:animEffect transition="in" filter="blinds(horizontal)">
                                      <p:cBhvr>
                                        <p:cTn id="52" dur="500"/>
                                        <p:tgtEl>
                                          <p:spTgt spid="47106">
                                            <p:txEl>
                                              <p:pRg st="12" end="1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7106">
                                            <p:txEl>
                                              <p:pRg st="13" end="13"/>
                                            </p:txEl>
                                          </p:spTgt>
                                        </p:tgtEl>
                                        <p:attrNameLst>
                                          <p:attrName>style.visibility</p:attrName>
                                        </p:attrNameLst>
                                      </p:cBhvr>
                                      <p:to>
                                        <p:strVal val="visible"/>
                                      </p:to>
                                    </p:set>
                                    <p:animEffect transition="in" filter="blinds(horizontal)">
                                      <p:cBhvr>
                                        <p:cTn id="57" dur="500"/>
                                        <p:tgtEl>
                                          <p:spTgt spid="47106">
                                            <p:txEl>
                                              <p:pRg st="13" end="1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7106">
                                            <p:txEl>
                                              <p:pRg st="14" end="14"/>
                                            </p:txEl>
                                          </p:spTgt>
                                        </p:tgtEl>
                                        <p:attrNameLst>
                                          <p:attrName>style.visibility</p:attrName>
                                        </p:attrNameLst>
                                      </p:cBhvr>
                                      <p:to>
                                        <p:strVal val="visible"/>
                                      </p:to>
                                    </p:set>
                                    <p:animEffect transition="in" filter="blinds(horizontal)">
                                      <p:cBhvr>
                                        <p:cTn id="62" dur="500"/>
                                        <p:tgtEl>
                                          <p:spTgt spid="47106">
                                            <p:txEl>
                                              <p:pRg st="14" end="1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47106">
                                            <p:txEl>
                                              <p:pRg st="15" end="15"/>
                                            </p:txEl>
                                          </p:spTgt>
                                        </p:tgtEl>
                                        <p:attrNameLst>
                                          <p:attrName>style.visibility</p:attrName>
                                        </p:attrNameLst>
                                      </p:cBhvr>
                                      <p:to>
                                        <p:strVal val="visible"/>
                                      </p:to>
                                    </p:set>
                                    <p:animEffect transition="in" filter="blinds(horizontal)">
                                      <p:cBhvr>
                                        <p:cTn id="67" dur="500"/>
                                        <p:tgtEl>
                                          <p:spTgt spid="47106">
                                            <p:txEl>
                                              <p:pRg st="15" end="15"/>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7106">
                                            <p:txEl>
                                              <p:pRg st="16" end="16"/>
                                            </p:txEl>
                                          </p:spTgt>
                                        </p:tgtEl>
                                        <p:attrNameLst>
                                          <p:attrName>style.visibility</p:attrName>
                                        </p:attrNameLst>
                                      </p:cBhvr>
                                      <p:to>
                                        <p:strVal val="visible"/>
                                      </p:to>
                                    </p:set>
                                    <p:animEffect transition="in" filter="blinds(horizontal)">
                                      <p:cBhvr>
                                        <p:cTn id="72" dur="500"/>
                                        <p:tgtEl>
                                          <p:spTgt spid="47106">
                                            <p:txEl>
                                              <p:pRg st="16" end="16"/>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7106">
                                            <p:txEl>
                                              <p:pRg st="17" end="17"/>
                                            </p:txEl>
                                          </p:spTgt>
                                        </p:tgtEl>
                                        <p:attrNameLst>
                                          <p:attrName>style.visibility</p:attrName>
                                        </p:attrNameLst>
                                      </p:cBhvr>
                                      <p:to>
                                        <p:strVal val="visible"/>
                                      </p:to>
                                    </p:set>
                                    <p:animEffect transition="in" filter="blinds(horizontal)">
                                      <p:cBhvr>
                                        <p:cTn id="77" dur="500"/>
                                        <p:tgtEl>
                                          <p:spTgt spid="47106">
                                            <p:txEl>
                                              <p:pRg st="17" end="17"/>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7106">
                                            <p:txEl>
                                              <p:pRg st="18" end="18"/>
                                            </p:txEl>
                                          </p:spTgt>
                                        </p:tgtEl>
                                        <p:attrNameLst>
                                          <p:attrName>style.visibility</p:attrName>
                                        </p:attrNameLst>
                                      </p:cBhvr>
                                      <p:to>
                                        <p:strVal val="visible"/>
                                      </p:to>
                                    </p:set>
                                    <p:animEffect transition="in" filter="blinds(horizontal)">
                                      <p:cBhvr>
                                        <p:cTn id="82" dur="500"/>
                                        <p:tgtEl>
                                          <p:spTgt spid="47106">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685800" y="214313"/>
            <a:ext cx="7772400" cy="785812"/>
          </a:xfrm>
        </p:spPr>
        <p:txBody>
          <a:bodyPr/>
          <a:lstStyle/>
          <a:p>
            <a:r>
              <a:rPr lang="en-US" altLang="zh-CN" b="1" smtClean="0"/>
              <a:t>1</a:t>
            </a:r>
            <a:r>
              <a:rPr lang="zh-CN" altLang="en-US" b="1" smtClean="0"/>
              <a:t>）</a:t>
            </a:r>
            <a:r>
              <a:rPr lang="en-US" b="1" smtClean="0"/>
              <a:t>单链表的输入（前插法）</a:t>
            </a:r>
            <a:endParaRPr lang="zh-CN" altLang="en-US" b="1" smtClean="0"/>
          </a:p>
        </p:txBody>
      </p:sp>
      <p:sp>
        <p:nvSpPr>
          <p:cNvPr id="32771" name="内容占位符 2"/>
          <p:cNvSpPr>
            <a:spLocks noGrp="1"/>
          </p:cNvSpPr>
          <p:nvPr>
            <p:ph idx="4294967295"/>
          </p:nvPr>
        </p:nvSpPr>
        <p:spPr>
          <a:xfrm>
            <a:off x="395288" y="1052513"/>
            <a:ext cx="8424862" cy="5214937"/>
          </a:xfrm>
        </p:spPr>
        <p:txBody>
          <a:bodyPr/>
          <a:lstStyle/>
          <a:p>
            <a:pPr>
              <a:buFont typeface="Monotype Sorts" pitchFamily="2" charset="2"/>
              <a:buNone/>
            </a:pPr>
            <a:r>
              <a:rPr lang="zh-CN" altLang="en-US" sz="2400" b="1" dirty="0" smtClean="0"/>
              <a:t>自行设置一个输入数据的结束标志，用以结束结点的输入。</a:t>
            </a:r>
            <a:endParaRPr lang="en-US" sz="2400" b="1" dirty="0" smtClean="0"/>
          </a:p>
          <a:p>
            <a:pPr>
              <a:buFont typeface="Monotype Sorts" pitchFamily="2" charset="2"/>
              <a:buNone/>
            </a:pPr>
            <a:r>
              <a:rPr lang="zh-CN" altLang="en-US" sz="2400" b="1" dirty="0" smtClean="0"/>
              <a:t>设计思路：</a:t>
            </a:r>
            <a:endParaRPr lang="en-US" sz="2400" b="1" dirty="0" smtClean="0"/>
          </a:p>
          <a:p>
            <a:pPr>
              <a:buFont typeface="Monotype Sorts" pitchFamily="2" charset="2"/>
              <a:buNone/>
            </a:pPr>
            <a:r>
              <a:rPr lang="en-US" altLang="zh-CN" sz="2400" b="1" dirty="0" smtClean="0"/>
              <a:t>① </a:t>
            </a:r>
            <a:r>
              <a:rPr lang="en-US" sz="2400" b="1" dirty="0" err="1" smtClean="0"/>
              <a:t>输入一结点的值</a:t>
            </a:r>
            <a:endParaRPr lang="en-US" sz="2400" b="1" dirty="0" smtClean="0"/>
          </a:p>
          <a:p>
            <a:pPr>
              <a:buFont typeface="Monotype Sorts" pitchFamily="2" charset="2"/>
              <a:buNone/>
            </a:pPr>
            <a:r>
              <a:rPr lang="en-US" altLang="zh-CN" sz="2400" b="1" dirty="0" smtClean="0"/>
              <a:t>② </a:t>
            </a:r>
            <a:r>
              <a:rPr lang="en-US" sz="2400" b="1" dirty="0" err="1" smtClean="0"/>
              <a:t>当结点的值不为结束标志时，创建新结点，插入到头结点后，直到输入的值为结束标志</a:t>
            </a:r>
            <a:r>
              <a:rPr lang="en-US" sz="2400" b="1" dirty="0" smtClean="0"/>
              <a:t>。</a:t>
            </a:r>
          </a:p>
          <a:p>
            <a:pPr>
              <a:buFont typeface="Monotype Sorts" pitchFamily="2" charset="2"/>
              <a:buNone/>
            </a:pPr>
            <a:endParaRPr lang="zh-CN" altLang="en-US" sz="2400" b="1" dirty="0" smtClean="0"/>
          </a:p>
        </p:txBody>
      </p:sp>
      <p:sp>
        <p:nvSpPr>
          <p:cNvPr id="32772" name="内容占位符 2"/>
          <p:cNvSpPr txBox="1">
            <a:spLocks/>
          </p:cNvSpPr>
          <p:nvPr/>
        </p:nvSpPr>
        <p:spPr bwMode="auto">
          <a:xfrm>
            <a:off x="611188" y="3257550"/>
            <a:ext cx="9313862"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void List :: input (</a:t>
            </a:r>
            <a:r>
              <a:rPr lang="en-US" altLang="zh-CN" sz="1800" dirty="0" err="1">
                <a:solidFill>
                  <a:schemeClr val="tx1"/>
                </a:solidFill>
                <a:latin typeface="Times New Roman" pitchFamily="18" charset="0"/>
                <a:ea typeface="宋体" pitchFamily="2" charset="-122"/>
              </a:rPr>
              <a:t>int</a:t>
            </a: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endTag</a:t>
            </a:r>
            <a:r>
              <a:rPr lang="en-US" altLang="zh-CN" sz="1800" dirty="0">
                <a:solidFill>
                  <a:schemeClr val="tx1"/>
                </a:solidFill>
                <a:latin typeface="Times New Roman" pitchFamily="18" charset="0"/>
                <a:ea typeface="宋体" pitchFamily="2" charset="-122"/>
              </a:rPr>
              <a:t>)</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LinkNode</a:t>
            </a: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newnode</a:t>
            </a: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int</a:t>
            </a: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val</a:t>
            </a:r>
            <a:r>
              <a:rPr lang="en-US" altLang="zh-CN" sz="1800" dirty="0">
                <a:solidFill>
                  <a:schemeClr val="tx1"/>
                </a:solidFill>
                <a:latin typeface="Times New Roman" pitchFamily="18" charset="0"/>
                <a:ea typeface="宋体" pitchFamily="2" charset="-122"/>
              </a:rPr>
              <a:t>;</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cin</a:t>
            </a:r>
            <a:r>
              <a:rPr lang="en-US" altLang="zh-CN" sz="1800" dirty="0">
                <a:solidFill>
                  <a:schemeClr val="tx1"/>
                </a:solidFill>
                <a:latin typeface="Times New Roman" pitchFamily="18" charset="0"/>
                <a:ea typeface="宋体" pitchFamily="2" charset="-122"/>
              </a:rPr>
              <a:t>&gt;&gt;</a:t>
            </a:r>
            <a:r>
              <a:rPr lang="en-US" altLang="zh-CN" sz="1800" dirty="0" err="1">
                <a:solidFill>
                  <a:schemeClr val="tx1"/>
                </a:solidFill>
                <a:latin typeface="Times New Roman" pitchFamily="18" charset="0"/>
                <a:ea typeface="宋体" pitchFamily="2" charset="-122"/>
              </a:rPr>
              <a:t>val</a:t>
            </a:r>
            <a:r>
              <a:rPr lang="en-US" altLang="zh-CN" sz="1800" dirty="0">
                <a:solidFill>
                  <a:schemeClr val="tx1"/>
                </a:solidFill>
                <a:latin typeface="Times New Roman" pitchFamily="18" charset="0"/>
                <a:ea typeface="宋体" pitchFamily="2" charset="-122"/>
              </a:rPr>
              <a:t>;</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while(</a:t>
            </a:r>
            <a:r>
              <a:rPr lang="en-US" altLang="zh-CN" sz="1800" dirty="0" err="1">
                <a:solidFill>
                  <a:schemeClr val="tx1"/>
                </a:solidFill>
                <a:latin typeface="Times New Roman" pitchFamily="18" charset="0"/>
                <a:ea typeface="宋体" pitchFamily="2" charset="-122"/>
              </a:rPr>
              <a:t>val</a:t>
            </a:r>
            <a:r>
              <a:rPr lang="en-US" altLang="zh-CN" sz="1800" dirty="0">
                <a:solidFill>
                  <a:schemeClr val="tx1"/>
                </a:solidFill>
                <a:latin typeface="Times New Roman" pitchFamily="18" charset="0"/>
                <a:ea typeface="宋体" pitchFamily="2" charset="-122"/>
              </a:rPr>
              <a:t>!=</a:t>
            </a:r>
            <a:r>
              <a:rPr lang="en-US" altLang="zh-CN" sz="1800" dirty="0" err="1">
                <a:solidFill>
                  <a:schemeClr val="tx1"/>
                </a:solidFill>
                <a:latin typeface="Times New Roman" pitchFamily="18" charset="0"/>
                <a:ea typeface="宋体" pitchFamily="2" charset="-122"/>
              </a:rPr>
              <a:t>endTag</a:t>
            </a:r>
            <a:r>
              <a:rPr lang="en-US" altLang="zh-CN" sz="1800" dirty="0">
                <a:solidFill>
                  <a:schemeClr val="tx1"/>
                </a:solidFill>
                <a:latin typeface="Times New Roman" pitchFamily="18" charset="0"/>
                <a:ea typeface="宋体" pitchFamily="2" charset="-122"/>
              </a:rPr>
              <a:t>)</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  </a:t>
            </a:r>
            <a:r>
              <a:rPr lang="en-US" altLang="zh-CN" sz="1800" dirty="0" err="1">
                <a:solidFill>
                  <a:schemeClr val="tx1"/>
                </a:solidFill>
                <a:latin typeface="Times New Roman" pitchFamily="18" charset="0"/>
                <a:ea typeface="宋体" pitchFamily="2" charset="-122"/>
              </a:rPr>
              <a:t>newnode</a:t>
            </a:r>
            <a:r>
              <a:rPr lang="en-US" altLang="zh-CN" sz="1800" dirty="0">
                <a:solidFill>
                  <a:schemeClr val="tx1"/>
                </a:solidFill>
                <a:latin typeface="Times New Roman" pitchFamily="18" charset="0"/>
                <a:ea typeface="宋体" pitchFamily="2" charset="-122"/>
              </a:rPr>
              <a:t>=new </a:t>
            </a:r>
            <a:r>
              <a:rPr lang="en-US" altLang="zh-CN" sz="1800" dirty="0" err="1">
                <a:solidFill>
                  <a:schemeClr val="tx1"/>
                </a:solidFill>
                <a:latin typeface="Times New Roman" pitchFamily="18" charset="0"/>
                <a:ea typeface="宋体" pitchFamily="2" charset="-122"/>
              </a:rPr>
              <a:t>LinkNode</a:t>
            </a: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val</a:t>
            </a:r>
            <a:r>
              <a:rPr lang="en-US" altLang="zh-CN" sz="1800" dirty="0">
                <a:solidFill>
                  <a:schemeClr val="tx1"/>
                </a:solidFill>
                <a:latin typeface="Times New Roman" pitchFamily="18" charset="0"/>
                <a:ea typeface="宋体" pitchFamily="2" charset="-122"/>
              </a:rPr>
              <a:t>);	</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newnode</a:t>
            </a:r>
            <a:r>
              <a:rPr lang="en-US" altLang="zh-CN" sz="1800" dirty="0">
                <a:solidFill>
                  <a:schemeClr val="tx1"/>
                </a:solidFill>
                <a:latin typeface="Times New Roman" pitchFamily="18" charset="0"/>
                <a:ea typeface="宋体" pitchFamily="2" charset="-122"/>
              </a:rPr>
              <a:t>-&gt;link=first-&gt;link;</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first-&gt;link=</a:t>
            </a:r>
            <a:r>
              <a:rPr lang="en-US" altLang="zh-CN" sz="1800" dirty="0" err="1">
                <a:solidFill>
                  <a:schemeClr val="tx1"/>
                </a:solidFill>
                <a:latin typeface="Times New Roman" pitchFamily="18" charset="0"/>
                <a:ea typeface="宋体" pitchFamily="2" charset="-122"/>
              </a:rPr>
              <a:t>newnode</a:t>
            </a:r>
            <a:r>
              <a:rPr lang="en-US" altLang="zh-CN" sz="1800" dirty="0">
                <a:solidFill>
                  <a:schemeClr val="tx1"/>
                </a:solidFill>
                <a:latin typeface="Times New Roman" pitchFamily="18" charset="0"/>
                <a:ea typeface="宋体" pitchFamily="2" charset="-122"/>
              </a:rPr>
              <a:t>;    </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a:t>
            </a:r>
            <a:r>
              <a:rPr lang="en-US" altLang="zh-CN" sz="1800" dirty="0" err="1">
                <a:solidFill>
                  <a:schemeClr val="tx1"/>
                </a:solidFill>
                <a:latin typeface="Times New Roman" pitchFamily="18" charset="0"/>
                <a:ea typeface="宋体" pitchFamily="2" charset="-122"/>
              </a:rPr>
              <a:t>cin</a:t>
            </a:r>
            <a:r>
              <a:rPr lang="en-US" altLang="zh-CN" sz="1800" dirty="0">
                <a:solidFill>
                  <a:schemeClr val="tx1"/>
                </a:solidFill>
                <a:latin typeface="Times New Roman" pitchFamily="18" charset="0"/>
                <a:ea typeface="宋体" pitchFamily="2" charset="-122"/>
              </a:rPr>
              <a:t>&gt;&gt;</a:t>
            </a:r>
            <a:r>
              <a:rPr lang="en-US" altLang="zh-CN" sz="1800" dirty="0" err="1">
                <a:solidFill>
                  <a:schemeClr val="tx1"/>
                </a:solidFill>
                <a:latin typeface="Times New Roman" pitchFamily="18" charset="0"/>
                <a:ea typeface="宋体" pitchFamily="2" charset="-122"/>
              </a:rPr>
              <a:t>val</a:t>
            </a:r>
            <a:r>
              <a:rPr lang="en-US" altLang="zh-CN" sz="1800" dirty="0">
                <a:solidFill>
                  <a:schemeClr val="tx1"/>
                </a:solidFill>
                <a:latin typeface="Times New Roman" pitchFamily="18" charset="0"/>
                <a:ea typeface="宋体" pitchFamily="2" charset="-122"/>
              </a:rPr>
              <a:t>;  	</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a:t>
            </a:r>
          </a:p>
          <a:p>
            <a:pPr>
              <a:lnSpc>
                <a:spcPct val="90000"/>
              </a:lnSpc>
              <a:spcBef>
                <a:spcPct val="20000"/>
              </a:spcBef>
              <a:buClr>
                <a:schemeClr val="bg2"/>
              </a:buClr>
              <a:buFont typeface="Monotype Sorts" pitchFamily="2" charset="2"/>
              <a:buNone/>
            </a:pPr>
            <a:r>
              <a:rPr lang="en-US" altLang="zh-CN" sz="1800" dirty="0">
                <a:solidFill>
                  <a:schemeClr val="tx1"/>
                </a:solidFill>
                <a:latin typeface="Times New Roman" pitchFamily="18" charset="0"/>
                <a:ea typeface="宋体" pitchFamily="2" charset="-122"/>
              </a:rPr>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a:xfrm>
            <a:off x="642938" y="0"/>
            <a:ext cx="7772400" cy="785813"/>
          </a:xfrm>
        </p:spPr>
        <p:txBody>
          <a:bodyPr/>
          <a:lstStyle/>
          <a:p>
            <a:r>
              <a:rPr lang="en-US" altLang="zh-CN" b="1" smtClean="0"/>
              <a:t>2</a:t>
            </a:r>
            <a:r>
              <a:rPr lang="zh-CN" altLang="en-US" b="1" smtClean="0"/>
              <a:t>）</a:t>
            </a:r>
            <a:r>
              <a:rPr lang="en-US" b="1" smtClean="0"/>
              <a:t>单链表的输出</a:t>
            </a:r>
            <a:endParaRPr lang="zh-CN" altLang="en-US" b="1" smtClean="0"/>
          </a:p>
        </p:txBody>
      </p:sp>
      <p:sp>
        <p:nvSpPr>
          <p:cNvPr id="65539" name="内容占位符 2"/>
          <p:cNvSpPr>
            <a:spLocks noGrp="1"/>
          </p:cNvSpPr>
          <p:nvPr>
            <p:ph idx="4294967295"/>
          </p:nvPr>
        </p:nvSpPr>
        <p:spPr>
          <a:xfrm>
            <a:off x="611188" y="765175"/>
            <a:ext cx="7200900" cy="3600450"/>
          </a:xfrm>
        </p:spPr>
        <p:txBody>
          <a:bodyPr/>
          <a:lstStyle/>
          <a:p>
            <a:pPr>
              <a:buFont typeface="Monotype Sorts" pitchFamily="2" charset="2"/>
              <a:buNone/>
            </a:pPr>
            <a:r>
              <a:rPr lang="en-US" altLang="zh-CN" sz="2800" b="1" dirty="0" smtClean="0"/>
              <a:t>void List ::output ( )  {//</a:t>
            </a:r>
            <a:r>
              <a:rPr lang="zh-CN" altLang="en-US" sz="2800" b="1" dirty="0" smtClean="0"/>
              <a:t>依次输出各结点的值</a:t>
            </a:r>
            <a:endParaRPr lang="en-US" sz="2800" b="1" dirty="0" smtClean="0"/>
          </a:p>
          <a:p>
            <a:pPr>
              <a:buFont typeface="Monotype Sorts" pitchFamily="2" charset="2"/>
              <a:buNone/>
            </a:pPr>
            <a:r>
              <a:rPr lang="en-US" altLang="zh-CN" sz="2800" b="1" dirty="0" err="1" smtClean="0"/>
              <a:t>LinkNode</a:t>
            </a:r>
            <a:r>
              <a:rPr lang="en-US" altLang="zh-CN" sz="2800" b="1" dirty="0" smtClean="0"/>
              <a:t>  *p=first-&gt;link; </a:t>
            </a:r>
          </a:p>
          <a:p>
            <a:pPr>
              <a:buFont typeface="Monotype Sorts" pitchFamily="2" charset="2"/>
              <a:buNone/>
            </a:pPr>
            <a:r>
              <a:rPr lang="en-US" altLang="zh-CN" sz="2800" b="1" dirty="0" smtClean="0"/>
              <a:t>while(</a:t>
            </a:r>
            <a:r>
              <a:rPr lang="en-US" altLang="zh-CN" sz="2800" b="1" dirty="0" err="1" smtClean="0"/>
              <a:t>p.link</a:t>
            </a:r>
            <a:r>
              <a:rPr lang="en-US" altLang="zh-CN" sz="2800" b="1" dirty="0" smtClean="0"/>
              <a:t>!=NULL)    {</a:t>
            </a:r>
          </a:p>
          <a:p>
            <a:pPr>
              <a:buFont typeface="Monotype Sorts" pitchFamily="2" charset="2"/>
              <a:buNone/>
            </a:pPr>
            <a:r>
              <a:rPr lang="en-US" altLang="zh-CN" sz="2800" b="1" dirty="0" smtClean="0"/>
              <a:t>      </a:t>
            </a:r>
            <a:r>
              <a:rPr lang="en-US" altLang="zh-CN" sz="2800" b="1" dirty="0" err="1" smtClean="0"/>
              <a:t>cout</a:t>
            </a:r>
            <a:r>
              <a:rPr lang="en-US" altLang="zh-CN" sz="2800" b="1" dirty="0" smtClean="0"/>
              <a:t>&lt;&lt;p-&gt;data</a:t>
            </a:r>
            <a:r>
              <a:rPr lang="en-US" altLang="zh-CN" sz="2400" b="1" dirty="0" smtClean="0"/>
              <a:t>&lt;&lt;</a:t>
            </a:r>
            <a:r>
              <a:rPr lang="en-US" altLang="zh-CN" sz="2400" b="1" dirty="0" err="1" smtClean="0"/>
              <a:t>endl</a:t>
            </a:r>
            <a:r>
              <a:rPr lang="en-US" altLang="zh-CN" sz="2400" b="1" dirty="0" smtClean="0"/>
              <a:t>;</a:t>
            </a:r>
          </a:p>
          <a:p>
            <a:pPr>
              <a:buFont typeface="Monotype Sorts" pitchFamily="2" charset="2"/>
              <a:buNone/>
            </a:pPr>
            <a:r>
              <a:rPr lang="en-US" altLang="zh-CN" sz="2800" b="1" dirty="0" smtClean="0"/>
              <a:t>      p=p-&gt;link;</a:t>
            </a:r>
          </a:p>
          <a:p>
            <a:pPr>
              <a:buFont typeface="Monotype Sorts" pitchFamily="2" charset="2"/>
              <a:buNone/>
            </a:pPr>
            <a:r>
              <a:rPr lang="en-US" altLang="zh-CN" sz="2800" b="1" dirty="0" smtClean="0"/>
              <a:t>      }</a:t>
            </a:r>
          </a:p>
          <a:p>
            <a:pPr>
              <a:buFont typeface="Monotype Sorts" pitchFamily="2" charset="2"/>
              <a:buNone/>
            </a:pPr>
            <a:r>
              <a:rPr lang="en-US" altLang="zh-CN" sz="2800" b="1" dirty="0" smtClean="0"/>
              <a:t>}       </a:t>
            </a:r>
          </a:p>
          <a:p>
            <a:pPr>
              <a:buFont typeface="Monotype Sorts" pitchFamily="2" charset="2"/>
              <a:buNone/>
            </a:pPr>
            <a:endParaRPr lang="en-US" altLang="zh-CN" sz="2800" b="1" dirty="0" smtClean="0"/>
          </a:p>
          <a:p>
            <a:pPr>
              <a:buFont typeface="Monotype Sorts" pitchFamily="2" charset="2"/>
              <a:buNone/>
            </a:pPr>
            <a:endParaRPr lang="en-US" altLang="zh-CN" sz="2800" b="1" dirty="0" smtClean="0"/>
          </a:p>
        </p:txBody>
      </p:sp>
      <p:sp>
        <p:nvSpPr>
          <p:cNvPr id="2" name="TextBox 1"/>
          <p:cNvSpPr txBox="1"/>
          <p:nvPr/>
        </p:nvSpPr>
        <p:spPr>
          <a:xfrm>
            <a:off x="1619672" y="1772816"/>
            <a:ext cx="2164348"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2800" dirty="0">
                <a:latin typeface="+mn-lt"/>
              </a:rPr>
              <a:t>p!=</a:t>
            </a:r>
            <a:r>
              <a:rPr lang="en-US" altLang="zh-CN" sz="2800" dirty="0" smtClean="0">
                <a:latin typeface="+mn-lt"/>
              </a:rPr>
              <a:t>NULL</a:t>
            </a:r>
            <a:endParaRPr lang="zh-CN" altLang="en-US" sz="2800" dirty="0">
              <a:latin typeface="+mn-lt"/>
            </a:endParaRPr>
          </a:p>
        </p:txBody>
      </p:sp>
      <p:sp>
        <p:nvSpPr>
          <p:cNvPr id="5" name="TextBox 4"/>
          <p:cNvSpPr txBox="1"/>
          <p:nvPr/>
        </p:nvSpPr>
        <p:spPr>
          <a:xfrm>
            <a:off x="6156176" y="5877272"/>
            <a:ext cx="2164348" cy="52322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altLang="zh-CN" sz="2800" dirty="0" smtClean="0">
                <a:latin typeface="+mn-lt"/>
              </a:rPr>
              <a:t>1</a:t>
            </a:r>
            <a:r>
              <a:rPr lang="zh-CN" altLang="en-US" sz="2800" dirty="0" smtClean="0">
                <a:latin typeface="+mn-lt"/>
              </a:rPr>
              <a:t>个错误</a:t>
            </a:r>
            <a:endParaRPr lang="zh-CN" altLang="en-US" sz="2800" dirty="0">
              <a:latin typeface="+mn-lt"/>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anim calcmode="lin" valueType="num">
                                      <p:cBhvr>
                                        <p:cTn id="7" dur="500" fill="hold"/>
                                        <p:tgtEl>
                                          <p:spTgt spid="65539">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65539">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65539">
                                            <p:txEl>
                                              <p:pRg st="2" end="2"/>
                                            </p:txEl>
                                          </p:spTgt>
                                        </p:tgtEl>
                                      </p:cBhvr>
                                    </p:animEffect>
                                  </p:childTnLst>
                                </p:cTn>
                              </p:par>
                              <p:par>
                                <p:cTn id="10" presetID="53" presetClass="entr" presetSubtype="0" fill="hold" nodeType="withEffect">
                                  <p:stCondLst>
                                    <p:cond delay="0"/>
                                  </p:stCondLst>
                                  <p:childTnLst>
                                    <p:set>
                                      <p:cBhvr>
                                        <p:cTn id="11" dur="1" fill="hold">
                                          <p:stCondLst>
                                            <p:cond delay="0"/>
                                          </p:stCondLst>
                                        </p:cTn>
                                        <p:tgtEl>
                                          <p:spTgt spid="65539">
                                            <p:txEl>
                                              <p:pRg st="3" end="3"/>
                                            </p:txEl>
                                          </p:spTgt>
                                        </p:tgtEl>
                                        <p:attrNameLst>
                                          <p:attrName>style.visibility</p:attrName>
                                        </p:attrNameLst>
                                      </p:cBhvr>
                                      <p:to>
                                        <p:strVal val="visible"/>
                                      </p:to>
                                    </p:set>
                                    <p:anim calcmode="lin" valueType="num">
                                      <p:cBhvr>
                                        <p:cTn id="12" dur="500" fill="hold"/>
                                        <p:tgtEl>
                                          <p:spTgt spid="65539">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65539">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65539">
                                            <p:txEl>
                                              <p:pRg st="3" end="3"/>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nodeType="click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Effect transition="in" filter="diamond(in)">
                                      <p:cBhvr>
                                        <p:cTn id="19" dur="500"/>
                                        <p:tgtEl>
                                          <p:spTgt spid="65539">
                                            <p:txEl>
                                              <p:pRg st="4" end="4"/>
                                            </p:txEl>
                                          </p:spTgt>
                                        </p:tgtEl>
                                      </p:cBhvr>
                                    </p:animEffect>
                                  </p:childTnLst>
                                </p:cTn>
                              </p:par>
                              <p:par>
                                <p:cTn id="20" presetID="8" presetClass="entr" presetSubtype="16" fill="hold" nodeType="withEffect">
                                  <p:stCondLst>
                                    <p:cond delay="0"/>
                                  </p:stCondLst>
                                  <p:childTnLst>
                                    <p:set>
                                      <p:cBhvr>
                                        <p:cTn id="21" dur="1" fill="hold">
                                          <p:stCondLst>
                                            <p:cond delay="0"/>
                                          </p:stCondLst>
                                        </p:cTn>
                                        <p:tgtEl>
                                          <p:spTgt spid="65539">
                                            <p:txEl>
                                              <p:pRg st="5" end="5"/>
                                            </p:txEl>
                                          </p:spTgt>
                                        </p:tgtEl>
                                        <p:attrNameLst>
                                          <p:attrName>style.visibility</p:attrName>
                                        </p:attrNameLst>
                                      </p:cBhvr>
                                      <p:to>
                                        <p:strVal val="visible"/>
                                      </p:to>
                                    </p:set>
                                    <p:animEffect transition="in" filter="diamond(in)">
                                      <p:cBhvr>
                                        <p:cTn id="22" dur="500"/>
                                        <p:tgtEl>
                                          <p:spTgt spid="65539">
                                            <p:txEl>
                                              <p:pRg st="5" end="5"/>
                                            </p:txEl>
                                          </p:spTgt>
                                        </p:tgtEl>
                                      </p:cBhvr>
                                    </p:animEffect>
                                  </p:childTnLst>
                                </p:cTn>
                              </p:par>
                              <p:par>
                                <p:cTn id="23" presetID="8" presetClass="entr" presetSubtype="16" fill="hold" nodeType="withEffect">
                                  <p:stCondLst>
                                    <p:cond delay="0"/>
                                  </p:stCondLst>
                                  <p:childTnLst>
                                    <p:set>
                                      <p:cBhvr>
                                        <p:cTn id="24" dur="1" fill="hold">
                                          <p:stCondLst>
                                            <p:cond delay="0"/>
                                          </p:stCondLst>
                                        </p:cTn>
                                        <p:tgtEl>
                                          <p:spTgt spid="65539">
                                            <p:txEl>
                                              <p:pRg st="6" end="6"/>
                                            </p:txEl>
                                          </p:spTgt>
                                        </p:tgtEl>
                                        <p:attrNameLst>
                                          <p:attrName>style.visibility</p:attrName>
                                        </p:attrNameLst>
                                      </p:cBhvr>
                                      <p:to>
                                        <p:strVal val="visible"/>
                                      </p:to>
                                    </p:set>
                                    <p:animEffect transition="in" filter="diamond(in)">
                                      <p:cBhvr>
                                        <p:cTn id="25" dur="500"/>
                                        <p:tgtEl>
                                          <p:spTgt spid="6553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288" y="404813"/>
            <a:ext cx="1944687" cy="1938337"/>
          </a:xfrm>
          <a:prstGeom prst="rect">
            <a:avLst/>
          </a:prstGeom>
        </p:spPr>
        <p:txBody>
          <a:bodyPr>
            <a:spAutoFit/>
          </a:bodyPr>
          <a:lstStyle/>
          <a:p>
            <a:pPr>
              <a:defRPr/>
            </a:pPr>
            <a:r>
              <a:rPr lang="en-US" altLang="zh-CN" sz="2000" dirty="0">
                <a:latin typeface="+mn-lt"/>
                <a:ea typeface="+mn-ea"/>
              </a:rPr>
              <a:t>void main()</a:t>
            </a:r>
          </a:p>
          <a:p>
            <a:pPr>
              <a:defRPr/>
            </a:pPr>
            <a:r>
              <a:rPr lang="en-US" altLang="zh-CN" sz="2000" dirty="0">
                <a:latin typeface="+mn-lt"/>
                <a:ea typeface="+mn-ea"/>
              </a:rPr>
              <a:t>{</a:t>
            </a:r>
          </a:p>
          <a:p>
            <a:pPr>
              <a:defRPr/>
            </a:pPr>
            <a:r>
              <a:rPr lang="en-US" altLang="zh-CN" sz="2000" dirty="0">
                <a:latin typeface="+mn-lt"/>
                <a:ea typeface="+mn-ea"/>
              </a:rPr>
              <a:t>List  </a:t>
            </a:r>
            <a:r>
              <a:rPr lang="zh-CN" altLang="en-US" sz="2000" dirty="0">
                <a:latin typeface="+mn-lt"/>
                <a:ea typeface="+mn-ea"/>
              </a:rPr>
              <a:t> </a:t>
            </a:r>
            <a:r>
              <a:rPr lang="en-US" altLang="zh-CN" sz="2000" dirty="0">
                <a:latin typeface="+mn-lt"/>
                <a:ea typeface="+mn-ea"/>
              </a:rPr>
              <a:t>l  ;</a:t>
            </a:r>
          </a:p>
          <a:p>
            <a:pPr>
              <a:defRPr/>
            </a:pPr>
            <a:r>
              <a:rPr lang="en-US" altLang="zh-CN" sz="2000" dirty="0" err="1">
                <a:latin typeface="+mn-lt"/>
                <a:ea typeface="+mn-ea"/>
              </a:rPr>
              <a:t>l.input</a:t>
            </a:r>
            <a:r>
              <a:rPr lang="en-US" altLang="zh-CN" sz="2000" dirty="0">
                <a:latin typeface="+mn-lt"/>
                <a:ea typeface="+mn-ea"/>
              </a:rPr>
              <a:t> (0);</a:t>
            </a:r>
          </a:p>
          <a:p>
            <a:pPr>
              <a:defRPr/>
            </a:pPr>
            <a:r>
              <a:rPr lang="en-US" altLang="zh-CN" sz="2000" dirty="0" err="1">
                <a:latin typeface="+mn-lt"/>
                <a:ea typeface="+mn-ea"/>
              </a:rPr>
              <a:t>l.output</a:t>
            </a:r>
            <a:r>
              <a:rPr lang="en-US" altLang="zh-CN" sz="2000" dirty="0">
                <a:latin typeface="+mn-lt"/>
                <a:ea typeface="+mn-ea"/>
              </a:rPr>
              <a:t> ();</a:t>
            </a:r>
          </a:p>
          <a:p>
            <a:pPr>
              <a:defRPr/>
            </a:pPr>
            <a:r>
              <a:rPr lang="en-US" altLang="zh-CN" sz="2000" dirty="0">
                <a:latin typeface="+mn-lt"/>
                <a:ea typeface="+mn-ea"/>
              </a:rPr>
              <a:t>}</a:t>
            </a:r>
            <a:endParaRPr lang="zh-CN" altLang="en-US" sz="2000" dirty="0">
              <a:latin typeface="+mn-lt"/>
              <a:ea typeface="+mn-ea"/>
            </a:endParaRPr>
          </a:p>
        </p:txBody>
      </p:sp>
      <p:sp>
        <p:nvSpPr>
          <p:cNvPr id="3" name="矩形 2"/>
          <p:cNvSpPr/>
          <p:nvPr/>
        </p:nvSpPr>
        <p:spPr>
          <a:xfrm>
            <a:off x="3203575" y="379413"/>
            <a:ext cx="1944688" cy="1938337"/>
          </a:xfrm>
          <a:prstGeom prst="rect">
            <a:avLst/>
          </a:prstGeom>
        </p:spPr>
        <p:txBody>
          <a:bodyPr>
            <a:spAutoFit/>
          </a:bodyPr>
          <a:lstStyle/>
          <a:p>
            <a:pPr>
              <a:defRPr/>
            </a:pPr>
            <a:r>
              <a:rPr lang="en-US" altLang="zh-CN" sz="2000" dirty="0">
                <a:latin typeface="+mn-lt"/>
                <a:ea typeface="+mn-ea"/>
              </a:rPr>
              <a:t>void main()</a:t>
            </a:r>
          </a:p>
          <a:p>
            <a:pPr>
              <a:defRPr/>
            </a:pPr>
            <a:r>
              <a:rPr lang="en-US" altLang="zh-CN" sz="2000" dirty="0">
                <a:latin typeface="+mn-lt"/>
                <a:ea typeface="+mn-ea"/>
              </a:rPr>
              <a:t>{</a:t>
            </a:r>
          </a:p>
          <a:p>
            <a:pPr>
              <a:defRPr/>
            </a:pPr>
            <a:r>
              <a:rPr lang="en-US" altLang="zh-CN" sz="2000" dirty="0">
                <a:latin typeface="+mn-lt"/>
                <a:ea typeface="+mn-ea"/>
              </a:rPr>
              <a:t>List  </a:t>
            </a:r>
            <a:r>
              <a:rPr lang="zh-CN" altLang="en-US" sz="2000" dirty="0">
                <a:latin typeface="+mn-lt"/>
                <a:ea typeface="+mn-ea"/>
              </a:rPr>
              <a:t> </a:t>
            </a:r>
            <a:r>
              <a:rPr lang="en-US" altLang="zh-CN" sz="2000" dirty="0">
                <a:latin typeface="+mn-lt"/>
                <a:ea typeface="+mn-ea"/>
              </a:rPr>
              <a:t>*l  ;</a:t>
            </a:r>
          </a:p>
          <a:p>
            <a:pPr>
              <a:defRPr/>
            </a:pPr>
            <a:r>
              <a:rPr lang="en-US" altLang="zh-CN" sz="2000" dirty="0" err="1">
                <a:latin typeface="+mn-lt"/>
                <a:ea typeface="+mn-ea"/>
              </a:rPr>
              <a:t>l.input</a:t>
            </a:r>
            <a:r>
              <a:rPr lang="en-US" altLang="zh-CN" sz="2000" dirty="0">
                <a:latin typeface="+mn-lt"/>
                <a:ea typeface="+mn-ea"/>
              </a:rPr>
              <a:t> (0);</a:t>
            </a:r>
          </a:p>
          <a:p>
            <a:pPr>
              <a:defRPr/>
            </a:pPr>
            <a:r>
              <a:rPr lang="en-US" altLang="zh-CN" sz="2000" dirty="0" err="1">
                <a:latin typeface="+mn-lt"/>
                <a:ea typeface="+mn-ea"/>
              </a:rPr>
              <a:t>l.output</a:t>
            </a:r>
            <a:r>
              <a:rPr lang="en-US" altLang="zh-CN" sz="2000" dirty="0">
                <a:latin typeface="+mn-lt"/>
                <a:ea typeface="+mn-ea"/>
              </a:rPr>
              <a:t> ();</a:t>
            </a:r>
          </a:p>
          <a:p>
            <a:pPr>
              <a:defRPr/>
            </a:pPr>
            <a:r>
              <a:rPr lang="en-US" altLang="zh-CN" sz="2000" dirty="0">
                <a:latin typeface="+mn-lt"/>
                <a:ea typeface="+mn-ea"/>
              </a:rPr>
              <a:t>}</a:t>
            </a:r>
            <a:endParaRPr lang="zh-CN" altLang="en-US" sz="2000" dirty="0">
              <a:latin typeface="+mn-lt"/>
              <a:ea typeface="+mn-ea"/>
            </a:endParaRPr>
          </a:p>
        </p:txBody>
      </p:sp>
      <p:sp>
        <p:nvSpPr>
          <p:cNvPr id="4" name="矩形 3"/>
          <p:cNvSpPr/>
          <p:nvPr/>
        </p:nvSpPr>
        <p:spPr>
          <a:xfrm>
            <a:off x="5651500" y="379413"/>
            <a:ext cx="1944688" cy="1938337"/>
          </a:xfrm>
          <a:prstGeom prst="rect">
            <a:avLst/>
          </a:prstGeom>
        </p:spPr>
        <p:txBody>
          <a:bodyPr>
            <a:spAutoFit/>
          </a:bodyPr>
          <a:lstStyle/>
          <a:p>
            <a:pPr>
              <a:defRPr/>
            </a:pPr>
            <a:r>
              <a:rPr lang="en-US" altLang="zh-CN" sz="2000" dirty="0">
                <a:latin typeface="+mn-lt"/>
                <a:ea typeface="+mn-ea"/>
              </a:rPr>
              <a:t>void main()</a:t>
            </a:r>
          </a:p>
          <a:p>
            <a:pPr>
              <a:defRPr/>
            </a:pPr>
            <a:r>
              <a:rPr lang="en-US" altLang="zh-CN" sz="2000" dirty="0">
                <a:latin typeface="+mn-lt"/>
                <a:ea typeface="+mn-ea"/>
              </a:rPr>
              <a:t>{</a:t>
            </a:r>
          </a:p>
          <a:p>
            <a:pPr>
              <a:defRPr/>
            </a:pPr>
            <a:r>
              <a:rPr lang="en-US" altLang="zh-CN" sz="2000" dirty="0">
                <a:latin typeface="+mn-lt"/>
                <a:ea typeface="+mn-ea"/>
              </a:rPr>
              <a:t>List  </a:t>
            </a:r>
            <a:r>
              <a:rPr lang="zh-CN" altLang="en-US" sz="2000" dirty="0">
                <a:latin typeface="+mn-lt"/>
                <a:ea typeface="+mn-ea"/>
              </a:rPr>
              <a:t> </a:t>
            </a:r>
            <a:r>
              <a:rPr lang="en-US" altLang="zh-CN" sz="2000" dirty="0">
                <a:latin typeface="+mn-lt"/>
                <a:ea typeface="+mn-ea"/>
              </a:rPr>
              <a:t>*l  ;</a:t>
            </a:r>
          </a:p>
          <a:p>
            <a:pPr>
              <a:defRPr/>
            </a:pPr>
            <a:r>
              <a:rPr lang="en-US" altLang="zh-CN" sz="2000" dirty="0">
                <a:latin typeface="+mn-lt"/>
                <a:ea typeface="+mn-ea"/>
              </a:rPr>
              <a:t>*</a:t>
            </a:r>
            <a:r>
              <a:rPr lang="en-US" altLang="zh-CN" sz="2000" dirty="0" err="1">
                <a:latin typeface="+mn-lt"/>
                <a:ea typeface="+mn-ea"/>
              </a:rPr>
              <a:t>l.input</a:t>
            </a:r>
            <a:r>
              <a:rPr lang="en-US" altLang="zh-CN" sz="2000" dirty="0">
                <a:latin typeface="+mn-lt"/>
                <a:ea typeface="+mn-ea"/>
              </a:rPr>
              <a:t> (0);</a:t>
            </a:r>
          </a:p>
          <a:p>
            <a:pPr>
              <a:defRPr/>
            </a:pPr>
            <a:r>
              <a:rPr lang="en-US" altLang="zh-CN" sz="2000" dirty="0">
                <a:latin typeface="+mn-lt"/>
                <a:ea typeface="+mn-ea"/>
              </a:rPr>
              <a:t>*</a:t>
            </a:r>
            <a:r>
              <a:rPr lang="en-US" altLang="zh-CN" sz="2000" dirty="0" err="1">
                <a:latin typeface="+mn-lt"/>
                <a:ea typeface="+mn-ea"/>
              </a:rPr>
              <a:t>l.output</a:t>
            </a:r>
            <a:r>
              <a:rPr lang="en-US" altLang="zh-CN" sz="2000" dirty="0">
                <a:latin typeface="+mn-lt"/>
                <a:ea typeface="+mn-ea"/>
              </a:rPr>
              <a:t> ();</a:t>
            </a:r>
          </a:p>
          <a:p>
            <a:pPr>
              <a:defRPr/>
            </a:pPr>
            <a:r>
              <a:rPr lang="en-US" altLang="zh-CN" sz="2000" dirty="0">
                <a:latin typeface="+mn-lt"/>
                <a:ea typeface="+mn-ea"/>
              </a:rPr>
              <a:t>}</a:t>
            </a:r>
            <a:endParaRPr lang="zh-CN" altLang="en-US" sz="2000" dirty="0">
              <a:latin typeface="+mn-lt"/>
              <a:ea typeface="+mn-ea"/>
            </a:endParaRPr>
          </a:p>
        </p:txBody>
      </p:sp>
      <p:sp>
        <p:nvSpPr>
          <p:cNvPr id="5" name="矩形 4"/>
          <p:cNvSpPr/>
          <p:nvPr/>
        </p:nvSpPr>
        <p:spPr>
          <a:xfrm>
            <a:off x="423863" y="3786981"/>
            <a:ext cx="1944687" cy="1939925"/>
          </a:xfrm>
          <a:prstGeom prst="rect">
            <a:avLst/>
          </a:prstGeom>
        </p:spPr>
        <p:txBody>
          <a:bodyPr>
            <a:spAutoFit/>
          </a:bodyPr>
          <a:lstStyle/>
          <a:p>
            <a:pPr>
              <a:defRPr/>
            </a:pPr>
            <a:r>
              <a:rPr lang="en-US" altLang="zh-CN" sz="2000" dirty="0">
                <a:latin typeface="+mn-lt"/>
                <a:ea typeface="+mn-ea"/>
              </a:rPr>
              <a:t>void main()</a:t>
            </a:r>
          </a:p>
          <a:p>
            <a:pPr>
              <a:defRPr/>
            </a:pPr>
            <a:r>
              <a:rPr lang="en-US" altLang="zh-CN" sz="2000" dirty="0">
                <a:latin typeface="+mn-lt"/>
                <a:ea typeface="+mn-ea"/>
              </a:rPr>
              <a:t>{</a:t>
            </a:r>
          </a:p>
          <a:p>
            <a:pPr>
              <a:defRPr/>
            </a:pPr>
            <a:r>
              <a:rPr lang="en-US" altLang="zh-CN" sz="2000" dirty="0">
                <a:latin typeface="+mn-lt"/>
                <a:ea typeface="+mn-ea"/>
              </a:rPr>
              <a:t>List  </a:t>
            </a:r>
            <a:r>
              <a:rPr lang="zh-CN" altLang="en-US" sz="2000" dirty="0">
                <a:latin typeface="+mn-lt"/>
                <a:ea typeface="+mn-ea"/>
              </a:rPr>
              <a:t> </a:t>
            </a:r>
            <a:r>
              <a:rPr lang="en-US" altLang="zh-CN" sz="2000" dirty="0">
                <a:latin typeface="+mn-lt"/>
                <a:ea typeface="+mn-ea"/>
              </a:rPr>
              <a:t>*l  ;</a:t>
            </a:r>
          </a:p>
          <a:p>
            <a:pPr>
              <a:defRPr/>
            </a:pPr>
            <a:r>
              <a:rPr lang="en-US" altLang="zh-CN" sz="2000" dirty="0">
                <a:latin typeface="+mn-lt"/>
                <a:ea typeface="+mn-ea"/>
              </a:rPr>
              <a:t>(*l).input (0);</a:t>
            </a:r>
          </a:p>
          <a:p>
            <a:pPr>
              <a:defRPr/>
            </a:pPr>
            <a:r>
              <a:rPr lang="en-US" altLang="zh-CN" sz="2000" dirty="0">
                <a:latin typeface="+mn-lt"/>
                <a:ea typeface="+mn-ea"/>
              </a:rPr>
              <a:t>(*l).output ();</a:t>
            </a:r>
          </a:p>
          <a:p>
            <a:pPr>
              <a:defRPr/>
            </a:pPr>
            <a:r>
              <a:rPr lang="en-US" altLang="zh-CN" sz="2000" dirty="0">
                <a:latin typeface="+mn-lt"/>
                <a:ea typeface="+mn-ea"/>
              </a:rPr>
              <a:t>}</a:t>
            </a:r>
            <a:endParaRPr lang="zh-CN" altLang="en-US" sz="2000" dirty="0">
              <a:latin typeface="+mn-lt"/>
              <a:ea typeface="+mn-ea"/>
            </a:endParaRPr>
          </a:p>
        </p:txBody>
      </p:sp>
      <p:sp>
        <p:nvSpPr>
          <p:cNvPr id="6" name="矩形 5"/>
          <p:cNvSpPr/>
          <p:nvPr/>
        </p:nvSpPr>
        <p:spPr>
          <a:xfrm>
            <a:off x="3165475" y="3794919"/>
            <a:ext cx="2486025" cy="1938337"/>
          </a:xfrm>
          <a:prstGeom prst="rect">
            <a:avLst/>
          </a:prstGeom>
        </p:spPr>
        <p:txBody>
          <a:bodyPr>
            <a:spAutoFit/>
          </a:bodyPr>
          <a:lstStyle/>
          <a:p>
            <a:pPr>
              <a:defRPr/>
            </a:pPr>
            <a:r>
              <a:rPr lang="en-US" altLang="zh-CN" sz="2000" dirty="0">
                <a:latin typeface="+mn-lt"/>
                <a:ea typeface="+mn-ea"/>
              </a:rPr>
              <a:t>void main()</a:t>
            </a:r>
          </a:p>
          <a:p>
            <a:pPr>
              <a:defRPr/>
            </a:pPr>
            <a:r>
              <a:rPr lang="en-US" altLang="zh-CN" sz="2000" dirty="0">
                <a:latin typeface="+mn-lt"/>
                <a:ea typeface="+mn-ea"/>
              </a:rPr>
              <a:t>{</a:t>
            </a:r>
          </a:p>
          <a:p>
            <a:pPr>
              <a:defRPr/>
            </a:pPr>
            <a:r>
              <a:rPr lang="en-US" altLang="zh-CN" sz="2000" dirty="0">
                <a:latin typeface="+mn-lt"/>
                <a:ea typeface="+mn-ea"/>
              </a:rPr>
              <a:t>List  </a:t>
            </a:r>
            <a:r>
              <a:rPr lang="zh-CN" altLang="en-US" sz="2000" dirty="0">
                <a:latin typeface="+mn-lt"/>
                <a:ea typeface="+mn-ea"/>
              </a:rPr>
              <a:t> </a:t>
            </a:r>
            <a:r>
              <a:rPr lang="en-US" altLang="zh-CN" sz="2000" dirty="0">
                <a:latin typeface="+mn-lt"/>
                <a:ea typeface="+mn-ea"/>
              </a:rPr>
              <a:t>*l=new List () ;</a:t>
            </a:r>
          </a:p>
          <a:p>
            <a:pPr>
              <a:defRPr/>
            </a:pPr>
            <a:r>
              <a:rPr lang="en-US" altLang="zh-CN" sz="2000" dirty="0">
                <a:latin typeface="+mn-lt"/>
                <a:ea typeface="+mn-ea"/>
              </a:rPr>
              <a:t>(*l).input (0);</a:t>
            </a:r>
          </a:p>
          <a:p>
            <a:pPr>
              <a:defRPr/>
            </a:pPr>
            <a:r>
              <a:rPr lang="en-US" altLang="zh-CN" sz="2000" dirty="0">
                <a:latin typeface="+mn-lt"/>
                <a:ea typeface="+mn-ea"/>
              </a:rPr>
              <a:t>(*l).output ();</a:t>
            </a:r>
          </a:p>
          <a:p>
            <a:pPr>
              <a:defRPr/>
            </a:pPr>
            <a:r>
              <a:rPr lang="en-US" altLang="zh-CN" sz="2000" dirty="0">
                <a:latin typeface="+mn-lt"/>
                <a:ea typeface="+mn-ea"/>
              </a:rPr>
              <a:t>}</a:t>
            </a:r>
            <a:endParaRPr lang="zh-CN" altLang="en-US" sz="2000" dirty="0">
              <a:latin typeface="+mn-lt"/>
              <a:ea typeface="+mn-ea"/>
            </a:endParaRPr>
          </a:p>
        </p:txBody>
      </p:sp>
      <p:sp>
        <p:nvSpPr>
          <p:cNvPr id="7" name="矩形 6"/>
          <p:cNvSpPr/>
          <p:nvPr/>
        </p:nvSpPr>
        <p:spPr>
          <a:xfrm>
            <a:off x="5780088" y="3767931"/>
            <a:ext cx="2486025" cy="1939925"/>
          </a:xfrm>
          <a:prstGeom prst="rect">
            <a:avLst/>
          </a:prstGeom>
        </p:spPr>
        <p:txBody>
          <a:bodyPr>
            <a:spAutoFit/>
          </a:bodyPr>
          <a:lstStyle/>
          <a:p>
            <a:pPr>
              <a:defRPr/>
            </a:pPr>
            <a:r>
              <a:rPr lang="en-US" altLang="zh-CN" sz="2000" dirty="0">
                <a:latin typeface="+mn-lt"/>
                <a:ea typeface="+mn-ea"/>
              </a:rPr>
              <a:t>void main()</a:t>
            </a:r>
          </a:p>
          <a:p>
            <a:pPr>
              <a:defRPr/>
            </a:pPr>
            <a:r>
              <a:rPr lang="en-US" altLang="zh-CN" sz="2000" dirty="0">
                <a:latin typeface="+mn-lt"/>
                <a:ea typeface="+mn-ea"/>
              </a:rPr>
              <a:t>{</a:t>
            </a:r>
          </a:p>
          <a:p>
            <a:pPr>
              <a:defRPr/>
            </a:pPr>
            <a:r>
              <a:rPr lang="en-US" altLang="zh-CN" sz="2000" dirty="0">
                <a:latin typeface="+mn-lt"/>
                <a:ea typeface="+mn-ea"/>
              </a:rPr>
              <a:t>List  </a:t>
            </a:r>
            <a:r>
              <a:rPr lang="zh-CN" altLang="en-US" sz="2000" dirty="0">
                <a:latin typeface="+mn-lt"/>
                <a:ea typeface="+mn-ea"/>
              </a:rPr>
              <a:t> </a:t>
            </a:r>
            <a:r>
              <a:rPr lang="en-US" altLang="zh-CN" sz="2000" dirty="0">
                <a:latin typeface="+mn-lt"/>
                <a:ea typeface="+mn-ea"/>
              </a:rPr>
              <a:t>*l=new List () ;</a:t>
            </a:r>
          </a:p>
          <a:p>
            <a:pPr>
              <a:defRPr/>
            </a:pPr>
            <a:r>
              <a:rPr lang="en-US" altLang="zh-CN" sz="2000" dirty="0">
                <a:latin typeface="+mn-lt"/>
                <a:ea typeface="+mn-ea"/>
              </a:rPr>
              <a:t>l-&gt;input (0);</a:t>
            </a:r>
          </a:p>
          <a:p>
            <a:pPr>
              <a:defRPr/>
            </a:pPr>
            <a:r>
              <a:rPr lang="en-US" altLang="zh-CN" sz="2000" dirty="0">
                <a:latin typeface="+mn-lt"/>
                <a:ea typeface="+mn-ea"/>
              </a:rPr>
              <a:t>l-&gt;output ();</a:t>
            </a:r>
          </a:p>
          <a:p>
            <a:pPr>
              <a:defRPr/>
            </a:pPr>
            <a:r>
              <a:rPr lang="en-US" altLang="zh-CN" sz="2000" dirty="0">
                <a:latin typeface="+mn-lt"/>
                <a:ea typeface="+mn-ea"/>
              </a:rPr>
              <a:t>}</a:t>
            </a:r>
            <a:endParaRPr lang="zh-CN" altLang="en-US" sz="2000" dirty="0">
              <a:latin typeface="+mn-lt"/>
              <a:ea typeface="+mn-ea"/>
            </a:endParaRPr>
          </a:p>
        </p:txBody>
      </p:sp>
      <p:sp>
        <p:nvSpPr>
          <p:cNvPr id="8" name="TextBox 7"/>
          <p:cNvSpPr txBox="1"/>
          <p:nvPr/>
        </p:nvSpPr>
        <p:spPr>
          <a:xfrm>
            <a:off x="881901" y="1835318"/>
            <a:ext cx="971459" cy="1015663"/>
          </a:xfrm>
          <a:prstGeom prst="rect">
            <a:avLst/>
          </a:prstGeom>
          <a:noFill/>
        </p:spPr>
        <p:txBody>
          <a:bodyPr wrap="square" rtlCol="0">
            <a:spAutoFit/>
          </a:bodyPr>
          <a:lstStyle/>
          <a:p>
            <a:r>
              <a:rPr lang="zh-CN" altLang="en-US" dirty="0" smtClean="0">
                <a:latin typeface="宋体"/>
                <a:ea typeface="宋体"/>
              </a:rPr>
              <a:t>√</a:t>
            </a:r>
            <a:endParaRPr lang="zh-CN" altLang="en-US" dirty="0"/>
          </a:p>
        </p:txBody>
      </p:sp>
      <p:sp>
        <p:nvSpPr>
          <p:cNvPr id="9" name="TextBox 8"/>
          <p:cNvSpPr txBox="1"/>
          <p:nvPr/>
        </p:nvSpPr>
        <p:spPr>
          <a:xfrm>
            <a:off x="3690189" y="5517232"/>
            <a:ext cx="971459" cy="1015663"/>
          </a:xfrm>
          <a:prstGeom prst="rect">
            <a:avLst/>
          </a:prstGeom>
          <a:noFill/>
        </p:spPr>
        <p:txBody>
          <a:bodyPr wrap="square" rtlCol="0">
            <a:spAutoFit/>
          </a:bodyPr>
          <a:lstStyle/>
          <a:p>
            <a:r>
              <a:rPr lang="zh-CN" altLang="en-US" dirty="0" smtClean="0">
                <a:latin typeface="宋体"/>
                <a:ea typeface="宋体"/>
              </a:rPr>
              <a:t>√</a:t>
            </a:r>
            <a:endParaRPr lang="zh-CN" altLang="en-US" dirty="0"/>
          </a:p>
        </p:txBody>
      </p:sp>
      <p:sp>
        <p:nvSpPr>
          <p:cNvPr id="10" name="TextBox 9"/>
          <p:cNvSpPr txBox="1"/>
          <p:nvPr/>
        </p:nvSpPr>
        <p:spPr>
          <a:xfrm>
            <a:off x="6228184" y="5506498"/>
            <a:ext cx="971459" cy="1015663"/>
          </a:xfrm>
          <a:prstGeom prst="rect">
            <a:avLst/>
          </a:prstGeom>
          <a:noFill/>
        </p:spPr>
        <p:txBody>
          <a:bodyPr wrap="square" rtlCol="0">
            <a:spAutoFit/>
          </a:bodyPr>
          <a:lstStyle/>
          <a:p>
            <a:r>
              <a:rPr lang="zh-CN" altLang="en-US" dirty="0" smtClean="0">
                <a:latin typeface="宋体"/>
                <a:ea typeface="宋体"/>
              </a:rPr>
              <a:t>√</a:t>
            </a:r>
            <a:endParaRPr lang="zh-CN" altLang="en-US"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285750" y="1714500"/>
            <a:ext cx="7772400" cy="1143000"/>
          </a:xfrm>
        </p:spPr>
        <p:txBody>
          <a:bodyPr/>
          <a:lstStyle/>
          <a:p>
            <a:pPr eaLnBrk="1" hangingPunct="1"/>
            <a:r>
              <a:rPr lang="zh-CN" dirty="0" smtClean="0"/>
              <a:t>思路：</a:t>
            </a:r>
          </a:p>
        </p:txBody>
      </p:sp>
      <p:sp>
        <p:nvSpPr>
          <p:cNvPr id="35843" name="Rectangle 3"/>
          <p:cNvSpPr>
            <a:spLocks noGrp="1" noChangeArrowheads="1"/>
          </p:cNvSpPr>
          <p:nvPr>
            <p:ph type="body" idx="4294967295"/>
          </p:nvPr>
        </p:nvSpPr>
        <p:spPr>
          <a:xfrm>
            <a:off x="285750" y="3000375"/>
            <a:ext cx="8643938" cy="3463925"/>
          </a:xfrm>
        </p:spPr>
        <p:txBody>
          <a:bodyPr/>
          <a:lstStyle/>
          <a:p>
            <a:pPr eaLnBrk="1" hangingPunct="1">
              <a:buFont typeface="Monotype Sorts" pitchFamily="2" charset="2"/>
              <a:buNone/>
            </a:pPr>
            <a:r>
              <a:rPr lang="en-US" altLang="zh-CN" dirty="0" smtClean="0"/>
              <a:t>①</a:t>
            </a:r>
            <a:r>
              <a:rPr lang="zh-CN" altLang="en-US" dirty="0" smtClean="0"/>
              <a:t>设指针</a:t>
            </a:r>
            <a:r>
              <a:rPr lang="en-US" altLang="zh-CN" dirty="0" smtClean="0"/>
              <a:t>q</a:t>
            </a:r>
            <a:r>
              <a:rPr lang="zh-CN" altLang="en-US" dirty="0" smtClean="0"/>
              <a:t>；</a:t>
            </a:r>
          </a:p>
          <a:p>
            <a:pPr eaLnBrk="1" hangingPunct="1">
              <a:buFont typeface="Monotype Sorts" pitchFamily="2" charset="2"/>
              <a:buNone/>
            </a:pPr>
            <a:r>
              <a:rPr lang="zh-CN" altLang="en-US" dirty="0" smtClean="0"/>
              <a:t>②当链表不为空（</a:t>
            </a:r>
            <a:r>
              <a:rPr lang="en-US" altLang="zh-CN" dirty="0" smtClean="0"/>
              <a:t>first</a:t>
            </a:r>
            <a:r>
              <a:rPr lang="zh-CN" altLang="en-US" dirty="0" smtClean="0"/>
              <a:t>的</a:t>
            </a:r>
            <a:r>
              <a:rPr lang="en-US" altLang="zh-CN" dirty="0" smtClean="0"/>
              <a:t>link</a:t>
            </a:r>
            <a:r>
              <a:rPr lang="zh-CN" altLang="en-US" dirty="0" smtClean="0"/>
              <a:t>不为</a:t>
            </a:r>
            <a:r>
              <a:rPr lang="en-US" altLang="zh-CN" dirty="0" smtClean="0"/>
              <a:t>NULL</a:t>
            </a:r>
            <a:r>
              <a:rPr lang="en-US" dirty="0" smtClean="0"/>
              <a:t>）：</a:t>
            </a:r>
          </a:p>
          <a:p>
            <a:pPr eaLnBrk="1" hangingPunct="1">
              <a:buFont typeface="Monotype Sorts" pitchFamily="2" charset="2"/>
              <a:buNone/>
            </a:pPr>
            <a:r>
              <a:rPr lang="en-US" altLang="zh-CN" dirty="0" smtClean="0"/>
              <a:t>        q</a:t>
            </a:r>
            <a:r>
              <a:rPr lang="zh-CN" altLang="en-US" dirty="0" smtClean="0"/>
              <a:t>指向</a:t>
            </a:r>
            <a:r>
              <a:rPr lang="en-US" altLang="zh-CN" dirty="0" smtClean="0"/>
              <a:t>first</a:t>
            </a:r>
            <a:r>
              <a:rPr lang="zh-CN" altLang="en-US" dirty="0" smtClean="0"/>
              <a:t>的下一结点；</a:t>
            </a:r>
          </a:p>
          <a:p>
            <a:pPr eaLnBrk="1" hangingPunct="1">
              <a:buFont typeface="Monotype Sorts" pitchFamily="2" charset="2"/>
              <a:buNone/>
            </a:pPr>
            <a:r>
              <a:rPr lang="zh-CN" altLang="en-US" dirty="0" smtClean="0"/>
              <a:t>        把</a:t>
            </a:r>
            <a:r>
              <a:rPr lang="en-US" altLang="zh-CN" dirty="0" smtClean="0"/>
              <a:t>q</a:t>
            </a:r>
            <a:r>
              <a:rPr lang="zh-CN" altLang="en-US" dirty="0" smtClean="0"/>
              <a:t>结点从链表中摘除，删除</a:t>
            </a:r>
            <a:r>
              <a:rPr lang="en-US" altLang="zh-CN" dirty="0" smtClean="0"/>
              <a:t>q </a:t>
            </a:r>
            <a:r>
              <a:rPr lang="zh-CN" altLang="en-US" dirty="0" smtClean="0"/>
              <a:t>；</a:t>
            </a:r>
          </a:p>
        </p:txBody>
      </p:sp>
      <p:sp>
        <p:nvSpPr>
          <p:cNvPr id="35844" name="Text Box 4"/>
          <p:cNvSpPr txBox="1">
            <a:spLocks noChangeArrowheads="1"/>
          </p:cNvSpPr>
          <p:nvPr/>
        </p:nvSpPr>
        <p:spPr bwMode="auto">
          <a:xfrm>
            <a:off x="285750" y="214313"/>
            <a:ext cx="8358188" cy="13239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spcBef>
                <a:spcPct val="50000"/>
              </a:spcBef>
            </a:pPr>
            <a:r>
              <a:rPr lang="en-US" altLang="zh-CN" sz="3200" dirty="0">
                <a:solidFill>
                  <a:schemeClr val="tx1"/>
                </a:solidFill>
                <a:latin typeface="宋体" pitchFamily="2" charset="-122"/>
                <a:ea typeface="宋体" pitchFamily="2" charset="-122"/>
              </a:rPr>
              <a:t>3</a:t>
            </a:r>
            <a:r>
              <a:rPr lang="zh-CN" altLang="en-US" sz="3200" dirty="0">
                <a:solidFill>
                  <a:schemeClr val="tx1"/>
                </a:solidFill>
                <a:latin typeface="宋体" pitchFamily="2" charset="-122"/>
                <a:ea typeface="宋体" pitchFamily="2" charset="-122"/>
              </a:rPr>
              <a:t>）删去链表中除表头结点外的所有其它结点</a:t>
            </a:r>
            <a:endParaRPr lang="en-US" sz="3200" dirty="0">
              <a:solidFill>
                <a:schemeClr val="tx1"/>
              </a:solidFill>
              <a:latin typeface="宋体" pitchFamily="2" charset="-122"/>
              <a:ea typeface="宋体" pitchFamily="2" charset="-122"/>
            </a:endParaRPr>
          </a:p>
          <a:p>
            <a:pPr eaLnBrk="1" hangingPunct="1">
              <a:spcBef>
                <a:spcPct val="50000"/>
              </a:spcBef>
            </a:pPr>
            <a:r>
              <a:rPr lang="en-US" altLang="zh-CN" sz="3200" dirty="0" err="1">
                <a:solidFill>
                  <a:schemeClr val="tx1"/>
                </a:solidFill>
                <a:latin typeface="宋体" pitchFamily="2" charset="-122"/>
                <a:ea typeface="宋体" pitchFamily="2" charset="-122"/>
              </a:rPr>
              <a:t>MakeEmpty</a:t>
            </a:r>
            <a:r>
              <a:rPr lang="en-US" altLang="zh-CN" sz="3200" dirty="0">
                <a:solidFill>
                  <a:schemeClr val="tx1"/>
                </a:solidFill>
                <a:latin typeface="宋体" pitchFamily="2" charset="-122"/>
                <a:ea typeface="宋体" pitchFamily="2" charset="-122"/>
              </a:rPr>
              <a:t> ( )</a:t>
            </a:r>
            <a:endParaRPr lang="zh-CN" altLang="en-US" sz="3200" dirty="0">
              <a:solidFill>
                <a:schemeClr val="tx1"/>
              </a:solidFill>
              <a:latin typeface="宋体" pitchFamily="2" charset="-122"/>
              <a:ea typeface="宋体" pitchFamily="2" charset="-122"/>
            </a:endParaRPr>
          </a:p>
        </p:txBody>
      </p:sp>
    </p:spTree>
  </p:cSld>
  <p:clrMapOvr>
    <a:masterClrMapping/>
  </p:clrMapOvr>
  <p:transition spd="med">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ChangeArrowheads="1"/>
          </p:cNvSpPr>
          <p:nvPr/>
        </p:nvSpPr>
        <p:spPr bwMode="auto">
          <a:xfrm>
            <a:off x="609600" y="381000"/>
            <a:ext cx="8153400" cy="506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en-US" altLang="zh-CN" sz="2800" dirty="0">
                <a:solidFill>
                  <a:schemeClr val="tx1"/>
                </a:solidFill>
                <a:latin typeface="宋体" pitchFamily="2" charset="-122"/>
                <a:ea typeface="宋体" pitchFamily="2" charset="-122"/>
              </a:rPr>
              <a:t>void List :: </a:t>
            </a:r>
            <a:r>
              <a:rPr lang="en-US" altLang="zh-CN" sz="2800" dirty="0" err="1">
                <a:solidFill>
                  <a:schemeClr val="tx1"/>
                </a:solidFill>
                <a:latin typeface="宋体" pitchFamily="2" charset="-122"/>
                <a:ea typeface="宋体" pitchFamily="2" charset="-122"/>
              </a:rPr>
              <a:t>MakeEmpty</a:t>
            </a:r>
            <a:r>
              <a:rPr lang="en-US" altLang="zh-CN" sz="2800" dirty="0">
                <a:solidFill>
                  <a:schemeClr val="tx1"/>
                </a:solidFill>
                <a:latin typeface="宋体" pitchFamily="2" charset="-122"/>
                <a:ea typeface="宋体" pitchFamily="2" charset="-122"/>
              </a:rPr>
              <a:t> ( ) {</a:t>
            </a:r>
          </a:p>
          <a:p>
            <a:pPr>
              <a:lnSpc>
                <a:spcPct val="105000"/>
              </a:lnSpc>
            </a:pPr>
            <a:r>
              <a:rPr lang="en-US" altLang="zh-CN" sz="2800" dirty="0">
                <a:solidFill>
                  <a:schemeClr val="tx1"/>
                </a:solidFill>
                <a:latin typeface="宋体" pitchFamily="2" charset="-122"/>
                <a:ea typeface="宋体" pitchFamily="2" charset="-122"/>
              </a:rPr>
              <a:t>//</a:t>
            </a:r>
            <a:r>
              <a:rPr lang="zh-CN" altLang="en-US" sz="2800" dirty="0">
                <a:solidFill>
                  <a:schemeClr val="tx1"/>
                </a:solidFill>
                <a:latin typeface="宋体" pitchFamily="2" charset="-122"/>
                <a:ea typeface="宋体" pitchFamily="2" charset="-122"/>
              </a:rPr>
              <a:t>删去链表中除表头结点外的所有其它结点</a:t>
            </a:r>
          </a:p>
          <a:p>
            <a:pPr>
              <a:lnSpc>
                <a:spcPct val="105000"/>
              </a:lnSpc>
            </a:pPr>
            <a:r>
              <a:rPr lang="zh-CN" altLang="en-US" sz="2800" dirty="0">
                <a:solidFill>
                  <a:schemeClr val="tx1"/>
                </a:solidFill>
                <a:latin typeface="宋体" pitchFamily="2" charset="-122"/>
                <a:ea typeface="宋体" pitchFamily="2" charset="-122"/>
              </a:rPr>
              <a:t>    </a:t>
            </a:r>
            <a:r>
              <a:rPr lang="en-US" altLang="zh-CN" sz="2800" dirty="0" err="1">
                <a:solidFill>
                  <a:schemeClr val="tx1"/>
                </a:solidFill>
                <a:latin typeface="宋体" pitchFamily="2" charset="-122"/>
                <a:ea typeface="宋体" pitchFamily="2" charset="-122"/>
              </a:rPr>
              <a:t>LinkNode</a:t>
            </a:r>
            <a:r>
              <a:rPr lang="en-US" altLang="zh-CN" sz="2800" dirty="0">
                <a:solidFill>
                  <a:schemeClr val="tx1"/>
                </a:solidFill>
                <a:latin typeface="宋体" pitchFamily="2" charset="-122"/>
                <a:ea typeface="宋体" pitchFamily="2" charset="-122"/>
              </a:rPr>
              <a:t> *q;</a:t>
            </a:r>
          </a:p>
          <a:p>
            <a:pPr>
              <a:lnSpc>
                <a:spcPct val="105000"/>
              </a:lnSpc>
            </a:pPr>
            <a:r>
              <a:rPr lang="en-US" altLang="zh-CN" sz="2800" dirty="0">
                <a:solidFill>
                  <a:schemeClr val="tx1"/>
                </a:solidFill>
                <a:latin typeface="宋体" pitchFamily="2" charset="-122"/>
                <a:ea typeface="宋体" pitchFamily="2" charset="-122"/>
              </a:rPr>
              <a:t>    while ( first-&gt;link != NULL ) {</a:t>
            </a:r>
          </a:p>
          <a:p>
            <a:pPr>
              <a:lnSpc>
                <a:spcPct val="105000"/>
              </a:lnSpc>
            </a:pPr>
            <a:r>
              <a:rPr lang="en-US" altLang="zh-CN" sz="2800" dirty="0">
                <a:solidFill>
                  <a:schemeClr val="tx1"/>
                </a:solidFill>
                <a:latin typeface="宋体" pitchFamily="2" charset="-122"/>
                <a:ea typeface="宋体" pitchFamily="2" charset="-122"/>
              </a:rPr>
              <a:t>   </a:t>
            </a:r>
            <a:r>
              <a:rPr lang="en-US" altLang="zh-CN" sz="2800" dirty="0" smtClean="0">
                <a:solidFill>
                  <a:schemeClr val="tx1"/>
                </a:solidFill>
                <a:latin typeface="宋体" pitchFamily="2" charset="-122"/>
                <a:ea typeface="宋体" pitchFamily="2" charset="-122"/>
              </a:rPr>
              <a:t>    first-</a:t>
            </a:r>
            <a:r>
              <a:rPr lang="en-US" altLang="zh-CN" sz="2800" dirty="0">
                <a:solidFill>
                  <a:schemeClr val="tx1"/>
                </a:solidFill>
                <a:latin typeface="宋体" pitchFamily="2" charset="-122"/>
                <a:ea typeface="宋体" pitchFamily="2" charset="-122"/>
              </a:rPr>
              <a:t>&gt;link = q-&gt;link</a:t>
            </a:r>
            <a:r>
              <a:rPr lang="en-US" altLang="zh-CN" sz="2800" dirty="0" smtClean="0">
                <a:solidFill>
                  <a:schemeClr val="tx1"/>
                </a:solidFill>
                <a:latin typeface="宋体" pitchFamily="2" charset="-122"/>
                <a:ea typeface="宋体" pitchFamily="2" charset="-122"/>
              </a:rPr>
              <a:t>;</a:t>
            </a:r>
          </a:p>
          <a:p>
            <a:pPr>
              <a:lnSpc>
                <a:spcPct val="105000"/>
              </a:lnSpc>
            </a:pPr>
            <a:r>
              <a:rPr lang="en-US" altLang="zh-CN" sz="2800" dirty="0" smtClean="0">
                <a:solidFill>
                  <a:schemeClr val="tx1"/>
                </a:solidFill>
                <a:latin typeface="宋体" pitchFamily="2" charset="-122"/>
                <a:ea typeface="宋体" pitchFamily="2" charset="-122"/>
              </a:rPr>
              <a:t>       </a:t>
            </a:r>
            <a:r>
              <a:rPr lang="en-US" altLang="zh-CN" sz="2800" dirty="0">
                <a:solidFill>
                  <a:schemeClr val="tx1"/>
                </a:solidFill>
                <a:latin typeface="宋体" pitchFamily="2" charset="-122"/>
                <a:ea typeface="宋体" pitchFamily="2" charset="-122"/>
              </a:rPr>
              <a:t>q = first-&gt;link;  </a:t>
            </a:r>
          </a:p>
          <a:p>
            <a:pPr>
              <a:lnSpc>
                <a:spcPct val="105000"/>
              </a:lnSpc>
            </a:pPr>
            <a:r>
              <a:rPr lang="en-US" altLang="zh-CN" sz="2800" dirty="0" smtClean="0">
                <a:solidFill>
                  <a:schemeClr val="tx1"/>
                </a:solidFill>
                <a:latin typeface="宋体" pitchFamily="2" charset="-122"/>
                <a:ea typeface="宋体" pitchFamily="2" charset="-122"/>
              </a:rPr>
              <a:t>         //</a:t>
            </a:r>
            <a:r>
              <a:rPr lang="zh-CN" altLang="en-US" sz="2800" dirty="0">
                <a:solidFill>
                  <a:schemeClr val="tx1"/>
                </a:solidFill>
                <a:latin typeface="宋体" pitchFamily="2" charset="-122"/>
                <a:ea typeface="宋体" pitchFamily="2" charset="-122"/>
              </a:rPr>
              <a:t>将表头结点后第一个结点从链中摘下</a:t>
            </a:r>
          </a:p>
          <a:p>
            <a:pPr>
              <a:lnSpc>
                <a:spcPct val="105000"/>
              </a:lnSpc>
            </a:pPr>
            <a:r>
              <a:rPr lang="zh-CN" altLang="en-US" sz="2800" dirty="0">
                <a:solidFill>
                  <a:schemeClr val="tx1"/>
                </a:solidFill>
                <a:latin typeface="宋体" pitchFamily="2" charset="-122"/>
                <a:ea typeface="宋体" pitchFamily="2" charset="-122"/>
              </a:rPr>
              <a:t>       </a:t>
            </a:r>
            <a:r>
              <a:rPr lang="en-US" altLang="zh-CN" sz="2800" dirty="0" smtClean="0">
                <a:solidFill>
                  <a:schemeClr val="tx1"/>
                </a:solidFill>
                <a:latin typeface="宋体" pitchFamily="2" charset="-122"/>
                <a:ea typeface="宋体" pitchFamily="2" charset="-122"/>
              </a:rPr>
              <a:t>delete </a:t>
            </a:r>
            <a:r>
              <a:rPr lang="en-US" altLang="zh-CN" sz="2800" dirty="0">
                <a:solidFill>
                  <a:schemeClr val="tx1"/>
                </a:solidFill>
                <a:latin typeface="宋体" pitchFamily="2" charset="-122"/>
                <a:ea typeface="宋体" pitchFamily="2" charset="-122"/>
              </a:rPr>
              <a:t>q;        //</a:t>
            </a:r>
            <a:r>
              <a:rPr lang="zh-CN" altLang="en-US" sz="2800" dirty="0">
                <a:solidFill>
                  <a:schemeClr val="tx1"/>
                </a:solidFill>
                <a:latin typeface="宋体" pitchFamily="2" charset="-122"/>
                <a:ea typeface="宋体" pitchFamily="2" charset="-122"/>
              </a:rPr>
              <a:t>释放它 </a:t>
            </a:r>
          </a:p>
          <a:p>
            <a:pPr>
              <a:lnSpc>
                <a:spcPct val="105000"/>
              </a:lnSpc>
            </a:pPr>
            <a:r>
              <a:rPr lang="zh-CN" altLang="en-US" sz="2800" dirty="0">
                <a:solidFill>
                  <a:schemeClr val="tx1"/>
                </a:solidFill>
                <a:latin typeface="宋体" pitchFamily="2" charset="-122"/>
                <a:ea typeface="宋体" pitchFamily="2" charset="-122"/>
              </a:rPr>
              <a:t>    </a:t>
            </a:r>
            <a:r>
              <a:rPr lang="en-US" altLang="zh-CN" sz="2800" dirty="0">
                <a:solidFill>
                  <a:schemeClr val="tx1"/>
                </a:solidFill>
                <a:latin typeface="宋体" pitchFamily="2" charset="-122"/>
                <a:ea typeface="宋体" pitchFamily="2" charset="-122"/>
              </a:rPr>
              <a:t>}</a:t>
            </a:r>
          </a:p>
          <a:p>
            <a:pPr>
              <a:lnSpc>
                <a:spcPct val="105000"/>
              </a:lnSpc>
            </a:pPr>
            <a:r>
              <a:rPr lang="en-US" altLang="zh-CN" sz="2800" dirty="0">
                <a:solidFill>
                  <a:schemeClr val="tx1"/>
                </a:solidFill>
                <a:latin typeface="宋体" pitchFamily="2" charset="-122"/>
                <a:ea typeface="宋体" pitchFamily="2" charset="-122"/>
              </a:rPr>
              <a:t>    </a:t>
            </a:r>
            <a:endParaRPr lang="zh-CN" altLang="en-US" sz="2800" dirty="0">
              <a:solidFill>
                <a:schemeClr val="tx1"/>
              </a:solidFill>
              <a:latin typeface="宋体" pitchFamily="2" charset="-122"/>
              <a:ea typeface="宋体" pitchFamily="2" charset="-122"/>
            </a:endParaRPr>
          </a:p>
          <a:p>
            <a:pPr>
              <a:lnSpc>
                <a:spcPct val="105000"/>
              </a:lnSpc>
            </a:pPr>
            <a:r>
              <a:rPr lang="en-US" altLang="zh-CN" sz="2800" dirty="0">
                <a:solidFill>
                  <a:schemeClr val="tx1"/>
                </a:solidFill>
                <a:latin typeface="宋体" pitchFamily="2" charset="-122"/>
                <a:ea typeface="宋体" pitchFamily="2" charset="-122"/>
              </a:rPr>
              <a:t>};					</a:t>
            </a:r>
          </a:p>
        </p:txBody>
      </p:sp>
      <p:sp>
        <p:nvSpPr>
          <p:cNvPr id="2" name="TextBox 1"/>
          <p:cNvSpPr txBox="1"/>
          <p:nvPr/>
        </p:nvSpPr>
        <p:spPr>
          <a:xfrm>
            <a:off x="1899854" y="2132856"/>
            <a:ext cx="4169731" cy="954107"/>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altLang="zh-CN" sz="2800" dirty="0" smtClean="0">
                <a:solidFill>
                  <a:schemeClr val="tx1"/>
                </a:solidFill>
                <a:latin typeface="宋体" pitchFamily="2" charset="-122"/>
                <a:ea typeface="宋体" pitchFamily="2" charset="-122"/>
              </a:rPr>
              <a:t>q = first-&gt;link;  </a:t>
            </a:r>
          </a:p>
          <a:p>
            <a:r>
              <a:rPr lang="en-US" altLang="zh-CN" sz="2800" dirty="0" smtClean="0">
                <a:solidFill>
                  <a:schemeClr val="tx1"/>
                </a:solidFill>
                <a:latin typeface="宋体" pitchFamily="2" charset="-122"/>
                <a:ea typeface="宋体" pitchFamily="2" charset="-122"/>
              </a:rPr>
              <a:t>first-&gt;link = q-&gt;link;</a:t>
            </a:r>
            <a:endParaRPr lang="zh-CN" altLang="en-US" sz="2800" dirty="0">
              <a:solidFill>
                <a:schemeClr val="tx1"/>
              </a:solidFill>
              <a:latin typeface="宋体" pitchFamily="2" charset="-122"/>
              <a:ea typeface="宋体" pitchFamily="2" charset="-122"/>
            </a:endParaRP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fade">
                                      <p:cBhvr>
                                        <p:cTn id="7" dur="500"/>
                                        <p:tgtEl>
                                          <p:spTgt spid="522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84213" y="825500"/>
            <a:ext cx="7772400" cy="1143000"/>
          </a:xfrm>
        </p:spPr>
        <p:txBody>
          <a:bodyPr/>
          <a:lstStyle/>
          <a:p>
            <a:pPr eaLnBrk="1" hangingPunct="1"/>
            <a:r>
              <a:rPr lang="zh-CN" smtClean="0"/>
              <a:t>思路：</a:t>
            </a:r>
          </a:p>
        </p:txBody>
      </p:sp>
      <p:sp>
        <p:nvSpPr>
          <p:cNvPr id="53251" name="Rectangle 3"/>
          <p:cNvSpPr>
            <a:spLocks noGrp="1" noChangeArrowheads="1"/>
          </p:cNvSpPr>
          <p:nvPr>
            <p:ph type="body" idx="4294967295"/>
          </p:nvPr>
        </p:nvSpPr>
        <p:spPr>
          <a:xfrm>
            <a:off x="285750" y="2349500"/>
            <a:ext cx="8643938" cy="4114800"/>
          </a:xfrm>
        </p:spPr>
        <p:txBody>
          <a:bodyPr/>
          <a:lstStyle/>
          <a:p>
            <a:pPr eaLnBrk="1" hangingPunct="1">
              <a:buFont typeface="Monotype Sorts" pitchFamily="2" charset="2"/>
              <a:buNone/>
            </a:pPr>
            <a:r>
              <a:rPr lang="en-US" altLang="zh-CN" dirty="0" smtClean="0"/>
              <a:t>①</a:t>
            </a:r>
            <a:r>
              <a:rPr lang="zh-CN" altLang="en-US" dirty="0" smtClean="0"/>
              <a:t>指针</a:t>
            </a:r>
            <a:r>
              <a:rPr lang="en-US" altLang="zh-CN" dirty="0" smtClean="0"/>
              <a:t>p</a:t>
            </a:r>
            <a:r>
              <a:rPr lang="zh-CN" altLang="en-US" dirty="0" smtClean="0"/>
              <a:t>指向</a:t>
            </a:r>
            <a:r>
              <a:rPr lang="en-US" altLang="zh-CN" dirty="0" smtClean="0"/>
              <a:t>first</a:t>
            </a:r>
            <a:r>
              <a:rPr lang="zh-CN" altLang="en-US" dirty="0" smtClean="0"/>
              <a:t>的下一结点</a:t>
            </a:r>
            <a:r>
              <a:rPr lang="en-US" altLang="zh-CN" dirty="0" smtClean="0"/>
              <a:t>,</a:t>
            </a:r>
            <a:r>
              <a:rPr lang="zh-CN" altLang="en-US" dirty="0" smtClean="0"/>
              <a:t>计数器为</a:t>
            </a:r>
            <a:r>
              <a:rPr lang="en-US" altLang="zh-CN" dirty="0" smtClean="0"/>
              <a:t>0</a:t>
            </a:r>
            <a:r>
              <a:rPr lang="zh-CN" altLang="en-US" dirty="0" smtClean="0"/>
              <a:t>；</a:t>
            </a:r>
          </a:p>
          <a:p>
            <a:pPr eaLnBrk="1" hangingPunct="1">
              <a:buFont typeface="Monotype Sorts" pitchFamily="2" charset="2"/>
              <a:buNone/>
            </a:pPr>
            <a:r>
              <a:rPr lang="zh-CN" altLang="en-US" dirty="0" smtClean="0"/>
              <a:t>②当</a:t>
            </a:r>
            <a:r>
              <a:rPr lang="en-US" altLang="zh-CN" dirty="0" smtClean="0"/>
              <a:t>p</a:t>
            </a:r>
            <a:r>
              <a:rPr lang="zh-CN" altLang="en-US" dirty="0" smtClean="0"/>
              <a:t>不为</a:t>
            </a:r>
            <a:r>
              <a:rPr lang="en-US" altLang="zh-CN" dirty="0" smtClean="0"/>
              <a:t>NULL</a:t>
            </a:r>
            <a:r>
              <a:rPr lang="en-US" dirty="0" smtClean="0"/>
              <a:t>：</a:t>
            </a:r>
          </a:p>
          <a:p>
            <a:pPr eaLnBrk="1" hangingPunct="1">
              <a:buFont typeface="Monotype Sorts" pitchFamily="2" charset="2"/>
              <a:buNone/>
            </a:pPr>
            <a:r>
              <a:rPr lang="zh-CN" altLang="en-US" dirty="0" smtClean="0"/>
              <a:t>        计数器</a:t>
            </a:r>
            <a:r>
              <a:rPr lang="en-US" altLang="zh-CN" dirty="0" smtClean="0"/>
              <a:t>+1</a:t>
            </a:r>
            <a:r>
              <a:rPr lang="zh-CN" altLang="en-US" dirty="0" smtClean="0"/>
              <a:t>；</a:t>
            </a:r>
          </a:p>
          <a:p>
            <a:pPr eaLnBrk="1" hangingPunct="1">
              <a:buFont typeface="Monotype Sorts" pitchFamily="2" charset="2"/>
              <a:buNone/>
            </a:pPr>
            <a:r>
              <a:rPr lang="zh-CN" altLang="en-US" dirty="0" smtClean="0"/>
              <a:t>        </a:t>
            </a:r>
            <a:r>
              <a:rPr lang="en-US" altLang="zh-CN" dirty="0" smtClean="0"/>
              <a:t>p</a:t>
            </a:r>
            <a:r>
              <a:rPr lang="zh-CN" altLang="en-US" dirty="0" smtClean="0"/>
              <a:t>指向下一结点；</a:t>
            </a:r>
            <a:endParaRPr lang="en-US" dirty="0" smtClean="0"/>
          </a:p>
          <a:p>
            <a:pPr eaLnBrk="1" hangingPunct="1">
              <a:buFont typeface="Monotype Sorts" pitchFamily="2" charset="2"/>
              <a:buNone/>
            </a:pPr>
            <a:r>
              <a:rPr lang="en-US" dirty="0" smtClean="0"/>
              <a:t>③</a:t>
            </a:r>
            <a:r>
              <a:rPr lang="zh-CN" altLang="en-US" dirty="0" smtClean="0"/>
              <a:t>返回计数器的值。</a:t>
            </a:r>
          </a:p>
        </p:txBody>
      </p:sp>
      <p:sp>
        <p:nvSpPr>
          <p:cNvPr id="37892" name="Text Box 4"/>
          <p:cNvSpPr txBox="1">
            <a:spLocks noChangeArrowheads="1"/>
          </p:cNvSpPr>
          <p:nvPr/>
        </p:nvSpPr>
        <p:spPr bwMode="auto">
          <a:xfrm>
            <a:off x="428625" y="428625"/>
            <a:ext cx="8358188" cy="5842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spcBef>
                <a:spcPct val="50000"/>
              </a:spcBef>
            </a:pPr>
            <a:r>
              <a:rPr lang="en-US" altLang="zh-CN" sz="3200">
                <a:solidFill>
                  <a:schemeClr val="hlink"/>
                </a:solidFill>
                <a:latin typeface="宋体" pitchFamily="2" charset="-122"/>
                <a:ea typeface="宋体" pitchFamily="2" charset="-122"/>
              </a:rPr>
              <a:t>4</a:t>
            </a:r>
            <a:r>
              <a:rPr lang="zh-CN" altLang="en-US" sz="3200">
                <a:solidFill>
                  <a:schemeClr val="hlink"/>
                </a:solidFill>
                <a:latin typeface="宋体" pitchFamily="2" charset="-122"/>
                <a:ea typeface="宋体" pitchFamily="2" charset="-122"/>
              </a:rPr>
              <a:t>）</a:t>
            </a:r>
            <a:r>
              <a:rPr lang="zh-CN" altLang="en-US" sz="3200">
                <a:solidFill>
                  <a:schemeClr val="tx1"/>
                </a:solidFill>
                <a:latin typeface="宋体" pitchFamily="2" charset="-122"/>
                <a:ea typeface="宋体" pitchFamily="2" charset="-122"/>
              </a:rPr>
              <a:t>求单链表的长度：</a:t>
            </a:r>
            <a:r>
              <a:rPr lang="en-US" altLang="zh-CN" sz="3200">
                <a:solidFill>
                  <a:schemeClr val="tx1"/>
                </a:solidFill>
                <a:latin typeface="宋体" pitchFamily="2" charset="-122"/>
              </a:rPr>
              <a:t>Length ( )</a:t>
            </a:r>
            <a:endParaRPr lang="zh-CN" altLang="en-US" sz="3200">
              <a:solidFill>
                <a:schemeClr val="tx1"/>
              </a:solidFill>
              <a:latin typeface="宋体" pitchFamily="2" charset="-122"/>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3251">
                                            <p:txEl>
                                              <p:pRg st="1" end="1"/>
                                            </p:txEl>
                                          </p:spTgt>
                                        </p:tgtEl>
                                        <p:attrNameLst>
                                          <p:attrName>style.visibility</p:attrName>
                                        </p:attrNameLst>
                                      </p:cBhvr>
                                      <p:to>
                                        <p:strVal val="visible"/>
                                      </p:to>
                                    </p:set>
                                    <p:animEffect transition="in" filter="slide(fromBottom)">
                                      <p:cBhvr>
                                        <p:cTn id="7" dur="500"/>
                                        <p:tgtEl>
                                          <p:spTgt spid="53251">
                                            <p:txEl>
                                              <p:pRg st="1" end="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slide(fromBottom)">
                                      <p:cBhvr>
                                        <p:cTn id="10" dur="500"/>
                                        <p:tgtEl>
                                          <p:spTgt spid="53251">
                                            <p:txEl>
                                              <p:pRg st="2" end="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53251">
                                            <p:txEl>
                                              <p:pRg st="3" end="3"/>
                                            </p:txEl>
                                          </p:spTgt>
                                        </p:tgtEl>
                                        <p:attrNameLst>
                                          <p:attrName>style.visibility</p:attrName>
                                        </p:attrNameLst>
                                      </p:cBhvr>
                                      <p:to>
                                        <p:strVal val="visible"/>
                                      </p:to>
                                    </p:set>
                                    <p:animEffect transition="in" filter="slide(fromBottom)">
                                      <p:cBhvr>
                                        <p:cTn id="13" dur="500"/>
                                        <p:tgtEl>
                                          <p:spTgt spid="53251">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8" presetClass="entr" presetSubtype="16" fill="hold" nodeType="clickEffect">
                                  <p:stCondLst>
                                    <p:cond delay="0"/>
                                  </p:stCondLst>
                                  <p:childTnLst>
                                    <p:set>
                                      <p:cBhvr>
                                        <p:cTn id="17" dur="1" fill="hold">
                                          <p:stCondLst>
                                            <p:cond delay="0"/>
                                          </p:stCondLst>
                                        </p:cTn>
                                        <p:tgtEl>
                                          <p:spTgt spid="53251">
                                            <p:txEl>
                                              <p:pRg st="4" end="4"/>
                                            </p:txEl>
                                          </p:spTgt>
                                        </p:tgtEl>
                                        <p:attrNameLst>
                                          <p:attrName>style.visibility</p:attrName>
                                        </p:attrNameLst>
                                      </p:cBhvr>
                                      <p:to>
                                        <p:strVal val="visible"/>
                                      </p:to>
                                    </p:set>
                                    <p:animEffect transition="in" filter="diamond(in)">
                                      <p:cBhvr>
                                        <p:cTn id="18"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533400" y="304800"/>
            <a:ext cx="8458200" cy="519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5000"/>
              </a:lnSpc>
            </a:pPr>
            <a:r>
              <a:rPr lang="zh-CN" altLang="en-US" sz="3200" dirty="0">
                <a:solidFill>
                  <a:schemeClr val="tx1"/>
                </a:solidFill>
                <a:latin typeface="宋体" pitchFamily="2" charset="-122"/>
                <a:ea typeface="宋体" pitchFamily="2" charset="-122"/>
              </a:rPr>
              <a:t>求表长</a:t>
            </a:r>
            <a:endParaRPr lang="en-US" sz="3200" dirty="0">
              <a:solidFill>
                <a:schemeClr val="tx1"/>
              </a:solidFill>
              <a:latin typeface="宋体" pitchFamily="2" charset="-122"/>
              <a:ea typeface="宋体" pitchFamily="2" charset="-122"/>
            </a:endParaRPr>
          </a:p>
          <a:p>
            <a:pPr>
              <a:lnSpc>
                <a:spcPct val="105000"/>
              </a:lnSpc>
            </a:pPr>
            <a:endParaRPr lang="en-US" sz="3200" dirty="0">
              <a:solidFill>
                <a:schemeClr val="tx1"/>
              </a:solidFill>
              <a:latin typeface="宋体" pitchFamily="2" charset="-122"/>
              <a:ea typeface="宋体" pitchFamily="2" charset="-122"/>
            </a:endParaRPr>
          </a:p>
          <a:p>
            <a:pPr>
              <a:lnSpc>
                <a:spcPct val="105000"/>
              </a:lnSpc>
            </a:pPr>
            <a:r>
              <a:rPr lang="en-US" altLang="zh-CN" sz="2800" dirty="0" err="1">
                <a:solidFill>
                  <a:schemeClr val="tx1"/>
                </a:solidFill>
                <a:latin typeface="宋体" pitchFamily="2" charset="-122"/>
                <a:ea typeface="宋体" pitchFamily="2" charset="-122"/>
              </a:rPr>
              <a:t>int</a:t>
            </a:r>
            <a:r>
              <a:rPr lang="en-US" altLang="zh-CN" sz="2800" dirty="0">
                <a:solidFill>
                  <a:schemeClr val="tx1"/>
                </a:solidFill>
                <a:latin typeface="宋体" pitchFamily="2" charset="-122"/>
                <a:ea typeface="宋体" pitchFamily="2" charset="-122"/>
              </a:rPr>
              <a:t> List::Length ( ) </a:t>
            </a:r>
            <a:r>
              <a:rPr lang="en-US" altLang="zh-CN" sz="2800" dirty="0" err="1">
                <a:solidFill>
                  <a:schemeClr val="tx1"/>
                </a:solidFill>
                <a:latin typeface="宋体" pitchFamily="2" charset="-122"/>
                <a:ea typeface="宋体" pitchFamily="2" charset="-122"/>
              </a:rPr>
              <a:t>const</a:t>
            </a:r>
            <a:r>
              <a:rPr lang="en-US" altLang="zh-CN" sz="2800" dirty="0">
                <a:solidFill>
                  <a:schemeClr val="tx1"/>
                </a:solidFill>
                <a:latin typeface="宋体" pitchFamily="2" charset="-122"/>
                <a:ea typeface="宋体" pitchFamily="2" charset="-122"/>
              </a:rPr>
              <a:t> {</a:t>
            </a:r>
          </a:p>
          <a:p>
            <a:pPr>
              <a:lnSpc>
                <a:spcPct val="105000"/>
              </a:lnSpc>
            </a:pPr>
            <a:r>
              <a:rPr lang="en-US" altLang="zh-CN" sz="2800" dirty="0" err="1">
                <a:solidFill>
                  <a:schemeClr val="tx1"/>
                </a:solidFill>
                <a:latin typeface="宋体" pitchFamily="2" charset="-122"/>
                <a:ea typeface="宋体" pitchFamily="2" charset="-122"/>
              </a:rPr>
              <a:t>LinkNode</a:t>
            </a:r>
            <a:r>
              <a:rPr lang="en-US" altLang="zh-CN" sz="2800" dirty="0">
                <a:solidFill>
                  <a:schemeClr val="tx1"/>
                </a:solidFill>
                <a:latin typeface="宋体" pitchFamily="2" charset="-122"/>
                <a:ea typeface="宋体" pitchFamily="2" charset="-122"/>
              </a:rPr>
              <a:t> *p = first-&gt;link;</a:t>
            </a:r>
          </a:p>
          <a:p>
            <a:pPr>
              <a:lnSpc>
                <a:spcPct val="105000"/>
              </a:lnSpc>
            </a:pPr>
            <a:r>
              <a:rPr lang="en-US" altLang="zh-CN" sz="2800" dirty="0">
                <a:solidFill>
                  <a:schemeClr val="hlink"/>
                </a:solidFill>
                <a:latin typeface="宋体" pitchFamily="2" charset="-122"/>
                <a:ea typeface="宋体" pitchFamily="2" charset="-122"/>
              </a:rPr>
              <a:t>     </a:t>
            </a:r>
            <a:r>
              <a:rPr lang="en-US" altLang="zh-CN" sz="2800" dirty="0">
                <a:solidFill>
                  <a:srgbClr val="0000FF"/>
                </a:solidFill>
                <a:latin typeface="宋体" pitchFamily="2" charset="-122"/>
                <a:ea typeface="宋体" pitchFamily="2" charset="-122"/>
              </a:rPr>
              <a:t>//</a:t>
            </a:r>
            <a:r>
              <a:rPr lang="zh-CN" altLang="en-US" sz="2800" dirty="0">
                <a:solidFill>
                  <a:srgbClr val="0000FF"/>
                </a:solidFill>
                <a:latin typeface="宋体" pitchFamily="2" charset="-122"/>
                <a:ea typeface="宋体" pitchFamily="2" charset="-122"/>
              </a:rPr>
              <a:t>检测指针</a:t>
            </a:r>
            <a:r>
              <a:rPr lang="en-US" altLang="zh-CN" sz="2800" dirty="0">
                <a:solidFill>
                  <a:srgbClr val="0000FF"/>
                </a:solidFill>
                <a:latin typeface="宋体" pitchFamily="2" charset="-122"/>
                <a:ea typeface="宋体" pitchFamily="2" charset="-122"/>
              </a:rPr>
              <a:t>p</a:t>
            </a:r>
            <a:r>
              <a:rPr lang="zh-CN" altLang="en-US" sz="2800" dirty="0">
                <a:solidFill>
                  <a:srgbClr val="0000FF"/>
                </a:solidFill>
                <a:latin typeface="宋体" pitchFamily="2" charset="-122"/>
                <a:ea typeface="宋体" pitchFamily="2" charset="-122"/>
              </a:rPr>
              <a:t>指示第一个结点</a:t>
            </a:r>
          </a:p>
          <a:p>
            <a:pPr>
              <a:lnSpc>
                <a:spcPct val="105000"/>
              </a:lnSpc>
            </a:pPr>
            <a:r>
              <a:rPr lang="zh-CN" altLang="en-US" sz="2800" dirty="0">
                <a:solidFill>
                  <a:srgbClr val="0000FF"/>
                </a:solidFill>
                <a:latin typeface="宋体" pitchFamily="2" charset="-122"/>
                <a:ea typeface="宋体" pitchFamily="2" charset="-122"/>
              </a:rPr>
              <a:t>     </a:t>
            </a:r>
            <a:r>
              <a:rPr lang="en-US" altLang="zh-CN" sz="2800" dirty="0" err="1">
                <a:solidFill>
                  <a:schemeClr val="tx1"/>
                </a:solidFill>
                <a:latin typeface="宋体" pitchFamily="2" charset="-122"/>
                <a:ea typeface="宋体" pitchFamily="2" charset="-122"/>
              </a:rPr>
              <a:t>int</a:t>
            </a:r>
            <a:r>
              <a:rPr lang="en-US" altLang="zh-CN" sz="2800" dirty="0">
                <a:solidFill>
                  <a:schemeClr val="tx1"/>
                </a:solidFill>
                <a:latin typeface="宋体" pitchFamily="2" charset="-122"/>
                <a:ea typeface="宋体" pitchFamily="2" charset="-122"/>
              </a:rPr>
              <a:t> count = 0; </a:t>
            </a:r>
          </a:p>
          <a:p>
            <a:pPr>
              <a:lnSpc>
                <a:spcPct val="105000"/>
              </a:lnSpc>
            </a:pPr>
            <a:r>
              <a:rPr lang="en-US" altLang="zh-CN" sz="2800" dirty="0">
                <a:solidFill>
                  <a:schemeClr val="tx1"/>
                </a:solidFill>
                <a:latin typeface="宋体" pitchFamily="2" charset="-122"/>
                <a:ea typeface="宋体" pitchFamily="2" charset="-122"/>
              </a:rPr>
              <a:t>     while </a:t>
            </a:r>
            <a:r>
              <a:rPr lang="en-US" altLang="zh-CN" sz="2800" dirty="0" smtClean="0">
                <a:solidFill>
                  <a:schemeClr val="tx1"/>
                </a:solidFill>
                <a:latin typeface="宋体" pitchFamily="2" charset="-122"/>
                <a:ea typeface="宋体" pitchFamily="2" charset="-122"/>
              </a:rPr>
              <a:t>( p != NULL ) </a:t>
            </a:r>
            <a:r>
              <a:rPr lang="en-US" altLang="zh-CN" sz="2800" dirty="0">
                <a:solidFill>
                  <a:schemeClr val="tx1"/>
                </a:solidFill>
                <a:latin typeface="宋体" pitchFamily="2" charset="-122"/>
                <a:ea typeface="宋体" pitchFamily="2" charset="-122"/>
              </a:rPr>
              <a:t>{</a:t>
            </a:r>
            <a:r>
              <a:rPr lang="en-US" altLang="zh-CN" sz="2800" dirty="0">
                <a:solidFill>
                  <a:schemeClr val="hlink"/>
                </a:solidFill>
                <a:latin typeface="宋体" pitchFamily="2" charset="-122"/>
                <a:ea typeface="宋体" pitchFamily="2" charset="-122"/>
              </a:rPr>
              <a:t>      </a:t>
            </a:r>
            <a:r>
              <a:rPr lang="en-US" altLang="zh-CN" sz="2800" dirty="0" smtClean="0">
                <a:solidFill>
                  <a:srgbClr val="0000FF"/>
                </a:solidFill>
                <a:latin typeface="宋体" pitchFamily="2" charset="-122"/>
                <a:ea typeface="宋体" pitchFamily="2" charset="-122"/>
              </a:rPr>
              <a:t>//</a:t>
            </a:r>
            <a:r>
              <a:rPr lang="zh-CN" altLang="en-US" sz="2800" dirty="0" smtClean="0">
                <a:solidFill>
                  <a:srgbClr val="0000FF"/>
                </a:solidFill>
                <a:latin typeface="宋体" pitchFamily="2" charset="-122"/>
                <a:ea typeface="宋体" pitchFamily="2" charset="-122"/>
              </a:rPr>
              <a:t>逐个结点检测</a:t>
            </a:r>
            <a:endParaRPr lang="zh-CN" altLang="en-US" sz="2800" dirty="0">
              <a:solidFill>
                <a:schemeClr val="hlink"/>
              </a:solidFill>
              <a:latin typeface="宋体" pitchFamily="2" charset="-122"/>
              <a:ea typeface="宋体" pitchFamily="2" charset="-122"/>
            </a:endParaRPr>
          </a:p>
          <a:p>
            <a:pPr>
              <a:lnSpc>
                <a:spcPct val="105000"/>
              </a:lnSpc>
            </a:pPr>
            <a:r>
              <a:rPr lang="zh-CN" altLang="en-US" sz="2800" dirty="0">
                <a:solidFill>
                  <a:schemeClr val="hlink"/>
                </a:solidFill>
                <a:latin typeface="宋体" pitchFamily="2" charset="-122"/>
                <a:ea typeface="宋体" pitchFamily="2" charset="-122"/>
              </a:rPr>
              <a:t>         </a:t>
            </a:r>
            <a:r>
              <a:rPr lang="zh-CN" altLang="en-US" sz="2800" dirty="0">
                <a:solidFill>
                  <a:schemeClr val="tx1"/>
                </a:solidFill>
                <a:latin typeface="宋体" pitchFamily="2" charset="-122"/>
                <a:ea typeface="宋体" pitchFamily="2" charset="-122"/>
              </a:rPr>
              <a:t> </a:t>
            </a:r>
            <a:r>
              <a:rPr lang="en-US" altLang="zh-CN" sz="2800" dirty="0">
                <a:solidFill>
                  <a:schemeClr val="tx1"/>
                </a:solidFill>
                <a:latin typeface="宋体" pitchFamily="2" charset="-122"/>
                <a:ea typeface="宋体" pitchFamily="2" charset="-122"/>
              </a:rPr>
              <a:t>count++; </a:t>
            </a:r>
          </a:p>
          <a:p>
            <a:pPr>
              <a:lnSpc>
                <a:spcPct val="105000"/>
              </a:lnSpc>
            </a:pPr>
            <a:r>
              <a:rPr lang="en-US" sz="2800" dirty="0">
                <a:solidFill>
                  <a:schemeClr val="tx1"/>
                </a:solidFill>
                <a:latin typeface="宋体" pitchFamily="2" charset="-122"/>
                <a:ea typeface="宋体" pitchFamily="2" charset="-122"/>
              </a:rPr>
              <a:t>     </a:t>
            </a:r>
            <a:r>
              <a:rPr lang="en-US" altLang="zh-CN" sz="2800" dirty="0">
                <a:solidFill>
                  <a:schemeClr val="tx1"/>
                </a:solidFill>
                <a:latin typeface="宋体" pitchFamily="2" charset="-122"/>
                <a:ea typeface="宋体" pitchFamily="2" charset="-122"/>
              </a:rPr>
              <a:t>}			</a:t>
            </a:r>
          </a:p>
          <a:p>
            <a:pPr>
              <a:lnSpc>
                <a:spcPct val="105000"/>
              </a:lnSpc>
            </a:pPr>
            <a:r>
              <a:rPr lang="en-US" sz="2800" dirty="0">
                <a:solidFill>
                  <a:schemeClr val="tx1"/>
                </a:solidFill>
                <a:latin typeface="宋体" pitchFamily="2" charset="-122"/>
                <a:ea typeface="宋体" pitchFamily="2" charset="-122"/>
              </a:rPr>
              <a:t>     </a:t>
            </a:r>
            <a:r>
              <a:rPr lang="en-US" altLang="zh-CN" sz="2800" dirty="0">
                <a:solidFill>
                  <a:schemeClr val="tx1"/>
                </a:solidFill>
                <a:latin typeface="宋体" pitchFamily="2" charset="-122"/>
                <a:ea typeface="宋体" pitchFamily="2" charset="-122"/>
              </a:rPr>
              <a:t>return count;</a:t>
            </a:r>
          </a:p>
          <a:p>
            <a:pPr>
              <a:lnSpc>
                <a:spcPct val="105000"/>
              </a:lnSpc>
            </a:pPr>
            <a:r>
              <a:rPr lang="en-US" altLang="zh-CN" sz="2800" dirty="0">
                <a:solidFill>
                  <a:schemeClr val="tx1"/>
                </a:solidFill>
                <a:latin typeface="宋体" pitchFamily="2" charset="-122"/>
                <a:ea typeface="宋体" pitchFamily="2" charset="-122"/>
              </a:rPr>
              <a:t>}</a:t>
            </a:r>
          </a:p>
        </p:txBody>
      </p:sp>
      <p:sp>
        <p:nvSpPr>
          <p:cNvPr id="54275" name="TextBox 2"/>
          <p:cNvSpPr txBox="1">
            <a:spLocks noChangeArrowheads="1"/>
          </p:cNvSpPr>
          <p:nvPr/>
        </p:nvSpPr>
        <p:spPr bwMode="auto">
          <a:xfrm>
            <a:off x="4139952" y="3501008"/>
            <a:ext cx="235833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dirty="0">
                <a:solidFill>
                  <a:schemeClr val="tx1"/>
                </a:solidFill>
                <a:latin typeface="宋体" pitchFamily="2" charset="-122"/>
              </a:rPr>
              <a:t>p = p-&gt;link;</a:t>
            </a:r>
            <a:endParaRPr lang="zh-CN" altLang="en-US" sz="2800" dirty="0"/>
          </a:p>
        </p:txBody>
      </p:sp>
    </p:spTree>
  </p:cSld>
  <p:clrMapOvr>
    <a:masterClrMapping/>
  </p:clrMapOvr>
  <p:transition>
    <p:pull dir="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54274">
                                            <p:txEl>
                                              <p:pRg st="6" end="6"/>
                                            </p:txEl>
                                          </p:spTgt>
                                        </p:tgtEl>
                                        <p:attrNameLst>
                                          <p:attrName>style.visibility</p:attrName>
                                        </p:attrNameLst>
                                      </p:cBhvr>
                                      <p:to>
                                        <p:strVal val="visible"/>
                                      </p:to>
                                    </p:set>
                                    <p:animEffect transition="in" filter="diamond(in)">
                                      <p:cBhvr>
                                        <p:cTn id="7" dur="500"/>
                                        <p:tgtEl>
                                          <p:spTgt spid="54274">
                                            <p:txEl>
                                              <p:pRg st="6" end="6"/>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54274">
                                            <p:txEl>
                                              <p:pRg st="7" end="7"/>
                                            </p:txEl>
                                          </p:spTgt>
                                        </p:tgtEl>
                                        <p:attrNameLst>
                                          <p:attrName>style.visibility</p:attrName>
                                        </p:attrNameLst>
                                      </p:cBhvr>
                                      <p:to>
                                        <p:strVal val="visible"/>
                                      </p:to>
                                    </p:set>
                                    <p:animEffect transition="in" filter="diamond(in)">
                                      <p:cBhvr>
                                        <p:cTn id="10" dur="500"/>
                                        <p:tgtEl>
                                          <p:spTgt spid="54274">
                                            <p:txEl>
                                              <p:pRg st="7" end="7"/>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54274">
                                            <p:txEl>
                                              <p:pRg st="8" end="8"/>
                                            </p:txEl>
                                          </p:spTgt>
                                        </p:tgtEl>
                                        <p:attrNameLst>
                                          <p:attrName>style.visibility</p:attrName>
                                        </p:attrNameLst>
                                      </p:cBhvr>
                                      <p:to>
                                        <p:strVal val="visible"/>
                                      </p:to>
                                    </p:set>
                                    <p:animEffect transition="in" filter="diamond(in)">
                                      <p:cBhvr>
                                        <p:cTn id="13" dur="500"/>
                                        <p:tgtEl>
                                          <p:spTgt spid="54274">
                                            <p:txEl>
                                              <p:pRg st="8" end="8"/>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54275"/>
                                        </p:tgtEl>
                                        <p:attrNameLst>
                                          <p:attrName>style.visibility</p:attrName>
                                        </p:attrNameLst>
                                      </p:cBhvr>
                                      <p:to>
                                        <p:strVal val="visible"/>
                                      </p:to>
                                    </p:set>
                                    <p:anim calcmode="lin" valueType="num">
                                      <p:cBhvr>
                                        <p:cTn id="18" dur="500" fill="hold"/>
                                        <p:tgtEl>
                                          <p:spTgt spid="54275"/>
                                        </p:tgtEl>
                                        <p:attrNameLst>
                                          <p:attrName>ppt_w</p:attrName>
                                        </p:attrNameLst>
                                      </p:cBhvr>
                                      <p:tavLst>
                                        <p:tav tm="0">
                                          <p:val>
                                            <p:fltVal val="0"/>
                                          </p:val>
                                        </p:tav>
                                        <p:tav tm="100000">
                                          <p:val>
                                            <p:strVal val="#ppt_w"/>
                                          </p:val>
                                        </p:tav>
                                      </p:tavLst>
                                    </p:anim>
                                    <p:anim calcmode="lin" valueType="num">
                                      <p:cBhvr>
                                        <p:cTn id="19" dur="500" fill="hold"/>
                                        <p:tgtEl>
                                          <p:spTgt spid="54275"/>
                                        </p:tgtEl>
                                        <p:attrNameLst>
                                          <p:attrName>ppt_h</p:attrName>
                                        </p:attrNameLst>
                                      </p:cBhvr>
                                      <p:tavLst>
                                        <p:tav tm="0">
                                          <p:val>
                                            <p:fltVal val="0"/>
                                          </p:val>
                                        </p:tav>
                                        <p:tav tm="100000">
                                          <p:val>
                                            <p:strVal val="#ppt_h"/>
                                          </p:val>
                                        </p:tav>
                                      </p:tavLst>
                                    </p:anim>
                                    <p:animEffect transition="in" filter="fade">
                                      <p:cBhvr>
                                        <p:cTn id="20" dur="500"/>
                                        <p:tgtEl>
                                          <p:spTgt spid="5427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54274">
                                            <p:txEl>
                                              <p:pRg st="9" end="9"/>
                                            </p:txEl>
                                          </p:spTgt>
                                        </p:tgtEl>
                                        <p:attrNameLst>
                                          <p:attrName>style.visibility</p:attrName>
                                        </p:attrNameLst>
                                      </p:cBhvr>
                                      <p:to>
                                        <p:strVal val="visible"/>
                                      </p:to>
                                    </p:set>
                                    <p:anim calcmode="lin" valueType="num">
                                      <p:cBhvr>
                                        <p:cTn id="25" dur="1000" fill="hold"/>
                                        <p:tgtEl>
                                          <p:spTgt spid="54274">
                                            <p:txEl>
                                              <p:pRg st="9" end="9"/>
                                            </p:txEl>
                                          </p:spTgt>
                                        </p:tgtEl>
                                        <p:attrNameLst>
                                          <p:attrName>ppt_w</p:attrName>
                                        </p:attrNameLst>
                                      </p:cBhvr>
                                      <p:tavLst>
                                        <p:tav tm="0">
                                          <p:val>
                                            <p:fltVal val="0"/>
                                          </p:val>
                                        </p:tav>
                                        <p:tav tm="100000">
                                          <p:val>
                                            <p:strVal val="#ppt_w"/>
                                          </p:val>
                                        </p:tav>
                                      </p:tavLst>
                                    </p:anim>
                                    <p:anim calcmode="lin" valueType="num">
                                      <p:cBhvr>
                                        <p:cTn id="26" dur="1000" fill="hold"/>
                                        <p:tgtEl>
                                          <p:spTgt spid="54274">
                                            <p:txEl>
                                              <p:pRg st="9" end="9"/>
                                            </p:txEl>
                                          </p:spTgt>
                                        </p:tgtEl>
                                        <p:attrNameLst>
                                          <p:attrName>ppt_h</p:attrName>
                                        </p:attrNameLst>
                                      </p:cBhvr>
                                      <p:tavLst>
                                        <p:tav tm="0">
                                          <p:val>
                                            <p:fltVal val="0"/>
                                          </p:val>
                                        </p:tav>
                                        <p:tav tm="100000">
                                          <p:val>
                                            <p:strVal val="#ppt_h"/>
                                          </p:val>
                                        </p:tav>
                                      </p:tavLst>
                                    </p:anim>
                                    <p:anim calcmode="lin" valueType="num">
                                      <p:cBhvr>
                                        <p:cTn id="27" dur="1000" fill="hold"/>
                                        <p:tgtEl>
                                          <p:spTgt spid="54274">
                                            <p:txEl>
                                              <p:pRg st="9" end="9"/>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4274">
                                            <p:txEl>
                                              <p:pRg st="9" end="9"/>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54274">
                                            <p:txEl>
                                              <p:pRg st="10" end="10"/>
                                            </p:txEl>
                                          </p:spTgt>
                                        </p:tgtEl>
                                        <p:attrNameLst>
                                          <p:attrName>style.visibility</p:attrName>
                                        </p:attrNameLst>
                                      </p:cBhvr>
                                      <p:to>
                                        <p:strVal val="visible"/>
                                      </p:to>
                                    </p:set>
                                    <p:anim calcmode="lin" valueType="num">
                                      <p:cBhvr>
                                        <p:cTn id="31" dur="1000" fill="hold"/>
                                        <p:tgtEl>
                                          <p:spTgt spid="54274">
                                            <p:txEl>
                                              <p:pRg st="10" end="10"/>
                                            </p:txEl>
                                          </p:spTgt>
                                        </p:tgtEl>
                                        <p:attrNameLst>
                                          <p:attrName>ppt_w</p:attrName>
                                        </p:attrNameLst>
                                      </p:cBhvr>
                                      <p:tavLst>
                                        <p:tav tm="0">
                                          <p:val>
                                            <p:fltVal val="0"/>
                                          </p:val>
                                        </p:tav>
                                        <p:tav tm="100000">
                                          <p:val>
                                            <p:strVal val="#ppt_w"/>
                                          </p:val>
                                        </p:tav>
                                      </p:tavLst>
                                    </p:anim>
                                    <p:anim calcmode="lin" valueType="num">
                                      <p:cBhvr>
                                        <p:cTn id="32" dur="1000" fill="hold"/>
                                        <p:tgtEl>
                                          <p:spTgt spid="54274">
                                            <p:txEl>
                                              <p:pRg st="10" end="10"/>
                                            </p:txEl>
                                          </p:spTgt>
                                        </p:tgtEl>
                                        <p:attrNameLst>
                                          <p:attrName>ppt_h</p:attrName>
                                        </p:attrNameLst>
                                      </p:cBhvr>
                                      <p:tavLst>
                                        <p:tav tm="0">
                                          <p:val>
                                            <p:fltVal val="0"/>
                                          </p:val>
                                        </p:tav>
                                        <p:tav tm="100000">
                                          <p:val>
                                            <p:strVal val="#ppt_h"/>
                                          </p:val>
                                        </p:tav>
                                      </p:tavLst>
                                    </p:anim>
                                    <p:anim calcmode="lin" valueType="num">
                                      <p:cBhvr>
                                        <p:cTn id="33" dur="1000" fill="hold"/>
                                        <p:tgtEl>
                                          <p:spTgt spid="54274">
                                            <p:txEl>
                                              <p:pRg st="10" end="10"/>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4274">
                                            <p:txEl>
                                              <p:pRg st="10" end="1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idx="4294967295"/>
          </p:nvPr>
        </p:nvSpPr>
        <p:spPr>
          <a:xfrm>
            <a:off x="685800" y="214313"/>
            <a:ext cx="7772400" cy="785812"/>
          </a:xfrm>
        </p:spPr>
        <p:txBody>
          <a:bodyPr/>
          <a:lstStyle/>
          <a:p>
            <a:r>
              <a:rPr lang="en-US" altLang="zh-CN" sz="3200" b="1" smtClean="0">
                <a:solidFill>
                  <a:schemeClr val="tx1"/>
                </a:solidFill>
                <a:ea typeface="仿宋_GB2312" pitchFamily="49" charset="-122"/>
              </a:rPr>
              <a:t>5</a:t>
            </a:r>
            <a:r>
              <a:rPr lang="zh-CN" altLang="en-US" sz="3200" b="1" smtClean="0">
                <a:solidFill>
                  <a:schemeClr val="tx1"/>
                </a:solidFill>
                <a:ea typeface="仿宋_GB2312" pitchFamily="49" charset="-122"/>
              </a:rPr>
              <a:t>）</a:t>
            </a:r>
            <a:r>
              <a:rPr lang="en-US" sz="3200" b="1" smtClean="0">
                <a:solidFill>
                  <a:schemeClr val="tx1"/>
                </a:solidFill>
                <a:ea typeface="仿宋_GB2312" pitchFamily="49" charset="-122"/>
              </a:rPr>
              <a:t>在表中搜索数据</a:t>
            </a:r>
            <a:r>
              <a:rPr lang="en-US" altLang="zh-CN" sz="3200" b="1" smtClean="0">
                <a:solidFill>
                  <a:schemeClr val="tx1"/>
                </a:solidFill>
                <a:ea typeface="仿宋_GB2312" pitchFamily="49" charset="-122"/>
              </a:rPr>
              <a:t>x</a:t>
            </a:r>
            <a:r>
              <a:rPr lang="zh-CN" altLang="en-US" sz="3200" b="1" smtClean="0">
                <a:solidFill>
                  <a:schemeClr val="tx1"/>
                </a:solidFill>
                <a:ea typeface="仿宋_GB2312" pitchFamily="49" charset="-122"/>
              </a:rPr>
              <a:t>的结点：</a:t>
            </a:r>
            <a:r>
              <a:rPr lang="en-US" altLang="zh-CN" sz="3200" b="1" smtClean="0">
                <a:solidFill>
                  <a:schemeClr val="tx1"/>
                </a:solidFill>
                <a:ea typeface="仿宋_GB2312" pitchFamily="49" charset="-122"/>
              </a:rPr>
              <a:t>Find ( int x )</a:t>
            </a:r>
            <a:endParaRPr lang="zh-CN" altLang="en-US" sz="3200" smtClean="0"/>
          </a:p>
        </p:txBody>
      </p:sp>
      <p:sp>
        <p:nvSpPr>
          <p:cNvPr id="39939" name="内容占位符 2"/>
          <p:cNvSpPr>
            <a:spLocks noGrp="1"/>
          </p:cNvSpPr>
          <p:nvPr>
            <p:ph idx="4294967295"/>
          </p:nvPr>
        </p:nvSpPr>
        <p:spPr>
          <a:xfrm>
            <a:off x="357188" y="1214438"/>
            <a:ext cx="8786812" cy="4881562"/>
          </a:xfrm>
        </p:spPr>
        <p:txBody>
          <a:bodyPr/>
          <a:lstStyle/>
          <a:p>
            <a:pPr>
              <a:buFont typeface="Monotype Sorts" pitchFamily="2" charset="2"/>
              <a:buNone/>
            </a:pPr>
            <a:r>
              <a:rPr lang="en-US" altLang="zh-CN" sz="2800" b="1" dirty="0" smtClean="0">
                <a:ea typeface="仿宋_GB2312" pitchFamily="49" charset="-122"/>
              </a:rPr>
              <a:t>     </a:t>
            </a:r>
            <a:r>
              <a:rPr lang="en-US" altLang="zh-CN" sz="2800" b="1" dirty="0" err="1" smtClean="0">
                <a:ea typeface="仿宋_GB2312" pitchFamily="49" charset="-122"/>
              </a:rPr>
              <a:t>LinkNode</a:t>
            </a:r>
            <a:r>
              <a:rPr lang="en-US" altLang="zh-CN" sz="2800" b="1" dirty="0" smtClean="0">
                <a:ea typeface="仿宋_GB2312" pitchFamily="49" charset="-122"/>
              </a:rPr>
              <a:t>    List::Find ( </a:t>
            </a:r>
            <a:r>
              <a:rPr lang="en-US" altLang="zh-CN" sz="2800" b="1" dirty="0" err="1" smtClean="0">
                <a:ea typeface="仿宋_GB2312" pitchFamily="49" charset="-122"/>
              </a:rPr>
              <a:t>int</a:t>
            </a:r>
            <a:r>
              <a:rPr lang="en-US" altLang="zh-CN" sz="2800" b="1" dirty="0" smtClean="0">
                <a:ea typeface="仿宋_GB2312" pitchFamily="49" charset="-122"/>
              </a:rPr>
              <a:t> x ){</a:t>
            </a:r>
          </a:p>
          <a:p>
            <a:pPr>
              <a:lnSpc>
                <a:spcPct val="105000"/>
              </a:lnSpc>
              <a:buFont typeface="Monotype Sorts" pitchFamily="2" charset="2"/>
              <a:buNone/>
            </a:pPr>
            <a:r>
              <a:rPr lang="en-US" altLang="zh-CN" sz="2800" b="1" dirty="0" smtClean="0">
                <a:ea typeface="仿宋_GB2312" pitchFamily="49" charset="-122"/>
              </a:rPr>
              <a:t>     </a:t>
            </a:r>
            <a:r>
              <a:rPr lang="en-US" altLang="zh-CN" sz="2800" b="1" dirty="0" err="1" smtClean="0">
                <a:ea typeface="仿宋_GB2312" pitchFamily="49" charset="-122"/>
              </a:rPr>
              <a:t>LinkNode</a:t>
            </a:r>
            <a:r>
              <a:rPr lang="en-US" altLang="zh-CN" sz="2800" b="1" dirty="0" smtClean="0">
                <a:ea typeface="仿宋_GB2312" pitchFamily="49" charset="-122"/>
              </a:rPr>
              <a:t>   *p = first           ; </a:t>
            </a:r>
          </a:p>
          <a:p>
            <a:pPr>
              <a:lnSpc>
                <a:spcPct val="105000"/>
              </a:lnSpc>
              <a:buFont typeface="Monotype Sorts" pitchFamily="2" charset="2"/>
              <a:buNone/>
            </a:pPr>
            <a:r>
              <a:rPr lang="en-US" altLang="zh-CN" sz="2800" b="1" dirty="0">
                <a:ea typeface="仿宋_GB2312" pitchFamily="49" charset="-122"/>
              </a:rPr>
              <a:t> </a:t>
            </a:r>
            <a:r>
              <a:rPr lang="en-US" altLang="zh-CN" sz="2800" b="1" dirty="0" smtClean="0">
                <a:ea typeface="仿宋_GB2312" pitchFamily="49" charset="-122"/>
              </a:rPr>
              <a:t>    while ( p != NULL &amp;&amp; p-&gt;data != x )  </a:t>
            </a:r>
          </a:p>
          <a:p>
            <a:pPr>
              <a:lnSpc>
                <a:spcPct val="105000"/>
              </a:lnSpc>
              <a:buFont typeface="Monotype Sorts" pitchFamily="2" charset="2"/>
              <a:buNone/>
            </a:pPr>
            <a:r>
              <a:rPr lang="en-US" altLang="zh-CN" sz="2800" b="1" dirty="0" smtClean="0">
                <a:ea typeface="仿宋_GB2312" pitchFamily="49" charset="-122"/>
              </a:rPr>
              <a:t>	             p = p-&gt;link;</a:t>
            </a:r>
          </a:p>
          <a:p>
            <a:pPr>
              <a:lnSpc>
                <a:spcPct val="105000"/>
              </a:lnSpc>
              <a:buFont typeface="Monotype Sorts" pitchFamily="2" charset="2"/>
              <a:buNone/>
            </a:pPr>
            <a:r>
              <a:rPr lang="en-US" altLang="zh-CN" sz="2800" b="1" dirty="0" smtClean="0">
                <a:ea typeface="仿宋_GB2312" pitchFamily="49" charset="-122"/>
              </a:rPr>
              <a:t>     return p;     </a:t>
            </a:r>
            <a:r>
              <a:rPr lang="en-US" altLang="zh-CN" sz="2800" b="1" dirty="0" smtClean="0">
                <a:solidFill>
                  <a:srgbClr val="0000FF"/>
                </a:solidFill>
                <a:ea typeface="仿宋_GB2312" pitchFamily="49" charset="-122"/>
              </a:rPr>
              <a:t> // </a:t>
            </a:r>
            <a:r>
              <a:rPr lang="en-US" altLang="zh-CN" sz="2800" b="1" i="1" dirty="0" smtClean="0">
                <a:solidFill>
                  <a:schemeClr val="hlink"/>
                </a:solidFill>
                <a:ea typeface="仿宋_GB2312" pitchFamily="49" charset="-122"/>
              </a:rPr>
              <a:t>p</a:t>
            </a:r>
            <a:r>
              <a:rPr lang="en-US" altLang="zh-CN" sz="2800" b="1" i="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在搜索成功时返回找到的结点地址</a:t>
            </a:r>
          </a:p>
          <a:p>
            <a:pPr>
              <a:lnSpc>
                <a:spcPct val="105000"/>
              </a:lnSpc>
              <a:buFont typeface="Monotype Sorts" pitchFamily="2" charset="2"/>
              <a:buNone/>
            </a:pPr>
            <a:r>
              <a:rPr lang="zh-CN" altLang="en-US" sz="2800" b="1" dirty="0" smtClean="0">
                <a:solidFill>
                  <a:srgbClr val="0000FF"/>
                </a:solidFill>
                <a:ea typeface="仿宋_GB2312" pitchFamily="49" charset="-122"/>
              </a:rPr>
              <a:t>                          </a:t>
            </a:r>
            <a:r>
              <a:rPr lang="en-US" altLang="zh-CN" sz="2800" b="1" dirty="0" smtClean="0">
                <a:solidFill>
                  <a:srgbClr val="0000FF"/>
                </a:solidFill>
                <a:ea typeface="仿宋_GB2312" pitchFamily="49" charset="-122"/>
              </a:rPr>
              <a:t>// </a:t>
            </a:r>
            <a:r>
              <a:rPr lang="en-US" altLang="zh-CN" sz="2800" b="1" i="1" dirty="0" smtClean="0">
                <a:solidFill>
                  <a:schemeClr val="hlink"/>
                </a:solidFill>
                <a:ea typeface="仿宋_GB2312" pitchFamily="49" charset="-122"/>
              </a:rPr>
              <a:t>p</a:t>
            </a:r>
            <a:r>
              <a:rPr lang="en-US" altLang="zh-CN" sz="2800" b="1" i="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在搜索不成功时返回空值</a:t>
            </a:r>
            <a:endParaRPr lang="en-US" altLang="zh-CN" sz="2800" b="1" dirty="0" smtClean="0">
              <a:solidFill>
                <a:srgbClr val="0000FF"/>
              </a:solidFill>
              <a:ea typeface="仿宋_GB2312" pitchFamily="49" charset="-122"/>
            </a:endParaRPr>
          </a:p>
          <a:p>
            <a:pPr>
              <a:lnSpc>
                <a:spcPct val="105000"/>
              </a:lnSpc>
              <a:buFont typeface="Monotype Sorts" pitchFamily="2" charset="2"/>
              <a:buNone/>
            </a:pPr>
            <a:r>
              <a:rPr lang="en-US" altLang="zh-CN" sz="2800" b="1" dirty="0">
                <a:solidFill>
                  <a:srgbClr val="0000FF"/>
                </a:solidFill>
                <a:ea typeface="仿宋_GB2312" pitchFamily="49" charset="-122"/>
              </a:rPr>
              <a:t> </a:t>
            </a:r>
            <a:r>
              <a:rPr lang="en-US" altLang="zh-CN" sz="2800" b="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两个错误</a:t>
            </a:r>
          </a:p>
          <a:p>
            <a:pPr>
              <a:lnSpc>
                <a:spcPct val="105000"/>
              </a:lnSpc>
              <a:buFont typeface="Monotype Sorts" pitchFamily="2" charset="2"/>
              <a:buNone/>
            </a:pPr>
            <a:r>
              <a:rPr lang="en-US" altLang="zh-CN" sz="2800" b="1" dirty="0" smtClean="0">
                <a:solidFill>
                  <a:schemeClr val="hlink"/>
                </a:solidFill>
                <a:ea typeface="仿宋_GB2312" pitchFamily="49" charset="-122"/>
              </a:rPr>
              <a:t>}</a:t>
            </a:r>
            <a:endParaRPr lang="zh-CN" altLang="en-US" dirty="0" smtClean="0"/>
          </a:p>
        </p:txBody>
      </p:sp>
      <p:sp>
        <p:nvSpPr>
          <p:cNvPr id="2" name="TextBox 1"/>
          <p:cNvSpPr txBox="1"/>
          <p:nvPr/>
        </p:nvSpPr>
        <p:spPr>
          <a:xfrm>
            <a:off x="3328219" y="1754188"/>
            <a:ext cx="1747837" cy="522287"/>
          </a:xfrm>
          <a:prstGeom prst="rect">
            <a:avLst/>
          </a:prstGeom>
          <a:solidFill>
            <a:srgbClr val="FFFFFF"/>
          </a:solidFill>
        </p:spPr>
        <p:txBody>
          <a:bodyPr wrap="none">
            <a:spAutoFit/>
          </a:bodyPr>
          <a:lstStyle/>
          <a:p>
            <a:pPr>
              <a:defRPr/>
            </a:pPr>
            <a:r>
              <a:rPr lang="en-US" altLang="zh-CN" sz="2800" dirty="0">
                <a:latin typeface="+mn-lt"/>
                <a:ea typeface="仿宋_GB2312" pitchFamily="49" charset="-122"/>
              </a:rPr>
              <a:t>first-&gt;link</a:t>
            </a:r>
            <a:endParaRPr lang="zh-CN" altLang="en-US" sz="2800" dirty="0">
              <a:latin typeface="+mn-lt"/>
            </a:endParaRPr>
          </a:p>
        </p:txBody>
      </p:sp>
      <p:sp>
        <p:nvSpPr>
          <p:cNvPr id="3" name="矩形 2"/>
          <p:cNvSpPr/>
          <p:nvPr/>
        </p:nvSpPr>
        <p:spPr>
          <a:xfrm>
            <a:off x="2411760" y="1239143"/>
            <a:ext cx="340158" cy="461665"/>
          </a:xfrm>
          <a:prstGeom prst="rect">
            <a:avLst/>
          </a:prstGeom>
        </p:spPr>
        <p:txBody>
          <a:bodyPr wrap="none">
            <a:spAutoFit/>
          </a:bodyPr>
          <a:lstStyle/>
          <a:p>
            <a:r>
              <a:rPr lang="en-US" altLang="zh-CN" sz="2400" dirty="0">
                <a:ea typeface="仿宋_GB2312" pitchFamily="49" charset="-122"/>
              </a:rPr>
              <a:t>*</a:t>
            </a:r>
            <a:endParaRPr lang="zh-CN" altLang="en-US" sz="2400" dirty="0"/>
          </a:p>
        </p:txBody>
      </p:sp>
      <p:sp>
        <p:nvSpPr>
          <p:cNvPr id="6" name="矩形 5"/>
          <p:cNvSpPr/>
          <p:nvPr/>
        </p:nvSpPr>
        <p:spPr>
          <a:xfrm>
            <a:off x="6372200" y="5949280"/>
            <a:ext cx="165618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800" dirty="0" smtClean="0">
                <a:solidFill>
                  <a:schemeClr val="tx1"/>
                </a:solidFill>
                <a:latin typeface="+mn-lt"/>
                <a:ea typeface="仿宋_GB2312" pitchFamily="49" charset="-122"/>
              </a:rPr>
              <a:t>2</a:t>
            </a:r>
            <a:r>
              <a:rPr lang="zh-CN" altLang="en-US" sz="2800" dirty="0" smtClean="0">
                <a:solidFill>
                  <a:schemeClr val="tx1"/>
                </a:solidFill>
                <a:latin typeface="+mn-lt"/>
                <a:ea typeface="仿宋_GB2312" pitchFamily="49" charset="-122"/>
              </a:rPr>
              <a:t>个错误</a:t>
            </a:r>
            <a:endParaRPr lang="zh-CN" altLang="en-US" sz="2800" dirty="0">
              <a:solidFill>
                <a:schemeClr val="tx1"/>
              </a:solidFill>
              <a:latin typeface="+mn-lt"/>
              <a:ea typeface="仿宋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idx="4294967295"/>
          </p:nvPr>
        </p:nvSpPr>
        <p:spPr>
          <a:xfrm>
            <a:off x="685800" y="44450"/>
            <a:ext cx="7772400" cy="1143000"/>
          </a:xfrm>
        </p:spPr>
        <p:txBody>
          <a:bodyPr/>
          <a:lstStyle/>
          <a:p>
            <a:pPr eaLnBrk="1" hangingPunct="1"/>
            <a:r>
              <a:rPr lang="zh-CN" smtClean="0"/>
              <a:t>说明：</a:t>
            </a:r>
          </a:p>
        </p:txBody>
      </p:sp>
      <p:sp>
        <p:nvSpPr>
          <p:cNvPr id="5123" name="内容占位符 2"/>
          <p:cNvSpPr>
            <a:spLocks noGrp="1"/>
          </p:cNvSpPr>
          <p:nvPr>
            <p:ph idx="4294967295"/>
          </p:nvPr>
        </p:nvSpPr>
        <p:spPr>
          <a:xfrm>
            <a:off x="250825" y="1773238"/>
            <a:ext cx="8501063" cy="4322762"/>
          </a:xfrm>
        </p:spPr>
        <p:txBody>
          <a:bodyPr/>
          <a:lstStyle/>
          <a:p>
            <a:pPr marL="0" indent="817563" eaLnBrk="1" hangingPunct="1">
              <a:lnSpc>
                <a:spcPct val="130000"/>
              </a:lnSpc>
              <a:buFont typeface="Monotype Sorts" pitchFamily="2" charset="2"/>
              <a:buNone/>
            </a:pPr>
            <a:r>
              <a:rPr lang="en-US" altLang="zh-CN" dirty="0" err="1" smtClean="0"/>
              <a:t>a</a:t>
            </a:r>
            <a:r>
              <a:rPr lang="en-US" altLang="zh-CN" baseline="-25000" dirty="0" err="1" smtClean="0"/>
              <a:t>i</a:t>
            </a:r>
            <a:r>
              <a:rPr lang="zh-CN" altLang="en-US" dirty="0" smtClean="0"/>
              <a:t>为序号为</a:t>
            </a:r>
            <a:r>
              <a:rPr lang="en-US" dirty="0" smtClean="0"/>
              <a:t> </a:t>
            </a:r>
            <a:r>
              <a:rPr lang="en-US" altLang="zh-CN" dirty="0" err="1" smtClean="0"/>
              <a:t>i</a:t>
            </a:r>
            <a:r>
              <a:rPr lang="en-US" altLang="zh-CN" dirty="0" smtClean="0"/>
              <a:t> </a:t>
            </a:r>
            <a:r>
              <a:rPr lang="zh-CN" altLang="en-US" dirty="0" smtClean="0"/>
              <a:t>的数据元素（</a:t>
            </a:r>
            <a:r>
              <a:rPr lang="en-US" altLang="zh-CN" dirty="0" err="1" smtClean="0"/>
              <a:t>i</a:t>
            </a:r>
            <a:r>
              <a:rPr lang="en-US" altLang="zh-CN" dirty="0" smtClean="0"/>
              <a:t>=1,2,…,n</a:t>
            </a:r>
            <a:r>
              <a:rPr lang="zh-CN" altLang="en-US" dirty="0" smtClean="0"/>
              <a:t>），通常我们将它的数据类型抽象为</a:t>
            </a:r>
            <a:r>
              <a:rPr lang="en-US" altLang="zh-CN" dirty="0" err="1" smtClean="0"/>
              <a:t>datatype</a:t>
            </a:r>
            <a:r>
              <a:rPr lang="zh-CN" altLang="en-US" dirty="0" smtClean="0"/>
              <a:t>。</a:t>
            </a:r>
            <a:r>
              <a:rPr lang="en-US" altLang="zh-CN" dirty="0" err="1" smtClean="0"/>
              <a:t>datatype</a:t>
            </a:r>
            <a:r>
              <a:rPr lang="zh-CN" altLang="en-US" dirty="0" smtClean="0"/>
              <a:t>根据具体问题而定，如在学生情况信息表中，它是用户自定义的学生类型。</a:t>
            </a:r>
            <a:endParaRPr lang="en-US" dirty="0" smtClean="0"/>
          </a:p>
        </p:txBody>
      </p:sp>
    </p:spTree>
  </p:cSld>
  <p:clrMapOvr>
    <a:masterClrMapping/>
  </p:clrMapOvr>
  <p:transition spd="med">
    <p:zo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idx="4294967295"/>
          </p:nvPr>
        </p:nvSpPr>
        <p:spPr>
          <a:xfrm>
            <a:off x="214313" y="214313"/>
            <a:ext cx="8243887" cy="785812"/>
          </a:xfrm>
        </p:spPr>
        <p:txBody>
          <a:bodyPr/>
          <a:lstStyle/>
          <a:p>
            <a:r>
              <a:rPr lang="en-US" altLang="zh-CN" sz="3200" b="1" dirty="0" smtClean="0">
                <a:solidFill>
                  <a:schemeClr val="tx1"/>
                </a:solidFill>
                <a:ea typeface="仿宋_GB2312" pitchFamily="49" charset="-122"/>
              </a:rPr>
              <a:t>6</a:t>
            </a:r>
            <a:r>
              <a:rPr lang="zh-CN" altLang="en-US" sz="3200" b="1" dirty="0" smtClean="0">
                <a:solidFill>
                  <a:schemeClr val="tx1"/>
                </a:solidFill>
                <a:ea typeface="仿宋_GB2312" pitchFamily="49" charset="-122"/>
              </a:rPr>
              <a:t>）</a:t>
            </a:r>
            <a:r>
              <a:rPr lang="en-US" sz="3200" b="1" dirty="0" err="1" smtClean="0">
                <a:solidFill>
                  <a:schemeClr val="tx1"/>
                </a:solidFill>
                <a:ea typeface="仿宋_GB2312" pitchFamily="49" charset="-122"/>
              </a:rPr>
              <a:t>定位函数</a:t>
            </a:r>
            <a:r>
              <a:rPr lang="en-US" sz="3200" b="1" dirty="0" smtClean="0">
                <a:solidFill>
                  <a:schemeClr val="tx1"/>
                </a:solidFill>
                <a:ea typeface="仿宋_GB2312" pitchFamily="49" charset="-122"/>
              </a:rPr>
              <a:t>，</a:t>
            </a:r>
            <a:r>
              <a:rPr lang="zh-CN" altLang="en-US" sz="3200" b="1" dirty="0" smtClean="0">
                <a:solidFill>
                  <a:schemeClr val="tx1"/>
                </a:solidFill>
                <a:ea typeface="仿宋_GB2312" pitchFamily="49" charset="-122"/>
              </a:rPr>
              <a:t>返回</a:t>
            </a:r>
            <a:r>
              <a:rPr lang="en-US" sz="3200" b="1" dirty="0" err="1" smtClean="0">
                <a:solidFill>
                  <a:schemeClr val="tx1"/>
                </a:solidFill>
                <a:ea typeface="仿宋_GB2312" pitchFamily="49" charset="-122"/>
              </a:rPr>
              <a:t>表中第</a:t>
            </a:r>
            <a:r>
              <a:rPr lang="en-US" altLang="zh-CN" sz="3200" b="1" dirty="0" err="1" smtClean="0">
                <a:solidFill>
                  <a:schemeClr val="tx1"/>
                </a:solidFill>
                <a:ea typeface="仿宋_GB2312" pitchFamily="49" charset="-122"/>
              </a:rPr>
              <a:t>i</a:t>
            </a:r>
            <a:r>
              <a:rPr lang="en-US" sz="3200" b="1" dirty="0" err="1" smtClean="0">
                <a:solidFill>
                  <a:schemeClr val="tx1"/>
                </a:solidFill>
                <a:ea typeface="仿宋_GB2312" pitchFamily="49" charset="-122"/>
              </a:rPr>
              <a:t>个数据的地址</a:t>
            </a:r>
            <a:endParaRPr lang="zh-CN" altLang="en-US" sz="3200" dirty="0" smtClean="0"/>
          </a:p>
        </p:txBody>
      </p:sp>
      <p:sp>
        <p:nvSpPr>
          <p:cNvPr id="40963" name="内容占位符 2"/>
          <p:cNvSpPr>
            <a:spLocks noGrp="1"/>
          </p:cNvSpPr>
          <p:nvPr>
            <p:ph idx="4294967295"/>
          </p:nvPr>
        </p:nvSpPr>
        <p:spPr>
          <a:xfrm>
            <a:off x="357188" y="1214438"/>
            <a:ext cx="8643937" cy="4881562"/>
          </a:xfrm>
        </p:spPr>
        <p:txBody>
          <a:bodyPr/>
          <a:lstStyle/>
          <a:p>
            <a:pPr>
              <a:buFont typeface="Monotype Sorts" pitchFamily="2" charset="2"/>
              <a:buNone/>
            </a:pPr>
            <a:r>
              <a:rPr lang="en-US" altLang="zh-CN" sz="2800" b="1" dirty="0" err="1" smtClean="0">
                <a:ea typeface="仿宋_GB2312" pitchFamily="49" charset="-122"/>
              </a:rPr>
              <a:t>LinkNode</a:t>
            </a:r>
            <a:r>
              <a:rPr lang="en-US" altLang="zh-CN" sz="2800" b="1" dirty="0" smtClean="0">
                <a:ea typeface="仿宋_GB2312" pitchFamily="49" charset="-122"/>
              </a:rPr>
              <a:t> * List::Locate ( </a:t>
            </a:r>
            <a:r>
              <a:rPr lang="en-US" altLang="zh-CN" sz="2800" b="1" dirty="0" err="1" smtClean="0">
                <a:ea typeface="仿宋_GB2312" pitchFamily="49" charset="-122"/>
              </a:rPr>
              <a:t>int</a:t>
            </a:r>
            <a:r>
              <a:rPr lang="en-US" altLang="zh-CN" sz="2800" b="1" dirty="0" smtClean="0">
                <a:ea typeface="仿宋_GB2312" pitchFamily="49" charset="-122"/>
              </a:rPr>
              <a:t> </a:t>
            </a:r>
            <a:r>
              <a:rPr lang="en-US" altLang="zh-CN" sz="2800" b="1" dirty="0" err="1" smtClean="0">
                <a:ea typeface="仿宋_GB2312" pitchFamily="49" charset="-122"/>
              </a:rPr>
              <a:t>i</a:t>
            </a:r>
            <a:r>
              <a:rPr lang="en-US" altLang="zh-CN" sz="2800" b="1" dirty="0" smtClean="0">
                <a:ea typeface="仿宋_GB2312" pitchFamily="49" charset="-122"/>
              </a:rPr>
              <a:t> ){</a:t>
            </a:r>
          </a:p>
          <a:p>
            <a:pPr>
              <a:lnSpc>
                <a:spcPct val="105000"/>
              </a:lnSpc>
              <a:buFont typeface="Monotype Sorts" pitchFamily="2" charset="2"/>
              <a:buNone/>
            </a:pPr>
            <a:r>
              <a:rPr lang="en-US" altLang="zh-CN" sz="2800" b="1" dirty="0" smtClean="0">
                <a:ea typeface="仿宋_GB2312" pitchFamily="49" charset="-122"/>
              </a:rPr>
              <a:t>     if ( </a:t>
            </a:r>
            <a:r>
              <a:rPr lang="en-US" altLang="zh-CN" sz="2800" b="1" dirty="0" err="1" smtClean="0">
                <a:ea typeface="仿宋_GB2312" pitchFamily="49" charset="-122"/>
              </a:rPr>
              <a:t>i</a:t>
            </a:r>
            <a:r>
              <a:rPr lang="en-US" altLang="zh-CN" sz="2800" b="1" dirty="0" smtClean="0">
                <a:ea typeface="仿宋_GB2312" pitchFamily="49" charset="-122"/>
              </a:rPr>
              <a:t> &lt;=0 ) return NULL;	</a:t>
            </a:r>
            <a:r>
              <a:rPr lang="en-US" altLang="zh-CN" sz="2800" b="1" dirty="0" smtClean="0">
                <a:solidFill>
                  <a:schemeClr val="hlink"/>
                </a:solidFill>
                <a:ea typeface="仿宋_GB2312" pitchFamily="49" charset="-122"/>
              </a:rPr>
              <a:t>		</a:t>
            </a:r>
            <a:endParaRPr lang="en-US" altLang="zh-CN" sz="2800" dirty="0" smtClean="0">
              <a:solidFill>
                <a:schemeClr val="hlink"/>
              </a:solidFill>
              <a:ea typeface="仿宋_GB2312" pitchFamily="49" charset="-122"/>
            </a:endParaRPr>
          </a:p>
          <a:p>
            <a:pPr>
              <a:lnSpc>
                <a:spcPct val="105000"/>
              </a:lnSpc>
              <a:buFont typeface="Monotype Sorts" pitchFamily="2" charset="2"/>
              <a:buNone/>
            </a:pPr>
            <a:r>
              <a:rPr lang="en-US" altLang="zh-CN" sz="2800" dirty="0" smtClean="0">
                <a:solidFill>
                  <a:schemeClr val="hlink"/>
                </a:solidFill>
                <a:ea typeface="仿宋_GB2312" pitchFamily="49" charset="-122"/>
              </a:rPr>
              <a:t>    </a:t>
            </a:r>
            <a:r>
              <a:rPr lang="en-US" altLang="zh-CN" sz="2800" b="1" dirty="0" smtClean="0">
                <a:ea typeface="仿宋_GB2312" pitchFamily="49" charset="-122"/>
              </a:rPr>
              <a:t> </a:t>
            </a:r>
            <a:r>
              <a:rPr lang="en-US" altLang="zh-CN" sz="2800" b="1" dirty="0" err="1" smtClean="0">
                <a:ea typeface="仿宋_GB2312" pitchFamily="49" charset="-122"/>
              </a:rPr>
              <a:t>LinkNode</a:t>
            </a:r>
            <a:r>
              <a:rPr lang="en-US" altLang="zh-CN" sz="2800" b="1" dirty="0" smtClean="0">
                <a:ea typeface="仿宋_GB2312" pitchFamily="49" charset="-122"/>
              </a:rPr>
              <a:t>  *p = first-&gt;link; </a:t>
            </a:r>
            <a:r>
              <a:rPr lang="en-US" altLang="zh-CN" sz="2800" dirty="0" smtClean="0">
                <a:solidFill>
                  <a:schemeClr val="hlink"/>
                </a:solidFill>
                <a:ea typeface="仿宋_GB2312" pitchFamily="49" charset="-122"/>
              </a:rPr>
              <a:t>     </a:t>
            </a:r>
            <a:r>
              <a:rPr lang="en-US" altLang="zh-CN" sz="2800" b="1" dirty="0" smtClean="0">
                <a:ea typeface="仿宋_GB2312" pitchFamily="49" charset="-122"/>
              </a:rPr>
              <a:t> </a:t>
            </a:r>
            <a:r>
              <a:rPr lang="en-US" altLang="zh-CN" sz="2800" b="1" dirty="0" err="1" smtClean="0">
                <a:ea typeface="仿宋_GB2312" pitchFamily="49" charset="-122"/>
              </a:rPr>
              <a:t>int</a:t>
            </a:r>
            <a:r>
              <a:rPr lang="en-US" altLang="zh-CN" sz="2800" b="1" dirty="0" smtClean="0">
                <a:ea typeface="仿宋_GB2312" pitchFamily="49" charset="-122"/>
              </a:rPr>
              <a:t> j = 0;		</a:t>
            </a:r>
          </a:p>
          <a:p>
            <a:pPr>
              <a:lnSpc>
                <a:spcPct val="105000"/>
              </a:lnSpc>
              <a:buFont typeface="Monotype Sorts" pitchFamily="2" charset="2"/>
              <a:buNone/>
            </a:pPr>
            <a:r>
              <a:rPr lang="en-US" altLang="zh-CN" sz="2800" dirty="0" smtClean="0">
                <a:solidFill>
                  <a:schemeClr val="hlink"/>
                </a:solidFill>
                <a:ea typeface="仿宋_GB2312" pitchFamily="49" charset="-122"/>
              </a:rPr>
              <a:t>     </a:t>
            </a:r>
            <a:r>
              <a:rPr lang="en-US" altLang="zh-CN" sz="2800" b="1" dirty="0" smtClean="0">
                <a:ea typeface="仿宋_GB2312" pitchFamily="49" charset="-122"/>
              </a:rPr>
              <a:t>while ( p != NULL &amp;&amp; j &lt;= </a:t>
            </a:r>
            <a:r>
              <a:rPr lang="en-US" altLang="zh-CN" sz="2800" b="1" dirty="0" err="1" smtClean="0">
                <a:ea typeface="仿宋_GB2312" pitchFamily="49" charset="-122"/>
              </a:rPr>
              <a:t>i</a:t>
            </a:r>
            <a:r>
              <a:rPr lang="en-US" altLang="zh-CN" sz="2800" b="1" dirty="0" smtClean="0">
                <a:ea typeface="仿宋_GB2312" pitchFamily="49" charset="-122"/>
              </a:rPr>
              <a:t> )   </a:t>
            </a:r>
            <a:r>
              <a:rPr lang="en-US" altLang="zh-CN" sz="2800" dirty="0" smtClean="0">
                <a:solidFill>
                  <a:schemeClr val="hlink"/>
                </a:solidFill>
                <a:ea typeface="仿宋_GB2312" pitchFamily="49" charset="-122"/>
              </a:rPr>
              <a:t>       </a:t>
            </a:r>
            <a:endParaRPr lang="zh-CN" altLang="en-US" sz="2800" dirty="0" smtClean="0">
              <a:solidFill>
                <a:schemeClr val="hlink"/>
              </a:solidFill>
              <a:ea typeface="仿宋_GB2312" pitchFamily="49" charset="-122"/>
            </a:endParaRPr>
          </a:p>
          <a:p>
            <a:pPr>
              <a:lnSpc>
                <a:spcPct val="105000"/>
              </a:lnSpc>
              <a:buFont typeface="Monotype Sorts" pitchFamily="2" charset="2"/>
              <a:buNone/>
            </a:pPr>
            <a:r>
              <a:rPr lang="zh-CN" altLang="en-US" sz="2800" dirty="0" smtClean="0">
                <a:solidFill>
                  <a:schemeClr val="hlink"/>
                </a:solidFill>
                <a:ea typeface="仿宋_GB2312" pitchFamily="49" charset="-122"/>
              </a:rPr>
              <a:t> 	 </a:t>
            </a:r>
            <a:r>
              <a:rPr lang="zh-CN" altLang="en-US" sz="2800" b="1" dirty="0" smtClean="0">
                <a:ea typeface="仿宋_GB2312" pitchFamily="49" charset="-122"/>
              </a:rPr>
              <a:t>    </a:t>
            </a:r>
            <a:r>
              <a:rPr lang="en-US" altLang="zh-CN" sz="2800" b="1" dirty="0" smtClean="0">
                <a:ea typeface="仿宋_GB2312" pitchFamily="49" charset="-122"/>
              </a:rPr>
              <a:t>{ p = p-&gt;link;  j++; }	   </a:t>
            </a:r>
          </a:p>
          <a:p>
            <a:pPr>
              <a:lnSpc>
                <a:spcPct val="105000"/>
              </a:lnSpc>
              <a:buFont typeface="Monotype Sorts" pitchFamily="2" charset="2"/>
              <a:buNone/>
            </a:pPr>
            <a:r>
              <a:rPr lang="en-US" altLang="zh-CN" sz="2800" b="1" dirty="0" smtClean="0">
                <a:ea typeface="仿宋_GB2312" pitchFamily="49" charset="-122"/>
              </a:rPr>
              <a:t>     return p;				</a:t>
            </a:r>
          </a:p>
          <a:p>
            <a:pPr>
              <a:lnSpc>
                <a:spcPct val="105000"/>
              </a:lnSpc>
              <a:buFont typeface="Monotype Sorts" pitchFamily="2" charset="2"/>
              <a:buNone/>
            </a:pPr>
            <a:r>
              <a:rPr lang="en-US" altLang="zh-CN" sz="2800" b="1" dirty="0" smtClean="0">
                <a:ea typeface="仿宋_GB2312" pitchFamily="49" charset="-122"/>
              </a:rPr>
              <a:t>}</a:t>
            </a:r>
          </a:p>
          <a:p>
            <a:pPr>
              <a:lnSpc>
                <a:spcPct val="105000"/>
              </a:lnSpc>
              <a:buFont typeface="Monotype Sorts" pitchFamily="2" charset="2"/>
              <a:buNone/>
            </a:pPr>
            <a:endParaRPr lang="zh-CN" altLang="en-US" dirty="0" smtClean="0"/>
          </a:p>
        </p:txBody>
      </p:sp>
      <p:sp>
        <p:nvSpPr>
          <p:cNvPr id="5" name="TextBox 4"/>
          <p:cNvSpPr txBox="1"/>
          <p:nvPr/>
        </p:nvSpPr>
        <p:spPr>
          <a:xfrm>
            <a:off x="4643438" y="2833688"/>
            <a:ext cx="433387" cy="523875"/>
          </a:xfrm>
          <a:prstGeom prst="rect">
            <a:avLst/>
          </a:prstGeom>
        </p:spPr>
        <p:style>
          <a:lnRef idx="1">
            <a:schemeClr val="dk1"/>
          </a:lnRef>
          <a:fillRef idx="2">
            <a:schemeClr val="dk1"/>
          </a:fillRef>
          <a:effectRef idx="1">
            <a:schemeClr val="dk1"/>
          </a:effectRef>
          <a:fontRef idx="minor">
            <a:schemeClr val="dk1"/>
          </a:fontRef>
        </p:style>
        <p:txBody>
          <a:bodyPr>
            <a:spAutoFit/>
          </a:bodyPr>
          <a:lstStyle/>
          <a:p>
            <a:pPr>
              <a:defRPr/>
            </a:pPr>
            <a:r>
              <a:rPr lang="en-US" altLang="zh-CN" sz="2800" dirty="0">
                <a:latin typeface="+mn-lt"/>
                <a:ea typeface="仿宋_GB2312" pitchFamily="49" charset="-122"/>
              </a:rPr>
              <a:t>&lt;</a:t>
            </a:r>
            <a:endParaRPr lang="zh-CN" altLang="en-US" sz="2800" dirty="0">
              <a:latin typeface="+mn-lt"/>
            </a:endParaRPr>
          </a:p>
        </p:txBody>
      </p:sp>
      <p:sp>
        <p:nvSpPr>
          <p:cNvPr id="3" name="矩形 2"/>
          <p:cNvSpPr/>
          <p:nvPr/>
        </p:nvSpPr>
        <p:spPr>
          <a:xfrm>
            <a:off x="3275856" y="2257708"/>
            <a:ext cx="1656184" cy="52322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altLang="zh-CN" sz="2800" dirty="0" smtClean="0">
                <a:solidFill>
                  <a:schemeClr val="tx1"/>
                </a:solidFill>
                <a:latin typeface="+mn-lt"/>
                <a:ea typeface="仿宋_GB2312" pitchFamily="49" charset="-122"/>
              </a:rPr>
              <a:t>first</a:t>
            </a:r>
            <a:endParaRPr lang="zh-CN" altLang="en-US" sz="2800" dirty="0">
              <a:solidFill>
                <a:schemeClr val="tx1"/>
              </a:solidFill>
              <a:latin typeface="+mn-lt"/>
              <a:ea typeface="仿宋_GB2312" pitchFamily="49" charset="-122"/>
            </a:endParaRPr>
          </a:p>
        </p:txBody>
      </p:sp>
      <p:sp>
        <p:nvSpPr>
          <p:cNvPr id="8" name="矩形 7"/>
          <p:cNvSpPr/>
          <p:nvPr/>
        </p:nvSpPr>
        <p:spPr>
          <a:xfrm>
            <a:off x="6372200" y="5949280"/>
            <a:ext cx="1656184" cy="52322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altLang="zh-CN" sz="2800" dirty="0" smtClean="0">
                <a:solidFill>
                  <a:schemeClr val="tx1"/>
                </a:solidFill>
                <a:latin typeface="+mn-lt"/>
                <a:ea typeface="仿宋_GB2312" pitchFamily="49" charset="-122"/>
              </a:rPr>
              <a:t>2</a:t>
            </a:r>
            <a:r>
              <a:rPr lang="zh-CN" altLang="en-US" sz="2800" dirty="0" smtClean="0">
                <a:solidFill>
                  <a:schemeClr val="tx1"/>
                </a:solidFill>
                <a:latin typeface="+mn-lt"/>
                <a:ea typeface="仿宋_GB2312" pitchFamily="49" charset="-122"/>
              </a:rPr>
              <a:t>个错误</a:t>
            </a:r>
            <a:endParaRPr lang="zh-CN" altLang="en-US" sz="2800" dirty="0">
              <a:solidFill>
                <a:schemeClr val="tx1"/>
              </a:solidFill>
              <a:latin typeface="+mn-lt"/>
              <a:ea typeface="仿宋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idx="4294967295"/>
          </p:nvPr>
        </p:nvSpPr>
        <p:spPr>
          <a:xfrm>
            <a:off x="685800" y="214313"/>
            <a:ext cx="7772400" cy="785812"/>
          </a:xfrm>
        </p:spPr>
        <p:txBody>
          <a:bodyPr/>
          <a:lstStyle/>
          <a:p>
            <a:r>
              <a:rPr lang="en-US" altLang="zh-CN" sz="3200" b="1" dirty="0" smtClean="0">
                <a:solidFill>
                  <a:schemeClr val="tx1"/>
                </a:solidFill>
                <a:ea typeface="仿宋_GB2312" pitchFamily="49" charset="-122"/>
              </a:rPr>
              <a:t>7</a:t>
            </a:r>
            <a:r>
              <a:rPr lang="zh-CN" altLang="en-US" sz="3200" b="1" dirty="0" smtClean="0">
                <a:solidFill>
                  <a:schemeClr val="tx1"/>
                </a:solidFill>
                <a:ea typeface="仿宋_GB2312" pitchFamily="49" charset="-122"/>
              </a:rPr>
              <a:t>）</a:t>
            </a:r>
            <a:r>
              <a:rPr lang="en-US" sz="3200" b="1" dirty="0" err="1" smtClean="0">
                <a:solidFill>
                  <a:schemeClr val="tx1"/>
                </a:solidFill>
                <a:ea typeface="仿宋_GB2312" pitchFamily="49" charset="-122"/>
              </a:rPr>
              <a:t>取出链表中第</a:t>
            </a:r>
            <a:r>
              <a:rPr lang="en-US" altLang="zh-CN" sz="3200" b="1" dirty="0" err="1" smtClean="0">
                <a:solidFill>
                  <a:schemeClr val="tx1"/>
                </a:solidFill>
                <a:ea typeface="仿宋_GB2312" pitchFamily="49" charset="-122"/>
              </a:rPr>
              <a:t>i</a:t>
            </a:r>
            <a:r>
              <a:rPr lang="en-US" sz="3200" b="1" dirty="0" err="1" smtClean="0">
                <a:solidFill>
                  <a:schemeClr val="tx1"/>
                </a:solidFill>
                <a:ea typeface="仿宋_GB2312" pitchFamily="49" charset="-122"/>
              </a:rPr>
              <a:t>个元素的值</a:t>
            </a:r>
            <a:endParaRPr lang="zh-CN" altLang="en-US" sz="3200" dirty="0" smtClean="0"/>
          </a:p>
        </p:txBody>
      </p:sp>
      <p:sp>
        <p:nvSpPr>
          <p:cNvPr id="57347" name="内容占位符 2"/>
          <p:cNvSpPr>
            <a:spLocks noGrp="1"/>
          </p:cNvSpPr>
          <p:nvPr>
            <p:ph idx="4294967295"/>
          </p:nvPr>
        </p:nvSpPr>
        <p:spPr>
          <a:xfrm>
            <a:off x="214313" y="1214438"/>
            <a:ext cx="8786812" cy="4881562"/>
          </a:xfrm>
        </p:spPr>
        <p:txBody>
          <a:bodyPr/>
          <a:lstStyle/>
          <a:p>
            <a:pPr>
              <a:lnSpc>
                <a:spcPct val="105000"/>
              </a:lnSpc>
              <a:buFont typeface="Monotype Sorts" pitchFamily="2" charset="2"/>
              <a:buNone/>
              <a:defRPr/>
            </a:pPr>
            <a:r>
              <a:rPr lang="en-US" sz="2800" b="1" dirty="0" err="1" smtClean="0">
                <a:ea typeface="仿宋_GB2312" pitchFamily="49" charset="-122"/>
              </a:rPr>
              <a:t>int</a:t>
            </a:r>
            <a:r>
              <a:rPr lang="en-US" sz="2800" b="1" dirty="0" smtClean="0">
                <a:ea typeface="仿宋_GB2312" pitchFamily="49" charset="-122"/>
              </a:rPr>
              <a:t> List::</a:t>
            </a:r>
            <a:r>
              <a:rPr lang="en-US" sz="2800" b="1" dirty="0" err="1" smtClean="0">
                <a:ea typeface="仿宋_GB2312" pitchFamily="49" charset="-122"/>
              </a:rPr>
              <a:t>GetData</a:t>
            </a:r>
            <a:r>
              <a:rPr lang="en-US" sz="2800" b="1" dirty="0" smtClean="0">
                <a:ea typeface="仿宋_GB2312" pitchFamily="49" charset="-122"/>
              </a:rPr>
              <a:t>( </a:t>
            </a:r>
            <a:r>
              <a:rPr lang="en-US" sz="2800" b="1" dirty="0" err="1" smtClean="0">
                <a:ea typeface="仿宋_GB2312" pitchFamily="49" charset="-122"/>
              </a:rPr>
              <a:t>int</a:t>
            </a:r>
            <a:r>
              <a:rPr lang="en-US" sz="2800" b="1" dirty="0" smtClean="0">
                <a:ea typeface="仿宋_GB2312" pitchFamily="49" charset="-122"/>
              </a:rPr>
              <a:t> </a:t>
            </a:r>
            <a:r>
              <a:rPr lang="en-US" sz="2800" b="1" dirty="0" err="1" smtClean="0">
                <a:ea typeface="仿宋_GB2312" pitchFamily="49" charset="-122"/>
              </a:rPr>
              <a:t>i,int</a:t>
            </a:r>
            <a:r>
              <a:rPr lang="en-US" sz="2800" b="1" dirty="0" smtClean="0">
                <a:ea typeface="仿宋_GB2312" pitchFamily="49" charset="-122"/>
              </a:rPr>
              <a:t> &amp;x ) </a:t>
            </a:r>
          </a:p>
          <a:p>
            <a:pPr>
              <a:lnSpc>
                <a:spcPct val="105000"/>
              </a:lnSpc>
              <a:buFont typeface="Monotype Sorts" pitchFamily="2" charset="2"/>
              <a:buNone/>
              <a:defRPr/>
            </a:pPr>
            <a:r>
              <a:rPr lang="en-US" sz="2800" b="1" dirty="0" smtClean="0">
                <a:ea typeface="仿宋_GB2312" pitchFamily="49" charset="-122"/>
              </a:rPr>
              <a:t>{</a:t>
            </a:r>
            <a:r>
              <a:rPr lang="en-US" sz="2800" b="1" dirty="0" smtClean="0">
                <a:solidFill>
                  <a:srgbClr val="0000FF"/>
                </a:solidFill>
                <a:ea typeface="仿宋_GB2312" pitchFamily="49" charset="-122"/>
              </a:rPr>
              <a:t>//</a:t>
            </a:r>
            <a:r>
              <a:rPr lang="zh-CN" altLang="en-US" sz="2800" b="1" dirty="0" smtClean="0">
                <a:solidFill>
                  <a:srgbClr val="0000FF"/>
                </a:solidFill>
                <a:ea typeface="仿宋_GB2312" pitchFamily="49" charset="-122"/>
              </a:rPr>
              <a:t>提取第 </a:t>
            </a:r>
            <a:r>
              <a:rPr lang="en-US" sz="2800" b="1" i="1" dirty="0" smtClean="0">
                <a:solidFill>
                  <a:srgbClr val="FF3300"/>
                </a:solidFill>
                <a:effectLst>
                  <a:outerShdw blurRad="38100" dist="38100" dir="2700000" algn="tl">
                    <a:srgbClr val="000000"/>
                  </a:outerShdw>
                </a:effectLst>
                <a:ea typeface="仿宋_GB2312" pitchFamily="49" charset="-122"/>
              </a:rPr>
              <a:t>i</a:t>
            </a:r>
            <a:r>
              <a:rPr lang="en-US" sz="2800" b="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个结点的值</a:t>
            </a:r>
            <a:endParaRPr lang="zh-CN" altLang="en-US" sz="2800" dirty="0" smtClean="0">
              <a:solidFill>
                <a:schemeClr val="hlink"/>
              </a:solidFill>
              <a:ea typeface="仿宋_GB2312" pitchFamily="49" charset="-122"/>
            </a:endParaRPr>
          </a:p>
          <a:p>
            <a:pPr>
              <a:lnSpc>
                <a:spcPct val="105000"/>
              </a:lnSpc>
              <a:buFont typeface="Monotype Sorts" pitchFamily="2" charset="2"/>
              <a:buNone/>
              <a:defRPr/>
            </a:pPr>
            <a:r>
              <a:rPr lang="zh-CN" altLang="en-US" sz="2800" dirty="0" smtClean="0">
                <a:solidFill>
                  <a:schemeClr val="hlink"/>
                </a:solidFill>
                <a:ea typeface="仿宋_GB2312" pitchFamily="49" charset="-122"/>
              </a:rPr>
              <a:t>    </a:t>
            </a:r>
            <a:r>
              <a:rPr lang="en-US" sz="2800" b="1" dirty="0" err="1" smtClean="0">
                <a:ea typeface="仿宋_GB2312" pitchFamily="49" charset="-122"/>
              </a:rPr>
              <a:t>LinkNode</a:t>
            </a:r>
            <a:r>
              <a:rPr lang="en-US" sz="2800" b="1" dirty="0" smtClean="0">
                <a:ea typeface="仿宋_GB2312" pitchFamily="49" charset="-122"/>
              </a:rPr>
              <a:t>  *p = Locate( i );</a:t>
            </a:r>
            <a:r>
              <a:rPr lang="en-US" sz="2800" b="1" dirty="0" smtClean="0">
                <a:solidFill>
                  <a:schemeClr val="hlink"/>
                </a:solidFill>
                <a:ea typeface="仿宋_GB2312" pitchFamily="49" charset="-122"/>
              </a:rPr>
              <a:t>    </a:t>
            </a:r>
            <a:r>
              <a:rPr lang="en-US" sz="2800" b="1" dirty="0" smtClean="0">
                <a:solidFill>
                  <a:srgbClr val="0000FF"/>
                </a:solidFill>
                <a:ea typeface="仿宋_GB2312" pitchFamily="49" charset="-122"/>
              </a:rPr>
              <a:t>// </a:t>
            </a:r>
            <a:r>
              <a:rPr lang="en-US" sz="2800" b="1" i="1" dirty="0" smtClean="0">
                <a:solidFill>
                  <a:srgbClr val="0000FF"/>
                </a:solidFill>
                <a:ea typeface="仿宋_GB2312" pitchFamily="49" charset="-122"/>
              </a:rPr>
              <a:t>p</a:t>
            </a:r>
            <a:r>
              <a:rPr lang="en-US" sz="2800" b="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指向链表第 </a:t>
            </a:r>
            <a:r>
              <a:rPr lang="en-US" sz="2800" b="1" i="1" dirty="0" smtClean="0">
                <a:solidFill>
                  <a:srgbClr val="FF3300"/>
                </a:solidFill>
                <a:effectLst>
                  <a:outerShdw blurRad="38100" dist="38100" dir="2700000" algn="tl">
                    <a:srgbClr val="000000"/>
                  </a:outerShdw>
                </a:effectLst>
                <a:ea typeface="仿宋_GB2312" pitchFamily="49" charset="-122"/>
              </a:rPr>
              <a:t>i</a:t>
            </a:r>
            <a:r>
              <a:rPr lang="en-US" sz="2800" b="1" i="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个结点</a:t>
            </a:r>
          </a:p>
          <a:p>
            <a:pPr>
              <a:spcBef>
                <a:spcPts val="0"/>
              </a:spcBef>
              <a:buFont typeface="Monotype Sorts" pitchFamily="2" charset="2"/>
              <a:buNone/>
              <a:defRPr/>
            </a:pPr>
            <a:r>
              <a:rPr lang="en-US" sz="2800" b="1" dirty="0" smtClean="0">
                <a:ea typeface="仿宋_GB2312" pitchFamily="49" charset="-122"/>
              </a:rPr>
              <a:t>    if (p!=NULL) </a:t>
            </a:r>
          </a:p>
          <a:p>
            <a:pPr>
              <a:spcBef>
                <a:spcPts val="0"/>
              </a:spcBef>
              <a:buFont typeface="Monotype Sorts" pitchFamily="2" charset="2"/>
              <a:buNone/>
              <a:defRPr/>
            </a:pPr>
            <a:r>
              <a:rPr lang="en-US" sz="2800" b="1" dirty="0">
                <a:ea typeface="仿宋_GB2312" pitchFamily="49" charset="-122"/>
              </a:rPr>
              <a:t> </a:t>
            </a:r>
            <a:r>
              <a:rPr lang="en-US" sz="2800" b="1" dirty="0" smtClean="0">
                <a:ea typeface="仿宋_GB2312" pitchFamily="49" charset="-122"/>
              </a:rPr>
              <a:t>      {x=p-&gt;data; return 1}</a:t>
            </a:r>
          </a:p>
          <a:p>
            <a:pPr>
              <a:spcBef>
                <a:spcPts val="0"/>
              </a:spcBef>
              <a:buFont typeface="Monotype Sorts" pitchFamily="2" charset="2"/>
              <a:buNone/>
              <a:defRPr/>
            </a:pPr>
            <a:r>
              <a:rPr lang="en-US" sz="2800" b="1" dirty="0">
                <a:ea typeface="仿宋_GB2312" pitchFamily="49" charset="-122"/>
              </a:rPr>
              <a:t> </a:t>
            </a:r>
            <a:r>
              <a:rPr lang="en-US" sz="2800" b="1" dirty="0" smtClean="0">
                <a:ea typeface="仿宋_GB2312" pitchFamily="49" charset="-122"/>
              </a:rPr>
              <a:t>   else   </a:t>
            </a:r>
            <a:r>
              <a:rPr lang="en-US" altLang="zh-CN" sz="2800" b="1" dirty="0" smtClean="0">
                <a:ea typeface="仿宋_GB2312" pitchFamily="49" charset="-122"/>
              </a:rPr>
              <a:t> </a:t>
            </a:r>
            <a:r>
              <a:rPr lang="en-US" altLang="zh-CN" sz="2800" b="1" dirty="0">
                <a:ea typeface="仿宋_GB2312" pitchFamily="49" charset="-122"/>
              </a:rPr>
              <a:t>return </a:t>
            </a:r>
            <a:r>
              <a:rPr lang="en-US" altLang="zh-CN" sz="2800" b="1" dirty="0" smtClean="0">
                <a:ea typeface="仿宋_GB2312" pitchFamily="49" charset="-122"/>
              </a:rPr>
              <a:t>0</a:t>
            </a:r>
            <a:r>
              <a:rPr lang="en-US" sz="2800" b="1" dirty="0" smtClean="0">
                <a:ea typeface="仿宋_GB2312" pitchFamily="49" charset="-122"/>
              </a:rPr>
              <a:t>; </a:t>
            </a:r>
          </a:p>
          <a:p>
            <a:pPr>
              <a:spcBef>
                <a:spcPts val="0"/>
              </a:spcBef>
              <a:buFont typeface="Monotype Sorts" pitchFamily="2" charset="2"/>
              <a:buNone/>
              <a:defRPr/>
            </a:pPr>
            <a:r>
              <a:rPr lang="en-US" sz="2800" b="1" dirty="0" smtClean="0">
                <a:ea typeface="仿宋_GB2312" pitchFamily="49" charset="-122"/>
              </a:rPr>
              <a:t>}</a:t>
            </a:r>
          </a:p>
          <a:p>
            <a:pPr>
              <a:lnSpc>
                <a:spcPct val="105000"/>
              </a:lnSpc>
              <a:buFont typeface="Monotype Sorts" pitchFamily="2" charset="2"/>
              <a:buNone/>
              <a:defRPr/>
            </a:pPr>
            <a:r>
              <a:rPr lang="en-US" sz="2800" b="1" dirty="0" smtClean="0">
                <a:ea typeface="仿宋_GB2312" pitchFamily="49" charset="-122"/>
              </a:rPr>
              <a:t>				</a:t>
            </a:r>
          </a:p>
          <a:p>
            <a:pPr>
              <a:lnSpc>
                <a:spcPct val="105000"/>
              </a:lnSpc>
              <a:buFont typeface="Monotype Sorts" pitchFamily="2" charset="2"/>
              <a:buNone/>
              <a:defRPr/>
            </a:pPr>
            <a:endParaRPr lang="zh-CN" altLang="en-US" dirty="0"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2" end="2"/>
                                            </p:txEl>
                                          </p:spTgt>
                                        </p:tgtEl>
                                        <p:attrNameLst>
                                          <p:attrName>style.visibility</p:attrName>
                                        </p:attrNameLst>
                                      </p:cBhvr>
                                      <p:to>
                                        <p:strVal val="visible"/>
                                      </p:to>
                                    </p:set>
                                    <p:anim calcmode="lin" valueType="num">
                                      <p:cBhvr additive="base">
                                        <p:cTn id="7"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7347">
                                            <p:txEl>
                                              <p:pRg st="3" end="3"/>
                                            </p:txEl>
                                          </p:spTgt>
                                        </p:tgtEl>
                                        <p:attrNameLst>
                                          <p:attrName>style.visibility</p:attrName>
                                        </p:attrNameLst>
                                      </p:cBhvr>
                                      <p:to>
                                        <p:strVal val="visible"/>
                                      </p:to>
                                    </p:set>
                                    <p:anim calcmode="lin" valueType="num">
                                      <p:cBhvr additive="base">
                                        <p:cTn id="13"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7347">
                                            <p:txEl>
                                              <p:pRg st="4" end="4"/>
                                            </p:txEl>
                                          </p:spTgt>
                                        </p:tgtEl>
                                        <p:attrNameLst>
                                          <p:attrName>style.visibility</p:attrName>
                                        </p:attrNameLst>
                                      </p:cBhvr>
                                      <p:to>
                                        <p:strVal val="visible"/>
                                      </p:to>
                                    </p:set>
                                    <p:anim calcmode="lin" valueType="num">
                                      <p:cBhvr additive="base">
                                        <p:cTn id="19"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xEl>
                                              <p:pRg st="6" end="6"/>
                                            </p:txEl>
                                          </p:spTgt>
                                        </p:tgtEl>
                                        <p:attrNameLst>
                                          <p:attrName>style.visibility</p:attrName>
                                        </p:attrNameLst>
                                      </p:cBhvr>
                                      <p:to>
                                        <p:strVal val="visible"/>
                                      </p:to>
                                    </p:set>
                                    <p:anim calcmode="lin" valueType="num">
                                      <p:cBhvr additive="base">
                                        <p:cTn id="23" dur="500" fill="hold"/>
                                        <p:tgtEl>
                                          <p:spTgt spid="57347">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7">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anim calcmode="lin" valueType="num">
                                      <p:cBhvr additive="base">
                                        <p:cTn id="2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7">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7347">
                                            <p:txEl>
                                              <p:pRg st="7" end="7"/>
                                            </p:txEl>
                                          </p:spTgt>
                                        </p:tgtEl>
                                        <p:attrNameLst>
                                          <p:attrName>style.visibility</p:attrName>
                                        </p:attrNameLst>
                                      </p:cBhvr>
                                      <p:to>
                                        <p:strVal val="visible"/>
                                      </p:to>
                                    </p:set>
                                    <p:anim calcmode="lin" valueType="num">
                                      <p:cBhvr additive="base">
                                        <p:cTn id="31" dur="500" fill="hold"/>
                                        <p:tgtEl>
                                          <p:spTgt spid="5734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734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idx="4294967295"/>
          </p:nvPr>
        </p:nvSpPr>
        <p:spPr>
          <a:xfrm>
            <a:off x="685800" y="214313"/>
            <a:ext cx="7772400" cy="785812"/>
          </a:xfrm>
        </p:spPr>
        <p:txBody>
          <a:bodyPr/>
          <a:lstStyle/>
          <a:p>
            <a:r>
              <a:rPr lang="en-US" altLang="zh-CN" sz="3200" b="1" smtClean="0">
                <a:solidFill>
                  <a:schemeClr val="tx1"/>
                </a:solidFill>
                <a:ea typeface="仿宋_GB2312" pitchFamily="49" charset="-122"/>
              </a:rPr>
              <a:t>8</a:t>
            </a:r>
            <a:r>
              <a:rPr lang="zh-CN" altLang="en-US" sz="3200" b="1" smtClean="0">
                <a:solidFill>
                  <a:schemeClr val="tx1"/>
                </a:solidFill>
                <a:ea typeface="仿宋_GB2312" pitchFamily="49" charset="-122"/>
              </a:rPr>
              <a:t>）</a:t>
            </a:r>
            <a:r>
              <a:rPr lang="en-US" sz="3200" b="1" smtClean="0">
                <a:solidFill>
                  <a:schemeClr val="tx1"/>
                </a:solidFill>
                <a:ea typeface="仿宋_GB2312" pitchFamily="49" charset="-122"/>
              </a:rPr>
              <a:t>给链表中第</a:t>
            </a:r>
            <a:r>
              <a:rPr lang="en-US" altLang="zh-CN" sz="3200" b="1" smtClean="0">
                <a:solidFill>
                  <a:schemeClr val="tx1"/>
                </a:solidFill>
                <a:ea typeface="仿宋_GB2312" pitchFamily="49" charset="-122"/>
              </a:rPr>
              <a:t>i</a:t>
            </a:r>
            <a:r>
              <a:rPr lang="en-US" sz="3200" b="1" smtClean="0">
                <a:solidFill>
                  <a:schemeClr val="tx1"/>
                </a:solidFill>
                <a:ea typeface="仿宋_GB2312" pitchFamily="49" charset="-122"/>
              </a:rPr>
              <a:t>个元素赋值</a:t>
            </a:r>
            <a:endParaRPr lang="zh-CN" altLang="en-US" sz="3200" smtClean="0"/>
          </a:p>
        </p:txBody>
      </p:sp>
      <p:sp>
        <p:nvSpPr>
          <p:cNvPr id="58371" name="内容占位符 2"/>
          <p:cNvSpPr>
            <a:spLocks noGrp="1"/>
          </p:cNvSpPr>
          <p:nvPr>
            <p:ph idx="4294967295"/>
          </p:nvPr>
        </p:nvSpPr>
        <p:spPr>
          <a:xfrm>
            <a:off x="0" y="1214438"/>
            <a:ext cx="9144000" cy="4881562"/>
          </a:xfrm>
        </p:spPr>
        <p:txBody>
          <a:bodyPr/>
          <a:lstStyle/>
          <a:p>
            <a:pPr>
              <a:lnSpc>
                <a:spcPct val="105000"/>
              </a:lnSpc>
              <a:buFont typeface="Monotype Sorts" pitchFamily="2" charset="2"/>
              <a:buNone/>
              <a:defRPr/>
            </a:pPr>
            <a:r>
              <a:rPr lang="en-US" sz="2800" b="1" dirty="0" smtClean="0">
                <a:ea typeface="仿宋_GB2312" pitchFamily="49" charset="-122"/>
              </a:rPr>
              <a:t>void List::</a:t>
            </a:r>
            <a:r>
              <a:rPr lang="en-US" sz="2800" b="1" dirty="0" err="1" smtClean="0">
                <a:ea typeface="仿宋_GB2312" pitchFamily="49" charset="-122"/>
              </a:rPr>
              <a:t>SetData</a:t>
            </a:r>
            <a:r>
              <a:rPr lang="en-US" sz="2800" b="1" dirty="0" smtClean="0">
                <a:ea typeface="仿宋_GB2312" pitchFamily="49" charset="-122"/>
              </a:rPr>
              <a:t>(</a:t>
            </a:r>
            <a:r>
              <a:rPr lang="en-US" sz="2800" b="1" dirty="0" err="1" smtClean="0">
                <a:ea typeface="仿宋_GB2312" pitchFamily="49" charset="-122"/>
              </a:rPr>
              <a:t>int</a:t>
            </a:r>
            <a:r>
              <a:rPr lang="en-US" sz="2800" b="1" dirty="0" smtClean="0">
                <a:ea typeface="仿宋_GB2312" pitchFamily="49" charset="-122"/>
              </a:rPr>
              <a:t> </a:t>
            </a:r>
            <a:r>
              <a:rPr lang="en-US" sz="2800" b="1" dirty="0" err="1" smtClean="0">
                <a:ea typeface="仿宋_GB2312" pitchFamily="49" charset="-122"/>
              </a:rPr>
              <a:t>x,int</a:t>
            </a:r>
            <a:r>
              <a:rPr lang="en-US" sz="2800" b="1" dirty="0" smtClean="0">
                <a:ea typeface="仿宋_GB2312" pitchFamily="49" charset="-122"/>
              </a:rPr>
              <a:t> i ) {</a:t>
            </a:r>
            <a:r>
              <a:rPr lang="en-US" sz="2800" b="1" dirty="0" smtClean="0">
                <a:solidFill>
                  <a:srgbClr val="0000FF"/>
                </a:solidFill>
                <a:ea typeface="仿宋_GB2312" pitchFamily="49" charset="-122"/>
              </a:rPr>
              <a:t>//</a:t>
            </a:r>
            <a:r>
              <a:rPr lang="zh-CN" altLang="en-US" sz="2800" b="1" dirty="0" smtClean="0">
                <a:solidFill>
                  <a:srgbClr val="0000FF"/>
                </a:solidFill>
                <a:ea typeface="仿宋_GB2312" pitchFamily="49" charset="-122"/>
              </a:rPr>
              <a:t>给第 </a:t>
            </a:r>
            <a:r>
              <a:rPr lang="en-US" sz="2800" b="1" i="1" dirty="0" smtClean="0">
                <a:solidFill>
                  <a:srgbClr val="FF3300"/>
                </a:solidFill>
                <a:effectLst>
                  <a:outerShdw blurRad="38100" dist="38100" dir="2700000" algn="tl">
                    <a:srgbClr val="000000"/>
                  </a:outerShdw>
                </a:effectLst>
                <a:ea typeface="仿宋_GB2312" pitchFamily="49" charset="-122"/>
              </a:rPr>
              <a:t>i</a:t>
            </a:r>
            <a:r>
              <a:rPr lang="en-US" sz="2800" b="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个结点赋值</a:t>
            </a:r>
            <a:endParaRPr lang="zh-CN" altLang="en-US" sz="2800" dirty="0" smtClean="0">
              <a:solidFill>
                <a:schemeClr val="hlink"/>
              </a:solidFill>
              <a:ea typeface="仿宋_GB2312" pitchFamily="49" charset="-122"/>
            </a:endParaRPr>
          </a:p>
          <a:p>
            <a:pPr>
              <a:lnSpc>
                <a:spcPct val="105000"/>
              </a:lnSpc>
              <a:buFont typeface="Monotype Sorts" pitchFamily="2" charset="2"/>
              <a:buNone/>
              <a:defRPr/>
            </a:pPr>
            <a:r>
              <a:rPr lang="zh-CN" altLang="en-US" sz="2800" dirty="0" smtClean="0">
                <a:solidFill>
                  <a:schemeClr val="hlink"/>
                </a:solidFill>
                <a:ea typeface="仿宋_GB2312" pitchFamily="49" charset="-122"/>
              </a:rPr>
              <a:t>        </a:t>
            </a:r>
            <a:r>
              <a:rPr lang="en-US" sz="2800" b="1" dirty="0" smtClean="0">
                <a:ea typeface="仿宋_GB2312" pitchFamily="49" charset="-122"/>
              </a:rPr>
              <a:t>if ( i &lt;= 0 ) return</a:t>
            </a:r>
            <a:r>
              <a:rPr lang="en-US" sz="2800" b="1" dirty="0">
                <a:ea typeface="仿宋_GB2312" pitchFamily="49" charset="-122"/>
              </a:rPr>
              <a:t>; </a:t>
            </a:r>
            <a:r>
              <a:rPr lang="en-US" sz="2800" b="1" dirty="0">
                <a:solidFill>
                  <a:srgbClr val="0000FF"/>
                </a:solidFill>
                <a:ea typeface="仿宋_GB2312" pitchFamily="49" charset="-122"/>
              </a:rPr>
              <a:t>                 // </a:t>
            </a:r>
            <a:r>
              <a:rPr lang="zh-CN" altLang="en-US" sz="2800" b="1" dirty="0">
                <a:solidFill>
                  <a:srgbClr val="0000FF"/>
                </a:solidFill>
                <a:ea typeface="仿宋_GB2312" pitchFamily="49" charset="-122"/>
              </a:rPr>
              <a:t>可否去掉？</a:t>
            </a:r>
            <a:r>
              <a:rPr lang="en-US" sz="2800" b="1" dirty="0">
                <a:solidFill>
                  <a:srgbClr val="0000FF"/>
                </a:solidFill>
                <a:ea typeface="仿宋_GB2312" pitchFamily="49" charset="-122"/>
              </a:rPr>
              <a:t>   </a:t>
            </a:r>
          </a:p>
          <a:p>
            <a:pPr>
              <a:lnSpc>
                <a:spcPct val="105000"/>
              </a:lnSpc>
              <a:buFont typeface="Monotype Sorts" pitchFamily="2" charset="2"/>
              <a:buNone/>
              <a:defRPr/>
            </a:pPr>
            <a:r>
              <a:rPr lang="en-US" sz="2800" b="1" dirty="0" smtClean="0">
                <a:ea typeface="仿宋_GB2312" pitchFamily="49" charset="-122"/>
              </a:rPr>
              <a:t>        </a:t>
            </a:r>
            <a:r>
              <a:rPr lang="en-US" sz="2800" b="1" dirty="0" err="1" smtClean="0">
                <a:ea typeface="仿宋_GB2312" pitchFamily="49" charset="-122"/>
              </a:rPr>
              <a:t>LinkNode</a:t>
            </a:r>
            <a:r>
              <a:rPr lang="en-US" sz="2800" b="1" dirty="0" smtClean="0">
                <a:ea typeface="仿宋_GB2312" pitchFamily="49" charset="-122"/>
              </a:rPr>
              <a:t>  *p = Locate ( i );</a:t>
            </a:r>
            <a:r>
              <a:rPr lang="en-US" sz="2800" b="1" dirty="0" smtClean="0">
                <a:solidFill>
                  <a:schemeClr val="hlink"/>
                </a:solidFill>
                <a:ea typeface="仿宋_GB2312" pitchFamily="49" charset="-122"/>
              </a:rPr>
              <a:t>  </a:t>
            </a:r>
            <a:r>
              <a:rPr lang="en-US" sz="2800" b="1" dirty="0" smtClean="0">
                <a:solidFill>
                  <a:srgbClr val="0000FF"/>
                </a:solidFill>
                <a:ea typeface="仿宋_GB2312" pitchFamily="49" charset="-122"/>
              </a:rPr>
              <a:t>// </a:t>
            </a:r>
            <a:r>
              <a:rPr lang="en-US" sz="2800" b="1" i="1" dirty="0" smtClean="0">
                <a:solidFill>
                  <a:srgbClr val="0000FF"/>
                </a:solidFill>
                <a:ea typeface="仿宋_GB2312" pitchFamily="49" charset="-122"/>
              </a:rPr>
              <a:t>p</a:t>
            </a:r>
            <a:r>
              <a:rPr lang="en-US" sz="2800" b="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指向链表第 </a:t>
            </a:r>
            <a:r>
              <a:rPr lang="en-US" sz="2800" b="1" i="1" dirty="0" smtClean="0">
                <a:solidFill>
                  <a:srgbClr val="FF3300"/>
                </a:solidFill>
                <a:effectLst>
                  <a:outerShdw blurRad="38100" dist="38100" dir="2700000" algn="tl">
                    <a:srgbClr val="000000"/>
                  </a:outerShdw>
                </a:effectLst>
                <a:ea typeface="仿宋_GB2312" pitchFamily="49" charset="-122"/>
              </a:rPr>
              <a:t>i</a:t>
            </a:r>
            <a:r>
              <a:rPr lang="en-US" sz="2800" b="1" i="1" dirty="0" smtClean="0">
                <a:solidFill>
                  <a:srgbClr val="0000FF"/>
                </a:solidFill>
                <a:ea typeface="仿宋_GB2312" pitchFamily="49" charset="-122"/>
              </a:rPr>
              <a:t> </a:t>
            </a:r>
            <a:r>
              <a:rPr lang="zh-CN" altLang="en-US" sz="2800" b="1" dirty="0" smtClean="0">
                <a:solidFill>
                  <a:srgbClr val="0000FF"/>
                </a:solidFill>
                <a:ea typeface="仿宋_GB2312" pitchFamily="49" charset="-122"/>
              </a:rPr>
              <a:t>个结点</a:t>
            </a:r>
          </a:p>
          <a:p>
            <a:pPr>
              <a:lnSpc>
                <a:spcPct val="105000"/>
              </a:lnSpc>
              <a:buFont typeface="Monotype Sorts" pitchFamily="2" charset="2"/>
              <a:buNone/>
              <a:defRPr/>
            </a:pPr>
            <a:r>
              <a:rPr lang="en-US" sz="2800" b="1" dirty="0" smtClean="0">
                <a:ea typeface="仿宋_GB2312" pitchFamily="49" charset="-122"/>
              </a:rPr>
              <a:t>	    if (p!=NULL)  p-&gt;data=x;</a:t>
            </a:r>
          </a:p>
          <a:p>
            <a:pPr>
              <a:lnSpc>
                <a:spcPct val="105000"/>
              </a:lnSpc>
              <a:buFont typeface="Monotype Sorts" pitchFamily="2" charset="2"/>
              <a:buNone/>
              <a:defRPr/>
            </a:pPr>
            <a:r>
              <a:rPr lang="en-US" sz="2800" b="1" dirty="0" smtClean="0">
                <a:ea typeface="仿宋_GB2312" pitchFamily="49" charset="-122"/>
              </a:rPr>
              <a:t>}		</a:t>
            </a:r>
          </a:p>
          <a:p>
            <a:pPr>
              <a:lnSpc>
                <a:spcPct val="105000"/>
              </a:lnSpc>
              <a:buFont typeface="Monotype Sorts" pitchFamily="2" charset="2"/>
              <a:buNone/>
              <a:defRPr/>
            </a:pPr>
            <a:endParaRPr lang="zh-CN" altLang="en-US" dirty="0" smtClean="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anim calcmode="lin" valueType="num">
                                      <p:cBhvr additive="base">
                                        <p:cTn id="7" dur="5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1">
                                            <p:txEl>
                                              <p:pRg st="2" end="2"/>
                                            </p:txEl>
                                          </p:spTgt>
                                        </p:tgtEl>
                                        <p:attrNameLst>
                                          <p:attrName>style.visibility</p:attrName>
                                        </p:attrNameLst>
                                      </p:cBhvr>
                                      <p:to>
                                        <p:strVal val="visible"/>
                                      </p:to>
                                    </p:set>
                                    <p:anim calcmode="lin" valueType="num">
                                      <p:cBhvr additive="base">
                                        <p:cTn id="13" dur="5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8371">
                                            <p:txEl>
                                              <p:pRg st="3" end="3"/>
                                            </p:txEl>
                                          </p:spTgt>
                                        </p:tgtEl>
                                        <p:attrNameLst>
                                          <p:attrName>style.visibility</p:attrName>
                                        </p:attrNameLst>
                                      </p:cBhvr>
                                      <p:to>
                                        <p:strVal val="visible"/>
                                      </p:to>
                                    </p:set>
                                    <p:anim calcmode="lin" valueType="num">
                                      <p:cBhvr additive="base">
                                        <p:cTn id="19" dur="500" fill="hold"/>
                                        <p:tgtEl>
                                          <p:spTgt spid="5837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8371">
                                            <p:txEl>
                                              <p:pRg st="4" end="4"/>
                                            </p:txEl>
                                          </p:spTgt>
                                        </p:tgtEl>
                                        <p:attrNameLst>
                                          <p:attrName>style.visibility</p:attrName>
                                        </p:attrNameLst>
                                      </p:cBhvr>
                                      <p:to>
                                        <p:strVal val="visible"/>
                                      </p:to>
                                    </p:set>
                                    <p:anim calcmode="lin" valueType="num">
                                      <p:cBhvr additive="base">
                                        <p:cTn id="25" dur="500" fill="hold"/>
                                        <p:tgtEl>
                                          <p:spTgt spid="5837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7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a:grpSpLocks/>
          </p:cNvGrpSpPr>
          <p:nvPr/>
        </p:nvGrpSpPr>
        <p:grpSpPr bwMode="auto">
          <a:xfrm>
            <a:off x="1528763" y="3714750"/>
            <a:ext cx="1981200" cy="609600"/>
            <a:chOff x="0" y="0"/>
            <a:chExt cx="1248" cy="384"/>
          </a:xfrm>
        </p:grpSpPr>
        <p:sp>
          <p:nvSpPr>
            <p:cNvPr id="44049" name="Rectangle 3"/>
            <p:cNvSpPr>
              <a:spLocks noChangeArrowheads="1"/>
            </p:cNvSpPr>
            <p:nvPr/>
          </p:nvSpPr>
          <p:spPr bwMode="auto">
            <a:xfrm>
              <a:off x="576" y="0"/>
              <a:ext cx="672" cy="384"/>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i-1</a:t>
              </a:r>
              <a:endParaRPr lang="en-US" altLang="zh-CN" sz="3600" b="0">
                <a:solidFill>
                  <a:schemeClr val="tx1"/>
                </a:solidFill>
                <a:latin typeface="Times New Roman" pitchFamily="18" charset="0"/>
                <a:ea typeface="宋体" pitchFamily="2" charset="-122"/>
              </a:endParaRPr>
            </a:p>
          </p:txBody>
        </p:sp>
        <p:sp>
          <p:nvSpPr>
            <p:cNvPr id="44050" name="Line 4"/>
            <p:cNvSpPr>
              <a:spLocks noChangeShapeType="1"/>
            </p:cNvSpPr>
            <p:nvPr/>
          </p:nvSpPr>
          <p:spPr bwMode="auto">
            <a:xfrm>
              <a:off x="1056"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1" name="Line 5"/>
            <p:cNvSpPr>
              <a:spLocks noChangeShapeType="1"/>
            </p:cNvSpPr>
            <p:nvPr/>
          </p:nvSpPr>
          <p:spPr bwMode="auto">
            <a:xfrm>
              <a:off x="0" y="192"/>
              <a:ext cx="576"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5" name="Text Box 6"/>
          <p:cNvSpPr txBox="1">
            <a:spLocks noChangeArrowheads="1"/>
          </p:cNvSpPr>
          <p:nvPr/>
        </p:nvSpPr>
        <p:spPr bwMode="auto">
          <a:xfrm>
            <a:off x="250825" y="0"/>
            <a:ext cx="8610600" cy="190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20000"/>
              </a:lnSpc>
            </a:pPr>
            <a:r>
              <a:rPr lang="en-US" altLang="zh-CN" sz="5400">
                <a:solidFill>
                  <a:schemeClr val="tx1"/>
                </a:solidFill>
                <a:latin typeface="Times New Roman" pitchFamily="18" charset="0"/>
                <a:ea typeface="宋体" pitchFamily="2" charset="-122"/>
              </a:rPr>
              <a:t> </a:t>
            </a:r>
            <a:r>
              <a:rPr lang="en-US" altLang="zh-CN" sz="3600">
                <a:solidFill>
                  <a:schemeClr val="tx1"/>
                </a:solidFill>
                <a:latin typeface="宋体" pitchFamily="2" charset="-122"/>
                <a:ea typeface="宋体" pitchFamily="2" charset="-122"/>
              </a:rPr>
              <a:t>9</a:t>
            </a:r>
            <a:r>
              <a:rPr lang="zh-CN" altLang="en-US" sz="3600">
                <a:solidFill>
                  <a:schemeClr val="tx1"/>
                </a:solidFill>
                <a:latin typeface="宋体" pitchFamily="2" charset="-122"/>
                <a:ea typeface="宋体" pitchFamily="2" charset="-122"/>
              </a:rPr>
              <a:t>）</a:t>
            </a:r>
            <a:r>
              <a:rPr lang="en-US" sz="3600">
                <a:solidFill>
                  <a:schemeClr val="tx1"/>
                </a:solidFill>
                <a:latin typeface="宋体" pitchFamily="2" charset="-122"/>
                <a:ea typeface="宋体" pitchFamily="2" charset="-122"/>
              </a:rPr>
              <a:t>将元素</a:t>
            </a:r>
            <a:r>
              <a:rPr lang="en-US" altLang="zh-CN" sz="3600">
                <a:solidFill>
                  <a:schemeClr val="tx1"/>
                </a:solidFill>
                <a:latin typeface="宋体" pitchFamily="2" charset="-122"/>
                <a:ea typeface="宋体" pitchFamily="2" charset="-122"/>
              </a:rPr>
              <a:t>x</a:t>
            </a:r>
            <a:r>
              <a:rPr lang="zh-CN" altLang="en-US" sz="3600">
                <a:solidFill>
                  <a:schemeClr val="tx1"/>
                </a:solidFill>
                <a:latin typeface="宋体" pitchFamily="2" charset="-122"/>
                <a:ea typeface="宋体" pitchFamily="2" charset="-122"/>
              </a:rPr>
              <a:t>插入到</a:t>
            </a:r>
            <a:r>
              <a:rPr lang="en-US" sz="3600">
                <a:solidFill>
                  <a:schemeClr val="tx1"/>
                </a:solidFill>
                <a:latin typeface="宋体" pitchFamily="2" charset="-122"/>
                <a:ea typeface="宋体" pitchFamily="2" charset="-122"/>
              </a:rPr>
              <a:t>链表中第</a:t>
            </a:r>
            <a:r>
              <a:rPr lang="en-US" altLang="zh-CN" sz="3600">
                <a:solidFill>
                  <a:schemeClr val="tx1"/>
                </a:solidFill>
                <a:latin typeface="宋体" pitchFamily="2" charset="-122"/>
                <a:ea typeface="宋体" pitchFamily="2" charset="-122"/>
              </a:rPr>
              <a:t>i</a:t>
            </a:r>
            <a:r>
              <a:rPr lang="en-US" sz="3600">
                <a:solidFill>
                  <a:schemeClr val="tx1"/>
                </a:solidFill>
                <a:latin typeface="宋体" pitchFamily="2" charset="-122"/>
                <a:ea typeface="宋体" pitchFamily="2" charset="-122"/>
              </a:rPr>
              <a:t>个位置</a:t>
            </a:r>
            <a:r>
              <a:rPr lang="zh-CN" altLang="en-US" sz="3600">
                <a:solidFill>
                  <a:schemeClr val="tx1"/>
                </a:solidFill>
                <a:latin typeface="宋体" pitchFamily="2" charset="-122"/>
                <a:ea typeface="宋体" pitchFamily="2" charset="-122"/>
              </a:rPr>
              <a:t>后</a:t>
            </a:r>
            <a:endParaRPr lang="zh-CN" altLang="en-US" sz="3600">
              <a:solidFill>
                <a:srgbClr val="003399"/>
              </a:solidFill>
              <a:latin typeface="宋体" pitchFamily="2" charset="-122"/>
              <a:ea typeface="宋体" pitchFamily="2" charset="-122"/>
            </a:endParaRPr>
          </a:p>
          <a:p>
            <a:pPr eaLnBrk="1" hangingPunct="1">
              <a:lnSpc>
                <a:spcPct val="120000"/>
              </a:lnSpc>
            </a:pPr>
            <a:r>
              <a:rPr lang="en-US" sz="4400">
                <a:solidFill>
                  <a:srgbClr val="003399"/>
                </a:solidFill>
                <a:latin typeface="Times New Roman" pitchFamily="18" charset="0"/>
                <a:ea typeface="宋体" pitchFamily="2" charset="-122"/>
              </a:rPr>
              <a:t>      </a:t>
            </a:r>
            <a:r>
              <a:rPr lang="en-US" altLang="zh-CN" sz="4400">
                <a:solidFill>
                  <a:srgbClr val="003399"/>
                </a:solidFill>
                <a:latin typeface="Times New Roman" pitchFamily="18" charset="0"/>
                <a:ea typeface="宋体" pitchFamily="2" charset="-122"/>
              </a:rPr>
              <a:t>Insert (DataType  x , int i)</a:t>
            </a:r>
            <a:r>
              <a:rPr lang="en-US" altLang="zh-CN" sz="4400">
                <a:solidFill>
                  <a:schemeClr val="tx1"/>
                </a:solidFill>
                <a:latin typeface="Times New Roman" pitchFamily="18" charset="0"/>
                <a:ea typeface="宋体" pitchFamily="2" charset="-122"/>
              </a:rPr>
              <a:t> </a:t>
            </a:r>
          </a:p>
        </p:txBody>
      </p:sp>
      <p:sp>
        <p:nvSpPr>
          <p:cNvPr id="59399" name="Text Box 7"/>
          <p:cNvSpPr txBox="1">
            <a:spLocks noChangeArrowheads="1"/>
          </p:cNvSpPr>
          <p:nvPr/>
        </p:nvSpPr>
        <p:spPr bwMode="auto">
          <a:xfrm>
            <a:off x="0" y="2214563"/>
            <a:ext cx="89296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40000"/>
              </a:lnSpc>
            </a:pPr>
            <a:r>
              <a:rPr lang="en-US" altLang="zh-CN" sz="4000" b="0">
                <a:solidFill>
                  <a:schemeClr val="tx1"/>
                </a:solidFill>
                <a:latin typeface="Times New Roman" pitchFamily="18" charset="0"/>
                <a:ea typeface="宋体" pitchFamily="2" charset="-122"/>
              </a:rPr>
              <a:t>      </a:t>
            </a:r>
            <a:r>
              <a:rPr lang="zh-CN" altLang="en-US" sz="3200">
                <a:solidFill>
                  <a:srgbClr val="000099"/>
                </a:solidFill>
                <a:latin typeface="Times New Roman" pitchFamily="18" charset="0"/>
                <a:ea typeface="宋体" pitchFamily="2" charset="-122"/>
              </a:rPr>
              <a:t>有序对 </a:t>
            </a:r>
            <a:r>
              <a:rPr lang="en-US" altLang="zh-CN" sz="3200">
                <a:solidFill>
                  <a:srgbClr val="000099"/>
                </a:solidFill>
                <a:latin typeface="Times New Roman" pitchFamily="18" charset="0"/>
                <a:ea typeface="宋体" pitchFamily="2" charset="-122"/>
              </a:rPr>
              <a:t>&lt;a</a:t>
            </a:r>
            <a:r>
              <a:rPr lang="en-US" altLang="zh-CN" sz="3200" baseline="-25000">
                <a:solidFill>
                  <a:srgbClr val="000099"/>
                </a:solidFill>
                <a:latin typeface="Times New Roman" pitchFamily="18" charset="0"/>
                <a:ea typeface="宋体" pitchFamily="2" charset="-122"/>
              </a:rPr>
              <a:t>i-1</a:t>
            </a:r>
            <a:r>
              <a:rPr lang="en-US" altLang="zh-CN" sz="3200">
                <a:solidFill>
                  <a:srgbClr val="000099"/>
                </a:solidFill>
                <a:latin typeface="Times New Roman" pitchFamily="18" charset="0"/>
                <a:ea typeface="宋体" pitchFamily="2" charset="-122"/>
              </a:rPr>
              <a:t>, a</a:t>
            </a:r>
            <a:r>
              <a:rPr lang="en-US" altLang="zh-CN" sz="3200" baseline="-25000">
                <a:solidFill>
                  <a:srgbClr val="000099"/>
                </a:solidFill>
                <a:latin typeface="Times New Roman" pitchFamily="18" charset="0"/>
                <a:ea typeface="宋体" pitchFamily="2" charset="-122"/>
              </a:rPr>
              <a:t>i</a:t>
            </a:r>
            <a:r>
              <a:rPr lang="en-US" altLang="zh-CN" sz="3200">
                <a:solidFill>
                  <a:srgbClr val="000099"/>
                </a:solidFill>
                <a:latin typeface="Times New Roman" pitchFamily="18" charset="0"/>
                <a:ea typeface="宋体" pitchFamily="2" charset="-122"/>
              </a:rPr>
              <a:t>&gt;</a:t>
            </a:r>
            <a:r>
              <a:rPr lang="zh-CN" altLang="en-US" sz="3200">
                <a:solidFill>
                  <a:srgbClr val="000099"/>
                </a:solidFill>
                <a:latin typeface="Times New Roman" pitchFamily="18" charset="0"/>
                <a:ea typeface="宋体" pitchFamily="2" charset="-122"/>
              </a:rPr>
              <a:t>改变为 </a:t>
            </a:r>
            <a:r>
              <a:rPr lang="en-US" altLang="zh-CN" sz="3200">
                <a:solidFill>
                  <a:srgbClr val="000099"/>
                </a:solidFill>
                <a:latin typeface="Times New Roman" pitchFamily="18" charset="0"/>
                <a:ea typeface="宋体" pitchFamily="2" charset="-122"/>
              </a:rPr>
              <a:t>&lt;a</a:t>
            </a:r>
            <a:r>
              <a:rPr lang="en-US" altLang="zh-CN" sz="3200" baseline="-25000">
                <a:solidFill>
                  <a:srgbClr val="000099"/>
                </a:solidFill>
                <a:latin typeface="Times New Roman" pitchFamily="18" charset="0"/>
                <a:ea typeface="宋体" pitchFamily="2" charset="-122"/>
              </a:rPr>
              <a:t>i-1</a:t>
            </a:r>
            <a:r>
              <a:rPr lang="en-US" altLang="zh-CN" sz="3200">
                <a:solidFill>
                  <a:srgbClr val="000099"/>
                </a:solidFill>
                <a:latin typeface="Times New Roman" pitchFamily="18" charset="0"/>
                <a:ea typeface="宋体" pitchFamily="2" charset="-122"/>
              </a:rPr>
              <a:t>, x&gt; </a:t>
            </a:r>
            <a:r>
              <a:rPr lang="zh-CN" altLang="en-US" sz="3200">
                <a:solidFill>
                  <a:srgbClr val="000099"/>
                </a:solidFill>
                <a:latin typeface="Times New Roman" pitchFamily="18" charset="0"/>
                <a:ea typeface="宋体" pitchFamily="2" charset="-122"/>
              </a:rPr>
              <a:t>和</a:t>
            </a:r>
            <a:r>
              <a:rPr lang="en-US" altLang="zh-CN" sz="3200">
                <a:solidFill>
                  <a:srgbClr val="000099"/>
                </a:solidFill>
                <a:latin typeface="Times New Roman" pitchFamily="18" charset="0"/>
                <a:ea typeface="宋体" pitchFamily="2" charset="-122"/>
              </a:rPr>
              <a:t>&lt;x, a</a:t>
            </a:r>
            <a:r>
              <a:rPr lang="en-US" altLang="zh-CN" sz="3200" baseline="-25000">
                <a:solidFill>
                  <a:srgbClr val="000099"/>
                </a:solidFill>
                <a:latin typeface="Times New Roman" pitchFamily="18" charset="0"/>
                <a:ea typeface="宋体" pitchFamily="2" charset="-122"/>
              </a:rPr>
              <a:t>i</a:t>
            </a:r>
            <a:r>
              <a:rPr lang="en-US" altLang="zh-CN" sz="3200">
                <a:solidFill>
                  <a:srgbClr val="000099"/>
                </a:solidFill>
                <a:latin typeface="Times New Roman" pitchFamily="18" charset="0"/>
                <a:ea typeface="宋体" pitchFamily="2" charset="-122"/>
              </a:rPr>
              <a:t>&gt;</a:t>
            </a:r>
            <a:endParaRPr lang="en-US" altLang="zh-CN" sz="2400" b="0">
              <a:solidFill>
                <a:schemeClr val="tx1"/>
              </a:solidFill>
              <a:latin typeface="Times New Roman" pitchFamily="18" charset="0"/>
              <a:ea typeface="宋体" pitchFamily="2" charset="-122"/>
            </a:endParaRPr>
          </a:p>
        </p:txBody>
      </p:sp>
      <p:grpSp>
        <p:nvGrpSpPr>
          <p:cNvPr id="59400" name="Group 8"/>
          <p:cNvGrpSpPr>
            <a:grpSpLocks/>
          </p:cNvGrpSpPr>
          <p:nvPr/>
        </p:nvGrpSpPr>
        <p:grpSpPr bwMode="auto">
          <a:xfrm>
            <a:off x="4195763" y="4857750"/>
            <a:ext cx="1066800" cy="609600"/>
            <a:chOff x="0" y="0"/>
            <a:chExt cx="672" cy="384"/>
          </a:xfrm>
        </p:grpSpPr>
        <p:sp>
          <p:nvSpPr>
            <p:cNvPr id="44047" name="Rectangle 9"/>
            <p:cNvSpPr>
              <a:spLocks noChangeArrowheads="1"/>
            </p:cNvSpPr>
            <p:nvPr/>
          </p:nvSpPr>
          <p:spPr bwMode="auto">
            <a:xfrm>
              <a:off x="0" y="0"/>
              <a:ext cx="672" cy="384"/>
            </a:xfrm>
            <a:prstGeom prst="rect">
              <a:avLst/>
            </a:prstGeom>
            <a:solidFill>
              <a:srgbClr val="FFCC99">
                <a:alpha val="50195"/>
              </a:srgbClr>
            </a:solidFill>
            <a:ln w="25400">
              <a:solidFill>
                <a:srgbClr val="993300"/>
              </a:solidFill>
              <a:miter lim="800000"/>
              <a:headEnd/>
              <a:tailEnd/>
            </a:ln>
          </p:spPr>
          <p:txBody>
            <a:bodyPr wrap="none" anchor="ctr"/>
            <a:lstStyle/>
            <a:p>
              <a:r>
                <a:rPr lang="en-US" altLang="zh-CN" sz="3600">
                  <a:solidFill>
                    <a:srgbClr val="990000"/>
                  </a:solidFill>
                  <a:latin typeface="Times New Roman" pitchFamily="18" charset="0"/>
                  <a:ea typeface="宋体" pitchFamily="2" charset="-122"/>
                </a:rPr>
                <a:t> x</a:t>
              </a:r>
              <a:endParaRPr lang="en-US" altLang="zh-CN" sz="3600" b="0">
                <a:solidFill>
                  <a:schemeClr val="tx1"/>
                </a:solidFill>
                <a:latin typeface="Times New Roman" pitchFamily="18" charset="0"/>
                <a:ea typeface="宋体" pitchFamily="2" charset="-122"/>
              </a:endParaRPr>
            </a:p>
          </p:txBody>
        </p:sp>
        <p:sp>
          <p:nvSpPr>
            <p:cNvPr id="44048" name="Line 10"/>
            <p:cNvSpPr>
              <a:spLocks noChangeShapeType="1"/>
            </p:cNvSpPr>
            <p:nvPr/>
          </p:nvSpPr>
          <p:spPr bwMode="auto">
            <a:xfrm>
              <a:off x="480" y="0"/>
              <a:ext cx="0" cy="384"/>
            </a:xfrm>
            <a:prstGeom prst="line">
              <a:avLst/>
            </a:prstGeom>
            <a:noFill/>
            <a:ln w="254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9403" name="Group 11"/>
          <p:cNvGrpSpPr>
            <a:grpSpLocks/>
          </p:cNvGrpSpPr>
          <p:nvPr/>
        </p:nvGrpSpPr>
        <p:grpSpPr bwMode="auto">
          <a:xfrm>
            <a:off x="3357563" y="3714750"/>
            <a:ext cx="3886200" cy="609600"/>
            <a:chOff x="0" y="0"/>
            <a:chExt cx="2448" cy="384"/>
          </a:xfrm>
        </p:grpSpPr>
        <p:sp>
          <p:nvSpPr>
            <p:cNvPr id="44043" name="Line 12"/>
            <p:cNvSpPr>
              <a:spLocks noChangeShapeType="1"/>
            </p:cNvSpPr>
            <p:nvPr/>
          </p:nvSpPr>
          <p:spPr bwMode="auto">
            <a:xfrm>
              <a:off x="0" y="192"/>
              <a:ext cx="1344"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Rectangle 13"/>
            <p:cNvSpPr>
              <a:spLocks noChangeArrowheads="1"/>
            </p:cNvSpPr>
            <p:nvPr/>
          </p:nvSpPr>
          <p:spPr bwMode="auto">
            <a:xfrm>
              <a:off x="1344" y="0"/>
              <a:ext cx="672" cy="384"/>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a:t>
              </a:r>
              <a:endParaRPr lang="en-US" altLang="zh-CN" sz="3600" b="0">
                <a:solidFill>
                  <a:schemeClr val="tx1"/>
                </a:solidFill>
                <a:latin typeface="Times New Roman" pitchFamily="18" charset="0"/>
                <a:ea typeface="宋体" pitchFamily="2" charset="-122"/>
              </a:endParaRPr>
            </a:p>
          </p:txBody>
        </p:sp>
        <p:sp>
          <p:nvSpPr>
            <p:cNvPr id="44045" name="Line 14"/>
            <p:cNvSpPr>
              <a:spLocks noChangeShapeType="1"/>
            </p:cNvSpPr>
            <p:nvPr/>
          </p:nvSpPr>
          <p:spPr bwMode="auto">
            <a:xfrm>
              <a:off x="1824"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5"/>
            <p:cNvSpPr>
              <a:spLocks noChangeShapeType="1"/>
            </p:cNvSpPr>
            <p:nvPr/>
          </p:nvSpPr>
          <p:spPr bwMode="auto">
            <a:xfrm>
              <a:off x="1920" y="192"/>
              <a:ext cx="528"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useBgFill="1">
        <p:nvSpPr>
          <p:cNvPr id="59408" name="Rectangle 16"/>
          <p:cNvSpPr>
            <a:spLocks noChangeArrowheads="1"/>
          </p:cNvSpPr>
          <p:nvPr/>
        </p:nvSpPr>
        <p:spPr bwMode="auto">
          <a:xfrm>
            <a:off x="3281363" y="3867150"/>
            <a:ext cx="22098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9409" name="Rectangle 18"/>
          <p:cNvSpPr>
            <a:spLocks noChangeArrowheads="1"/>
          </p:cNvSpPr>
          <p:nvPr/>
        </p:nvSpPr>
        <p:spPr bwMode="auto">
          <a:xfrm>
            <a:off x="2428875" y="3705225"/>
            <a:ext cx="1066800" cy="609600"/>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i-1</a:t>
            </a:r>
            <a:endParaRPr lang="en-US" altLang="zh-CN" sz="3600" b="0">
              <a:solidFill>
                <a:schemeClr val="tx1"/>
              </a:solidFill>
              <a:latin typeface="Times New Roman" pitchFamily="18" charset="0"/>
              <a:ea typeface="宋体" pitchFamily="2" charset="-122"/>
            </a:endParaRPr>
          </a:p>
        </p:txBody>
      </p:sp>
      <p:cxnSp>
        <p:nvCxnSpPr>
          <p:cNvPr id="59410" name="AutoShape 20"/>
          <p:cNvCxnSpPr>
            <a:cxnSpLocks noChangeShapeType="1"/>
          </p:cNvCxnSpPr>
          <p:nvPr/>
        </p:nvCxnSpPr>
        <p:spPr bwMode="auto">
          <a:xfrm>
            <a:off x="3503613" y="4029075"/>
            <a:ext cx="679450" cy="1133475"/>
          </a:xfrm>
          <a:prstGeom prst="bentConnector3">
            <a:avLst>
              <a:gd name="adj1" fmla="val 50000"/>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cxnSp>
        <p:nvCxnSpPr>
          <p:cNvPr id="59411" name="AutoShape 21"/>
          <p:cNvCxnSpPr>
            <a:cxnSpLocks noChangeShapeType="1"/>
          </p:cNvCxnSpPr>
          <p:nvPr/>
        </p:nvCxnSpPr>
        <p:spPr bwMode="auto">
          <a:xfrm flipV="1">
            <a:off x="5275263" y="4335463"/>
            <a:ext cx="749300" cy="827087"/>
          </a:xfrm>
          <a:prstGeom prst="bentConnector2">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strips(downRight)">
                                      <p:cBhvr>
                                        <p:cTn id="7" dur="300"/>
                                        <p:tgtEl>
                                          <p:spTgt spid="593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394"/>
                                        </p:tgtEl>
                                        <p:attrNameLst>
                                          <p:attrName>style.visibility</p:attrName>
                                        </p:attrNameLst>
                                      </p:cBhvr>
                                      <p:to>
                                        <p:strVal val="visible"/>
                                      </p:to>
                                    </p:set>
                                    <p:animEffect transition="in" filter="wipe(left)">
                                      <p:cBhvr>
                                        <p:cTn id="12" dur="500"/>
                                        <p:tgtEl>
                                          <p:spTgt spid="59394"/>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9409"/>
                                        </p:tgtEl>
                                        <p:attrNameLst>
                                          <p:attrName>style.visibility</p:attrName>
                                        </p:attrNameLst>
                                      </p:cBhvr>
                                      <p:to>
                                        <p:strVal val="visible"/>
                                      </p:to>
                                    </p:se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59403"/>
                                        </p:tgtEl>
                                        <p:attrNameLst>
                                          <p:attrName>style.visibility</p:attrName>
                                        </p:attrNameLst>
                                      </p:cBhvr>
                                      <p:to>
                                        <p:strVal val="visible"/>
                                      </p:to>
                                    </p:set>
                                    <p:animEffect transition="in" filter="wipe(left)">
                                      <p:cBhvr>
                                        <p:cTn id="18" dur="500"/>
                                        <p:tgtEl>
                                          <p:spTgt spid="5940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00"/>
                                        </p:tgtEl>
                                        <p:attrNameLst>
                                          <p:attrName>style.visibility</p:attrName>
                                        </p:attrNameLst>
                                      </p:cBhvr>
                                      <p:to>
                                        <p:strVal val="visible"/>
                                      </p:to>
                                    </p:set>
                                    <p:animEffect transition="in" filter="wipe(left)">
                                      <p:cBhvr>
                                        <p:cTn id="23" dur="500"/>
                                        <p:tgtEl>
                                          <p:spTgt spid="5940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9411"/>
                                        </p:tgtEl>
                                        <p:attrNameLst>
                                          <p:attrName>style.visibility</p:attrName>
                                        </p:attrNameLst>
                                      </p:cBhvr>
                                      <p:to>
                                        <p:strVal val="visible"/>
                                      </p:to>
                                    </p:set>
                                    <p:animEffect transition="in" filter="wipe(left)">
                                      <p:cBhvr>
                                        <p:cTn id="28" dur="500"/>
                                        <p:tgtEl>
                                          <p:spTgt spid="5941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59408"/>
                                        </p:tgtEl>
                                        <p:attrNameLst>
                                          <p:attrName>style.visibility</p:attrName>
                                        </p:attrNameLst>
                                      </p:cBhvr>
                                      <p:to>
                                        <p:strVal val="visible"/>
                                      </p:to>
                                    </p:set>
                                    <p:animEffect transition="in" filter="wipe(up)">
                                      <p:cBhvr>
                                        <p:cTn id="33" dur="500"/>
                                        <p:tgtEl>
                                          <p:spTgt spid="59408"/>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59410"/>
                                        </p:tgtEl>
                                        <p:attrNameLst>
                                          <p:attrName>style.visibility</p:attrName>
                                        </p:attrNameLst>
                                      </p:cBhvr>
                                      <p:to>
                                        <p:strVal val="visible"/>
                                      </p:to>
                                    </p:set>
                                    <p:animEffect transition="in" filter="wipe(left)">
                                      <p:cBhvr>
                                        <p:cTn id="37" dur="500"/>
                                        <p:tgtEl>
                                          <p:spTgt spid="59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utoUpdateAnimBg="0"/>
      <p:bldP spid="59408" grpId="0" animBg="1" autoUpdateAnimBg="0"/>
      <p:bldP spid="5940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body" idx="4294967295"/>
          </p:nvPr>
        </p:nvSpPr>
        <p:spPr>
          <a:xfrm>
            <a:off x="0" y="0"/>
            <a:ext cx="9144000" cy="6400800"/>
          </a:xfrm>
        </p:spPr>
        <p:txBody>
          <a:bodyPr/>
          <a:lstStyle/>
          <a:p>
            <a:pPr algn="just">
              <a:lnSpc>
                <a:spcPct val="120000"/>
              </a:lnSpc>
              <a:buFont typeface="Monotype Sorts" pitchFamily="2" charset="2"/>
              <a:buNone/>
            </a:pPr>
            <a:r>
              <a:rPr lang="en-US" altLang="zh-CN" sz="2800" b="1" smtClean="0"/>
              <a:t>int List::Insert (int x , int i)</a:t>
            </a:r>
          </a:p>
          <a:p>
            <a:pPr algn="just">
              <a:lnSpc>
                <a:spcPct val="90000"/>
              </a:lnSpc>
              <a:buFont typeface="Monotype Sorts" pitchFamily="2" charset="2"/>
              <a:buNone/>
            </a:pPr>
            <a:r>
              <a:rPr lang="en-US" altLang="zh-CN" sz="2800" b="1" smtClean="0"/>
              <a:t>{</a:t>
            </a:r>
            <a:r>
              <a:rPr lang="en-US" altLang="zh-CN" sz="2800" b="1" smtClean="0">
                <a:solidFill>
                  <a:srgbClr val="000099"/>
                </a:solidFill>
              </a:rPr>
              <a:t>//</a:t>
            </a:r>
            <a:r>
              <a:rPr lang="zh-CN" altLang="en-US" sz="2800" b="1" smtClean="0">
                <a:solidFill>
                  <a:srgbClr val="000099"/>
                </a:solidFill>
              </a:rPr>
              <a:t>在第</a:t>
            </a:r>
            <a:r>
              <a:rPr lang="en-US" altLang="zh-CN" sz="2800" b="1" smtClean="0">
                <a:solidFill>
                  <a:srgbClr val="000099"/>
                </a:solidFill>
              </a:rPr>
              <a:t>i</a:t>
            </a:r>
            <a:r>
              <a:rPr lang="zh-CN" altLang="en-US" sz="2800" b="1" smtClean="0">
                <a:solidFill>
                  <a:srgbClr val="000099"/>
                </a:solidFill>
              </a:rPr>
              <a:t>个结点后插入一个</a:t>
            </a:r>
            <a:r>
              <a:rPr lang="en-US" altLang="zh-CN" sz="2800" b="1" smtClean="0">
                <a:solidFill>
                  <a:srgbClr val="000099"/>
                </a:solidFill>
              </a:rPr>
              <a:t>data</a:t>
            </a:r>
            <a:r>
              <a:rPr lang="zh-CN" altLang="en-US" sz="2800" b="1" smtClean="0">
                <a:solidFill>
                  <a:srgbClr val="000099"/>
                </a:solidFill>
              </a:rPr>
              <a:t>域值为</a:t>
            </a:r>
            <a:r>
              <a:rPr lang="en-US" altLang="zh-CN" sz="2800" b="1" smtClean="0">
                <a:solidFill>
                  <a:srgbClr val="000099"/>
                </a:solidFill>
              </a:rPr>
              <a:t>x</a:t>
            </a:r>
            <a:r>
              <a:rPr lang="zh-CN" altLang="en-US" sz="2800" b="1" smtClean="0">
                <a:solidFill>
                  <a:srgbClr val="000099"/>
                </a:solidFill>
              </a:rPr>
              <a:t>的新结点</a:t>
            </a:r>
          </a:p>
          <a:p>
            <a:pPr algn="just">
              <a:lnSpc>
                <a:spcPct val="85000"/>
              </a:lnSpc>
              <a:buFont typeface="Monotype Sorts" pitchFamily="2" charset="2"/>
              <a:buNone/>
            </a:pPr>
            <a:r>
              <a:rPr lang="en-US" altLang="zh-CN" sz="2800" b="1" smtClean="0"/>
              <a:t>      LinkNode *p = Locate (i); </a:t>
            </a:r>
          </a:p>
          <a:p>
            <a:pPr algn="just">
              <a:lnSpc>
                <a:spcPct val="85000"/>
              </a:lnSpc>
              <a:buFont typeface="Monotype Sorts" pitchFamily="2" charset="2"/>
              <a:buNone/>
            </a:pPr>
            <a:r>
              <a:rPr lang="en-US" altLang="zh-CN" sz="2800" b="1" smtClean="0"/>
              <a:t>	   if (p==NULL) return 0;</a:t>
            </a:r>
          </a:p>
          <a:p>
            <a:pPr algn="just">
              <a:lnSpc>
                <a:spcPct val="85000"/>
              </a:lnSpc>
              <a:buFont typeface="Monotype Sorts" pitchFamily="2" charset="2"/>
              <a:buNone/>
            </a:pPr>
            <a:r>
              <a:rPr lang="en-US" altLang="zh-CN" sz="2800" b="1" smtClean="0"/>
              <a:t>       LinkNode * newNode = new LinkNode (x) ;</a:t>
            </a:r>
          </a:p>
          <a:p>
            <a:pPr algn="just">
              <a:lnSpc>
                <a:spcPct val="85000"/>
              </a:lnSpc>
              <a:buFont typeface="Monotype Sorts" pitchFamily="2" charset="2"/>
              <a:buNone/>
            </a:pPr>
            <a:r>
              <a:rPr lang="en-US" altLang="zh-CN" sz="2800" b="1" smtClean="0"/>
              <a:t>       newNode-&gt;link=p-&gt;link;</a:t>
            </a:r>
          </a:p>
          <a:p>
            <a:pPr algn="just">
              <a:lnSpc>
                <a:spcPct val="85000"/>
              </a:lnSpc>
              <a:buFont typeface="Monotype Sorts" pitchFamily="2" charset="2"/>
              <a:buNone/>
            </a:pPr>
            <a:r>
              <a:rPr lang="en-US" altLang="zh-CN" sz="2800" b="1" smtClean="0"/>
              <a:t>       p-&gt;link=newNode;        //</a:t>
            </a:r>
            <a:r>
              <a:rPr lang="zh-CN" altLang="en-US" sz="2800" b="1" smtClean="0"/>
              <a:t>新结点插入第</a:t>
            </a:r>
            <a:r>
              <a:rPr lang="en-US" altLang="zh-CN" sz="2800" b="1" smtClean="0"/>
              <a:t>i</a:t>
            </a:r>
            <a:r>
              <a:rPr lang="zh-CN" altLang="en-US" sz="2800" b="1" smtClean="0"/>
              <a:t>个结点前</a:t>
            </a:r>
          </a:p>
          <a:p>
            <a:pPr algn="just">
              <a:lnSpc>
                <a:spcPct val="85000"/>
              </a:lnSpc>
              <a:buFont typeface="Monotype Sorts" pitchFamily="2" charset="2"/>
              <a:buNone/>
            </a:pPr>
            <a:r>
              <a:rPr lang="zh-CN" altLang="en-US" sz="2800" b="1" smtClean="0"/>
              <a:t>	   </a:t>
            </a:r>
            <a:r>
              <a:rPr lang="en-US" altLang="zh-CN" sz="2800" b="1" smtClean="0"/>
              <a:t>return 1;</a:t>
            </a:r>
            <a:r>
              <a:rPr lang="en-US" altLang="zh-CN" sz="2800" b="1" smtClean="0">
                <a:solidFill>
                  <a:srgbClr val="000099"/>
                </a:solidFill>
              </a:rPr>
              <a:t>      </a:t>
            </a:r>
            <a:endParaRPr lang="zh-CN" altLang="en-US" sz="2800" b="1" smtClean="0"/>
          </a:p>
          <a:p>
            <a:pPr algn="just">
              <a:lnSpc>
                <a:spcPct val="120000"/>
              </a:lnSpc>
              <a:buFont typeface="Monotype Sorts" pitchFamily="2" charset="2"/>
              <a:buNone/>
            </a:pPr>
            <a:r>
              <a:rPr lang="en-US" altLang="zh-CN" sz="2800" b="1" smtClean="0"/>
              <a:t>}          </a:t>
            </a:r>
          </a:p>
        </p:txBody>
      </p:sp>
      <p:grpSp>
        <p:nvGrpSpPr>
          <p:cNvPr id="60421" name="Group 5"/>
          <p:cNvGrpSpPr>
            <a:grpSpLocks/>
          </p:cNvGrpSpPr>
          <p:nvPr/>
        </p:nvGrpSpPr>
        <p:grpSpPr bwMode="auto">
          <a:xfrm>
            <a:off x="3111500" y="3951288"/>
            <a:ext cx="1981200" cy="609600"/>
            <a:chOff x="0" y="0"/>
            <a:chExt cx="1248" cy="384"/>
          </a:xfrm>
        </p:grpSpPr>
        <p:sp>
          <p:nvSpPr>
            <p:cNvPr id="45076" name="Rectangle 3"/>
            <p:cNvSpPr>
              <a:spLocks noChangeArrowheads="1"/>
            </p:cNvSpPr>
            <p:nvPr/>
          </p:nvSpPr>
          <p:spPr bwMode="auto">
            <a:xfrm>
              <a:off x="576" y="0"/>
              <a:ext cx="672" cy="384"/>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i-1</a:t>
              </a:r>
              <a:endParaRPr lang="en-US" altLang="zh-CN" sz="3600" b="0">
                <a:solidFill>
                  <a:schemeClr val="tx1"/>
                </a:solidFill>
                <a:latin typeface="Times New Roman" pitchFamily="18" charset="0"/>
                <a:ea typeface="宋体" pitchFamily="2" charset="-122"/>
              </a:endParaRPr>
            </a:p>
          </p:txBody>
        </p:sp>
        <p:sp>
          <p:nvSpPr>
            <p:cNvPr id="45077" name="Line 4"/>
            <p:cNvSpPr>
              <a:spLocks noChangeShapeType="1"/>
            </p:cNvSpPr>
            <p:nvPr/>
          </p:nvSpPr>
          <p:spPr bwMode="auto">
            <a:xfrm>
              <a:off x="1056"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8" name="Line 5"/>
            <p:cNvSpPr>
              <a:spLocks noChangeShapeType="1"/>
            </p:cNvSpPr>
            <p:nvPr/>
          </p:nvSpPr>
          <p:spPr bwMode="auto">
            <a:xfrm>
              <a:off x="0" y="192"/>
              <a:ext cx="576"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0425" name="Group 9"/>
          <p:cNvGrpSpPr>
            <a:grpSpLocks/>
          </p:cNvGrpSpPr>
          <p:nvPr/>
        </p:nvGrpSpPr>
        <p:grpSpPr bwMode="auto">
          <a:xfrm>
            <a:off x="5778500" y="5094288"/>
            <a:ext cx="1066800" cy="609600"/>
            <a:chOff x="0" y="0"/>
            <a:chExt cx="672" cy="384"/>
          </a:xfrm>
        </p:grpSpPr>
        <p:sp>
          <p:nvSpPr>
            <p:cNvPr id="45074" name="Rectangle 9"/>
            <p:cNvSpPr>
              <a:spLocks noChangeArrowheads="1"/>
            </p:cNvSpPr>
            <p:nvPr/>
          </p:nvSpPr>
          <p:spPr bwMode="auto">
            <a:xfrm>
              <a:off x="0" y="0"/>
              <a:ext cx="672" cy="384"/>
            </a:xfrm>
            <a:prstGeom prst="rect">
              <a:avLst/>
            </a:prstGeom>
            <a:solidFill>
              <a:srgbClr val="FFCC99">
                <a:alpha val="50195"/>
              </a:srgbClr>
            </a:solidFill>
            <a:ln w="25400">
              <a:solidFill>
                <a:srgbClr val="993300"/>
              </a:solidFill>
              <a:miter lim="800000"/>
              <a:headEnd/>
              <a:tailEnd/>
            </a:ln>
          </p:spPr>
          <p:txBody>
            <a:bodyPr wrap="none" anchor="ctr"/>
            <a:lstStyle/>
            <a:p>
              <a:r>
                <a:rPr lang="en-US" altLang="zh-CN" sz="3600">
                  <a:solidFill>
                    <a:srgbClr val="990000"/>
                  </a:solidFill>
                  <a:latin typeface="Times New Roman" pitchFamily="18" charset="0"/>
                  <a:ea typeface="宋体" pitchFamily="2" charset="-122"/>
                </a:rPr>
                <a:t> x</a:t>
              </a:r>
              <a:endParaRPr lang="en-US" altLang="zh-CN" sz="3600" b="0">
                <a:solidFill>
                  <a:schemeClr val="tx1"/>
                </a:solidFill>
                <a:latin typeface="Times New Roman" pitchFamily="18" charset="0"/>
                <a:ea typeface="宋体" pitchFamily="2" charset="-122"/>
              </a:endParaRPr>
            </a:p>
          </p:txBody>
        </p:sp>
        <p:sp>
          <p:nvSpPr>
            <p:cNvPr id="45075" name="Line 10"/>
            <p:cNvSpPr>
              <a:spLocks noChangeShapeType="1"/>
            </p:cNvSpPr>
            <p:nvPr/>
          </p:nvSpPr>
          <p:spPr bwMode="auto">
            <a:xfrm>
              <a:off x="480" y="0"/>
              <a:ext cx="0" cy="384"/>
            </a:xfrm>
            <a:prstGeom prst="line">
              <a:avLst/>
            </a:prstGeom>
            <a:noFill/>
            <a:ln w="254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0428" name="Group 12"/>
          <p:cNvGrpSpPr>
            <a:grpSpLocks/>
          </p:cNvGrpSpPr>
          <p:nvPr/>
        </p:nvGrpSpPr>
        <p:grpSpPr bwMode="auto">
          <a:xfrm>
            <a:off x="4940300" y="3951288"/>
            <a:ext cx="3886200" cy="609600"/>
            <a:chOff x="0" y="0"/>
            <a:chExt cx="2448" cy="384"/>
          </a:xfrm>
        </p:grpSpPr>
        <p:sp>
          <p:nvSpPr>
            <p:cNvPr id="45070" name="Line 12"/>
            <p:cNvSpPr>
              <a:spLocks noChangeShapeType="1"/>
            </p:cNvSpPr>
            <p:nvPr/>
          </p:nvSpPr>
          <p:spPr bwMode="auto">
            <a:xfrm>
              <a:off x="0" y="192"/>
              <a:ext cx="1344"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Rectangle 13"/>
            <p:cNvSpPr>
              <a:spLocks noChangeArrowheads="1"/>
            </p:cNvSpPr>
            <p:nvPr/>
          </p:nvSpPr>
          <p:spPr bwMode="auto">
            <a:xfrm>
              <a:off x="1344" y="0"/>
              <a:ext cx="672" cy="384"/>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a:t>
              </a:r>
              <a:endParaRPr lang="en-US" altLang="zh-CN" sz="3600" b="0">
                <a:solidFill>
                  <a:schemeClr val="tx1"/>
                </a:solidFill>
                <a:latin typeface="Times New Roman" pitchFamily="18" charset="0"/>
                <a:ea typeface="宋体" pitchFamily="2" charset="-122"/>
              </a:endParaRPr>
            </a:p>
          </p:txBody>
        </p:sp>
        <p:sp>
          <p:nvSpPr>
            <p:cNvPr id="45072" name="Line 14"/>
            <p:cNvSpPr>
              <a:spLocks noChangeShapeType="1"/>
            </p:cNvSpPr>
            <p:nvPr/>
          </p:nvSpPr>
          <p:spPr bwMode="auto">
            <a:xfrm>
              <a:off x="1824"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Line 15"/>
            <p:cNvSpPr>
              <a:spLocks noChangeShapeType="1"/>
            </p:cNvSpPr>
            <p:nvPr/>
          </p:nvSpPr>
          <p:spPr bwMode="auto">
            <a:xfrm>
              <a:off x="1920" y="192"/>
              <a:ext cx="528" cy="0"/>
            </a:xfrm>
            <a:prstGeom prst="line">
              <a:avLst/>
            </a:prstGeom>
            <a:noFill/>
            <a:ln w="31750">
              <a:solidFill>
                <a:srgbClr val="000080"/>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useBgFill="1">
        <p:nvSpPr>
          <p:cNvPr id="60433" name="Rectangle 16"/>
          <p:cNvSpPr>
            <a:spLocks noChangeArrowheads="1"/>
          </p:cNvSpPr>
          <p:nvPr/>
        </p:nvSpPr>
        <p:spPr bwMode="auto">
          <a:xfrm>
            <a:off x="4864100" y="4103688"/>
            <a:ext cx="2209800" cy="3048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0434" name="Rectangle 18"/>
          <p:cNvSpPr>
            <a:spLocks noChangeArrowheads="1"/>
          </p:cNvSpPr>
          <p:nvPr/>
        </p:nvSpPr>
        <p:spPr bwMode="auto">
          <a:xfrm>
            <a:off x="4011613" y="3941763"/>
            <a:ext cx="1066800" cy="609600"/>
          </a:xfrm>
          <a:prstGeom prst="rect">
            <a:avLst/>
          </a:prstGeom>
          <a:solidFill>
            <a:srgbClr val="99CCFF">
              <a:alpha val="50195"/>
            </a:srgbClr>
          </a:solidFill>
          <a:ln w="22225">
            <a:solidFill>
              <a:srgbClr val="000080"/>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i-1</a:t>
            </a:r>
            <a:endParaRPr lang="en-US" altLang="zh-CN" sz="3600" b="0">
              <a:solidFill>
                <a:schemeClr val="tx1"/>
              </a:solidFill>
              <a:latin typeface="Times New Roman" pitchFamily="18" charset="0"/>
              <a:ea typeface="宋体" pitchFamily="2" charset="-122"/>
            </a:endParaRPr>
          </a:p>
        </p:txBody>
      </p:sp>
      <p:cxnSp>
        <p:nvCxnSpPr>
          <p:cNvPr id="60435" name="AutoShape 20"/>
          <p:cNvCxnSpPr>
            <a:cxnSpLocks noChangeShapeType="1"/>
          </p:cNvCxnSpPr>
          <p:nvPr/>
        </p:nvCxnSpPr>
        <p:spPr bwMode="auto">
          <a:xfrm>
            <a:off x="5086350" y="4265613"/>
            <a:ext cx="679450" cy="1133475"/>
          </a:xfrm>
          <a:prstGeom prst="bentConnector3">
            <a:avLst>
              <a:gd name="adj1" fmla="val 50000"/>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cxnSp>
        <p:nvCxnSpPr>
          <p:cNvPr id="60436" name="AutoShape 21"/>
          <p:cNvCxnSpPr>
            <a:cxnSpLocks noChangeShapeType="1"/>
          </p:cNvCxnSpPr>
          <p:nvPr/>
        </p:nvCxnSpPr>
        <p:spPr bwMode="auto">
          <a:xfrm flipV="1">
            <a:off x="6858000" y="4572000"/>
            <a:ext cx="749300" cy="827088"/>
          </a:xfrm>
          <a:prstGeom prst="bentConnector2">
            <a:avLst/>
          </a:prstGeom>
          <a:noFill/>
          <a:ln w="31750">
            <a:solidFill>
              <a:srgbClr val="008080"/>
            </a:solidFill>
            <a:miter lim="800000"/>
            <a:headEnd type="oval" w="sm" len="sm"/>
            <a:tailEnd type="triangle" w="med" len="lg"/>
          </a:ln>
          <a:extLst>
            <a:ext uri="{909E8E84-426E-40DD-AFC4-6F175D3DCCD1}">
              <a14:hiddenFill xmlns:a14="http://schemas.microsoft.com/office/drawing/2010/main">
                <a:noFill/>
              </a14:hiddenFill>
            </a:ext>
          </a:extLst>
        </p:spPr>
      </p:cxnSp>
      <p:sp>
        <p:nvSpPr>
          <p:cNvPr id="60437" name="AutoShape 22"/>
          <p:cNvSpPr>
            <a:spLocks noChangeArrowheads="1"/>
          </p:cNvSpPr>
          <p:nvPr/>
        </p:nvSpPr>
        <p:spPr bwMode="auto">
          <a:xfrm>
            <a:off x="2714625" y="4191000"/>
            <a:ext cx="1143000" cy="381000"/>
          </a:xfrm>
          <a:prstGeom prst="rightArrowCallout">
            <a:avLst>
              <a:gd name="adj1" fmla="val 25000"/>
              <a:gd name="adj2" fmla="val 25000"/>
              <a:gd name="adj3" fmla="val 50000"/>
              <a:gd name="adj4" fmla="val 36667"/>
            </a:avLst>
          </a:prstGeom>
          <a:solidFill>
            <a:srgbClr val="CCFFCC"/>
          </a:solidFill>
          <a:ln w="9525">
            <a:solidFill>
              <a:schemeClr val="tx2"/>
            </a:solidFill>
            <a:miter lim="800000"/>
            <a:headEnd/>
            <a:tailEnd/>
          </a:ln>
        </p:spPr>
        <p:txBody>
          <a:bodyPr wrap="none" anchor="ctr"/>
          <a:lstStyle/>
          <a:p>
            <a:pPr algn="ctr"/>
            <a:r>
              <a:rPr lang="en-US" altLang="zh-CN" sz="3200">
                <a:latin typeface="Times New Roman" pitchFamily="18" charset="0"/>
                <a:ea typeface="宋体" pitchFamily="2" charset="-122"/>
              </a:rPr>
              <a:t>p</a:t>
            </a:r>
            <a:endParaRPr lang="en-US" altLang="zh-CN" sz="3600" b="0">
              <a:solidFill>
                <a:schemeClr val="tx1"/>
              </a:solidFill>
              <a:latin typeface="Times New Roman" pitchFamily="18" charset="0"/>
              <a:ea typeface="宋体" pitchFamily="2" charset="-122"/>
            </a:endParaRPr>
          </a:p>
        </p:txBody>
      </p:sp>
      <p:sp>
        <p:nvSpPr>
          <p:cNvPr id="60438" name="AutoShape 22"/>
          <p:cNvSpPr>
            <a:spLocks noChangeArrowheads="1"/>
          </p:cNvSpPr>
          <p:nvPr/>
        </p:nvSpPr>
        <p:spPr bwMode="auto">
          <a:xfrm>
            <a:off x="2643188" y="5214938"/>
            <a:ext cx="3143250" cy="642937"/>
          </a:xfrm>
          <a:prstGeom prst="rightArrowCallout">
            <a:avLst>
              <a:gd name="adj1" fmla="val 25000"/>
              <a:gd name="adj2" fmla="val 25000"/>
              <a:gd name="adj3" fmla="val 49998"/>
              <a:gd name="adj4" fmla="val 70375"/>
            </a:avLst>
          </a:prstGeom>
          <a:solidFill>
            <a:srgbClr val="CCFFCC"/>
          </a:solidFill>
          <a:ln w="9525">
            <a:solidFill>
              <a:schemeClr val="tx2"/>
            </a:solidFill>
            <a:miter lim="800000"/>
            <a:headEnd/>
            <a:tailEnd/>
          </a:ln>
        </p:spPr>
        <p:txBody>
          <a:bodyPr wrap="none" anchor="ctr"/>
          <a:lstStyle/>
          <a:p>
            <a:pPr algn="ctr"/>
            <a:r>
              <a:rPr lang="en-US" altLang="zh-CN" sz="3600" b="0">
                <a:solidFill>
                  <a:schemeClr val="tx1"/>
                </a:solidFill>
                <a:latin typeface="Times New Roman" pitchFamily="18" charset="0"/>
                <a:ea typeface="宋体" pitchFamily="2" charset="-122"/>
              </a:rPr>
              <a:t>newNode</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421"/>
                                        </p:tgtEl>
                                        <p:attrNameLst>
                                          <p:attrName>style.visibility</p:attrName>
                                        </p:attrNameLst>
                                      </p:cBhvr>
                                      <p:to>
                                        <p:strVal val="visible"/>
                                      </p:to>
                                    </p:set>
                                    <p:animEffect transition="in" filter="wipe(left)">
                                      <p:cBhvr>
                                        <p:cTn id="7" dur="500"/>
                                        <p:tgtEl>
                                          <p:spTgt spid="6042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0434"/>
                                        </p:tgtEl>
                                        <p:attrNameLst>
                                          <p:attrName>style.visibility</p:attrName>
                                        </p:attrNameLst>
                                      </p:cBhvr>
                                      <p:to>
                                        <p:strVal val="visible"/>
                                      </p:to>
                                    </p:set>
                                  </p:childTnLst>
                                </p:cTn>
                              </p:par>
                            </p:childTnLst>
                          </p:cTn>
                        </p:par>
                        <p:par>
                          <p:cTn id="10" fill="hold" nodeType="afterGroup">
                            <p:stCondLst>
                              <p:cond delay="500"/>
                            </p:stCondLst>
                            <p:childTnLst>
                              <p:par>
                                <p:cTn id="11" presetID="22" presetClass="entr" presetSubtype="8" fill="hold" nodeType="afterEffect">
                                  <p:stCondLst>
                                    <p:cond delay="0"/>
                                  </p:stCondLst>
                                  <p:childTnLst>
                                    <p:set>
                                      <p:cBhvr>
                                        <p:cTn id="12" dur="1" fill="hold">
                                          <p:stCondLst>
                                            <p:cond delay="0"/>
                                          </p:stCondLst>
                                        </p:cTn>
                                        <p:tgtEl>
                                          <p:spTgt spid="60428"/>
                                        </p:tgtEl>
                                        <p:attrNameLst>
                                          <p:attrName>style.visibility</p:attrName>
                                        </p:attrNameLst>
                                      </p:cBhvr>
                                      <p:to>
                                        <p:strVal val="visible"/>
                                      </p:to>
                                    </p:set>
                                    <p:animEffect transition="in" filter="wipe(left)">
                                      <p:cBhvr>
                                        <p:cTn id="13" dur="500"/>
                                        <p:tgtEl>
                                          <p:spTgt spid="6042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0437"/>
                                        </p:tgtEl>
                                        <p:attrNameLst>
                                          <p:attrName>style.visibility</p:attrName>
                                        </p:attrNameLst>
                                      </p:cBhvr>
                                      <p:to>
                                        <p:strVal val="visible"/>
                                      </p:to>
                                    </p:set>
                                    <p:animEffect transition="in" filter="wipe(left)">
                                      <p:cBhvr>
                                        <p:cTn id="18" dur="500"/>
                                        <p:tgtEl>
                                          <p:spTgt spid="604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0425"/>
                                        </p:tgtEl>
                                        <p:attrNameLst>
                                          <p:attrName>style.visibility</p:attrName>
                                        </p:attrNameLst>
                                      </p:cBhvr>
                                      <p:to>
                                        <p:strVal val="visible"/>
                                      </p:to>
                                    </p:set>
                                    <p:animEffect transition="in" filter="wipe(left)">
                                      <p:cBhvr>
                                        <p:cTn id="23" dur="500"/>
                                        <p:tgtEl>
                                          <p:spTgt spid="6042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0438"/>
                                        </p:tgtEl>
                                        <p:attrNameLst>
                                          <p:attrName>style.visibility</p:attrName>
                                        </p:attrNameLst>
                                      </p:cBhvr>
                                      <p:to>
                                        <p:strVal val="visible"/>
                                      </p:to>
                                    </p:set>
                                    <p:animEffect transition="in" filter="wipe(left)">
                                      <p:cBhvr>
                                        <p:cTn id="26" dur="500"/>
                                        <p:tgtEl>
                                          <p:spTgt spid="604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60436"/>
                                        </p:tgtEl>
                                        <p:attrNameLst>
                                          <p:attrName>style.visibility</p:attrName>
                                        </p:attrNameLst>
                                      </p:cBhvr>
                                      <p:to>
                                        <p:strVal val="visible"/>
                                      </p:to>
                                    </p:set>
                                    <p:animEffect transition="in" filter="wipe(left)">
                                      <p:cBhvr>
                                        <p:cTn id="31" dur="500"/>
                                        <p:tgtEl>
                                          <p:spTgt spid="6043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60433"/>
                                        </p:tgtEl>
                                        <p:attrNameLst>
                                          <p:attrName>style.visibility</p:attrName>
                                        </p:attrNameLst>
                                      </p:cBhvr>
                                      <p:to>
                                        <p:strVal val="visible"/>
                                      </p:to>
                                    </p:set>
                                    <p:animEffect transition="in" filter="wipe(up)">
                                      <p:cBhvr>
                                        <p:cTn id="36" dur="500"/>
                                        <p:tgtEl>
                                          <p:spTgt spid="60433"/>
                                        </p:tgtEl>
                                      </p:cBhvr>
                                    </p:animEffect>
                                  </p:childTnLst>
                                </p:cTn>
                              </p:par>
                            </p:childTnLst>
                          </p:cTn>
                        </p:par>
                        <p:par>
                          <p:cTn id="37" fill="hold" nodeType="afterGroup">
                            <p:stCondLst>
                              <p:cond delay="500"/>
                            </p:stCondLst>
                            <p:childTnLst>
                              <p:par>
                                <p:cTn id="38" presetID="22" presetClass="entr" presetSubtype="8" fill="hold" nodeType="afterEffect">
                                  <p:stCondLst>
                                    <p:cond delay="0"/>
                                  </p:stCondLst>
                                  <p:childTnLst>
                                    <p:set>
                                      <p:cBhvr>
                                        <p:cTn id="39" dur="1" fill="hold">
                                          <p:stCondLst>
                                            <p:cond delay="0"/>
                                          </p:stCondLst>
                                        </p:cTn>
                                        <p:tgtEl>
                                          <p:spTgt spid="60435"/>
                                        </p:tgtEl>
                                        <p:attrNameLst>
                                          <p:attrName>style.visibility</p:attrName>
                                        </p:attrNameLst>
                                      </p:cBhvr>
                                      <p:to>
                                        <p:strVal val="visible"/>
                                      </p:to>
                                    </p:set>
                                    <p:animEffect transition="in" filter="wipe(left)">
                                      <p:cBhvr>
                                        <p:cTn id="40" dur="500"/>
                                        <p:tgtEl>
                                          <p:spTgt spid="604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nodeType="clickEffect">
                                  <p:stCondLst>
                                    <p:cond delay="0"/>
                                  </p:stCondLst>
                                  <p:childTnLst>
                                    <p:set>
                                      <p:cBhvr>
                                        <p:cTn id="44" dur="1" fill="hold">
                                          <p:stCondLst>
                                            <p:cond delay="0"/>
                                          </p:stCondLst>
                                        </p:cTn>
                                        <p:tgtEl>
                                          <p:spTgt spid="60418">
                                            <p:txEl>
                                              <p:pRg st="7" end="7"/>
                                            </p:txEl>
                                          </p:spTgt>
                                        </p:tgtEl>
                                        <p:attrNameLst>
                                          <p:attrName>style.visibility</p:attrName>
                                        </p:attrNameLst>
                                      </p:cBhvr>
                                      <p:to>
                                        <p:strVal val="visible"/>
                                      </p:to>
                                    </p:set>
                                    <p:animEffect transition="in" filter="diamond(in)">
                                      <p:cBhvr>
                                        <p:cTn id="45" dur="500"/>
                                        <p:tgtEl>
                                          <p:spTgt spid="60418">
                                            <p:txEl>
                                              <p:pRg st="7" end="7"/>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8" presetClass="entr" presetSubtype="16" fill="hold" nodeType="clickEffect">
                                  <p:stCondLst>
                                    <p:cond delay="0"/>
                                  </p:stCondLst>
                                  <p:childTnLst>
                                    <p:set>
                                      <p:cBhvr>
                                        <p:cTn id="49" dur="1" fill="hold">
                                          <p:stCondLst>
                                            <p:cond delay="0"/>
                                          </p:stCondLst>
                                        </p:cTn>
                                        <p:tgtEl>
                                          <p:spTgt spid="60418">
                                            <p:txEl>
                                              <p:pRg st="2" end="2"/>
                                            </p:txEl>
                                          </p:spTgt>
                                        </p:tgtEl>
                                        <p:attrNameLst>
                                          <p:attrName>style.visibility</p:attrName>
                                        </p:attrNameLst>
                                      </p:cBhvr>
                                      <p:to>
                                        <p:strVal val="visible"/>
                                      </p:to>
                                    </p:set>
                                    <p:animEffect transition="in" filter="diamond(in)">
                                      <p:cBhvr>
                                        <p:cTn id="50" dur="500"/>
                                        <p:tgtEl>
                                          <p:spTgt spid="60418">
                                            <p:txEl>
                                              <p:pRg st="2" end="2"/>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8" presetClass="entr" presetSubtype="16" fill="hold" nodeType="clickEffect">
                                  <p:stCondLst>
                                    <p:cond delay="0"/>
                                  </p:stCondLst>
                                  <p:childTnLst>
                                    <p:set>
                                      <p:cBhvr>
                                        <p:cTn id="54" dur="1" fill="hold">
                                          <p:stCondLst>
                                            <p:cond delay="0"/>
                                          </p:stCondLst>
                                        </p:cTn>
                                        <p:tgtEl>
                                          <p:spTgt spid="60418">
                                            <p:txEl>
                                              <p:pRg st="3" end="3"/>
                                            </p:txEl>
                                          </p:spTgt>
                                        </p:tgtEl>
                                        <p:attrNameLst>
                                          <p:attrName>style.visibility</p:attrName>
                                        </p:attrNameLst>
                                      </p:cBhvr>
                                      <p:to>
                                        <p:strVal val="visible"/>
                                      </p:to>
                                    </p:set>
                                    <p:animEffect transition="in" filter="diamond(in)">
                                      <p:cBhvr>
                                        <p:cTn id="55" dur="500"/>
                                        <p:tgtEl>
                                          <p:spTgt spid="60418">
                                            <p:txEl>
                                              <p:pRg st="3" end="3"/>
                                            </p:txEl>
                                          </p:spTgt>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8" presetClass="entr" presetSubtype="16" fill="hold" nodeType="clickEffect">
                                  <p:stCondLst>
                                    <p:cond delay="0"/>
                                  </p:stCondLst>
                                  <p:childTnLst>
                                    <p:set>
                                      <p:cBhvr>
                                        <p:cTn id="59" dur="1" fill="hold">
                                          <p:stCondLst>
                                            <p:cond delay="0"/>
                                          </p:stCondLst>
                                        </p:cTn>
                                        <p:tgtEl>
                                          <p:spTgt spid="60418">
                                            <p:txEl>
                                              <p:pRg st="4" end="4"/>
                                            </p:txEl>
                                          </p:spTgt>
                                        </p:tgtEl>
                                        <p:attrNameLst>
                                          <p:attrName>style.visibility</p:attrName>
                                        </p:attrNameLst>
                                      </p:cBhvr>
                                      <p:to>
                                        <p:strVal val="visible"/>
                                      </p:to>
                                    </p:set>
                                    <p:animEffect transition="in" filter="diamond(in)">
                                      <p:cBhvr>
                                        <p:cTn id="60" dur="500"/>
                                        <p:tgtEl>
                                          <p:spTgt spid="60418">
                                            <p:txEl>
                                              <p:pRg st="4" end="4"/>
                                            </p:txEl>
                                          </p:spTgt>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8" presetClass="entr" presetSubtype="16" fill="hold" nodeType="clickEffect">
                                  <p:stCondLst>
                                    <p:cond delay="0"/>
                                  </p:stCondLst>
                                  <p:childTnLst>
                                    <p:set>
                                      <p:cBhvr>
                                        <p:cTn id="64" dur="1" fill="hold">
                                          <p:stCondLst>
                                            <p:cond delay="0"/>
                                          </p:stCondLst>
                                        </p:cTn>
                                        <p:tgtEl>
                                          <p:spTgt spid="60418">
                                            <p:txEl>
                                              <p:pRg st="5" end="5"/>
                                            </p:txEl>
                                          </p:spTgt>
                                        </p:tgtEl>
                                        <p:attrNameLst>
                                          <p:attrName>style.visibility</p:attrName>
                                        </p:attrNameLst>
                                      </p:cBhvr>
                                      <p:to>
                                        <p:strVal val="visible"/>
                                      </p:to>
                                    </p:set>
                                    <p:animEffect transition="in" filter="diamond(in)">
                                      <p:cBhvr>
                                        <p:cTn id="65" dur="500"/>
                                        <p:tgtEl>
                                          <p:spTgt spid="60418">
                                            <p:txEl>
                                              <p:pRg st="5" end="5"/>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8" presetClass="entr" presetSubtype="16" fill="hold" nodeType="clickEffect">
                                  <p:stCondLst>
                                    <p:cond delay="0"/>
                                  </p:stCondLst>
                                  <p:childTnLst>
                                    <p:set>
                                      <p:cBhvr>
                                        <p:cTn id="69" dur="1" fill="hold">
                                          <p:stCondLst>
                                            <p:cond delay="0"/>
                                          </p:stCondLst>
                                        </p:cTn>
                                        <p:tgtEl>
                                          <p:spTgt spid="60418">
                                            <p:txEl>
                                              <p:pRg st="6" end="6"/>
                                            </p:txEl>
                                          </p:spTgt>
                                        </p:tgtEl>
                                        <p:attrNameLst>
                                          <p:attrName>style.visibility</p:attrName>
                                        </p:attrNameLst>
                                      </p:cBhvr>
                                      <p:to>
                                        <p:strVal val="visible"/>
                                      </p:to>
                                    </p:set>
                                    <p:animEffect transition="in" filter="diamond(in)">
                                      <p:cBhvr>
                                        <p:cTn id="70" dur="500"/>
                                        <p:tgtEl>
                                          <p:spTgt spid="60418">
                                            <p:txEl>
                                              <p:pRg st="6" end="6"/>
                                            </p:txEl>
                                          </p:spTgt>
                                        </p:tgtEl>
                                      </p:cBhvr>
                                    </p:animEffect>
                                  </p:childTnLst>
                                </p:cTn>
                              </p:par>
                              <p:par>
                                <p:cTn id="71" presetID="8" presetClass="entr" presetSubtype="16" fill="hold" nodeType="withEffect">
                                  <p:stCondLst>
                                    <p:cond delay="0"/>
                                  </p:stCondLst>
                                  <p:childTnLst>
                                    <p:set>
                                      <p:cBhvr>
                                        <p:cTn id="72" dur="1" fill="hold">
                                          <p:stCondLst>
                                            <p:cond delay="0"/>
                                          </p:stCondLst>
                                        </p:cTn>
                                        <p:tgtEl>
                                          <p:spTgt spid="60418">
                                            <p:txEl>
                                              <p:pRg st="8" end="8"/>
                                            </p:txEl>
                                          </p:spTgt>
                                        </p:tgtEl>
                                        <p:attrNameLst>
                                          <p:attrName>style.visibility</p:attrName>
                                        </p:attrNameLst>
                                      </p:cBhvr>
                                      <p:to>
                                        <p:strVal val="visible"/>
                                      </p:to>
                                    </p:set>
                                    <p:animEffect transition="in" filter="diamond(in)">
                                      <p:cBhvr>
                                        <p:cTn id="73" dur="500"/>
                                        <p:tgtEl>
                                          <p:spTgt spid="6041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3" grpId="0" animBg="1" autoUpdateAnimBg="0"/>
      <p:bldP spid="60434" grpId="0" animBg="1" autoUpdateAnimBg="0"/>
      <p:bldP spid="60437" grpId="0" animBg="1" autoUpdateAnimBg="0"/>
      <p:bldP spid="60438"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461963"/>
            <a:ext cx="9067800" cy="127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20000"/>
              </a:lnSpc>
            </a:pPr>
            <a:r>
              <a:rPr lang="en-US" altLang="zh-CN" sz="3200">
                <a:solidFill>
                  <a:schemeClr val="tx1"/>
                </a:solidFill>
                <a:latin typeface="Times New Roman" pitchFamily="18" charset="0"/>
                <a:ea typeface="宋体" pitchFamily="2" charset="-122"/>
              </a:rPr>
              <a:t>10</a:t>
            </a:r>
            <a:r>
              <a:rPr lang="zh-CN" altLang="en-US" sz="3200">
                <a:solidFill>
                  <a:schemeClr val="tx1"/>
                </a:solidFill>
                <a:latin typeface="Times New Roman" pitchFamily="18" charset="0"/>
                <a:ea typeface="宋体" pitchFamily="2" charset="-122"/>
              </a:rPr>
              <a:t>）</a:t>
            </a:r>
            <a:r>
              <a:rPr lang="zh-CN" altLang="en-US" sz="2800">
                <a:solidFill>
                  <a:schemeClr val="tx1"/>
                </a:solidFill>
                <a:latin typeface="Times New Roman" pitchFamily="18" charset="0"/>
                <a:ea typeface="宋体" pitchFamily="2" charset="-122"/>
              </a:rPr>
              <a:t>删除第</a:t>
            </a:r>
            <a:r>
              <a:rPr lang="en-US" altLang="zh-CN" sz="2800">
                <a:solidFill>
                  <a:schemeClr val="tx1"/>
                </a:solidFill>
                <a:latin typeface="Times New Roman" pitchFamily="18" charset="0"/>
                <a:ea typeface="宋体" pitchFamily="2" charset="-122"/>
              </a:rPr>
              <a:t>i</a:t>
            </a:r>
            <a:r>
              <a:rPr lang="zh-CN" altLang="en-US" sz="2800">
                <a:solidFill>
                  <a:schemeClr val="tx1"/>
                </a:solidFill>
                <a:latin typeface="Times New Roman" pitchFamily="18" charset="0"/>
                <a:ea typeface="宋体" pitchFamily="2" charset="-122"/>
              </a:rPr>
              <a:t>个结点并通过引用返回被删结点的</a:t>
            </a:r>
            <a:r>
              <a:rPr lang="en-US" altLang="zh-CN" sz="2800">
                <a:solidFill>
                  <a:schemeClr val="tx1"/>
                </a:solidFill>
                <a:latin typeface="Times New Roman" pitchFamily="18" charset="0"/>
                <a:ea typeface="宋体" pitchFamily="2" charset="-122"/>
              </a:rPr>
              <a:t>data</a:t>
            </a:r>
          </a:p>
          <a:p>
            <a:pPr eaLnBrk="1" hangingPunct="1">
              <a:lnSpc>
                <a:spcPct val="120000"/>
              </a:lnSpc>
            </a:pPr>
            <a:r>
              <a:rPr lang="en-US" sz="3200">
                <a:solidFill>
                  <a:schemeClr val="tx1"/>
                </a:solidFill>
                <a:latin typeface="Times New Roman" pitchFamily="18" charset="0"/>
                <a:ea typeface="宋体" pitchFamily="2" charset="-122"/>
              </a:rPr>
              <a:t>      </a:t>
            </a:r>
            <a:r>
              <a:rPr lang="en-US" altLang="zh-CN" sz="3200">
                <a:solidFill>
                  <a:schemeClr val="tx1"/>
                </a:solidFill>
                <a:latin typeface="Times New Roman" pitchFamily="18" charset="0"/>
                <a:ea typeface="宋体" pitchFamily="2" charset="-122"/>
              </a:rPr>
              <a:t>Remove (int &amp;x , int i)</a:t>
            </a:r>
            <a:endParaRPr lang="en-US" altLang="zh-CN" sz="3200" b="0">
              <a:solidFill>
                <a:schemeClr val="tx1"/>
              </a:solidFill>
              <a:latin typeface="Times New Roman" pitchFamily="18" charset="0"/>
              <a:ea typeface="宋体" pitchFamily="2" charset="-122"/>
            </a:endParaRPr>
          </a:p>
        </p:txBody>
      </p:sp>
      <p:sp>
        <p:nvSpPr>
          <p:cNvPr id="61443" name="Text Box 3"/>
          <p:cNvSpPr txBox="1">
            <a:spLocks noChangeArrowheads="1"/>
          </p:cNvSpPr>
          <p:nvPr/>
        </p:nvSpPr>
        <p:spPr bwMode="auto">
          <a:xfrm>
            <a:off x="1428750" y="2357438"/>
            <a:ext cx="60356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40000"/>
              </a:lnSpc>
            </a:pPr>
            <a:r>
              <a:rPr lang="zh-CN" altLang="en-US" sz="3600">
                <a:solidFill>
                  <a:schemeClr val="tx1"/>
                </a:solidFill>
                <a:latin typeface="楷体_GB2312" pitchFamily="49" charset="-122"/>
                <a:ea typeface="楷体_GB2312" pitchFamily="49" charset="-122"/>
              </a:rPr>
              <a:t>有序对</a:t>
            </a:r>
            <a:r>
              <a:rPr lang="en-US" altLang="zh-CN" sz="3600">
                <a:solidFill>
                  <a:schemeClr val="tx1"/>
                </a:solidFill>
                <a:latin typeface="楷体_GB2312" pitchFamily="49" charset="-122"/>
                <a:ea typeface="楷体_GB2312" pitchFamily="49" charset="-122"/>
              </a:rPr>
              <a:t>&lt;</a:t>
            </a:r>
            <a:r>
              <a:rPr lang="en-US" altLang="zh-CN" sz="3600">
                <a:solidFill>
                  <a:schemeClr val="tx1"/>
                </a:solidFill>
                <a:latin typeface="Times New Roman" pitchFamily="18" charset="0"/>
                <a:ea typeface="楷体_GB2312" pitchFamily="49" charset="-122"/>
              </a:rPr>
              <a:t>a</a:t>
            </a:r>
            <a:r>
              <a:rPr lang="en-US" altLang="zh-CN" sz="3600" baseline="-25000">
                <a:solidFill>
                  <a:schemeClr val="tx1"/>
                </a:solidFill>
                <a:latin typeface="Times New Roman" pitchFamily="18" charset="0"/>
                <a:ea typeface="楷体_GB2312" pitchFamily="49" charset="-122"/>
              </a:rPr>
              <a:t>i-1</a:t>
            </a:r>
            <a:r>
              <a:rPr lang="en-US" altLang="zh-CN" sz="3600">
                <a:solidFill>
                  <a:schemeClr val="tx1"/>
                </a:solidFill>
                <a:latin typeface="Times New Roman" pitchFamily="18" charset="0"/>
                <a:ea typeface="楷体_GB2312" pitchFamily="49" charset="-122"/>
              </a:rPr>
              <a:t>, a</a:t>
            </a:r>
            <a:r>
              <a:rPr lang="en-US" altLang="zh-CN" sz="3600" baseline="-25000">
                <a:solidFill>
                  <a:schemeClr val="tx1"/>
                </a:solidFill>
                <a:latin typeface="Times New Roman" pitchFamily="18" charset="0"/>
                <a:ea typeface="楷体_GB2312" pitchFamily="49" charset="-122"/>
              </a:rPr>
              <a:t>i</a:t>
            </a:r>
            <a:r>
              <a:rPr lang="en-US" altLang="zh-CN" sz="3600">
                <a:solidFill>
                  <a:schemeClr val="tx1"/>
                </a:solidFill>
                <a:latin typeface="楷体_GB2312" pitchFamily="49" charset="-122"/>
                <a:ea typeface="楷体_GB2312" pitchFamily="49" charset="-122"/>
              </a:rPr>
              <a:t>&gt; </a:t>
            </a:r>
            <a:r>
              <a:rPr lang="zh-CN" altLang="en-US" sz="3600">
                <a:solidFill>
                  <a:schemeClr val="tx1"/>
                </a:solidFill>
                <a:latin typeface="楷体_GB2312" pitchFamily="49" charset="-122"/>
                <a:ea typeface="楷体_GB2312" pitchFamily="49" charset="-122"/>
              </a:rPr>
              <a:t>和 </a:t>
            </a:r>
            <a:r>
              <a:rPr lang="en-US" altLang="zh-CN" sz="3600">
                <a:solidFill>
                  <a:schemeClr val="tx1"/>
                </a:solidFill>
                <a:latin typeface="楷体_GB2312" pitchFamily="49" charset="-122"/>
                <a:ea typeface="楷体_GB2312" pitchFamily="49" charset="-122"/>
              </a:rPr>
              <a:t>&lt;</a:t>
            </a:r>
            <a:r>
              <a:rPr lang="en-US" altLang="zh-CN" sz="3600">
                <a:solidFill>
                  <a:schemeClr val="tx1"/>
                </a:solidFill>
                <a:latin typeface="Times New Roman" pitchFamily="18" charset="0"/>
                <a:ea typeface="楷体_GB2312" pitchFamily="49" charset="-122"/>
              </a:rPr>
              <a:t>a</a:t>
            </a:r>
            <a:r>
              <a:rPr lang="en-US" altLang="zh-CN" sz="3600" baseline="-25000">
                <a:solidFill>
                  <a:schemeClr val="tx1"/>
                </a:solidFill>
                <a:latin typeface="Times New Roman" pitchFamily="18" charset="0"/>
                <a:ea typeface="楷体_GB2312" pitchFamily="49" charset="-122"/>
              </a:rPr>
              <a:t>i</a:t>
            </a:r>
            <a:r>
              <a:rPr lang="en-US" altLang="zh-CN" sz="3600">
                <a:solidFill>
                  <a:schemeClr val="tx1"/>
                </a:solidFill>
                <a:latin typeface="Times New Roman" pitchFamily="18" charset="0"/>
                <a:ea typeface="楷体_GB2312" pitchFamily="49" charset="-122"/>
              </a:rPr>
              <a:t>, a</a:t>
            </a:r>
            <a:r>
              <a:rPr lang="en-US" altLang="zh-CN" sz="3600" baseline="-25000">
                <a:solidFill>
                  <a:schemeClr val="tx1"/>
                </a:solidFill>
                <a:latin typeface="Times New Roman" pitchFamily="18" charset="0"/>
                <a:ea typeface="楷体_GB2312" pitchFamily="49" charset="-122"/>
              </a:rPr>
              <a:t>i+1</a:t>
            </a:r>
            <a:r>
              <a:rPr lang="en-US" altLang="zh-CN" sz="3600">
                <a:solidFill>
                  <a:schemeClr val="tx1"/>
                </a:solidFill>
                <a:latin typeface="楷体_GB2312" pitchFamily="49" charset="-122"/>
                <a:ea typeface="楷体_GB2312" pitchFamily="49" charset="-122"/>
              </a:rPr>
              <a:t>&gt; </a:t>
            </a:r>
          </a:p>
          <a:p>
            <a:pPr eaLnBrk="1" hangingPunct="1">
              <a:lnSpc>
                <a:spcPct val="140000"/>
              </a:lnSpc>
            </a:pPr>
            <a:r>
              <a:rPr lang="en-US" altLang="zh-CN" sz="3600">
                <a:solidFill>
                  <a:schemeClr val="tx1"/>
                </a:solidFill>
                <a:latin typeface="楷体_GB2312" pitchFamily="49" charset="-122"/>
                <a:ea typeface="楷体_GB2312" pitchFamily="49" charset="-122"/>
              </a:rPr>
              <a:t>   </a:t>
            </a:r>
            <a:r>
              <a:rPr lang="zh-CN" altLang="en-US" sz="3600">
                <a:solidFill>
                  <a:schemeClr val="tx1"/>
                </a:solidFill>
                <a:latin typeface="楷体_GB2312" pitchFamily="49" charset="-122"/>
                <a:ea typeface="楷体_GB2312" pitchFamily="49" charset="-122"/>
              </a:rPr>
              <a:t>改变为 </a:t>
            </a:r>
            <a:r>
              <a:rPr lang="en-US" altLang="zh-CN" sz="3600">
                <a:solidFill>
                  <a:schemeClr val="tx1"/>
                </a:solidFill>
                <a:latin typeface="楷体_GB2312" pitchFamily="49" charset="-122"/>
                <a:ea typeface="楷体_GB2312" pitchFamily="49" charset="-122"/>
              </a:rPr>
              <a:t>&lt;</a:t>
            </a:r>
            <a:r>
              <a:rPr lang="en-US" altLang="zh-CN" sz="3600">
                <a:solidFill>
                  <a:schemeClr val="tx1"/>
                </a:solidFill>
                <a:latin typeface="Times New Roman" pitchFamily="18" charset="0"/>
                <a:ea typeface="楷体_GB2312" pitchFamily="49" charset="-122"/>
              </a:rPr>
              <a:t>a</a:t>
            </a:r>
            <a:r>
              <a:rPr lang="en-US" altLang="zh-CN" sz="3600" baseline="-25000">
                <a:solidFill>
                  <a:schemeClr val="tx1"/>
                </a:solidFill>
                <a:latin typeface="Times New Roman" pitchFamily="18" charset="0"/>
                <a:ea typeface="楷体_GB2312" pitchFamily="49" charset="-122"/>
              </a:rPr>
              <a:t>i-1</a:t>
            </a:r>
            <a:r>
              <a:rPr lang="en-US" altLang="zh-CN" sz="3600">
                <a:solidFill>
                  <a:schemeClr val="tx1"/>
                </a:solidFill>
                <a:latin typeface="Times New Roman" pitchFamily="18" charset="0"/>
                <a:ea typeface="楷体_GB2312" pitchFamily="49" charset="-122"/>
              </a:rPr>
              <a:t>, a</a:t>
            </a:r>
            <a:r>
              <a:rPr lang="en-US" altLang="zh-CN" sz="3600" baseline="-25000">
                <a:solidFill>
                  <a:schemeClr val="tx1"/>
                </a:solidFill>
                <a:latin typeface="Times New Roman" pitchFamily="18" charset="0"/>
                <a:ea typeface="楷体_GB2312" pitchFamily="49" charset="-122"/>
              </a:rPr>
              <a:t>i+1</a:t>
            </a:r>
            <a:r>
              <a:rPr lang="en-US" altLang="zh-CN" sz="3600">
                <a:solidFill>
                  <a:schemeClr val="tx1"/>
                </a:solidFill>
                <a:latin typeface="楷体_GB2312" pitchFamily="49" charset="-122"/>
                <a:ea typeface="楷体_GB2312" pitchFamily="49" charset="-122"/>
              </a:rPr>
              <a:t>&gt;</a:t>
            </a:r>
            <a:endParaRPr lang="en-US" altLang="zh-CN" sz="4000">
              <a:solidFill>
                <a:schemeClr val="tx1"/>
              </a:solidFill>
              <a:latin typeface="楷体_GB2312" pitchFamily="49" charset="-122"/>
              <a:ea typeface="楷体_GB2312" pitchFamily="49" charset="-122"/>
            </a:endParaRPr>
          </a:p>
        </p:txBody>
      </p:sp>
      <p:grpSp>
        <p:nvGrpSpPr>
          <p:cNvPr id="61444" name="Group 4"/>
          <p:cNvGrpSpPr>
            <a:grpSpLocks/>
          </p:cNvGrpSpPr>
          <p:nvPr/>
        </p:nvGrpSpPr>
        <p:grpSpPr bwMode="auto">
          <a:xfrm>
            <a:off x="1066800" y="4724400"/>
            <a:ext cx="2057400" cy="609600"/>
            <a:chOff x="0" y="0"/>
            <a:chExt cx="1296" cy="384"/>
          </a:xfrm>
        </p:grpSpPr>
        <p:sp>
          <p:nvSpPr>
            <p:cNvPr id="46100" name="Rectangle 5"/>
            <p:cNvSpPr>
              <a:spLocks noChangeArrowheads="1"/>
            </p:cNvSpPr>
            <p:nvPr/>
          </p:nvSpPr>
          <p:spPr bwMode="auto">
            <a:xfrm>
              <a:off x="624" y="0"/>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i-1</a:t>
              </a:r>
              <a:endParaRPr lang="en-US" altLang="zh-CN" sz="3600" b="0">
                <a:solidFill>
                  <a:schemeClr val="tx1"/>
                </a:solidFill>
                <a:latin typeface="Times New Roman" pitchFamily="18" charset="0"/>
                <a:ea typeface="宋体" pitchFamily="2" charset="-122"/>
              </a:endParaRPr>
            </a:p>
          </p:txBody>
        </p:sp>
        <p:sp>
          <p:nvSpPr>
            <p:cNvPr id="46101" name="Line 6"/>
            <p:cNvSpPr>
              <a:spLocks noChangeShapeType="1"/>
            </p:cNvSpPr>
            <p:nvPr/>
          </p:nvSpPr>
          <p:spPr bwMode="auto">
            <a:xfrm>
              <a:off x="1104"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2" name="Line 7"/>
            <p:cNvSpPr>
              <a:spLocks noChangeShapeType="1"/>
            </p:cNvSpPr>
            <p:nvPr/>
          </p:nvSpPr>
          <p:spPr bwMode="auto">
            <a:xfrm>
              <a:off x="0" y="192"/>
              <a:ext cx="624"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448" name="Group 8"/>
          <p:cNvGrpSpPr>
            <a:grpSpLocks/>
          </p:cNvGrpSpPr>
          <p:nvPr/>
        </p:nvGrpSpPr>
        <p:grpSpPr bwMode="auto">
          <a:xfrm>
            <a:off x="2971800" y="4724400"/>
            <a:ext cx="2133600" cy="609600"/>
            <a:chOff x="0" y="0"/>
            <a:chExt cx="1344" cy="384"/>
          </a:xfrm>
        </p:grpSpPr>
        <p:sp>
          <p:nvSpPr>
            <p:cNvPr id="46097" name="Rectangle 9"/>
            <p:cNvSpPr>
              <a:spLocks noChangeArrowheads="1"/>
            </p:cNvSpPr>
            <p:nvPr/>
          </p:nvSpPr>
          <p:spPr bwMode="auto">
            <a:xfrm>
              <a:off x="672" y="0"/>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sz="3600">
                  <a:solidFill>
                    <a:srgbClr val="000099"/>
                  </a:solidFill>
                  <a:latin typeface="Times New Roman" pitchFamily="18" charset="0"/>
                  <a:ea typeface="宋体" pitchFamily="2" charset="-122"/>
                </a:rPr>
                <a:t>a</a:t>
              </a:r>
              <a:r>
                <a:rPr lang="en-US" altLang="zh-CN" sz="3600" baseline="-25000">
                  <a:solidFill>
                    <a:srgbClr val="000099"/>
                  </a:solidFill>
                  <a:latin typeface="Times New Roman" pitchFamily="18" charset="0"/>
                  <a:ea typeface="宋体" pitchFamily="2" charset="-122"/>
                </a:rPr>
                <a:t>i</a:t>
              </a:r>
              <a:endParaRPr lang="en-US" altLang="zh-CN" sz="3600" b="0">
                <a:solidFill>
                  <a:schemeClr val="tx1"/>
                </a:solidFill>
                <a:latin typeface="Times New Roman" pitchFamily="18" charset="0"/>
                <a:ea typeface="宋体" pitchFamily="2" charset="-122"/>
              </a:endParaRPr>
            </a:p>
          </p:txBody>
        </p:sp>
        <p:sp>
          <p:nvSpPr>
            <p:cNvPr id="46098" name="Line 10"/>
            <p:cNvSpPr>
              <a:spLocks noChangeShapeType="1"/>
            </p:cNvSpPr>
            <p:nvPr/>
          </p:nvSpPr>
          <p:spPr bwMode="auto">
            <a:xfrm>
              <a:off x="1152"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9" name="Line 11"/>
            <p:cNvSpPr>
              <a:spLocks noChangeShapeType="1"/>
            </p:cNvSpPr>
            <p:nvPr/>
          </p:nvSpPr>
          <p:spPr bwMode="auto">
            <a:xfrm>
              <a:off x="0" y="192"/>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452" name="Group 12"/>
          <p:cNvGrpSpPr>
            <a:grpSpLocks/>
          </p:cNvGrpSpPr>
          <p:nvPr/>
        </p:nvGrpSpPr>
        <p:grpSpPr bwMode="auto">
          <a:xfrm>
            <a:off x="4953000" y="4724400"/>
            <a:ext cx="3048000" cy="609600"/>
            <a:chOff x="0" y="0"/>
            <a:chExt cx="1920" cy="384"/>
          </a:xfrm>
        </p:grpSpPr>
        <p:sp>
          <p:nvSpPr>
            <p:cNvPr id="46093" name="Rectangle 13"/>
            <p:cNvSpPr>
              <a:spLocks noChangeArrowheads="1"/>
            </p:cNvSpPr>
            <p:nvPr/>
          </p:nvSpPr>
          <p:spPr bwMode="auto">
            <a:xfrm>
              <a:off x="672" y="0"/>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sz="3600">
                  <a:solidFill>
                    <a:schemeClr val="tx1"/>
                  </a:solidFill>
                  <a:latin typeface="Times New Roman" pitchFamily="18" charset="0"/>
                  <a:ea typeface="宋体" pitchFamily="2" charset="-122"/>
                </a:rPr>
                <a:t>a</a:t>
              </a:r>
              <a:r>
                <a:rPr lang="en-US" altLang="zh-CN" sz="3600" baseline="-25000">
                  <a:solidFill>
                    <a:schemeClr val="tx1"/>
                  </a:solidFill>
                  <a:latin typeface="Times New Roman" pitchFamily="18" charset="0"/>
                  <a:ea typeface="宋体" pitchFamily="2" charset="-122"/>
                </a:rPr>
                <a:t>i+1</a:t>
              </a:r>
              <a:endParaRPr lang="en-US" altLang="zh-CN" sz="3600" b="0">
                <a:solidFill>
                  <a:schemeClr val="tx1"/>
                </a:solidFill>
                <a:latin typeface="Times New Roman" pitchFamily="18" charset="0"/>
                <a:ea typeface="宋体" pitchFamily="2" charset="-122"/>
              </a:endParaRPr>
            </a:p>
          </p:txBody>
        </p:sp>
        <p:sp>
          <p:nvSpPr>
            <p:cNvPr id="46094" name="Line 14"/>
            <p:cNvSpPr>
              <a:spLocks noChangeShapeType="1"/>
            </p:cNvSpPr>
            <p:nvPr/>
          </p:nvSpPr>
          <p:spPr bwMode="auto">
            <a:xfrm>
              <a:off x="1152"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5" name="Line 15"/>
            <p:cNvSpPr>
              <a:spLocks noChangeShapeType="1"/>
            </p:cNvSpPr>
            <p:nvPr/>
          </p:nvSpPr>
          <p:spPr bwMode="auto">
            <a:xfrm>
              <a:off x="0" y="192"/>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96" name="Line 16"/>
            <p:cNvSpPr>
              <a:spLocks noChangeShapeType="1"/>
            </p:cNvSpPr>
            <p:nvPr/>
          </p:nvSpPr>
          <p:spPr bwMode="auto">
            <a:xfrm>
              <a:off x="1248" y="192"/>
              <a:ext cx="672" cy="0"/>
            </a:xfrm>
            <a:prstGeom prst="line">
              <a:avLst/>
            </a:prstGeom>
            <a:noFill/>
            <a:ln w="31750">
              <a:solidFill>
                <a:srgbClr val="0000FF"/>
              </a:solidFill>
              <a:round/>
              <a:headEnd type="oval"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useBgFill="1">
        <p:nvSpPr>
          <p:cNvPr id="61457" name="Rectangle 17"/>
          <p:cNvSpPr>
            <a:spLocks noChangeArrowheads="1"/>
          </p:cNvSpPr>
          <p:nvPr/>
        </p:nvSpPr>
        <p:spPr bwMode="auto">
          <a:xfrm>
            <a:off x="2895600" y="4953000"/>
            <a:ext cx="1143000" cy="2286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grpSp>
        <p:nvGrpSpPr>
          <p:cNvPr id="61458" name="Group 18"/>
          <p:cNvGrpSpPr>
            <a:grpSpLocks/>
          </p:cNvGrpSpPr>
          <p:nvPr/>
        </p:nvGrpSpPr>
        <p:grpSpPr bwMode="auto">
          <a:xfrm>
            <a:off x="2057400" y="4724400"/>
            <a:ext cx="1066800" cy="609600"/>
            <a:chOff x="0" y="0"/>
            <a:chExt cx="672" cy="384"/>
          </a:xfrm>
        </p:grpSpPr>
        <p:sp>
          <p:nvSpPr>
            <p:cNvPr id="46091" name="Rectangle 19"/>
            <p:cNvSpPr>
              <a:spLocks noChangeArrowheads="1"/>
            </p:cNvSpPr>
            <p:nvPr/>
          </p:nvSpPr>
          <p:spPr bwMode="auto">
            <a:xfrm>
              <a:off x="0" y="0"/>
              <a:ext cx="672" cy="384"/>
            </a:xfrm>
            <a:prstGeom prst="rect">
              <a:avLst/>
            </a:prstGeom>
            <a:solidFill>
              <a:srgbClr val="99CCFF">
                <a:alpha val="50195"/>
              </a:srgbClr>
            </a:solidFill>
            <a:ln w="28575">
              <a:solidFill>
                <a:srgbClr val="0000FF"/>
              </a:solidFill>
              <a:miter lim="800000"/>
              <a:headEnd/>
              <a:tailEnd/>
            </a:ln>
          </p:spPr>
          <p:txBody>
            <a:bodyPr wrap="none" anchor="ctr"/>
            <a:lstStyle/>
            <a:p>
              <a:r>
                <a:rPr lang="en-US" altLang="zh-CN" sz="3600">
                  <a:solidFill>
                    <a:schemeClr val="tx1"/>
                  </a:solidFill>
                  <a:latin typeface="Times New Roman" pitchFamily="18" charset="0"/>
                  <a:ea typeface="宋体" pitchFamily="2" charset="-122"/>
                </a:rPr>
                <a:t>a</a:t>
              </a:r>
              <a:r>
                <a:rPr lang="en-US" altLang="zh-CN" sz="3600" baseline="-25000">
                  <a:solidFill>
                    <a:schemeClr val="tx1"/>
                  </a:solidFill>
                  <a:latin typeface="Times New Roman" pitchFamily="18" charset="0"/>
                  <a:ea typeface="宋体" pitchFamily="2" charset="-122"/>
                </a:rPr>
                <a:t>i-1</a:t>
              </a:r>
              <a:endParaRPr lang="en-US" altLang="zh-CN" sz="3600" b="0">
                <a:solidFill>
                  <a:schemeClr val="tx1"/>
                </a:solidFill>
                <a:latin typeface="Times New Roman" pitchFamily="18" charset="0"/>
                <a:ea typeface="宋体" pitchFamily="2" charset="-122"/>
              </a:endParaRPr>
            </a:p>
          </p:txBody>
        </p:sp>
        <p:sp>
          <p:nvSpPr>
            <p:cNvPr id="46092" name="Line 20"/>
            <p:cNvSpPr>
              <a:spLocks noChangeShapeType="1"/>
            </p:cNvSpPr>
            <p:nvPr/>
          </p:nvSpPr>
          <p:spPr bwMode="auto">
            <a:xfrm>
              <a:off x="480" y="0"/>
              <a:ext cx="0" cy="384"/>
            </a:xfrm>
            <a:prstGeom prst="line">
              <a:avLst/>
            </a:prstGeom>
            <a:noFill/>
            <a:ln w="9525">
              <a:solidFill>
                <a:srgbClr val="000099"/>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cxnSp>
        <p:nvCxnSpPr>
          <p:cNvPr id="61461" name="AutoShape 21"/>
          <p:cNvCxnSpPr>
            <a:cxnSpLocks noChangeShapeType="1"/>
            <a:stCxn id="46091" idx="3"/>
            <a:endCxn id="46093" idx="2"/>
          </p:cNvCxnSpPr>
          <p:nvPr/>
        </p:nvCxnSpPr>
        <p:spPr bwMode="auto">
          <a:xfrm>
            <a:off x="3138488" y="5029200"/>
            <a:ext cx="3414712" cy="319088"/>
          </a:xfrm>
          <a:prstGeom prst="bentConnector4">
            <a:avLst>
              <a:gd name="adj1" fmla="val 12972"/>
              <a:gd name="adj2" fmla="val 364181"/>
            </a:avLst>
          </a:prstGeom>
          <a:noFill/>
          <a:ln w="31750">
            <a:solidFill>
              <a:srgbClr val="008080"/>
            </a:solidFill>
            <a:miter lim="800000"/>
            <a:headEnd type="oval" w="sm" len="med"/>
            <a:tailEnd type="triangle" w="med" len="lg"/>
          </a:ln>
          <a:extLst>
            <a:ext uri="{909E8E84-426E-40DD-AFC4-6F175D3DCCD1}">
              <a14:hiddenFill xmlns:a14="http://schemas.microsoft.com/office/drawing/2010/main">
                <a:noFill/>
              </a14:hiddenFill>
            </a:ext>
          </a:extLst>
        </p:spPr>
      </p:cxnSp>
      <p:sp useBgFill="1">
        <p:nvSpPr>
          <p:cNvPr id="61462" name="Rectangle 22"/>
          <p:cNvSpPr>
            <a:spLocks noChangeArrowheads="1"/>
          </p:cNvSpPr>
          <p:nvPr/>
        </p:nvSpPr>
        <p:spPr bwMode="auto">
          <a:xfrm>
            <a:off x="3962400" y="4648200"/>
            <a:ext cx="2057400" cy="762000"/>
          </a:xfrm>
          <a:prstGeom prst="rect">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barn(outVertical)">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1444"/>
                                        </p:tgtEl>
                                        <p:attrNameLst>
                                          <p:attrName>style.visibility</p:attrName>
                                        </p:attrNameLst>
                                      </p:cBhvr>
                                      <p:to>
                                        <p:strVal val="visible"/>
                                      </p:to>
                                    </p:set>
                                    <p:animEffect transition="in" filter="wipe(left)">
                                      <p:cBhvr>
                                        <p:cTn id="12" dur="500"/>
                                        <p:tgtEl>
                                          <p:spTgt spid="61444"/>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448"/>
                                        </p:tgtEl>
                                        <p:attrNameLst>
                                          <p:attrName>style.visibility</p:attrName>
                                        </p:attrNameLst>
                                      </p:cBhvr>
                                      <p:to>
                                        <p:strVal val="visible"/>
                                      </p:to>
                                    </p:set>
                                    <p:animEffect transition="in" filter="wipe(left)">
                                      <p:cBhvr>
                                        <p:cTn id="16" dur="500"/>
                                        <p:tgtEl>
                                          <p:spTgt spid="61448"/>
                                        </p:tgtEl>
                                      </p:cBhvr>
                                    </p:animEffect>
                                  </p:childTnLst>
                                </p:cTn>
                              </p:par>
                            </p:childTnLst>
                          </p:cTn>
                        </p:par>
                        <p:par>
                          <p:cTn id="17" fill="hold" nodeType="afterGroup">
                            <p:stCondLst>
                              <p:cond delay="1000"/>
                            </p:stCondLst>
                            <p:childTnLst>
                              <p:par>
                                <p:cTn id="18" presetID="22" presetClass="entr" presetSubtype="8" fill="hold" nodeType="afterEffect">
                                  <p:stCondLst>
                                    <p:cond delay="0"/>
                                  </p:stCondLst>
                                  <p:childTnLst>
                                    <p:set>
                                      <p:cBhvr>
                                        <p:cTn id="19" dur="1" fill="hold">
                                          <p:stCondLst>
                                            <p:cond delay="0"/>
                                          </p:stCondLst>
                                        </p:cTn>
                                        <p:tgtEl>
                                          <p:spTgt spid="61452"/>
                                        </p:tgtEl>
                                        <p:attrNameLst>
                                          <p:attrName>style.visibility</p:attrName>
                                        </p:attrNameLst>
                                      </p:cBhvr>
                                      <p:to>
                                        <p:strVal val="visible"/>
                                      </p:to>
                                    </p:set>
                                    <p:animEffect transition="in" filter="wipe(left)">
                                      <p:cBhvr>
                                        <p:cTn id="20" dur="500"/>
                                        <p:tgtEl>
                                          <p:spTgt spid="614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61457"/>
                                        </p:tgtEl>
                                        <p:attrNameLst>
                                          <p:attrName>style.visibility</p:attrName>
                                        </p:attrNameLst>
                                      </p:cBhvr>
                                      <p:to>
                                        <p:strVal val="visible"/>
                                      </p:to>
                                    </p:set>
                                    <p:animEffect transition="in" filter="wipe(up)">
                                      <p:cBhvr>
                                        <p:cTn id="25" dur="500"/>
                                        <p:tgtEl>
                                          <p:spTgt spid="61457"/>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61458"/>
                                        </p:tgtEl>
                                        <p:attrNameLst>
                                          <p:attrName>style.visibility</p:attrName>
                                        </p:attrNameLst>
                                      </p:cBhvr>
                                      <p:to>
                                        <p:strVal val="visible"/>
                                      </p:to>
                                    </p:set>
                                  </p:childTnLst>
                                </p:cTn>
                              </p:par>
                            </p:childTnLst>
                          </p:cTn>
                        </p:par>
                        <p:par>
                          <p:cTn id="29" fill="hold" nodeType="afterGroup">
                            <p:stCondLst>
                              <p:cond delay="1000"/>
                            </p:stCondLst>
                            <p:childTnLst>
                              <p:par>
                                <p:cTn id="30" presetID="22" presetClass="entr" presetSubtype="8" fill="hold" nodeType="afterEffect">
                                  <p:stCondLst>
                                    <p:cond delay="0"/>
                                  </p:stCondLst>
                                  <p:childTnLst>
                                    <p:set>
                                      <p:cBhvr>
                                        <p:cTn id="31" dur="1" fill="hold">
                                          <p:stCondLst>
                                            <p:cond delay="0"/>
                                          </p:stCondLst>
                                        </p:cTn>
                                        <p:tgtEl>
                                          <p:spTgt spid="61461"/>
                                        </p:tgtEl>
                                        <p:attrNameLst>
                                          <p:attrName>style.visibility</p:attrName>
                                        </p:attrNameLst>
                                      </p:cBhvr>
                                      <p:to>
                                        <p:strVal val="visible"/>
                                      </p:to>
                                    </p:set>
                                    <p:animEffect transition="in" filter="wipe(left)">
                                      <p:cBhvr>
                                        <p:cTn id="32" dur="500"/>
                                        <p:tgtEl>
                                          <p:spTgt spid="614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62"/>
                                        </p:tgtEl>
                                        <p:attrNameLst>
                                          <p:attrName>style.visibility</p:attrName>
                                        </p:attrNameLst>
                                      </p:cBhvr>
                                      <p:to>
                                        <p:strVal val="visible"/>
                                      </p:to>
                                    </p:set>
                                    <p:animEffect transition="in" filter="wipe(left)">
                                      <p:cBhvr>
                                        <p:cTn id="37" dur="500"/>
                                        <p:tgtEl>
                                          <p:spTgt spid="61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57" grpId="0" animBg="1" autoUpdateAnimBg="0"/>
      <p:bldP spid="61462"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4294967295"/>
          </p:nvPr>
        </p:nvSpPr>
        <p:spPr>
          <a:xfrm>
            <a:off x="285750" y="0"/>
            <a:ext cx="8858250" cy="6400800"/>
          </a:xfrm>
        </p:spPr>
        <p:txBody>
          <a:bodyPr/>
          <a:lstStyle/>
          <a:p>
            <a:pPr>
              <a:lnSpc>
                <a:spcPct val="105000"/>
              </a:lnSpc>
              <a:buFont typeface="Monotype Sorts" pitchFamily="2" charset="2"/>
              <a:buNone/>
            </a:pPr>
            <a:r>
              <a:rPr lang="en-US" altLang="zh-CN" sz="2800" b="1" dirty="0" err="1" smtClean="0"/>
              <a:t>int</a:t>
            </a:r>
            <a:r>
              <a:rPr lang="en-US" altLang="zh-CN" sz="2800" b="1" dirty="0" smtClean="0"/>
              <a:t> List::Remove (</a:t>
            </a:r>
            <a:r>
              <a:rPr lang="en-US" altLang="zh-CN" sz="2800" b="1" dirty="0" err="1" smtClean="0"/>
              <a:t>int</a:t>
            </a:r>
            <a:r>
              <a:rPr lang="en-US" altLang="zh-CN" sz="2800" b="1" dirty="0" smtClean="0"/>
              <a:t> &amp;x, </a:t>
            </a:r>
            <a:r>
              <a:rPr lang="en-US" altLang="zh-CN" sz="2800" b="1" dirty="0" err="1" smtClean="0"/>
              <a:t>int</a:t>
            </a:r>
            <a:r>
              <a:rPr lang="en-US" altLang="zh-CN" sz="2800" b="1" dirty="0" smtClean="0"/>
              <a:t> </a:t>
            </a:r>
            <a:r>
              <a:rPr lang="en-US" altLang="zh-CN" sz="2800" b="1" dirty="0" err="1" smtClean="0"/>
              <a:t>i</a:t>
            </a:r>
            <a:r>
              <a:rPr lang="en-US" altLang="zh-CN" sz="2800" b="1" dirty="0" smtClean="0"/>
              <a:t> )</a:t>
            </a:r>
          </a:p>
          <a:p>
            <a:pPr>
              <a:lnSpc>
                <a:spcPct val="105000"/>
              </a:lnSpc>
              <a:buFont typeface="Monotype Sorts" pitchFamily="2" charset="2"/>
              <a:buNone/>
            </a:pPr>
            <a:r>
              <a:rPr lang="en-US" altLang="zh-CN" sz="2800" b="1" dirty="0" smtClean="0"/>
              <a:t> {</a:t>
            </a:r>
          </a:p>
          <a:p>
            <a:pPr>
              <a:spcBef>
                <a:spcPct val="0"/>
              </a:spcBef>
              <a:buFont typeface="Monotype Sorts" pitchFamily="2" charset="2"/>
              <a:buNone/>
            </a:pPr>
            <a:r>
              <a:rPr lang="en-US" altLang="zh-CN" sz="2800" b="1" dirty="0" smtClean="0"/>
              <a:t>      </a:t>
            </a:r>
            <a:r>
              <a:rPr lang="en-US" altLang="zh-CN" sz="2800" b="1" dirty="0" err="1" smtClean="0"/>
              <a:t>LinkNode</a:t>
            </a:r>
            <a:r>
              <a:rPr lang="en-US" altLang="zh-CN" sz="2800" b="1" dirty="0" smtClean="0"/>
              <a:t>  *p = Locate (    </a:t>
            </a:r>
            <a:r>
              <a:rPr lang="en-US" altLang="zh-CN" sz="2800" b="1" dirty="0" err="1" smtClean="0"/>
              <a:t>i</a:t>
            </a:r>
            <a:r>
              <a:rPr lang="en-US" altLang="zh-CN" sz="2800" b="1" dirty="0" smtClean="0"/>
              <a:t>    ), *q;</a:t>
            </a:r>
          </a:p>
          <a:p>
            <a:pPr>
              <a:spcBef>
                <a:spcPct val="0"/>
              </a:spcBef>
              <a:buFont typeface="Monotype Sorts" pitchFamily="2" charset="2"/>
              <a:buNone/>
            </a:pPr>
            <a:r>
              <a:rPr lang="en-US" altLang="zh-CN" sz="2800" b="1" dirty="0" smtClean="0"/>
              <a:t>      if (p==NULL) return 0;</a:t>
            </a:r>
          </a:p>
          <a:p>
            <a:pPr>
              <a:spcBef>
                <a:spcPct val="0"/>
              </a:spcBef>
              <a:buFont typeface="Monotype Sorts" pitchFamily="2" charset="2"/>
              <a:buNone/>
            </a:pPr>
            <a:r>
              <a:rPr lang="en-US" altLang="zh-CN" sz="2800" b="1" dirty="0" smtClean="0"/>
              <a:t>      q = p-&gt;link;  </a:t>
            </a:r>
          </a:p>
          <a:p>
            <a:pPr>
              <a:spcBef>
                <a:spcPct val="0"/>
              </a:spcBef>
              <a:buFont typeface="Monotype Sorts" pitchFamily="2" charset="2"/>
              <a:buNone/>
            </a:pPr>
            <a:r>
              <a:rPr lang="en-US" altLang="zh-CN" sz="2800" b="1" dirty="0" smtClean="0"/>
              <a:t>      p-&gt;link = q-&gt;link;     </a:t>
            </a:r>
            <a:endParaRPr lang="zh-CN" altLang="en-US" sz="2800" b="1" dirty="0" smtClean="0"/>
          </a:p>
          <a:p>
            <a:pPr>
              <a:spcBef>
                <a:spcPct val="0"/>
              </a:spcBef>
              <a:buFont typeface="Monotype Sorts" pitchFamily="2" charset="2"/>
              <a:buNone/>
            </a:pPr>
            <a:r>
              <a:rPr lang="zh-CN" altLang="en-US" sz="2800" b="1" dirty="0" smtClean="0"/>
              <a:t>      </a:t>
            </a:r>
            <a:r>
              <a:rPr lang="en-US" altLang="zh-CN" sz="2800" b="1" dirty="0" smtClean="0"/>
              <a:t>x = q-&gt;data;</a:t>
            </a:r>
          </a:p>
          <a:p>
            <a:pPr>
              <a:spcBef>
                <a:spcPct val="0"/>
              </a:spcBef>
              <a:buFont typeface="Monotype Sorts" pitchFamily="2" charset="2"/>
              <a:buNone/>
            </a:pPr>
            <a:r>
              <a:rPr lang="en-US" altLang="zh-CN" sz="2800" b="1" dirty="0" smtClean="0"/>
              <a:t>      delete q;</a:t>
            </a:r>
          </a:p>
          <a:p>
            <a:pPr>
              <a:spcBef>
                <a:spcPct val="0"/>
              </a:spcBef>
              <a:buFont typeface="Monotype Sorts" pitchFamily="2" charset="2"/>
              <a:buNone/>
            </a:pPr>
            <a:r>
              <a:rPr lang="en-US" altLang="zh-CN" sz="2800" b="1" dirty="0" smtClean="0"/>
              <a:t>      return 1;</a:t>
            </a:r>
          </a:p>
          <a:p>
            <a:pPr>
              <a:lnSpc>
                <a:spcPct val="105000"/>
              </a:lnSpc>
              <a:buFont typeface="Monotype Sorts" pitchFamily="2" charset="2"/>
              <a:buNone/>
            </a:pPr>
            <a:r>
              <a:rPr lang="en-US" altLang="zh-CN" sz="2800" b="1" dirty="0" smtClean="0"/>
              <a:t>}        </a:t>
            </a:r>
          </a:p>
        </p:txBody>
      </p:sp>
      <p:sp>
        <p:nvSpPr>
          <p:cNvPr id="2" name="矩形 1"/>
          <p:cNvSpPr/>
          <p:nvPr/>
        </p:nvSpPr>
        <p:spPr>
          <a:xfrm>
            <a:off x="4770631" y="980728"/>
            <a:ext cx="583814" cy="523220"/>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r>
              <a:rPr lang="en-US" altLang="zh-CN" sz="2800" dirty="0">
                <a:solidFill>
                  <a:schemeClr val="tx1"/>
                </a:solidFill>
                <a:latin typeface="+mn-lt"/>
                <a:ea typeface="+mn-ea"/>
              </a:rPr>
              <a:t>i-1</a:t>
            </a:r>
            <a:endParaRPr lang="zh-CN" altLang="en-US" sz="2800" dirty="0">
              <a:solidFill>
                <a:schemeClr val="tx1"/>
              </a:solidFill>
              <a:latin typeface="+mn-lt"/>
              <a:ea typeface="+mn-ea"/>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idx="4294967295"/>
          </p:nvPr>
        </p:nvSpPr>
        <p:spPr/>
        <p:txBody>
          <a:bodyPr/>
          <a:lstStyle/>
          <a:p>
            <a:r>
              <a:rPr lang="en-US" altLang="zh-CN" smtClean="0"/>
              <a:t>2.4  </a:t>
            </a:r>
            <a:r>
              <a:rPr lang="en-US" smtClean="0"/>
              <a:t>线性链表的其它变形</a:t>
            </a:r>
            <a:endParaRPr lang="zh-CN" altLang="en-US" smtClean="0"/>
          </a:p>
        </p:txBody>
      </p:sp>
      <p:sp>
        <p:nvSpPr>
          <p:cNvPr id="66563" name="内容占位符 2"/>
          <p:cNvSpPr>
            <a:spLocks noGrp="1"/>
          </p:cNvSpPr>
          <p:nvPr>
            <p:ph idx="4294967295"/>
          </p:nvPr>
        </p:nvSpPr>
        <p:spPr/>
        <p:txBody>
          <a:bodyPr/>
          <a:lstStyle/>
          <a:p>
            <a:pPr>
              <a:buFont typeface="Monotype Sorts" pitchFamily="2" charset="2"/>
              <a:buNone/>
            </a:pPr>
            <a:endParaRPr lang="en-US" altLang="zh-CN" b="1" smtClean="0"/>
          </a:p>
          <a:p>
            <a:pPr>
              <a:buFont typeface="Monotype Sorts" pitchFamily="2" charset="2"/>
              <a:buNone/>
            </a:pPr>
            <a:r>
              <a:rPr lang="en-US" altLang="zh-CN" b="1" smtClean="0"/>
              <a:t>2.4.1 </a:t>
            </a:r>
            <a:r>
              <a:rPr lang="zh-CN" altLang="en-US" b="1" smtClean="0"/>
              <a:t>循环链表</a:t>
            </a:r>
            <a:endParaRPr lang="en-US" b="1" smtClean="0"/>
          </a:p>
          <a:p>
            <a:pPr>
              <a:buFont typeface="Monotype Sorts" pitchFamily="2" charset="2"/>
              <a:buNone/>
            </a:pPr>
            <a:endParaRPr lang="en-US" b="1" smtClean="0"/>
          </a:p>
          <a:p>
            <a:pPr>
              <a:buFont typeface="Monotype Sorts" pitchFamily="2" charset="2"/>
              <a:buNone/>
            </a:pPr>
            <a:r>
              <a:rPr lang="en-US" altLang="zh-CN" b="1" smtClean="0"/>
              <a:t>2.4.2  </a:t>
            </a:r>
            <a:r>
              <a:rPr lang="zh-CN" altLang="en-US" b="1" smtClean="0"/>
              <a:t>双向链表</a:t>
            </a:r>
            <a:endParaRPr lang="en-US" b="1" smtClean="0"/>
          </a:p>
          <a:p>
            <a:pPr>
              <a:buFont typeface="Monotype Sorts" pitchFamily="2" charset="2"/>
              <a:buNone/>
            </a:pPr>
            <a:endParaRPr lang="zh-CN" altLang="en-US" smtClean="0"/>
          </a:p>
        </p:txBody>
      </p:sp>
      <p:sp>
        <p:nvSpPr>
          <p:cNvPr id="48132" name="Line 5"/>
          <p:cNvSpPr>
            <a:spLocks noChangeShapeType="1"/>
          </p:cNvSpPr>
          <p:nvPr/>
        </p:nvSpPr>
        <p:spPr bwMode="auto">
          <a:xfrm>
            <a:off x="0" y="1989138"/>
            <a:ext cx="914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3" name="Rectangle 2"/>
          <p:cNvSpPr txBox="1">
            <a:spLocks noChangeArrowheads="1"/>
          </p:cNvSpPr>
          <p:nvPr/>
        </p:nvSpPr>
        <p:spPr bwMode="auto">
          <a:xfrm>
            <a:off x="4929188" y="2143125"/>
            <a:ext cx="37147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nSpc>
                <a:spcPct val="90000"/>
              </a:lnSpc>
              <a:spcBef>
                <a:spcPct val="20000"/>
              </a:spcBef>
              <a:buClr>
                <a:schemeClr val="bg2"/>
              </a:buClr>
              <a:buFont typeface="Wingdings" pitchFamily="2" charset="2"/>
              <a:buNone/>
            </a:pPr>
            <a:r>
              <a:rPr lang="zh-CN" altLang="en-US" sz="3200">
                <a:solidFill>
                  <a:schemeClr val="tx1"/>
                </a:solidFill>
                <a:latin typeface="Times New Roman" pitchFamily="18" charset="0"/>
                <a:ea typeface="仿宋_GB2312" pitchFamily="49" charset="-122"/>
              </a:rPr>
              <a:t>例如  </a:t>
            </a:r>
            <a:r>
              <a:rPr lang="en-US" altLang="zh-CN" sz="3200" i="1">
                <a:solidFill>
                  <a:srgbClr val="0000CC"/>
                </a:solidFill>
                <a:latin typeface="Times New Roman" pitchFamily="18" charset="0"/>
                <a:ea typeface="仿宋_GB2312" pitchFamily="49" charset="-122"/>
              </a:rPr>
              <a:t>n </a:t>
            </a:r>
            <a:r>
              <a:rPr lang="en-US" altLang="zh-CN" sz="3200">
                <a:solidFill>
                  <a:srgbClr val="0000CC"/>
                </a:solidFill>
                <a:latin typeface="Times New Roman" pitchFamily="18" charset="0"/>
                <a:ea typeface="仿宋_GB2312" pitchFamily="49" charset="-122"/>
              </a:rPr>
              <a:t>= 8   </a:t>
            </a:r>
            <a:r>
              <a:rPr lang="en-US" altLang="zh-CN" sz="3200" i="1">
                <a:solidFill>
                  <a:srgbClr val="0000CC"/>
                </a:solidFill>
                <a:latin typeface="Times New Roman" pitchFamily="18" charset="0"/>
                <a:ea typeface="仿宋_GB2312" pitchFamily="49" charset="-122"/>
              </a:rPr>
              <a:t>m</a:t>
            </a:r>
            <a:r>
              <a:rPr lang="en-US" altLang="zh-CN" sz="3200">
                <a:solidFill>
                  <a:srgbClr val="0000CC"/>
                </a:solidFill>
                <a:latin typeface="Times New Roman" pitchFamily="18" charset="0"/>
                <a:ea typeface="仿宋_GB2312" pitchFamily="49" charset="-122"/>
              </a:rPr>
              <a:t> = 3</a:t>
            </a:r>
          </a:p>
        </p:txBody>
      </p:sp>
      <p:grpSp>
        <p:nvGrpSpPr>
          <p:cNvPr id="48134" name="Group 6"/>
          <p:cNvGrpSpPr>
            <a:grpSpLocks/>
          </p:cNvGrpSpPr>
          <p:nvPr/>
        </p:nvGrpSpPr>
        <p:grpSpPr bwMode="auto">
          <a:xfrm>
            <a:off x="5143500" y="2714625"/>
            <a:ext cx="2405063" cy="2660650"/>
            <a:chOff x="0" y="0"/>
            <a:chExt cx="1515" cy="1676"/>
          </a:xfrm>
        </p:grpSpPr>
        <p:grpSp>
          <p:nvGrpSpPr>
            <p:cNvPr id="48135" name="Group 7"/>
            <p:cNvGrpSpPr>
              <a:grpSpLocks/>
            </p:cNvGrpSpPr>
            <p:nvPr/>
          </p:nvGrpSpPr>
          <p:grpSpPr bwMode="auto">
            <a:xfrm>
              <a:off x="0" y="0"/>
              <a:ext cx="1515" cy="1676"/>
              <a:chOff x="0" y="0"/>
              <a:chExt cx="1515" cy="1676"/>
            </a:xfrm>
          </p:grpSpPr>
          <p:grpSp>
            <p:nvGrpSpPr>
              <p:cNvPr id="48145" name="Group 8"/>
              <p:cNvGrpSpPr>
                <a:grpSpLocks/>
              </p:cNvGrpSpPr>
              <p:nvPr/>
            </p:nvGrpSpPr>
            <p:grpSpPr bwMode="auto">
              <a:xfrm>
                <a:off x="201" y="270"/>
                <a:ext cx="1143" cy="1143"/>
                <a:chOff x="0" y="0"/>
                <a:chExt cx="1143" cy="1143"/>
              </a:xfrm>
            </p:grpSpPr>
            <p:sp>
              <p:nvSpPr>
                <p:cNvPr id="48154" name="Oval 5"/>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48155" name="Line 7"/>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8"/>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9"/>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10"/>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Oval 6"/>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48146" name="Text Box 20"/>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48147" name="Text Box 21"/>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48148" name="Text Box 22"/>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48149" name="Text Box 23"/>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48150" name="Text Box 24"/>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48151" name="Text Box 25"/>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48152" name="Text Box 26"/>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48153" name="Text Box 27"/>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48136" name="Text Box 12"/>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1</a:t>
              </a:r>
            </a:p>
          </p:txBody>
        </p:sp>
        <p:sp>
          <p:nvSpPr>
            <p:cNvPr id="48137" name="Text Box 13"/>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2</a:t>
              </a:r>
            </a:p>
          </p:txBody>
        </p:sp>
        <p:sp>
          <p:nvSpPr>
            <p:cNvPr id="48138" name="Text Box 14"/>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3</a:t>
              </a:r>
            </a:p>
          </p:txBody>
        </p:sp>
        <p:sp>
          <p:nvSpPr>
            <p:cNvPr id="48139" name="Text Box 15"/>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48140" name="Text Box 16"/>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5</a:t>
              </a:r>
            </a:p>
          </p:txBody>
        </p:sp>
        <p:sp>
          <p:nvSpPr>
            <p:cNvPr id="48141" name="Text Box 17"/>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6</a:t>
              </a:r>
            </a:p>
          </p:txBody>
        </p:sp>
        <p:sp>
          <p:nvSpPr>
            <p:cNvPr id="48142" name="Text Box 18"/>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48143" name="Text Box 19"/>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8</a:t>
              </a:r>
            </a:p>
          </p:txBody>
        </p:sp>
        <p:sp>
          <p:nvSpPr>
            <p:cNvPr id="48144" name="Line 29"/>
            <p:cNvSpPr>
              <a:spLocks noChangeShapeType="1"/>
            </p:cNvSpPr>
            <p:nvPr/>
          </p:nvSpPr>
          <p:spPr bwMode="auto">
            <a:xfrm flipH="1">
              <a:off x="1073" y="172"/>
              <a:ext cx="167" cy="175"/>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idx="4294967295"/>
          </p:nvPr>
        </p:nvSpPr>
        <p:spPr>
          <a:xfrm>
            <a:off x="685800" y="142875"/>
            <a:ext cx="7772400" cy="928688"/>
          </a:xfrm>
        </p:spPr>
        <p:txBody>
          <a:bodyPr/>
          <a:lstStyle/>
          <a:p>
            <a:r>
              <a:rPr lang="en-US" altLang="zh-CN" b="1" smtClean="0"/>
              <a:t>2.4.1 </a:t>
            </a:r>
            <a:r>
              <a:rPr lang="zh-CN" altLang="en-US" b="1" smtClean="0"/>
              <a:t>循环链表</a:t>
            </a:r>
            <a:endParaRPr lang="zh-CN" altLang="en-US" smtClean="0"/>
          </a:p>
        </p:txBody>
      </p:sp>
      <p:sp>
        <p:nvSpPr>
          <p:cNvPr id="49155" name="内容占位符 2"/>
          <p:cNvSpPr>
            <a:spLocks noGrp="1"/>
          </p:cNvSpPr>
          <p:nvPr>
            <p:ph idx="4294967295"/>
          </p:nvPr>
        </p:nvSpPr>
        <p:spPr>
          <a:xfrm>
            <a:off x="214313" y="1214438"/>
            <a:ext cx="8715375" cy="5429250"/>
          </a:xfrm>
        </p:spPr>
        <p:txBody>
          <a:bodyPr/>
          <a:lstStyle/>
          <a:p>
            <a:pPr marL="0" indent="812800">
              <a:buFont typeface="Monotype Sorts" pitchFamily="2" charset="2"/>
              <a:buNone/>
            </a:pPr>
            <a:r>
              <a:rPr lang="zh-CN" altLang="zh-CN" dirty="0" smtClean="0"/>
              <a:t> </a:t>
            </a:r>
            <a:r>
              <a:rPr lang="zh-CN" sz="2800" b="1" dirty="0" smtClean="0"/>
              <a:t>对于单链表而言，最后一个结点的指针域是空指针，如果将该链表头指针置入该指针域，则使得链表</a:t>
            </a:r>
            <a:r>
              <a:rPr lang="zh-CN" sz="2800" b="1" dirty="0" smtClean="0">
                <a:solidFill>
                  <a:srgbClr val="FF0000"/>
                </a:solidFill>
              </a:rPr>
              <a:t>头尾结点相连</a:t>
            </a:r>
            <a:r>
              <a:rPr lang="zh-CN" sz="2800" b="1" dirty="0" smtClean="0"/>
              <a:t>，就构成了</a:t>
            </a:r>
            <a:r>
              <a:rPr lang="zh-CN" sz="2800" b="1" dirty="0" smtClean="0">
                <a:solidFill>
                  <a:srgbClr val="FF0000"/>
                </a:solidFill>
              </a:rPr>
              <a:t>单循环链表</a:t>
            </a:r>
            <a:r>
              <a:rPr lang="zh-CN" sz="2800" b="1" dirty="0" smtClean="0"/>
              <a:t>。</a:t>
            </a:r>
          </a:p>
        </p:txBody>
      </p:sp>
      <p:sp>
        <p:nvSpPr>
          <p:cNvPr id="67588" name="Text Box 1028"/>
          <p:cNvSpPr txBox="1">
            <a:spLocks noChangeArrowheads="1"/>
          </p:cNvSpPr>
          <p:nvPr/>
        </p:nvSpPr>
        <p:spPr bwMode="auto">
          <a:xfrm>
            <a:off x="2133600" y="3352800"/>
            <a:ext cx="69342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4800" b="0">
                <a:solidFill>
                  <a:schemeClr val="tx1"/>
                </a:solidFill>
                <a:latin typeface="Times New Roman" pitchFamily="18" charset="0"/>
                <a:ea typeface="楷体_GB2312" pitchFamily="49" charset="-122"/>
              </a:rPr>
              <a:t>   a</a:t>
            </a:r>
            <a:r>
              <a:rPr lang="en-US" altLang="zh-CN" sz="4800" b="0" baseline="-25000">
                <a:solidFill>
                  <a:schemeClr val="tx1"/>
                </a:solidFill>
                <a:latin typeface="Times New Roman" pitchFamily="18" charset="0"/>
                <a:ea typeface="楷体_GB2312" pitchFamily="49" charset="-122"/>
              </a:rPr>
              <a:t>1</a:t>
            </a:r>
            <a:r>
              <a:rPr lang="en-US" altLang="zh-CN" sz="4800" b="0">
                <a:solidFill>
                  <a:schemeClr val="tx1"/>
                </a:solidFill>
                <a:latin typeface="Times New Roman" pitchFamily="18" charset="0"/>
                <a:ea typeface="楷体_GB2312" pitchFamily="49" charset="-122"/>
              </a:rPr>
              <a:t>       a</a:t>
            </a:r>
            <a:r>
              <a:rPr lang="en-US" altLang="zh-CN" sz="4800" b="0" baseline="-25000">
                <a:solidFill>
                  <a:schemeClr val="tx1"/>
                </a:solidFill>
                <a:latin typeface="Times New Roman" pitchFamily="18" charset="0"/>
                <a:ea typeface="楷体_GB2312" pitchFamily="49" charset="-122"/>
              </a:rPr>
              <a:t>2</a:t>
            </a:r>
            <a:r>
              <a:rPr lang="en-US" altLang="zh-CN" sz="4800" b="0">
                <a:solidFill>
                  <a:schemeClr val="tx1"/>
                </a:solidFill>
                <a:latin typeface="Times New Roman" pitchFamily="18" charset="0"/>
                <a:ea typeface="楷体_GB2312" pitchFamily="49" charset="-122"/>
              </a:rPr>
              <a:t>      … ...    a</a:t>
            </a:r>
            <a:r>
              <a:rPr lang="en-US" altLang="zh-CN" sz="4800" b="0" baseline="-25000">
                <a:solidFill>
                  <a:schemeClr val="tx1"/>
                </a:solidFill>
                <a:latin typeface="Times New Roman" pitchFamily="18" charset="0"/>
                <a:ea typeface="楷体_GB2312" pitchFamily="49" charset="-122"/>
              </a:rPr>
              <a:t>n  </a:t>
            </a:r>
          </a:p>
          <a:p>
            <a:pPr eaLnBrk="1" hangingPunct="1"/>
            <a:endParaRPr lang="en-US" altLang="zh-CN" sz="2400" b="0">
              <a:solidFill>
                <a:schemeClr val="tx1"/>
              </a:solidFill>
              <a:latin typeface="Times New Roman" pitchFamily="18" charset="0"/>
              <a:ea typeface="宋体" pitchFamily="2" charset="-122"/>
            </a:endParaRPr>
          </a:p>
        </p:txBody>
      </p:sp>
      <p:sp>
        <p:nvSpPr>
          <p:cNvPr id="67589" name="Line 1029"/>
          <p:cNvSpPr>
            <a:spLocks noChangeShapeType="1"/>
          </p:cNvSpPr>
          <p:nvPr/>
        </p:nvSpPr>
        <p:spPr bwMode="auto">
          <a:xfrm>
            <a:off x="914400" y="35814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0" name="Line 1030"/>
          <p:cNvSpPr>
            <a:spLocks noChangeShapeType="1"/>
          </p:cNvSpPr>
          <p:nvPr/>
        </p:nvSpPr>
        <p:spPr bwMode="auto">
          <a:xfrm>
            <a:off x="914400" y="41910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1" name="Line 1031"/>
          <p:cNvSpPr>
            <a:spLocks noChangeShapeType="1"/>
          </p:cNvSpPr>
          <p:nvPr/>
        </p:nvSpPr>
        <p:spPr bwMode="auto">
          <a:xfrm>
            <a:off x="19812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2" name="Line 1032"/>
          <p:cNvSpPr>
            <a:spLocks noChangeShapeType="1"/>
          </p:cNvSpPr>
          <p:nvPr/>
        </p:nvSpPr>
        <p:spPr bwMode="auto">
          <a:xfrm>
            <a:off x="9144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3" name="Line 1033"/>
          <p:cNvSpPr>
            <a:spLocks noChangeShapeType="1"/>
          </p:cNvSpPr>
          <p:nvPr/>
        </p:nvSpPr>
        <p:spPr bwMode="auto">
          <a:xfrm flipH="1">
            <a:off x="16764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4" name="Line 1034"/>
          <p:cNvSpPr>
            <a:spLocks noChangeShapeType="1"/>
          </p:cNvSpPr>
          <p:nvPr/>
        </p:nvSpPr>
        <p:spPr bwMode="auto">
          <a:xfrm>
            <a:off x="2438400" y="35814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5" name="Line 1035"/>
          <p:cNvSpPr>
            <a:spLocks noChangeShapeType="1"/>
          </p:cNvSpPr>
          <p:nvPr/>
        </p:nvSpPr>
        <p:spPr bwMode="auto">
          <a:xfrm>
            <a:off x="2438400" y="41910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6" name="Line 1036"/>
          <p:cNvSpPr>
            <a:spLocks noChangeShapeType="1"/>
          </p:cNvSpPr>
          <p:nvPr/>
        </p:nvSpPr>
        <p:spPr bwMode="auto">
          <a:xfrm>
            <a:off x="35052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7" name="Line 1037"/>
          <p:cNvSpPr>
            <a:spLocks noChangeShapeType="1"/>
          </p:cNvSpPr>
          <p:nvPr/>
        </p:nvSpPr>
        <p:spPr bwMode="auto">
          <a:xfrm>
            <a:off x="24384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8" name="Line 1038"/>
          <p:cNvSpPr>
            <a:spLocks noChangeShapeType="1"/>
          </p:cNvSpPr>
          <p:nvPr/>
        </p:nvSpPr>
        <p:spPr bwMode="auto">
          <a:xfrm>
            <a:off x="32004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599" name="Line 1039"/>
          <p:cNvSpPr>
            <a:spLocks noChangeShapeType="1"/>
          </p:cNvSpPr>
          <p:nvPr/>
        </p:nvSpPr>
        <p:spPr bwMode="auto">
          <a:xfrm>
            <a:off x="1828800" y="3886200"/>
            <a:ext cx="609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0" name="Line 1040"/>
          <p:cNvSpPr>
            <a:spLocks noChangeShapeType="1"/>
          </p:cNvSpPr>
          <p:nvPr/>
        </p:nvSpPr>
        <p:spPr bwMode="auto">
          <a:xfrm>
            <a:off x="3429000" y="3886200"/>
            <a:ext cx="6096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1" name="Line 1041"/>
          <p:cNvSpPr>
            <a:spLocks noChangeShapeType="1"/>
          </p:cNvSpPr>
          <p:nvPr/>
        </p:nvSpPr>
        <p:spPr bwMode="auto">
          <a:xfrm>
            <a:off x="4038600" y="35814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2" name="Line 1042"/>
          <p:cNvSpPr>
            <a:spLocks noChangeShapeType="1"/>
          </p:cNvSpPr>
          <p:nvPr/>
        </p:nvSpPr>
        <p:spPr bwMode="auto">
          <a:xfrm>
            <a:off x="40386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3" name="Line 1043"/>
          <p:cNvSpPr>
            <a:spLocks noChangeShapeType="1"/>
          </p:cNvSpPr>
          <p:nvPr/>
        </p:nvSpPr>
        <p:spPr bwMode="auto">
          <a:xfrm>
            <a:off x="51816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4" name="Line 1044"/>
          <p:cNvSpPr>
            <a:spLocks noChangeShapeType="1"/>
          </p:cNvSpPr>
          <p:nvPr/>
        </p:nvSpPr>
        <p:spPr bwMode="auto">
          <a:xfrm>
            <a:off x="48006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5" name="Line 1045"/>
          <p:cNvSpPr>
            <a:spLocks noChangeShapeType="1"/>
          </p:cNvSpPr>
          <p:nvPr/>
        </p:nvSpPr>
        <p:spPr bwMode="auto">
          <a:xfrm>
            <a:off x="5029200" y="3886200"/>
            <a:ext cx="4572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6" name="Line 1046"/>
          <p:cNvSpPr>
            <a:spLocks noChangeShapeType="1"/>
          </p:cNvSpPr>
          <p:nvPr/>
        </p:nvSpPr>
        <p:spPr bwMode="auto">
          <a:xfrm>
            <a:off x="4038600" y="41910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7" name="Line 1047"/>
          <p:cNvSpPr>
            <a:spLocks noChangeShapeType="1"/>
          </p:cNvSpPr>
          <p:nvPr/>
        </p:nvSpPr>
        <p:spPr bwMode="auto">
          <a:xfrm>
            <a:off x="7239000" y="41910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8" name="Line 1048"/>
          <p:cNvSpPr>
            <a:spLocks noChangeShapeType="1"/>
          </p:cNvSpPr>
          <p:nvPr/>
        </p:nvSpPr>
        <p:spPr bwMode="auto">
          <a:xfrm>
            <a:off x="7239000" y="3581400"/>
            <a:ext cx="1143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09" name="Line 1049"/>
          <p:cNvSpPr>
            <a:spLocks noChangeShapeType="1"/>
          </p:cNvSpPr>
          <p:nvPr/>
        </p:nvSpPr>
        <p:spPr bwMode="auto">
          <a:xfrm>
            <a:off x="72390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0" name="Line 1050"/>
          <p:cNvSpPr>
            <a:spLocks noChangeShapeType="1"/>
          </p:cNvSpPr>
          <p:nvPr/>
        </p:nvSpPr>
        <p:spPr bwMode="auto">
          <a:xfrm>
            <a:off x="83820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1" name="Line 1051"/>
          <p:cNvSpPr>
            <a:spLocks noChangeShapeType="1"/>
          </p:cNvSpPr>
          <p:nvPr/>
        </p:nvSpPr>
        <p:spPr bwMode="auto">
          <a:xfrm>
            <a:off x="8001000" y="35814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2" name="Line 1052"/>
          <p:cNvSpPr>
            <a:spLocks noChangeShapeType="1"/>
          </p:cNvSpPr>
          <p:nvPr/>
        </p:nvSpPr>
        <p:spPr bwMode="auto">
          <a:xfrm>
            <a:off x="6858000" y="3886200"/>
            <a:ext cx="3810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3" name="Line 1054"/>
          <p:cNvSpPr>
            <a:spLocks noChangeShapeType="1"/>
          </p:cNvSpPr>
          <p:nvPr/>
        </p:nvSpPr>
        <p:spPr bwMode="auto">
          <a:xfrm>
            <a:off x="457200" y="3810000"/>
            <a:ext cx="45720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4" name="Line 1055"/>
          <p:cNvSpPr>
            <a:spLocks noChangeShapeType="1"/>
          </p:cNvSpPr>
          <p:nvPr/>
        </p:nvSpPr>
        <p:spPr bwMode="auto">
          <a:xfrm>
            <a:off x="457200" y="3048000"/>
            <a:ext cx="0" cy="7620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5" name="Line 1056"/>
          <p:cNvSpPr>
            <a:spLocks noChangeShapeType="1"/>
          </p:cNvSpPr>
          <p:nvPr/>
        </p:nvSpPr>
        <p:spPr bwMode="auto">
          <a:xfrm flipV="1">
            <a:off x="8229600" y="3886200"/>
            <a:ext cx="457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6" name="Line 1057"/>
          <p:cNvSpPr>
            <a:spLocks noChangeShapeType="1"/>
          </p:cNvSpPr>
          <p:nvPr/>
        </p:nvSpPr>
        <p:spPr bwMode="auto">
          <a:xfrm>
            <a:off x="8686800" y="3886200"/>
            <a:ext cx="0" cy="6096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7" name="Line 1058"/>
          <p:cNvSpPr>
            <a:spLocks noChangeShapeType="1"/>
          </p:cNvSpPr>
          <p:nvPr/>
        </p:nvSpPr>
        <p:spPr bwMode="auto">
          <a:xfrm flipH="1">
            <a:off x="457200" y="4495800"/>
            <a:ext cx="8229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8" name="Line 1059"/>
          <p:cNvSpPr>
            <a:spLocks noChangeShapeType="1"/>
          </p:cNvSpPr>
          <p:nvPr/>
        </p:nvSpPr>
        <p:spPr bwMode="auto">
          <a:xfrm flipV="1">
            <a:off x="457200" y="3962400"/>
            <a:ext cx="0" cy="53340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9" name="Line 1060"/>
          <p:cNvSpPr>
            <a:spLocks noChangeShapeType="1"/>
          </p:cNvSpPr>
          <p:nvPr/>
        </p:nvSpPr>
        <p:spPr bwMode="auto">
          <a:xfrm>
            <a:off x="457200" y="3962400"/>
            <a:ext cx="533400" cy="0"/>
          </a:xfrm>
          <a:prstGeom prst="line">
            <a:avLst/>
          </a:prstGeom>
          <a:noFill/>
          <a:ln w="38100">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20" name="Rectangle 1062"/>
          <p:cNvSpPr>
            <a:spLocks noChangeArrowheads="1"/>
          </p:cNvSpPr>
          <p:nvPr/>
        </p:nvSpPr>
        <p:spPr bwMode="auto">
          <a:xfrm>
            <a:off x="914400" y="3581400"/>
            <a:ext cx="762000" cy="609600"/>
          </a:xfrm>
          <a:prstGeom prst="rect">
            <a:avLst/>
          </a:prstGeom>
          <a:solidFill>
            <a:srgbClr val="CCFFCC"/>
          </a:solidFill>
          <a:ln w="28575">
            <a:solidFill>
              <a:schemeClr val="tx1"/>
            </a:solidFill>
            <a:miter lim="800000"/>
            <a:headEnd/>
            <a:tailEnd/>
          </a:ln>
        </p:spPr>
        <p:txBody>
          <a:bodyPr wrap="none" anchor="ctr"/>
          <a:lstStyle/>
          <a:p>
            <a:endParaRPr lang="zh-CN" altLang="en-US"/>
          </a:p>
        </p:txBody>
      </p:sp>
      <p:sp>
        <p:nvSpPr>
          <p:cNvPr id="67621" name="Text Box 1063"/>
          <p:cNvSpPr txBox="1">
            <a:spLocks noChangeArrowheads="1"/>
          </p:cNvSpPr>
          <p:nvPr/>
        </p:nvSpPr>
        <p:spPr bwMode="auto">
          <a:xfrm>
            <a:off x="500063" y="4740275"/>
            <a:ext cx="8339137"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1200"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b="0" dirty="0">
                <a:solidFill>
                  <a:schemeClr val="tx1"/>
                </a:solidFill>
                <a:latin typeface="Times New Roman" pitchFamily="18" charset="0"/>
                <a:ea typeface="隶书" pitchFamily="49" charset="-122"/>
              </a:rPr>
              <a:t>和单链表的差别仅在于，</a:t>
            </a:r>
            <a:r>
              <a:rPr lang="zh-CN" altLang="en-US" sz="2800" b="0" dirty="0">
                <a:solidFill>
                  <a:srgbClr val="FF0000"/>
                </a:solidFill>
                <a:latin typeface="Times New Roman" pitchFamily="18" charset="0"/>
                <a:ea typeface="隶书" pitchFamily="49" charset="-122"/>
              </a:rPr>
              <a:t>判别</a:t>
            </a:r>
            <a:r>
              <a:rPr lang="zh-CN" altLang="en-US" sz="2800" b="0" dirty="0">
                <a:solidFill>
                  <a:schemeClr val="tx1"/>
                </a:solidFill>
                <a:latin typeface="Times New Roman" pitchFamily="18" charset="0"/>
                <a:ea typeface="隶书" pitchFamily="49" charset="-122"/>
              </a:rPr>
              <a:t>链表中最后一个结点的</a:t>
            </a:r>
            <a:r>
              <a:rPr lang="zh-CN" altLang="en-US" sz="2800" b="0" dirty="0">
                <a:solidFill>
                  <a:srgbClr val="FF0000"/>
                </a:solidFill>
                <a:latin typeface="Times New Roman" pitchFamily="18" charset="0"/>
                <a:ea typeface="隶书" pitchFamily="49" charset="-122"/>
              </a:rPr>
              <a:t>条件</a:t>
            </a:r>
            <a:r>
              <a:rPr lang="zh-CN" altLang="en-US" sz="2800" b="0" dirty="0">
                <a:solidFill>
                  <a:schemeClr val="tx1"/>
                </a:solidFill>
                <a:latin typeface="Times New Roman" pitchFamily="18" charset="0"/>
                <a:ea typeface="隶书" pitchFamily="49" charset="-122"/>
              </a:rPr>
              <a:t>不再是“后继是否为空”，而是</a:t>
            </a:r>
            <a:r>
              <a:rPr lang="zh-CN" altLang="en-US" sz="2800" b="0" dirty="0">
                <a:solidFill>
                  <a:srgbClr val="FF0000"/>
                </a:solidFill>
                <a:latin typeface="Times New Roman" pitchFamily="18" charset="0"/>
                <a:ea typeface="隶书" pitchFamily="49" charset="-122"/>
              </a:rPr>
              <a:t>“后继是否为头结点”</a:t>
            </a:r>
            <a:r>
              <a:rPr lang="zh-CN" altLang="en-US" sz="2800" b="0" dirty="0">
                <a:solidFill>
                  <a:srgbClr val="660033"/>
                </a:solidFill>
                <a:latin typeface="Times New Roman" pitchFamily="18" charset="0"/>
                <a:ea typeface="隶书" pitchFamily="49" charset="-122"/>
              </a:rPr>
              <a:t>。</a:t>
            </a:r>
            <a:endParaRPr lang="zh-CN" altLang="en-US" sz="2800" b="0" dirty="0">
              <a:solidFill>
                <a:schemeClr val="tx1"/>
              </a:solidFill>
              <a:latin typeface="Times New Roman" pitchFamily="18" charset="0"/>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7588"/>
                                        </p:tgtEl>
                                        <p:attrNameLst>
                                          <p:attrName>style.visibility</p:attrName>
                                        </p:attrNameLst>
                                      </p:cBhvr>
                                      <p:to>
                                        <p:strVal val="visible"/>
                                      </p:to>
                                    </p:set>
                                    <p:animEffect transition="in" filter="slide(fromBottom)">
                                      <p:cBhvr>
                                        <p:cTn id="7" dur="500"/>
                                        <p:tgtEl>
                                          <p:spTgt spid="67588"/>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7589"/>
                                        </p:tgtEl>
                                        <p:attrNameLst>
                                          <p:attrName>style.visibility</p:attrName>
                                        </p:attrNameLst>
                                      </p:cBhvr>
                                      <p:to>
                                        <p:strVal val="visible"/>
                                      </p:to>
                                    </p:set>
                                    <p:animEffect transition="in" filter="slide(fromBottom)">
                                      <p:cBhvr>
                                        <p:cTn id="10" dur="500"/>
                                        <p:tgtEl>
                                          <p:spTgt spid="6758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67590"/>
                                        </p:tgtEl>
                                        <p:attrNameLst>
                                          <p:attrName>style.visibility</p:attrName>
                                        </p:attrNameLst>
                                      </p:cBhvr>
                                      <p:to>
                                        <p:strVal val="visible"/>
                                      </p:to>
                                    </p:set>
                                    <p:animEffect transition="in" filter="slide(fromBottom)">
                                      <p:cBhvr>
                                        <p:cTn id="13" dur="500"/>
                                        <p:tgtEl>
                                          <p:spTgt spid="67590"/>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67591"/>
                                        </p:tgtEl>
                                        <p:attrNameLst>
                                          <p:attrName>style.visibility</p:attrName>
                                        </p:attrNameLst>
                                      </p:cBhvr>
                                      <p:to>
                                        <p:strVal val="visible"/>
                                      </p:to>
                                    </p:set>
                                    <p:animEffect transition="in" filter="slide(fromBottom)">
                                      <p:cBhvr>
                                        <p:cTn id="16" dur="500"/>
                                        <p:tgtEl>
                                          <p:spTgt spid="67591"/>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67592"/>
                                        </p:tgtEl>
                                        <p:attrNameLst>
                                          <p:attrName>style.visibility</p:attrName>
                                        </p:attrNameLst>
                                      </p:cBhvr>
                                      <p:to>
                                        <p:strVal val="visible"/>
                                      </p:to>
                                    </p:set>
                                    <p:animEffect transition="in" filter="slide(fromBottom)">
                                      <p:cBhvr>
                                        <p:cTn id="19" dur="500"/>
                                        <p:tgtEl>
                                          <p:spTgt spid="67592"/>
                                        </p:tgtEl>
                                      </p:cBhvr>
                                    </p:animEffect>
                                  </p:childTnLst>
                                </p:cTn>
                              </p:par>
                              <p:par>
                                <p:cTn id="20" presetID="12" presetClass="entr" presetSubtype="4" fill="hold" grpId="0" nodeType="withEffect">
                                  <p:stCondLst>
                                    <p:cond delay="0"/>
                                  </p:stCondLst>
                                  <p:childTnLst>
                                    <p:set>
                                      <p:cBhvr>
                                        <p:cTn id="21" dur="1" fill="hold">
                                          <p:stCondLst>
                                            <p:cond delay="0"/>
                                          </p:stCondLst>
                                        </p:cTn>
                                        <p:tgtEl>
                                          <p:spTgt spid="67593"/>
                                        </p:tgtEl>
                                        <p:attrNameLst>
                                          <p:attrName>style.visibility</p:attrName>
                                        </p:attrNameLst>
                                      </p:cBhvr>
                                      <p:to>
                                        <p:strVal val="visible"/>
                                      </p:to>
                                    </p:set>
                                    <p:animEffect transition="in" filter="slide(fromBottom)">
                                      <p:cBhvr>
                                        <p:cTn id="22" dur="500"/>
                                        <p:tgtEl>
                                          <p:spTgt spid="67593"/>
                                        </p:tgtEl>
                                      </p:cBhvr>
                                    </p:animEffect>
                                  </p:childTnLst>
                                </p:cTn>
                              </p:par>
                              <p:par>
                                <p:cTn id="23" presetID="12" presetClass="entr" presetSubtype="4" fill="hold" grpId="0" nodeType="withEffect">
                                  <p:stCondLst>
                                    <p:cond delay="0"/>
                                  </p:stCondLst>
                                  <p:childTnLst>
                                    <p:set>
                                      <p:cBhvr>
                                        <p:cTn id="24" dur="1" fill="hold">
                                          <p:stCondLst>
                                            <p:cond delay="0"/>
                                          </p:stCondLst>
                                        </p:cTn>
                                        <p:tgtEl>
                                          <p:spTgt spid="67594"/>
                                        </p:tgtEl>
                                        <p:attrNameLst>
                                          <p:attrName>style.visibility</p:attrName>
                                        </p:attrNameLst>
                                      </p:cBhvr>
                                      <p:to>
                                        <p:strVal val="visible"/>
                                      </p:to>
                                    </p:set>
                                    <p:animEffect transition="in" filter="slide(fromBottom)">
                                      <p:cBhvr>
                                        <p:cTn id="25" dur="500"/>
                                        <p:tgtEl>
                                          <p:spTgt spid="6759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67595"/>
                                        </p:tgtEl>
                                        <p:attrNameLst>
                                          <p:attrName>style.visibility</p:attrName>
                                        </p:attrNameLst>
                                      </p:cBhvr>
                                      <p:to>
                                        <p:strVal val="visible"/>
                                      </p:to>
                                    </p:set>
                                    <p:animEffect transition="in" filter="slide(fromBottom)">
                                      <p:cBhvr>
                                        <p:cTn id="28" dur="500"/>
                                        <p:tgtEl>
                                          <p:spTgt spid="67595"/>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67596"/>
                                        </p:tgtEl>
                                        <p:attrNameLst>
                                          <p:attrName>style.visibility</p:attrName>
                                        </p:attrNameLst>
                                      </p:cBhvr>
                                      <p:to>
                                        <p:strVal val="visible"/>
                                      </p:to>
                                    </p:set>
                                    <p:animEffect transition="in" filter="slide(fromBottom)">
                                      <p:cBhvr>
                                        <p:cTn id="31" dur="500"/>
                                        <p:tgtEl>
                                          <p:spTgt spid="67596"/>
                                        </p:tgtEl>
                                      </p:cBhvr>
                                    </p:animEffect>
                                  </p:childTnLst>
                                </p:cTn>
                              </p:par>
                              <p:par>
                                <p:cTn id="32" presetID="12" presetClass="entr" presetSubtype="4" fill="hold" grpId="0" nodeType="withEffect">
                                  <p:stCondLst>
                                    <p:cond delay="0"/>
                                  </p:stCondLst>
                                  <p:childTnLst>
                                    <p:set>
                                      <p:cBhvr>
                                        <p:cTn id="33" dur="1" fill="hold">
                                          <p:stCondLst>
                                            <p:cond delay="0"/>
                                          </p:stCondLst>
                                        </p:cTn>
                                        <p:tgtEl>
                                          <p:spTgt spid="67597"/>
                                        </p:tgtEl>
                                        <p:attrNameLst>
                                          <p:attrName>style.visibility</p:attrName>
                                        </p:attrNameLst>
                                      </p:cBhvr>
                                      <p:to>
                                        <p:strVal val="visible"/>
                                      </p:to>
                                    </p:set>
                                    <p:animEffect transition="in" filter="slide(fromBottom)">
                                      <p:cBhvr>
                                        <p:cTn id="34" dur="500"/>
                                        <p:tgtEl>
                                          <p:spTgt spid="67597"/>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67598"/>
                                        </p:tgtEl>
                                        <p:attrNameLst>
                                          <p:attrName>style.visibility</p:attrName>
                                        </p:attrNameLst>
                                      </p:cBhvr>
                                      <p:to>
                                        <p:strVal val="visible"/>
                                      </p:to>
                                    </p:set>
                                    <p:animEffect transition="in" filter="slide(fromBottom)">
                                      <p:cBhvr>
                                        <p:cTn id="37" dur="500"/>
                                        <p:tgtEl>
                                          <p:spTgt spid="67598"/>
                                        </p:tgtEl>
                                      </p:cBhvr>
                                    </p:animEffect>
                                  </p:childTnLst>
                                </p:cTn>
                              </p:par>
                              <p:par>
                                <p:cTn id="38" presetID="12" presetClass="entr" presetSubtype="4" fill="hold" grpId="0" nodeType="withEffect">
                                  <p:stCondLst>
                                    <p:cond delay="0"/>
                                  </p:stCondLst>
                                  <p:childTnLst>
                                    <p:set>
                                      <p:cBhvr>
                                        <p:cTn id="39" dur="1" fill="hold">
                                          <p:stCondLst>
                                            <p:cond delay="0"/>
                                          </p:stCondLst>
                                        </p:cTn>
                                        <p:tgtEl>
                                          <p:spTgt spid="67599"/>
                                        </p:tgtEl>
                                        <p:attrNameLst>
                                          <p:attrName>style.visibility</p:attrName>
                                        </p:attrNameLst>
                                      </p:cBhvr>
                                      <p:to>
                                        <p:strVal val="visible"/>
                                      </p:to>
                                    </p:set>
                                    <p:animEffect transition="in" filter="slide(fromBottom)">
                                      <p:cBhvr>
                                        <p:cTn id="40" dur="500"/>
                                        <p:tgtEl>
                                          <p:spTgt spid="67599"/>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67600"/>
                                        </p:tgtEl>
                                        <p:attrNameLst>
                                          <p:attrName>style.visibility</p:attrName>
                                        </p:attrNameLst>
                                      </p:cBhvr>
                                      <p:to>
                                        <p:strVal val="visible"/>
                                      </p:to>
                                    </p:set>
                                    <p:animEffect transition="in" filter="slide(fromBottom)">
                                      <p:cBhvr>
                                        <p:cTn id="43" dur="500"/>
                                        <p:tgtEl>
                                          <p:spTgt spid="67600"/>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67601"/>
                                        </p:tgtEl>
                                        <p:attrNameLst>
                                          <p:attrName>style.visibility</p:attrName>
                                        </p:attrNameLst>
                                      </p:cBhvr>
                                      <p:to>
                                        <p:strVal val="visible"/>
                                      </p:to>
                                    </p:set>
                                    <p:animEffect transition="in" filter="slide(fromBottom)">
                                      <p:cBhvr>
                                        <p:cTn id="46" dur="500"/>
                                        <p:tgtEl>
                                          <p:spTgt spid="67601"/>
                                        </p:tgtEl>
                                      </p:cBhvr>
                                    </p:animEffect>
                                  </p:childTnLst>
                                </p:cTn>
                              </p:par>
                              <p:par>
                                <p:cTn id="47" presetID="12" presetClass="entr" presetSubtype="4" fill="hold" grpId="0" nodeType="withEffect">
                                  <p:stCondLst>
                                    <p:cond delay="0"/>
                                  </p:stCondLst>
                                  <p:childTnLst>
                                    <p:set>
                                      <p:cBhvr>
                                        <p:cTn id="48" dur="1" fill="hold">
                                          <p:stCondLst>
                                            <p:cond delay="0"/>
                                          </p:stCondLst>
                                        </p:cTn>
                                        <p:tgtEl>
                                          <p:spTgt spid="67602"/>
                                        </p:tgtEl>
                                        <p:attrNameLst>
                                          <p:attrName>style.visibility</p:attrName>
                                        </p:attrNameLst>
                                      </p:cBhvr>
                                      <p:to>
                                        <p:strVal val="visible"/>
                                      </p:to>
                                    </p:set>
                                    <p:animEffect transition="in" filter="slide(fromBottom)">
                                      <p:cBhvr>
                                        <p:cTn id="49" dur="500"/>
                                        <p:tgtEl>
                                          <p:spTgt spid="67602"/>
                                        </p:tgtEl>
                                      </p:cBhvr>
                                    </p:animEffect>
                                  </p:childTnLst>
                                </p:cTn>
                              </p:par>
                              <p:par>
                                <p:cTn id="50" presetID="12" presetClass="entr" presetSubtype="4" fill="hold" grpId="0" nodeType="withEffect">
                                  <p:stCondLst>
                                    <p:cond delay="0"/>
                                  </p:stCondLst>
                                  <p:childTnLst>
                                    <p:set>
                                      <p:cBhvr>
                                        <p:cTn id="51" dur="1" fill="hold">
                                          <p:stCondLst>
                                            <p:cond delay="0"/>
                                          </p:stCondLst>
                                        </p:cTn>
                                        <p:tgtEl>
                                          <p:spTgt spid="67603"/>
                                        </p:tgtEl>
                                        <p:attrNameLst>
                                          <p:attrName>style.visibility</p:attrName>
                                        </p:attrNameLst>
                                      </p:cBhvr>
                                      <p:to>
                                        <p:strVal val="visible"/>
                                      </p:to>
                                    </p:set>
                                    <p:animEffect transition="in" filter="slide(fromBottom)">
                                      <p:cBhvr>
                                        <p:cTn id="52" dur="500"/>
                                        <p:tgtEl>
                                          <p:spTgt spid="67603"/>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67604"/>
                                        </p:tgtEl>
                                        <p:attrNameLst>
                                          <p:attrName>style.visibility</p:attrName>
                                        </p:attrNameLst>
                                      </p:cBhvr>
                                      <p:to>
                                        <p:strVal val="visible"/>
                                      </p:to>
                                    </p:set>
                                    <p:animEffect transition="in" filter="slide(fromBottom)">
                                      <p:cBhvr>
                                        <p:cTn id="55" dur="500"/>
                                        <p:tgtEl>
                                          <p:spTgt spid="67604"/>
                                        </p:tgtEl>
                                      </p:cBhvr>
                                    </p:animEffect>
                                  </p:childTnLst>
                                </p:cTn>
                              </p:par>
                              <p:par>
                                <p:cTn id="56" presetID="12" presetClass="entr" presetSubtype="4" fill="hold" grpId="0" nodeType="withEffect">
                                  <p:stCondLst>
                                    <p:cond delay="0"/>
                                  </p:stCondLst>
                                  <p:childTnLst>
                                    <p:set>
                                      <p:cBhvr>
                                        <p:cTn id="57" dur="1" fill="hold">
                                          <p:stCondLst>
                                            <p:cond delay="0"/>
                                          </p:stCondLst>
                                        </p:cTn>
                                        <p:tgtEl>
                                          <p:spTgt spid="67605"/>
                                        </p:tgtEl>
                                        <p:attrNameLst>
                                          <p:attrName>style.visibility</p:attrName>
                                        </p:attrNameLst>
                                      </p:cBhvr>
                                      <p:to>
                                        <p:strVal val="visible"/>
                                      </p:to>
                                    </p:set>
                                    <p:animEffect transition="in" filter="slide(fromBottom)">
                                      <p:cBhvr>
                                        <p:cTn id="58" dur="500"/>
                                        <p:tgtEl>
                                          <p:spTgt spid="67605"/>
                                        </p:tgtEl>
                                      </p:cBhvr>
                                    </p:animEffect>
                                  </p:childTnLst>
                                </p:cTn>
                              </p:par>
                              <p:par>
                                <p:cTn id="59" presetID="12" presetClass="entr" presetSubtype="4" fill="hold" grpId="0" nodeType="withEffect">
                                  <p:stCondLst>
                                    <p:cond delay="0"/>
                                  </p:stCondLst>
                                  <p:childTnLst>
                                    <p:set>
                                      <p:cBhvr>
                                        <p:cTn id="60" dur="1" fill="hold">
                                          <p:stCondLst>
                                            <p:cond delay="0"/>
                                          </p:stCondLst>
                                        </p:cTn>
                                        <p:tgtEl>
                                          <p:spTgt spid="67606"/>
                                        </p:tgtEl>
                                        <p:attrNameLst>
                                          <p:attrName>style.visibility</p:attrName>
                                        </p:attrNameLst>
                                      </p:cBhvr>
                                      <p:to>
                                        <p:strVal val="visible"/>
                                      </p:to>
                                    </p:set>
                                    <p:animEffect transition="in" filter="slide(fromBottom)">
                                      <p:cBhvr>
                                        <p:cTn id="61" dur="500"/>
                                        <p:tgtEl>
                                          <p:spTgt spid="67606"/>
                                        </p:tgtEl>
                                      </p:cBhvr>
                                    </p:animEffect>
                                  </p:childTnLst>
                                </p:cTn>
                              </p:par>
                              <p:par>
                                <p:cTn id="62" presetID="12" presetClass="entr" presetSubtype="4" fill="hold" grpId="0" nodeType="withEffect">
                                  <p:stCondLst>
                                    <p:cond delay="0"/>
                                  </p:stCondLst>
                                  <p:childTnLst>
                                    <p:set>
                                      <p:cBhvr>
                                        <p:cTn id="63" dur="1" fill="hold">
                                          <p:stCondLst>
                                            <p:cond delay="0"/>
                                          </p:stCondLst>
                                        </p:cTn>
                                        <p:tgtEl>
                                          <p:spTgt spid="67607"/>
                                        </p:tgtEl>
                                        <p:attrNameLst>
                                          <p:attrName>style.visibility</p:attrName>
                                        </p:attrNameLst>
                                      </p:cBhvr>
                                      <p:to>
                                        <p:strVal val="visible"/>
                                      </p:to>
                                    </p:set>
                                    <p:animEffect transition="in" filter="slide(fromBottom)">
                                      <p:cBhvr>
                                        <p:cTn id="64" dur="500"/>
                                        <p:tgtEl>
                                          <p:spTgt spid="67607"/>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67608"/>
                                        </p:tgtEl>
                                        <p:attrNameLst>
                                          <p:attrName>style.visibility</p:attrName>
                                        </p:attrNameLst>
                                      </p:cBhvr>
                                      <p:to>
                                        <p:strVal val="visible"/>
                                      </p:to>
                                    </p:set>
                                    <p:animEffect transition="in" filter="slide(fromBottom)">
                                      <p:cBhvr>
                                        <p:cTn id="67" dur="500"/>
                                        <p:tgtEl>
                                          <p:spTgt spid="67608"/>
                                        </p:tgtEl>
                                      </p:cBhvr>
                                    </p:animEffect>
                                  </p:childTnLst>
                                </p:cTn>
                              </p:par>
                              <p:par>
                                <p:cTn id="68" presetID="12" presetClass="entr" presetSubtype="4" fill="hold" grpId="0" nodeType="withEffect">
                                  <p:stCondLst>
                                    <p:cond delay="0"/>
                                  </p:stCondLst>
                                  <p:childTnLst>
                                    <p:set>
                                      <p:cBhvr>
                                        <p:cTn id="69" dur="1" fill="hold">
                                          <p:stCondLst>
                                            <p:cond delay="0"/>
                                          </p:stCondLst>
                                        </p:cTn>
                                        <p:tgtEl>
                                          <p:spTgt spid="67609"/>
                                        </p:tgtEl>
                                        <p:attrNameLst>
                                          <p:attrName>style.visibility</p:attrName>
                                        </p:attrNameLst>
                                      </p:cBhvr>
                                      <p:to>
                                        <p:strVal val="visible"/>
                                      </p:to>
                                    </p:set>
                                    <p:animEffect transition="in" filter="slide(fromBottom)">
                                      <p:cBhvr>
                                        <p:cTn id="70" dur="500"/>
                                        <p:tgtEl>
                                          <p:spTgt spid="67609"/>
                                        </p:tgtEl>
                                      </p:cBhvr>
                                    </p:animEffect>
                                  </p:childTnLst>
                                </p:cTn>
                              </p:par>
                              <p:par>
                                <p:cTn id="71" presetID="12" presetClass="entr" presetSubtype="4" fill="hold" grpId="0" nodeType="withEffect">
                                  <p:stCondLst>
                                    <p:cond delay="0"/>
                                  </p:stCondLst>
                                  <p:childTnLst>
                                    <p:set>
                                      <p:cBhvr>
                                        <p:cTn id="72" dur="1" fill="hold">
                                          <p:stCondLst>
                                            <p:cond delay="0"/>
                                          </p:stCondLst>
                                        </p:cTn>
                                        <p:tgtEl>
                                          <p:spTgt spid="67610"/>
                                        </p:tgtEl>
                                        <p:attrNameLst>
                                          <p:attrName>style.visibility</p:attrName>
                                        </p:attrNameLst>
                                      </p:cBhvr>
                                      <p:to>
                                        <p:strVal val="visible"/>
                                      </p:to>
                                    </p:set>
                                    <p:animEffect transition="in" filter="slide(fromBottom)">
                                      <p:cBhvr>
                                        <p:cTn id="73" dur="500"/>
                                        <p:tgtEl>
                                          <p:spTgt spid="67610"/>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67611"/>
                                        </p:tgtEl>
                                        <p:attrNameLst>
                                          <p:attrName>style.visibility</p:attrName>
                                        </p:attrNameLst>
                                      </p:cBhvr>
                                      <p:to>
                                        <p:strVal val="visible"/>
                                      </p:to>
                                    </p:set>
                                    <p:animEffect transition="in" filter="slide(fromBottom)">
                                      <p:cBhvr>
                                        <p:cTn id="76" dur="500"/>
                                        <p:tgtEl>
                                          <p:spTgt spid="67611"/>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67612"/>
                                        </p:tgtEl>
                                        <p:attrNameLst>
                                          <p:attrName>style.visibility</p:attrName>
                                        </p:attrNameLst>
                                      </p:cBhvr>
                                      <p:to>
                                        <p:strVal val="visible"/>
                                      </p:to>
                                    </p:set>
                                    <p:animEffect transition="in" filter="slide(fromBottom)">
                                      <p:cBhvr>
                                        <p:cTn id="79" dur="500"/>
                                        <p:tgtEl>
                                          <p:spTgt spid="67612"/>
                                        </p:tgtEl>
                                      </p:cBhvr>
                                    </p:animEffect>
                                  </p:childTnLst>
                                </p:cTn>
                              </p:par>
                              <p:par>
                                <p:cTn id="80" presetID="12" presetClass="entr" presetSubtype="4" fill="hold" grpId="0" nodeType="withEffect">
                                  <p:stCondLst>
                                    <p:cond delay="0"/>
                                  </p:stCondLst>
                                  <p:childTnLst>
                                    <p:set>
                                      <p:cBhvr>
                                        <p:cTn id="81" dur="1" fill="hold">
                                          <p:stCondLst>
                                            <p:cond delay="0"/>
                                          </p:stCondLst>
                                        </p:cTn>
                                        <p:tgtEl>
                                          <p:spTgt spid="67613"/>
                                        </p:tgtEl>
                                        <p:attrNameLst>
                                          <p:attrName>style.visibility</p:attrName>
                                        </p:attrNameLst>
                                      </p:cBhvr>
                                      <p:to>
                                        <p:strVal val="visible"/>
                                      </p:to>
                                    </p:set>
                                    <p:animEffect transition="in" filter="slide(fromBottom)">
                                      <p:cBhvr>
                                        <p:cTn id="82" dur="500"/>
                                        <p:tgtEl>
                                          <p:spTgt spid="67613"/>
                                        </p:tgtEl>
                                      </p:cBhvr>
                                    </p:animEffect>
                                  </p:childTnLst>
                                </p:cTn>
                              </p:par>
                              <p:par>
                                <p:cTn id="83" presetID="12" presetClass="entr" presetSubtype="4" fill="hold" grpId="0" nodeType="withEffect">
                                  <p:stCondLst>
                                    <p:cond delay="0"/>
                                  </p:stCondLst>
                                  <p:childTnLst>
                                    <p:set>
                                      <p:cBhvr>
                                        <p:cTn id="84" dur="1" fill="hold">
                                          <p:stCondLst>
                                            <p:cond delay="0"/>
                                          </p:stCondLst>
                                        </p:cTn>
                                        <p:tgtEl>
                                          <p:spTgt spid="67614"/>
                                        </p:tgtEl>
                                        <p:attrNameLst>
                                          <p:attrName>style.visibility</p:attrName>
                                        </p:attrNameLst>
                                      </p:cBhvr>
                                      <p:to>
                                        <p:strVal val="visible"/>
                                      </p:to>
                                    </p:set>
                                    <p:animEffect transition="in" filter="slide(fromBottom)">
                                      <p:cBhvr>
                                        <p:cTn id="85" dur="500"/>
                                        <p:tgtEl>
                                          <p:spTgt spid="67614"/>
                                        </p:tgtEl>
                                      </p:cBhvr>
                                    </p:animEffect>
                                  </p:childTnLst>
                                </p:cTn>
                              </p:par>
                              <p:par>
                                <p:cTn id="86" presetID="12" presetClass="entr" presetSubtype="4" fill="hold" grpId="0" nodeType="withEffect">
                                  <p:stCondLst>
                                    <p:cond delay="0"/>
                                  </p:stCondLst>
                                  <p:childTnLst>
                                    <p:set>
                                      <p:cBhvr>
                                        <p:cTn id="87" dur="1" fill="hold">
                                          <p:stCondLst>
                                            <p:cond delay="0"/>
                                          </p:stCondLst>
                                        </p:cTn>
                                        <p:tgtEl>
                                          <p:spTgt spid="67615"/>
                                        </p:tgtEl>
                                        <p:attrNameLst>
                                          <p:attrName>style.visibility</p:attrName>
                                        </p:attrNameLst>
                                      </p:cBhvr>
                                      <p:to>
                                        <p:strVal val="visible"/>
                                      </p:to>
                                    </p:set>
                                    <p:animEffect transition="in" filter="slide(fromBottom)">
                                      <p:cBhvr>
                                        <p:cTn id="88" dur="500"/>
                                        <p:tgtEl>
                                          <p:spTgt spid="67615"/>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67616"/>
                                        </p:tgtEl>
                                        <p:attrNameLst>
                                          <p:attrName>style.visibility</p:attrName>
                                        </p:attrNameLst>
                                      </p:cBhvr>
                                      <p:to>
                                        <p:strVal val="visible"/>
                                      </p:to>
                                    </p:set>
                                    <p:animEffect transition="in" filter="slide(fromBottom)">
                                      <p:cBhvr>
                                        <p:cTn id="91" dur="500"/>
                                        <p:tgtEl>
                                          <p:spTgt spid="67616"/>
                                        </p:tgtEl>
                                      </p:cBhvr>
                                    </p:animEffect>
                                  </p:childTnLst>
                                </p:cTn>
                              </p:par>
                              <p:par>
                                <p:cTn id="92" presetID="12" presetClass="entr" presetSubtype="4" fill="hold" grpId="0" nodeType="withEffect">
                                  <p:stCondLst>
                                    <p:cond delay="0"/>
                                  </p:stCondLst>
                                  <p:childTnLst>
                                    <p:set>
                                      <p:cBhvr>
                                        <p:cTn id="93" dur="1" fill="hold">
                                          <p:stCondLst>
                                            <p:cond delay="0"/>
                                          </p:stCondLst>
                                        </p:cTn>
                                        <p:tgtEl>
                                          <p:spTgt spid="67617"/>
                                        </p:tgtEl>
                                        <p:attrNameLst>
                                          <p:attrName>style.visibility</p:attrName>
                                        </p:attrNameLst>
                                      </p:cBhvr>
                                      <p:to>
                                        <p:strVal val="visible"/>
                                      </p:to>
                                    </p:set>
                                    <p:animEffect transition="in" filter="slide(fromBottom)">
                                      <p:cBhvr>
                                        <p:cTn id="94" dur="500"/>
                                        <p:tgtEl>
                                          <p:spTgt spid="67617"/>
                                        </p:tgtEl>
                                      </p:cBhvr>
                                    </p:animEffect>
                                  </p:childTnLst>
                                </p:cTn>
                              </p:par>
                              <p:par>
                                <p:cTn id="95" presetID="12" presetClass="entr" presetSubtype="4" fill="hold" grpId="0" nodeType="withEffect">
                                  <p:stCondLst>
                                    <p:cond delay="0"/>
                                  </p:stCondLst>
                                  <p:childTnLst>
                                    <p:set>
                                      <p:cBhvr>
                                        <p:cTn id="96" dur="1" fill="hold">
                                          <p:stCondLst>
                                            <p:cond delay="0"/>
                                          </p:stCondLst>
                                        </p:cTn>
                                        <p:tgtEl>
                                          <p:spTgt spid="67618"/>
                                        </p:tgtEl>
                                        <p:attrNameLst>
                                          <p:attrName>style.visibility</p:attrName>
                                        </p:attrNameLst>
                                      </p:cBhvr>
                                      <p:to>
                                        <p:strVal val="visible"/>
                                      </p:to>
                                    </p:set>
                                    <p:animEffect transition="in" filter="slide(fromBottom)">
                                      <p:cBhvr>
                                        <p:cTn id="97" dur="500"/>
                                        <p:tgtEl>
                                          <p:spTgt spid="67618"/>
                                        </p:tgtEl>
                                      </p:cBhvr>
                                    </p:animEffect>
                                  </p:childTnLst>
                                </p:cTn>
                              </p:par>
                              <p:par>
                                <p:cTn id="98" presetID="12" presetClass="entr" presetSubtype="4" fill="hold" grpId="0" nodeType="withEffect">
                                  <p:stCondLst>
                                    <p:cond delay="0"/>
                                  </p:stCondLst>
                                  <p:childTnLst>
                                    <p:set>
                                      <p:cBhvr>
                                        <p:cTn id="99" dur="1" fill="hold">
                                          <p:stCondLst>
                                            <p:cond delay="0"/>
                                          </p:stCondLst>
                                        </p:cTn>
                                        <p:tgtEl>
                                          <p:spTgt spid="67619"/>
                                        </p:tgtEl>
                                        <p:attrNameLst>
                                          <p:attrName>style.visibility</p:attrName>
                                        </p:attrNameLst>
                                      </p:cBhvr>
                                      <p:to>
                                        <p:strVal val="visible"/>
                                      </p:to>
                                    </p:set>
                                    <p:animEffect transition="in" filter="slide(fromBottom)">
                                      <p:cBhvr>
                                        <p:cTn id="100" dur="500"/>
                                        <p:tgtEl>
                                          <p:spTgt spid="67619"/>
                                        </p:tgtEl>
                                      </p:cBhvr>
                                    </p:animEffect>
                                  </p:childTnLst>
                                </p:cTn>
                              </p:par>
                              <p:par>
                                <p:cTn id="101" presetID="12" presetClass="entr" presetSubtype="4" fill="hold" grpId="0" nodeType="withEffect">
                                  <p:stCondLst>
                                    <p:cond delay="0"/>
                                  </p:stCondLst>
                                  <p:childTnLst>
                                    <p:set>
                                      <p:cBhvr>
                                        <p:cTn id="102" dur="1" fill="hold">
                                          <p:stCondLst>
                                            <p:cond delay="0"/>
                                          </p:stCondLst>
                                        </p:cTn>
                                        <p:tgtEl>
                                          <p:spTgt spid="67620"/>
                                        </p:tgtEl>
                                        <p:attrNameLst>
                                          <p:attrName>style.visibility</p:attrName>
                                        </p:attrNameLst>
                                      </p:cBhvr>
                                      <p:to>
                                        <p:strVal val="visible"/>
                                      </p:to>
                                    </p:set>
                                    <p:animEffect transition="in" filter="slide(fromBottom)">
                                      <p:cBhvr>
                                        <p:cTn id="103" dur="500"/>
                                        <p:tgtEl>
                                          <p:spTgt spid="67620"/>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67621"/>
                                        </p:tgtEl>
                                        <p:attrNameLst>
                                          <p:attrName>style.visibility</p:attrName>
                                        </p:attrNameLst>
                                      </p:cBhvr>
                                      <p:to>
                                        <p:strVal val="visible"/>
                                      </p:to>
                                    </p:set>
                                    <p:animEffect transition="in" filter="wipe(left)">
                                      <p:cBhvr>
                                        <p:cTn id="108" dur="75"/>
                                        <p:tgtEl>
                                          <p:spTgt spid="67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autoUpdateAnimBg="0"/>
      <p:bldP spid="67589" grpId="0" animBg="1"/>
      <p:bldP spid="67590" grpId="0" animBg="1"/>
      <p:bldP spid="67591" grpId="0" animBg="1"/>
      <p:bldP spid="67592" grpId="0" animBg="1"/>
      <p:bldP spid="67593" grpId="0" animBg="1"/>
      <p:bldP spid="67594" grpId="0" animBg="1"/>
      <p:bldP spid="67595" grpId="0" animBg="1"/>
      <p:bldP spid="67596" grpId="0" animBg="1"/>
      <p:bldP spid="67597" grpId="0" animBg="1"/>
      <p:bldP spid="67598" grpId="0" animBg="1"/>
      <p:bldP spid="67599" grpId="0" animBg="1"/>
      <p:bldP spid="67600" grpId="0" animBg="1"/>
      <p:bldP spid="67601" grpId="0" animBg="1"/>
      <p:bldP spid="67602" grpId="0" animBg="1"/>
      <p:bldP spid="67603" grpId="0" animBg="1"/>
      <p:bldP spid="67604" grpId="0" animBg="1"/>
      <p:bldP spid="67605" grpId="0" animBg="1"/>
      <p:bldP spid="67606" grpId="0" animBg="1"/>
      <p:bldP spid="67607" grpId="0" animBg="1"/>
      <p:bldP spid="67608" grpId="0" animBg="1"/>
      <p:bldP spid="67609" grpId="0" animBg="1"/>
      <p:bldP spid="67610" grpId="0" animBg="1"/>
      <p:bldP spid="67611" grpId="0" animBg="1"/>
      <p:bldP spid="67612" grpId="0" animBg="1"/>
      <p:bldP spid="67613" grpId="0" animBg="1"/>
      <p:bldP spid="67614" grpId="0" animBg="1"/>
      <p:bldP spid="67615" grpId="0" animBg="1"/>
      <p:bldP spid="67616" grpId="0" animBg="1"/>
      <p:bldP spid="67617" grpId="0" animBg="1"/>
      <p:bldP spid="67618" grpId="0" animBg="1"/>
      <p:bldP spid="67619" grpId="0" animBg="1"/>
      <p:bldP spid="67620" grpId="0" animBg="1" autoUpdateAnimBg="0"/>
      <p:bldP spid="67621"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noChangeArrowheads="1"/>
          </p:cNvSpPr>
          <p:nvPr>
            <p:ph type="body" idx="4294967295"/>
          </p:nvPr>
        </p:nvSpPr>
        <p:spPr>
          <a:xfrm>
            <a:off x="863600" y="512763"/>
            <a:ext cx="7772400" cy="2971800"/>
          </a:xfrm>
        </p:spPr>
        <p:txBody>
          <a:bodyPr/>
          <a:lstStyle/>
          <a:p>
            <a:pPr>
              <a:lnSpc>
                <a:spcPct val="105000"/>
              </a:lnSpc>
              <a:spcBef>
                <a:spcPct val="10000"/>
              </a:spcBef>
              <a:buClr>
                <a:srgbClr val="FF7C80"/>
              </a:buClr>
              <a:buSzPct val="50000"/>
              <a:defRPr/>
            </a:pPr>
            <a:r>
              <a:rPr lang="zh-CN" sz="3000" b="1" dirty="0" smtClean="0">
                <a:effectLst>
                  <a:outerShdw blurRad="38100" dist="38100" dir="2700000" algn="tl">
                    <a:srgbClr val="000000"/>
                  </a:outerShdw>
                </a:effectLst>
                <a:ea typeface="仿宋_GB2312" pitchFamily="49" charset="-122"/>
              </a:rPr>
              <a:t>循环链表的示例</a:t>
            </a:r>
            <a:endParaRPr lang="en-US" altLang="zh-CN" sz="3000" b="1" dirty="0" smtClean="0">
              <a:effectLst>
                <a:outerShdw blurRad="38100" dist="38100" dir="2700000" algn="tl">
                  <a:srgbClr val="000000"/>
                </a:outerShdw>
              </a:effectLst>
              <a:ea typeface="仿宋_GB2312" pitchFamily="49" charset="-122"/>
            </a:endParaRPr>
          </a:p>
          <a:p>
            <a:pPr>
              <a:lnSpc>
                <a:spcPct val="105000"/>
              </a:lnSpc>
              <a:spcBef>
                <a:spcPct val="10000"/>
              </a:spcBef>
              <a:buClr>
                <a:srgbClr val="FF7C80"/>
              </a:buClr>
              <a:buSzPct val="50000"/>
              <a:defRPr/>
            </a:pPr>
            <a:r>
              <a:rPr lang="en-US" altLang="zh-CN" sz="3000" b="1" dirty="0">
                <a:effectLst>
                  <a:outerShdw blurRad="38100" dist="38100" dir="2700000" algn="tl">
                    <a:srgbClr val="000000"/>
                  </a:outerShdw>
                </a:effectLst>
                <a:ea typeface="仿宋_GB2312" pitchFamily="49" charset="-122"/>
              </a:rPr>
              <a:t> </a:t>
            </a:r>
            <a:r>
              <a:rPr lang="zh-CN" altLang="en-US" sz="3000" b="1" dirty="0" smtClean="0">
                <a:effectLst>
                  <a:outerShdw blurRad="38100" dist="38100" dir="2700000" algn="tl">
                    <a:srgbClr val="000000"/>
                  </a:outerShdw>
                </a:effectLst>
                <a:ea typeface="仿宋_GB2312" pitchFamily="49" charset="-122"/>
              </a:rPr>
              <a:t>不</a:t>
            </a:r>
            <a:r>
              <a:rPr lang="zh-CN" altLang="zh-CN" sz="3000" b="1" dirty="0" smtClean="0">
                <a:effectLst>
                  <a:outerShdw blurRad="38100" dist="38100" dir="2700000" algn="tl">
                    <a:srgbClr val="000000"/>
                  </a:outerShdw>
                </a:effectLst>
                <a:ea typeface="仿宋_GB2312" pitchFamily="49" charset="-122"/>
              </a:rPr>
              <a:t>带</a:t>
            </a:r>
            <a:r>
              <a:rPr lang="zh-CN" altLang="zh-CN" sz="3000" b="1" dirty="0">
                <a:effectLst>
                  <a:outerShdw blurRad="38100" dist="38100" dir="2700000" algn="tl">
                    <a:srgbClr val="000000"/>
                  </a:outerShdw>
                </a:effectLst>
                <a:ea typeface="仿宋_GB2312" pitchFamily="49" charset="-122"/>
              </a:rPr>
              <a:t>表头结点的循环链表</a:t>
            </a:r>
            <a:r>
              <a:rPr lang="zh-CN" altLang="zh-CN" sz="3000" dirty="0">
                <a:ea typeface="仿宋_GB2312" pitchFamily="49" charset="-122"/>
              </a:rPr>
              <a:t> </a:t>
            </a:r>
          </a:p>
          <a:p>
            <a:pPr>
              <a:lnSpc>
                <a:spcPct val="105000"/>
              </a:lnSpc>
              <a:spcBef>
                <a:spcPct val="10000"/>
              </a:spcBef>
              <a:buClr>
                <a:srgbClr val="FF7C80"/>
              </a:buClr>
              <a:buSzPct val="50000"/>
              <a:defRPr/>
            </a:pPr>
            <a:endParaRPr lang="zh-CN" sz="3000" b="1" dirty="0" smtClean="0">
              <a:effectLst>
                <a:outerShdw blurRad="38100" dist="38100" dir="2700000" algn="tl">
                  <a:srgbClr val="000000"/>
                </a:outerShdw>
              </a:effectLst>
              <a:ea typeface="仿宋_GB2312" pitchFamily="49" charset="-122"/>
            </a:endParaRPr>
          </a:p>
          <a:p>
            <a:pPr>
              <a:lnSpc>
                <a:spcPct val="105000"/>
              </a:lnSpc>
              <a:spcBef>
                <a:spcPct val="10000"/>
              </a:spcBef>
              <a:buClr>
                <a:srgbClr val="FF7C80"/>
              </a:buClr>
              <a:buSzPct val="50000"/>
              <a:defRPr/>
            </a:pPr>
            <a:endParaRPr lang="zh-CN" sz="3000" b="1" dirty="0" smtClean="0">
              <a:effectLst>
                <a:outerShdw blurRad="38100" dist="38100" dir="2700000" algn="tl">
                  <a:srgbClr val="000000"/>
                </a:outerShdw>
              </a:effectLst>
              <a:ea typeface="仿宋_GB2312" pitchFamily="49" charset="-122"/>
            </a:endParaRPr>
          </a:p>
          <a:p>
            <a:pPr>
              <a:lnSpc>
                <a:spcPct val="105000"/>
              </a:lnSpc>
              <a:spcBef>
                <a:spcPct val="10000"/>
              </a:spcBef>
              <a:buClr>
                <a:srgbClr val="FF7C80"/>
              </a:buClr>
              <a:buSzPct val="50000"/>
              <a:defRPr/>
            </a:pPr>
            <a:endParaRPr lang="en-US" altLang="zh-CN" sz="3000" b="1" dirty="0" smtClean="0">
              <a:effectLst>
                <a:outerShdw blurRad="38100" dist="38100" dir="2700000" algn="tl">
                  <a:srgbClr val="000000"/>
                </a:outerShdw>
              </a:effectLst>
              <a:ea typeface="仿宋_GB2312" pitchFamily="49" charset="-122"/>
            </a:endParaRPr>
          </a:p>
          <a:p>
            <a:pPr>
              <a:lnSpc>
                <a:spcPct val="105000"/>
              </a:lnSpc>
              <a:spcBef>
                <a:spcPct val="10000"/>
              </a:spcBef>
              <a:buClr>
                <a:srgbClr val="FF7C80"/>
              </a:buClr>
              <a:buSzPct val="50000"/>
              <a:defRPr/>
            </a:pPr>
            <a:r>
              <a:rPr lang="zh-CN" sz="3000" b="1" dirty="0" smtClean="0">
                <a:effectLst>
                  <a:outerShdw blurRad="38100" dist="38100" dir="2700000" algn="tl">
                    <a:srgbClr val="000000"/>
                  </a:outerShdw>
                </a:effectLst>
                <a:ea typeface="仿宋_GB2312" pitchFamily="49" charset="-122"/>
              </a:rPr>
              <a:t>带表头结点的循环链表</a:t>
            </a:r>
            <a:r>
              <a:rPr lang="zh-CN" sz="3000" dirty="0" smtClean="0">
                <a:ea typeface="仿宋_GB2312" pitchFamily="49" charset="-122"/>
              </a:rPr>
              <a:t> </a:t>
            </a:r>
          </a:p>
        </p:txBody>
      </p:sp>
      <p:grpSp>
        <p:nvGrpSpPr>
          <p:cNvPr id="50179" name="Group 3"/>
          <p:cNvGrpSpPr>
            <a:grpSpLocks/>
          </p:cNvGrpSpPr>
          <p:nvPr/>
        </p:nvGrpSpPr>
        <p:grpSpPr bwMode="auto">
          <a:xfrm>
            <a:off x="1066800" y="1630363"/>
            <a:ext cx="7162800" cy="4310062"/>
            <a:chOff x="0" y="0"/>
            <a:chExt cx="4512" cy="2715"/>
          </a:xfrm>
        </p:grpSpPr>
        <p:sp>
          <p:nvSpPr>
            <p:cNvPr id="50180" name="Rectangle 4"/>
            <p:cNvSpPr>
              <a:spLocks noChangeArrowheads="1"/>
            </p:cNvSpPr>
            <p:nvPr/>
          </p:nvSpPr>
          <p:spPr bwMode="auto">
            <a:xfrm>
              <a:off x="816" y="125"/>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181" name="Line 5"/>
            <p:cNvSpPr>
              <a:spLocks noChangeShapeType="1"/>
            </p:cNvSpPr>
            <p:nvPr/>
          </p:nvSpPr>
          <p:spPr bwMode="auto">
            <a:xfrm>
              <a:off x="1152" y="125"/>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2" name="Line 6"/>
            <p:cNvSpPr>
              <a:spLocks noChangeShapeType="1"/>
            </p:cNvSpPr>
            <p:nvPr/>
          </p:nvSpPr>
          <p:spPr bwMode="auto">
            <a:xfrm flipV="1">
              <a:off x="1152" y="77"/>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3" name="Text Box 7"/>
            <p:cNvSpPr txBox="1">
              <a:spLocks noChangeArrowheads="1"/>
            </p:cNvSpPr>
            <p:nvPr/>
          </p:nvSpPr>
          <p:spPr bwMode="auto">
            <a:xfrm>
              <a:off x="824" y="48"/>
              <a:ext cx="3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0</a:t>
              </a:r>
              <a:endParaRPr lang="en-US" altLang="zh-CN" sz="2400" b="0">
                <a:solidFill>
                  <a:schemeClr val="tx1"/>
                </a:solidFill>
                <a:latin typeface="Times New Roman" pitchFamily="18" charset="0"/>
              </a:endParaRPr>
            </a:p>
          </p:txBody>
        </p:sp>
        <p:sp>
          <p:nvSpPr>
            <p:cNvPr id="50184" name="Line 8"/>
            <p:cNvSpPr>
              <a:spLocks noChangeShapeType="1"/>
            </p:cNvSpPr>
            <p:nvPr/>
          </p:nvSpPr>
          <p:spPr bwMode="auto">
            <a:xfrm>
              <a:off x="576" y="221"/>
              <a:ext cx="24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5" name="Rectangle 9"/>
            <p:cNvSpPr>
              <a:spLocks noChangeArrowheads="1"/>
            </p:cNvSpPr>
            <p:nvPr/>
          </p:nvSpPr>
          <p:spPr bwMode="auto">
            <a:xfrm>
              <a:off x="1632" y="125"/>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186" name="Line 10"/>
            <p:cNvSpPr>
              <a:spLocks noChangeShapeType="1"/>
            </p:cNvSpPr>
            <p:nvPr/>
          </p:nvSpPr>
          <p:spPr bwMode="auto">
            <a:xfrm>
              <a:off x="1968" y="125"/>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7" name="Line 11"/>
            <p:cNvSpPr>
              <a:spLocks noChangeShapeType="1"/>
            </p:cNvSpPr>
            <p:nvPr/>
          </p:nvSpPr>
          <p:spPr bwMode="auto">
            <a:xfrm flipV="1">
              <a:off x="1968" y="58"/>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88" name="Text Box 12"/>
            <p:cNvSpPr txBox="1">
              <a:spLocks noChangeArrowheads="1"/>
            </p:cNvSpPr>
            <p:nvPr/>
          </p:nvSpPr>
          <p:spPr bwMode="auto">
            <a:xfrm>
              <a:off x="1640" y="48"/>
              <a:ext cx="3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1</a:t>
              </a:r>
              <a:endParaRPr lang="en-US" altLang="zh-CN" sz="2400" b="0">
                <a:solidFill>
                  <a:schemeClr val="tx1"/>
                </a:solidFill>
                <a:latin typeface="Times New Roman" pitchFamily="18" charset="0"/>
              </a:endParaRPr>
            </a:p>
          </p:txBody>
        </p:sp>
        <p:sp>
          <p:nvSpPr>
            <p:cNvPr id="50189" name="Line 13"/>
            <p:cNvSpPr>
              <a:spLocks noChangeShapeType="1"/>
            </p:cNvSpPr>
            <p:nvPr/>
          </p:nvSpPr>
          <p:spPr bwMode="auto">
            <a:xfrm>
              <a:off x="1440" y="269"/>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0" name="Rectangle 14"/>
            <p:cNvSpPr>
              <a:spLocks noChangeArrowheads="1"/>
            </p:cNvSpPr>
            <p:nvPr/>
          </p:nvSpPr>
          <p:spPr bwMode="auto">
            <a:xfrm>
              <a:off x="2448" y="125"/>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191" name="Line 15"/>
            <p:cNvSpPr>
              <a:spLocks noChangeShapeType="1"/>
            </p:cNvSpPr>
            <p:nvPr/>
          </p:nvSpPr>
          <p:spPr bwMode="auto">
            <a:xfrm>
              <a:off x="2784" y="125"/>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2" name="Line 16"/>
            <p:cNvSpPr>
              <a:spLocks noChangeShapeType="1"/>
            </p:cNvSpPr>
            <p:nvPr/>
          </p:nvSpPr>
          <p:spPr bwMode="auto">
            <a:xfrm flipV="1">
              <a:off x="2784" y="77"/>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3" name="Line 17"/>
            <p:cNvSpPr>
              <a:spLocks noChangeShapeType="1"/>
            </p:cNvSpPr>
            <p:nvPr/>
          </p:nvSpPr>
          <p:spPr bwMode="auto">
            <a:xfrm>
              <a:off x="2256" y="269"/>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4" name="Text Box 18"/>
            <p:cNvSpPr txBox="1">
              <a:spLocks noChangeArrowheads="1"/>
            </p:cNvSpPr>
            <p:nvPr/>
          </p:nvSpPr>
          <p:spPr bwMode="auto">
            <a:xfrm>
              <a:off x="2448" y="48"/>
              <a:ext cx="3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2</a:t>
              </a:r>
              <a:endParaRPr lang="en-US" altLang="zh-CN" sz="2400" b="0">
                <a:solidFill>
                  <a:schemeClr val="tx1"/>
                </a:solidFill>
                <a:latin typeface="Times New Roman" pitchFamily="18" charset="0"/>
              </a:endParaRPr>
            </a:p>
          </p:txBody>
        </p:sp>
        <p:sp>
          <p:nvSpPr>
            <p:cNvPr id="50195" name="Line 19"/>
            <p:cNvSpPr>
              <a:spLocks noChangeShapeType="1"/>
            </p:cNvSpPr>
            <p:nvPr/>
          </p:nvSpPr>
          <p:spPr bwMode="auto">
            <a:xfrm>
              <a:off x="3072" y="269"/>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6" name="Line 20"/>
            <p:cNvSpPr>
              <a:spLocks noChangeShapeType="1"/>
            </p:cNvSpPr>
            <p:nvPr/>
          </p:nvSpPr>
          <p:spPr bwMode="auto">
            <a:xfrm>
              <a:off x="3264" y="269"/>
              <a:ext cx="288"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7" name="Line 21"/>
            <p:cNvSpPr>
              <a:spLocks noChangeShapeType="1"/>
            </p:cNvSpPr>
            <p:nvPr/>
          </p:nvSpPr>
          <p:spPr bwMode="auto">
            <a:xfrm>
              <a:off x="3504" y="269"/>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198" name="Rectangle 22"/>
            <p:cNvSpPr>
              <a:spLocks noChangeArrowheads="1"/>
            </p:cNvSpPr>
            <p:nvPr/>
          </p:nvSpPr>
          <p:spPr bwMode="auto">
            <a:xfrm>
              <a:off x="3696" y="125"/>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199" name="Line 23"/>
            <p:cNvSpPr>
              <a:spLocks noChangeShapeType="1"/>
            </p:cNvSpPr>
            <p:nvPr/>
          </p:nvSpPr>
          <p:spPr bwMode="auto">
            <a:xfrm>
              <a:off x="4080" y="125"/>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0" name="Line 24"/>
            <p:cNvSpPr>
              <a:spLocks noChangeShapeType="1"/>
            </p:cNvSpPr>
            <p:nvPr/>
          </p:nvSpPr>
          <p:spPr bwMode="auto">
            <a:xfrm flipV="1">
              <a:off x="4080" y="77"/>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1" name="Text Box 25"/>
            <p:cNvSpPr txBox="1">
              <a:spLocks noChangeArrowheads="1"/>
            </p:cNvSpPr>
            <p:nvPr/>
          </p:nvSpPr>
          <p:spPr bwMode="auto">
            <a:xfrm>
              <a:off x="3651" y="48"/>
              <a:ext cx="48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i="1" baseline="-25000">
                  <a:solidFill>
                    <a:schemeClr val="tx1"/>
                  </a:solidFill>
                  <a:latin typeface="Times New Roman" pitchFamily="18" charset="0"/>
                </a:rPr>
                <a:t>n</a:t>
              </a:r>
              <a:r>
                <a:rPr lang="en-US" altLang="zh-CN" sz="3200" baseline="-25000">
                  <a:solidFill>
                    <a:schemeClr val="tx1"/>
                  </a:solidFill>
                  <a:latin typeface="Times New Roman" pitchFamily="18" charset="0"/>
                </a:rPr>
                <a:t>-1</a:t>
              </a:r>
              <a:endParaRPr lang="en-US" altLang="zh-CN" sz="2400" b="0">
                <a:solidFill>
                  <a:schemeClr val="tx1"/>
                </a:solidFill>
                <a:latin typeface="Times New Roman" pitchFamily="18" charset="0"/>
              </a:endParaRPr>
            </a:p>
          </p:txBody>
        </p:sp>
        <p:sp>
          <p:nvSpPr>
            <p:cNvPr id="50202" name="Line 26"/>
            <p:cNvSpPr>
              <a:spLocks noChangeShapeType="1"/>
            </p:cNvSpPr>
            <p:nvPr/>
          </p:nvSpPr>
          <p:spPr bwMode="auto">
            <a:xfrm>
              <a:off x="624" y="365"/>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3" name="Line 27"/>
            <p:cNvSpPr>
              <a:spLocks noChangeShapeType="1"/>
            </p:cNvSpPr>
            <p:nvPr/>
          </p:nvSpPr>
          <p:spPr bwMode="auto">
            <a:xfrm>
              <a:off x="624" y="365"/>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4" name="Line 28"/>
            <p:cNvSpPr>
              <a:spLocks noChangeShapeType="1"/>
            </p:cNvSpPr>
            <p:nvPr/>
          </p:nvSpPr>
          <p:spPr bwMode="auto">
            <a:xfrm>
              <a:off x="624" y="605"/>
              <a:ext cx="38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5" name="Line 29"/>
            <p:cNvSpPr>
              <a:spLocks noChangeShapeType="1"/>
            </p:cNvSpPr>
            <p:nvPr/>
          </p:nvSpPr>
          <p:spPr bwMode="auto">
            <a:xfrm>
              <a:off x="4320" y="269"/>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6" name="Line 30"/>
            <p:cNvSpPr>
              <a:spLocks noChangeShapeType="1"/>
            </p:cNvSpPr>
            <p:nvPr/>
          </p:nvSpPr>
          <p:spPr bwMode="auto">
            <a:xfrm>
              <a:off x="4512" y="269"/>
              <a:ext cx="0" cy="3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07" name="Text Box 31"/>
            <p:cNvSpPr txBox="1">
              <a:spLocks noChangeArrowheads="1"/>
            </p:cNvSpPr>
            <p:nvPr/>
          </p:nvSpPr>
          <p:spPr bwMode="auto">
            <a:xfrm>
              <a:off x="48" y="0"/>
              <a:ext cx="5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latin typeface="Times New Roman" pitchFamily="18" charset="0"/>
                </a:rPr>
                <a:t>first</a:t>
              </a:r>
              <a:endParaRPr lang="en-US" altLang="zh-CN" sz="2400" b="0">
                <a:latin typeface="Times New Roman" pitchFamily="18" charset="0"/>
              </a:endParaRPr>
            </a:p>
          </p:txBody>
        </p:sp>
        <p:sp>
          <p:nvSpPr>
            <p:cNvPr id="50208" name="Rectangle 32"/>
            <p:cNvSpPr>
              <a:spLocks noChangeArrowheads="1"/>
            </p:cNvSpPr>
            <p:nvPr/>
          </p:nvSpPr>
          <p:spPr bwMode="auto">
            <a:xfrm>
              <a:off x="768" y="1373"/>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209" name="Line 33"/>
            <p:cNvSpPr>
              <a:spLocks noChangeShapeType="1"/>
            </p:cNvSpPr>
            <p:nvPr/>
          </p:nvSpPr>
          <p:spPr bwMode="auto">
            <a:xfrm>
              <a:off x="1104" y="137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0" name="Line 34"/>
            <p:cNvSpPr>
              <a:spLocks noChangeShapeType="1"/>
            </p:cNvSpPr>
            <p:nvPr/>
          </p:nvSpPr>
          <p:spPr bwMode="auto">
            <a:xfrm flipV="1">
              <a:off x="1104" y="1325"/>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1" name="Line 35"/>
            <p:cNvSpPr>
              <a:spLocks noChangeShapeType="1"/>
            </p:cNvSpPr>
            <p:nvPr/>
          </p:nvSpPr>
          <p:spPr bwMode="auto">
            <a:xfrm>
              <a:off x="528" y="1469"/>
              <a:ext cx="24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2" name="Rectangle 36"/>
            <p:cNvSpPr>
              <a:spLocks noChangeArrowheads="1"/>
            </p:cNvSpPr>
            <p:nvPr/>
          </p:nvSpPr>
          <p:spPr bwMode="auto">
            <a:xfrm>
              <a:off x="1584" y="1373"/>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213" name="Line 37"/>
            <p:cNvSpPr>
              <a:spLocks noChangeShapeType="1"/>
            </p:cNvSpPr>
            <p:nvPr/>
          </p:nvSpPr>
          <p:spPr bwMode="auto">
            <a:xfrm>
              <a:off x="1920" y="137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4" name="Line 38"/>
            <p:cNvSpPr>
              <a:spLocks noChangeShapeType="1"/>
            </p:cNvSpPr>
            <p:nvPr/>
          </p:nvSpPr>
          <p:spPr bwMode="auto">
            <a:xfrm flipV="1">
              <a:off x="1920" y="1306"/>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5" name="Line 39"/>
            <p:cNvSpPr>
              <a:spLocks noChangeShapeType="1"/>
            </p:cNvSpPr>
            <p:nvPr/>
          </p:nvSpPr>
          <p:spPr bwMode="auto">
            <a:xfrm>
              <a:off x="1392" y="1517"/>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6" name="Rectangle 40"/>
            <p:cNvSpPr>
              <a:spLocks noChangeArrowheads="1"/>
            </p:cNvSpPr>
            <p:nvPr/>
          </p:nvSpPr>
          <p:spPr bwMode="auto">
            <a:xfrm>
              <a:off x="2400" y="1373"/>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217" name="Line 41"/>
            <p:cNvSpPr>
              <a:spLocks noChangeShapeType="1"/>
            </p:cNvSpPr>
            <p:nvPr/>
          </p:nvSpPr>
          <p:spPr bwMode="auto">
            <a:xfrm>
              <a:off x="2736" y="137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8" name="Line 42"/>
            <p:cNvSpPr>
              <a:spLocks noChangeShapeType="1"/>
            </p:cNvSpPr>
            <p:nvPr/>
          </p:nvSpPr>
          <p:spPr bwMode="auto">
            <a:xfrm flipV="1">
              <a:off x="2736" y="1325"/>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19" name="Line 43"/>
            <p:cNvSpPr>
              <a:spLocks noChangeShapeType="1"/>
            </p:cNvSpPr>
            <p:nvPr/>
          </p:nvSpPr>
          <p:spPr bwMode="auto">
            <a:xfrm>
              <a:off x="2208" y="1517"/>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0" name="Line 44"/>
            <p:cNvSpPr>
              <a:spLocks noChangeShapeType="1"/>
            </p:cNvSpPr>
            <p:nvPr/>
          </p:nvSpPr>
          <p:spPr bwMode="auto">
            <a:xfrm>
              <a:off x="3024" y="1517"/>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1" name="Line 45"/>
            <p:cNvSpPr>
              <a:spLocks noChangeShapeType="1"/>
            </p:cNvSpPr>
            <p:nvPr/>
          </p:nvSpPr>
          <p:spPr bwMode="auto">
            <a:xfrm>
              <a:off x="3216" y="1517"/>
              <a:ext cx="288" cy="0"/>
            </a:xfrm>
            <a:prstGeom prst="line">
              <a:avLst/>
            </a:prstGeom>
            <a:noFill/>
            <a:ln w="38100" cap="rnd">
              <a:solidFill>
                <a:schemeClr val="tx2"/>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2" name="Line 46"/>
            <p:cNvSpPr>
              <a:spLocks noChangeShapeType="1"/>
            </p:cNvSpPr>
            <p:nvPr/>
          </p:nvSpPr>
          <p:spPr bwMode="auto">
            <a:xfrm>
              <a:off x="3456" y="1517"/>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3" name="Rectangle 47"/>
            <p:cNvSpPr>
              <a:spLocks noChangeArrowheads="1"/>
            </p:cNvSpPr>
            <p:nvPr/>
          </p:nvSpPr>
          <p:spPr bwMode="auto">
            <a:xfrm>
              <a:off x="3648" y="1373"/>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224" name="Line 48"/>
            <p:cNvSpPr>
              <a:spLocks noChangeShapeType="1"/>
            </p:cNvSpPr>
            <p:nvPr/>
          </p:nvSpPr>
          <p:spPr bwMode="auto">
            <a:xfrm>
              <a:off x="4032" y="1373"/>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5" name="Line 49"/>
            <p:cNvSpPr>
              <a:spLocks noChangeShapeType="1"/>
            </p:cNvSpPr>
            <p:nvPr/>
          </p:nvSpPr>
          <p:spPr bwMode="auto">
            <a:xfrm flipV="1">
              <a:off x="4032" y="1325"/>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6" name="Text Box 50"/>
            <p:cNvSpPr txBox="1">
              <a:spLocks noChangeArrowheads="1"/>
            </p:cNvSpPr>
            <p:nvPr/>
          </p:nvSpPr>
          <p:spPr bwMode="auto">
            <a:xfrm>
              <a:off x="3603" y="1296"/>
              <a:ext cx="48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i="1" baseline="-25000">
                  <a:solidFill>
                    <a:schemeClr val="tx1"/>
                  </a:solidFill>
                  <a:latin typeface="Times New Roman" pitchFamily="18" charset="0"/>
                </a:rPr>
                <a:t>n</a:t>
              </a:r>
              <a:r>
                <a:rPr lang="en-US" altLang="zh-CN" sz="3200" baseline="-25000">
                  <a:solidFill>
                    <a:schemeClr val="tx1"/>
                  </a:solidFill>
                  <a:latin typeface="Times New Roman" pitchFamily="18" charset="0"/>
                </a:rPr>
                <a:t>-1</a:t>
              </a:r>
              <a:endParaRPr lang="en-US" altLang="zh-CN" sz="2400" b="0">
                <a:solidFill>
                  <a:schemeClr val="tx1"/>
                </a:solidFill>
                <a:latin typeface="Times New Roman" pitchFamily="18" charset="0"/>
              </a:endParaRPr>
            </a:p>
          </p:txBody>
        </p:sp>
        <p:sp>
          <p:nvSpPr>
            <p:cNvPr id="50227" name="Line 51"/>
            <p:cNvSpPr>
              <a:spLocks noChangeShapeType="1"/>
            </p:cNvSpPr>
            <p:nvPr/>
          </p:nvSpPr>
          <p:spPr bwMode="auto">
            <a:xfrm>
              <a:off x="576" y="1613"/>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8" name="Line 52"/>
            <p:cNvSpPr>
              <a:spLocks noChangeShapeType="1"/>
            </p:cNvSpPr>
            <p:nvPr/>
          </p:nvSpPr>
          <p:spPr bwMode="auto">
            <a:xfrm>
              <a:off x="576" y="1613"/>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29" name="Line 53"/>
            <p:cNvSpPr>
              <a:spLocks noChangeShapeType="1"/>
            </p:cNvSpPr>
            <p:nvPr/>
          </p:nvSpPr>
          <p:spPr bwMode="auto">
            <a:xfrm>
              <a:off x="576" y="1853"/>
              <a:ext cx="388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0" name="Line 54"/>
            <p:cNvSpPr>
              <a:spLocks noChangeShapeType="1"/>
            </p:cNvSpPr>
            <p:nvPr/>
          </p:nvSpPr>
          <p:spPr bwMode="auto">
            <a:xfrm>
              <a:off x="4272" y="1517"/>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1" name="Line 55"/>
            <p:cNvSpPr>
              <a:spLocks noChangeShapeType="1"/>
            </p:cNvSpPr>
            <p:nvPr/>
          </p:nvSpPr>
          <p:spPr bwMode="auto">
            <a:xfrm>
              <a:off x="4464" y="1517"/>
              <a:ext cx="0" cy="3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2" name="Text Box 56"/>
            <p:cNvSpPr txBox="1">
              <a:spLocks noChangeArrowheads="1"/>
            </p:cNvSpPr>
            <p:nvPr/>
          </p:nvSpPr>
          <p:spPr bwMode="auto">
            <a:xfrm>
              <a:off x="0" y="1248"/>
              <a:ext cx="5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latin typeface="Times New Roman" pitchFamily="18" charset="0"/>
                </a:rPr>
                <a:t>first</a:t>
              </a:r>
              <a:endParaRPr lang="en-US" altLang="zh-CN" sz="2400" b="0">
                <a:latin typeface="Times New Roman" pitchFamily="18" charset="0"/>
              </a:endParaRPr>
            </a:p>
          </p:txBody>
        </p:sp>
        <p:sp>
          <p:nvSpPr>
            <p:cNvPr id="50233" name="Text Box 57"/>
            <p:cNvSpPr txBox="1">
              <a:spLocks noChangeArrowheads="1"/>
            </p:cNvSpPr>
            <p:nvPr/>
          </p:nvSpPr>
          <p:spPr bwMode="auto">
            <a:xfrm>
              <a:off x="2408" y="1296"/>
              <a:ext cx="3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1</a:t>
              </a:r>
              <a:endParaRPr lang="en-US" altLang="zh-CN" sz="2400" b="0">
                <a:solidFill>
                  <a:schemeClr val="tx1"/>
                </a:solidFill>
                <a:latin typeface="Times New Roman" pitchFamily="18" charset="0"/>
              </a:endParaRPr>
            </a:p>
          </p:txBody>
        </p:sp>
        <p:sp>
          <p:nvSpPr>
            <p:cNvPr id="50234" name="Text Box 58"/>
            <p:cNvSpPr txBox="1">
              <a:spLocks noChangeArrowheads="1"/>
            </p:cNvSpPr>
            <p:nvPr/>
          </p:nvSpPr>
          <p:spPr bwMode="auto">
            <a:xfrm>
              <a:off x="1592" y="1296"/>
              <a:ext cx="45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0</a:t>
              </a:r>
              <a:endParaRPr lang="en-US" altLang="zh-CN" sz="2400" b="0">
                <a:solidFill>
                  <a:schemeClr val="tx1"/>
                </a:solidFill>
                <a:latin typeface="Times New Roman" pitchFamily="18" charset="0"/>
              </a:endParaRPr>
            </a:p>
          </p:txBody>
        </p:sp>
        <p:sp>
          <p:nvSpPr>
            <p:cNvPr id="50235" name="Rectangle 59"/>
            <p:cNvSpPr>
              <a:spLocks noChangeArrowheads="1"/>
            </p:cNvSpPr>
            <p:nvPr/>
          </p:nvSpPr>
          <p:spPr bwMode="auto">
            <a:xfrm>
              <a:off x="768" y="2189"/>
              <a:ext cx="576" cy="336"/>
            </a:xfrm>
            <a:prstGeom prst="rect">
              <a:avLst/>
            </a:prstGeom>
            <a:solidFill>
              <a:srgbClr val="FFFFCC"/>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0236" name="Line 60"/>
            <p:cNvSpPr>
              <a:spLocks noChangeShapeType="1"/>
            </p:cNvSpPr>
            <p:nvPr/>
          </p:nvSpPr>
          <p:spPr bwMode="auto">
            <a:xfrm>
              <a:off x="1104" y="2189"/>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7" name="Line 61"/>
            <p:cNvSpPr>
              <a:spLocks noChangeShapeType="1"/>
            </p:cNvSpPr>
            <p:nvPr/>
          </p:nvSpPr>
          <p:spPr bwMode="auto">
            <a:xfrm flipV="1">
              <a:off x="1104" y="2141"/>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8" name="Line 62"/>
            <p:cNvSpPr>
              <a:spLocks noChangeShapeType="1"/>
            </p:cNvSpPr>
            <p:nvPr/>
          </p:nvSpPr>
          <p:spPr bwMode="auto">
            <a:xfrm>
              <a:off x="528" y="2285"/>
              <a:ext cx="240"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39" name="Line 63"/>
            <p:cNvSpPr>
              <a:spLocks noChangeShapeType="1"/>
            </p:cNvSpPr>
            <p:nvPr/>
          </p:nvSpPr>
          <p:spPr bwMode="auto">
            <a:xfrm>
              <a:off x="576" y="2429"/>
              <a:ext cx="192" cy="0"/>
            </a:xfrm>
            <a:prstGeom prst="line">
              <a:avLst/>
            </a:prstGeom>
            <a:noFill/>
            <a:ln w="38100">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0" name="Line 64"/>
            <p:cNvSpPr>
              <a:spLocks noChangeShapeType="1"/>
            </p:cNvSpPr>
            <p:nvPr/>
          </p:nvSpPr>
          <p:spPr bwMode="auto">
            <a:xfrm>
              <a:off x="576" y="2429"/>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1" name="Line 65"/>
            <p:cNvSpPr>
              <a:spLocks noChangeShapeType="1"/>
            </p:cNvSpPr>
            <p:nvPr/>
          </p:nvSpPr>
          <p:spPr bwMode="auto">
            <a:xfrm>
              <a:off x="576" y="2669"/>
              <a:ext cx="100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2" name="Text Box 66"/>
            <p:cNvSpPr txBox="1">
              <a:spLocks noChangeArrowheads="1"/>
            </p:cNvSpPr>
            <p:nvPr/>
          </p:nvSpPr>
          <p:spPr bwMode="auto">
            <a:xfrm>
              <a:off x="0" y="2064"/>
              <a:ext cx="57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latin typeface="Times New Roman" pitchFamily="18" charset="0"/>
                </a:rPr>
                <a:t>first</a:t>
              </a:r>
              <a:endParaRPr lang="en-US" altLang="zh-CN" sz="2400" b="0">
                <a:latin typeface="Times New Roman" pitchFamily="18" charset="0"/>
              </a:endParaRPr>
            </a:p>
          </p:txBody>
        </p:sp>
        <p:sp>
          <p:nvSpPr>
            <p:cNvPr id="50243" name="Line 67"/>
            <p:cNvSpPr>
              <a:spLocks noChangeShapeType="1"/>
            </p:cNvSpPr>
            <p:nvPr/>
          </p:nvSpPr>
          <p:spPr bwMode="auto">
            <a:xfrm>
              <a:off x="1392" y="2333"/>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4" name="Line 68"/>
            <p:cNvSpPr>
              <a:spLocks noChangeShapeType="1"/>
            </p:cNvSpPr>
            <p:nvPr/>
          </p:nvSpPr>
          <p:spPr bwMode="auto">
            <a:xfrm>
              <a:off x="1584" y="2333"/>
              <a:ext cx="0" cy="33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245" name="Text Box 69"/>
            <p:cNvSpPr txBox="1">
              <a:spLocks noChangeArrowheads="1"/>
            </p:cNvSpPr>
            <p:nvPr/>
          </p:nvSpPr>
          <p:spPr bwMode="auto">
            <a:xfrm>
              <a:off x="1680" y="2369"/>
              <a:ext cx="8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000">
                  <a:latin typeface="隶书" pitchFamily="49" charset="-122"/>
                  <a:ea typeface="隶书" pitchFamily="49" charset="-122"/>
                </a:rPr>
                <a:t>(</a:t>
              </a:r>
              <a:r>
                <a:rPr lang="zh-CN" altLang="en-US" sz="3000">
                  <a:latin typeface="隶书" pitchFamily="49" charset="-122"/>
                  <a:ea typeface="隶书" pitchFamily="49" charset="-122"/>
                </a:rPr>
                <a:t>空表</a:t>
              </a:r>
              <a:r>
                <a:rPr lang="en-US" altLang="zh-CN" sz="3000">
                  <a:latin typeface="隶书" pitchFamily="49" charset="-122"/>
                  <a:ea typeface="隶书" pitchFamily="49" charset="-122"/>
                </a:rPr>
                <a:t>)</a:t>
              </a:r>
              <a:endParaRPr lang="en-US" altLang="zh-CN" sz="3000" b="0">
                <a:latin typeface="Times New Roman" pitchFamily="18" charset="0"/>
              </a:endParaRPr>
            </a:p>
          </p:txBody>
        </p:sp>
        <p:sp>
          <p:nvSpPr>
            <p:cNvPr id="50246" name="Text Box 70"/>
            <p:cNvSpPr txBox="1">
              <a:spLocks noChangeArrowheads="1"/>
            </p:cNvSpPr>
            <p:nvPr/>
          </p:nvSpPr>
          <p:spPr bwMode="auto">
            <a:xfrm>
              <a:off x="3380" y="1870"/>
              <a:ext cx="1081"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000">
                  <a:latin typeface="隶书" pitchFamily="49" charset="-122"/>
                  <a:ea typeface="隶书" pitchFamily="49" charset="-122"/>
                </a:rPr>
                <a:t>(</a:t>
              </a:r>
              <a:r>
                <a:rPr lang="zh-CN" altLang="en-US" sz="3000">
                  <a:latin typeface="隶书" pitchFamily="49" charset="-122"/>
                  <a:ea typeface="隶书" pitchFamily="49" charset="-122"/>
                </a:rPr>
                <a:t>非空表</a:t>
              </a:r>
              <a:r>
                <a:rPr lang="en-US" altLang="zh-CN" sz="3000">
                  <a:latin typeface="隶书" pitchFamily="49" charset="-122"/>
                  <a:ea typeface="隶书" pitchFamily="49" charset="-122"/>
                </a:rPr>
                <a:t>)</a:t>
              </a:r>
              <a:endParaRPr lang="en-US" altLang="zh-CN" sz="3000" b="0">
                <a:latin typeface="Times New Roman" pitchFamily="18" charset="0"/>
              </a:endParaRPr>
            </a:p>
          </p:txBody>
        </p:sp>
      </p:grpSp>
    </p:spTree>
  </p:cSld>
  <p:clrMapOvr>
    <a:masterClrMapping/>
  </p:clrMapOvr>
  <p:transition spd="med">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idx="4294967295"/>
          </p:nvPr>
        </p:nvSpPr>
        <p:spPr>
          <a:xfrm>
            <a:off x="500063" y="214313"/>
            <a:ext cx="8215312" cy="857250"/>
          </a:xfrm>
        </p:spPr>
        <p:txBody>
          <a:bodyPr/>
          <a:lstStyle/>
          <a:p>
            <a:pPr eaLnBrk="1" hangingPunct="1"/>
            <a:r>
              <a:rPr lang="zh-CN" sz="4000" b="1" dirty="0" smtClean="0">
                <a:solidFill>
                  <a:schemeClr val="tx1"/>
                </a:solidFill>
                <a:latin typeface="楷体_GB2312" pitchFamily="49" charset="-122"/>
                <a:ea typeface="楷体_GB2312" pitchFamily="49" charset="-122"/>
              </a:rPr>
              <a:t>线性表的抽象数据类型：</a:t>
            </a:r>
            <a:endParaRPr lang="zh-CN" sz="4000" dirty="0" smtClean="0">
              <a:solidFill>
                <a:schemeClr val="tx1"/>
              </a:solidFill>
            </a:endParaRPr>
          </a:p>
        </p:txBody>
      </p:sp>
      <p:sp>
        <p:nvSpPr>
          <p:cNvPr id="6147" name="内容占位符 2"/>
          <p:cNvSpPr>
            <a:spLocks noGrp="1"/>
          </p:cNvSpPr>
          <p:nvPr>
            <p:ph idx="4294967295"/>
          </p:nvPr>
        </p:nvSpPr>
        <p:spPr>
          <a:xfrm>
            <a:off x="35496" y="1125538"/>
            <a:ext cx="8893175" cy="4810125"/>
          </a:xfrm>
        </p:spPr>
        <p:txBody>
          <a:bodyPr/>
          <a:lstStyle/>
          <a:p>
            <a:pPr marL="0" indent="441325" eaLnBrk="1" hangingPunct="1">
              <a:buFont typeface="Monotype Sorts" pitchFamily="2" charset="2"/>
              <a:buNone/>
            </a:pPr>
            <a:r>
              <a:rPr lang="zh-CN" altLang="en-US" sz="2400" b="1" dirty="0" smtClean="0"/>
              <a:t>抽象数据类型是一个（</a:t>
            </a:r>
            <a:r>
              <a:rPr lang="en-US" altLang="zh-CN" sz="2400" b="1" dirty="0" smtClean="0">
                <a:solidFill>
                  <a:srgbClr val="FF0000"/>
                </a:solidFill>
              </a:rPr>
              <a:t>D,R,P</a:t>
            </a:r>
            <a:r>
              <a:rPr lang="zh-CN" altLang="en-US" sz="2400" b="1" dirty="0" smtClean="0">
                <a:solidFill>
                  <a:srgbClr val="FF0000"/>
                </a:solidFill>
              </a:rPr>
              <a:t>）三元组，</a:t>
            </a:r>
            <a:r>
              <a:rPr lang="zh-CN" altLang="en-US" sz="2400" b="1" dirty="0" smtClean="0"/>
              <a:t>分析可得线性表的抽象数据类型</a:t>
            </a:r>
            <a:r>
              <a:rPr lang="en-US" sz="2400" b="1" dirty="0" smtClean="0"/>
              <a:t>：</a:t>
            </a:r>
          </a:p>
          <a:p>
            <a:pPr marL="0" indent="441325" eaLnBrk="1" hangingPunct="1">
              <a:buFont typeface="Monotype Sorts" pitchFamily="2" charset="2"/>
              <a:buNone/>
            </a:pPr>
            <a:r>
              <a:rPr lang="en-US" altLang="zh-CN" sz="2400" b="1" dirty="0" smtClean="0"/>
              <a:t>ADT  List   {</a:t>
            </a:r>
          </a:p>
          <a:p>
            <a:pPr marL="0" indent="441325" eaLnBrk="1" hangingPunct="1">
              <a:buFont typeface="Monotype Sorts" pitchFamily="2" charset="2"/>
              <a:buNone/>
            </a:pPr>
            <a:r>
              <a:rPr lang="en-US" altLang="zh-CN" sz="2400" b="1" dirty="0" smtClean="0">
                <a:solidFill>
                  <a:srgbClr val="FF0000"/>
                </a:solidFill>
                <a:ea typeface="楷体_GB2312" pitchFamily="49" charset="-122"/>
              </a:rPr>
              <a:t>D</a:t>
            </a:r>
            <a:r>
              <a:rPr lang="zh-CN" altLang="en-US" sz="2400" b="1" dirty="0" smtClean="0">
                <a:ea typeface="楷体_GB2312" pitchFamily="49" charset="-122"/>
              </a:rPr>
              <a:t>＝</a:t>
            </a:r>
            <a:r>
              <a:rPr lang="en-US" altLang="zh-CN" sz="2400" b="1" dirty="0" smtClean="0">
                <a:ea typeface="楷体_GB2312" pitchFamily="49" charset="-122"/>
              </a:rPr>
              <a:t>{ </a:t>
            </a:r>
            <a:r>
              <a:rPr lang="en-US" altLang="zh-CN" sz="2400" b="1" dirty="0" err="1" smtClean="0">
                <a:ea typeface="楷体_GB2312" pitchFamily="49" charset="-122"/>
              </a:rPr>
              <a:t>a</a:t>
            </a:r>
            <a:r>
              <a:rPr lang="en-US" altLang="zh-CN" sz="2400" b="1" baseline="-25000" dirty="0" err="1" smtClean="0">
                <a:ea typeface="楷体_GB2312" pitchFamily="49" charset="-122"/>
              </a:rPr>
              <a:t>i</a:t>
            </a:r>
            <a:r>
              <a:rPr lang="en-US" altLang="zh-CN" sz="2400" b="1" dirty="0" smtClean="0">
                <a:ea typeface="楷体_GB2312" pitchFamily="49" charset="-122"/>
              </a:rPr>
              <a:t> | </a:t>
            </a:r>
            <a:r>
              <a:rPr lang="en-US" altLang="zh-CN" sz="2400" b="1" dirty="0" err="1" smtClean="0">
                <a:ea typeface="楷体_GB2312" pitchFamily="49" charset="-122"/>
              </a:rPr>
              <a:t>a</a:t>
            </a:r>
            <a:r>
              <a:rPr lang="en-US" altLang="zh-CN" sz="2400" b="1" baseline="-25000" dirty="0" err="1" smtClean="0">
                <a:ea typeface="楷体_GB2312" pitchFamily="49" charset="-122"/>
              </a:rPr>
              <a:t>i</a:t>
            </a:r>
            <a:r>
              <a:rPr lang="en-US" altLang="zh-CN" sz="2400" b="1" dirty="0" smtClean="0">
                <a:ea typeface="楷体_GB2312" pitchFamily="49" charset="-122"/>
              </a:rPr>
              <a:t> ∈</a:t>
            </a:r>
            <a:r>
              <a:rPr lang="en-US" altLang="zh-CN" sz="2400" b="1" dirty="0" err="1" smtClean="0">
                <a:ea typeface="楷体_GB2312" pitchFamily="49" charset="-122"/>
              </a:rPr>
              <a:t>ElemSet</a:t>
            </a:r>
            <a:r>
              <a:rPr lang="en-US" altLang="zh-CN" sz="2400" b="1" dirty="0" smtClean="0">
                <a:ea typeface="楷体_GB2312" pitchFamily="49" charset="-122"/>
              </a:rPr>
              <a:t>, </a:t>
            </a:r>
            <a:r>
              <a:rPr lang="en-US" altLang="zh-CN" sz="2400" b="1" dirty="0" err="1" smtClean="0">
                <a:ea typeface="楷体_GB2312" pitchFamily="49" charset="-122"/>
              </a:rPr>
              <a:t>i</a:t>
            </a:r>
            <a:r>
              <a:rPr lang="en-US" altLang="zh-CN" sz="2400" b="1" dirty="0" smtClean="0">
                <a:ea typeface="楷体_GB2312" pitchFamily="49" charset="-122"/>
              </a:rPr>
              <a:t>=1,2,...,n,  n≥0 }</a:t>
            </a:r>
          </a:p>
          <a:p>
            <a:pPr marL="0" indent="441325" eaLnBrk="1" hangingPunct="1">
              <a:buFont typeface="Monotype Sorts" pitchFamily="2" charset="2"/>
              <a:buNone/>
            </a:pPr>
            <a:r>
              <a:rPr lang="zh-CN" altLang="en-US" sz="2400" b="1" dirty="0" smtClean="0">
                <a:ea typeface="楷体_GB2312" pitchFamily="49" charset="-122"/>
              </a:rPr>
              <a:t>                                            （ </a:t>
            </a:r>
            <a:r>
              <a:rPr lang="en-US" altLang="zh-CN" sz="2400" b="1" dirty="0" err="1" smtClean="0">
                <a:ea typeface="楷体_GB2312" pitchFamily="49" charset="-122"/>
              </a:rPr>
              <a:t>i</a:t>
            </a:r>
            <a:r>
              <a:rPr lang="en-US" altLang="zh-CN" sz="2400" b="1" dirty="0" smtClean="0">
                <a:ea typeface="楷体_GB2312" pitchFamily="49" charset="-122"/>
              </a:rPr>
              <a:t> </a:t>
            </a:r>
            <a:r>
              <a:rPr lang="zh-CN" altLang="en-US" sz="2400" b="1" dirty="0" smtClean="0">
                <a:ea typeface="楷体_GB2312" pitchFamily="49" charset="-122"/>
              </a:rPr>
              <a:t>为 </a:t>
            </a:r>
            <a:r>
              <a:rPr lang="en-US" altLang="zh-CN" sz="2400" b="1" dirty="0" err="1" smtClean="0">
                <a:ea typeface="楷体_GB2312" pitchFamily="49" charset="-122"/>
              </a:rPr>
              <a:t>a</a:t>
            </a:r>
            <a:r>
              <a:rPr lang="en-US" altLang="zh-CN" sz="2400" b="1" baseline="-25000" dirty="0" err="1" smtClean="0">
                <a:ea typeface="楷体_GB2312" pitchFamily="49" charset="-122"/>
              </a:rPr>
              <a:t>i</a:t>
            </a:r>
            <a:r>
              <a:rPr lang="en-US" altLang="zh-CN" sz="2400" b="1" baseline="-25000" dirty="0" smtClean="0">
                <a:ea typeface="楷体_GB2312" pitchFamily="49" charset="-122"/>
              </a:rPr>
              <a:t> </a:t>
            </a:r>
            <a:r>
              <a:rPr lang="zh-CN" altLang="en-US" sz="2400" b="1" dirty="0" smtClean="0">
                <a:ea typeface="楷体_GB2312" pitchFamily="49" charset="-122"/>
              </a:rPr>
              <a:t>在线性表中的</a:t>
            </a:r>
            <a:r>
              <a:rPr lang="zh-CN" altLang="en-US" sz="2400" b="1" dirty="0" smtClean="0">
                <a:solidFill>
                  <a:srgbClr val="FF00FF"/>
                </a:solidFill>
                <a:ea typeface="楷体_GB2312" pitchFamily="49" charset="-122"/>
              </a:rPr>
              <a:t>位序）</a:t>
            </a:r>
            <a:endParaRPr lang="en-US" sz="2400" b="1" dirty="0" smtClean="0">
              <a:ea typeface="楷体_GB2312" pitchFamily="49" charset="-122"/>
            </a:endParaRPr>
          </a:p>
          <a:p>
            <a:pPr marL="0" indent="441325" eaLnBrk="1" hangingPunct="1">
              <a:buFont typeface="Monotype Sorts" pitchFamily="2" charset="2"/>
              <a:buNone/>
            </a:pPr>
            <a:r>
              <a:rPr lang="en-US" altLang="zh-CN" sz="2400" b="1" dirty="0" smtClean="0">
                <a:solidFill>
                  <a:srgbClr val="FF0000"/>
                </a:solidFill>
                <a:ea typeface="楷体_GB2312" pitchFamily="49" charset="-122"/>
              </a:rPr>
              <a:t>R</a:t>
            </a:r>
            <a:r>
              <a:rPr lang="zh-CN" altLang="en-US" sz="2400" b="1" dirty="0" smtClean="0">
                <a:ea typeface="楷体_GB2312" pitchFamily="49" charset="-122"/>
              </a:rPr>
              <a:t>＝</a:t>
            </a:r>
            <a:r>
              <a:rPr lang="en-US" altLang="zh-CN" sz="2400" b="1" dirty="0" smtClean="0">
                <a:ea typeface="楷体_GB2312" pitchFamily="49" charset="-122"/>
              </a:rPr>
              <a:t>{ &lt;a</a:t>
            </a:r>
            <a:r>
              <a:rPr lang="en-US" altLang="zh-CN" sz="2400" b="1" baseline="-25000" dirty="0" smtClean="0">
                <a:ea typeface="楷体_GB2312" pitchFamily="49" charset="-122"/>
              </a:rPr>
              <a:t>i-1</a:t>
            </a:r>
            <a:r>
              <a:rPr lang="en-US" altLang="zh-CN" sz="2400" b="1" dirty="0" smtClean="0">
                <a:ea typeface="楷体_GB2312" pitchFamily="49" charset="-122"/>
              </a:rPr>
              <a:t> ,</a:t>
            </a:r>
            <a:r>
              <a:rPr lang="en-US" altLang="zh-CN" sz="2400" b="1" dirty="0" err="1" smtClean="0">
                <a:ea typeface="楷体_GB2312" pitchFamily="49" charset="-122"/>
              </a:rPr>
              <a:t>a</a:t>
            </a:r>
            <a:r>
              <a:rPr lang="en-US" altLang="zh-CN" sz="2400" b="1" baseline="-25000" dirty="0" err="1" smtClean="0">
                <a:ea typeface="楷体_GB2312" pitchFamily="49" charset="-122"/>
              </a:rPr>
              <a:t>i</a:t>
            </a:r>
            <a:r>
              <a:rPr lang="en-US" altLang="zh-CN" sz="2400" b="1" dirty="0" smtClean="0">
                <a:ea typeface="楷体_GB2312" pitchFamily="49" charset="-122"/>
              </a:rPr>
              <a:t> &gt;|a</a:t>
            </a:r>
            <a:r>
              <a:rPr lang="en-US" altLang="zh-CN" sz="2400" b="1" baseline="-25000" dirty="0" smtClean="0">
                <a:ea typeface="楷体_GB2312" pitchFamily="49" charset="-122"/>
              </a:rPr>
              <a:t>i-1</a:t>
            </a:r>
            <a:r>
              <a:rPr lang="en-US" altLang="zh-CN" sz="2400" b="1" dirty="0" smtClean="0">
                <a:ea typeface="楷体_GB2312" pitchFamily="49" charset="-122"/>
              </a:rPr>
              <a:t> ,</a:t>
            </a:r>
            <a:r>
              <a:rPr lang="en-US" altLang="zh-CN" sz="2400" b="1" dirty="0" err="1" smtClean="0">
                <a:ea typeface="楷体_GB2312" pitchFamily="49" charset="-122"/>
              </a:rPr>
              <a:t>a</a:t>
            </a:r>
            <a:r>
              <a:rPr lang="en-US" altLang="zh-CN" sz="2400" b="1" baseline="-25000" dirty="0" err="1" smtClean="0">
                <a:ea typeface="楷体_GB2312" pitchFamily="49" charset="-122"/>
              </a:rPr>
              <a:t>i</a:t>
            </a:r>
            <a:r>
              <a:rPr lang="en-US" altLang="zh-CN" sz="2400" b="1" dirty="0" err="1" smtClean="0">
                <a:ea typeface="楷体_GB2312" pitchFamily="49" charset="-122"/>
              </a:rPr>
              <a:t>∈D</a:t>
            </a:r>
            <a:r>
              <a:rPr lang="en-US" altLang="zh-CN" sz="2400" b="1" dirty="0" smtClean="0">
                <a:ea typeface="楷体_GB2312" pitchFamily="49" charset="-122"/>
              </a:rPr>
              <a:t>,  </a:t>
            </a:r>
            <a:r>
              <a:rPr lang="en-US" altLang="zh-CN" sz="2400" b="1" dirty="0" err="1" smtClean="0">
                <a:ea typeface="楷体_GB2312" pitchFamily="49" charset="-122"/>
              </a:rPr>
              <a:t>i</a:t>
            </a:r>
            <a:r>
              <a:rPr lang="en-US" altLang="zh-CN" sz="2400" b="1" dirty="0" smtClean="0">
                <a:ea typeface="楷体_GB2312" pitchFamily="49" charset="-122"/>
              </a:rPr>
              <a:t>=2,...,n }</a:t>
            </a:r>
          </a:p>
          <a:p>
            <a:pPr marL="0" indent="441325" eaLnBrk="1" hangingPunct="1">
              <a:buFont typeface="Monotype Sorts" pitchFamily="2" charset="2"/>
              <a:buNone/>
            </a:pPr>
            <a:r>
              <a:rPr lang="zh-CN" altLang="en-US" sz="2400" b="1" dirty="0" smtClean="0">
                <a:solidFill>
                  <a:srgbClr val="CC0000"/>
                </a:solidFill>
              </a:rPr>
              <a:t>操作：</a:t>
            </a:r>
            <a:endParaRPr lang="en-US" sz="2400" b="1" dirty="0" smtClean="0">
              <a:solidFill>
                <a:srgbClr val="CC0000"/>
              </a:solidFill>
            </a:endParaRPr>
          </a:p>
          <a:p>
            <a:pPr marL="0" indent="441325" eaLnBrk="1" hangingPunct="1">
              <a:buFont typeface="Monotype Sorts" pitchFamily="2" charset="2"/>
              <a:buNone/>
            </a:pPr>
            <a:r>
              <a:rPr lang="zh-CN" altLang="en-US" sz="2400" b="1" dirty="0"/>
              <a:t>初始化操作 </a:t>
            </a:r>
            <a:r>
              <a:rPr lang="en-US" altLang="zh-CN" sz="2400" b="1" dirty="0"/>
              <a:t>Create()  </a:t>
            </a:r>
            <a:r>
              <a:rPr lang="en-US" altLang="zh-CN" sz="2400" b="1" dirty="0" err="1"/>
              <a:t>CopyList</a:t>
            </a:r>
            <a:r>
              <a:rPr lang="en-US" altLang="zh-CN" sz="2400" b="1" dirty="0"/>
              <a:t>()</a:t>
            </a:r>
          </a:p>
          <a:p>
            <a:pPr marL="0" indent="441325" eaLnBrk="1" hangingPunct="1">
              <a:buFont typeface="Monotype Sorts" pitchFamily="2" charset="2"/>
              <a:buNone/>
            </a:pPr>
            <a:r>
              <a:rPr lang="zh-CN" altLang="en-US" sz="2400" b="1" dirty="0"/>
              <a:t>结构销毁操作 </a:t>
            </a:r>
            <a:r>
              <a:rPr lang="en-US" altLang="zh-CN" sz="2400" b="1" dirty="0" err="1"/>
              <a:t>distroy</a:t>
            </a:r>
            <a:r>
              <a:rPr lang="en-US" altLang="zh-CN" sz="2400" b="1" dirty="0"/>
              <a:t>()</a:t>
            </a:r>
            <a:endParaRPr lang="zh-CN" altLang="en-US" sz="2400" b="1" dirty="0"/>
          </a:p>
          <a:p>
            <a:pPr marL="0" indent="441325" eaLnBrk="1" hangingPunct="1">
              <a:buFont typeface="Monotype Sorts" pitchFamily="2" charset="2"/>
              <a:buNone/>
            </a:pPr>
            <a:r>
              <a:rPr lang="zh-CN" altLang="en-US" sz="2400" b="1" dirty="0"/>
              <a:t>引用型操作</a:t>
            </a:r>
            <a:r>
              <a:rPr lang="en-US" altLang="zh-CN" sz="2400" b="1" dirty="0"/>
              <a:t>Length()search()Locate()</a:t>
            </a:r>
            <a:r>
              <a:rPr lang="en-US" altLang="zh-CN" sz="2400" b="1" dirty="0" err="1"/>
              <a:t>getData</a:t>
            </a:r>
            <a:r>
              <a:rPr lang="en-US" altLang="zh-CN" sz="2400" b="1" dirty="0"/>
              <a:t>()</a:t>
            </a:r>
            <a:r>
              <a:rPr lang="en-US" altLang="zh-CN" sz="2400" b="1" dirty="0" err="1"/>
              <a:t>Isempty</a:t>
            </a:r>
            <a:r>
              <a:rPr lang="en-US" altLang="zh-CN" sz="2400" b="1" dirty="0"/>
              <a:t>()</a:t>
            </a:r>
            <a:r>
              <a:rPr lang="en-US" altLang="zh-CN" sz="2400" b="1" dirty="0" err="1"/>
              <a:t>Isfull</a:t>
            </a:r>
            <a:r>
              <a:rPr lang="en-US" altLang="zh-CN" sz="2400" b="1" dirty="0"/>
              <a:t>()    </a:t>
            </a:r>
          </a:p>
          <a:p>
            <a:pPr marL="0" indent="441325" eaLnBrk="1" hangingPunct="1">
              <a:buFont typeface="Monotype Sorts" pitchFamily="2" charset="2"/>
              <a:buNone/>
            </a:pPr>
            <a:r>
              <a:rPr lang="zh-CN" altLang="en-US" sz="2400" b="1" dirty="0"/>
              <a:t>加工型操作</a:t>
            </a:r>
            <a:r>
              <a:rPr lang="en-US" altLang="zh-CN" sz="2400" b="1" dirty="0" err="1"/>
              <a:t>SetData</a:t>
            </a:r>
            <a:r>
              <a:rPr lang="en-US" altLang="zh-CN" sz="2400" b="1" dirty="0"/>
              <a:t>()Insert()Remove()Sort()</a:t>
            </a:r>
          </a:p>
          <a:p>
            <a:pPr marL="0" indent="441325" eaLnBrk="1" hangingPunct="1">
              <a:buFont typeface="Monotype Sorts" pitchFamily="2" charset="2"/>
              <a:buNone/>
            </a:pPr>
            <a:r>
              <a:rPr lang="en-US" altLang="zh-CN" sz="2400" b="1" dirty="0" smtClean="0">
                <a:latin typeface="宋体" pitchFamily="2" charset="-122"/>
              </a:rPr>
              <a:t>} </a:t>
            </a:r>
            <a:endParaRPr lang="zh-CN" altLang="en-US" sz="2400" b="1" dirty="0" smtClean="0">
              <a:latin typeface="宋体" pitchFamily="2" charset="-122"/>
            </a:endParaRPr>
          </a:p>
        </p:txBody>
      </p:sp>
    </p:spTree>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4294967295"/>
          </p:nvPr>
        </p:nvSpPr>
        <p:spPr>
          <a:xfrm>
            <a:off x="285750" y="1428750"/>
            <a:ext cx="8572500" cy="4667250"/>
          </a:xfrm>
        </p:spPr>
        <p:txBody>
          <a:bodyPr/>
          <a:lstStyle/>
          <a:p>
            <a:pPr>
              <a:buFont typeface="Monotype Sorts" pitchFamily="2" charset="2"/>
              <a:buNone/>
              <a:defRPr/>
            </a:pPr>
            <a:r>
              <a:rPr lang="zh-CN" altLang="en-US" b="1" dirty="0" smtClean="0">
                <a:ea typeface="仿宋_GB2312" pitchFamily="49" charset="-122"/>
              </a:rPr>
              <a:t>           循环链表与单链表的操作实现，最主要的不同就是扫描到链尾，遇到的不是</a:t>
            </a:r>
            <a:r>
              <a:rPr lang="en-US" altLang="zh-CN" b="1" dirty="0" smtClean="0">
                <a:ea typeface="仿宋_GB2312" pitchFamily="49" charset="-122"/>
              </a:rPr>
              <a:t>NULL</a:t>
            </a:r>
            <a:r>
              <a:rPr lang="zh-CN" altLang="en-US" b="1" dirty="0" smtClean="0">
                <a:ea typeface="仿宋_GB2312" pitchFamily="49" charset="-122"/>
              </a:rPr>
              <a:t>，而是表头。</a:t>
            </a:r>
            <a:endParaRPr lang="en-US" altLang="zh-CN" b="1" dirty="0" smtClean="0">
              <a:ea typeface="仿宋_GB2312" pitchFamily="49" charset="-122"/>
            </a:endParaRPr>
          </a:p>
          <a:p>
            <a:pPr indent="22225">
              <a:buFont typeface="Monotype Sorts" pitchFamily="2" charset="2"/>
              <a:buNone/>
              <a:defRPr/>
            </a:pPr>
            <a:r>
              <a:rPr lang="zh-CN" altLang="en-US" b="1" dirty="0" smtClean="0">
                <a:ea typeface="仿宋_GB2312" pitchFamily="49" charset="-122"/>
              </a:rPr>
              <a:t>        循环</a:t>
            </a:r>
            <a:r>
              <a:rPr lang="zh-CN" altLang="en-US" b="1" dirty="0">
                <a:ea typeface="仿宋_GB2312" pitchFamily="49" charset="-122"/>
              </a:rPr>
              <a:t>单链表的长处是从链尾到链头比 较方便。当要处理的数据元素序列具有环型结构特点 时</a:t>
            </a:r>
            <a:r>
              <a:rPr lang="en-US" altLang="zh-CN" b="1" dirty="0">
                <a:ea typeface="仿宋_GB2312" pitchFamily="49" charset="-122"/>
              </a:rPr>
              <a:t>,</a:t>
            </a:r>
            <a:r>
              <a:rPr lang="zh-CN" altLang="en-US" b="1" dirty="0">
                <a:ea typeface="仿宋_GB2312" pitchFamily="49" charset="-122"/>
              </a:rPr>
              <a:t>适合于采用循环单链表</a:t>
            </a:r>
            <a:r>
              <a:rPr lang="zh-CN" altLang="en-US" b="1" dirty="0" smtClean="0">
                <a:ea typeface="仿宋_GB2312" pitchFamily="49" charset="-122"/>
              </a:rPr>
              <a:t>。</a:t>
            </a:r>
            <a:endParaRPr lang="zh-CN" altLang="en-US" dirty="0" smtClean="0"/>
          </a:p>
        </p:txBody>
      </p:sp>
      <p:sp>
        <p:nvSpPr>
          <p:cNvPr id="51203" name="Rectangle 6"/>
          <p:cNvSpPr>
            <a:spLocks noGrp="1" noChangeArrowheads="1"/>
          </p:cNvSpPr>
          <p:nvPr>
            <p:ph type="title" idx="4294967295"/>
          </p:nvPr>
        </p:nvSpPr>
        <p:spPr>
          <a:xfrm>
            <a:off x="685800" y="457200"/>
            <a:ext cx="7772400" cy="614363"/>
          </a:xfrm>
          <a:noFill/>
        </p:spPr>
        <p:txBody>
          <a:bodyPr/>
          <a:lstStyle/>
          <a:p>
            <a:r>
              <a:rPr lang="zh-CN" sz="3600" b="1" smtClean="0">
                <a:ea typeface="华文新魏" pitchFamily="2" charset="-122"/>
              </a:rPr>
              <a:t>循环链表类的定义</a:t>
            </a:r>
          </a:p>
        </p:txBody>
      </p:sp>
    </p:spTree>
  </p:cSld>
  <p:clrMapOvr>
    <a:masterClrMapping/>
  </p:clrMapOvr>
  <p:transition spd="med">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685800" y="6223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3600" dirty="0">
                <a:solidFill>
                  <a:srgbClr val="CC0000"/>
                </a:solidFill>
                <a:ea typeface="华文新魏" pitchFamily="2" charset="-122"/>
              </a:rPr>
              <a:t>循环链表的搜索算法</a:t>
            </a:r>
            <a:endParaRPr lang="zh-CN" altLang="en-US" dirty="0">
              <a:solidFill>
                <a:srgbClr val="CC0000"/>
              </a:solidFill>
              <a:ea typeface="华文新魏" pitchFamily="2" charset="-122"/>
            </a:endParaRPr>
          </a:p>
        </p:txBody>
      </p:sp>
      <p:sp>
        <p:nvSpPr>
          <p:cNvPr id="71683" name="Text Box 3"/>
          <p:cNvSpPr txBox="1">
            <a:spLocks noChangeArrowheads="1"/>
          </p:cNvSpPr>
          <p:nvPr/>
        </p:nvSpPr>
        <p:spPr bwMode="auto">
          <a:xfrm>
            <a:off x="622300" y="1365250"/>
            <a:ext cx="8229600"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05000"/>
              </a:lnSpc>
              <a:defRPr/>
            </a:pPr>
            <a:r>
              <a:rPr lang="en-US" altLang="zh-CN" sz="2800" dirty="0" err="1" smtClean="0">
                <a:solidFill>
                  <a:schemeClr val="tx1">
                    <a:lumMod val="40000"/>
                    <a:lumOff val="60000"/>
                  </a:schemeClr>
                </a:solidFill>
                <a:latin typeface="Times New Roman" pitchFamily="18" charset="0"/>
                <a:ea typeface="仿宋_GB2312" pitchFamily="49" charset="-122"/>
              </a:rPr>
              <a:t>Circ</a:t>
            </a:r>
            <a:r>
              <a:rPr lang="en-US" altLang="zh-CN" sz="2800" dirty="0" err="1" smtClean="0">
                <a:solidFill>
                  <a:schemeClr val="tx1"/>
                </a:solidFill>
                <a:latin typeface="Times New Roman" pitchFamily="18" charset="0"/>
                <a:ea typeface="仿宋_GB2312" pitchFamily="49" charset="-122"/>
              </a:rPr>
              <a:t>ListNode</a:t>
            </a:r>
            <a:r>
              <a:rPr lang="en-US" altLang="zh-CN" sz="2800" dirty="0" smtClean="0">
                <a:solidFill>
                  <a:schemeClr val="tx1"/>
                </a:solidFill>
                <a:latin typeface="Times New Roman" pitchFamily="18" charset="0"/>
                <a:ea typeface="仿宋_GB2312" pitchFamily="49" charset="-122"/>
              </a:rPr>
              <a:t> *</a:t>
            </a:r>
            <a:r>
              <a:rPr lang="en-US" altLang="zh-CN" sz="2800" dirty="0" smtClean="0">
                <a:solidFill>
                  <a:schemeClr val="tx1">
                    <a:lumMod val="40000"/>
                    <a:lumOff val="60000"/>
                  </a:schemeClr>
                </a:solidFill>
                <a:latin typeface="Times New Roman" pitchFamily="18" charset="0"/>
                <a:ea typeface="仿宋_GB2312" pitchFamily="49" charset="-122"/>
              </a:rPr>
              <a:t> </a:t>
            </a:r>
            <a:r>
              <a:rPr lang="en-US" altLang="zh-CN" sz="2800" dirty="0" err="1" smtClean="0">
                <a:solidFill>
                  <a:schemeClr val="tx1">
                    <a:lumMod val="40000"/>
                    <a:lumOff val="60000"/>
                  </a:schemeClr>
                </a:solidFill>
                <a:latin typeface="Times New Roman" pitchFamily="18" charset="0"/>
                <a:ea typeface="仿宋_GB2312" pitchFamily="49" charset="-122"/>
              </a:rPr>
              <a:t>Circ</a:t>
            </a:r>
            <a:r>
              <a:rPr lang="en-US" altLang="zh-CN" sz="2800" dirty="0" err="1" smtClean="0">
                <a:solidFill>
                  <a:schemeClr val="tx1"/>
                </a:solidFill>
                <a:latin typeface="Times New Roman" pitchFamily="18" charset="0"/>
                <a:ea typeface="仿宋_GB2312" pitchFamily="49" charset="-122"/>
              </a:rPr>
              <a:t>List</a:t>
            </a:r>
            <a:r>
              <a:rPr lang="en-US" altLang="zh-CN" sz="2800" dirty="0" smtClean="0">
                <a:solidFill>
                  <a:schemeClr val="tx1"/>
                </a:solidFill>
                <a:latin typeface="Times New Roman" pitchFamily="18" charset="0"/>
                <a:ea typeface="仿宋_GB2312" pitchFamily="49" charset="-122"/>
              </a:rPr>
              <a:t>::Find( </a:t>
            </a:r>
            <a:r>
              <a:rPr lang="en-US" altLang="zh-CN" sz="2800" dirty="0" err="1" smtClean="0">
                <a:solidFill>
                  <a:schemeClr val="tx1"/>
                </a:solidFill>
                <a:latin typeface="Times New Roman" pitchFamily="18" charset="0"/>
                <a:ea typeface="仿宋_GB2312" pitchFamily="49" charset="-122"/>
              </a:rPr>
              <a:t>DataType</a:t>
            </a:r>
            <a:r>
              <a:rPr lang="en-US" altLang="zh-CN" sz="2800" dirty="0" smtClean="0">
                <a:solidFill>
                  <a:schemeClr val="tx1"/>
                </a:solidFill>
                <a:latin typeface="Times New Roman" pitchFamily="18" charset="0"/>
                <a:ea typeface="仿宋_GB2312" pitchFamily="49" charset="-122"/>
              </a:rPr>
              <a:t> x</a:t>
            </a:r>
            <a:r>
              <a:rPr lang="en-US" altLang="zh-CN" sz="2800" i="1" dirty="0" smtClean="0">
                <a:solidFill>
                  <a:schemeClr val="tx1"/>
                </a:solidFill>
                <a:latin typeface="Times New Roman" pitchFamily="18" charset="0"/>
                <a:ea typeface="仿宋_GB2312" pitchFamily="49" charset="-122"/>
              </a:rPr>
              <a:t> </a:t>
            </a:r>
            <a:r>
              <a:rPr lang="en-US" altLang="zh-CN" sz="2800" dirty="0" smtClean="0">
                <a:solidFill>
                  <a:schemeClr val="tx1"/>
                </a:solidFill>
                <a:latin typeface="Times New Roman" pitchFamily="18" charset="0"/>
                <a:ea typeface="仿宋_GB2312" pitchFamily="49" charset="-122"/>
              </a:rPr>
              <a:t>) </a:t>
            </a:r>
          </a:p>
          <a:p>
            <a:pPr eaLnBrk="1" hangingPunct="1">
              <a:lnSpc>
                <a:spcPct val="105000"/>
              </a:lnSpc>
              <a:defRPr/>
            </a:pPr>
            <a:r>
              <a:rPr lang="en-US" altLang="zh-CN" sz="2800" dirty="0" smtClean="0">
                <a:solidFill>
                  <a:schemeClr val="tx1"/>
                </a:solidFill>
                <a:latin typeface="Times New Roman" pitchFamily="18" charset="0"/>
                <a:ea typeface="仿宋_GB2312" pitchFamily="49" charset="-122"/>
              </a:rPr>
              <a:t>{</a:t>
            </a:r>
          </a:p>
          <a:p>
            <a:pPr eaLnBrk="1" hangingPunct="1">
              <a:lnSpc>
                <a:spcPct val="105000"/>
              </a:lnSpc>
              <a:defRPr/>
            </a:pPr>
            <a:r>
              <a:rPr lang="en-US" altLang="zh-CN" sz="2800" dirty="0" smtClean="0">
                <a:solidFill>
                  <a:srgbClr val="CC0000"/>
                </a:solidFill>
                <a:latin typeface="Times New Roman" pitchFamily="18" charset="0"/>
                <a:ea typeface="仿宋_GB2312" pitchFamily="49" charset="-122"/>
              </a:rPr>
              <a:t>//</a:t>
            </a:r>
            <a:r>
              <a:rPr lang="zh-CN" altLang="en-US" sz="2800" b="0" dirty="0" smtClean="0">
                <a:solidFill>
                  <a:srgbClr val="CC0000"/>
                </a:solidFill>
                <a:latin typeface="Times New Roman" pitchFamily="18" charset="0"/>
                <a:ea typeface="隶书" pitchFamily="49" charset="-122"/>
              </a:rPr>
              <a:t>在链表中从头搜索其数据值为 </a:t>
            </a:r>
            <a:r>
              <a:rPr lang="en-US" altLang="zh-CN" sz="2800" b="0" dirty="0" smtClean="0">
                <a:solidFill>
                  <a:srgbClr val="CC0000"/>
                </a:solidFill>
                <a:latin typeface="Times New Roman" pitchFamily="18" charset="0"/>
                <a:ea typeface="隶书" pitchFamily="49" charset="-122"/>
              </a:rPr>
              <a:t>x </a:t>
            </a:r>
            <a:r>
              <a:rPr lang="zh-CN" altLang="en-US" sz="2800" b="0" dirty="0" smtClean="0">
                <a:solidFill>
                  <a:srgbClr val="CC0000"/>
                </a:solidFill>
                <a:latin typeface="Times New Roman" pitchFamily="18" charset="0"/>
                <a:ea typeface="隶书" pitchFamily="49" charset="-122"/>
              </a:rPr>
              <a:t>的结点</a:t>
            </a:r>
          </a:p>
          <a:p>
            <a:pPr eaLnBrk="1" hangingPunct="1">
              <a:lnSpc>
                <a:spcPct val="105000"/>
              </a:lnSpc>
              <a:defRPr/>
            </a:pPr>
            <a:r>
              <a:rPr lang="zh-CN" altLang="en-US" sz="2800" b="0" dirty="0" smtClean="0">
                <a:latin typeface="Times New Roman" pitchFamily="18" charset="0"/>
                <a:ea typeface="仿宋_GB2312" pitchFamily="49" charset="-122"/>
              </a:rPr>
              <a:t>    </a:t>
            </a:r>
            <a:r>
              <a:rPr lang="zh-CN" altLang="en-US" sz="2800" dirty="0" smtClean="0">
                <a:solidFill>
                  <a:schemeClr val="tx1"/>
                </a:solidFill>
                <a:latin typeface="Times New Roman" pitchFamily="18" charset="0"/>
                <a:ea typeface="仿宋_GB2312" pitchFamily="49" charset="-122"/>
              </a:rPr>
              <a:t> </a:t>
            </a:r>
            <a:r>
              <a:rPr lang="en-US" altLang="zh-CN" sz="2800" dirty="0" err="1" smtClean="0">
                <a:solidFill>
                  <a:schemeClr val="tx1"/>
                </a:solidFill>
                <a:latin typeface="Times New Roman" pitchFamily="18" charset="0"/>
                <a:ea typeface="仿宋_GB2312" pitchFamily="49" charset="-122"/>
              </a:rPr>
              <a:t>CircListNode</a:t>
            </a:r>
            <a:r>
              <a:rPr lang="en-US" altLang="zh-CN" sz="2800" dirty="0" smtClean="0">
                <a:solidFill>
                  <a:schemeClr val="tx1"/>
                </a:solidFill>
                <a:latin typeface="Times New Roman" pitchFamily="18" charset="0"/>
                <a:ea typeface="仿宋_GB2312" pitchFamily="49" charset="-122"/>
              </a:rPr>
              <a:t> * p = first</a:t>
            </a:r>
            <a:r>
              <a:rPr lang="en-US" altLang="zh-CN" sz="2800" dirty="0" smtClean="0">
                <a:solidFill>
                  <a:schemeClr val="tx1"/>
                </a:solidFill>
                <a:latin typeface="楷体_GB2312" pitchFamily="49" charset="-122"/>
                <a:ea typeface="楷体_GB2312" pitchFamily="49" charset="-122"/>
              </a:rPr>
              <a:t>-&gt;</a:t>
            </a:r>
            <a:r>
              <a:rPr lang="en-US" altLang="zh-CN" sz="2800" dirty="0" smtClean="0">
                <a:solidFill>
                  <a:schemeClr val="tx1"/>
                </a:solidFill>
                <a:latin typeface="Times New Roman" pitchFamily="18" charset="0"/>
                <a:ea typeface="仿宋_GB2312" pitchFamily="49" charset="-122"/>
              </a:rPr>
              <a:t>link;</a:t>
            </a:r>
          </a:p>
          <a:p>
            <a:pPr eaLnBrk="1" hangingPunct="1">
              <a:lnSpc>
                <a:spcPct val="105000"/>
              </a:lnSpc>
              <a:defRPr/>
            </a:pPr>
            <a:r>
              <a:rPr lang="en-US" altLang="zh-CN" sz="2800" dirty="0" smtClean="0">
                <a:solidFill>
                  <a:schemeClr val="tx1"/>
                </a:solidFill>
                <a:latin typeface="Times New Roman" pitchFamily="18" charset="0"/>
                <a:ea typeface="仿宋_GB2312" pitchFamily="49" charset="-122"/>
              </a:rPr>
              <a:t>     while (                                                 </a:t>
            </a:r>
            <a:r>
              <a:rPr lang="en-US" altLang="zh-CN" sz="2800" dirty="0" smtClean="0">
                <a:solidFill>
                  <a:schemeClr val="tx1"/>
                </a:solidFill>
                <a:latin typeface="Times New Roman" pitchFamily="18" charset="0"/>
              </a:rPr>
              <a:t>) </a:t>
            </a:r>
            <a:r>
              <a:rPr lang="en-US" altLang="zh-CN" sz="2800" dirty="0" smtClean="0">
                <a:solidFill>
                  <a:schemeClr val="tx1"/>
                </a:solidFill>
                <a:latin typeface="Times New Roman" pitchFamily="18" charset="0"/>
                <a:ea typeface="仿宋_GB2312" pitchFamily="49" charset="-122"/>
              </a:rPr>
              <a:t> </a:t>
            </a:r>
          </a:p>
          <a:p>
            <a:pPr eaLnBrk="1" hangingPunct="1">
              <a:lnSpc>
                <a:spcPct val="105000"/>
              </a:lnSpc>
              <a:defRPr/>
            </a:pPr>
            <a:r>
              <a:rPr lang="en-US" altLang="zh-CN" sz="2800" dirty="0" smtClean="0">
                <a:solidFill>
                  <a:schemeClr val="tx1"/>
                </a:solidFill>
                <a:latin typeface="Times New Roman" pitchFamily="18" charset="0"/>
                <a:ea typeface="仿宋_GB2312" pitchFamily="49" charset="-122"/>
              </a:rPr>
              <a:t>         p = p</a:t>
            </a:r>
            <a:r>
              <a:rPr lang="en-US" altLang="zh-CN" sz="2800" dirty="0" smtClean="0">
                <a:solidFill>
                  <a:schemeClr val="tx1"/>
                </a:solidFill>
                <a:latin typeface="楷体_GB2312" pitchFamily="49" charset="-122"/>
                <a:ea typeface="楷体_GB2312" pitchFamily="49" charset="-122"/>
              </a:rPr>
              <a:t>-&gt;</a:t>
            </a:r>
            <a:r>
              <a:rPr lang="en-US" altLang="zh-CN" sz="2800" dirty="0" smtClean="0">
                <a:solidFill>
                  <a:schemeClr val="tx1"/>
                </a:solidFill>
                <a:latin typeface="Times New Roman" pitchFamily="18" charset="0"/>
                <a:ea typeface="仿宋_GB2312" pitchFamily="49" charset="-122"/>
              </a:rPr>
              <a:t>link;</a:t>
            </a:r>
          </a:p>
          <a:p>
            <a:pPr eaLnBrk="1" hangingPunct="1">
              <a:defRPr/>
            </a:pPr>
            <a:r>
              <a:rPr lang="en-US" altLang="zh-CN" sz="2800" dirty="0" smtClean="0">
                <a:solidFill>
                  <a:schemeClr val="tx1"/>
                </a:solidFill>
                <a:latin typeface="Times New Roman" pitchFamily="18" charset="0"/>
                <a:ea typeface="仿宋_GB2312" pitchFamily="49" charset="-122"/>
              </a:rPr>
              <a:t>     </a:t>
            </a:r>
            <a:r>
              <a:rPr lang="en-US" altLang="zh-CN" sz="2800" dirty="0" smtClean="0">
                <a:solidFill>
                  <a:schemeClr val="tx1"/>
                </a:solidFill>
                <a:latin typeface="Times New Roman" pitchFamily="18" charset="0"/>
                <a:ea typeface="隶书" pitchFamily="49" charset="-122"/>
              </a:rPr>
              <a:t>if ( p != NULL) return p;	   //</a:t>
            </a:r>
            <a:r>
              <a:rPr lang="zh-CN" altLang="en-US" sz="2800" dirty="0" smtClean="0">
                <a:solidFill>
                  <a:schemeClr val="tx1"/>
                </a:solidFill>
                <a:latin typeface="Times New Roman" pitchFamily="18" charset="0"/>
                <a:ea typeface="隶书" pitchFamily="49" charset="-122"/>
              </a:rPr>
              <a:t>搜索成功</a:t>
            </a:r>
          </a:p>
          <a:p>
            <a:pPr eaLnBrk="1" hangingPunct="1">
              <a:defRPr/>
            </a:pPr>
            <a:r>
              <a:rPr lang="zh-CN" altLang="en-US" sz="2800" dirty="0" smtClean="0">
                <a:solidFill>
                  <a:schemeClr val="tx1"/>
                </a:solidFill>
                <a:latin typeface="Times New Roman" pitchFamily="18" charset="0"/>
                <a:ea typeface="隶书" pitchFamily="49" charset="-122"/>
              </a:rPr>
              <a:t>         </a:t>
            </a:r>
            <a:r>
              <a:rPr lang="en-US" altLang="zh-CN" sz="2800" dirty="0" smtClean="0">
                <a:solidFill>
                  <a:schemeClr val="tx1"/>
                </a:solidFill>
                <a:latin typeface="Times New Roman" pitchFamily="18" charset="0"/>
                <a:ea typeface="隶书" pitchFamily="49" charset="-122"/>
              </a:rPr>
              <a:t>else return NULL;	             //</a:t>
            </a:r>
            <a:r>
              <a:rPr lang="zh-CN" altLang="en-US" sz="2800" dirty="0" smtClean="0">
                <a:solidFill>
                  <a:schemeClr val="tx1"/>
                </a:solidFill>
                <a:latin typeface="Times New Roman" pitchFamily="18" charset="0"/>
                <a:ea typeface="隶书" pitchFamily="49" charset="-122"/>
              </a:rPr>
              <a:t>搜索不成功</a:t>
            </a:r>
            <a:endParaRPr lang="en-US" sz="2800" dirty="0" smtClean="0">
              <a:solidFill>
                <a:schemeClr val="tx1"/>
              </a:solidFill>
              <a:latin typeface="Times New Roman" pitchFamily="18" charset="0"/>
              <a:ea typeface="仿宋_GB2312" pitchFamily="49" charset="-122"/>
            </a:endParaRPr>
          </a:p>
          <a:p>
            <a:pPr eaLnBrk="1" hangingPunct="1">
              <a:lnSpc>
                <a:spcPct val="105000"/>
              </a:lnSpc>
              <a:defRPr/>
            </a:pPr>
            <a:r>
              <a:rPr lang="en-US" altLang="zh-CN" sz="2800" dirty="0" smtClean="0">
                <a:solidFill>
                  <a:schemeClr val="tx1"/>
                </a:solidFill>
                <a:latin typeface="Times New Roman" pitchFamily="18" charset="0"/>
                <a:ea typeface="仿宋_GB2312" pitchFamily="49" charset="-122"/>
              </a:rPr>
              <a:t>}</a:t>
            </a:r>
          </a:p>
        </p:txBody>
      </p:sp>
      <p:sp>
        <p:nvSpPr>
          <p:cNvPr id="52228" name="TextBox 5"/>
          <p:cNvSpPr txBox="1">
            <a:spLocks noChangeArrowheads="1"/>
          </p:cNvSpPr>
          <p:nvPr/>
        </p:nvSpPr>
        <p:spPr bwMode="auto">
          <a:xfrm>
            <a:off x="2286000" y="3214688"/>
            <a:ext cx="441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a:solidFill>
                  <a:schemeClr val="tx1"/>
                </a:solidFill>
                <a:latin typeface="Times New Roman" pitchFamily="18" charset="0"/>
                <a:ea typeface="仿宋_GB2312" pitchFamily="49" charset="-122"/>
              </a:rPr>
              <a:t>p!= NULL&amp;&amp; p</a:t>
            </a:r>
            <a:r>
              <a:rPr lang="en-US" altLang="zh-CN" sz="2800">
                <a:solidFill>
                  <a:schemeClr val="tx1"/>
                </a:solidFill>
                <a:latin typeface="仿宋_GB2312" pitchFamily="49" charset="-122"/>
                <a:ea typeface="仿宋_GB2312" pitchFamily="49" charset="-122"/>
              </a:rPr>
              <a:t>-&gt;</a:t>
            </a:r>
            <a:r>
              <a:rPr lang="en-US" altLang="zh-CN" sz="2800">
                <a:solidFill>
                  <a:schemeClr val="tx1"/>
                </a:solidFill>
                <a:latin typeface="Times New Roman" pitchFamily="18" charset="0"/>
              </a:rPr>
              <a:t>data !</a:t>
            </a:r>
            <a:r>
              <a:rPr lang="en-US" altLang="zh-CN" sz="2800" i="1">
                <a:solidFill>
                  <a:schemeClr val="tx1"/>
                </a:solidFill>
                <a:latin typeface="Times New Roman" pitchFamily="18" charset="0"/>
              </a:rPr>
              <a:t>=</a:t>
            </a:r>
            <a:r>
              <a:rPr lang="en-US" altLang="zh-CN" sz="2800">
                <a:solidFill>
                  <a:schemeClr val="tx1"/>
                </a:solidFill>
                <a:latin typeface="Times New Roman" pitchFamily="18" charset="0"/>
              </a:rPr>
              <a:t> x</a:t>
            </a:r>
            <a:endParaRPr lang="zh-CN" altLang="en-US" sz="2800"/>
          </a:p>
        </p:txBody>
      </p:sp>
      <p:sp>
        <p:nvSpPr>
          <p:cNvPr id="52229" name="Text Box 65"/>
          <p:cNvSpPr txBox="1">
            <a:spLocks noChangeArrowheads="1"/>
          </p:cNvSpPr>
          <p:nvPr/>
        </p:nvSpPr>
        <p:spPr bwMode="auto">
          <a:xfrm>
            <a:off x="768350" y="6115050"/>
            <a:ext cx="1222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zh-CN" altLang="en-US" sz="2800">
                <a:solidFill>
                  <a:schemeClr val="tx1"/>
                </a:solidFill>
                <a:latin typeface="Arial Narrow" pitchFamily="34" charset="0"/>
                <a:ea typeface="仿宋_GB2312" pitchFamily="49" charset="-122"/>
              </a:rPr>
              <a:t>搜索</a:t>
            </a:r>
            <a:r>
              <a:rPr lang="en-US" altLang="zh-CN" sz="2800" b="0">
                <a:solidFill>
                  <a:schemeClr val="tx1"/>
                </a:solidFill>
                <a:latin typeface="Arial Narrow" pitchFamily="34" charset="0"/>
                <a:ea typeface="仿宋_GB2312" pitchFamily="49" charset="-122"/>
              </a:rPr>
              <a:t>15</a:t>
            </a:r>
            <a:endParaRPr lang="en-US" altLang="zh-CN" sz="2800" b="0">
              <a:solidFill>
                <a:schemeClr val="tx1"/>
              </a:solidFill>
              <a:latin typeface="Times New Roman" pitchFamily="18" charset="0"/>
            </a:endParaRPr>
          </a:p>
        </p:txBody>
      </p:sp>
      <p:sp>
        <p:nvSpPr>
          <p:cNvPr id="52230" name="Rectangle 5" descr="白色大理石"/>
          <p:cNvSpPr>
            <a:spLocks noChangeArrowheads="1"/>
          </p:cNvSpPr>
          <p:nvPr/>
        </p:nvSpPr>
        <p:spPr bwMode="auto">
          <a:xfrm>
            <a:off x="1914525" y="5419725"/>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2231" name="Line 6"/>
          <p:cNvSpPr>
            <a:spLocks noChangeShapeType="1"/>
          </p:cNvSpPr>
          <p:nvPr/>
        </p:nvSpPr>
        <p:spPr bwMode="auto">
          <a:xfrm>
            <a:off x="2371725" y="541972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2" name="Line 7"/>
          <p:cNvSpPr>
            <a:spLocks noChangeShapeType="1"/>
          </p:cNvSpPr>
          <p:nvPr/>
        </p:nvSpPr>
        <p:spPr bwMode="auto">
          <a:xfrm flipV="1">
            <a:off x="2371725" y="5267325"/>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3" name="Rectangle 8" descr="白色大理石"/>
          <p:cNvSpPr>
            <a:spLocks noChangeArrowheads="1"/>
          </p:cNvSpPr>
          <p:nvPr/>
        </p:nvSpPr>
        <p:spPr bwMode="auto">
          <a:xfrm>
            <a:off x="3133725" y="5419725"/>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2234" name="Line 9"/>
          <p:cNvSpPr>
            <a:spLocks noChangeShapeType="1"/>
          </p:cNvSpPr>
          <p:nvPr/>
        </p:nvSpPr>
        <p:spPr bwMode="auto">
          <a:xfrm>
            <a:off x="3590925" y="541972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5" name="Line 10"/>
          <p:cNvSpPr>
            <a:spLocks noChangeShapeType="1"/>
          </p:cNvSpPr>
          <p:nvPr/>
        </p:nvSpPr>
        <p:spPr bwMode="auto">
          <a:xfrm flipV="1">
            <a:off x="3590925" y="5267325"/>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Rectangle 11" descr="白色大理石"/>
          <p:cNvSpPr>
            <a:spLocks noChangeArrowheads="1"/>
          </p:cNvSpPr>
          <p:nvPr/>
        </p:nvSpPr>
        <p:spPr bwMode="auto">
          <a:xfrm>
            <a:off x="4352925" y="5419725"/>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2237" name="Line 12"/>
          <p:cNvSpPr>
            <a:spLocks noChangeShapeType="1"/>
          </p:cNvSpPr>
          <p:nvPr/>
        </p:nvSpPr>
        <p:spPr bwMode="auto">
          <a:xfrm>
            <a:off x="4810125" y="541972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Line 13"/>
          <p:cNvSpPr>
            <a:spLocks noChangeShapeType="1"/>
          </p:cNvSpPr>
          <p:nvPr/>
        </p:nvSpPr>
        <p:spPr bwMode="auto">
          <a:xfrm flipV="1">
            <a:off x="4810125" y="5267325"/>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9" name="Rectangle 14" descr="白色大理石"/>
          <p:cNvSpPr>
            <a:spLocks noChangeArrowheads="1"/>
          </p:cNvSpPr>
          <p:nvPr/>
        </p:nvSpPr>
        <p:spPr bwMode="auto">
          <a:xfrm>
            <a:off x="5572125" y="5419725"/>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2240" name="Line 15"/>
          <p:cNvSpPr>
            <a:spLocks noChangeShapeType="1"/>
          </p:cNvSpPr>
          <p:nvPr/>
        </p:nvSpPr>
        <p:spPr bwMode="auto">
          <a:xfrm>
            <a:off x="6029325" y="541972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1" name="Line 16"/>
          <p:cNvSpPr>
            <a:spLocks noChangeShapeType="1"/>
          </p:cNvSpPr>
          <p:nvPr/>
        </p:nvSpPr>
        <p:spPr bwMode="auto">
          <a:xfrm flipV="1">
            <a:off x="6029325" y="5267325"/>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2" name="Rectangle 17" descr="白色大理石"/>
          <p:cNvSpPr>
            <a:spLocks noChangeArrowheads="1"/>
          </p:cNvSpPr>
          <p:nvPr/>
        </p:nvSpPr>
        <p:spPr bwMode="auto">
          <a:xfrm>
            <a:off x="6791325" y="5419725"/>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2243" name="Line 18"/>
          <p:cNvSpPr>
            <a:spLocks noChangeShapeType="1"/>
          </p:cNvSpPr>
          <p:nvPr/>
        </p:nvSpPr>
        <p:spPr bwMode="auto">
          <a:xfrm>
            <a:off x="7248525" y="5419725"/>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4" name="Line 19"/>
          <p:cNvSpPr>
            <a:spLocks noChangeShapeType="1"/>
          </p:cNvSpPr>
          <p:nvPr/>
        </p:nvSpPr>
        <p:spPr bwMode="auto">
          <a:xfrm flipV="1">
            <a:off x="7248525" y="5267325"/>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5" name="Line 20"/>
          <p:cNvSpPr>
            <a:spLocks noChangeShapeType="1"/>
          </p:cNvSpPr>
          <p:nvPr/>
        </p:nvSpPr>
        <p:spPr bwMode="auto">
          <a:xfrm>
            <a:off x="2828925" y="5586413"/>
            <a:ext cx="3048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6" name="Line 21"/>
          <p:cNvSpPr>
            <a:spLocks noChangeShapeType="1"/>
          </p:cNvSpPr>
          <p:nvPr/>
        </p:nvSpPr>
        <p:spPr bwMode="auto">
          <a:xfrm>
            <a:off x="4048125" y="5586413"/>
            <a:ext cx="3048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7" name="Line 22"/>
          <p:cNvSpPr>
            <a:spLocks noChangeShapeType="1"/>
          </p:cNvSpPr>
          <p:nvPr/>
        </p:nvSpPr>
        <p:spPr bwMode="auto">
          <a:xfrm>
            <a:off x="5267325" y="5586413"/>
            <a:ext cx="3048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8" name="Line 23"/>
          <p:cNvSpPr>
            <a:spLocks noChangeShapeType="1"/>
          </p:cNvSpPr>
          <p:nvPr/>
        </p:nvSpPr>
        <p:spPr bwMode="auto">
          <a:xfrm>
            <a:off x="6486525" y="5586413"/>
            <a:ext cx="3048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49" name="Line 24"/>
          <p:cNvSpPr>
            <a:spLocks noChangeShapeType="1"/>
          </p:cNvSpPr>
          <p:nvPr/>
        </p:nvSpPr>
        <p:spPr bwMode="auto">
          <a:xfrm>
            <a:off x="1685925" y="5586413"/>
            <a:ext cx="2286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0" name="Line 25"/>
          <p:cNvSpPr>
            <a:spLocks noChangeShapeType="1"/>
          </p:cNvSpPr>
          <p:nvPr/>
        </p:nvSpPr>
        <p:spPr bwMode="auto">
          <a:xfrm flipV="1">
            <a:off x="1457325" y="5738813"/>
            <a:ext cx="4572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1" name="Line 26"/>
          <p:cNvSpPr>
            <a:spLocks noChangeShapeType="1"/>
          </p:cNvSpPr>
          <p:nvPr/>
        </p:nvSpPr>
        <p:spPr bwMode="auto">
          <a:xfrm flipH="1">
            <a:off x="1685925" y="5114925"/>
            <a:ext cx="6324600"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2" name="Line 27"/>
          <p:cNvSpPr>
            <a:spLocks noChangeShapeType="1"/>
          </p:cNvSpPr>
          <p:nvPr/>
        </p:nvSpPr>
        <p:spPr bwMode="auto">
          <a:xfrm>
            <a:off x="1685925" y="5114925"/>
            <a:ext cx="0" cy="45720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3" name="Line 28"/>
          <p:cNvSpPr>
            <a:spLocks noChangeShapeType="1"/>
          </p:cNvSpPr>
          <p:nvPr/>
        </p:nvSpPr>
        <p:spPr bwMode="auto">
          <a:xfrm>
            <a:off x="8010525" y="5114925"/>
            <a:ext cx="0" cy="45720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4" name="Line 29"/>
          <p:cNvSpPr>
            <a:spLocks noChangeShapeType="1"/>
          </p:cNvSpPr>
          <p:nvPr/>
        </p:nvSpPr>
        <p:spPr bwMode="auto">
          <a:xfrm>
            <a:off x="7705725" y="5586413"/>
            <a:ext cx="30480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55" name="Text Box 30"/>
          <p:cNvSpPr txBox="1">
            <a:spLocks noChangeArrowheads="1"/>
          </p:cNvSpPr>
          <p:nvPr/>
        </p:nvSpPr>
        <p:spPr bwMode="auto">
          <a:xfrm>
            <a:off x="717550" y="5434013"/>
            <a:ext cx="815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first</a:t>
            </a:r>
            <a:endParaRPr lang="en-US" altLang="zh-CN" sz="2400" b="0">
              <a:solidFill>
                <a:schemeClr val="tx1"/>
              </a:solidFill>
              <a:latin typeface="Times New Roman" pitchFamily="18" charset="0"/>
            </a:endParaRPr>
          </a:p>
        </p:txBody>
      </p:sp>
      <p:sp>
        <p:nvSpPr>
          <p:cNvPr id="52256" name="Text Box 57"/>
          <p:cNvSpPr txBox="1">
            <a:spLocks noChangeArrowheads="1"/>
          </p:cNvSpPr>
          <p:nvPr/>
        </p:nvSpPr>
        <p:spPr bwMode="auto">
          <a:xfrm>
            <a:off x="3133725" y="5419725"/>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31</a:t>
            </a:r>
            <a:endParaRPr lang="en-US" altLang="zh-CN" sz="2800" b="0">
              <a:solidFill>
                <a:schemeClr val="tx1"/>
              </a:solidFill>
              <a:latin typeface="Times New Roman" pitchFamily="18" charset="0"/>
            </a:endParaRPr>
          </a:p>
        </p:txBody>
      </p:sp>
      <p:sp>
        <p:nvSpPr>
          <p:cNvPr id="52257" name="Text Box 59"/>
          <p:cNvSpPr txBox="1">
            <a:spLocks noChangeArrowheads="1"/>
          </p:cNvSpPr>
          <p:nvPr/>
        </p:nvSpPr>
        <p:spPr bwMode="auto">
          <a:xfrm>
            <a:off x="4352925" y="5419725"/>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48</a:t>
            </a:r>
            <a:endParaRPr lang="en-US" altLang="zh-CN" sz="2800" b="0">
              <a:solidFill>
                <a:schemeClr val="tx1"/>
              </a:solidFill>
              <a:latin typeface="Times New Roman" pitchFamily="18" charset="0"/>
            </a:endParaRPr>
          </a:p>
        </p:txBody>
      </p:sp>
      <p:sp>
        <p:nvSpPr>
          <p:cNvPr id="52258" name="Text Box 61"/>
          <p:cNvSpPr txBox="1">
            <a:spLocks noChangeArrowheads="1"/>
          </p:cNvSpPr>
          <p:nvPr/>
        </p:nvSpPr>
        <p:spPr bwMode="auto">
          <a:xfrm>
            <a:off x="5572125" y="5419725"/>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15</a:t>
            </a:r>
            <a:endParaRPr lang="en-US" altLang="zh-CN" sz="2800" b="0">
              <a:solidFill>
                <a:schemeClr val="tx1"/>
              </a:solidFill>
              <a:latin typeface="Times New Roman" pitchFamily="18" charset="0"/>
            </a:endParaRPr>
          </a:p>
        </p:txBody>
      </p:sp>
      <p:sp>
        <p:nvSpPr>
          <p:cNvPr id="52259" name="Text Box 63"/>
          <p:cNvSpPr txBox="1">
            <a:spLocks noChangeArrowheads="1"/>
          </p:cNvSpPr>
          <p:nvPr/>
        </p:nvSpPr>
        <p:spPr bwMode="auto">
          <a:xfrm>
            <a:off x="6791325" y="5419725"/>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57</a:t>
            </a:r>
            <a:endParaRPr lang="en-US" altLang="zh-CN" sz="2800" b="0">
              <a:solidFill>
                <a:schemeClr val="tx1"/>
              </a:solidFill>
              <a:latin typeface="Times New Roman" pitchFamily="18" charset="0"/>
            </a:endParaRPr>
          </a:p>
        </p:txBody>
      </p:sp>
      <p:sp>
        <p:nvSpPr>
          <p:cNvPr id="52260" name="Line 66"/>
          <p:cNvSpPr>
            <a:spLocks noChangeShapeType="1"/>
          </p:cNvSpPr>
          <p:nvPr/>
        </p:nvSpPr>
        <p:spPr bwMode="auto">
          <a:xfrm flipV="1">
            <a:off x="3362325" y="5953125"/>
            <a:ext cx="0" cy="4572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61" name="Text Box 69"/>
          <p:cNvSpPr txBox="1">
            <a:spLocks noChangeArrowheads="1"/>
          </p:cNvSpPr>
          <p:nvPr/>
        </p:nvSpPr>
        <p:spPr bwMode="auto">
          <a:xfrm>
            <a:off x="3411538" y="5876925"/>
            <a:ext cx="4079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3200">
                <a:latin typeface="Times New Roman" pitchFamily="18" charset="0"/>
                <a:sym typeface="Symbol" pitchFamily="18" charset="2"/>
              </a:rPr>
              <a:t></a:t>
            </a:r>
            <a:endParaRPr lang="en-US" altLang="zh-CN" sz="2400" b="0">
              <a:latin typeface="Times New Roman" pitchFamily="18" charset="0"/>
            </a:endParaRPr>
          </a:p>
        </p:txBody>
      </p:sp>
      <p:sp>
        <p:nvSpPr>
          <p:cNvPr id="52262" name="Text Box 81"/>
          <p:cNvSpPr txBox="1">
            <a:spLocks noChangeArrowheads="1"/>
          </p:cNvSpPr>
          <p:nvPr/>
        </p:nvSpPr>
        <p:spPr bwMode="auto">
          <a:xfrm>
            <a:off x="3175000" y="6334125"/>
            <a:ext cx="38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p</a:t>
            </a:r>
            <a:endParaRPr lang="en-US" altLang="zh-CN" sz="2400" b="0">
              <a:solidFill>
                <a:schemeClr val="tx1"/>
              </a:solidFill>
              <a:latin typeface="Times New Roman" pitchFamily="18" charset="0"/>
            </a:endParaRPr>
          </a:p>
        </p:txBody>
      </p:sp>
      <p:sp>
        <p:nvSpPr>
          <p:cNvPr id="2" name="矩形 1"/>
          <p:cNvSpPr/>
          <p:nvPr/>
        </p:nvSpPr>
        <p:spPr>
          <a:xfrm>
            <a:off x="2916238" y="3203575"/>
            <a:ext cx="1016000" cy="585788"/>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a:defRPr/>
            </a:pPr>
            <a:r>
              <a:rPr lang="en-US" altLang="zh-CN" sz="3200" dirty="0">
                <a:solidFill>
                  <a:schemeClr val="tx1"/>
                </a:solidFill>
                <a:ea typeface="仿宋_GB2312" pitchFamily="49" charset="-122"/>
              </a:rPr>
              <a:t>first </a:t>
            </a:r>
            <a:endParaRPr lang="zh-CN" altLang="en-US" sz="3200" dirty="0">
              <a:solidFill>
                <a:schemeClr val="tx1"/>
              </a:solidFill>
              <a:ea typeface="仿宋_GB2312" pitchFamily="49" charset="-122"/>
            </a:endParaRPr>
          </a:p>
        </p:txBody>
      </p:sp>
      <p:sp>
        <p:nvSpPr>
          <p:cNvPr id="40" name="矩形 39"/>
          <p:cNvSpPr/>
          <p:nvPr/>
        </p:nvSpPr>
        <p:spPr>
          <a:xfrm>
            <a:off x="2355850" y="4076700"/>
            <a:ext cx="1017588" cy="585788"/>
          </a:xfrm>
          <a:prstGeom prst="rect">
            <a:avLst/>
          </a:prstGeom>
        </p:spPr>
        <p:style>
          <a:lnRef idx="3">
            <a:schemeClr val="lt1"/>
          </a:lnRef>
          <a:fillRef idx="1">
            <a:schemeClr val="accent3"/>
          </a:fillRef>
          <a:effectRef idx="1">
            <a:schemeClr val="accent3"/>
          </a:effectRef>
          <a:fontRef idx="minor">
            <a:schemeClr val="lt1"/>
          </a:fontRef>
        </p:style>
        <p:txBody>
          <a:bodyPr wrap="none">
            <a:spAutoFit/>
          </a:bodyPr>
          <a:lstStyle/>
          <a:p>
            <a:pPr>
              <a:defRPr/>
            </a:pPr>
            <a:r>
              <a:rPr lang="en-US" altLang="zh-CN" sz="3200" dirty="0">
                <a:solidFill>
                  <a:schemeClr val="tx1"/>
                </a:solidFill>
                <a:ea typeface="仿宋_GB2312" pitchFamily="49" charset="-122"/>
              </a:rPr>
              <a:t>first </a:t>
            </a:r>
            <a:endParaRPr lang="zh-CN" altLang="en-US" sz="3200"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2"/>
          <p:cNvSpPr txBox="1">
            <a:spLocks noGrp="1" noChangeArrowheads="1"/>
          </p:cNvSpPr>
          <p:nvPr/>
        </p:nvSpPr>
        <p:spPr bwMode="auto">
          <a:xfrm>
            <a:off x="7358063" y="6429375"/>
            <a:ext cx="1785937"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198A32E0-27DA-4CB2-99C4-CD3C0593ECA3}" type="slidenum">
              <a:rPr lang="en-US" altLang="zh-CN" sz="1400" b="0">
                <a:solidFill>
                  <a:schemeClr val="bg2"/>
                </a:solidFill>
                <a:latin typeface="Times New Roman" pitchFamily="18" charset="0"/>
                <a:ea typeface="宋体" pitchFamily="2" charset="-122"/>
              </a:rPr>
              <a:pPr algn="ctr" eaLnBrk="1" hangingPunct="1">
                <a:spcBef>
                  <a:spcPct val="50000"/>
                </a:spcBef>
              </a:pPr>
              <a:t>52</a:t>
            </a:fld>
            <a:endParaRPr lang="en-US" altLang="zh-CN" sz="1400" b="0">
              <a:solidFill>
                <a:schemeClr val="bg2"/>
              </a:solidFill>
              <a:latin typeface="Times New Roman" pitchFamily="18" charset="0"/>
              <a:ea typeface="宋体" pitchFamily="2" charset="-122"/>
            </a:endParaRPr>
          </a:p>
        </p:txBody>
      </p:sp>
      <p:sp>
        <p:nvSpPr>
          <p:cNvPr id="53251" name="Rectangle 2"/>
          <p:cNvSpPr>
            <a:spLocks noChangeArrowheads="1"/>
          </p:cNvSpPr>
          <p:nvPr/>
        </p:nvSpPr>
        <p:spPr bwMode="auto">
          <a:xfrm>
            <a:off x="179512" y="188640"/>
            <a:ext cx="8856984" cy="68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2400" dirty="0">
                <a:solidFill>
                  <a:schemeClr val="tx1"/>
                </a:solidFill>
                <a:latin typeface="Times New Roman" pitchFamily="18" charset="0"/>
                <a:ea typeface="仿宋_GB2312" pitchFamily="49" charset="-122"/>
              </a:rPr>
              <a:t>如果插入与删除仅在链表的两端</a:t>
            </a:r>
            <a:r>
              <a:rPr lang="zh-CN" altLang="en-US" sz="2400" dirty="0" smtClean="0">
                <a:solidFill>
                  <a:schemeClr val="tx1"/>
                </a:solidFill>
                <a:latin typeface="Times New Roman" pitchFamily="18" charset="0"/>
                <a:ea typeface="仿宋_GB2312" pitchFamily="49" charset="-122"/>
              </a:rPr>
              <a:t>发生，该选择什么样的数据结构？</a:t>
            </a:r>
            <a:endParaRPr lang="zh-CN" altLang="en-US" sz="2400" dirty="0">
              <a:solidFill>
                <a:srgbClr val="CC0000"/>
              </a:solidFill>
              <a:latin typeface="Times New Roman" pitchFamily="18" charset="0"/>
              <a:ea typeface="华文新魏" pitchFamily="2" charset="-122"/>
            </a:endParaRPr>
          </a:p>
        </p:txBody>
      </p:sp>
      <p:grpSp>
        <p:nvGrpSpPr>
          <p:cNvPr id="53252" name="Group 4"/>
          <p:cNvGrpSpPr>
            <a:grpSpLocks/>
          </p:cNvGrpSpPr>
          <p:nvPr/>
        </p:nvGrpSpPr>
        <p:grpSpPr bwMode="auto">
          <a:xfrm>
            <a:off x="1447800" y="965200"/>
            <a:ext cx="6324600" cy="1433513"/>
            <a:chOff x="0" y="0"/>
            <a:chExt cx="3984" cy="903"/>
          </a:xfrm>
        </p:grpSpPr>
        <p:sp>
          <p:nvSpPr>
            <p:cNvPr id="53258" name="Rectangle 3" descr="白色大理石"/>
            <p:cNvSpPr>
              <a:spLocks noChangeArrowheads="1"/>
            </p:cNvSpPr>
            <p:nvPr/>
          </p:nvSpPr>
          <p:spPr bwMode="auto">
            <a:xfrm>
              <a:off x="144"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3259" name="Line 4"/>
            <p:cNvSpPr>
              <a:spLocks noChangeShapeType="1"/>
            </p:cNvSpPr>
            <p:nvPr/>
          </p:nvSpPr>
          <p:spPr bwMode="auto">
            <a:xfrm>
              <a:off x="432"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0" name="Line 5"/>
            <p:cNvSpPr>
              <a:spLocks noChangeShapeType="1"/>
            </p:cNvSpPr>
            <p:nvPr/>
          </p:nvSpPr>
          <p:spPr bwMode="auto">
            <a:xfrm flipV="1">
              <a:off x="432"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1" name="Rectangle 6" descr="白色大理石"/>
            <p:cNvSpPr>
              <a:spLocks noChangeArrowheads="1"/>
            </p:cNvSpPr>
            <p:nvPr/>
          </p:nvSpPr>
          <p:spPr bwMode="auto">
            <a:xfrm>
              <a:off x="912"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3262" name="Line 7"/>
            <p:cNvSpPr>
              <a:spLocks noChangeShapeType="1"/>
            </p:cNvSpPr>
            <p:nvPr/>
          </p:nvSpPr>
          <p:spPr bwMode="auto">
            <a:xfrm>
              <a:off x="1200"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3" name="Line 8"/>
            <p:cNvSpPr>
              <a:spLocks noChangeShapeType="1"/>
            </p:cNvSpPr>
            <p:nvPr/>
          </p:nvSpPr>
          <p:spPr bwMode="auto">
            <a:xfrm flipV="1">
              <a:off x="1200"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4" name="Rectangle 9" descr="白色大理石"/>
            <p:cNvSpPr>
              <a:spLocks noChangeArrowheads="1"/>
            </p:cNvSpPr>
            <p:nvPr/>
          </p:nvSpPr>
          <p:spPr bwMode="auto">
            <a:xfrm>
              <a:off x="1680"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3265" name="Line 10"/>
            <p:cNvSpPr>
              <a:spLocks noChangeShapeType="1"/>
            </p:cNvSpPr>
            <p:nvPr/>
          </p:nvSpPr>
          <p:spPr bwMode="auto">
            <a:xfrm>
              <a:off x="1968"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6" name="Line 11"/>
            <p:cNvSpPr>
              <a:spLocks noChangeShapeType="1"/>
            </p:cNvSpPr>
            <p:nvPr/>
          </p:nvSpPr>
          <p:spPr bwMode="auto">
            <a:xfrm flipV="1">
              <a:off x="1968"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7" name="Rectangle 12" descr="白色大理石"/>
            <p:cNvSpPr>
              <a:spLocks noChangeArrowheads="1"/>
            </p:cNvSpPr>
            <p:nvPr/>
          </p:nvSpPr>
          <p:spPr bwMode="auto">
            <a:xfrm>
              <a:off x="2448"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3268" name="Line 13"/>
            <p:cNvSpPr>
              <a:spLocks noChangeShapeType="1"/>
            </p:cNvSpPr>
            <p:nvPr/>
          </p:nvSpPr>
          <p:spPr bwMode="auto">
            <a:xfrm>
              <a:off x="2736"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69" name="Line 14"/>
            <p:cNvSpPr>
              <a:spLocks noChangeShapeType="1"/>
            </p:cNvSpPr>
            <p:nvPr/>
          </p:nvSpPr>
          <p:spPr bwMode="auto">
            <a:xfrm flipV="1">
              <a:off x="2736"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0" name="Rectangle 15" descr="白色大理石"/>
            <p:cNvSpPr>
              <a:spLocks noChangeArrowheads="1"/>
            </p:cNvSpPr>
            <p:nvPr/>
          </p:nvSpPr>
          <p:spPr bwMode="auto">
            <a:xfrm>
              <a:off x="3216"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53271" name="Line 16"/>
            <p:cNvSpPr>
              <a:spLocks noChangeShapeType="1"/>
            </p:cNvSpPr>
            <p:nvPr/>
          </p:nvSpPr>
          <p:spPr bwMode="auto">
            <a:xfrm>
              <a:off x="3504"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2" name="Line 17"/>
            <p:cNvSpPr>
              <a:spLocks noChangeShapeType="1"/>
            </p:cNvSpPr>
            <p:nvPr/>
          </p:nvSpPr>
          <p:spPr bwMode="auto">
            <a:xfrm flipV="1">
              <a:off x="3504"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3" name="Line 18"/>
            <p:cNvSpPr>
              <a:spLocks noChangeShapeType="1"/>
            </p:cNvSpPr>
            <p:nvPr/>
          </p:nvSpPr>
          <p:spPr bwMode="auto">
            <a:xfrm>
              <a:off x="720" y="297"/>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4" name="Line 19"/>
            <p:cNvSpPr>
              <a:spLocks noChangeShapeType="1"/>
            </p:cNvSpPr>
            <p:nvPr/>
          </p:nvSpPr>
          <p:spPr bwMode="auto">
            <a:xfrm>
              <a:off x="1488" y="297"/>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5" name="Line 20"/>
            <p:cNvSpPr>
              <a:spLocks noChangeShapeType="1"/>
            </p:cNvSpPr>
            <p:nvPr/>
          </p:nvSpPr>
          <p:spPr bwMode="auto">
            <a:xfrm>
              <a:off x="2256" y="297"/>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Line 21"/>
            <p:cNvSpPr>
              <a:spLocks noChangeShapeType="1"/>
            </p:cNvSpPr>
            <p:nvPr/>
          </p:nvSpPr>
          <p:spPr bwMode="auto">
            <a:xfrm>
              <a:off x="3024" y="297"/>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Line 22"/>
            <p:cNvSpPr>
              <a:spLocks noChangeShapeType="1"/>
            </p:cNvSpPr>
            <p:nvPr/>
          </p:nvSpPr>
          <p:spPr bwMode="auto">
            <a:xfrm>
              <a:off x="0" y="297"/>
              <a:ext cx="144"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8" name="Line 23"/>
            <p:cNvSpPr>
              <a:spLocks noChangeShapeType="1"/>
            </p:cNvSpPr>
            <p:nvPr/>
          </p:nvSpPr>
          <p:spPr bwMode="auto">
            <a:xfrm flipH="1">
              <a:off x="0" y="0"/>
              <a:ext cx="3984"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9" name="Line 24"/>
            <p:cNvSpPr>
              <a:spLocks noChangeShapeType="1"/>
            </p:cNvSpPr>
            <p:nvPr/>
          </p:nvSpPr>
          <p:spPr bwMode="auto">
            <a:xfrm>
              <a:off x="0" y="0"/>
              <a:ext cx="0" cy="288"/>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0" name="Line 25"/>
            <p:cNvSpPr>
              <a:spLocks noChangeShapeType="1"/>
            </p:cNvSpPr>
            <p:nvPr/>
          </p:nvSpPr>
          <p:spPr bwMode="auto">
            <a:xfrm>
              <a:off x="3984" y="0"/>
              <a:ext cx="0" cy="288"/>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1" name="Line 26"/>
            <p:cNvSpPr>
              <a:spLocks noChangeShapeType="1"/>
            </p:cNvSpPr>
            <p:nvPr/>
          </p:nvSpPr>
          <p:spPr bwMode="auto">
            <a:xfrm>
              <a:off x="3792" y="297"/>
              <a:ext cx="192"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2" name="Text Box 27"/>
            <p:cNvSpPr txBox="1">
              <a:spLocks noChangeArrowheads="1"/>
            </p:cNvSpPr>
            <p:nvPr/>
          </p:nvSpPr>
          <p:spPr bwMode="auto">
            <a:xfrm>
              <a:off x="3459" y="576"/>
              <a:ext cx="5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rear</a:t>
              </a:r>
              <a:endParaRPr lang="en-US" altLang="zh-CN" sz="2400" b="0">
                <a:solidFill>
                  <a:schemeClr val="tx1"/>
                </a:solidFill>
                <a:latin typeface="Times New Roman" pitchFamily="18" charset="0"/>
              </a:endParaRPr>
            </a:p>
          </p:txBody>
        </p:sp>
        <p:sp>
          <p:nvSpPr>
            <p:cNvPr id="53283" name="Text Box 28"/>
            <p:cNvSpPr txBox="1">
              <a:spLocks noChangeArrowheads="1"/>
            </p:cNvSpPr>
            <p:nvPr/>
          </p:nvSpPr>
          <p:spPr bwMode="auto">
            <a:xfrm>
              <a:off x="912"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31</a:t>
              </a:r>
              <a:endParaRPr lang="en-US" altLang="zh-CN" sz="2800" b="0">
                <a:solidFill>
                  <a:schemeClr val="tx1"/>
                </a:solidFill>
                <a:latin typeface="Times New Roman" pitchFamily="18" charset="0"/>
              </a:endParaRPr>
            </a:p>
          </p:txBody>
        </p:sp>
        <p:sp>
          <p:nvSpPr>
            <p:cNvPr id="53284" name="Text Box 29"/>
            <p:cNvSpPr txBox="1">
              <a:spLocks noChangeArrowheads="1"/>
            </p:cNvSpPr>
            <p:nvPr/>
          </p:nvSpPr>
          <p:spPr bwMode="auto">
            <a:xfrm>
              <a:off x="1680"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48</a:t>
              </a:r>
              <a:endParaRPr lang="en-US" altLang="zh-CN" sz="2800" b="0">
                <a:solidFill>
                  <a:schemeClr val="tx1"/>
                </a:solidFill>
                <a:latin typeface="Times New Roman" pitchFamily="18" charset="0"/>
              </a:endParaRPr>
            </a:p>
          </p:txBody>
        </p:sp>
        <p:sp>
          <p:nvSpPr>
            <p:cNvPr id="53285" name="Text Box 30"/>
            <p:cNvSpPr txBox="1">
              <a:spLocks noChangeArrowheads="1"/>
            </p:cNvSpPr>
            <p:nvPr/>
          </p:nvSpPr>
          <p:spPr bwMode="auto">
            <a:xfrm>
              <a:off x="2448"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15</a:t>
              </a:r>
              <a:endParaRPr lang="en-US" altLang="zh-CN" sz="2800" b="0">
                <a:solidFill>
                  <a:schemeClr val="tx1"/>
                </a:solidFill>
                <a:latin typeface="Times New Roman" pitchFamily="18" charset="0"/>
              </a:endParaRPr>
            </a:p>
          </p:txBody>
        </p:sp>
        <p:sp>
          <p:nvSpPr>
            <p:cNvPr id="53286" name="Text Box 31"/>
            <p:cNvSpPr txBox="1">
              <a:spLocks noChangeArrowheads="1"/>
            </p:cNvSpPr>
            <p:nvPr/>
          </p:nvSpPr>
          <p:spPr bwMode="auto">
            <a:xfrm>
              <a:off x="3216"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57</a:t>
              </a:r>
              <a:endParaRPr lang="en-US" altLang="zh-CN" sz="2800" b="0">
                <a:solidFill>
                  <a:schemeClr val="tx1"/>
                </a:solidFill>
                <a:latin typeface="Times New Roman" pitchFamily="18" charset="0"/>
              </a:endParaRPr>
            </a:p>
          </p:txBody>
        </p:sp>
        <p:sp>
          <p:nvSpPr>
            <p:cNvPr id="53287" name="Line 32"/>
            <p:cNvSpPr>
              <a:spLocks noChangeShapeType="1"/>
            </p:cNvSpPr>
            <p:nvPr/>
          </p:nvSpPr>
          <p:spPr bwMode="auto">
            <a:xfrm flipV="1">
              <a:off x="3416" y="528"/>
              <a:ext cx="0" cy="28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8" name="Text Box 33"/>
            <p:cNvSpPr txBox="1">
              <a:spLocks noChangeArrowheads="1"/>
            </p:cNvSpPr>
            <p:nvPr/>
          </p:nvSpPr>
          <p:spPr bwMode="auto">
            <a:xfrm>
              <a:off x="112"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22</a:t>
              </a:r>
              <a:endParaRPr lang="en-US" altLang="zh-CN" sz="2800" b="0">
                <a:solidFill>
                  <a:schemeClr val="tx1"/>
                </a:solidFill>
                <a:latin typeface="Times New Roman" pitchFamily="18" charset="0"/>
              </a:endParaRPr>
            </a:p>
          </p:txBody>
        </p:sp>
      </p:grpSp>
      <p:sp>
        <p:nvSpPr>
          <p:cNvPr id="53253" name="Text Box 34"/>
          <p:cNvSpPr txBox="1">
            <a:spLocks noChangeArrowheads="1"/>
          </p:cNvSpPr>
          <p:nvPr/>
        </p:nvSpPr>
        <p:spPr bwMode="auto">
          <a:xfrm>
            <a:off x="500063" y="2454275"/>
            <a:ext cx="8358187" cy="311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6000" b="1">
                <a:solidFill>
                  <a:schemeClr val="tx2"/>
                </a:solidFill>
                <a:latin typeface="华文隶书" pitchFamily="2" charset="-122"/>
                <a:ea typeface="华文隶书" pitchFamily="2" charset="-122"/>
              </a:defRPr>
            </a:lvl1pPr>
            <a:lvl2pPr marL="800100" indent="-34290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10000"/>
              </a:lnSpc>
              <a:buClr>
                <a:srgbClr val="800080"/>
              </a:buClr>
              <a:buSzPct val="50000"/>
            </a:pPr>
            <a:r>
              <a:rPr lang="zh-CN" altLang="en-US" sz="3000" dirty="0">
                <a:solidFill>
                  <a:schemeClr val="tx1"/>
                </a:solidFill>
                <a:latin typeface="Times New Roman" pitchFamily="18" charset="0"/>
                <a:ea typeface="仿宋_GB2312" pitchFamily="49" charset="-122"/>
              </a:rPr>
              <a:t>            如果插入与删除仅在链表的两端发生，可采用带表尾指针的循环链表结构。</a:t>
            </a:r>
          </a:p>
          <a:p>
            <a:pPr lvl="1" eaLnBrk="1" hangingPunct="1">
              <a:lnSpc>
                <a:spcPct val="110000"/>
              </a:lnSpc>
              <a:buClr>
                <a:srgbClr val="CC0000"/>
              </a:buClr>
              <a:buFont typeface="Wingdings" pitchFamily="2" charset="2"/>
              <a:buChar char="Ø"/>
            </a:pPr>
            <a:r>
              <a:rPr lang="zh-CN" altLang="en-US" sz="3000" dirty="0">
                <a:solidFill>
                  <a:schemeClr val="tx1"/>
                </a:solidFill>
                <a:latin typeface="Times New Roman" pitchFamily="18" charset="0"/>
                <a:ea typeface="仿宋_GB2312" pitchFamily="49" charset="-122"/>
              </a:rPr>
              <a:t>在表尾插入</a:t>
            </a:r>
            <a:r>
              <a:rPr lang="en-US" altLang="zh-CN" sz="3000" dirty="0">
                <a:solidFill>
                  <a:schemeClr val="tx1"/>
                </a:solidFill>
                <a:latin typeface="Times New Roman" pitchFamily="18" charset="0"/>
                <a:ea typeface="仿宋_GB2312" pitchFamily="49" charset="-122"/>
              </a:rPr>
              <a:t>:</a:t>
            </a:r>
          </a:p>
          <a:p>
            <a:pPr lvl="1" eaLnBrk="1" hangingPunct="1">
              <a:lnSpc>
                <a:spcPct val="110000"/>
              </a:lnSpc>
              <a:buClr>
                <a:srgbClr val="CC0000"/>
              </a:buClr>
              <a:buFont typeface="Wingdings" pitchFamily="2" charset="2"/>
              <a:buChar char="Ø"/>
            </a:pPr>
            <a:r>
              <a:rPr lang="zh-CN" altLang="en-US" sz="3000" dirty="0">
                <a:solidFill>
                  <a:schemeClr val="tx1"/>
                </a:solidFill>
                <a:latin typeface="Times New Roman" pitchFamily="18" charset="0"/>
                <a:ea typeface="仿宋_GB2312" pitchFamily="49" charset="-122"/>
              </a:rPr>
              <a:t>在表尾删除</a:t>
            </a:r>
            <a:r>
              <a:rPr lang="en-US" altLang="zh-CN" sz="3000" dirty="0">
                <a:solidFill>
                  <a:schemeClr val="tx1"/>
                </a:solidFill>
                <a:latin typeface="Times New Roman" pitchFamily="18" charset="0"/>
                <a:ea typeface="仿宋_GB2312" pitchFamily="49" charset="-122"/>
              </a:rPr>
              <a:t>:</a:t>
            </a:r>
          </a:p>
          <a:p>
            <a:pPr lvl="1" eaLnBrk="1" hangingPunct="1">
              <a:lnSpc>
                <a:spcPct val="110000"/>
              </a:lnSpc>
              <a:buClr>
                <a:srgbClr val="CC0000"/>
              </a:buClr>
              <a:buFont typeface="Wingdings" pitchFamily="2" charset="2"/>
              <a:buChar char="Ø"/>
            </a:pPr>
            <a:r>
              <a:rPr lang="zh-CN" altLang="en-US" sz="3000" dirty="0">
                <a:solidFill>
                  <a:schemeClr val="tx1"/>
                </a:solidFill>
                <a:latin typeface="Times New Roman" pitchFamily="18" charset="0"/>
                <a:ea typeface="仿宋_GB2312" pitchFamily="49" charset="-122"/>
              </a:rPr>
              <a:t>在表头插入</a:t>
            </a:r>
            <a:r>
              <a:rPr lang="en-US" altLang="zh-CN" sz="3000" dirty="0">
                <a:solidFill>
                  <a:schemeClr val="tx1"/>
                </a:solidFill>
                <a:latin typeface="Times New Roman" pitchFamily="18" charset="0"/>
                <a:ea typeface="仿宋_GB2312" pitchFamily="49" charset="-122"/>
              </a:rPr>
              <a:t>:</a:t>
            </a:r>
            <a:endParaRPr lang="zh-CN" altLang="en-US" sz="3000" dirty="0">
              <a:solidFill>
                <a:schemeClr val="tx1"/>
              </a:solidFill>
              <a:latin typeface="Times New Roman" pitchFamily="18" charset="0"/>
              <a:ea typeface="仿宋_GB2312" pitchFamily="49" charset="-122"/>
            </a:endParaRPr>
          </a:p>
          <a:p>
            <a:pPr lvl="1" eaLnBrk="1" hangingPunct="1">
              <a:lnSpc>
                <a:spcPct val="110000"/>
              </a:lnSpc>
              <a:buClr>
                <a:srgbClr val="CC0000"/>
              </a:buClr>
              <a:buFont typeface="Wingdings" pitchFamily="2" charset="2"/>
              <a:buChar char="Ø"/>
            </a:pPr>
            <a:r>
              <a:rPr lang="zh-CN" altLang="en-US" sz="3000" dirty="0">
                <a:solidFill>
                  <a:schemeClr val="tx1"/>
                </a:solidFill>
                <a:latin typeface="Times New Roman" pitchFamily="18" charset="0"/>
                <a:ea typeface="仿宋_GB2312" pitchFamily="49" charset="-122"/>
              </a:rPr>
              <a:t>在表头删除</a:t>
            </a:r>
            <a:r>
              <a:rPr lang="en-US" altLang="zh-CN" sz="3000" dirty="0">
                <a:solidFill>
                  <a:schemeClr val="tx1"/>
                </a:solidFill>
                <a:latin typeface="Times New Roman" pitchFamily="18" charset="0"/>
                <a:ea typeface="仿宋_GB2312" pitchFamily="49" charset="-122"/>
              </a:rPr>
              <a:t>:</a:t>
            </a:r>
          </a:p>
        </p:txBody>
      </p:sp>
      <p:sp>
        <p:nvSpPr>
          <p:cNvPr id="72741" name="TextBox 37"/>
          <p:cNvSpPr txBox="1">
            <a:spLocks noChangeArrowheads="1"/>
          </p:cNvSpPr>
          <p:nvPr/>
        </p:nvSpPr>
        <p:spPr bwMode="auto">
          <a:xfrm>
            <a:off x="3786188" y="3479800"/>
            <a:ext cx="2776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a:solidFill>
                  <a:schemeClr val="tx1"/>
                </a:solidFill>
                <a:latin typeface="Times New Roman" pitchFamily="18" charset="0"/>
                <a:ea typeface="仿宋_GB2312" pitchFamily="49" charset="-122"/>
              </a:rPr>
              <a:t>时间复杂性 </a:t>
            </a:r>
            <a:r>
              <a:rPr lang="en-US" altLang="zh-CN" sz="2800">
                <a:solidFill>
                  <a:schemeClr val="tx1"/>
                </a:solidFill>
                <a:latin typeface="Times New Roman" pitchFamily="18" charset="0"/>
                <a:ea typeface="仿宋_GB2312" pitchFamily="49" charset="-122"/>
              </a:rPr>
              <a:t>O(1)</a:t>
            </a:r>
            <a:endParaRPr lang="zh-CN" altLang="en-US" sz="2800"/>
          </a:p>
        </p:txBody>
      </p:sp>
      <p:sp>
        <p:nvSpPr>
          <p:cNvPr id="72742" name="TextBox 38"/>
          <p:cNvSpPr txBox="1">
            <a:spLocks noChangeArrowheads="1"/>
          </p:cNvSpPr>
          <p:nvPr/>
        </p:nvSpPr>
        <p:spPr bwMode="auto">
          <a:xfrm>
            <a:off x="3786188" y="4051300"/>
            <a:ext cx="2797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a:solidFill>
                  <a:schemeClr val="tx1"/>
                </a:solidFill>
                <a:latin typeface="Times New Roman" pitchFamily="18" charset="0"/>
                <a:ea typeface="仿宋_GB2312" pitchFamily="49" charset="-122"/>
              </a:rPr>
              <a:t>时间复杂性 </a:t>
            </a:r>
            <a:r>
              <a:rPr lang="en-US" altLang="zh-CN" sz="2800">
                <a:solidFill>
                  <a:schemeClr val="tx1"/>
                </a:solidFill>
                <a:latin typeface="Times New Roman" pitchFamily="18" charset="0"/>
                <a:ea typeface="仿宋_GB2312" pitchFamily="49" charset="-122"/>
              </a:rPr>
              <a:t>O(n)</a:t>
            </a:r>
            <a:endParaRPr lang="zh-CN" altLang="en-US" sz="2800"/>
          </a:p>
        </p:txBody>
      </p:sp>
      <p:sp>
        <p:nvSpPr>
          <p:cNvPr id="72743" name="TextBox 39"/>
          <p:cNvSpPr txBox="1">
            <a:spLocks noChangeArrowheads="1"/>
          </p:cNvSpPr>
          <p:nvPr/>
        </p:nvSpPr>
        <p:spPr bwMode="auto">
          <a:xfrm>
            <a:off x="3786188" y="4551363"/>
            <a:ext cx="2776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a:solidFill>
                  <a:schemeClr val="tx1"/>
                </a:solidFill>
                <a:latin typeface="Times New Roman" pitchFamily="18" charset="0"/>
                <a:ea typeface="仿宋_GB2312" pitchFamily="49" charset="-122"/>
              </a:rPr>
              <a:t>时间复杂性 </a:t>
            </a:r>
            <a:r>
              <a:rPr lang="en-US" altLang="zh-CN" sz="2800">
                <a:solidFill>
                  <a:schemeClr val="tx1"/>
                </a:solidFill>
                <a:latin typeface="Times New Roman" pitchFamily="18" charset="0"/>
                <a:ea typeface="仿宋_GB2312" pitchFamily="49" charset="-122"/>
              </a:rPr>
              <a:t>O(1)</a:t>
            </a:r>
            <a:endParaRPr lang="zh-CN" altLang="en-US" sz="2800"/>
          </a:p>
        </p:txBody>
      </p:sp>
      <p:sp>
        <p:nvSpPr>
          <p:cNvPr id="72744" name="TextBox 40"/>
          <p:cNvSpPr txBox="1">
            <a:spLocks noChangeArrowheads="1"/>
          </p:cNvSpPr>
          <p:nvPr/>
        </p:nvSpPr>
        <p:spPr bwMode="auto">
          <a:xfrm>
            <a:off x="3786188" y="5122863"/>
            <a:ext cx="2776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2800">
                <a:solidFill>
                  <a:schemeClr val="tx1"/>
                </a:solidFill>
                <a:latin typeface="Times New Roman" pitchFamily="18" charset="0"/>
                <a:ea typeface="仿宋_GB2312" pitchFamily="49" charset="-122"/>
              </a:rPr>
              <a:t>时间复杂性 </a:t>
            </a:r>
            <a:r>
              <a:rPr lang="en-US" altLang="zh-CN" sz="2800">
                <a:solidFill>
                  <a:schemeClr val="tx1"/>
                </a:solidFill>
                <a:latin typeface="Times New Roman" pitchFamily="18" charset="0"/>
                <a:ea typeface="仿宋_GB2312" pitchFamily="49" charset="-122"/>
              </a:rPr>
              <a:t>O(1)</a:t>
            </a:r>
            <a:endParaRPr lang="zh-CN" altLang="en-US" sz="280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41"/>
                                        </p:tgtEl>
                                        <p:attrNameLst>
                                          <p:attrName>style.visibility</p:attrName>
                                        </p:attrNameLst>
                                      </p:cBhvr>
                                      <p:to>
                                        <p:strVal val="visible"/>
                                      </p:to>
                                    </p:set>
                                    <p:anim calcmode="lin" valueType="num">
                                      <p:cBhvr additive="base">
                                        <p:cTn id="7" dur="500" fill="hold"/>
                                        <p:tgtEl>
                                          <p:spTgt spid="72741"/>
                                        </p:tgtEl>
                                        <p:attrNameLst>
                                          <p:attrName>ppt_x</p:attrName>
                                        </p:attrNameLst>
                                      </p:cBhvr>
                                      <p:tavLst>
                                        <p:tav tm="0">
                                          <p:val>
                                            <p:strVal val="#ppt_x"/>
                                          </p:val>
                                        </p:tav>
                                        <p:tav tm="100000">
                                          <p:val>
                                            <p:strVal val="#ppt_x"/>
                                          </p:val>
                                        </p:tav>
                                      </p:tavLst>
                                    </p:anim>
                                    <p:anim calcmode="lin" valueType="num">
                                      <p:cBhvr additive="base">
                                        <p:cTn id="8" dur="500" fill="hold"/>
                                        <p:tgtEl>
                                          <p:spTgt spid="7274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72742"/>
                                        </p:tgtEl>
                                        <p:attrNameLst>
                                          <p:attrName>style.visibility</p:attrName>
                                        </p:attrNameLst>
                                      </p:cBhvr>
                                      <p:to>
                                        <p:strVal val="visible"/>
                                      </p:to>
                                    </p:set>
                                    <p:animEffect transition="in" filter="wipe(down)">
                                      <p:cBhvr>
                                        <p:cTn id="13" dur="500"/>
                                        <p:tgtEl>
                                          <p:spTgt spid="7274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3" presetClass="entr" presetSubtype="0" fill="hold" grpId="0" nodeType="clickEffect">
                                  <p:stCondLst>
                                    <p:cond delay="0"/>
                                  </p:stCondLst>
                                  <p:childTnLst>
                                    <p:set>
                                      <p:cBhvr>
                                        <p:cTn id="17" dur="1" fill="hold">
                                          <p:stCondLst>
                                            <p:cond delay="0"/>
                                          </p:stCondLst>
                                        </p:cTn>
                                        <p:tgtEl>
                                          <p:spTgt spid="72743"/>
                                        </p:tgtEl>
                                        <p:attrNameLst>
                                          <p:attrName>style.visibility</p:attrName>
                                        </p:attrNameLst>
                                      </p:cBhvr>
                                      <p:to>
                                        <p:strVal val="visible"/>
                                      </p:to>
                                    </p:set>
                                    <p:anim calcmode="lin" valueType="num">
                                      <p:cBhvr>
                                        <p:cTn id="18" dur="500" fill="hold"/>
                                        <p:tgtEl>
                                          <p:spTgt spid="72743"/>
                                        </p:tgtEl>
                                        <p:attrNameLst>
                                          <p:attrName>ppt_w</p:attrName>
                                        </p:attrNameLst>
                                      </p:cBhvr>
                                      <p:tavLst>
                                        <p:tav tm="0">
                                          <p:val>
                                            <p:fltVal val="0"/>
                                          </p:val>
                                        </p:tav>
                                        <p:tav tm="100000">
                                          <p:val>
                                            <p:strVal val="#ppt_w"/>
                                          </p:val>
                                        </p:tav>
                                      </p:tavLst>
                                    </p:anim>
                                    <p:anim calcmode="lin" valueType="num">
                                      <p:cBhvr>
                                        <p:cTn id="19" dur="500" fill="hold"/>
                                        <p:tgtEl>
                                          <p:spTgt spid="72743"/>
                                        </p:tgtEl>
                                        <p:attrNameLst>
                                          <p:attrName>ppt_h</p:attrName>
                                        </p:attrNameLst>
                                      </p:cBhvr>
                                      <p:tavLst>
                                        <p:tav tm="0">
                                          <p:val>
                                            <p:fltVal val="0"/>
                                          </p:val>
                                        </p:tav>
                                        <p:tav tm="100000">
                                          <p:val>
                                            <p:strVal val="#ppt_h"/>
                                          </p:val>
                                        </p:tav>
                                      </p:tavLst>
                                    </p:anim>
                                    <p:animEffect transition="in" filter="fade">
                                      <p:cBhvr>
                                        <p:cTn id="20" dur="500"/>
                                        <p:tgtEl>
                                          <p:spTgt spid="7274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72744"/>
                                        </p:tgtEl>
                                        <p:attrNameLst>
                                          <p:attrName>style.visibility</p:attrName>
                                        </p:attrNameLst>
                                      </p:cBhvr>
                                      <p:to>
                                        <p:strVal val="visible"/>
                                      </p:to>
                                    </p:set>
                                    <p:animEffect transition="in" filter="slide(fromBottom)">
                                      <p:cBhvr>
                                        <p:cTn id="25" dur="500"/>
                                        <p:tgtEl>
                                          <p:spTgt spid="7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1" grpId="0" autoUpdateAnimBg="0"/>
      <p:bldP spid="72742" grpId="0" autoUpdateAnimBg="0"/>
      <p:bldP spid="72743" grpId="0" autoUpdateAnimBg="0"/>
      <p:bldP spid="72744"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8F869B1B-E0C3-4E92-AC37-A6400130F8B8}" type="slidenum">
              <a:rPr lang="en-US" altLang="zh-CN" sz="1400" b="0">
                <a:solidFill>
                  <a:schemeClr val="bg2"/>
                </a:solidFill>
                <a:latin typeface="Times New Roman" pitchFamily="18" charset="0"/>
                <a:ea typeface="宋体" pitchFamily="2" charset="-122"/>
              </a:rPr>
              <a:pPr algn="ctr" eaLnBrk="1" hangingPunct="1">
                <a:spcBef>
                  <a:spcPct val="50000"/>
                </a:spcBef>
              </a:pPr>
              <a:t>53</a:t>
            </a:fld>
            <a:endParaRPr lang="en-US" altLang="zh-CN" sz="1400" b="0">
              <a:solidFill>
                <a:schemeClr val="bg2"/>
              </a:solidFill>
              <a:latin typeface="Times New Roman" pitchFamily="18" charset="0"/>
              <a:ea typeface="宋体" pitchFamily="2" charset="-122"/>
            </a:endParaRPr>
          </a:p>
        </p:txBody>
      </p:sp>
      <p:sp>
        <p:nvSpPr>
          <p:cNvPr id="54275" name="Rectangle 2"/>
          <p:cNvSpPr>
            <a:spLocks noGrp="1" noChangeArrowheads="1"/>
          </p:cNvSpPr>
          <p:nvPr>
            <p:ph type="title" idx="4294967295"/>
          </p:nvPr>
        </p:nvSpPr>
        <p:spPr>
          <a:xfrm>
            <a:off x="1143000" y="457200"/>
            <a:ext cx="6858000" cy="973138"/>
          </a:xfrm>
        </p:spPr>
        <p:txBody>
          <a:bodyPr/>
          <a:lstStyle/>
          <a:p>
            <a:pPr algn="ctr"/>
            <a:r>
              <a:rPr lang="zh-CN" sz="3600" b="1" smtClean="0">
                <a:solidFill>
                  <a:schemeClr val="tx1"/>
                </a:solidFill>
                <a:ea typeface="华文新魏" pitchFamily="2" charset="-122"/>
              </a:rPr>
              <a:t>用循环链表求解约瑟夫问题</a:t>
            </a:r>
            <a:endParaRPr lang="zh-CN" sz="3600" smtClean="0">
              <a:solidFill>
                <a:schemeClr val="tx1"/>
              </a:solidFill>
              <a:ea typeface="华文新魏" pitchFamily="2" charset="-122"/>
            </a:endParaRPr>
          </a:p>
        </p:txBody>
      </p:sp>
      <p:sp>
        <p:nvSpPr>
          <p:cNvPr id="54276" name="Rectangle 3"/>
          <p:cNvSpPr>
            <a:spLocks noGrp="1" noChangeArrowheads="1"/>
          </p:cNvSpPr>
          <p:nvPr>
            <p:ph type="body" idx="4294967295"/>
          </p:nvPr>
        </p:nvSpPr>
        <p:spPr>
          <a:xfrm>
            <a:off x="357188" y="1447800"/>
            <a:ext cx="8501062" cy="4953000"/>
          </a:xfrm>
        </p:spPr>
        <p:txBody>
          <a:bodyPr/>
          <a:lstStyle/>
          <a:p>
            <a:pPr marL="0" indent="625475">
              <a:lnSpc>
                <a:spcPct val="105000"/>
              </a:lnSpc>
              <a:buClr>
                <a:srgbClr val="800080"/>
              </a:buClr>
              <a:buSzPct val="55000"/>
              <a:buFont typeface="Monotype Sorts" pitchFamily="2" charset="2"/>
              <a:buNone/>
            </a:pPr>
            <a:r>
              <a:rPr lang="zh-CN" altLang="en-US" sz="3000" b="1" smtClean="0">
                <a:latin typeface="宋体" pitchFamily="2" charset="-122"/>
              </a:rPr>
              <a:t>约瑟夫问题</a:t>
            </a:r>
            <a:r>
              <a:rPr lang="en-US" altLang="zh-CN" sz="3000" b="1" smtClean="0">
                <a:latin typeface="宋体" pitchFamily="2" charset="-122"/>
              </a:rPr>
              <a:t>:</a:t>
            </a:r>
          </a:p>
          <a:p>
            <a:pPr marL="0" indent="625475">
              <a:lnSpc>
                <a:spcPct val="105000"/>
              </a:lnSpc>
              <a:buClr>
                <a:srgbClr val="800080"/>
              </a:buClr>
              <a:buSzPct val="55000"/>
              <a:buFont typeface="Monotype Sorts" pitchFamily="2" charset="2"/>
              <a:buNone/>
            </a:pPr>
            <a:r>
              <a:rPr lang="en-US" altLang="zh-CN" sz="3000" b="1" i="1" smtClean="0">
                <a:latin typeface="宋体" pitchFamily="2" charset="-122"/>
              </a:rPr>
              <a:t>n </a:t>
            </a:r>
            <a:r>
              <a:rPr lang="zh-CN" altLang="en-US" sz="3000" b="1" smtClean="0">
                <a:latin typeface="宋体" pitchFamily="2" charset="-122"/>
              </a:rPr>
              <a:t>个人围成一个圆圈，首先第 </a:t>
            </a:r>
            <a:r>
              <a:rPr lang="en-US" altLang="zh-CN" sz="3000" b="1" smtClean="0">
                <a:latin typeface="宋体" pitchFamily="2" charset="-122"/>
              </a:rPr>
              <a:t>1 </a:t>
            </a:r>
            <a:r>
              <a:rPr lang="zh-CN" altLang="en-US" sz="3000" b="1" smtClean="0">
                <a:latin typeface="宋体" pitchFamily="2" charset="-122"/>
              </a:rPr>
              <a:t>个人从 </a:t>
            </a:r>
            <a:r>
              <a:rPr lang="en-US" altLang="zh-CN" sz="3000" b="1" smtClean="0">
                <a:latin typeface="宋体" pitchFamily="2" charset="-122"/>
              </a:rPr>
              <a:t>1 </a:t>
            </a:r>
            <a:r>
              <a:rPr lang="zh-CN" altLang="en-US" sz="3000" b="1" smtClean="0">
                <a:latin typeface="宋体" pitchFamily="2" charset="-122"/>
              </a:rPr>
              <a:t>开始，一个人一个人顺时针报数</a:t>
            </a:r>
            <a:r>
              <a:rPr lang="en-US" altLang="zh-CN" sz="3000" b="1" smtClean="0">
                <a:latin typeface="宋体" pitchFamily="2" charset="-122"/>
              </a:rPr>
              <a:t>,  </a:t>
            </a:r>
            <a:r>
              <a:rPr lang="zh-CN" altLang="en-US" sz="3000" b="1" smtClean="0">
                <a:latin typeface="宋体" pitchFamily="2" charset="-122"/>
              </a:rPr>
              <a:t>报到第 </a:t>
            </a:r>
            <a:r>
              <a:rPr lang="en-US" altLang="zh-CN" sz="3000" b="1" i="1" smtClean="0">
                <a:latin typeface="宋体" pitchFamily="2" charset="-122"/>
              </a:rPr>
              <a:t>m </a:t>
            </a:r>
            <a:r>
              <a:rPr lang="zh-CN" altLang="en-US" sz="3000" b="1" smtClean="0">
                <a:latin typeface="宋体" pitchFamily="2" charset="-122"/>
              </a:rPr>
              <a:t>个人，令其出列。然后再从下一 个人开始，从 </a:t>
            </a:r>
            <a:r>
              <a:rPr lang="en-US" altLang="zh-CN" sz="3000" b="1" smtClean="0">
                <a:latin typeface="宋体" pitchFamily="2" charset="-122"/>
              </a:rPr>
              <a:t>1 </a:t>
            </a:r>
            <a:r>
              <a:rPr lang="zh-CN" altLang="en-US" sz="3000" b="1" smtClean="0">
                <a:latin typeface="宋体" pitchFamily="2" charset="-122"/>
              </a:rPr>
              <a:t>顺时针报数，报到第 </a:t>
            </a:r>
            <a:r>
              <a:rPr lang="en-US" altLang="zh-CN" sz="3000" b="1" i="1" smtClean="0">
                <a:latin typeface="宋体" pitchFamily="2" charset="-122"/>
              </a:rPr>
              <a:t>m </a:t>
            </a:r>
            <a:r>
              <a:rPr lang="zh-CN" altLang="en-US" sz="3000" b="1" smtClean="0">
                <a:latin typeface="宋体" pitchFamily="2" charset="-122"/>
              </a:rPr>
              <a:t>个人，再令其出列，</a:t>
            </a:r>
            <a:r>
              <a:rPr lang="en-US" altLang="zh-CN" sz="3000" b="1" smtClean="0">
                <a:latin typeface="宋体" pitchFamily="2" charset="-122"/>
              </a:rPr>
              <a:t>…</a:t>
            </a:r>
            <a:r>
              <a:rPr lang="zh-CN" altLang="en-US" sz="3000" b="1" smtClean="0">
                <a:latin typeface="宋体" pitchFamily="2" charset="-122"/>
              </a:rPr>
              <a:t>，如此下去</a:t>
            </a:r>
            <a:r>
              <a:rPr lang="en-US" altLang="zh-CN" sz="3000" b="1" smtClean="0">
                <a:latin typeface="宋体" pitchFamily="2" charset="-122"/>
              </a:rPr>
              <a:t>, </a:t>
            </a:r>
            <a:r>
              <a:rPr lang="zh-CN" altLang="en-US" sz="3000" b="1" smtClean="0">
                <a:latin typeface="宋体" pitchFamily="2" charset="-122"/>
              </a:rPr>
              <a:t>直到圆圈中只剩一个人为止。此人即为优胜者。</a:t>
            </a:r>
            <a:endParaRPr lang="en-US" sz="3000" b="1" smtClean="0">
              <a:latin typeface="宋体" pitchFamily="2" charset="-122"/>
            </a:endParaRPr>
          </a:p>
          <a:p>
            <a:pPr marL="0" indent="625475">
              <a:lnSpc>
                <a:spcPct val="105000"/>
              </a:lnSpc>
              <a:buClr>
                <a:srgbClr val="800080"/>
              </a:buClr>
              <a:buSzPct val="55000"/>
              <a:buFont typeface="Monotype Sorts" pitchFamily="2" charset="2"/>
              <a:buNone/>
            </a:pPr>
            <a:r>
              <a:rPr lang="zh-CN" altLang="en-US" sz="3000" b="1" smtClean="0">
                <a:solidFill>
                  <a:srgbClr val="FF0000"/>
                </a:solidFill>
                <a:latin typeface="宋体" pitchFamily="2" charset="-122"/>
              </a:rPr>
              <a:t>    </a:t>
            </a:r>
            <a:r>
              <a:rPr lang="zh-CN" altLang="en-US" sz="3000" b="1" smtClean="0">
                <a:latin typeface="宋体" pitchFamily="2" charset="-122"/>
              </a:rPr>
              <a:t>用</a:t>
            </a:r>
            <a:r>
              <a:rPr lang="zh-CN" altLang="en-US" sz="3000" b="1" smtClean="0">
                <a:solidFill>
                  <a:srgbClr val="FF0000"/>
                </a:solidFill>
                <a:latin typeface="宋体" pitchFamily="2" charset="-122"/>
              </a:rPr>
              <a:t>不带表头结点的循环链表</a:t>
            </a:r>
            <a:r>
              <a:rPr lang="zh-CN" altLang="en-US" sz="3000" b="1" smtClean="0">
                <a:latin typeface="宋体" pitchFamily="2" charset="-122"/>
              </a:rPr>
              <a:t>来组织。</a:t>
            </a:r>
          </a:p>
        </p:txBody>
      </p:sp>
    </p:spTree>
  </p:cSld>
  <p:clrMapOvr>
    <a:masterClrMapping/>
  </p:clrMapOvr>
  <p:transition spd="med">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FB7DDFBE-C391-43ED-B3A4-804B9600D3D9}" type="slidenum">
              <a:rPr lang="en-US" altLang="zh-CN" sz="1400" b="0">
                <a:solidFill>
                  <a:schemeClr val="bg2"/>
                </a:solidFill>
                <a:latin typeface="Times New Roman" pitchFamily="18" charset="0"/>
                <a:ea typeface="宋体" pitchFamily="2" charset="-122"/>
              </a:rPr>
              <a:pPr algn="ctr" eaLnBrk="1" hangingPunct="1">
                <a:spcBef>
                  <a:spcPct val="50000"/>
                </a:spcBef>
              </a:pPr>
              <a:t>54</a:t>
            </a:fld>
            <a:endParaRPr lang="en-US" altLang="zh-CN" sz="1400" b="0">
              <a:solidFill>
                <a:schemeClr val="bg2"/>
              </a:solidFill>
              <a:latin typeface="Times New Roman" pitchFamily="18" charset="0"/>
              <a:ea typeface="宋体" pitchFamily="2" charset="-122"/>
            </a:endParaRPr>
          </a:p>
        </p:txBody>
      </p:sp>
      <p:sp>
        <p:nvSpPr>
          <p:cNvPr id="55299" name="Rectangle 2"/>
          <p:cNvSpPr>
            <a:spLocks noGrp="1" noChangeArrowheads="1"/>
          </p:cNvSpPr>
          <p:nvPr>
            <p:ph type="body" idx="4294967295"/>
          </p:nvPr>
        </p:nvSpPr>
        <p:spPr>
          <a:xfrm>
            <a:off x="714375" y="428625"/>
            <a:ext cx="6096000" cy="685800"/>
          </a:xfrm>
        </p:spPr>
        <p:txBody>
          <a:bodyPr/>
          <a:lstStyle/>
          <a:p>
            <a:pPr>
              <a:lnSpc>
                <a:spcPct val="90000"/>
              </a:lnSpc>
              <a:buFont typeface="Wingdings" pitchFamily="2" charset="2"/>
              <a:buNone/>
            </a:pPr>
            <a:r>
              <a:rPr lang="zh-CN" altLang="en-US" b="1" smtClean="0">
                <a:ea typeface="仿宋_GB2312" pitchFamily="49" charset="-122"/>
              </a:rPr>
              <a:t>例如  </a:t>
            </a:r>
            <a:r>
              <a:rPr lang="en-US" altLang="zh-CN" b="1" i="1" smtClean="0">
                <a:solidFill>
                  <a:srgbClr val="0000CC"/>
                </a:solidFill>
                <a:ea typeface="仿宋_GB2312" pitchFamily="49" charset="-122"/>
              </a:rPr>
              <a:t>n </a:t>
            </a:r>
            <a:r>
              <a:rPr lang="en-US" altLang="zh-CN" b="1" smtClean="0">
                <a:solidFill>
                  <a:srgbClr val="0000CC"/>
                </a:solidFill>
                <a:ea typeface="仿宋_GB2312" pitchFamily="49" charset="-122"/>
              </a:rPr>
              <a:t>= 8   </a:t>
            </a:r>
            <a:r>
              <a:rPr lang="en-US" altLang="zh-CN" b="1" i="1" smtClean="0">
                <a:solidFill>
                  <a:srgbClr val="0000CC"/>
                </a:solidFill>
                <a:ea typeface="仿宋_GB2312" pitchFamily="49" charset="-122"/>
              </a:rPr>
              <a:t>m</a:t>
            </a:r>
            <a:r>
              <a:rPr lang="en-US" altLang="zh-CN" b="1" smtClean="0">
                <a:solidFill>
                  <a:srgbClr val="0000CC"/>
                </a:solidFill>
                <a:ea typeface="仿宋_GB2312" pitchFamily="49" charset="-122"/>
              </a:rPr>
              <a:t> = 3</a:t>
            </a:r>
          </a:p>
        </p:txBody>
      </p:sp>
      <p:grpSp>
        <p:nvGrpSpPr>
          <p:cNvPr id="55300" name="Group 4"/>
          <p:cNvGrpSpPr>
            <a:grpSpLocks/>
          </p:cNvGrpSpPr>
          <p:nvPr/>
        </p:nvGrpSpPr>
        <p:grpSpPr bwMode="auto">
          <a:xfrm>
            <a:off x="323850" y="1266825"/>
            <a:ext cx="2405063" cy="2660650"/>
            <a:chOff x="0" y="0"/>
            <a:chExt cx="1515" cy="1676"/>
          </a:xfrm>
        </p:grpSpPr>
        <p:grpSp>
          <p:nvGrpSpPr>
            <p:cNvPr id="55431" name="Group 5"/>
            <p:cNvGrpSpPr>
              <a:grpSpLocks/>
            </p:cNvGrpSpPr>
            <p:nvPr/>
          </p:nvGrpSpPr>
          <p:grpSpPr bwMode="auto">
            <a:xfrm>
              <a:off x="0" y="0"/>
              <a:ext cx="1515" cy="1676"/>
              <a:chOff x="0" y="0"/>
              <a:chExt cx="1515" cy="1676"/>
            </a:xfrm>
          </p:grpSpPr>
          <p:grpSp>
            <p:nvGrpSpPr>
              <p:cNvPr id="55441" name="Group 6"/>
              <p:cNvGrpSpPr>
                <a:grpSpLocks/>
              </p:cNvGrpSpPr>
              <p:nvPr/>
            </p:nvGrpSpPr>
            <p:grpSpPr bwMode="auto">
              <a:xfrm>
                <a:off x="201" y="270"/>
                <a:ext cx="1143" cy="1143"/>
                <a:chOff x="0" y="0"/>
                <a:chExt cx="1143" cy="1143"/>
              </a:xfrm>
            </p:grpSpPr>
            <p:sp>
              <p:nvSpPr>
                <p:cNvPr id="55450" name="Oval 5"/>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5451" name="Line 7"/>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52" name="Line 8"/>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53" name="Line 9"/>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54" name="Line 10"/>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55" name="Oval 6"/>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5442" name="Text Box 20"/>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5443" name="Text Box 21"/>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5444" name="Text Box 22"/>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5445" name="Text Box 23"/>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5446" name="Text Box 24"/>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5447" name="Text Box 25"/>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5448" name="Text Box 26"/>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5449" name="Text Box 27"/>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55432" name="Text Box 12"/>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1</a:t>
              </a:r>
            </a:p>
          </p:txBody>
        </p:sp>
        <p:sp>
          <p:nvSpPr>
            <p:cNvPr id="55433" name="Text Box 13"/>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2</a:t>
              </a:r>
            </a:p>
          </p:txBody>
        </p:sp>
        <p:sp>
          <p:nvSpPr>
            <p:cNvPr id="55434" name="Text Box 14"/>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3</a:t>
              </a:r>
            </a:p>
          </p:txBody>
        </p:sp>
        <p:sp>
          <p:nvSpPr>
            <p:cNvPr id="55435" name="Text Box 15"/>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55436" name="Text Box 16"/>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5</a:t>
              </a:r>
            </a:p>
          </p:txBody>
        </p:sp>
        <p:sp>
          <p:nvSpPr>
            <p:cNvPr id="55437" name="Text Box 17"/>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6</a:t>
              </a:r>
            </a:p>
          </p:txBody>
        </p:sp>
        <p:sp>
          <p:nvSpPr>
            <p:cNvPr id="55438" name="Text Box 18"/>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55439" name="Text Box 19"/>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8</a:t>
              </a:r>
            </a:p>
          </p:txBody>
        </p:sp>
        <p:sp>
          <p:nvSpPr>
            <p:cNvPr id="55440" name="Line 29"/>
            <p:cNvSpPr>
              <a:spLocks noChangeShapeType="1"/>
            </p:cNvSpPr>
            <p:nvPr/>
          </p:nvSpPr>
          <p:spPr bwMode="auto">
            <a:xfrm flipH="1">
              <a:off x="1073" y="172"/>
              <a:ext cx="167" cy="175"/>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5806" name="Group 30"/>
          <p:cNvGrpSpPr>
            <a:grpSpLocks/>
          </p:cNvGrpSpPr>
          <p:nvPr/>
        </p:nvGrpSpPr>
        <p:grpSpPr bwMode="auto">
          <a:xfrm>
            <a:off x="2768600" y="1266825"/>
            <a:ext cx="2405063" cy="2660650"/>
            <a:chOff x="0" y="0"/>
            <a:chExt cx="1515" cy="1676"/>
          </a:xfrm>
        </p:grpSpPr>
        <p:grpSp>
          <p:nvGrpSpPr>
            <p:cNvPr id="55406" name="Group 31"/>
            <p:cNvGrpSpPr>
              <a:grpSpLocks/>
            </p:cNvGrpSpPr>
            <p:nvPr/>
          </p:nvGrpSpPr>
          <p:grpSpPr bwMode="auto">
            <a:xfrm>
              <a:off x="0" y="0"/>
              <a:ext cx="1515" cy="1676"/>
              <a:chOff x="0" y="0"/>
              <a:chExt cx="1515" cy="1676"/>
            </a:xfrm>
          </p:grpSpPr>
          <p:grpSp>
            <p:nvGrpSpPr>
              <p:cNvPr id="55416" name="Group 32"/>
              <p:cNvGrpSpPr>
                <a:grpSpLocks/>
              </p:cNvGrpSpPr>
              <p:nvPr/>
            </p:nvGrpSpPr>
            <p:grpSpPr bwMode="auto">
              <a:xfrm>
                <a:off x="201" y="270"/>
                <a:ext cx="1143" cy="1143"/>
                <a:chOff x="0" y="0"/>
                <a:chExt cx="1143" cy="1143"/>
              </a:xfrm>
            </p:grpSpPr>
            <p:sp>
              <p:nvSpPr>
                <p:cNvPr id="55425" name="Oval 34"/>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5426" name="Line 35"/>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27" name="Line 36"/>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28" name="Line 37"/>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29" name="Line 38"/>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30" name="Oval 39"/>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5417" name="Text Box 40"/>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5418" name="Text Box 41"/>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5419" name="Text Box 42"/>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5420" name="Text Box 43"/>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5421" name="Text Box 44"/>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5422" name="Text Box 45"/>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5423" name="Text Box 46"/>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5424" name="Text Box 47"/>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55407" name="Text Box 48"/>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1</a:t>
              </a:r>
            </a:p>
          </p:txBody>
        </p:sp>
        <p:sp>
          <p:nvSpPr>
            <p:cNvPr id="55408" name="Text Box 49"/>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2</a:t>
              </a:r>
            </a:p>
          </p:txBody>
        </p:sp>
        <p:sp>
          <p:nvSpPr>
            <p:cNvPr id="55409" name="Text Box 50"/>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3</a:t>
              </a:r>
            </a:p>
          </p:txBody>
        </p:sp>
        <p:sp>
          <p:nvSpPr>
            <p:cNvPr id="55410" name="Text Box 51"/>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55411" name="Text Box 52"/>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5</a:t>
              </a:r>
            </a:p>
          </p:txBody>
        </p:sp>
        <p:sp>
          <p:nvSpPr>
            <p:cNvPr id="55412" name="Text Box 53"/>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6</a:t>
              </a:r>
            </a:p>
          </p:txBody>
        </p:sp>
        <p:sp>
          <p:nvSpPr>
            <p:cNvPr id="55413" name="Text Box 54"/>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55414" name="Text Box 55"/>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8</a:t>
              </a:r>
            </a:p>
          </p:txBody>
        </p:sp>
        <p:sp>
          <p:nvSpPr>
            <p:cNvPr id="55415" name="Line 56"/>
            <p:cNvSpPr>
              <a:spLocks noChangeShapeType="1"/>
            </p:cNvSpPr>
            <p:nvPr/>
          </p:nvSpPr>
          <p:spPr bwMode="auto">
            <a:xfrm flipH="1" flipV="1">
              <a:off x="1265" y="1133"/>
              <a:ext cx="184" cy="139"/>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5832" name="Group 56"/>
          <p:cNvGrpSpPr>
            <a:grpSpLocks/>
          </p:cNvGrpSpPr>
          <p:nvPr/>
        </p:nvGrpSpPr>
        <p:grpSpPr bwMode="auto">
          <a:xfrm>
            <a:off x="5192713" y="1265238"/>
            <a:ext cx="2405062" cy="2660650"/>
            <a:chOff x="0" y="0"/>
            <a:chExt cx="1515" cy="1676"/>
          </a:xfrm>
        </p:grpSpPr>
        <p:grpSp>
          <p:nvGrpSpPr>
            <p:cNvPr id="55381" name="Group 57"/>
            <p:cNvGrpSpPr>
              <a:grpSpLocks/>
            </p:cNvGrpSpPr>
            <p:nvPr/>
          </p:nvGrpSpPr>
          <p:grpSpPr bwMode="auto">
            <a:xfrm>
              <a:off x="0" y="0"/>
              <a:ext cx="1515" cy="1676"/>
              <a:chOff x="0" y="0"/>
              <a:chExt cx="1515" cy="1676"/>
            </a:xfrm>
          </p:grpSpPr>
          <p:grpSp>
            <p:nvGrpSpPr>
              <p:cNvPr id="55391" name="Group 58"/>
              <p:cNvGrpSpPr>
                <a:grpSpLocks/>
              </p:cNvGrpSpPr>
              <p:nvPr/>
            </p:nvGrpSpPr>
            <p:grpSpPr bwMode="auto">
              <a:xfrm>
                <a:off x="201" y="270"/>
                <a:ext cx="1143" cy="1143"/>
                <a:chOff x="0" y="0"/>
                <a:chExt cx="1143" cy="1143"/>
              </a:xfrm>
            </p:grpSpPr>
            <p:sp>
              <p:nvSpPr>
                <p:cNvPr id="55400" name="Oval 62"/>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5401" name="Line 63"/>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2" name="Line 64"/>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3" name="Line 65"/>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4" name="Line 66"/>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405" name="Oval 67"/>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5392" name="Text Box 68"/>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5393" name="Text Box 69"/>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5394" name="Text Box 70"/>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5395" name="Text Box 71"/>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5396" name="Text Box 72"/>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5397" name="Text Box 73"/>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5398" name="Text Box 74"/>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5399" name="Text Box 75"/>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55382" name="Text Box 76"/>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1</a:t>
              </a:r>
            </a:p>
          </p:txBody>
        </p:sp>
        <p:sp>
          <p:nvSpPr>
            <p:cNvPr id="55383" name="Text Box 77"/>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2</a:t>
              </a:r>
            </a:p>
          </p:txBody>
        </p:sp>
        <p:sp>
          <p:nvSpPr>
            <p:cNvPr id="75851" name="Text Box 78"/>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3</a:t>
              </a:r>
            </a:p>
          </p:txBody>
        </p:sp>
        <p:sp>
          <p:nvSpPr>
            <p:cNvPr id="55385" name="Text Box 79"/>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55386" name="Text Box 80"/>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5</a:t>
              </a:r>
            </a:p>
          </p:txBody>
        </p:sp>
        <p:sp>
          <p:nvSpPr>
            <p:cNvPr id="55387" name="Text Box 81"/>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6</a:t>
              </a:r>
            </a:p>
          </p:txBody>
        </p:sp>
        <p:sp>
          <p:nvSpPr>
            <p:cNvPr id="55388" name="Text Box 82"/>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55389" name="Text Box 83"/>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8</a:t>
              </a:r>
            </a:p>
          </p:txBody>
        </p:sp>
        <p:sp>
          <p:nvSpPr>
            <p:cNvPr id="55390" name="Line 84"/>
            <p:cNvSpPr>
              <a:spLocks noChangeShapeType="1"/>
            </p:cNvSpPr>
            <p:nvPr/>
          </p:nvSpPr>
          <p:spPr bwMode="auto">
            <a:xfrm flipV="1">
              <a:off x="88" y="1081"/>
              <a:ext cx="173" cy="13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5858" name="Group 82"/>
          <p:cNvGrpSpPr>
            <a:grpSpLocks/>
          </p:cNvGrpSpPr>
          <p:nvPr/>
        </p:nvGrpSpPr>
        <p:grpSpPr bwMode="auto">
          <a:xfrm>
            <a:off x="1338263" y="3716338"/>
            <a:ext cx="2405062" cy="2660650"/>
            <a:chOff x="0" y="0"/>
            <a:chExt cx="1515" cy="1676"/>
          </a:xfrm>
        </p:grpSpPr>
        <p:grpSp>
          <p:nvGrpSpPr>
            <p:cNvPr id="55356" name="Group 83"/>
            <p:cNvGrpSpPr>
              <a:grpSpLocks/>
            </p:cNvGrpSpPr>
            <p:nvPr/>
          </p:nvGrpSpPr>
          <p:grpSpPr bwMode="auto">
            <a:xfrm>
              <a:off x="0" y="0"/>
              <a:ext cx="1515" cy="1676"/>
              <a:chOff x="0" y="0"/>
              <a:chExt cx="1515" cy="1676"/>
            </a:xfrm>
          </p:grpSpPr>
          <p:grpSp>
            <p:nvGrpSpPr>
              <p:cNvPr id="55366" name="Group 84"/>
              <p:cNvGrpSpPr>
                <a:grpSpLocks/>
              </p:cNvGrpSpPr>
              <p:nvPr/>
            </p:nvGrpSpPr>
            <p:grpSpPr bwMode="auto">
              <a:xfrm>
                <a:off x="201" y="270"/>
                <a:ext cx="1143" cy="1143"/>
                <a:chOff x="0" y="0"/>
                <a:chExt cx="1143" cy="1143"/>
              </a:xfrm>
            </p:grpSpPr>
            <p:sp>
              <p:nvSpPr>
                <p:cNvPr id="55375" name="Oval 89"/>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5376" name="Line 90"/>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7" name="Line 91"/>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8" name="Line 92"/>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79" name="Line 93"/>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80" name="Oval 94"/>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5367" name="Text Box 95"/>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5368" name="Text Box 96"/>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5369" name="Text Box 97"/>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5370" name="Text Box 98"/>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5371" name="Text Box 99"/>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5372" name="Text Box 100"/>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5373" name="Text Box 101"/>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5374" name="Text Box 102"/>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55357" name="Text Box 103"/>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1</a:t>
              </a:r>
            </a:p>
          </p:txBody>
        </p:sp>
        <p:sp>
          <p:nvSpPr>
            <p:cNvPr id="55358" name="Text Box 104"/>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2</a:t>
              </a:r>
            </a:p>
          </p:txBody>
        </p:sp>
        <p:sp>
          <p:nvSpPr>
            <p:cNvPr id="75877" name="Text Box 105"/>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3</a:t>
              </a:r>
            </a:p>
          </p:txBody>
        </p:sp>
        <p:sp>
          <p:nvSpPr>
            <p:cNvPr id="55360" name="Text Box 106"/>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55361" name="Text Box 107"/>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5</a:t>
              </a:r>
            </a:p>
          </p:txBody>
        </p:sp>
        <p:sp>
          <p:nvSpPr>
            <p:cNvPr id="75880" name="Text Box 108"/>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6</a:t>
              </a:r>
            </a:p>
          </p:txBody>
        </p:sp>
        <p:sp>
          <p:nvSpPr>
            <p:cNvPr id="55363" name="Text Box 109"/>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55364" name="Text Box 110"/>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8</a:t>
              </a:r>
            </a:p>
          </p:txBody>
        </p:sp>
        <p:sp>
          <p:nvSpPr>
            <p:cNvPr id="55365" name="Line 111"/>
            <p:cNvSpPr>
              <a:spLocks noChangeShapeType="1"/>
            </p:cNvSpPr>
            <p:nvPr/>
          </p:nvSpPr>
          <p:spPr bwMode="auto">
            <a:xfrm flipH="1">
              <a:off x="1002" y="76"/>
              <a:ext cx="89" cy="228"/>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5884" name="Group 108"/>
          <p:cNvGrpSpPr>
            <a:grpSpLocks/>
          </p:cNvGrpSpPr>
          <p:nvPr/>
        </p:nvGrpSpPr>
        <p:grpSpPr bwMode="auto">
          <a:xfrm>
            <a:off x="3794125" y="3714750"/>
            <a:ext cx="2405063" cy="2660650"/>
            <a:chOff x="0" y="0"/>
            <a:chExt cx="1515" cy="1676"/>
          </a:xfrm>
        </p:grpSpPr>
        <p:grpSp>
          <p:nvGrpSpPr>
            <p:cNvPr id="55331" name="Group 109"/>
            <p:cNvGrpSpPr>
              <a:grpSpLocks/>
            </p:cNvGrpSpPr>
            <p:nvPr/>
          </p:nvGrpSpPr>
          <p:grpSpPr bwMode="auto">
            <a:xfrm>
              <a:off x="0" y="0"/>
              <a:ext cx="1515" cy="1676"/>
              <a:chOff x="0" y="0"/>
              <a:chExt cx="1515" cy="1676"/>
            </a:xfrm>
          </p:grpSpPr>
          <p:grpSp>
            <p:nvGrpSpPr>
              <p:cNvPr id="55341" name="Group 110"/>
              <p:cNvGrpSpPr>
                <a:grpSpLocks/>
              </p:cNvGrpSpPr>
              <p:nvPr/>
            </p:nvGrpSpPr>
            <p:grpSpPr bwMode="auto">
              <a:xfrm>
                <a:off x="201" y="270"/>
                <a:ext cx="1143" cy="1143"/>
                <a:chOff x="0" y="0"/>
                <a:chExt cx="1143" cy="1143"/>
              </a:xfrm>
            </p:grpSpPr>
            <p:sp>
              <p:nvSpPr>
                <p:cNvPr id="55350" name="Oval 116"/>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5351" name="Line 117"/>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2" name="Line 118"/>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3" name="Line 119"/>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4" name="Line 120"/>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55" name="Oval 121"/>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5342" name="Text Box 122"/>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5343" name="Text Box 123"/>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5344" name="Text Box 124"/>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5345" name="Text Box 125"/>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5346" name="Text Box 126"/>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5347" name="Text Box 127"/>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5348" name="Text Box 128"/>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5349" name="Text Box 129"/>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75901" name="Text Box 130"/>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1</a:t>
              </a:r>
            </a:p>
          </p:txBody>
        </p:sp>
        <p:sp>
          <p:nvSpPr>
            <p:cNvPr id="55333" name="Text Box 131"/>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2</a:t>
              </a:r>
            </a:p>
          </p:txBody>
        </p:sp>
        <p:sp>
          <p:nvSpPr>
            <p:cNvPr id="75903" name="Text Box 132"/>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3</a:t>
              </a:r>
            </a:p>
          </p:txBody>
        </p:sp>
        <p:sp>
          <p:nvSpPr>
            <p:cNvPr id="55335" name="Text Box 133"/>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55336" name="Text Box 134"/>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5</a:t>
              </a:r>
            </a:p>
          </p:txBody>
        </p:sp>
        <p:sp>
          <p:nvSpPr>
            <p:cNvPr id="75906" name="Text Box 135"/>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6</a:t>
              </a:r>
            </a:p>
          </p:txBody>
        </p:sp>
        <p:sp>
          <p:nvSpPr>
            <p:cNvPr id="55338" name="Text Box 136"/>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55339" name="Text Box 137"/>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8</a:t>
              </a:r>
            </a:p>
          </p:txBody>
        </p:sp>
        <p:sp>
          <p:nvSpPr>
            <p:cNvPr id="55340" name="Line 138"/>
            <p:cNvSpPr>
              <a:spLocks noChangeShapeType="1"/>
            </p:cNvSpPr>
            <p:nvPr/>
          </p:nvSpPr>
          <p:spPr bwMode="auto">
            <a:xfrm flipV="1">
              <a:off x="359" y="1352"/>
              <a:ext cx="172" cy="199"/>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5910" name="Group 134"/>
          <p:cNvGrpSpPr>
            <a:grpSpLocks/>
          </p:cNvGrpSpPr>
          <p:nvPr/>
        </p:nvGrpSpPr>
        <p:grpSpPr bwMode="auto">
          <a:xfrm>
            <a:off x="6256338" y="3703638"/>
            <a:ext cx="2414587" cy="2660650"/>
            <a:chOff x="0" y="0"/>
            <a:chExt cx="1521" cy="1676"/>
          </a:xfrm>
        </p:grpSpPr>
        <p:grpSp>
          <p:nvGrpSpPr>
            <p:cNvPr id="55306" name="Group 135"/>
            <p:cNvGrpSpPr>
              <a:grpSpLocks/>
            </p:cNvGrpSpPr>
            <p:nvPr/>
          </p:nvGrpSpPr>
          <p:grpSpPr bwMode="auto">
            <a:xfrm>
              <a:off x="0" y="0"/>
              <a:ext cx="1515" cy="1676"/>
              <a:chOff x="0" y="0"/>
              <a:chExt cx="1515" cy="1676"/>
            </a:xfrm>
          </p:grpSpPr>
          <p:grpSp>
            <p:nvGrpSpPr>
              <p:cNvPr id="55316" name="Group 136"/>
              <p:cNvGrpSpPr>
                <a:grpSpLocks/>
              </p:cNvGrpSpPr>
              <p:nvPr/>
            </p:nvGrpSpPr>
            <p:grpSpPr bwMode="auto">
              <a:xfrm>
                <a:off x="201" y="270"/>
                <a:ext cx="1143" cy="1143"/>
                <a:chOff x="0" y="0"/>
                <a:chExt cx="1143" cy="1143"/>
              </a:xfrm>
            </p:grpSpPr>
            <p:sp>
              <p:nvSpPr>
                <p:cNvPr id="55325" name="Oval 143"/>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5326" name="Line 144"/>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Line 145"/>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146"/>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9" name="Line 147"/>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0" name="Oval 148"/>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5317" name="Text Box 149"/>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5318" name="Text Box 150"/>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5319" name="Text Box 151"/>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5320" name="Text Box 152"/>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5321" name="Text Box 153"/>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5322" name="Text Box 154"/>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5323" name="Text Box 155"/>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5324" name="Text Box 156"/>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75927" name="Text Box 157"/>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1</a:t>
              </a:r>
            </a:p>
          </p:txBody>
        </p:sp>
        <p:sp>
          <p:nvSpPr>
            <p:cNvPr id="55308" name="Text Box 158"/>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2</a:t>
              </a:r>
            </a:p>
          </p:txBody>
        </p:sp>
        <p:sp>
          <p:nvSpPr>
            <p:cNvPr id="75929" name="Text Box 159"/>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3</a:t>
              </a:r>
            </a:p>
          </p:txBody>
        </p:sp>
        <p:sp>
          <p:nvSpPr>
            <p:cNvPr id="55310" name="Text Box 160"/>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75931" name="Text Box 161"/>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5</a:t>
              </a:r>
            </a:p>
          </p:txBody>
        </p:sp>
        <p:sp>
          <p:nvSpPr>
            <p:cNvPr id="75932" name="Text Box 162"/>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6</a:t>
              </a:r>
            </a:p>
          </p:txBody>
        </p:sp>
        <p:sp>
          <p:nvSpPr>
            <p:cNvPr id="55313" name="Text Box 163"/>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55314" name="Text Box 164"/>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8</a:t>
              </a:r>
            </a:p>
          </p:txBody>
        </p:sp>
        <p:sp>
          <p:nvSpPr>
            <p:cNvPr id="55315" name="Line 165"/>
            <p:cNvSpPr>
              <a:spLocks noChangeShapeType="1"/>
            </p:cNvSpPr>
            <p:nvPr/>
          </p:nvSpPr>
          <p:spPr bwMode="auto">
            <a:xfrm flipH="1">
              <a:off x="1317" y="539"/>
              <a:ext cx="204" cy="115"/>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75806"/>
                                        </p:tgtEl>
                                        <p:attrNameLst>
                                          <p:attrName>style.visibility</p:attrName>
                                        </p:attrNameLst>
                                      </p:cBhvr>
                                      <p:to>
                                        <p:strVal val="visible"/>
                                      </p:to>
                                    </p:set>
                                    <p:anim calcmode="lin" valueType="num">
                                      <p:cBhvr>
                                        <p:cTn id="7" dur="500" fill="hold"/>
                                        <p:tgtEl>
                                          <p:spTgt spid="75806"/>
                                        </p:tgtEl>
                                        <p:attrNameLst>
                                          <p:attrName>ppt_w</p:attrName>
                                        </p:attrNameLst>
                                      </p:cBhvr>
                                      <p:tavLst>
                                        <p:tav tm="0">
                                          <p:val>
                                            <p:fltVal val="0"/>
                                          </p:val>
                                        </p:tav>
                                        <p:tav tm="100000">
                                          <p:val>
                                            <p:strVal val="#ppt_w"/>
                                          </p:val>
                                        </p:tav>
                                      </p:tavLst>
                                    </p:anim>
                                    <p:anim calcmode="lin" valueType="num">
                                      <p:cBhvr>
                                        <p:cTn id="8" dur="500" fill="hold"/>
                                        <p:tgtEl>
                                          <p:spTgt spid="75806"/>
                                        </p:tgtEl>
                                        <p:attrNameLst>
                                          <p:attrName>ppt_h</p:attrName>
                                        </p:attrNameLst>
                                      </p:cBhvr>
                                      <p:tavLst>
                                        <p:tav tm="0">
                                          <p:val>
                                            <p:fltVal val="0"/>
                                          </p:val>
                                        </p:tav>
                                        <p:tav tm="100000">
                                          <p:val>
                                            <p:strVal val="#ppt_h"/>
                                          </p:val>
                                        </p:tav>
                                      </p:tavLst>
                                    </p:anim>
                                    <p:animEffect transition="in" filter="fade">
                                      <p:cBhvr>
                                        <p:cTn id="9" dur="500"/>
                                        <p:tgtEl>
                                          <p:spTgt spid="75806"/>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75832"/>
                                        </p:tgtEl>
                                        <p:attrNameLst>
                                          <p:attrName>style.visibility</p:attrName>
                                        </p:attrNameLst>
                                      </p:cBhvr>
                                      <p:to>
                                        <p:strVal val="visible"/>
                                      </p:to>
                                    </p:set>
                                    <p:anim calcmode="lin" valueType="num">
                                      <p:cBhvr additive="base">
                                        <p:cTn id="14" dur="500" fill="hold"/>
                                        <p:tgtEl>
                                          <p:spTgt spid="75832"/>
                                        </p:tgtEl>
                                        <p:attrNameLst>
                                          <p:attrName>ppt_x</p:attrName>
                                        </p:attrNameLst>
                                      </p:cBhvr>
                                      <p:tavLst>
                                        <p:tav tm="0">
                                          <p:val>
                                            <p:strVal val="#ppt_x"/>
                                          </p:val>
                                        </p:tav>
                                        <p:tav tm="100000">
                                          <p:val>
                                            <p:strVal val="#ppt_x"/>
                                          </p:val>
                                        </p:tav>
                                      </p:tavLst>
                                    </p:anim>
                                    <p:anim calcmode="lin" valueType="num">
                                      <p:cBhvr additive="base">
                                        <p:cTn id="15" dur="500" fill="hold"/>
                                        <p:tgtEl>
                                          <p:spTgt spid="75832"/>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nodeType="clickEffect">
                                  <p:stCondLst>
                                    <p:cond delay="0"/>
                                  </p:stCondLst>
                                  <p:childTnLst>
                                    <p:set>
                                      <p:cBhvr>
                                        <p:cTn id="19" dur="1" fill="hold">
                                          <p:stCondLst>
                                            <p:cond delay="0"/>
                                          </p:stCondLst>
                                        </p:cTn>
                                        <p:tgtEl>
                                          <p:spTgt spid="75858"/>
                                        </p:tgtEl>
                                        <p:attrNameLst>
                                          <p:attrName>style.visibility</p:attrName>
                                        </p:attrNameLst>
                                      </p:cBhvr>
                                      <p:to>
                                        <p:strVal val="visible"/>
                                      </p:to>
                                    </p:set>
                                    <p:anim calcmode="lin" valueType="num">
                                      <p:cBhvr additive="base">
                                        <p:cTn id="20" dur="500" fill="hold"/>
                                        <p:tgtEl>
                                          <p:spTgt spid="75858"/>
                                        </p:tgtEl>
                                        <p:attrNameLst>
                                          <p:attrName>ppt_x</p:attrName>
                                        </p:attrNameLst>
                                      </p:cBhvr>
                                      <p:tavLst>
                                        <p:tav tm="0">
                                          <p:val>
                                            <p:strVal val="#ppt_x"/>
                                          </p:val>
                                        </p:tav>
                                        <p:tav tm="100000">
                                          <p:val>
                                            <p:strVal val="#ppt_x"/>
                                          </p:val>
                                        </p:tav>
                                      </p:tavLst>
                                    </p:anim>
                                    <p:anim calcmode="lin" valueType="num">
                                      <p:cBhvr additive="base">
                                        <p:cTn id="21" dur="500" fill="hold"/>
                                        <p:tgtEl>
                                          <p:spTgt spid="75858"/>
                                        </p:tgtEl>
                                        <p:attrNameLst>
                                          <p:attrName>ppt_y</p:attrName>
                                        </p:attrNameLst>
                                      </p:cBhvr>
                                      <p:tavLst>
                                        <p:tav tm="0">
                                          <p:val>
                                            <p:strVal val="1+#ppt_h/2"/>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4" fill="hold" nodeType="clickEffect">
                                  <p:stCondLst>
                                    <p:cond delay="0"/>
                                  </p:stCondLst>
                                  <p:childTnLst>
                                    <p:set>
                                      <p:cBhvr>
                                        <p:cTn id="25" dur="1" fill="hold">
                                          <p:stCondLst>
                                            <p:cond delay="0"/>
                                          </p:stCondLst>
                                        </p:cTn>
                                        <p:tgtEl>
                                          <p:spTgt spid="75884"/>
                                        </p:tgtEl>
                                        <p:attrNameLst>
                                          <p:attrName>style.visibility</p:attrName>
                                        </p:attrNameLst>
                                      </p:cBhvr>
                                      <p:to>
                                        <p:strVal val="visible"/>
                                      </p:to>
                                    </p:set>
                                    <p:anim calcmode="lin" valueType="num">
                                      <p:cBhvr additive="base">
                                        <p:cTn id="26" dur="500" fill="hold"/>
                                        <p:tgtEl>
                                          <p:spTgt spid="75884"/>
                                        </p:tgtEl>
                                        <p:attrNameLst>
                                          <p:attrName>ppt_x</p:attrName>
                                        </p:attrNameLst>
                                      </p:cBhvr>
                                      <p:tavLst>
                                        <p:tav tm="0">
                                          <p:val>
                                            <p:strVal val="#ppt_x"/>
                                          </p:val>
                                        </p:tav>
                                        <p:tav tm="100000">
                                          <p:val>
                                            <p:strVal val="#ppt_x"/>
                                          </p:val>
                                        </p:tav>
                                      </p:tavLst>
                                    </p:anim>
                                    <p:anim calcmode="lin" valueType="num">
                                      <p:cBhvr additive="base">
                                        <p:cTn id="27" dur="500" fill="hold"/>
                                        <p:tgtEl>
                                          <p:spTgt spid="75884"/>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75910"/>
                                        </p:tgtEl>
                                        <p:attrNameLst>
                                          <p:attrName>style.visibility</p:attrName>
                                        </p:attrNameLst>
                                      </p:cBhvr>
                                      <p:to>
                                        <p:strVal val="visible"/>
                                      </p:to>
                                    </p:set>
                                    <p:anim calcmode="lin" valueType="num">
                                      <p:cBhvr additive="base">
                                        <p:cTn id="32" dur="500" fill="hold"/>
                                        <p:tgtEl>
                                          <p:spTgt spid="75910"/>
                                        </p:tgtEl>
                                        <p:attrNameLst>
                                          <p:attrName>ppt_x</p:attrName>
                                        </p:attrNameLst>
                                      </p:cBhvr>
                                      <p:tavLst>
                                        <p:tav tm="0">
                                          <p:val>
                                            <p:strVal val="#ppt_x"/>
                                          </p:val>
                                        </p:tav>
                                        <p:tav tm="100000">
                                          <p:val>
                                            <p:strVal val="#ppt_x"/>
                                          </p:val>
                                        </p:tav>
                                      </p:tavLst>
                                    </p:anim>
                                    <p:anim calcmode="lin" valueType="num">
                                      <p:cBhvr additive="base">
                                        <p:cTn id="33" dur="500" fill="hold"/>
                                        <p:tgtEl>
                                          <p:spTgt spid="759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136233BB-3E2D-44B7-8521-BE8AD8449FFA}" type="slidenum">
              <a:rPr lang="en-US" altLang="zh-CN" sz="1400" b="0">
                <a:solidFill>
                  <a:schemeClr val="bg2"/>
                </a:solidFill>
                <a:latin typeface="Times New Roman" pitchFamily="18" charset="0"/>
                <a:ea typeface="宋体" pitchFamily="2" charset="-122"/>
              </a:rPr>
              <a:pPr algn="ctr" eaLnBrk="1" hangingPunct="1">
                <a:spcBef>
                  <a:spcPct val="50000"/>
                </a:spcBef>
              </a:pPr>
              <a:t>55</a:t>
            </a:fld>
            <a:endParaRPr lang="en-US" altLang="zh-CN" sz="1400" b="0">
              <a:solidFill>
                <a:schemeClr val="bg2"/>
              </a:solidFill>
              <a:latin typeface="Times New Roman" pitchFamily="18" charset="0"/>
              <a:ea typeface="宋体" pitchFamily="2" charset="-122"/>
            </a:endParaRPr>
          </a:p>
        </p:txBody>
      </p:sp>
      <p:sp>
        <p:nvSpPr>
          <p:cNvPr id="56323" name="Rectangle 2"/>
          <p:cNvSpPr>
            <a:spLocks noGrp="1" noChangeArrowheads="1"/>
          </p:cNvSpPr>
          <p:nvPr>
            <p:ph type="body" idx="4294967295"/>
          </p:nvPr>
        </p:nvSpPr>
        <p:spPr>
          <a:xfrm>
            <a:off x="3405188" y="3292475"/>
            <a:ext cx="2613025" cy="685800"/>
          </a:xfrm>
        </p:spPr>
        <p:txBody>
          <a:bodyPr/>
          <a:lstStyle/>
          <a:p>
            <a:pPr>
              <a:lnSpc>
                <a:spcPct val="90000"/>
              </a:lnSpc>
              <a:buFont typeface="Wingdings" pitchFamily="2" charset="2"/>
              <a:buNone/>
            </a:pPr>
            <a:r>
              <a:rPr lang="en-US" altLang="zh-CN" b="1" i="1" smtClean="0">
                <a:solidFill>
                  <a:srgbClr val="0000CC"/>
                </a:solidFill>
                <a:ea typeface="仿宋_GB2312" pitchFamily="49" charset="-122"/>
              </a:rPr>
              <a:t>n </a:t>
            </a:r>
            <a:r>
              <a:rPr lang="en-US" altLang="zh-CN" b="1" smtClean="0">
                <a:solidFill>
                  <a:srgbClr val="0000CC"/>
                </a:solidFill>
                <a:ea typeface="仿宋_GB2312" pitchFamily="49" charset="-122"/>
              </a:rPr>
              <a:t>= 8   </a:t>
            </a:r>
            <a:r>
              <a:rPr lang="en-US" altLang="zh-CN" b="1" i="1" smtClean="0">
                <a:solidFill>
                  <a:srgbClr val="0000CC"/>
                </a:solidFill>
                <a:ea typeface="仿宋_GB2312" pitchFamily="49" charset="-122"/>
              </a:rPr>
              <a:t>m</a:t>
            </a:r>
            <a:r>
              <a:rPr lang="en-US" altLang="zh-CN" b="1" smtClean="0">
                <a:solidFill>
                  <a:srgbClr val="0000CC"/>
                </a:solidFill>
                <a:ea typeface="仿宋_GB2312" pitchFamily="49" charset="-122"/>
              </a:rPr>
              <a:t> = 3</a:t>
            </a:r>
          </a:p>
        </p:txBody>
      </p:sp>
      <p:grpSp>
        <p:nvGrpSpPr>
          <p:cNvPr id="56324" name="Group 4"/>
          <p:cNvGrpSpPr>
            <a:grpSpLocks/>
          </p:cNvGrpSpPr>
          <p:nvPr/>
        </p:nvGrpSpPr>
        <p:grpSpPr bwMode="auto">
          <a:xfrm>
            <a:off x="725488" y="657225"/>
            <a:ext cx="2405062" cy="2660650"/>
            <a:chOff x="0" y="0"/>
            <a:chExt cx="1515" cy="1676"/>
          </a:xfrm>
        </p:grpSpPr>
        <p:grpSp>
          <p:nvGrpSpPr>
            <p:cNvPr id="56378" name="Group 5"/>
            <p:cNvGrpSpPr>
              <a:grpSpLocks/>
            </p:cNvGrpSpPr>
            <p:nvPr/>
          </p:nvGrpSpPr>
          <p:grpSpPr bwMode="auto">
            <a:xfrm>
              <a:off x="0" y="0"/>
              <a:ext cx="1515" cy="1676"/>
              <a:chOff x="0" y="0"/>
              <a:chExt cx="1515" cy="1676"/>
            </a:xfrm>
          </p:grpSpPr>
          <p:grpSp>
            <p:nvGrpSpPr>
              <p:cNvPr id="56388" name="Group 6"/>
              <p:cNvGrpSpPr>
                <a:grpSpLocks/>
              </p:cNvGrpSpPr>
              <p:nvPr/>
            </p:nvGrpSpPr>
            <p:grpSpPr bwMode="auto">
              <a:xfrm>
                <a:off x="201" y="270"/>
                <a:ext cx="1143" cy="1143"/>
                <a:chOff x="0" y="0"/>
                <a:chExt cx="1143" cy="1143"/>
              </a:xfrm>
            </p:grpSpPr>
            <p:sp>
              <p:nvSpPr>
                <p:cNvPr id="56397" name="Oval 164"/>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6398" name="Line 165"/>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99" name="Line 166"/>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0" name="Line 167"/>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1" name="Line 168"/>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402" name="Oval 169"/>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6389" name="Text Box 170"/>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6390" name="Text Box 171"/>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6391" name="Text Box 172"/>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6392" name="Text Box 173"/>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6393" name="Text Box 174"/>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6394" name="Text Box 175"/>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6395" name="Text Box 176"/>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6396" name="Text Box 177"/>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76821" name="Text Box 178"/>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1</a:t>
              </a:r>
            </a:p>
          </p:txBody>
        </p:sp>
        <p:sp>
          <p:nvSpPr>
            <p:cNvPr id="76822" name="Text Box 179"/>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2</a:t>
              </a:r>
            </a:p>
          </p:txBody>
        </p:sp>
        <p:sp>
          <p:nvSpPr>
            <p:cNvPr id="76823" name="Text Box 180"/>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3</a:t>
              </a:r>
            </a:p>
          </p:txBody>
        </p:sp>
        <p:sp>
          <p:nvSpPr>
            <p:cNvPr id="56382" name="Text Box 181"/>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4</a:t>
              </a:r>
            </a:p>
          </p:txBody>
        </p:sp>
        <p:sp>
          <p:nvSpPr>
            <p:cNvPr id="76825" name="Text Box 182"/>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5</a:t>
              </a:r>
            </a:p>
          </p:txBody>
        </p:sp>
        <p:sp>
          <p:nvSpPr>
            <p:cNvPr id="76826" name="Text Box 183"/>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6</a:t>
              </a:r>
            </a:p>
          </p:txBody>
        </p:sp>
        <p:sp>
          <p:nvSpPr>
            <p:cNvPr id="56385" name="Text Box 184"/>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56386" name="Text Box 185"/>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8</a:t>
              </a:r>
            </a:p>
          </p:txBody>
        </p:sp>
        <p:sp>
          <p:nvSpPr>
            <p:cNvPr id="56387" name="Line 186"/>
            <p:cNvSpPr>
              <a:spLocks noChangeShapeType="1"/>
            </p:cNvSpPr>
            <p:nvPr/>
          </p:nvSpPr>
          <p:spPr bwMode="auto">
            <a:xfrm>
              <a:off x="473" y="68"/>
              <a:ext cx="93" cy="237"/>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6830" name="Group 30"/>
          <p:cNvGrpSpPr>
            <a:grpSpLocks/>
          </p:cNvGrpSpPr>
          <p:nvPr/>
        </p:nvGrpSpPr>
        <p:grpSpPr bwMode="auto">
          <a:xfrm>
            <a:off x="5943600" y="655638"/>
            <a:ext cx="2405063" cy="2660650"/>
            <a:chOff x="0" y="0"/>
            <a:chExt cx="1515" cy="1676"/>
          </a:xfrm>
        </p:grpSpPr>
        <p:grpSp>
          <p:nvGrpSpPr>
            <p:cNvPr id="56353" name="Group 31"/>
            <p:cNvGrpSpPr>
              <a:grpSpLocks/>
            </p:cNvGrpSpPr>
            <p:nvPr/>
          </p:nvGrpSpPr>
          <p:grpSpPr bwMode="auto">
            <a:xfrm>
              <a:off x="0" y="0"/>
              <a:ext cx="1515" cy="1676"/>
              <a:chOff x="0" y="0"/>
              <a:chExt cx="1515" cy="1676"/>
            </a:xfrm>
          </p:grpSpPr>
          <p:grpSp>
            <p:nvGrpSpPr>
              <p:cNvPr id="56363" name="Group 32"/>
              <p:cNvGrpSpPr>
                <a:grpSpLocks/>
              </p:cNvGrpSpPr>
              <p:nvPr/>
            </p:nvGrpSpPr>
            <p:grpSpPr bwMode="auto">
              <a:xfrm>
                <a:off x="201" y="270"/>
                <a:ext cx="1143" cy="1143"/>
                <a:chOff x="0" y="0"/>
                <a:chExt cx="1143" cy="1143"/>
              </a:xfrm>
            </p:grpSpPr>
            <p:sp>
              <p:nvSpPr>
                <p:cNvPr id="56372" name="Oval 191"/>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6373" name="Line 192"/>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4" name="Line 193"/>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5" name="Line 194"/>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6" name="Line 195"/>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77" name="Oval 196"/>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6364" name="Text Box 197"/>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6365" name="Text Box 198"/>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6366" name="Text Box 199"/>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6367" name="Text Box 200"/>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6368" name="Text Box 201"/>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6369" name="Text Box 202"/>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6370" name="Text Box 203"/>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6371" name="Text Box 204"/>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76847" name="Text Box 205"/>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1</a:t>
              </a:r>
            </a:p>
          </p:txBody>
        </p:sp>
        <p:sp>
          <p:nvSpPr>
            <p:cNvPr id="76848" name="Text Box 206"/>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2</a:t>
              </a:r>
            </a:p>
          </p:txBody>
        </p:sp>
        <p:sp>
          <p:nvSpPr>
            <p:cNvPr id="76849" name="Text Box 207"/>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3</a:t>
              </a:r>
            </a:p>
          </p:txBody>
        </p:sp>
        <p:sp>
          <p:nvSpPr>
            <p:cNvPr id="76850" name="Text Box 208"/>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4</a:t>
              </a:r>
            </a:p>
          </p:txBody>
        </p:sp>
        <p:sp>
          <p:nvSpPr>
            <p:cNvPr id="76851" name="Text Box 209"/>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5</a:t>
              </a:r>
            </a:p>
          </p:txBody>
        </p:sp>
        <p:sp>
          <p:nvSpPr>
            <p:cNvPr id="76852" name="Text Box 210"/>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6</a:t>
              </a:r>
            </a:p>
          </p:txBody>
        </p:sp>
        <p:sp>
          <p:nvSpPr>
            <p:cNvPr id="56360" name="Text Box 211"/>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7</a:t>
              </a:r>
            </a:p>
          </p:txBody>
        </p:sp>
        <p:sp>
          <p:nvSpPr>
            <p:cNvPr id="76854" name="Text Box 212"/>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8</a:t>
              </a:r>
            </a:p>
          </p:txBody>
        </p:sp>
        <p:sp>
          <p:nvSpPr>
            <p:cNvPr id="56362" name="Line 213"/>
            <p:cNvSpPr>
              <a:spLocks noChangeShapeType="1"/>
            </p:cNvSpPr>
            <p:nvPr/>
          </p:nvSpPr>
          <p:spPr bwMode="auto">
            <a:xfrm>
              <a:off x="66" y="411"/>
              <a:ext cx="198" cy="130"/>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grpSp>
        <p:nvGrpSpPr>
          <p:cNvPr id="76856" name="Group 56"/>
          <p:cNvGrpSpPr>
            <a:grpSpLocks/>
          </p:cNvGrpSpPr>
          <p:nvPr/>
        </p:nvGrpSpPr>
        <p:grpSpPr bwMode="auto">
          <a:xfrm>
            <a:off x="3333750" y="657225"/>
            <a:ext cx="2405063" cy="2660650"/>
            <a:chOff x="0" y="0"/>
            <a:chExt cx="1515" cy="1676"/>
          </a:xfrm>
        </p:grpSpPr>
        <p:grpSp>
          <p:nvGrpSpPr>
            <p:cNvPr id="56328" name="Group 57"/>
            <p:cNvGrpSpPr>
              <a:grpSpLocks/>
            </p:cNvGrpSpPr>
            <p:nvPr/>
          </p:nvGrpSpPr>
          <p:grpSpPr bwMode="auto">
            <a:xfrm>
              <a:off x="0" y="0"/>
              <a:ext cx="1515" cy="1676"/>
              <a:chOff x="0" y="0"/>
              <a:chExt cx="1515" cy="1676"/>
            </a:xfrm>
          </p:grpSpPr>
          <p:grpSp>
            <p:nvGrpSpPr>
              <p:cNvPr id="56338" name="Group 58"/>
              <p:cNvGrpSpPr>
                <a:grpSpLocks/>
              </p:cNvGrpSpPr>
              <p:nvPr/>
            </p:nvGrpSpPr>
            <p:grpSpPr bwMode="auto">
              <a:xfrm>
                <a:off x="201" y="270"/>
                <a:ext cx="1143" cy="1143"/>
                <a:chOff x="0" y="0"/>
                <a:chExt cx="1143" cy="1143"/>
              </a:xfrm>
            </p:grpSpPr>
            <p:sp>
              <p:nvSpPr>
                <p:cNvPr id="56347" name="Oval 218"/>
                <p:cNvSpPr>
                  <a:spLocks noChangeArrowheads="1"/>
                </p:cNvSpPr>
                <p:nvPr/>
              </p:nvSpPr>
              <p:spPr bwMode="auto">
                <a:xfrm>
                  <a:off x="0" y="0"/>
                  <a:ext cx="1143" cy="1143"/>
                </a:xfrm>
                <a:prstGeom prst="ellipse">
                  <a:avLst/>
                </a:prstGeom>
                <a:solidFill>
                  <a:srgbClr val="FFFF99"/>
                </a:solidFill>
                <a:ln w="9525">
                  <a:solidFill>
                    <a:schemeClr val="tx1"/>
                  </a:solidFill>
                  <a:round/>
                  <a:headEnd/>
                  <a:tailEnd/>
                </a:ln>
              </p:spPr>
              <p:txBody>
                <a:bodyPr wrap="none" anchor="ctr"/>
                <a:lstStyle/>
                <a:p>
                  <a:endParaRPr lang="zh-CN" altLang="en-US"/>
                </a:p>
              </p:txBody>
            </p:sp>
            <p:sp>
              <p:nvSpPr>
                <p:cNvPr id="56348" name="Line 219"/>
                <p:cNvSpPr>
                  <a:spLocks noChangeShapeType="1"/>
                </p:cNvSpPr>
                <p:nvPr/>
              </p:nvSpPr>
              <p:spPr bwMode="auto">
                <a:xfrm>
                  <a:off x="9" y="584"/>
                  <a:ext cx="112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49" name="Line 220"/>
                <p:cNvSpPr>
                  <a:spLocks noChangeShapeType="1"/>
                </p:cNvSpPr>
                <p:nvPr/>
              </p:nvSpPr>
              <p:spPr bwMode="auto">
                <a:xfrm>
                  <a:off x="576" y="0"/>
                  <a:ext cx="0" cy="112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0" name="Line 221"/>
                <p:cNvSpPr>
                  <a:spLocks noChangeShapeType="1"/>
                </p:cNvSpPr>
                <p:nvPr/>
              </p:nvSpPr>
              <p:spPr bwMode="auto">
                <a:xfrm flipH="1">
                  <a:off x="200" y="157"/>
                  <a:ext cx="769" cy="8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1" name="Line 222"/>
                <p:cNvSpPr>
                  <a:spLocks noChangeShapeType="1"/>
                </p:cNvSpPr>
                <p:nvPr/>
              </p:nvSpPr>
              <p:spPr bwMode="auto">
                <a:xfrm>
                  <a:off x="200" y="157"/>
                  <a:ext cx="752" cy="82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2" name="Oval 223"/>
                <p:cNvSpPr>
                  <a:spLocks noChangeArrowheads="1"/>
                </p:cNvSpPr>
                <p:nvPr/>
              </p:nvSpPr>
              <p:spPr bwMode="auto">
                <a:xfrm>
                  <a:off x="271" y="287"/>
                  <a:ext cx="593" cy="604"/>
                </a:xfrm>
                <a:prstGeom prst="ellipse">
                  <a:avLst/>
                </a:prstGeom>
                <a:solidFill>
                  <a:schemeClr val="bg1"/>
                </a:solidFill>
                <a:ln w="9525">
                  <a:solidFill>
                    <a:schemeClr val="tx1"/>
                  </a:solidFill>
                  <a:round/>
                  <a:headEnd/>
                  <a:tailEnd/>
                </a:ln>
              </p:spPr>
              <p:txBody>
                <a:bodyPr wrap="none" anchor="ctr"/>
                <a:lstStyle/>
                <a:p>
                  <a:endParaRPr lang="zh-CN" altLang="en-US"/>
                </a:p>
              </p:txBody>
            </p:sp>
          </p:grpSp>
          <p:sp>
            <p:nvSpPr>
              <p:cNvPr id="56339" name="Text Box 224"/>
              <p:cNvSpPr txBox="1">
                <a:spLocks noChangeArrowheads="1"/>
              </p:cNvSpPr>
              <p:nvPr/>
            </p:nvSpPr>
            <p:spPr bwMode="auto">
              <a:xfrm>
                <a:off x="761" y="0"/>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0</a:t>
                </a:r>
              </a:p>
            </p:txBody>
          </p:sp>
          <p:sp>
            <p:nvSpPr>
              <p:cNvPr id="56340" name="Text Box 225"/>
              <p:cNvSpPr txBox="1">
                <a:spLocks noChangeArrowheads="1"/>
              </p:cNvSpPr>
              <p:nvPr/>
            </p:nvSpPr>
            <p:spPr bwMode="auto">
              <a:xfrm>
                <a:off x="1224" y="341"/>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1</a:t>
                </a:r>
              </a:p>
            </p:txBody>
          </p:sp>
          <p:sp>
            <p:nvSpPr>
              <p:cNvPr id="56341" name="Text Box 226"/>
              <p:cNvSpPr txBox="1">
                <a:spLocks noChangeArrowheads="1"/>
              </p:cNvSpPr>
              <p:nvPr/>
            </p:nvSpPr>
            <p:spPr bwMode="auto">
              <a:xfrm>
                <a:off x="1292" y="846"/>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2</a:t>
                </a:r>
              </a:p>
            </p:txBody>
          </p:sp>
          <p:sp>
            <p:nvSpPr>
              <p:cNvPr id="56342" name="Text Box 227"/>
              <p:cNvSpPr txBox="1">
                <a:spLocks noChangeArrowheads="1"/>
              </p:cNvSpPr>
              <p:nvPr/>
            </p:nvSpPr>
            <p:spPr bwMode="auto">
              <a:xfrm>
                <a:off x="988" y="128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3</a:t>
                </a:r>
              </a:p>
            </p:txBody>
          </p:sp>
          <p:sp>
            <p:nvSpPr>
              <p:cNvPr id="56343" name="Text Box 228"/>
              <p:cNvSpPr txBox="1">
                <a:spLocks noChangeArrowheads="1"/>
              </p:cNvSpPr>
              <p:nvPr/>
            </p:nvSpPr>
            <p:spPr bwMode="auto">
              <a:xfrm>
                <a:off x="534" y="138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4</a:t>
                </a:r>
              </a:p>
            </p:txBody>
          </p:sp>
          <p:sp>
            <p:nvSpPr>
              <p:cNvPr id="56344" name="Text Box 229"/>
              <p:cNvSpPr txBox="1">
                <a:spLocks noChangeArrowheads="1"/>
              </p:cNvSpPr>
              <p:nvPr/>
            </p:nvSpPr>
            <p:spPr bwMode="auto">
              <a:xfrm>
                <a:off x="141" y="1144"/>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5</a:t>
                </a:r>
              </a:p>
            </p:txBody>
          </p:sp>
          <p:sp>
            <p:nvSpPr>
              <p:cNvPr id="56345" name="Text Box 230"/>
              <p:cNvSpPr txBox="1">
                <a:spLocks noChangeArrowheads="1"/>
              </p:cNvSpPr>
              <p:nvPr/>
            </p:nvSpPr>
            <p:spPr bwMode="auto">
              <a:xfrm>
                <a:off x="0" y="57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6</a:t>
                </a:r>
              </a:p>
            </p:txBody>
          </p:sp>
          <p:sp>
            <p:nvSpPr>
              <p:cNvPr id="56346" name="Text Box 231"/>
              <p:cNvSpPr txBox="1">
                <a:spLocks noChangeArrowheads="1"/>
              </p:cNvSpPr>
              <p:nvPr/>
            </p:nvSpPr>
            <p:spPr bwMode="auto">
              <a:xfrm>
                <a:off x="269" y="158"/>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a:solidFill>
                      <a:srgbClr val="CC0000"/>
                    </a:solidFill>
                  </a:rPr>
                  <a:t>7</a:t>
                </a:r>
              </a:p>
            </p:txBody>
          </p:sp>
        </p:grpSp>
        <p:sp>
          <p:nvSpPr>
            <p:cNvPr id="76873" name="Text Box 232"/>
            <p:cNvSpPr txBox="1">
              <a:spLocks noChangeArrowheads="1"/>
            </p:cNvSpPr>
            <p:nvPr/>
          </p:nvSpPr>
          <p:spPr bwMode="auto">
            <a:xfrm>
              <a:off x="805" y="289"/>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1</a:t>
              </a:r>
            </a:p>
          </p:txBody>
        </p:sp>
        <p:sp>
          <p:nvSpPr>
            <p:cNvPr id="76874" name="Text Box 233"/>
            <p:cNvSpPr txBox="1">
              <a:spLocks noChangeArrowheads="1"/>
            </p:cNvSpPr>
            <p:nvPr/>
          </p:nvSpPr>
          <p:spPr bwMode="auto">
            <a:xfrm>
              <a:off x="1058" y="533"/>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2</a:t>
              </a:r>
            </a:p>
          </p:txBody>
        </p:sp>
        <p:sp>
          <p:nvSpPr>
            <p:cNvPr id="76875" name="Text Box 234"/>
            <p:cNvSpPr txBox="1">
              <a:spLocks noChangeArrowheads="1"/>
            </p:cNvSpPr>
            <p:nvPr/>
          </p:nvSpPr>
          <p:spPr bwMode="auto">
            <a:xfrm>
              <a:off x="1049"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3</a:t>
              </a:r>
            </a:p>
          </p:txBody>
        </p:sp>
        <p:sp>
          <p:nvSpPr>
            <p:cNvPr id="56332" name="Text Box 235"/>
            <p:cNvSpPr txBox="1">
              <a:spLocks noChangeArrowheads="1"/>
            </p:cNvSpPr>
            <p:nvPr/>
          </p:nvSpPr>
          <p:spPr bwMode="auto">
            <a:xfrm>
              <a:off x="822" y="1081"/>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solidFill>
                    <a:srgbClr val="008000"/>
                  </a:solidFill>
                </a:rPr>
                <a:t>4</a:t>
              </a:r>
            </a:p>
          </p:txBody>
        </p:sp>
        <p:sp>
          <p:nvSpPr>
            <p:cNvPr id="76877" name="Text Box 236"/>
            <p:cNvSpPr txBox="1">
              <a:spLocks noChangeArrowheads="1"/>
            </p:cNvSpPr>
            <p:nvPr/>
          </p:nvSpPr>
          <p:spPr bwMode="auto">
            <a:xfrm>
              <a:off x="517" y="1100"/>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5</a:t>
              </a:r>
            </a:p>
          </p:txBody>
        </p:sp>
        <p:sp>
          <p:nvSpPr>
            <p:cNvPr id="76878" name="Text Box 237"/>
            <p:cNvSpPr txBox="1">
              <a:spLocks noChangeArrowheads="1"/>
            </p:cNvSpPr>
            <p:nvPr/>
          </p:nvSpPr>
          <p:spPr bwMode="auto">
            <a:xfrm>
              <a:off x="272" y="86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6</a:t>
              </a:r>
            </a:p>
          </p:txBody>
        </p:sp>
        <p:sp>
          <p:nvSpPr>
            <p:cNvPr id="56335" name="Text Box 238"/>
            <p:cNvSpPr txBox="1">
              <a:spLocks noChangeArrowheads="1"/>
            </p:cNvSpPr>
            <p:nvPr/>
          </p:nvSpPr>
          <p:spPr bwMode="auto">
            <a:xfrm>
              <a:off x="282" y="524"/>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600"/>
                <a:t>7</a:t>
              </a:r>
            </a:p>
          </p:txBody>
        </p:sp>
        <p:sp>
          <p:nvSpPr>
            <p:cNvPr id="76880" name="Text Box 239"/>
            <p:cNvSpPr txBox="1">
              <a:spLocks noChangeArrowheads="1"/>
            </p:cNvSpPr>
            <p:nvPr/>
          </p:nvSpPr>
          <p:spPr bwMode="auto">
            <a:xfrm>
              <a:off x="534" y="288"/>
              <a:ext cx="2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2600" smtClea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rPr>
                <a:t>8</a:t>
              </a:r>
            </a:p>
          </p:txBody>
        </p:sp>
        <p:sp>
          <p:nvSpPr>
            <p:cNvPr id="56337" name="Line 240"/>
            <p:cNvSpPr>
              <a:spLocks noChangeShapeType="1"/>
            </p:cNvSpPr>
            <p:nvPr/>
          </p:nvSpPr>
          <p:spPr bwMode="auto">
            <a:xfrm flipH="1" flipV="1">
              <a:off x="950" y="1379"/>
              <a:ext cx="73" cy="243"/>
            </a:xfrm>
            <a:prstGeom prst="line">
              <a:avLst/>
            </a:prstGeom>
            <a:noFill/>
            <a:ln w="9525">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grpSp>
      <p:sp>
        <p:nvSpPr>
          <p:cNvPr id="76882" name="Rectangle 2"/>
          <p:cNvSpPr txBox="1">
            <a:spLocks noChangeArrowheads="1"/>
          </p:cNvSpPr>
          <p:nvPr/>
        </p:nvSpPr>
        <p:spPr bwMode="auto">
          <a:xfrm>
            <a:off x="714375" y="4714875"/>
            <a:ext cx="8072438"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nSpc>
                <a:spcPct val="90000"/>
              </a:lnSpc>
              <a:spcBef>
                <a:spcPct val="20000"/>
              </a:spcBef>
              <a:buClr>
                <a:schemeClr val="bg2"/>
              </a:buClr>
              <a:buFont typeface="Wingdings" pitchFamily="2" charset="2"/>
              <a:buNone/>
            </a:pPr>
            <a:r>
              <a:rPr lang="zh-CN" altLang="en-US" sz="3200">
                <a:solidFill>
                  <a:srgbClr val="0000CC"/>
                </a:solidFill>
                <a:latin typeface="Times New Roman" pitchFamily="18" charset="0"/>
                <a:ea typeface="仿宋_GB2312" pitchFamily="49" charset="-122"/>
              </a:rPr>
              <a:t>算法讨论：</a:t>
            </a:r>
            <a:endParaRPr lang="en-US" sz="3200">
              <a:solidFill>
                <a:srgbClr val="0000CC"/>
              </a:solidFill>
              <a:latin typeface="Times New Roman" pitchFamily="18" charset="0"/>
              <a:ea typeface="仿宋_GB2312" pitchFamily="49" charset="-122"/>
            </a:endParaRPr>
          </a:p>
          <a:p>
            <a:pPr>
              <a:lnSpc>
                <a:spcPct val="90000"/>
              </a:lnSpc>
              <a:spcBef>
                <a:spcPct val="20000"/>
              </a:spcBef>
              <a:buClr>
                <a:schemeClr val="bg2"/>
              </a:buClr>
              <a:buFont typeface="Wingdings" pitchFamily="2" charset="2"/>
              <a:buNone/>
            </a:pPr>
            <a:r>
              <a:rPr lang="zh-CN" altLang="en-US" sz="3200">
                <a:solidFill>
                  <a:srgbClr val="0000CC"/>
                </a:solidFill>
                <a:latin typeface="Times New Roman" pitchFamily="18" charset="0"/>
                <a:ea typeface="仿宋_GB2312" pitchFamily="49" charset="-122"/>
              </a:rPr>
              <a:t>        目前指针指向</a:t>
            </a:r>
            <a:r>
              <a:rPr lang="en-US" altLang="zh-CN" sz="3200">
                <a:solidFill>
                  <a:srgbClr val="0000CC"/>
                </a:solidFill>
                <a:latin typeface="Times New Roman" pitchFamily="18" charset="0"/>
                <a:ea typeface="仿宋_GB2312" pitchFamily="49" charset="-122"/>
              </a:rPr>
              <a:t>8,</a:t>
            </a:r>
            <a:r>
              <a:rPr lang="zh-CN" altLang="en-US" sz="3200">
                <a:solidFill>
                  <a:srgbClr val="0000CC"/>
                </a:solidFill>
                <a:latin typeface="Times New Roman" pitchFamily="18" charset="0"/>
                <a:ea typeface="仿宋_GB2312" pitchFamily="49" charset="-122"/>
              </a:rPr>
              <a:t>如何把</a:t>
            </a:r>
            <a:r>
              <a:rPr lang="en-US" altLang="zh-CN" sz="3200">
                <a:solidFill>
                  <a:srgbClr val="0000CC"/>
                </a:solidFill>
                <a:latin typeface="Times New Roman" pitchFamily="18" charset="0"/>
                <a:ea typeface="仿宋_GB2312" pitchFamily="49" charset="-122"/>
              </a:rPr>
              <a:t>8</a:t>
            </a:r>
            <a:r>
              <a:rPr lang="zh-CN" altLang="en-US" sz="3200">
                <a:solidFill>
                  <a:srgbClr val="0000CC"/>
                </a:solidFill>
                <a:latin typeface="Times New Roman" pitchFamily="18" charset="0"/>
                <a:ea typeface="仿宋_GB2312" pitchFamily="49" charset="-122"/>
              </a:rPr>
              <a:t>从链表中摘除？</a:t>
            </a:r>
            <a:endParaRPr lang="en-US" sz="3200">
              <a:solidFill>
                <a:srgbClr val="0000CC"/>
              </a:solidFill>
              <a:latin typeface="Times New Roman" pitchFamily="18" charset="0"/>
              <a:ea typeface="仿宋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76856"/>
                                        </p:tgtEl>
                                        <p:attrNameLst>
                                          <p:attrName>style.visibility</p:attrName>
                                        </p:attrNameLst>
                                      </p:cBhvr>
                                      <p:to>
                                        <p:strVal val="visible"/>
                                      </p:to>
                                    </p:set>
                                    <p:anim calcmode="lin" valueType="num">
                                      <p:cBhvr additive="base">
                                        <p:cTn id="11" dur="500" fill="hold"/>
                                        <p:tgtEl>
                                          <p:spTgt spid="76856"/>
                                        </p:tgtEl>
                                        <p:attrNameLst>
                                          <p:attrName>ppt_x</p:attrName>
                                        </p:attrNameLst>
                                      </p:cBhvr>
                                      <p:tavLst>
                                        <p:tav tm="0">
                                          <p:val>
                                            <p:strVal val="#ppt_x"/>
                                          </p:val>
                                        </p:tav>
                                        <p:tav tm="100000">
                                          <p:val>
                                            <p:strVal val="#ppt_x"/>
                                          </p:val>
                                        </p:tav>
                                      </p:tavLst>
                                    </p:anim>
                                    <p:anim calcmode="lin" valueType="num">
                                      <p:cBhvr additive="base">
                                        <p:cTn id="12" dur="500" fill="hold"/>
                                        <p:tgtEl>
                                          <p:spTgt spid="7685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6830"/>
                                        </p:tgtEl>
                                        <p:attrNameLst>
                                          <p:attrName>style.visibility</p:attrName>
                                        </p:attrNameLst>
                                      </p:cBhvr>
                                      <p:to>
                                        <p:strVal val="visible"/>
                                      </p:to>
                                    </p:set>
                                    <p:anim calcmode="lin" valueType="num">
                                      <p:cBhvr additive="base">
                                        <p:cTn id="17" dur="500" fill="hold"/>
                                        <p:tgtEl>
                                          <p:spTgt spid="76830"/>
                                        </p:tgtEl>
                                        <p:attrNameLst>
                                          <p:attrName>ppt_x</p:attrName>
                                        </p:attrNameLst>
                                      </p:cBhvr>
                                      <p:tavLst>
                                        <p:tav tm="0">
                                          <p:val>
                                            <p:strVal val="#ppt_x"/>
                                          </p:val>
                                        </p:tav>
                                        <p:tav tm="100000">
                                          <p:val>
                                            <p:strVal val="#ppt_x"/>
                                          </p:val>
                                        </p:tav>
                                      </p:tavLst>
                                    </p:anim>
                                    <p:anim calcmode="lin" valueType="num">
                                      <p:cBhvr additive="base">
                                        <p:cTn id="18" dur="500" fill="hold"/>
                                        <p:tgtEl>
                                          <p:spTgt spid="768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8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8BC4870A-F1F3-495E-8357-3AD47DCF3B77}" type="slidenum">
              <a:rPr lang="en-US" altLang="zh-CN" sz="1400" b="0">
                <a:solidFill>
                  <a:schemeClr val="bg2"/>
                </a:solidFill>
                <a:latin typeface="Times New Roman" pitchFamily="18" charset="0"/>
                <a:ea typeface="宋体" pitchFamily="2" charset="-122"/>
              </a:rPr>
              <a:pPr algn="ctr" eaLnBrk="1" hangingPunct="1">
                <a:spcBef>
                  <a:spcPct val="50000"/>
                </a:spcBef>
              </a:pPr>
              <a:t>56</a:t>
            </a:fld>
            <a:endParaRPr lang="en-US" altLang="zh-CN" sz="1400" b="0">
              <a:solidFill>
                <a:schemeClr val="bg2"/>
              </a:solidFill>
              <a:latin typeface="Times New Roman" pitchFamily="18" charset="0"/>
              <a:ea typeface="宋体" pitchFamily="2" charset="-122"/>
            </a:endParaRPr>
          </a:p>
        </p:txBody>
      </p:sp>
      <p:sp>
        <p:nvSpPr>
          <p:cNvPr id="57347" name="Rectangle 2"/>
          <p:cNvSpPr>
            <a:spLocks noGrp="1" noChangeArrowheads="1"/>
          </p:cNvSpPr>
          <p:nvPr>
            <p:ph type="title" idx="4294967295"/>
          </p:nvPr>
        </p:nvSpPr>
        <p:spPr>
          <a:xfrm>
            <a:off x="457200" y="-27384"/>
            <a:ext cx="8229600" cy="914400"/>
          </a:xfrm>
        </p:spPr>
        <p:txBody>
          <a:bodyPr/>
          <a:lstStyle/>
          <a:p>
            <a:pPr algn="ctr"/>
            <a:r>
              <a:rPr lang="zh-CN" altLang="en-US" sz="3600" b="1" dirty="0" smtClean="0">
                <a:latin typeface="华文新魏" pitchFamily="2" charset="-122"/>
                <a:ea typeface="华文新魏" pitchFamily="2" charset="-122"/>
              </a:rPr>
              <a:t>求解</a:t>
            </a:r>
            <a:r>
              <a:rPr lang="en-US" altLang="zh-CN" sz="3600" b="1" dirty="0" smtClean="0">
                <a:latin typeface="华文新魏" pitchFamily="2" charset="-122"/>
                <a:ea typeface="华文新魏" pitchFamily="2" charset="-122"/>
              </a:rPr>
              <a:t>Josephus</a:t>
            </a:r>
            <a:r>
              <a:rPr lang="zh-CN" altLang="en-US" sz="3600" b="1" dirty="0" smtClean="0">
                <a:latin typeface="华文新魏" pitchFamily="2" charset="-122"/>
                <a:ea typeface="华文新魏" pitchFamily="2" charset="-122"/>
              </a:rPr>
              <a:t>问题的算法</a:t>
            </a:r>
            <a:r>
              <a:rPr lang="zh-CN" altLang="en-US" dirty="0" smtClean="0"/>
              <a:t> </a:t>
            </a:r>
          </a:p>
        </p:txBody>
      </p:sp>
      <p:sp>
        <p:nvSpPr>
          <p:cNvPr id="57348" name="Rectangle 3"/>
          <p:cNvSpPr>
            <a:spLocks noGrp="1" noChangeArrowheads="1"/>
          </p:cNvSpPr>
          <p:nvPr>
            <p:ph type="body" idx="4294967295"/>
          </p:nvPr>
        </p:nvSpPr>
        <p:spPr>
          <a:xfrm>
            <a:off x="565150" y="891779"/>
            <a:ext cx="8229600" cy="4935537"/>
          </a:xfrm>
        </p:spPr>
        <p:txBody>
          <a:bodyPr/>
          <a:lstStyle/>
          <a:p>
            <a:pPr>
              <a:spcBef>
                <a:spcPct val="0"/>
              </a:spcBef>
              <a:buFont typeface="Wingdings" pitchFamily="2" charset="2"/>
              <a:buNone/>
            </a:pPr>
            <a:r>
              <a:rPr lang="en-US" altLang="zh-CN" sz="2800" dirty="0" smtClean="0">
                <a:ea typeface="隶书" pitchFamily="49" charset="-122"/>
              </a:rPr>
              <a:t>#</a:t>
            </a:r>
            <a:r>
              <a:rPr lang="en-US" altLang="zh-CN" sz="2800" b="1" dirty="0" smtClean="0">
                <a:ea typeface="隶书" pitchFamily="49" charset="-122"/>
              </a:rPr>
              <a:t>include</a:t>
            </a:r>
            <a:r>
              <a:rPr lang="en-US" altLang="zh-CN" sz="2800" dirty="0" smtClean="0">
                <a:ea typeface="隶书" pitchFamily="49" charset="-122"/>
              </a:rPr>
              <a:t> &lt;</a:t>
            </a:r>
            <a:r>
              <a:rPr lang="en-US" altLang="zh-CN" sz="2800" dirty="0" err="1" smtClean="0">
                <a:ea typeface="隶书" pitchFamily="49" charset="-122"/>
              </a:rPr>
              <a:t>iostream.h</a:t>
            </a:r>
            <a:r>
              <a:rPr lang="en-US" altLang="zh-CN" sz="2800" dirty="0" smtClean="0">
                <a:ea typeface="隶书" pitchFamily="49" charset="-122"/>
              </a:rPr>
              <a:t>&gt;</a:t>
            </a:r>
          </a:p>
          <a:p>
            <a:pPr>
              <a:spcBef>
                <a:spcPct val="0"/>
              </a:spcBef>
              <a:buFont typeface="Wingdings" pitchFamily="2" charset="2"/>
              <a:buNone/>
            </a:pPr>
            <a:r>
              <a:rPr lang="en-US" altLang="zh-CN" sz="2800" dirty="0" smtClean="0">
                <a:ea typeface="隶书" pitchFamily="49" charset="-122"/>
              </a:rPr>
              <a:t>#</a:t>
            </a:r>
            <a:r>
              <a:rPr lang="en-US" altLang="zh-CN" sz="2800" b="1" dirty="0" smtClean="0">
                <a:ea typeface="隶书" pitchFamily="49" charset="-122"/>
              </a:rPr>
              <a:t>include</a:t>
            </a:r>
            <a:r>
              <a:rPr lang="en-US" altLang="zh-CN" sz="2800" dirty="0" smtClean="0">
                <a:ea typeface="隶书" pitchFamily="49" charset="-122"/>
              </a:rPr>
              <a:t> “</a:t>
            </a:r>
            <a:r>
              <a:rPr lang="en-US" altLang="zh-CN" sz="2800" dirty="0" err="1" smtClean="0">
                <a:ea typeface="隶书" pitchFamily="49" charset="-122"/>
              </a:rPr>
              <a:t>CircList.h</a:t>
            </a:r>
            <a:r>
              <a:rPr lang="en-US" altLang="zh-CN" sz="2800" dirty="0" smtClean="0">
                <a:ea typeface="隶书" pitchFamily="49" charset="-122"/>
              </a:rPr>
              <a:t>”</a:t>
            </a:r>
          </a:p>
          <a:p>
            <a:pPr>
              <a:spcBef>
                <a:spcPct val="0"/>
              </a:spcBef>
              <a:buFont typeface="Wingdings" pitchFamily="2" charset="2"/>
              <a:buNone/>
            </a:pPr>
            <a:r>
              <a:rPr lang="en-US" altLang="zh-CN" sz="2800" dirty="0" smtClean="0">
                <a:ea typeface="隶书" pitchFamily="49" charset="-122"/>
              </a:rPr>
              <a:t>void Josephus(</a:t>
            </a:r>
            <a:r>
              <a:rPr lang="en-US" altLang="zh-CN" sz="2800" dirty="0" err="1" smtClean="0">
                <a:ea typeface="隶书" pitchFamily="49" charset="-122"/>
              </a:rPr>
              <a:t>CircList</a:t>
            </a:r>
            <a:r>
              <a:rPr lang="en-US" altLang="zh-CN" sz="2800" dirty="0" smtClean="0">
                <a:ea typeface="隶书" pitchFamily="49" charset="-122"/>
              </a:rPr>
              <a:t> </a:t>
            </a:r>
            <a:r>
              <a:rPr lang="en-US" altLang="zh-CN" sz="2800" b="1" dirty="0" smtClean="0">
                <a:ea typeface="隶书" pitchFamily="49" charset="-122"/>
              </a:rPr>
              <a:t>&amp;</a:t>
            </a:r>
            <a:r>
              <a:rPr lang="en-US" altLang="zh-CN" sz="2800" dirty="0" smtClean="0">
                <a:ea typeface="隶书" pitchFamily="49" charset="-122"/>
              </a:rPr>
              <a:t> </a:t>
            </a:r>
            <a:r>
              <a:rPr lang="en-US" altLang="zh-CN" sz="2800" dirty="0" err="1" smtClean="0">
                <a:ea typeface="隶书" pitchFamily="49" charset="-122"/>
              </a:rPr>
              <a:t>Js</a:t>
            </a:r>
            <a:r>
              <a:rPr lang="en-US" altLang="zh-CN" sz="2800" b="1" dirty="0" smtClean="0">
                <a:ea typeface="隶书" pitchFamily="49" charset="-122"/>
              </a:rPr>
              <a:t>, </a:t>
            </a:r>
            <a:r>
              <a:rPr lang="en-US" altLang="zh-CN" sz="2800" b="1" dirty="0" err="1" smtClean="0">
                <a:ea typeface="隶书" pitchFamily="49" charset="-122"/>
              </a:rPr>
              <a:t>int</a:t>
            </a:r>
            <a:r>
              <a:rPr lang="en-US" altLang="zh-CN" sz="2800" dirty="0" smtClean="0">
                <a:ea typeface="隶书" pitchFamily="49" charset="-122"/>
              </a:rPr>
              <a:t> n</a:t>
            </a:r>
            <a:r>
              <a:rPr lang="en-US" altLang="zh-CN" sz="2800" b="1" dirty="0" smtClean="0">
                <a:ea typeface="隶书" pitchFamily="49" charset="-122"/>
              </a:rPr>
              <a:t>, </a:t>
            </a:r>
            <a:r>
              <a:rPr lang="en-US" altLang="zh-CN" sz="2800" b="1" dirty="0" err="1" smtClean="0">
                <a:ea typeface="隶书" pitchFamily="49" charset="-122"/>
              </a:rPr>
              <a:t>int</a:t>
            </a:r>
            <a:r>
              <a:rPr lang="en-US" altLang="zh-CN" sz="2800" dirty="0" smtClean="0">
                <a:ea typeface="隶书" pitchFamily="49" charset="-122"/>
              </a:rPr>
              <a:t> m) </a:t>
            </a:r>
            <a:r>
              <a:rPr lang="en-US" altLang="zh-CN" sz="2800" b="1" dirty="0" smtClean="0">
                <a:ea typeface="隶书" pitchFamily="49" charset="-122"/>
              </a:rPr>
              <a:t>{</a:t>
            </a:r>
          </a:p>
          <a:p>
            <a:pPr>
              <a:spcBef>
                <a:spcPct val="0"/>
              </a:spcBef>
              <a:buFont typeface="Wingdings" pitchFamily="2" charset="2"/>
              <a:buNone/>
            </a:pPr>
            <a:r>
              <a:rPr lang="en-US" altLang="zh-CN" sz="2800" dirty="0" smtClean="0">
                <a:ea typeface="隶书" pitchFamily="49" charset="-122"/>
              </a:rPr>
              <a:t>     </a:t>
            </a:r>
            <a:r>
              <a:rPr lang="en-US" altLang="zh-CN" sz="2800" dirty="0" err="1" smtClean="0">
                <a:ea typeface="隶书" pitchFamily="49" charset="-122"/>
              </a:rPr>
              <a:t>CircLinkNode</a:t>
            </a:r>
            <a:r>
              <a:rPr lang="en-US" altLang="zh-CN" sz="2800" dirty="0" smtClean="0">
                <a:ea typeface="隶书" pitchFamily="49" charset="-122"/>
              </a:rPr>
              <a:t>   *p = </a:t>
            </a:r>
            <a:r>
              <a:rPr lang="en-US" altLang="zh-CN" sz="2800" dirty="0" err="1" smtClean="0">
                <a:ea typeface="隶书" pitchFamily="49" charset="-122"/>
              </a:rPr>
              <a:t>Js.getHead</a:t>
            </a:r>
            <a:r>
              <a:rPr lang="en-US" altLang="zh-CN" sz="2800" dirty="0" smtClean="0">
                <a:ea typeface="隶书" pitchFamily="49" charset="-122"/>
              </a:rPr>
              <a:t>()</a:t>
            </a:r>
            <a:r>
              <a:rPr lang="en-US" altLang="zh-CN" sz="2800" b="1" dirty="0" smtClean="0">
                <a:ea typeface="隶书" pitchFamily="49" charset="-122"/>
              </a:rPr>
              <a:t>,</a:t>
            </a:r>
            <a:r>
              <a:rPr lang="en-US" altLang="zh-CN" sz="2800" dirty="0" smtClean="0">
                <a:ea typeface="隶书" pitchFamily="49" charset="-122"/>
              </a:rPr>
              <a:t> *pre = NULL</a:t>
            </a:r>
            <a:r>
              <a:rPr lang="en-US" altLang="zh-CN" sz="2800" b="1" dirty="0" smtClean="0">
                <a:ea typeface="隶书" pitchFamily="49" charset="-122"/>
              </a:rPr>
              <a:t>; </a:t>
            </a:r>
            <a:r>
              <a:rPr lang="en-US" altLang="zh-CN" sz="2800" dirty="0" smtClean="0">
                <a:ea typeface="隶书" pitchFamily="49" charset="-122"/>
              </a:rPr>
              <a:t> </a:t>
            </a:r>
          </a:p>
          <a:p>
            <a:pPr>
              <a:spcBef>
                <a:spcPct val="0"/>
              </a:spcBef>
              <a:buFont typeface="Wingdings" pitchFamily="2" charset="2"/>
              <a:buNone/>
            </a:pPr>
            <a:r>
              <a:rPr lang="en-US" altLang="zh-CN" sz="2800" dirty="0" smtClean="0">
                <a:ea typeface="隶书" pitchFamily="49" charset="-122"/>
              </a:rPr>
              <a:t>     </a:t>
            </a:r>
            <a:r>
              <a:rPr lang="en-US" altLang="zh-CN" sz="2800" b="1" dirty="0" err="1" smtClean="0">
                <a:ea typeface="隶书" pitchFamily="49" charset="-122"/>
              </a:rPr>
              <a:t>int</a:t>
            </a:r>
            <a:r>
              <a:rPr lang="en-US" altLang="zh-CN" sz="2800" dirty="0" smtClean="0">
                <a:ea typeface="隶书" pitchFamily="49" charset="-122"/>
              </a:rPr>
              <a:t> </a:t>
            </a:r>
            <a:r>
              <a:rPr lang="en-US" altLang="zh-CN" sz="2800" dirty="0" err="1" smtClean="0">
                <a:ea typeface="隶书" pitchFamily="49" charset="-122"/>
              </a:rPr>
              <a:t>i</a:t>
            </a:r>
            <a:r>
              <a:rPr lang="en-US" altLang="zh-CN" sz="2800" b="1" dirty="0" smtClean="0">
                <a:ea typeface="隶书" pitchFamily="49" charset="-122"/>
              </a:rPr>
              <a:t>,</a:t>
            </a:r>
            <a:r>
              <a:rPr lang="en-US" altLang="zh-CN" sz="2800" dirty="0" smtClean="0">
                <a:ea typeface="隶书" pitchFamily="49" charset="-122"/>
              </a:rPr>
              <a:t> j</a:t>
            </a:r>
            <a:r>
              <a:rPr lang="en-US" altLang="zh-CN" sz="2800" b="1" dirty="0" smtClean="0">
                <a:ea typeface="隶书" pitchFamily="49" charset="-122"/>
              </a:rPr>
              <a:t>;</a:t>
            </a:r>
          </a:p>
          <a:p>
            <a:pPr>
              <a:spcBef>
                <a:spcPct val="0"/>
              </a:spcBef>
              <a:buFont typeface="Wingdings" pitchFamily="2" charset="2"/>
              <a:buNone/>
            </a:pPr>
            <a:r>
              <a:rPr lang="en-US" altLang="zh-CN" sz="2800" dirty="0" smtClean="0">
                <a:ea typeface="隶书" pitchFamily="49" charset="-122"/>
              </a:rPr>
              <a:t>     </a:t>
            </a:r>
            <a:r>
              <a:rPr lang="en-US" altLang="zh-CN" sz="2800" b="1" dirty="0" smtClean="0">
                <a:ea typeface="隶书" pitchFamily="49" charset="-122"/>
              </a:rPr>
              <a:t>for</a:t>
            </a:r>
            <a:r>
              <a:rPr lang="en-US" altLang="zh-CN" sz="2800" dirty="0" smtClean="0">
                <a:ea typeface="隶书" pitchFamily="49" charset="-122"/>
              </a:rPr>
              <a:t> ( </a:t>
            </a:r>
            <a:r>
              <a:rPr lang="en-US" altLang="zh-CN" sz="2800" dirty="0" err="1" smtClean="0">
                <a:ea typeface="隶书" pitchFamily="49" charset="-122"/>
              </a:rPr>
              <a:t>i</a:t>
            </a:r>
            <a:r>
              <a:rPr lang="en-US" altLang="zh-CN" sz="2800" dirty="0" smtClean="0">
                <a:ea typeface="隶书" pitchFamily="49" charset="-122"/>
              </a:rPr>
              <a:t> = 0</a:t>
            </a:r>
            <a:r>
              <a:rPr lang="en-US" altLang="zh-CN" sz="2800" b="1" dirty="0" smtClean="0">
                <a:ea typeface="隶书" pitchFamily="49" charset="-122"/>
              </a:rPr>
              <a:t>; </a:t>
            </a:r>
            <a:r>
              <a:rPr lang="en-US" altLang="zh-CN" sz="2800" dirty="0" err="1" smtClean="0">
                <a:ea typeface="隶书" pitchFamily="49" charset="-122"/>
              </a:rPr>
              <a:t>i</a:t>
            </a:r>
            <a:r>
              <a:rPr lang="en-US" altLang="zh-CN" sz="2800" dirty="0" smtClean="0">
                <a:ea typeface="隶书" pitchFamily="49" charset="-122"/>
              </a:rPr>
              <a:t> &lt; n-1</a:t>
            </a:r>
            <a:r>
              <a:rPr lang="en-US" altLang="zh-CN" sz="2800" b="1" dirty="0" smtClean="0">
                <a:ea typeface="隶书" pitchFamily="49" charset="-122"/>
              </a:rPr>
              <a:t>;</a:t>
            </a:r>
            <a:r>
              <a:rPr lang="en-US" altLang="zh-CN" sz="2800" dirty="0" smtClean="0">
                <a:ea typeface="隶书" pitchFamily="49" charset="-122"/>
              </a:rPr>
              <a:t> </a:t>
            </a:r>
            <a:r>
              <a:rPr lang="en-US" altLang="zh-CN" sz="2800" dirty="0" err="1" smtClean="0">
                <a:ea typeface="隶书" pitchFamily="49" charset="-122"/>
              </a:rPr>
              <a:t>i</a:t>
            </a:r>
            <a:r>
              <a:rPr lang="en-US" altLang="zh-CN" sz="2800" dirty="0" smtClean="0">
                <a:ea typeface="隶书" pitchFamily="49" charset="-122"/>
              </a:rPr>
              <a:t>++ ) </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执行</a:t>
            </a:r>
            <a:r>
              <a:rPr lang="en-US" altLang="zh-CN" sz="2800" dirty="0" smtClean="0">
                <a:solidFill>
                  <a:schemeClr val="tx2"/>
                </a:solidFill>
                <a:ea typeface="隶书" pitchFamily="49" charset="-122"/>
              </a:rPr>
              <a:t>n-1</a:t>
            </a:r>
            <a:r>
              <a:rPr lang="zh-CN" altLang="en-US" sz="2800" dirty="0" smtClean="0">
                <a:solidFill>
                  <a:schemeClr val="tx2"/>
                </a:solidFill>
                <a:ea typeface="隶书" pitchFamily="49" charset="-122"/>
              </a:rPr>
              <a:t>次</a:t>
            </a:r>
          </a:p>
          <a:p>
            <a:pPr>
              <a:spcBef>
                <a:spcPct val="0"/>
              </a:spcBef>
              <a:buFont typeface="Wingdings" pitchFamily="2" charset="2"/>
              <a:buNone/>
            </a:pPr>
            <a:r>
              <a:rPr lang="zh-CN" altLang="en-US" sz="2800" dirty="0" smtClean="0">
                <a:ea typeface="隶书" pitchFamily="49" charset="-122"/>
              </a:rPr>
              <a:t>          </a:t>
            </a:r>
            <a:r>
              <a:rPr lang="en-US" altLang="zh-CN" sz="2800" b="1" dirty="0" smtClean="0">
                <a:ea typeface="隶书" pitchFamily="49" charset="-122"/>
              </a:rPr>
              <a:t>for</a:t>
            </a:r>
            <a:r>
              <a:rPr lang="en-US" altLang="zh-CN" sz="2800" dirty="0" smtClean="0">
                <a:ea typeface="隶书" pitchFamily="49" charset="-122"/>
              </a:rPr>
              <a:t> ( j = 1</a:t>
            </a:r>
            <a:r>
              <a:rPr lang="en-US" altLang="zh-CN" sz="2800" b="1" dirty="0" smtClean="0">
                <a:ea typeface="隶书" pitchFamily="49" charset="-122"/>
              </a:rPr>
              <a:t>;</a:t>
            </a:r>
            <a:r>
              <a:rPr lang="en-US" altLang="zh-CN" sz="2800" dirty="0" smtClean="0">
                <a:ea typeface="隶书" pitchFamily="49" charset="-122"/>
              </a:rPr>
              <a:t> j &lt; m</a:t>
            </a:r>
            <a:r>
              <a:rPr lang="en-US" altLang="zh-CN" sz="2800" b="1" dirty="0" smtClean="0">
                <a:ea typeface="隶书" pitchFamily="49" charset="-122"/>
              </a:rPr>
              <a:t>;</a:t>
            </a:r>
            <a:r>
              <a:rPr lang="en-US" altLang="zh-CN" sz="2800" dirty="0" smtClean="0">
                <a:ea typeface="隶书" pitchFamily="49" charset="-122"/>
              </a:rPr>
              <a:t> j++)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数</a:t>
            </a:r>
            <a:r>
              <a:rPr lang="en-US" altLang="zh-CN" sz="2800" dirty="0" smtClean="0">
                <a:solidFill>
                  <a:schemeClr val="tx2"/>
                </a:solidFill>
                <a:ea typeface="隶书" pitchFamily="49" charset="-122"/>
              </a:rPr>
              <a:t>m-1</a:t>
            </a:r>
            <a:r>
              <a:rPr lang="zh-CN" altLang="en-US" sz="2800" dirty="0" smtClean="0">
                <a:solidFill>
                  <a:schemeClr val="tx2"/>
                </a:solidFill>
                <a:ea typeface="隶书" pitchFamily="49" charset="-122"/>
              </a:rPr>
              <a:t>个人</a:t>
            </a:r>
            <a:endParaRPr lang="zh-CN" altLang="en-US" sz="2800" dirty="0" smtClean="0">
              <a:ea typeface="隶书" pitchFamily="49" charset="-122"/>
            </a:endParaRPr>
          </a:p>
          <a:p>
            <a:pPr>
              <a:spcBef>
                <a:spcPct val="0"/>
              </a:spcBef>
              <a:buFont typeface="Wingdings" pitchFamily="2" charset="2"/>
              <a:buNone/>
            </a:pPr>
            <a:r>
              <a:rPr lang="zh-CN" altLang="en-US" sz="2800" dirty="0" smtClean="0">
                <a:ea typeface="隶书" pitchFamily="49" charset="-122"/>
              </a:rPr>
              <a:t>              </a:t>
            </a:r>
            <a:r>
              <a:rPr lang="en-US" altLang="zh-CN" sz="2800" b="1" dirty="0" smtClean="0">
                <a:ea typeface="隶书" pitchFamily="49" charset="-122"/>
              </a:rPr>
              <a:t>{</a:t>
            </a:r>
            <a:r>
              <a:rPr lang="en-US" altLang="zh-CN" sz="2800" dirty="0" smtClean="0">
                <a:ea typeface="隶书" pitchFamily="49" charset="-122"/>
              </a:rPr>
              <a:t> pre = p</a:t>
            </a:r>
            <a:r>
              <a:rPr lang="en-US" altLang="zh-CN" sz="2800" b="1" dirty="0" smtClean="0">
                <a:ea typeface="隶书" pitchFamily="49" charset="-122"/>
              </a:rPr>
              <a:t>;</a:t>
            </a:r>
            <a:r>
              <a:rPr lang="en-US" altLang="zh-CN" sz="2800" dirty="0" smtClean="0">
                <a:ea typeface="隶书" pitchFamily="49" charset="-122"/>
              </a:rPr>
              <a:t>  p = 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link</a:t>
            </a:r>
            <a:r>
              <a:rPr lang="en-US" altLang="zh-CN" sz="2800" b="1" dirty="0" smtClean="0">
                <a:ea typeface="隶书" pitchFamily="49" charset="-122"/>
              </a:rPr>
              <a:t>; }</a:t>
            </a:r>
          </a:p>
          <a:p>
            <a:pPr>
              <a:spcBef>
                <a:spcPct val="0"/>
              </a:spcBef>
              <a:buFont typeface="Wingdings" pitchFamily="2" charset="2"/>
              <a:buNone/>
            </a:pPr>
            <a:r>
              <a:rPr lang="en-US" altLang="zh-CN" sz="2800" dirty="0" smtClean="0">
                <a:ea typeface="隶书" pitchFamily="49" charset="-122"/>
              </a:rPr>
              <a:t>          </a:t>
            </a:r>
            <a:r>
              <a:rPr lang="en-US" altLang="zh-CN" sz="2800" b="1" dirty="0" err="1" smtClean="0">
                <a:ea typeface="隶书" pitchFamily="49" charset="-122"/>
              </a:rPr>
              <a:t>cout</a:t>
            </a:r>
            <a:r>
              <a:rPr lang="en-US" altLang="zh-CN" sz="2800" b="1" dirty="0" smtClean="0">
                <a:ea typeface="隶书" pitchFamily="49" charset="-122"/>
              </a:rPr>
              <a:t> &lt;&lt;</a:t>
            </a:r>
            <a:r>
              <a:rPr lang="en-US" altLang="zh-CN" sz="2800" dirty="0" smtClean="0">
                <a:ea typeface="隶书" pitchFamily="49" charset="-122"/>
              </a:rPr>
              <a:t> “</a:t>
            </a:r>
            <a:r>
              <a:rPr lang="zh-CN" altLang="en-US" sz="2800" dirty="0" smtClean="0">
                <a:ea typeface="隶书" pitchFamily="49" charset="-122"/>
              </a:rPr>
              <a:t>出列的人是” </a:t>
            </a:r>
            <a:r>
              <a:rPr lang="en-US" altLang="zh-CN" sz="2800" b="1" dirty="0" smtClean="0">
                <a:ea typeface="隶书" pitchFamily="49" charset="-122"/>
              </a:rPr>
              <a:t>&lt;&lt;</a:t>
            </a:r>
            <a:r>
              <a:rPr lang="en-US" altLang="zh-CN" sz="2800" dirty="0" smtClean="0">
                <a:ea typeface="隶书" pitchFamily="49" charset="-122"/>
              </a:rPr>
              <a:t> p</a:t>
            </a:r>
            <a:r>
              <a:rPr lang="en-US" altLang="zh-CN" sz="2800" dirty="0" smtClean="0">
                <a:latin typeface="楷体_GB2312" pitchFamily="49" charset="-122"/>
                <a:ea typeface="楷体_GB2312" pitchFamily="49" charset="-122"/>
              </a:rPr>
              <a:t>-&gt;</a:t>
            </a:r>
            <a:r>
              <a:rPr lang="en-US" altLang="zh-CN" sz="2800" dirty="0" smtClean="0">
                <a:ea typeface="隶书" pitchFamily="49" charset="-122"/>
              </a:rPr>
              <a:t>data </a:t>
            </a:r>
            <a:r>
              <a:rPr lang="en-US" altLang="zh-CN" sz="2800" b="1" dirty="0" smtClean="0">
                <a:ea typeface="隶书" pitchFamily="49" charset="-122"/>
              </a:rPr>
              <a:t>&lt;&lt; </a:t>
            </a:r>
            <a:r>
              <a:rPr lang="en-US" altLang="zh-CN" sz="2800" b="1" dirty="0" err="1" smtClean="0">
                <a:ea typeface="隶书" pitchFamily="49" charset="-122"/>
              </a:rPr>
              <a:t>endl</a:t>
            </a:r>
            <a:r>
              <a:rPr lang="en-US" altLang="zh-CN" sz="2800" b="1" dirty="0" smtClean="0">
                <a:ea typeface="隶书" pitchFamily="49" charset="-122"/>
              </a:rPr>
              <a:t>;</a:t>
            </a:r>
          </a:p>
          <a:p>
            <a:pPr>
              <a:spcBef>
                <a:spcPct val="0"/>
              </a:spcBef>
              <a:buFont typeface="Wingdings" pitchFamily="2" charset="2"/>
              <a:buNone/>
            </a:pPr>
            <a:r>
              <a:rPr lang="en-US" altLang="zh-CN" sz="2800" dirty="0" smtClean="0">
                <a:ea typeface="隶书" pitchFamily="49" charset="-122"/>
              </a:rPr>
              <a:t>          </a:t>
            </a:r>
            <a:r>
              <a:rPr lang="en-US" altLang="zh-CN" sz="2800" dirty="0">
                <a:ea typeface="隶书" pitchFamily="49" charset="-122"/>
              </a:rPr>
              <a:t>pre</a:t>
            </a:r>
            <a:r>
              <a:rPr lang="en-US" altLang="zh-CN" sz="2800" dirty="0">
                <a:latin typeface="楷体_GB2312" pitchFamily="49" charset="-122"/>
                <a:ea typeface="楷体_GB2312" pitchFamily="49" charset="-122"/>
              </a:rPr>
              <a:t>-&gt;</a:t>
            </a:r>
            <a:r>
              <a:rPr lang="en-US" altLang="zh-CN" sz="2800" dirty="0">
                <a:ea typeface="隶书" pitchFamily="49" charset="-122"/>
              </a:rPr>
              <a:t>link = p</a:t>
            </a:r>
            <a:r>
              <a:rPr lang="en-US" altLang="zh-CN" sz="2800" dirty="0">
                <a:latin typeface="楷体_GB2312" pitchFamily="49" charset="-122"/>
                <a:ea typeface="楷体_GB2312" pitchFamily="49" charset="-122"/>
              </a:rPr>
              <a:t>-&gt;</a:t>
            </a:r>
            <a:r>
              <a:rPr lang="en-US" altLang="zh-CN" sz="2800" dirty="0">
                <a:ea typeface="隶书" pitchFamily="49" charset="-122"/>
              </a:rPr>
              <a:t>link</a:t>
            </a:r>
            <a:r>
              <a:rPr lang="en-US" altLang="zh-CN" sz="2800" b="1" dirty="0">
                <a:ea typeface="隶书" pitchFamily="49" charset="-122"/>
              </a:rPr>
              <a:t>;  delete</a:t>
            </a:r>
            <a:r>
              <a:rPr lang="en-US" altLang="zh-CN" sz="2800" dirty="0">
                <a:ea typeface="隶书" pitchFamily="49" charset="-122"/>
              </a:rPr>
              <a:t> p</a:t>
            </a:r>
            <a:r>
              <a:rPr lang="en-US" altLang="zh-CN" sz="2800" b="1" dirty="0">
                <a:ea typeface="隶书" pitchFamily="49" charset="-122"/>
              </a:rPr>
              <a:t>;     	</a:t>
            </a:r>
            <a:r>
              <a:rPr lang="en-US" altLang="zh-CN" sz="2800" b="1" dirty="0">
                <a:solidFill>
                  <a:schemeClr val="tx2"/>
                </a:solidFill>
                <a:ea typeface="隶书" pitchFamily="49" charset="-122"/>
              </a:rPr>
              <a:t>//</a:t>
            </a:r>
            <a:r>
              <a:rPr lang="zh-CN" altLang="en-US" sz="2800" dirty="0">
                <a:solidFill>
                  <a:schemeClr val="tx2"/>
                </a:solidFill>
                <a:ea typeface="隶书" pitchFamily="49" charset="-122"/>
              </a:rPr>
              <a:t>删去</a:t>
            </a:r>
          </a:p>
          <a:p>
            <a:pPr>
              <a:spcBef>
                <a:spcPct val="0"/>
              </a:spcBef>
              <a:buFont typeface="Wingdings" pitchFamily="2" charset="2"/>
              <a:buNone/>
            </a:pPr>
            <a:r>
              <a:rPr lang="zh-CN" altLang="en-US" sz="2800" dirty="0">
                <a:ea typeface="隶书" pitchFamily="49" charset="-122"/>
              </a:rPr>
              <a:t>          </a:t>
            </a:r>
            <a:r>
              <a:rPr lang="en-US" altLang="zh-CN" sz="2800" dirty="0">
                <a:ea typeface="隶书" pitchFamily="49" charset="-122"/>
              </a:rPr>
              <a:t>p = pre</a:t>
            </a:r>
            <a:r>
              <a:rPr lang="en-US" altLang="zh-CN" sz="2800" dirty="0">
                <a:latin typeface="楷体_GB2312" pitchFamily="49" charset="-122"/>
                <a:ea typeface="楷体_GB2312" pitchFamily="49" charset="-122"/>
              </a:rPr>
              <a:t>-&gt;</a:t>
            </a:r>
            <a:r>
              <a:rPr lang="en-US" altLang="zh-CN" sz="2800" dirty="0">
                <a:ea typeface="隶书" pitchFamily="49" charset="-122"/>
              </a:rPr>
              <a:t>link</a:t>
            </a:r>
            <a:r>
              <a:rPr lang="en-US" altLang="zh-CN" sz="2800" b="1" dirty="0">
                <a:ea typeface="隶书" pitchFamily="49" charset="-122"/>
              </a:rPr>
              <a:t>;		</a:t>
            </a:r>
          </a:p>
          <a:p>
            <a:pPr>
              <a:spcBef>
                <a:spcPct val="0"/>
              </a:spcBef>
              <a:buFont typeface="Wingdings" pitchFamily="2" charset="2"/>
              <a:buNone/>
            </a:pPr>
            <a:r>
              <a:rPr lang="en-US" altLang="zh-CN" sz="2800" b="1" dirty="0">
                <a:ea typeface="隶书" pitchFamily="49" charset="-122"/>
              </a:rPr>
              <a:t>      }</a:t>
            </a:r>
          </a:p>
          <a:p>
            <a:pPr>
              <a:spcBef>
                <a:spcPct val="0"/>
              </a:spcBef>
              <a:buFont typeface="Wingdings" pitchFamily="2" charset="2"/>
              <a:buNone/>
            </a:pPr>
            <a:r>
              <a:rPr lang="en-US" altLang="zh-CN" sz="2800" b="1" dirty="0">
                <a:ea typeface="隶书" pitchFamily="49" charset="-122"/>
              </a:rPr>
              <a:t>};</a:t>
            </a:r>
            <a:r>
              <a:rPr lang="en-US" altLang="zh-CN" sz="2800" dirty="0" smtClean="0">
                <a:ea typeface="隶书" pitchFamily="49" charset="-122"/>
              </a:rPr>
              <a:t> </a:t>
            </a:r>
          </a:p>
        </p:txBody>
      </p:sp>
    </p:spTree>
  </p:cSld>
  <p:clrMapOvr>
    <a:masterClrMapping/>
  </p:clrMapOvr>
  <p:transition spd="med">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1890A0BF-037A-47BB-889E-877BC98D474A}" type="slidenum">
              <a:rPr lang="en-US" altLang="zh-CN" sz="1400" b="0">
                <a:solidFill>
                  <a:schemeClr val="bg2"/>
                </a:solidFill>
                <a:latin typeface="Times New Roman" pitchFamily="18" charset="0"/>
                <a:ea typeface="宋体" pitchFamily="2" charset="-122"/>
              </a:rPr>
              <a:pPr algn="ctr" eaLnBrk="1" hangingPunct="1">
                <a:spcBef>
                  <a:spcPct val="50000"/>
                </a:spcBef>
              </a:pPr>
              <a:t>57</a:t>
            </a:fld>
            <a:endParaRPr lang="en-US" altLang="zh-CN" sz="1400" b="0">
              <a:solidFill>
                <a:schemeClr val="bg2"/>
              </a:solidFill>
              <a:latin typeface="Times New Roman" pitchFamily="18" charset="0"/>
              <a:ea typeface="宋体" pitchFamily="2" charset="-122"/>
            </a:endParaRPr>
          </a:p>
        </p:txBody>
      </p:sp>
      <p:sp>
        <p:nvSpPr>
          <p:cNvPr id="58371" name="Rectangle 3"/>
          <p:cNvSpPr>
            <a:spLocks noGrp="1" noChangeArrowheads="1"/>
          </p:cNvSpPr>
          <p:nvPr>
            <p:ph type="body" idx="4294967295"/>
          </p:nvPr>
        </p:nvSpPr>
        <p:spPr>
          <a:xfrm>
            <a:off x="565150" y="652463"/>
            <a:ext cx="8229600" cy="5876925"/>
          </a:xfrm>
        </p:spPr>
        <p:txBody>
          <a:bodyPr/>
          <a:lstStyle/>
          <a:p>
            <a:pPr>
              <a:spcBef>
                <a:spcPct val="0"/>
              </a:spcBef>
              <a:buFont typeface="Wingdings" pitchFamily="2" charset="2"/>
              <a:buNone/>
            </a:pPr>
            <a:r>
              <a:rPr lang="en-US" altLang="zh-CN" sz="1400" dirty="0" smtClean="0">
                <a:ea typeface="隶书" pitchFamily="49" charset="-122"/>
              </a:rPr>
              <a:t>	</a:t>
            </a:r>
          </a:p>
          <a:p>
            <a:pPr>
              <a:spcBef>
                <a:spcPct val="0"/>
              </a:spcBef>
              <a:buFont typeface="Wingdings" pitchFamily="2" charset="2"/>
              <a:buNone/>
            </a:pPr>
            <a:r>
              <a:rPr lang="en-US" altLang="zh-CN" sz="2800" b="1" dirty="0" smtClean="0">
                <a:ea typeface="隶书" pitchFamily="49" charset="-122"/>
              </a:rPr>
              <a:t>void </a:t>
            </a:r>
            <a:r>
              <a:rPr lang="en-US" altLang="zh-CN" sz="2800" dirty="0" smtClean="0">
                <a:ea typeface="隶书" pitchFamily="49" charset="-122"/>
              </a:rPr>
              <a:t>main() </a:t>
            </a:r>
            <a:r>
              <a:rPr lang="en-US" altLang="zh-CN" sz="2800" b="1" dirty="0" smtClean="0">
                <a:ea typeface="隶书" pitchFamily="49" charset="-122"/>
              </a:rPr>
              <a:t>{</a:t>
            </a:r>
            <a:r>
              <a:rPr lang="en-US" altLang="zh-CN" sz="2800" dirty="0" smtClean="0">
                <a:ea typeface="隶书" pitchFamily="49" charset="-122"/>
              </a:rPr>
              <a:t>		</a:t>
            </a:r>
          </a:p>
          <a:p>
            <a:pPr>
              <a:spcBef>
                <a:spcPct val="0"/>
              </a:spcBef>
              <a:buFont typeface="Wingdings" pitchFamily="2" charset="2"/>
              <a:buNone/>
            </a:pPr>
            <a:r>
              <a:rPr lang="en-US" altLang="zh-CN" sz="2800" dirty="0" smtClean="0">
                <a:ea typeface="隶书" pitchFamily="49" charset="-122"/>
              </a:rPr>
              <a:t>     </a:t>
            </a:r>
            <a:r>
              <a:rPr lang="en-US" altLang="zh-CN" sz="2800" dirty="0" err="1" smtClean="0">
                <a:ea typeface="隶书" pitchFamily="49" charset="-122"/>
              </a:rPr>
              <a:t>CircList</a:t>
            </a:r>
            <a:r>
              <a:rPr lang="en-US" altLang="zh-CN" sz="2800" dirty="0" smtClean="0">
                <a:ea typeface="隶书" pitchFamily="49" charset="-122"/>
              </a:rPr>
              <a:t>   </a:t>
            </a:r>
            <a:r>
              <a:rPr lang="en-US" altLang="zh-CN" sz="2800" dirty="0" err="1" smtClean="0">
                <a:ea typeface="隶书" pitchFamily="49" charset="-122"/>
              </a:rPr>
              <a:t>clist</a:t>
            </a:r>
            <a:r>
              <a:rPr lang="en-US" altLang="zh-CN" sz="2800" b="1" dirty="0" smtClean="0">
                <a:ea typeface="隶书" pitchFamily="49" charset="-122"/>
              </a:rPr>
              <a:t>;</a:t>
            </a:r>
          </a:p>
          <a:p>
            <a:pPr>
              <a:spcBef>
                <a:spcPct val="0"/>
              </a:spcBef>
              <a:buFont typeface="Wingdings" pitchFamily="2" charset="2"/>
              <a:buNone/>
            </a:pPr>
            <a:r>
              <a:rPr lang="en-US" altLang="zh-CN" sz="2800" b="1" dirty="0" smtClean="0">
                <a:ea typeface="隶书" pitchFamily="49" charset="-122"/>
              </a:rPr>
              <a:t>     </a:t>
            </a:r>
            <a:r>
              <a:rPr lang="en-US" altLang="zh-CN" sz="2800" b="1" dirty="0" err="1" smtClean="0">
                <a:ea typeface="隶书" pitchFamily="49" charset="-122"/>
              </a:rPr>
              <a:t>int</a:t>
            </a:r>
            <a:r>
              <a:rPr lang="en-US" altLang="zh-CN" sz="2800" dirty="0" smtClean="0">
                <a:ea typeface="隶书" pitchFamily="49" charset="-122"/>
              </a:rPr>
              <a:t> </a:t>
            </a:r>
            <a:r>
              <a:rPr lang="en-US" altLang="zh-CN" sz="2800" dirty="0" err="1" smtClean="0">
                <a:ea typeface="隶书" pitchFamily="49" charset="-122"/>
              </a:rPr>
              <a:t>i</a:t>
            </a:r>
            <a:r>
              <a:rPr lang="en-US" altLang="zh-CN" sz="2800" b="1" dirty="0" smtClean="0">
                <a:ea typeface="隶书" pitchFamily="49" charset="-122"/>
              </a:rPr>
              <a:t>,</a:t>
            </a:r>
            <a:r>
              <a:rPr lang="en-US" altLang="zh-CN" sz="2800" dirty="0" smtClean="0">
                <a:ea typeface="隶书" pitchFamily="49" charset="-122"/>
              </a:rPr>
              <a:t> n m</a:t>
            </a:r>
            <a:r>
              <a:rPr lang="en-US" altLang="zh-CN" sz="2800" b="1" dirty="0" smtClean="0">
                <a:ea typeface="隶书" pitchFamily="49" charset="-122"/>
              </a:rPr>
              <a:t>;		</a:t>
            </a:r>
          </a:p>
          <a:p>
            <a:pPr>
              <a:spcBef>
                <a:spcPct val="0"/>
              </a:spcBef>
              <a:buFont typeface="Wingdings" pitchFamily="2" charset="2"/>
              <a:buNone/>
            </a:pPr>
            <a:r>
              <a:rPr lang="en-US" altLang="zh-CN" sz="2800" b="1" dirty="0" smtClean="0">
                <a:ea typeface="隶书" pitchFamily="49" charset="-122"/>
              </a:rPr>
              <a:t>     </a:t>
            </a:r>
            <a:r>
              <a:rPr lang="en-US" altLang="zh-CN" sz="2800" b="1" dirty="0" err="1" smtClean="0">
                <a:ea typeface="隶书" pitchFamily="49" charset="-122"/>
              </a:rPr>
              <a:t>cout</a:t>
            </a:r>
            <a:r>
              <a:rPr lang="en-US" altLang="zh-CN" sz="2800" b="1" dirty="0" smtClean="0">
                <a:ea typeface="隶书" pitchFamily="49" charset="-122"/>
              </a:rPr>
              <a:t> &lt;&lt;</a:t>
            </a:r>
            <a:r>
              <a:rPr lang="en-US" altLang="zh-CN" sz="2800" dirty="0" smtClean="0">
                <a:ea typeface="隶书" pitchFamily="49" charset="-122"/>
              </a:rPr>
              <a:t> “</a:t>
            </a:r>
            <a:r>
              <a:rPr lang="zh-CN" altLang="en-US" sz="2800" dirty="0" smtClean="0">
                <a:ea typeface="隶书" pitchFamily="49" charset="-122"/>
              </a:rPr>
              <a:t>输入游戏者人数和报数间隔 </a:t>
            </a:r>
            <a:r>
              <a:rPr lang="en-US" altLang="zh-CN" sz="2800" dirty="0" smtClean="0">
                <a:ea typeface="隶书" pitchFamily="49" charset="-122"/>
              </a:rPr>
              <a:t>: ”;</a:t>
            </a:r>
          </a:p>
          <a:p>
            <a:pPr>
              <a:spcBef>
                <a:spcPct val="0"/>
              </a:spcBef>
              <a:buFont typeface="Wingdings" pitchFamily="2" charset="2"/>
              <a:buNone/>
            </a:pPr>
            <a:r>
              <a:rPr lang="en-US" sz="2800" dirty="0" smtClean="0">
                <a:ea typeface="隶书" pitchFamily="49" charset="-122"/>
              </a:rPr>
              <a:t>     </a:t>
            </a:r>
            <a:r>
              <a:rPr lang="en-US" altLang="zh-CN" sz="2800" b="1" dirty="0" err="1" smtClean="0">
                <a:ea typeface="隶书" pitchFamily="49" charset="-122"/>
              </a:rPr>
              <a:t>cin</a:t>
            </a:r>
            <a:r>
              <a:rPr lang="en-US" altLang="zh-CN" sz="2800" b="1" dirty="0" smtClean="0">
                <a:ea typeface="隶书" pitchFamily="49" charset="-122"/>
              </a:rPr>
              <a:t> &gt;&gt;</a:t>
            </a:r>
            <a:r>
              <a:rPr lang="en-US" altLang="zh-CN" sz="2800" dirty="0" smtClean="0">
                <a:ea typeface="隶书" pitchFamily="49" charset="-122"/>
              </a:rPr>
              <a:t> n </a:t>
            </a:r>
            <a:r>
              <a:rPr lang="en-US" altLang="zh-CN" sz="2800" b="1" dirty="0" smtClean="0">
                <a:ea typeface="隶书" pitchFamily="49" charset="-122"/>
              </a:rPr>
              <a:t>&gt;&gt;</a:t>
            </a:r>
            <a:r>
              <a:rPr lang="en-US" altLang="zh-CN" sz="2800" dirty="0" smtClean="0">
                <a:ea typeface="隶书" pitchFamily="49" charset="-122"/>
              </a:rPr>
              <a:t> m</a:t>
            </a:r>
            <a:r>
              <a:rPr lang="en-US" altLang="zh-CN" sz="2800" b="1" dirty="0" smtClean="0">
                <a:ea typeface="隶书" pitchFamily="49" charset="-122"/>
              </a:rPr>
              <a:t>;</a:t>
            </a:r>
          </a:p>
          <a:p>
            <a:pPr>
              <a:spcBef>
                <a:spcPct val="0"/>
              </a:spcBef>
              <a:buFont typeface="Wingdings" pitchFamily="2" charset="2"/>
              <a:buNone/>
            </a:pPr>
            <a:r>
              <a:rPr lang="en-US" altLang="zh-CN" sz="2800" b="1" dirty="0" smtClean="0">
                <a:ea typeface="隶书" pitchFamily="49" charset="-122"/>
              </a:rPr>
              <a:t>     for</a:t>
            </a:r>
            <a:r>
              <a:rPr lang="en-US" altLang="zh-CN" sz="2800" dirty="0" smtClean="0">
                <a:ea typeface="隶书" pitchFamily="49" charset="-122"/>
              </a:rPr>
              <a:t> (</a:t>
            </a:r>
            <a:r>
              <a:rPr lang="en-US" altLang="zh-CN" sz="2800" dirty="0" err="1" smtClean="0">
                <a:ea typeface="隶书" pitchFamily="49" charset="-122"/>
              </a:rPr>
              <a:t>i</a:t>
            </a:r>
            <a:r>
              <a:rPr lang="en-US" altLang="zh-CN" sz="2800" dirty="0" smtClean="0">
                <a:ea typeface="隶书" pitchFamily="49" charset="-122"/>
              </a:rPr>
              <a:t> = 1</a:t>
            </a:r>
            <a:r>
              <a:rPr lang="en-US" altLang="zh-CN" sz="2800" b="1" dirty="0" smtClean="0">
                <a:ea typeface="隶书" pitchFamily="49" charset="-122"/>
              </a:rPr>
              <a:t>;</a:t>
            </a:r>
            <a:r>
              <a:rPr lang="en-US" altLang="zh-CN" sz="2800" dirty="0" smtClean="0">
                <a:ea typeface="隶书" pitchFamily="49" charset="-122"/>
              </a:rPr>
              <a:t> </a:t>
            </a:r>
            <a:r>
              <a:rPr lang="en-US" altLang="zh-CN" sz="2800" dirty="0" err="1" smtClean="0">
                <a:ea typeface="隶书" pitchFamily="49" charset="-122"/>
              </a:rPr>
              <a:t>i</a:t>
            </a:r>
            <a:r>
              <a:rPr lang="en-US" altLang="zh-CN" sz="2800" dirty="0" smtClean="0">
                <a:ea typeface="隶书" pitchFamily="49" charset="-122"/>
              </a:rPr>
              <a:t> &lt;= n</a:t>
            </a:r>
            <a:r>
              <a:rPr lang="en-US" altLang="zh-CN" sz="2800" b="1" dirty="0" smtClean="0">
                <a:ea typeface="隶书" pitchFamily="49" charset="-122"/>
              </a:rPr>
              <a:t>;</a:t>
            </a:r>
            <a:r>
              <a:rPr lang="en-US" altLang="zh-CN" sz="2800" dirty="0" smtClean="0">
                <a:ea typeface="隶书" pitchFamily="49" charset="-122"/>
              </a:rPr>
              <a:t> </a:t>
            </a:r>
            <a:r>
              <a:rPr lang="en-US" altLang="zh-CN" sz="2800" dirty="0" err="1" smtClean="0">
                <a:ea typeface="隶书" pitchFamily="49" charset="-122"/>
              </a:rPr>
              <a:t>i</a:t>
            </a:r>
            <a:r>
              <a:rPr lang="en-US" altLang="zh-CN" sz="2800" dirty="0" smtClean="0">
                <a:ea typeface="隶书" pitchFamily="49" charset="-122"/>
              </a:rPr>
              <a:t>++ ) </a:t>
            </a:r>
            <a:r>
              <a:rPr lang="en-US" altLang="zh-CN" sz="2800" dirty="0" err="1" smtClean="0">
                <a:ea typeface="隶书" pitchFamily="49" charset="-122"/>
              </a:rPr>
              <a:t>clist.insert</a:t>
            </a:r>
            <a:r>
              <a:rPr lang="en-US" altLang="zh-CN" sz="2800" dirty="0" smtClean="0">
                <a:ea typeface="隶书" pitchFamily="49" charset="-122"/>
              </a:rPr>
              <a:t>(</a:t>
            </a:r>
            <a:r>
              <a:rPr lang="en-US" altLang="zh-CN" sz="2800" dirty="0" err="1" smtClean="0">
                <a:ea typeface="隶书" pitchFamily="49" charset="-122"/>
              </a:rPr>
              <a:t>i</a:t>
            </a:r>
            <a:r>
              <a:rPr lang="en-US" altLang="zh-CN" sz="2800" dirty="0" smtClean="0">
                <a:ea typeface="隶书" pitchFamily="49" charset="-122"/>
              </a:rPr>
              <a:t>, </a:t>
            </a:r>
            <a:r>
              <a:rPr lang="en-US" altLang="zh-CN" sz="2800" dirty="0" err="1" smtClean="0">
                <a:ea typeface="隶书" pitchFamily="49" charset="-122"/>
              </a:rPr>
              <a:t>i</a:t>
            </a:r>
            <a:r>
              <a:rPr lang="en-US" altLang="zh-CN" sz="2800" b="1"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约瑟夫环</a:t>
            </a:r>
            <a:r>
              <a:rPr lang="zh-CN" altLang="en-US" sz="2800" dirty="0" smtClean="0">
                <a:ea typeface="隶书" pitchFamily="49" charset="-122"/>
              </a:rPr>
              <a:t>    </a:t>
            </a:r>
          </a:p>
          <a:p>
            <a:pPr>
              <a:spcBef>
                <a:spcPct val="0"/>
              </a:spcBef>
              <a:buFont typeface="Wingdings" pitchFamily="2" charset="2"/>
              <a:buNone/>
            </a:pPr>
            <a:r>
              <a:rPr lang="zh-CN" altLang="en-US" sz="2800" dirty="0" smtClean="0">
                <a:ea typeface="隶书" pitchFamily="49" charset="-122"/>
              </a:rPr>
              <a:t>     </a:t>
            </a:r>
            <a:r>
              <a:rPr lang="en-US" altLang="zh-CN" sz="2800" dirty="0" smtClean="0">
                <a:ea typeface="隶书" pitchFamily="49" charset="-122"/>
              </a:rPr>
              <a:t>Josephus(</a:t>
            </a:r>
            <a:r>
              <a:rPr lang="en-US" altLang="zh-CN" sz="2800" dirty="0" err="1" smtClean="0">
                <a:ea typeface="隶书" pitchFamily="49" charset="-122"/>
              </a:rPr>
              <a:t>clist</a:t>
            </a:r>
            <a:r>
              <a:rPr lang="en-US" altLang="zh-CN" sz="2800" dirty="0" smtClean="0">
                <a:ea typeface="隶书" pitchFamily="49" charset="-122"/>
              </a:rPr>
              <a:t>, n, m)</a:t>
            </a:r>
            <a:r>
              <a:rPr lang="en-US" altLang="zh-CN" sz="2800" b="1" dirty="0" smtClean="0">
                <a:ea typeface="隶书" pitchFamily="49" charset="-122"/>
              </a:rPr>
              <a:t>;</a:t>
            </a:r>
            <a:r>
              <a:rPr lang="en-US" altLang="zh-CN" sz="2800" dirty="0" smtClean="0">
                <a:ea typeface="隶书" pitchFamily="49" charset="-122"/>
              </a:rPr>
              <a:t>                 </a:t>
            </a:r>
            <a:r>
              <a:rPr lang="en-US" altLang="zh-CN" sz="2800" b="1" dirty="0" smtClean="0">
                <a:solidFill>
                  <a:schemeClr val="tx2"/>
                </a:solidFill>
                <a:ea typeface="隶书" pitchFamily="49" charset="-122"/>
              </a:rPr>
              <a:t>//</a:t>
            </a:r>
            <a:r>
              <a:rPr lang="zh-CN" altLang="en-US" sz="2800" dirty="0" smtClean="0">
                <a:solidFill>
                  <a:schemeClr val="tx2"/>
                </a:solidFill>
                <a:ea typeface="隶书" pitchFamily="49" charset="-122"/>
              </a:rPr>
              <a:t>解决约瑟夫问题</a:t>
            </a:r>
          </a:p>
          <a:p>
            <a:pPr>
              <a:spcBef>
                <a:spcPct val="0"/>
              </a:spcBef>
              <a:buFont typeface="Wingdings" pitchFamily="2" charset="2"/>
              <a:buNone/>
            </a:pPr>
            <a:r>
              <a:rPr lang="en-US" altLang="zh-CN" sz="2800" b="1" dirty="0" smtClean="0">
                <a:ea typeface="隶书" pitchFamily="49" charset="-122"/>
              </a:rPr>
              <a:t>}</a:t>
            </a:r>
          </a:p>
          <a:p>
            <a:pPr>
              <a:spcBef>
                <a:spcPct val="0"/>
              </a:spcBef>
              <a:buFont typeface="Wingdings" pitchFamily="2" charset="2"/>
              <a:buNone/>
            </a:pPr>
            <a:r>
              <a:rPr lang="en-US" altLang="zh-CN" sz="2800" dirty="0" smtClean="0">
                <a:ea typeface="隶书" pitchFamily="49" charset="-122"/>
              </a:rPr>
              <a:t>     </a:t>
            </a:r>
          </a:p>
        </p:txBody>
      </p:sp>
    </p:spTree>
  </p:cSld>
  <p:clrMapOvr>
    <a:masterClrMapping/>
  </p:clrMapOvr>
  <p:transition spd="med">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377810D9-6D39-418D-A8DC-FAA2EA9018D0}" type="slidenum">
              <a:rPr lang="en-US" altLang="zh-CN" sz="1400" b="0">
                <a:solidFill>
                  <a:schemeClr val="bg2"/>
                </a:solidFill>
                <a:latin typeface="Times New Roman" pitchFamily="18" charset="0"/>
                <a:ea typeface="宋体" pitchFamily="2" charset="-122"/>
              </a:rPr>
              <a:pPr algn="ctr" eaLnBrk="1" hangingPunct="1">
                <a:spcBef>
                  <a:spcPct val="50000"/>
                </a:spcBef>
              </a:pPr>
              <a:t>58</a:t>
            </a:fld>
            <a:endParaRPr lang="en-US" altLang="zh-CN" sz="1400" b="0">
              <a:solidFill>
                <a:schemeClr val="bg2"/>
              </a:solidFill>
              <a:latin typeface="Times New Roman" pitchFamily="18" charset="0"/>
              <a:ea typeface="宋体" pitchFamily="2" charset="-122"/>
            </a:endParaRPr>
          </a:p>
        </p:txBody>
      </p:sp>
      <p:sp>
        <p:nvSpPr>
          <p:cNvPr id="59395" name="Rectangle 2"/>
          <p:cNvSpPr>
            <a:spLocks noGrp="1" noChangeArrowheads="1"/>
          </p:cNvSpPr>
          <p:nvPr>
            <p:ph type="title" idx="4294967295"/>
          </p:nvPr>
        </p:nvSpPr>
        <p:spPr>
          <a:xfrm>
            <a:off x="323850" y="404813"/>
            <a:ext cx="8643938" cy="685800"/>
          </a:xfrm>
        </p:spPr>
        <p:txBody>
          <a:bodyPr/>
          <a:lstStyle/>
          <a:p>
            <a:pPr algn="ctr"/>
            <a:r>
              <a:rPr lang="en-US" altLang="zh-CN" sz="3600" b="1" smtClean="0"/>
              <a:t>2.4.2  </a:t>
            </a:r>
            <a:r>
              <a:rPr lang="zh-CN" altLang="en-US" sz="3600" smtClean="0">
                <a:latin typeface="华文新魏" pitchFamily="2" charset="-122"/>
                <a:ea typeface="华文新魏" pitchFamily="2" charset="-122"/>
              </a:rPr>
              <a:t>双向链表 </a:t>
            </a:r>
            <a:r>
              <a:rPr lang="en-US" altLang="zh-CN" sz="3600" smtClean="0">
                <a:latin typeface="华文新魏" pitchFamily="2" charset="-122"/>
                <a:ea typeface="华文新魏" pitchFamily="2" charset="-122"/>
              </a:rPr>
              <a:t>(Doubly Linked List)</a:t>
            </a:r>
          </a:p>
        </p:txBody>
      </p:sp>
      <p:sp>
        <p:nvSpPr>
          <p:cNvPr id="59396" name="Rectangle 3"/>
          <p:cNvSpPr>
            <a:spLocks noGrp="1" noChangeArrowheads="1"/>
          </p:cNvSpPr>
          <p:nvPr>
            <p:ph type="body" idx="4294967295"/>
          </p:nvPr>
        </p:nvSpPr>
        <p:spPr>
          <a:xfrm>
            <a:off x="357188" y="1473200"/>
            <a:ext cx="8253412" cy="4953000"/>
          </a:xfrm>
        </p:spPr>
        <p:txBody>
          <a:bodyPr/>
          <a:lstStyle/>
          <a:p>
            <a:pPr marL="0" indent="812800">
              <a:lnSpc>
                <a:spcPct val="105000"/>
              </a:lnSpc>
              <a:spcBef>
                <a:spcPct val="5000"/>
              </a:spcBef>
              <a:buClr>
                <a:srgbClr val="800080"/>
              </a:buClr>
              <a:buSzPct val="50000"/>
              <a:buFont typeface="Monotype Sorts" pitchFamily="2" charset="2"/>
              <a:buNone/>
            </a:pPr>
            <a:r>
              <a:rPr lang="zh-CN" sz="3000" b="1" smtClean="0">
                <a:ea typeface="仿宋_GB2312" pitchFamily="49" charset="-122"/>
              </a:rPr>
              <a:t>双向链表是指在前驱和后继方向都能游历（遍历）的线性链表。</a:t>
            </a:r>
          </a:p>
          <a:p>
            <a:pPr marL="0" indent="812800">
              <a:lnSpc>
                <a:spcPct val="105000"/>
              </a:lnSpc>
              <a:spcBef>
                <a:spcPct val="5000"/>
              </a:spcBef>
              <a:buClr>
                <a:srgbClr val="800080"/>
              </a:buClr>
              <a:buSzPct val="50000"/>
              <a:buFont typeface="Monotype Sorts" pitchFamily="2" charset="2"/>
              <a:buNone/>
            </a:pPr>
            <a:r>
              <a:rPr lang="zh-CN" sz="3000" b="1" smtClean="0">
                <a:ea typeface="仿宋_GB2312" pitchFamily="49" charset="-122"/>
              </a:rPr>
              <a:t>双向链表每个结点结构：</a:t>
            </a:r>
          </a:p>
          <a:p>
            <a:pPr marL="0" indent="812800">
              <a:lnSpc>
                <a:spcPct val="105000"/>
              </a:lnSpc>
              <a:spcBef>
                <a:spcPct val="5000"/>
              </a:spcBef>
              <a:buClr>
                <a:srgbClr val="800080"/>
              </a:buClr>
              <a:buSzPct val="50000"/>
              <a:buFont typeface="Monotype Sorts" pitchFamily="2" charset="2"/>
              <a:buNone/>
            </a:pPr>
            <a:endParaRPr lang="zh-CN" altLang="zh-CN" sz="3000" b="1" smtClean="0">
              <a:ea typeface="仿宋_GB2312" pitchFamily="49" charset="-122"/>
            </a:endParaRPr>
          </a:p>
          <a:p>
            <a:pPr marL="0" indent="812800">
              <a:lnSpc>
                <a:spcPct val="105000"/>
              </a:lnSpc>
              <a:spcBef>
                <a:spcPct val="5000"/>
              </a:spcBef>
              <a:buClr>
                <a:srgbClr val="800080"/>
              </a:buClr>
              <a:buSzPct val="50000"/>
              <a:buFont typeface="Monotype Sorts" pitchFamily="2" charset="2"/>
              <a:buNone/>
            </a:pPr>
            <a:endParaRPr lang="zh-CN" altLang="zh-CN" sz="3000" b="1" smtClean="0">
              <a:ea typeface="仿宋_GB2312" pitchFamily="49" charset="-122"/>
            </a:endParaRPr>
          </a:p>
          <a:p>
            <a:pPr marL="0" indent="812800">
              <a:lnSpc>
                <a:spcPct val="105000"/>
              </a:lnSpc>
              <a:spcBef>
                <a:spcPct val="5000"/>
              </a:spcBef>
              <a:buClr>
                <a:srgbClr val="800080"/>
              </a:buClr>
              <a:buSzPct val="50000"/>
              <a:buFont typeface="Monotype Sorts" pitchFamily="2" charset="2"/>
              <a:buNone/>
            </a:pPr>
            <a:endParaRPr lang="zh-CN" altLang="zh-CN" sz="3000" b="1" smtClean="0">
              <a:ea typeface="仿宋_GB2312" pitchFamily="49" charset="-122"/>
            </a:endParaRPr>
          </a:p>
          <a:p>
            <a:pPr marL="0" indent="812800">
              <a:lnSpc>
                <a:spcPct val="105000"/>
              </a:lnSpc>
              <a:spcBef>
                <a:spcPct val="5000"/>
              </a:spcBef>
              <a:buClr>
                <a:srgbClr val="800080"/>
              </a:buClr>
              <a:buSzPct val="50000"/>
              <a:buFont typeface="Monotype Sorts" pitchFamily="2" charset="2"/>
              <a:buNone/>
            </a:pPr>
            <a:r>
              <a:rPr lang="zh-CN" altLang="zh-CN" sz="3000" b="1" smtClean="0">
                <a:ea typeface="仿宋_GB2312" pitchFamily="49" charset="-122"/>
              </a:rPr>
              <a:t>         </a:t>
            </a:r>
          </a:p>
          <a:p>
            <a:pPr marL="0" indent="812800">
              <a:lnSpc>
                <a:spcPct val="105000"/>
              </a:lnSpc>
              <a:spcBef>
                <a:spcPct val="5000"/>
              </a:spcBef>
              <a:buClr>
                <a:srgbClr val="800080"/>
              </a:buClr>
              <a:buSzPct val="50000"/>
              <a:buFont typeface="Monotype Sorts" pitchFamily="2" charset="2"/>
              <a:buNone/>
            </a:pPr>
            <a:r>
              <a:rPr lang="zh-CN" sz="3000" b="1" smtClean="0">
                <a:ea typeface="仿宋_GB2312" pitchFamily="49" charset="-122"/>
              </a:rPr>
              <a:t>双向链表通常采用带表头结点的循环链表形式。</a:t>
            </a:r>
          </a:p>
        </p:txBody>
      </p:sp>
      <p:grpSp>
        <p:nvGrpSpPr>
          <p:cNvPr id="59397" name="Group 5"/>
          <p:cNvGrpSpPr>
            <a:grpSpLocks/>
          </p:cNvGrpSpPr>
          <p:nvPr/>
        </p:nvGrpSpPr>
        <p:grpSpPr bwMode="auto">
          <a:xfrm>
            <a:off x="1905000" y="3365500"/>
            <a:ext cx="5184775" cy="1428750"/>
            <a:chOff x="0" y="0"/>
            <a:chExt cx="3266" cy="900"/>
          </a:xfrm>
        </p:grpSpPr>
        <p:sp>
          <p:nvSpPr>
            <p:cNvPr id="59398" name="Rectangle 4" descr="羊皮纸"/>
            <p:cNvSpPr>
              <a:spLocks noChangeArrowheads="1"/>
            </p:cNvSpPr>
            <p:nvPr/>
          </p:nvSpPr>
          <p:spPr bwMode="auto">
            <a:xfrm>
              <a:off x="48" y="96"/>
              <a:ext cx="3168" cy="384"/>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59399" name="Line 5"/>
            <p:cNvSpPr>
              <a:spLocks noChangeShapeType="1"/>
            </p:cNvSpPr>
            <p:nvPr/>
          </p:nvSpPr>
          <p:spPr bwMode="auto">
            <a:xfrm>
              <a:off x="1104"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0" name="Line 6"/>
            <p:cNvSpPr>
              <a:spLocks noChangeShapeType="1"/>
            </p:cNvSpPr>
            <p:nvPr/>
          </p:nvSpPr>
          <p:spPr bwMode="auto">
            <a:xfrm flipV="1">
              <a:off x="1104"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1" name="Line 7"/>
            <p:cNvSpPr>
              <a:spLocks noChangeShapeType="1"/>
            </p:cNvSpPr>
            <p:nvPr/>
          </p:nvSpPr>
          <p:spPr bwMode="auto">
            <a:xfrm>
              <a:off x="2112"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02" name="Line 8"/>
            <p:cNvSpPr>
              <a:spLocks noChangeShapeType="1"/>
            </p:cNvSpPr>
            <p:nvPr/>
          </p:nvSpPr>
          <p:spPr bwMode="auto">
            <a:xfrm flipV="1">
              <a:off x="2112"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Text Box 9"/>
            <p:cNvSpPr txBox="1">
              <a:spLocks noChangeArrowheads="1"/>
            </p:cNvSpPr>
            <p:nvPr/>
          </p:nvSpPr>
          <p:spPr bwMode="auto">
            <a:xfrm>
              <a:off x="0" y="535"/>
              <a:ext cx="326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zh-CN" altLang="en-US" sz="3200" dirty="0" smtClean="0">
                  <a:solidFill>
                    <a:schemeClr val="hlink"/>
                  </a:solidFill>
                  <a:latin typeface="Times New Roman" pitchFamily="18" charset="0"/>
                  <a:ea typeface="隶书" pitchFamily="49" charset="-122"/>
                </a:rPr>
                <a:t>前驱方向</a:t>
              </a:r>
              <a:r>
                <a:rPr lang="zh-CN" altLang="en-US" sz="2800" dirty="0" smtClean="0">
                  <a:effectLst>
                    <a:outerShdw blurRad="38100" dist="38100" dir="2700000" algn="tl">
                      <a:srgbClr val="000000"/>
                    </a:outerShdw>
                  </a:effectLst>
                  <a:latin typeface="Times New Roman" pitchFamily="18" charset="0"/>
                  <a:ea typeface="仿宋_GB2312" pitchFamily="49" charset="-122"/>
                </a:rPr>
                <a:t> </a:t>
              </a:r>
              <a:r>
                <a:rPr lang="zh-CN" altLang="en-US" sz="2800" dirty="0" smtClean="0">
                  <a:effectLst>
                    <a:outerShdw blurRad="38100" dist="38100" dir="2700000" algn="tl">
                      <a:srgbClr val="000000"/>
                    </a:outerShdw>
                  </a:effectLst>
                  <a:latin typeface="Times New Roman" pitchFamily="18" charset="0"/>
                  <a:ea typeface="仿宋_GB2312" pitchFamily="49" charset="-122"/>
                  <a:sym typeface="Wingdings" pitchFamily="2" charset="2"/>
                </a:rPr>
                <a:t>          </a:t>
              </a:r>
              <a:r>
                <a:rPr lang="zh-CN" altLang="en-US" sz="3200" dirty="0" smtClean="0">
                  <a:solidFill>
                    <a:schemeClr val="hlink"/>
                  </a:solidFill>
                  <a:latin typeface="Times New Roman" pitchFamily="18" charset="0"/>
                  <a:ea typeface="隶书" pitchFamily="49" charset="-122"/>
                  <a:sym typeface="Wingdings" pitchFamily="2" charset="2"/>
                </a:rPr>
                <a:t>后继方向</a:t>
              </a:r>
              <a:endParaRPr lang="zh-CN" altLang="en-US" sz="2800" dirty="0" smtClean="0">
                <a:solidFill>
                  <a:schemeClr val="hlink"/>
                </a:solidFill>
                <a:latin typeface="Times New Roman" pitchFamily="18" charset="0"/>
                <a:ea typeface="隶书" pitchFamily="49" charset="-122"/>
                <a:sym typeface="Wingdings" pitchFamily="2" charset="2"/>
              </a:endParaRPr>
            </a:p>
          </p:txBody>
        </p:sp>
        <p:sp>
          <p:nvSpPr>
            <p:cNvPr id="79884" name="Text Box 10"/>
            <p:cNvSpPr txBox="1">
              <a:spLocks noChangeArrowheads="1"/>
            </p:cNvSpPr>
            <p:nvPr/>
          </p:nvSpPr>
          <p:spPr bwMode="auto">
            <a:xfrm>
              <a:off x="280" y="96"/>
              <a:ext cx="27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en-US" sz="3200" i="1" dirty="0" err="1" smtClean="0">
                  <a:effectLst>
                    <a:outerShdw blurRad="38100" dist="38100" dir="2700000" algn="tl">
                      <a:srgbClr val="000000"/>
                    </a:outerShdw>
                  </a:effectLst>
                  <a:latin typeface="Times New Roman" pitchFamily="18" charset="0"/>
                  <a:ea typeface="仿宋_GB2312" pitchFamily="49" charset="-122"/>
                </a:rPr>
                <a:t>lLink</a:t>
              </a:r>
              <a:r>
                <a:rPr lang="en-US" sz="3200" i="1" dirty="0" smtClean="0">
                  <a:effectLst>
                    <a:outerShdw blurRad="38100" dist="38100" dir="2700000" algn="tl">
                      <a:srgbClr val="000000"/>
                    </a:outerShdw>
                  </a:effectLst>
                  <a:latin typeface="Times New Roman" pitchFamily="18" charset="0"/>
                  <a:ea typeface="仿宋_GB2312" pitchFamily="49" charset="-122"/>
                </a:rPr>
                <a:t>        data        </a:t>
              </a:r>
              <a:r>
                <a:rPr lang="en-US" sz="3200" i="1" dirty="0" err="1" smtClean="0">
                  <a:effectLst>
                    <a:outerShdw blurRad="38100" dist="38100" dir="2700000" algn="tl">
                      <a:srgbClr val="000000"/>
                    </a:outerShdw>
                  </a:effectLst>
                  <a:latin typeface="Times New Roman" pitchFamily="18" charset="0"/>
                  <a:ea typeface="仿宋_GB2312" pitchFamily="49" charset="-122"/>
                </a:rPr>
                <a:t>rLink</a:t>
              </a:r>
              <a:endParaRPr lang="en-US" sz="2800" i="1" dirty="0" smtClean="0">
                <a:solidFill>
                  <a:schemeClr val="hlink"/>
                </a:solidFill>
                <a:effectLst>
                  <a:outerShdw blurRad="38100" dist="38100" dir="2700000" algn="tl">
                    <a:srgbClr val="000000"/>
                  </a:outerShdw>
                </a:effectLst>
                <a:latin typeface="Times New Roman" pitchFamily="18" charset="0"/>
                <a:ea typeface="仿宋_GB2312" pitchFamily="49" charset="-122"/>
                <a:sym typeface="Wingdings" pitchFamily="2" charset="2"/>
              </a:endParaRPr>
            </a:p>
          </p:txBody>
        </p:sp>
      </p:grpSp>
    </p:spTree>
  </p:cSld>
  <p:clrMapOvr>
    <a:masterClrMapping/>
  </p:clrMapOvr>
  <p:transition spd="med">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57D43AC5-2B05-4ABA-BDE7-D0A71D9558A0}" type="slidenum">
              <a:rPr lang="en-US" altLang="zh-CN" sz="1400" b="0">
                <a:solidFill>
                  <a:schemeClr val="bg2"/>
                </a:solidFill>
                <a:latin typeface="Times New Roman" pitchFamily="18" charset="0"/>
                <a:ea typeface="宋体" pitchFamily="2" charset="-122"/>
              </a:rPr>
              <a:pPr algn="ctr" eaLnBrk="1" hangingPunct="1">
                <a:spcBef>
                  <a:spcPct val="50000"/>
                </a:spcBef>
              </a:pPr>
              <a:t>59</a:t>
            </a:fld>
            <a:endParaRPr lang="en-US" altLang="zh-CN" sz="1400" b="0">
              <a:solidFill>
                <a:schemeClr val="bg2"/>
              </a:solidFill>
              <a:latin typeface="Times New Roman" pitchFamily="18" charset="0"/>
              <a:ea typeface="宋体" pitchFamily="2" charset="-122"/>
            </a:endParaRPr>
          </a:p>
        </p:txBody>
      </p:sp>
      <p:sp>
        <p:nvSpPr>
          <p:cNvPr id="80899" name="Rectangle 2"/>
          <p:cNvSpPr>
            <a:spLocks noGrp="1" noChangeArrowheads="1"/>
          </p:cNvSpPr>
          <p:nvPr>
            <p:ph type="body" idx="4294967295"/>
          </p:nvPr>
        </p:nvSpPr>
        <p:spPr>
          <a:xfrm>
            <a:off x="609600" y="2628900"/>
            <a:ext cx="8229600" cy="1219200"/>
          </a:xfrm>
        </p:spPr>
        <p:txBody>
          <a:bodyPr/>
          <a:lstStyle/>
          <a:p>
            <a:pPr>
              <a:lnSpc>
                <a:spcPct val="110000"/>
              </a:lnSpc>
              <a:buClr>
                <a:srgbClr val="800080"/>
              </a:buClr>
              <a:buSzPct val="50000"/>
              <a:defRPr/>
            </a:pPr>
            <a:r>
              <a:rPr lang="zh-CN" altLang="en-US" sz="2800" b="1" smtClean="0">
                <a:solidFill>
                  <a:srgbClr val="0000CC"/>
                </a:solidFill>
                <a:effectLst>
                  <a:outerShdw blurRad="38100" dist="38100" dir="2700000" algn="tl">
                    <a:srgbClr val="000000"/>
                  </a:outerShdw>
                </a:effectLst>
                <a:ea typeface="仿宋_GB2312" pitchFamily="49" charset="-122"/>
              </a:rPr>
              <a:t>结点指向</a:t>
            </a:r>
            <a:r>
              <a:rPr lang="zh-CN" altLang="en-US" sz="2800" b="1" smtClean="0">
                <a:effectLst>
                  <a:outerShdw blurRad="38100" dist="38100" dir="2700000" algn="tl">
                    <a:srgbClr val="000000"/>
                  </a:outerShdw>
                </a:effectLst>
                <a:ea typeface="仿宋_GB2312" pitchFamily="49" charset="-122"/>
              </a:rPr>
              <a:t/>
            </a:r>
            <a:br>
              <a:rPr lang="zh-CN" altLang="en-US" sz="2800" b="1" smtClean="0">
                <a:effectLst>
                  <a:outerShdw blurRad="38100" dist="38100" dir="2700000" algn="tl">
                    <a:srgbClr val="000000"/>
                  </a:outerShdw>
                </a:effectLst>
                <a:ea typeface="仿宋_GB2312" pitchFamily="49" charset="-122"/>
              </a:rPr>
            </a:br>
            <a:r>
              <a:rPr lang="en-US" sz="2800" b="1" smtClean="0">
                <a:solidFill>
                  <a:schemeClr val="tx2"/>
                </a:solidFill>
                <a:ea typeface="仿宋_GB2312" pitchFamily="49" charset="-122"/>
              </a:rPr>
              <a:t>p == p</a:t>
            </a:r>
            <a:r>
              <a:rPr lang="en-US" sz="2800" b="1" smtClean="0">
                <a:solidFill>
                  <a:schemeClr val="tx2"/>
                </a:solidFill>
                <a:latin typeface="楷体_GB2312" pitchFamily="49" charset="-122"/>
                <a:ea typeface="楷体_GB2312" pitchFamily="49" charset="-122"/>
              </a:rPr>
              <a:t>-&gt;</a:t>
            </a:r>
            <a:r>
              <a:rPr lang="en-US" sz="2800" b="1" smtClean="0">
                <a:solidFill>
                  <a:schemeClr val="tx2"/>
                </a:solidFill>
                <a:ea typeface="仿宋_GB2312" pitchFamily="49" charset="-122"/>
              </a:rPr>
              <a:t>lLink</a:t>
            </a:r>
            <a:r>
              <a:rPr lang="en-US" sz="2800" b="1" smtClean="0">
                <a:solidFill>
                  <a:schemeClr val="tx2"/>
                </a:solidFill>
                <a:latin typeface="楷体_GB2312" pitchFamily="49" charset="-122"/>
                <a:ea typeface="楷体_GB2312" pitchFamily="49" charset="-122"/>
              </a:rPr>
              <a:t>-&gt;</a:t>
            </a:r>
            <a:r>
              <a:rPr lang="en-US" sz="2800" b="1" smtClean="0">
                <a:solidFill>
                  <a:schemeClr val="tx2"/>
                </a:solidFill>
                <a:ea typeface="仿宋_GB2312" pitchFamily="49" charset="-122"/>
              </a:rPr>
              <a:t>rLink == p</a:t>
            </a:r>
            <a:r>
              <a:rPr lang="en-US" sz="2800" b="1" smtClean="0">
                <a:solidFill>
                  <a:schemeClr val="tx2"/>
                </a:solidFill>
                <a:latin typeface="楷体_GB2312" pitchFamily="49" charset="-122"/>
                <a:ea typeface="楷体_GB2312" pitchFamily="49" charset="-122"/>
              </a:rPr>
              <a:t>-&gt;</a:t>
            </a:r>
            <a:r>
              <a:rPr lang="en-US" sz="2800" b="1" smtClean="0">
                <a:solidFill>
                  <a:schemeClr val="tx2"/>
                </a:solidFill>
                <a:ea typeface="仿宋_GB2312" pitchFamily="49" charset="-122"/>
              </a:rPr>
              <a:t>rLink</a:t>
            </a:r>
            <a:r>
              <a:rPr lang="en-US" sz="2800" b="1" smtClean="0">
                <a:solidFill>
                  <a:schemeClr val="tx2"/>
                </a:solidFill>
                <a:latin typeface="楷体_GB2312" pitchFamily="49" charset="-122"/>
                <a:ea typeface="楷体_GB2312" pitchFamily="49" charset="-122"/>
              </a:rPr>
              <a:t>-&gt;</a:t>
            </a:r>
            <a:r>
              <a:rPr lang="en-US" sz="2800" b="1" smtClean="0">
                <a:solidFill>
                  <a:schemeClr val="tx2"/>
                </a:solidFill>
                <a:ea typeface="仿宋_GB2312" pitchFamily="49" charset="-122"/>
              </a:rPr>
              <a:t>lLink</a:t>
            </a:r>
            <a:endParaRPr lang="en-US" sz="2800" smtClean="0">
              <a:ea typeface="仿宋_GB2312" pitchFamily="49" charset="-122"/>
            </a:endParaRPr>
          </a:p>
        </p:txBody>
      </p:sp>
      <p:sp>
        <p:nvSpPr>
          <p:cNvPr id="80900" name="Text Box 3"/>
          <p:cNvSpPr txBox="1">
            <a:spLocks noChangeArrowheads="1"/>
          </p:cNvSpPr>
          <p:nvPr/>
        </p:nvSpPr>
        <p:spPr bwMode="auto">
          <a:xfrm>
            <a:off x="2209800" y="1914525"/>
            <a:ext cx="57213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zh-CN" altLang="en-US" sz="3000" u="sng" smtClean="0">
                <a:effectLst>
                  <a:outerShdw blurRad="38100" dist="38100" dir="2700000" algn="tl">
                    <a:srgbClr val="000000"/>
                  </a:outerShdw>
                </a:effectLst>
                <a:latin typeface="仿宋_GB2312" pitchFamily="49" charset="-122"/>
                <a:ea typeface="仿宋_GB2312" pitchFamily="49" charset="-122"/>
              </a:rPr>
              <a:t>非空表</a:t>
            </a:r>
            <a:r>
              <a:rPr lang="zh-CN" altLang="en-US" sz="3000" smtClean="0">
                <a:effectLst>
                  <a:outerShdw blurRad="38100" dist="38100" dir="2700000" algn="tl">
                    <a:srgbClr val="000000"/>
                  </a:outerShdw>
                </a:effectLst>
                <a:latin typeface="仿宋_GB2312" pitchFamily="49" charset="-122"/>
                <a:ea typeface="仿宋_GB2312" pitchFamily="49" charset="-122"/>
              </a:rPr>
              <a:t>	             </a:t>
            </a:r>
            <a:r>
              <a:rPr lang="zh-CN" altLang="en-US" sz="3000" u="sng" smtClean="0">
                <a:effectLst>
                  <a:outerShdw blurRad="38100" dist="38100" dir="2700000" algn="tl">
                    <a:srgbClr val="000000"/>
                  </a:outerShdw>
                </a:effectLst>
                <a:latin typeface="仿宋_GB2312" pitchFamily="49" charset="-122"/>
                <a:ea typeface="仿宋_GB2312" pitchFamily="49" charset="-122"/>
              </a:rPr>
              <a:t>空表</a:t>
            </a:r>
            <a:endParaRPr lang="zh-CN" altLang="en-US" sz="3000" smtClean="0">
              <a:effectLst>
                <a:outerShdw blurRad="38100" dist="38100" dir="2700000" algn="tl">
                  <a:srgbClr val="000000"/>
                </a:outerShdw>
              </a:effectLst>
              <a:latin typeface="Times New Roman" pitchFamily="18" charset="0"/>
            </a:endParaRPr>
          </a:p>
        </p:txBody>
      </p:sp>
      <p:grpSp>
        <p:nvGrpSpPr>
          <p:cNvPr id="60421" name="Group 5"/>
          <p:cNvGrpSpPr>
            <a:grpSpLocks/>
          </p:cNvGrpSpPr>
          <p:nvPr/>
        </p:nvGrpSpPr>
        <p:grpSpPr bwMode="auto">
          <a:xfrm>
            <a:off x="914400" y="3840163"/>
            <a:ext cx="6934200" cy="2103437"/>
            <a:chOff x="0" y="0"/>
            <a:chExt cx="4368" cy="1325"/>
          </a:xfrm>
        </p:grpSpPr>
        <p:sp>
          <p:nvSpPr>
            <p:cNvPr id="60473" name="Rectangle 4" descr="羊皮纸"/>
            <p:cNvSpPr>
              <a:spLocks noChangeArrowheads="1"/>
            </p:cNvSpPr>
            <p:nvPr/>
          </p:nvSpPr>
          <p:spPr bwMode="auto">
            <a:xfrm>
              <a:off x="480" y="461"/>
              <a:ext cx="76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0474" name="Line 5"/>
            <p:cNvSpPr>
              <a:spLocks noChangeShapeType="1"/>
            </p:cNvSpPr>
            <p:nvPr/>
          </p:nvSpPr>
          <p:spPr bwMode="auto">
            <a:xfrm>
              <a:off x="720" y="461"/>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5" name="Line 6"/>
            <p:cNvSpPr>
              <a:spLocks noChangeShapeType="1"/>
            </p:cNvSpPr>
            <p:nvPr/>
          </p:nvSpPr>
          <p:spPr bwMode="auto">
            <a:xfrm>
              <a:off x="1008" y="461"/>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6" name="Line 7"/>
            <p:cNvSpPr>
              <a:spLocks noChangeShapeType="1"/>
            </p:cNvSpPr>
            <p:nvPr/>
          </p:nvSpPr>
          <p:spPr bwMode="auto">
            <a:xfrm flipV="1">
              <a:off x="720" y="36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7" name="Line 8"/>
            <p:cNvSpPr>
              <a:spLocks noChangeShapeType="1"/>
            </p:cNvSpPr>
            <p:nvPr/>
          </p:nvSpPr>
          <p:spPr bwMode="auto">
            <a:xfrm flipV="1">
              <a:off x="1008" y="36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8" name="Rectangle 9" descr="羊皮纸"/>
            <p:cNvSpPr>
              <a:spLocks noChangeArrowheads="1"/>
            </p:cNvSpPr>
            <p:nvPr/>
          </p:nvSpPr>
          <p:spPr bwMode="auto">
            <a:xfrm>
              <a:off x="1776" y="461"/>
              <a:ext cx="76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0479" name="Line 10"/>
            <p:cNvSpPr>
              <a:spLocks noChangeShapeType="1"/>
            </p:cNvSpPr>
            <p:nvPr/>
          </p:nvSpPr>
          <p:spPr bwMode="auto">
            <a:xfrm>
              <a:off x="2016" y="461"/>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0" name="Line 11"/>
            <p:cNvSpPr>
              <a:spLocks noChangeShapeType="1"/>
            </p:cNvSpPr>
            <p:nvPr/>
          </p:nvSpPr>
          <p:spPr bwMode="auto">
            <a:xfrm>
              <a:off x="2304" y="461"/>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1" name="Line 12"/>
            <p:cNvSpPr>
              <a:spLocks noChangeShapeType="1"/>
            </p:cNvSpPr>
            <p:nvPr/>
          </p:nvSpPr>
          <p:spPr bwMode="auto">
            <a:xfrm flipV="1">
              <a:off x="2016" y="36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2" name="Line 13"/>
            <p:cNvSpPr>
              <a:spLocks noChangeShapeType="1"/>
            </p:cNvSpPr>
            <p:nvPr/>
          </p:nvSpPr>
          <p:spPr bwMode="auto">
            <a:xfrm flipV="1">
              <a:off x="2304" y="36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3" name="Rectangle 14" descr="羊皮纸"/>
            <p:cNvSpPr>
              <a:spLocks noChangeArrowheads="1"/>
            </p:cNvSpPr>
            <p:nvPr/>
          </p:nvSpPr>
          <p:spPr bwMode="auto">
            <a:xfrm>
              <a:off x="3072" y="461"/>
              <a:ext cx="76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0484" name="Line 15"/>
            <p:cNvSpPr>
              <a:spLocks noChangeShapeType="1"/>
            </p:cNvSpPr>
            <p:nvPr/>
          </p:nvSpPr>
          <p:spPr bwMode="auto">
            <a:xfrm>
              <a:off x="3312" y="461"/>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5" name="Line 16"/>
            <p:cNvSpPr>
              <a:spLocks noChangeShapeType="1"/>
            </p:cNvSpPr>
            <p:nvPr/>
          </p:nvSpPr>
          <p:spPr bwMode="auto">
            <a:xfrm>
              <a:off x="3600" y="461"/>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6" name="Line 17"/>
            <p:cNvSpPr>
              <a:spLocks noChangeShapeType="1"/>
            </p:cNvSpPr>
            <p:nvPr/>
          </p:nvSpPr>
          <p:spPr bwMode="auto">
            <a:xfrm flipV="1">
              <a:off x="3312" y="36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7" name="Line 18"/>
            <p:cNvSpPr>
              <a:spLocks noChangeShapeType="1"/>
            </p:cNvSpPr>
            <p:nvPr/>
          </p:nvSpPr>
          <p:spPr bwMode="auto">
            <a:xfrm flipV="1">
              <a:off x="3600" y="365"/>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8" name="Line 19"/>
            <p:cNvSpPr>
              <a:spLocks noChangeShapeType="1"/>
            </p:cNvSpPr>
            <p:nvPr/>
          </p:nvSpPr>
          <p:spPr bwMode="auto">
            <a:xfrm>
              <a:off x="1296" y="509"/>
              <a:ext cx="48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89" name="Line 20"/>
            <p:cNvSpPr>
              <a:spLocks noChangeShapeType="1"/>
            </p:cNvSpPr>
            <p:nvPr/>
          </p:nvSpPr>
          <p:spPr bwMode="auto">
            <a:xfrm>
              <a:off x="0" y="509"/>
              <a:ext cx="48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0" name="Line 21"/>
            <p:cNvSpPr>
              <a:spLocks noChangeShapeType="1"/>
            </p:cNvSpPr>
            <p:nvPr/>
          </p:nvSpPr>
          <p:spPr bwMode="auto">
            <a:xfrm>
              <a:off x="2592" y="509"/>
              <a:ext cx="48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1" name="Line 22"/>
            <p:cNvSpPr>
              <a:spLocks noChangeShapeType="1"/>
            </p:cNvSpPr>
            <p:nvPr/>
          </p:nvSpPr>
          <p:spPr bwMode="auto">
            <a:xfrm>
              <a:off x="3888" y="509"/>
              <a:ext cx="480" cy="0"/>
            </a:xfrm>
            <a:prstGeom prst="line">
              <a:avLst/>
            </a:prstGeom>
            <a:noFill/>
            <a:ln w="38100">
              <a:solidFill>
                <a:schemeClr val="tx2"/>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2" name="Line 23"/>
            <p:cNvSpPr>
              <a:spLocks noChangeShapeType="1"/>
            </p:cNvSpPr>
            <p:nvPr/>
          </p:nvSpPr>
          <p:spPr bwMode="auto">
            <a:xfrm>
              <a:off x="0" y="653"/>
              <a:ext cx="480" cy="0"/>
            </a:xfrm>
            <a:prstGeom prst="line">
              <a:avLst/>
            </a:prstGeom>
            <a:noFill/>
            <a:ln w="38100">
              <a:solidFill>
                <a:schemeClr val="tx2"/>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3" name="Line 24"/>
            <p:cNvSpPr>
              <a:spLocks noChangeShapeType="1"/>
            </p:cNvSpPr>
            <p:nvPr/>
          </p:nvSpPr>
          <p:spPr bwMode="auto">
            <a:xfrm>
              <a:off x="1296" y="653"/>
              <a:ext cx="480" cy="0"/>
            </a:xfrm>
            <a:prstGeom prst="line">
              <a:avLst/>
            </a:prstGeom>
            <a:noFill/>
            <a:ln w="38100">
              <a:solidFill>
                <a:schemeClr val="tx2"/>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4" name="Line 25"/>
            <p:cNvSpPr>
              <a:spLocks noChangeShapeType="1"/>
            </p:cNvSpPr>
            <p:nvPr/>
          </p:nvSpPr>
          <p:spPr bwMode="auto">
            <a:xfrm>
              <a:off x="2592" y="653"/>
              <a:ext cx="480" cy="0"/>
            </a:xfrm>
            <a:prstGeom prst="line">
              <a:avLst/>
            </a:prstGeom>
            <a:noFill/>
            <a:ln w="38100">
              <a:solidFill>
                <a:schemeClr val="tx2"/>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5" name="Line 26"/>
            <p:cNvSpPr>
              <a:spLocks noChangeShapeType="1"/>
            </p:cNvSpPr>
            <p:nvPr/>
          </p:nvSpPr>
          <p:spPr bwMode="auto">
            <a:xfrm>
              <a:off x="3888" y="653"/>
              <a:ext cx="480" cy="0"/>
            </a:xfrm>
            <a:prstGeom prst="line">
              <a:avLst/>
            </a:prstGeom>
            <a:noFill/>
            <a:ln w="38100">
              <a:solidFill>
                <a:schemeClr val="tx2"/>
              </a:solidFill>
              <a:round/>
              <a:headEnd type="triangle" w="sm"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6" name="Line 27"/>
            <p:cNvSpPr>
              <a:spLocks noChangeShapeType="1"/>
            </p:cNvSpPr>
            <p:nvPr/>
          </p:nvSpPr>
          <p:spPr bwMode="auto">
            <a:xfrm flipV="1">
              <a:off x="624" y="797"/>
              <a:ext cx="0" cy="240"/>
            </a:xfrm>
            <a:prstGeom prst="line">
              <a:avLst/>
            </a:prstGeom>
            <a:noFill/>
            <a:ln w="38100">
              <a:solidFill>
                <a:srgbClr val="00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7" name="Line 28"/>
            <p:cNvSpPr>
              <a:spLocks noChangeShapeType="1"/>
            </p:cNvSpPr>
            <p:nvPr/>
          </p:nvSpPr>
          <p:spPr bwMode="auto">
            <a:xfrm flipV="1">
              <a:off x="1920" y="797"/>
              <a:ext cx="0" cy="240"/>
            </a:xfrm>
            <a:prstGeom prst="line">
              <a:avLst/>
            </a:prstGeom>
            <a:noFill/>
            <a:ln w="38100">
              <a:solidFill>
                <a:srgbClr val="00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8" name="Line 29"/>
            <p:cNvSpPr>
              <a:spLocks noChangeShapeType="1"/>
            </p:cNvSpPr>
            <p:nvPr/>
          </p:nvSpPr>
          <p:spPr bwMode="auto">
            <a:xfrm flipV="1">
              <a:off x="3216" y="797"/>
              <a:ext cx="0" cy="240"/>
            </a:xfrm>
            <a:prstGeom prst="line">
              <a:avLst/>
            </a:prstGeom>
            <a:noFill/>
            <a:ln w="38100">
              <a:solidFill>
                <a:srgbClr val="0000CC"/>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99" name="Text Box 30"/>
            <p:cNvSpPr txBox="1">
              <a:spLocks noChangeArrowheads="1"/>
            </p:cNvSpPr>
            <p:nvPr/>
          </p:nvSpPr>
          <p:spPr bwMode="auto">
            <a:xfrm>
              <a:off x="288" y="960"/>
              <a:ext cx="11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solidFill>
                    <a:srgbClr val="800080"/>
                  </a:solidFill>
                  <a:latin typeface="Times New Roman" pitchFamily="18" charset="0"/>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latin typeface="Times New Roman" pitchFamily="18" charset="0"/>
                </a:rPr>
                <a:t>lLink</a:t>
              </a:r>
            </a:p>
          </p:txBody>
        </p:sp>
        <p:sp>
          <p:nvSpPr>
            <p:cNvPr id="60500" name="Text Box 31"/>
            <p:cNvSpPr txBox="1">
              <a:spLocks noChangeArrowheads="1"/>
            </p:cNvSpPr>
            <p:nvPr/>
          </p:nvSpPr>
          <p:spPr bwMode="auto">
            <a:xfrm>
              <a:off x="2964" y="960"/>
              <a:ext cx="130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solidFill>
                    <a:srgbClr val="800080"/>
                  </a:solidFill>
                  <a:latin typeface="Times New Roman" pitchFamily="18" charset="0"/>
                </a:rPr>
                <a:t>p</a:t>
              </a:r>
              <a:r>
                <a:rPr lang="en-US" altLang="zh-CN" sz="3200">
                  <a:solidFill>
                    <a:srgbClr val="800080"/>
                  </a:solidFill>
                  <a:latin typeface="楷体_GB2312" pitchFamily="49" charset="-122"/>
                  <a:ea typeface="楷体_GB2312" pitchFamily="49" charset="-122"/>
                </a:rPr>
                <a:t>-&gt;</a:t>
              </a:r>
              <a:r>
                <a:rPr lang="en-US" altLang="zh-CN" sz="3200">
                  <a:solidFill>
                    <a:srgbClr val="800080"/>
                  </a:solidFill>
                  <a:latin typeface="Times New Roman" pitchFamily="18" charset="0"/>
                </a:rPr>
                <a:t>rLink</a:t>
              </a:r>
              <a:endParaRPr lang="en-US" altLang="zh-CN" sz="2400" b="0">
                <a:solidFill>
                  <a:srgbClr val="800080"/>
                </a:solidFill>
                <a:latin typeface="Times New Roman" pitchFamily="18" charset="0"/>
              </a:endParaRPr>
            </a:p>
          </p:txBody>
        </p:sp>
        <p:sp>
          <p:nvSpPr>
            <p:cNvPr id="60501" name="Text Box 32"/>
            <p:cNvSpPr txBox="1">
              <a:spLocks noChangeArrowheads="1"/>
            </p:cNvSpPr>
            <p:nvPr/>
          </p:nvSpPr>
          <p:spPr bwMode="auto">
            <a:xfrm>
              <a:off x="1812" y="960"/>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solidFill>
                    <a:srgbClr val="800080"/>
                  </a:solidFill>
                  <a:latin typeface="Times New Roman" pitchFamily="18" charset="0"/>
                </a:rPr>
                <a:t>p</a:t>
              </a:r>
              <a:endParaRPr lang="en-US" altLang="zh-CN" sz="2400" b="0">
                <a:solidFill>
                  <a:srgbClr val="800080"/>
                </a:solidFill>
                <a:latin typeface="Times New Roman" pitchFamily="18" charset="0"/>
              </a:endParaRPr>
            </a:p>
          </p:txBody>
        </p:sp>
        <p:sp>
          <p:nvSpPr>
            <p:cNvPr id="60502" name="Text Box 33"/>
            <p:cNvSpPr txBox="1">
              <a:spLocks noChangeArrowheads="1"/>
            </p:cNvSpPr>
            <p:nvPr/>
          </p:nvSpPr>
          <p:spPr bwMode="auto">
            <a:xfrm>
              <a:off x="2916" y="0"/>
              <a:ext cx="71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solidFill>
                    <a:srgbClr val="800080"/>
                  </a:solidFill>
                  <a:latin typeface="Times New Roman" pitchFamily="18" charset="0"/>
                </a:rPr>
                <a:t>lLink</a:t>
              </a:r>
              <a:endParaRPr lang="en-US" altLang="zh-CN" sz="2400" b="0">
                <a:solidFill>
                  <a:srgbClr val="800080"/>
                </a:solidFill>
                <a:latin typeface="Times New Roman" pitchFamily="18" charset="0"/>
              </a:endParaRPr>
            </a:p>
          </p:txBody>
        </p:sp>
        <p:sp>
          <p:nvSpPr>
            <p:cNvPr id="60503" name="Text Box 34"/>
            <p:cNvSpPr txBox="1">
              <a:spLocks noChangeArrowheads="1"/>
            </p:cNvSpPr>
            <p:nvPr/>
          </p:nvSpPr>
          <p:spPr bwMode="auto">
            <a:xfrm>
              <a:off x="864" y="0"/>
              <a:ext cx="75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solidFill>
                    <a:srgbClr val="800080"/>
                  </a:solidFill>
                  <a:latin typeface="Times New Roman" pitchFamily="18" charset="0"/>
                </a:rPr>
                <a:t>rLink</a:t>
              </a:r>
              <a:endParaRPr lang="en-US" altLang="zh-CN" sz="2400" b="0">
                <a:solidFill>
                  <a:srgbClr val="800080"/>
                </a:solidFill>
                <a:latin typeface="Times New Roman" pitchFamily="18" charset="0"/>
              </a:endParaRPr>
            </a:p>
          </p:txBody>
        </p:sp>
      </p:grpSp>
      <p:grpSp>
        <p:nvGrpSpPr>
          <p:cNvPr id="60422" name="Group 37"/>
          <p:cNvGrpSpPr>
            <a:grpSpLocks/>
          </p:cNvGrpSpPr>
          <p:nvPr/>
        </p:nvGrpSpPr>
        <p:grpSpPr bwMode="auto">
          <a:xfrm>
            <a:off x="457200" y="850900"/>
            <a:ext cx="7848600" cy="990600"/>
            <a:chOff x="0" y="0"/>
            <a:chExt cx="4944" cy="624"/>
          </a:xfrm>
        </p:grpSpPr>
        <p:sp>
          <p:nvSpPr>
            <p:cNvPr id="60423" name="Rectangle 35" descr="羊皮纸"/>
            <p:cNvSpPr>
              <a:spLocks noChangeArrowheads="1"/>
            </p:cNvSpPr>
            <p:nvPr/>
          </p:nvSpPr>
          <p:spPr bwMode="auto">
            <a:xfrm>
              <a:off x="672" y="192"/>
              <a:ext cx="576"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0424" name="Line 36"/>
            <p:cNvSpPr>
              <a:spLocks noChangeShapeType="1"/>
            </p:cNvSpPr>
            <p:nvPr/>
          </p:nvSpPr>
          <p:spPr bwMode="auto">
            <a:xfrm>
              <a:off x="816"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Line 37"/>
            <p:cNvSpPr>
              <a:spLocks noChangeShapeType="1"/>
            </p:cNvSpPr>
            <p:nvPr/>
          </p:nvSpPr>
          <p:spPr bwMode="auto">
            <a:xfrm>
              <a:off x="1104"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6" name="Line 38"/>
            <p:cNvSpPr>
              <a:spLocks noChangeShapeType="1"/>
            </p:cNvSpPr>
            <p:nvPr/>
          </p:nvSpPr>
          <p:spPr bwMode="auto">
            <a:xfrm flipV="1">
              <a:off x="816"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7" name="Line 39"/>
            <p:cNvSpPr>
              <a:spLocks noChangeShapeType="1"/>
            </p:cNvSpPr>
            <p:nvPr/>
          </p:nvSpPr>
          <p:spPr bwMode="auto">
            <a:xfrm flipV="1">
              <a:off x="1104"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8" name="Rectangle 40" descr="羊皮纸"/>
            <p:cNvSpPr>
              <a:spLocks noChangeArrowheads="1"/>
            </p:cNvSpPr>
            <p:nvPr/>
          </p:nvSpPr>
          <p:spPr bwMode="auto">
            <a:xfrm>
              <a:off x="1488" y="192"/>
              <a:ext cx="576"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0429" name="Line 41"/>
            <p:cNvSpPr>
              <a:spLocks noChangeShapeType="1"/>
            </p:cNvSpPr>
            <p:nvPr/>
          </p:nvSpPr>
          <p:spPr bwMode="auto">
            <a:xfrm>
              <a:off x="1632"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42"/>
            <p:cNvSpPr>
              <a:spLocks noChangeShapeType="1"/>
            </p:cNvSpPr>
            <p:nvPr/>
          </p:nvSpPr>
          <p:spPr bwMode="auto">
            <a:xfrm>
              <a:off x="1920"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43"/>
            <p:cNvSpPr>
              <a:spLocks noChangeShapeType="1"/>
            </p:cNvSpPr>
            <p:nvPr/>
          </p:nvSpPr>
          <p:spPr bwMode="auto">
            <a:xfrm flipV="1">
              <a:off x="1632"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Line 44"/>
            <p:cNvSpPr>
              <a:spLocks noChangeShapeType="1"/>
            </p:cNvSpPr>
            <p:nvPr/>
          </p:nvSpPr>
          <p:spPr bwMode="auto">
            <a:xfrm flipV="1">
              <a:off x="1920"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3" name="Rectangle 45" descr="羊皮纸"/>
            <p:cNvSpPr>
              <a:spLocks noChangeArrowheads="1"/>
            </p:cNvSpPr>
            <p:nvPr/>
          </p:nvSpPr>
          <p:spPr bwMode="auto">
            <a:xfrm>
              <a:off x="2544" y="192"/>
              <a:ext cx="576"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0434" name="Line 46"/>
            <p:cNvSpPr>
              <a:spLocks noChangeShapeType="1"/>
            </p:cNvSpPr>
            <p:nvPr/>
          </p:nvSpPr>
          <p:spPr bwMode="auto">
            <a:xfrm>
              <a:off x="2688"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Line 47"/>
            <p:cNvSpPr>
              <a:spLocks noChangeShapeType="1"/>
            </p:cNvSpPr>
            <p:nvPr/>
          </p:nvSpPr>
          <p:spPr bwMode="auto">
            <a:xfrm>
              <a:off x="2976"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6" name="Line 48"/>
            <p:cNvSpPr>
              <a:spLocks noChangeShapeType="1"/>
            </p:cNvSpPr>
            <p:nvPr/>
          </p:nvSpPr>
          <p:spPr bwMode="auto">
            <a:xfrm flipV="1">
              <a:off x="2688"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49"/>
            <p:cNvSpPr>
              <a:spLocks noChangeShapeType="1"/>
            </p:cNvSpPr>
            <p:nvPr/>
          </p:nvSpPr>
          <p:spPr bwMode="auto">
            <a:xfrm flipV="1">
              <a:off x="2976"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Rectangle 50" descr="羊皮纸"/>
            <p:cNvSpPr>
              <a:spLocks noChangeArrowheads="1"/>
            </p:cNvSpPr>
            <p:nvPr/>
          </p:nvSpPr>
          <p:spPr bwMode="auto">
            <a:xfrm>
              <a:off x="4128" y="192"/>
              <a:ext cx="576"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0439" name="Line 51"/>
            <p:cNvSpPr>
              <a:spLocks noChangeShapeType="1"/>
            </p:cNvSpPr>
            <p:nvPr/>
          </p:nvSpPr>
          <p:spPr bwMode="auto">
            <a:xfrm>
              <a:off x="4272"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0" name="Line 52"/>
            <p:cNvSpPr>
              <a:spLocks noChangeShapeType="1"/>
            </p:cNvSpPr>
            <p:nvPr/>
          </p:nvSpPr>
          <p:spPr bwMode="auto">
            <a:xfrm>
              <a:off x="4560"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Line 53"/>
            <p:cNvSpPr>
              <a:spLocks noChangeShapeType="1"/>
            </p:cNvSpPr>
            <p:nvPr/>
          </p:nvSpPr>
          <p:spPr bwMode="auto">
            <a:xfrm flipV="1">
              <a:off x="4272"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2" name="Line 54"/>
            <p:cNvSpPr>
              <a:spLocks noChangeShapeType="1"/>
            </p:cNvSpPr>
            <p:nvPr/>
          </p:nvSpPr>
          <p:spPr bwMode="auto">
            <a:xfrm flipV="1">
              <a:off x="4560"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55"/>
            <p:cNvSpPr>
              <a:spLocks noChangeShapeType="1"/>
            </p:cNvSpPr>
            <p:nvPr/>
          </p:nvSpPr>
          <p:spPr bwMode="auto">
            <a:xfrm>
              <a:off x="480" y="336"/>
              <a:ext cx="192" cy="0"/>
            </a:xfrm>
            <a:prstGeom prst="line">
              <a:avLst/>
            </a:prstGeom>
            <a:noFill/>
            <a:ln w="38100">
              <a:solidFill>
                <a:schemeClr val="tx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Line 56"/>
            <p:cNvSpPr>
              <a:spLocks noChangeShapeType="1"/>
            </p:cNvSpPr>
            <p:nvPr/>
          </p:nvSpPr>
          <p:spPr bwMode="auto">
            <a:xfrm>
              <a:off x="1296" y="288"/>
              <a:ext cx="192" cy="0"/>
            </a:xfrm>
            <a:prstGeom prst="line">
              <a:avLst/>
            </a:prstGeom>
            <a:noFill/>
            <a:ln w="38100">
              <a:solidFill>
                <a:schemeClr val="tx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Line 57"/>
            <p:cNvSpPr>
              <a:spLocks noChangeShapeType="1"/>
            </p:cNvSpPr>
            <p:nvPr/>
          </p:nvSpPr>
          <p:spPr bwMode="auto">
            <a:xfrm>
              <a:off x="2112" y="288"/>
              <a:ext cx="192" cy="0"/>
            </a:xfrm>
            <a:prstGeom prst="line">
              <a:avLst/>
            </a:prstGeom>
            <a:noFill/>
            <a:ln w="38100">
              <a:solidFill>
                <a:schemeClr val="tx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6" name="Line 58"/>
            <p:cNvSpPr>
              <a:spLocks noChangeShapeType="1"/>
            </p:cNvSpPr>
            <p:nvPr/>
          </p:nvSpPr>
          <p:spPr bwMode="auto">
            <a:xfrm>
              <a:off x="2352" y="288"/>
              <a:ext cx="192" cy="0"/>
            </a:xfrm>
            <a:prstGeom prst="line">
              <a:avLst/>
            </a:prstGeom>
            <a:noFill/>
            <a:ln w="38100">
              <a:solidFill>
                <a:schemeClr val="tx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7" name="Line 59"/>
            <p:cNvSpPr>
              <a:spLocks noChangeShapeType="1"/>
            </p:cNvSpPr>
            <p:nvPr/>
          </p:nvSpPr>
          <p:spPr bwMode="auto">
            <a:xfrm>
              <a:off x="3168" y="384"/>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8" name="Line 60"/>
            <p:cNvSpPr>
              <a:spLocks noChangeShapeType="1"/>
            </p:cNvSpPr>
            <p:nvPr/>
          </p:nvSpPr>
          <p:spPr bwMode="auto">
            <a:xfrm>
              <a:off x="3840" y="336"/>
              <a:ext cx="288" cy="0"/>
            </a:xfrm>
            <a:prstGeom prst="line">
              <a:avLst/>
            </a:prstGeom>
            <a:noFill/>
            <a:ln w="38100">
              <a:solidFill>
                <a:schemeClr val="tx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9" name="Line 61"/>
            <p:cNvSpPr>
              <a:spLocks noChangeShapeType="1"/>
            </p:cNvSpPr>
            <p:nvPr/>
          </p:nvSpPr>
          <p:spPr bwMode="auto">
            <a:xfrm>
              <a:off x="3936" y="240"/>
              <a:ext cx="192" cy="0"/>
            </a:xfrm>
            <a:prstGeom prst="line">
              <a:avLst/>
            </a:prstGeom>
            <a:noFill/>
            <a:ln w="38100">
              <a:solidFill>
                <a:schemeClr val="tx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0" name="Line 62"/>
            <p:cNvSpPr>
              <a:spLocks noChangeShapeType="1"/>
            </p:cNvSpPr>
            <p:nvPr/>
          </p:nvSpPr>
          <p:spPr bwMode="auto">
            <a:xfrm>
              <a:off x="528" y="240"/>
              <a:ext cx="144" cy="0"/>
            </a:xfrm>
            <a:prstGeom prst="line">
              <a:avLst/>
            </a:prstGeom>
            <a:noFill/>
            <a:ln w="38100">
              <a:solidFill>
                <a:schemeClr val="tx2"/>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1" name="Line 63"/>
            <p:cNvSpPr>
              <a:spLocks noChangeShapeType="1"/>
            </p:cNvSpPr>
            <p:nvPr/>
          </p:nvSpPr>
          <p:spPr bwMode="auto">
            <a:xfrm>
              <a:off x="4752" y="384"/>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2" name="Line 64"/>
            <p:cNvSpPr>
              <a:spLocks noChangeShapeType="1"/>
            </p:cNvSpPr>
            <p:nvPr/>
          </p:nvSpPr>
          <p:spPr bwMode="auto">
            <a:xfrm>
              <a:off x="2352" y="384"/>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Line 65"/>
            <p:cNvSpPr>
              <a:spLocks noChangeShapeType="1"/>
            </p:cNvSpPr>
            <p:nvPr/>
          </p:nvSpPr>
          <p:spPr bwMode="auto">
            <a:xfrm>
              <a:off x="2112" y="384"/>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4" name="Line 66"/>
            <p:cNvSpPr>
              <a:spLocks noChangeShapeType="1"/>
            </p:cNvSpPr>
            <p:nvPr/>
          </p:nvSpPr>
          <p:spPr bwMode="auto">
            <a:xfrm>
              <a:off x="1296" y="384"/>
              <a:ext cx="192" cy="0"/>
            </a:xfrm>
            <a:prstGeom prst="line">
              <a:avLst/>
            </a:prstGeom>
            <a:noFill/>
            <a:ln w="38100">
              <a:solidFill>
                <a:schemeClr val="tx2"/>
              </a:solidFill>
              <a:round/>
              <a:headEnd type="triangle" w="sm" len="sm"/>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5" name="Line 67"/>
            <p:cNvSpPr>
              <a:spLocks noChangeShapeType="1"/>
            </p:cNvSpPr>
            <p:nvPr/>
          </p:nvSpPr>
          <p:spPr bwMode="auto">
            <a:xfrm flipH="1">
              <a:off x="528" y="432"/>
              <a:ext cx="144"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6" name="Line 68"/>
            <p:cNvSpPr>
              <a:spLocks noChangeShapeType="1"/>
            </p:cNvSpPr>
            <p:nvPr/>
          </p:nvSpPr>
          <p:spPr bwMode="auto">
            <a:xfrm>
              <a:off x="528" y="432"/>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7" name="Line 69"/>
            <p:cNvSpPr>
              <a:spLocks noChangeShapeType="1"/>
            </p:cNvSpPr>
            <p:nvPr/>
          </p:nvSpPr>
          <p:spPr bwMode="auto">
            <a:xfrm>
              <a:off x="528" y="624"/>
              <a:ext cx="283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8" name="Line 70"/>
            <p:cNvSpPr>
              <a:spLocks noChangeShapeType="1"/>
            </p:cNvSpPr>
            <p:nvPr/>
          </p:nvSpPr>
          <p:spPr bwMode="auto">
            <a:xfrm>
              <a:off x="3360" y="384"/>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9" name="Line 71"/>
            <p:cNvSpPr>
              <a:spLocks noChangeShapeType="1"/>
            </p:cNvSpPr>
            <p:nvPr/>
          </p:nvSpPr>
          <p:spPr bwMode="auto">
            <a:xfrm>
              <a:off x="528" y="0"/>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0" name="Line 72"/>
            <p:cNvSpPr>
              <a:spLocks noChangeShapeType="1"/>
            </p:cNvSpPr>
            <p:nvPr/>
          </p:nvSpPr>
          <p:spPr bwMode="auto">
            <a:xfrm>
              <a:off x="528" y="0"/>
              <a:ext cx="283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1" name="Line 73"/>
            <p:cNvSpPr>
              <a:spLocks noChangeShapeType="1"/>
            </p:cNvSpPr>
            <p:nvPr/>
          </p:nvSpPr>
          <p:spPr bwMode="auto">
            <a:xfrm>
              <a:off x="3360" y="0"/>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2" name="Line 74"/>
            <p:cNvSpPr>
              <a:spLocks noChangeShapeType="1"/>
            </p:cNvSpPr>
            <p:nvPr/>
          </p:nvSpPr>
          <p:spPr bwMode="auto">
            <a:xfrm flipH="1">
              <a:off x="3168" y="240"/>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3" name="Line 75"/>
            <p:cNvSpPr>
              <a:spLocks noChangeShapeType="1"/>
            </p:cNvSpPr>
            <p:nvPr/>
          </p:nvSpPr>
          <p:spPr bwMode="auto">
            <a:xfrm>
              <a:off x="3936" y="0"/>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4" name="Line 76"/>
            <p:cNvSpPr>
              <a:spLocks noChangeShapeType="1"/>
            </p:cNvSpPr>
            <p:nvPr/>
          </p:nvSpPr>
          <p:spPr bwMode="auto">
            <a:xfrm>
              <a:off x="4944" y="0"/>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5" name="Line 77"/>
            <p:cNvSpPr>
              <a:spLocks noChangeShapeType="1"/>
            </p:cNvSpPr>
            <p:nvPr/>
          </p:nvSpPr>
          <p:spPr bwMode="auto">
            <a:xfrm flipH="1">
              <a:off x="4752" y="240"/>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6" name="Line 78"/>
            <p:cNvSpPr>
              <a:spLocks noChangeShapeType="1"/>
            </p:cNvSpPr>
            <p:nvPr/>
          </p:nvSpPr>
          <p:spPr bwMode="auto">
            <a:xfrm>
              <a:off x="3936" y="0"/>
              <a:ext cx="100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7" name="Line 79"/>
            <p:cNvSpPr>
              <a:spLocks noChangeShapeType="1"/>
            </p:cNvSpPr>
            <p:nvPr/>
          </p:nvSpPr>
          <p:spPr bwMode="auto">
            <a:xfrm>
              <a:off x="3936" y="432"/>
              <a:ext cx="0" cy="19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8" name="Line 80"/>
            <p:cNvSpPr>
              <a:spLocks noChangeShapeType="1"/>
            </p:cNvSpPr>
            <p:nvPr/>
          </p:nvSpPr>
          <p:spPr bwMode="auto">
            <a:xfrm>
              <a:off x="3936" y="624"/>
              <a:ext cx="1008"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9" name="Line 81"/>
            <p:cNvSpPr>
              <a:spLocks noChangeShapeType="1"/>
            </p:cNvSpPr>
            <p:nvPr/>
          </p:nvSpPr>
          <p:spPr bwMode="auto">
            <a:xfrm>
              <a:off x="4944" y="384"/>
              <a:ext cx="0" cy="24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0" name="Line 82"/>
            <p:cNvSpPr>
              <a:spLocks noChangeShapeType="1"/>
            </p:cNvSpPr>
            <p:nvPr/>
          </p:nvSpPr>
          <p:spPr bwMode="auto">
            <a:xfrm flipH="1">
              <a:off x="3936" y="432"/>
              <a:ext cx="192"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1" name="Text Box 83"/>
            <p:cNvSpPr txBox="1">
              <a:spLocks noChangeArrowheads="1"/>
            </p:cNvSpPr>
            <p:nvPr/>
          </p:nvSpPr>
          <p:spPr bwMode="auto">
            <a:xfrm>
              <a:off x="0" y="144"/>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a:latin typeface="Times New Roman" pitchFamily="18" charset="0"/>
                </a:rPr>
                <a:t>first</a:t>
              </a:r>
              <a:endParaRPr lang="en-US" altLang="zh-CN" sz="2400" b="0">
                <a:latin typeface="Times New Roman" pitchFamily="18" charset="0"/>
              </a:endParaRPr>
            </a:p>
          </p:txBody>
        </p:sp>
        <p:sp>
          <p:nvSpPr>
            <p:cNvPr id="60472" name="Text Box 84"/>
            <p:cNvSpPr txBox="1">
              <a:spLocks noChangeArrowheads="1"/>
            </p:cNvSpPr>
            <p:nvPr/>
          </p:nvSpPr>
          <p:spPr bwMode="auto">
            <a:xfrm>
              <a:off x="3374" y="144"/>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a:latin typeface="Times New Roman" pitchFamily="18" charset="0"/>
                </a:rPr>
                <a:t>first</a:t>
              </a:r>
              <a:endParaRPr lang="en-US" altLang="zh-CN" sz="2400" b="0">
                <a:latin typeface="Times New Roman" pitchFamily="18" charset="0"/>
              </a:endParaRPr>
            </a:p>
          </p:txBody>
        </p:sp>
      </p:grpSp>
    </p:spTree>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395288" y="0"/>
            <a:ext cx="7772400" cy="1143000"/>
          </a:xfrm>
        </p:spPr>
        <p:txBody>
          <a:bodyPr/>
          <a:lstStyle/>
          <a:p>
            <a:pPr eaLnBrk="1" hangingPunct="1"/>
            <a:r>
              <a:rPr lang="en-US" altLang="zh-CN" b="1" dirty="0" smtClean="0">
                <a:solidFill>
                  <a:srgbClr val="990000"/>
                </a:solidFill>
                <a:latin typeface="楷体_GB2312" pitchFamily="49" charset="-122"/>
                <a:ea typeface="楷体_GB2312" pitchFamily="49" charset="-122"/>
              </a:rPr>
              <a:t>2.1.2  </a:t>
            </a:r>
            <a:r>
              <a:rPr lang="zh-CN" altLang="en-US" b="1" dirty="0" smtClean="0">
                <a:solidFill>
                  <a:srgbClr val="990000"/>
                </a:solidFill>
                <a:latin typeface="楷体_GB2312" pitchFamily="49" charset="-122"/>
                <a:ea typeface="楷体_GB2312" pitchFamily="49" charset="-122"/>
              </a:rPr>
              <a:t>线性表抽象类的定义</a:t>
            </a:r>
            <a:endParaRPr lang="zh-CN" altLang="en-US" dirty="0" smtClean="0"/>
          </a:p>
        </p:txBody>
      </p:sp>
      <p:sp>
        <p:nvSpPr>
          <p:cNvPr id="7171" name="内容占位符 2"/>
          <p:cNvSpPr>
            <a:spLocks noGrp="1"/>
          </p:cNvSpPr>
          <p:nvPr>
            <p:ph idx="4294967295"/>
          </p:nvPr>
        </p:nvSpPr>
        <p:spPr>
          <a:xfrm>
            <a:off x="755650" y="1412875"/>
            <a:ext cx="7772400" cy="4381500"/>
          </a:xfrm>
        </p:spPr>
        <p:txBody>
          <a:bodyPr/>
          <a:lstStyle/>
          <a:p>
            <a:pPr eaLnBrk="1" hangingPunct="1">
              <a:buFont typeface="Monotype Sorts" pitchFamily="2" charset="2"/>
              <a:buNone/>
            </a:pPr>
            <a:r>
              <a:rPr lang="en-US" altLang="zh-CN" sz="2400" dirty="0" smtClean="0"/>
              <a:t>class </a:t>
            </a:r>
            <a:r>
              <a:rPr lang="en-US" altLang="zh-CN" sz="2400" dirty="0" err="1" smtClean="0"/>
              <a:t>LinearList</a:t>
            </a:r>
            <a:r>
              <a:rPr lang="en-US" altLang="zh-CN" sz="2400" dirty="0" smtClean="0"/>
              <a:t> {</a:t>
            </a:r>
          </a:p>
          <a:p>
            <a:pPr eaLnBrk="1" hangingPunct="1">
              <a:buFont typeface="Monotype Sorts" pitchFamily="2" charset="2"/>
              <a:buNone/>
            </a:pPr>
            <a:r>
              <a:rPr lang="en-US" altLang="zh-CN" sz="2400" dirty="0" smtClean="0"/>
              <a:t>public:</a:t>
            </a:r>
          </a:p>
          <a:p>
            <a:pPr eaLnBrk="1" hangingPunct="1">
              <a:buFont typeface="Monotype Sorts" pitchFamily="2" charset="2"/>
              <a:buNone/>
            </a:pPr>
            <a:r>
              <a:rPr lang="en-US" altLang="zh-CN" sz="2400" dirty="0" err="1" smtClean="0"/>
              <a:t>LinearList</a:t>
            </a:r>
            <a:r>
              <a:rPr lang="en-US" altLang="zh-CN" sz="2400" dirty="0" smtClean="0"/>
              <a:t>();</a:t>
            </a:r>
          </a:p>
          <a:p>
            <a:pPr eaLnBrk="1" hangingPunct="1">
              <a:buFont typeface="Monotype Sorts" pitchFamily="2" charset="2"/>
              <a:buNone/>
            </a:pPr>
            <a:r>
              <a:rPr lang="en-US" altLang="zh-CN" sz="2400" dirty="0" smtClean="0"/>
              <a:t>~</a:t>
            </a:r>
            <a:r>
              <a:rPr lang="en-US" altLang="zh-CN" sz="2400" dirty="0" err="1" smtClean="0"/>
              <a:t>LinearList</a:t>
            </a:r>
            <a:r>
              <a:rPr lang="en-US" altLang="zh-CN" sz="2400" dirty="0" smtClean="0"/>
              <a:t>();</a:t>
            </a:r>
          </a:p>
          <a:p>
            <a:pPr eaLnBrk="1" hangingPunct="1">
              <a:buFont typeface="Monotype Sorts" pitchFamily="2" charset="2"/>
              <a:buNone/>
            </a:pPr>
            <a:r>
              <a:rPr lang="en-US" altLang="zh-CN" sz="2400" dirty="0" smtClean="0"/>
              <a:t>virtual  </a:t>
            </a:r>
            <a:r>
              <a:rPr lang="en-US" altLang="zh-CN" sz="2400" dirty="0" err="1" smtClean="0"/>
              <a:t>int</a:t>
            </a:r>
            <a:r>
              <a:rPr lang="en-US" altLang="zh-CN" sz="2400" dirty="0" smtClean="0"/>
              <a:t> Size() </a:t>
            </a:r>
            <a:r>
              <a:rPr lang="en-US" altLang="zh-CN" sz="2400" dirty="0" err="1" smtClean="0"/>
              <a:t>const</a:t>
            </a:r>
            <a:r>
              <a:rPr lang="en-US" altLang="zh-CN" sz="2400" dirty="0" smtClean="0"/>
              <a:t> =0;</a:t>
            </a:r>
          </a:p>
          <a:p>
            <a:pPr eaLnBrk="1" hangingPunct="1">
              <a:buFont typeface="Monotype Sorts" pitchFamily="2" charset="2"/>
              <a:buNone/>
            </a:pPr>
            <a:r>
              <a:rPr lang="en-US" altLang="zh-CN" sz="2400" dirty="0" smtClean="0"/>
              <a:t>virtual  </a:t>
            </a:r>
            <a:r>
              <a:rPr lang="en-US" altLang="zh-CN" sz="2400" dirty="0" err="1" smtClean="0"/>
              <a:t>int</a:t>
            </a:r>
            <a:r>
              <a:rPr lang="en-US" altLang="zh-CN" sz="2400" dirty="0" smtClean="0"/>
              <a:t> Length() </a:t>
            </a:r>
            <a:r>
              <a:rPr lang="en-US" altLang="zh-CN" sz="2400" dirty="0" err="1" smtClean="0"/>
              <a:t>const</a:t>
            </a:r>
            <a:r>
              <a:rPr lang="en-US" altLang="zh-CN" sz="2400" dirty="0" smtClean="0"/>
              <a:t> =0;</a:t>
            </a:r>
          </a:p>
          <a:p>
            <a:pPr eaLnBrk="1" hangingPunct="1">
              <a:buFont typeface="Monotype Sorts" pitchFamily="2" charset="2"/>
              <a:buNone/>
            </a:pPr>
            <a:r>
              <a:rPr lang="en-US" altLang="zh-CN" sz="2400" dirty="0" smtClean="0"/>
              <a:t>virtual  </a:t>
            </a:r>
            <a:r>
              <a:rPr lang="en-US" altLang="zh-CN" sz="2400" dirty="0" err="1" smtClean="0"/>
              <a:t>int</a:t>
            </a:r>
            <a:r>
              <a:rPr lang="en-US" altLang="zh-CN" sz="2400" dirty="0" smtClean="0"/>
              <a:t> Search(</a:t>
            </a:r>
            <a:r>
              <a:rPr lang="en-US" altLang="zh-CN" sz="2400" dirty="0" err="1" smtClean="0"/>
              <a:t>int</a:t>
            </a:r>
            <a:r>
              <a:rPr lang="en-US" altLang="zh-CN" sz="2400" dirty="0" smtClean="0"/>
              <a:t> &amp;x) </a:t>
            </a:r>
            <a:r>
              <a:rPr lang="en-US" altLang="zh-CN" sz="2400" dirty="0" err="1" smtClean="0"/>
              <a:t>const</a:t>
            </a:r>
            <a:r>
              <a:rPr lang="en-US" altLang="zh-CN" sz="2400" dirty="0" smtClean="0"/>
              <a:t> =0;</a:t>
            </a:r>
          </a:p>
          <a:p>
            <a:pPr eaLnBrk="1" hangingPunct="1">
              <a:buFont typeface="Monotype Sorts" pitchFamily="2" charset="2"/>
              <a:buNone/>
            </a:pPr>
            <a:r>
              <a:rPr lang="en-US" altLang="zh-CN" sz="2400" dirty="0" smtClean="0"/>
              <a:t>virtual  </a:t>
            </a:r>
            <a:r>
              <a:rPr lang="en-US" altLang="zh-CN" sz="2400" dirty="0" err="1" smtClean="0"/>
              <a:t>int</a:t>
            </a:r>
            <a:r>
              <a:rPr lang="en-US" altLang="zh-CN" sz="2400" dirty="0" smtClean="0"/>
              <a:t> Locate(</a:t>
            </a:r>
            <a:r>
              <a:rPr lang="en-US" altLang="zh-CN" sz="2400" dirty="0" err="1" smtClean="0"/>
              <a:t>int</a:t>
            </a:r>
            <a:r>
              <a:rPr lang="en-US" altLang="zh-CN" sz="2400" dirty="0" smtClean="0"/>
              <a:t> </a:t>
            </a:r>
            <a:r>
              <a:rPr lang="en-US" altLang="zh-CN" sz="2400" dirty="0" err="1" smtClean="0"/>
              <a:t>i</a:t>
            </a:r>
            <a:r>
              <a:rPr lang="en-US" altLang="zh-CN" sz="2400" dirty="0" smtClean="0"/>
              <a:t>) </a:t>
            </a:r>
            <a:r>
              <a:rPr lang="en-US" altLang="zh-CN" sz="2400" dirty="0" err="1" smtClean="0"/>
              <a:t>const</a:t>
            </a:r>
            <a:r>
              <a:rPr lang="en-US" altLang="zh-CN" sz="2400" dirty="0" smtClean="0"/>
              <a:t> =0;</a:t>
            </a:r>
          </a:p>
          <a:p>
            <a:pPr eaLnBrk="1" hangingPunct="1">
              <a:buFont typeface="Monotype Sorts" pitchFamily="2" charset="2"/>
              <a:buNone/>
            </a:pPr>
            <a:r>
              <a:rPr lang="en-US" altLang="zh-CN" sz="2400" dirty="0" smtClean="0"/>
              <a:t>virtual  </a:t>
            </a:r>
            <a:r>
              <a:rPr lang="en-US" altLang="zh-CN" sz="2400" dirty="0" err="1" smtClean="0"/>
              <a:t>int</a:t>
            </a:r>
            <a:r>
              <a:rPr lang="en-US" altLang="zh-CN" sz="2400" dirty="0" smtClean="0"/>
              <a:t> </a:t>
            </a:r>
            <a:r>
              <a:rPr lang="en-US" altLang="zh-CN" sz="2400" dirty="0" err="1" smtClean="0"/>
              <a:t>GetData</a:t>
            </a:r>
            <a:r>
              <a:rPr lang="en-US" altLang="zh-CN" sz="2400" dirty="0" smtClean="0"/>
              <a:t>(</a:t>
            </a:r>
            <a:r>
              <a:rPr lang="en-US" altLang="zh-CN" sz="2400" dirty="0" err="1" smtClean="0"/>
              <a:t>int</a:t>
            </a:r>
            <a:r>
              <a:rPr lang="en-US" altLang="zh-CN" sz="2400" dirty="0" smtClean="0"/>
              <a:t> </a:t>
            </a:r>
            <a:r>
              <a:rPr lang="en-US" altLang="zh-CN" sz="2400" dirty="0" err="1" smtClean="0"/>
              <a:t>i</a:t>
            </a:r>
            <a:r>
              <a:rPr lang="en-US" altLang="zh-CN" sz="2400" dirty="0" smtClean="0"/>
              <a:t>) </a:t>
            </a:r>
            <a:r>
              <a:rPr lang="en-US" altLang="zh-CN" sz="2400" dirty="0" err="1" smtClean="0"/>
              <a:t>const</a:t>
            </a:r>
            <a:r>
              <a:rPr lang="en-US" altLang="zh-CN" sz="2400" dirty="0" smtClean="0"/>
              <a:t> =0;</a:t>
            </a:r>
          </a:p>
          <a:p>
            <a:pPr eaLnBrk="1" hangingPunct="1">
              <a:buFont typeface="Monotype Sorts" pitchFamily="2" charset="2"/>
              <a:buNone/>
            </a:pPr>
            <a:r>
              <a:rPr lang="en-US" altLang="zh-CN" sz="2400" dirty="0" smtClean="0"/>
              <a:t>};</a:t>
            </a:r>
            <a:endParaRPr lang="zh-CN" altLang="en-US" sz="2400" dirty="0" smtClean="0"/>
          </a:p>
        </p:txBody>
      </p:sp>
    </p:spTree>
  </p:cSld>
  <p:clrMapOvr>
    <a:masterClrMapping/>
  </p:clrMapOvr>
  <p:transition spd="med">
    <p:zo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F10B1190-2616-4164-AA23-51107C9B74E3}" type="slidenum">
              <a:rPr lang="en-US" altLang="zh-CN" sz="1400" b="0">
                <a:solidFill>
                  <a:schemeClr val="bg2"/>
                </a:solidFill>
                <a:latin typeface="Times New Roman" pitchFamily="18" charset="0"/>
                <a:ea typeface="宋体" pitchFamily="2" charset="-122"/>
              </a:rPr>
              <a:pPr algn="ctr" eaLnBrk="1" hangingPunct="1">
                <a:spcBef>
                  <a:spcPct val="50000"/>
                </a:spcBef>
              </a:pPr>
              <a:t>60</a:t>
            </a:fld>
            <a:endParaRPr lang="en-US" altLang="zh-CN" sz="1400" b="0">
              <a:solidFill>
                <a:schemeClr val="bg2"/>
              </a:solidFill>
              <a:latin typeface="Times New Roman" pitchFamily="18" charset="0"/>
              <a:ea typeface="宋体" pitchFamily="2" charset="-122"/>
            </a:endParaRPr>
          </a:p>
        </p:txBody>
      </p:sp>
      <p:sp>
        <p:nvSpPr>
          <p:cNvPr id="61443" name="Rectangle 3"/>
          <p:cNvSpPr>
            <a:spLocks noGrp="1" noChangeArrowheads="1"/>
          </p:cNvSpPr>
          <p:nvPr>
            <p:ph type="title" idx="4294967295"/>
          </p:nvPr>
        </p:nvSpPr>
        <p:spPr>
          <a:xfrm>
            <a:off x="457200" y="406400"/>
            <a:ext cx="8229600" cy="736600"/>
          </a:xfrm>
        </p:spPr>
        <p:txBody>
          <a:bodyPr/>
          <a:lstStyle/>
          <a:p>
            <a:pPr algn="ctr"/>
            <a:r>
              <a:rPr lang="zh-CN" sz="3600" b="1" smtClean="0">
                <a:ea typeface="华文新魏" pitchFamily="2" charset="-122"/>
              </a:rPr>
              <a:t>双向循环链表的搜索算法</a:t>
            </a:r>
          </a:p>
        </p:txBody>
      </p:sp>
      <p:sp>
        <p:nvSpPr>
          <p:cNvPr id="81924" name="Rectangle 4"/>
          <p:cNvSpPr>
            <a:spLocks noGrp="1" noChangeArrowheads="1"/>
          </p:cNvSpPr>
          <p:nvPr>
            <p:ph type="body" idx="4294967295"/>
          </p:nvPr>
        </p:nvSpPr>
        <p:spPr>
          <a:xfrm>
            <a:off x="500063" y="1276350"/>
            <a:ext cx="8351837" cy="5151438"/>
          </a:xfrm>
        </p:spPr>
        <p:txBody>
          <a:bodyPr/>
          <a:lstStyle/>
          <a:p>
            <a:pPr>
              <a:spcBef>
                <a:spcPct val="0"/>
              </a:spcBef>
              <a:buFont typeface="Wingdings" pitchFamily="2" charset="2"/>
              <a:buNone/>
            </a:pPr>
            <a:r>
              <a:rPr lang="en-US" altLang="zh-CN" sz="2800" b="1" smtClean="0">
                <a:ea typeface="隶书" pitchFamily="49" charset="-122"/>
              </a:rPr>
              <a:t>DblNode *DblList::Find (DataType x, int d) {</a:t>
            </a:r>
          </a:p>
          <a:p>
            <a:pPr>
              <a:spcBef>
                <a:spcPct val="0"/>
              </a:spcBef>
              <a:buFont typeface="Wingdings" pitchFamily="2" charset="2"/>
              <a:buNone/>
            </a:pP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在双向循环链表中寻找其值等于</a:t>
            </a:r>
            <a:r>
              <a:rPr lang="en-US" altLang="zh-CN" sz="2800" b="1" smtClean="0">
                <a:solidFill>
                  <a:schemeClr val="tx2"/>
                </a:solidFill>
                <a:ea typeface="隶书" pitchFamily="49" charset="-122"/>
              </a:rPr>
              <a:t>x</a:t>
            </a:r>
            <a:r>
              <a:rPr lang="zh-CN" altLang="en-US" sz="2800" b="1" smtClean="0">
                <a:solidFill>
                  <a:schemeClr val="tx2"/>
                </a:solidFill>
                <a:ea typeface="隶书" pitchFamily="49" charset="-122"/>
              </a:rPr>
              <a:t>的结点</a:t>
            </a:r>
            <a:r>
              <a:rPr lang="en-US" altLang="zh-CN" sz="2800" b="1" smtClean="0">
                <a:solidFill>
                  <a:schemeClr val="tx2"/>
                </a:solidFill>
                <a:ea typeface="隶书" pitchFamily="49" charset="-122"/>
              </a:rPr>
              <a:t>, //</a:t>
            </a:r>
            <a:r>
              <a:rPr lang="zh-CN" altLang="en-US" sz="2800" b="1" smtClean="0">
                <a:solidFill>
                  <a:schemeClr val="tx2"/>
                </a:solidFill>
                <a:ea typeface="隶书" pitchFamily="49" charset="-122"/>
              </a:rPr>
              <a:t>按</a:t>
            </a:r>
            <a:r>
              <a:rPr lang="en-US" altLang="zh-CN" sz="2800" b="1" smtClean="0">
                <a:solidFill>
                  <a:schemeClr val="tx2"/>
                </a:solidFill>
                <a:ea typeface="隶书" pitchFamily="49" charset="-122"/>
              </a:rPr>
              <a:t>d</a:t>
            </a:r>
            <a:r>
              <a:rPr lang="zh-CN" altLang="en-US" sz="2800" b="1" smtClean="0">
                <a:solidFill>
                  <a:schemeClr val="tx2"/>
                </a:solidFill>
                <a:ea typeface="隶书" pitchFamily="49" charset="-122"/>
              </a:rPr>
              <a:t>确定搜索方向</a:t>
            </a:r>
            <a:r>
              <a:rPr lang="en-US" altLang="zh-CN" sz="2800" b="1" smtClean="0">
                <a:solidFill>
                  <a:schemeClr val="tx2"/>
                </a:solidFill>
                <a:ea typeface="隶书" pitchFamily="49" charset="-122"/>
              </a:rPr>
              <a:t>,d</a:t>
            </a:r>
            <a:r>
              <a:rPr lang="zh-CN" altLang="en-US" sz="2800" b="1" smtClean="0">
                <a:solidFill>
                  <a:schemeClr val="tx2"/>
                </a:solidFill>
                <a:ea typeface="隶书" pitchFamily="49" charset="-122"/>
              </a:rPr>
              <a:t>为</a:t>
            </a:r>
            <a:r>
              <a:rPr lang="en-US" altLang="zh-CN" sz="2800" b="1" smtClean="0">
                <a:solidFill>
                  <a:schemeClr val="tx2"/>
                </a:solidFill>
                <a:ea typeface="隶书" pitchFamily="49" charset="-122"/>
              </a:rPr>
              <a:t>0,</a:t>
            </a:r>
            <a:r>
              <a:rPr lang="en-US" sz="2800" b="1" smtClean="0">
                <a:solidFill>
                  <a:schemeClr val="tx2"/>
                </a:solidFill>
                <a:ea typeface="隶书" pitchFamily="49" charset="-122"/>
              </a:rPr>
              <a:t>向左搜索， </a:t>
            </a:r>
            <a:r>
              <a:rPr lang="en-US" altLang="zh-CN" sz="2800" b="1" smtClean="0">
                <a:solidFill>
                  <a:schemeClr val="tx2"/>
                </a:solidFill>
                <a:ea typeface="隶书" pitchFamily="49" charset="-122"/>
              </a:rPr>
              <a:t>d</a:t>
            </a:r>
            <a:r>
              <a:rPr lang="zh-CN" altLang="en-US" sz="2800" b="1" smtClean="0">
                <a:solidFill>
                  <a:schemeClr val="tx2"/>
                </a:solidFill>
                <a:ea typeface="隶书" pitchFamily="49" charset="-122"/>
              </a:rPr>
              <a:t>为</a:t>
            </a:r>
            <a:r>
              <a:rPr lang="en-US" altLang="zh-CN" sz="2800" b="1" smtClean="0">
                <a:solidFill>
                  <a:schemeClr val="tx2"/>
                </a:solidFill>
                <a:ea typeface="隶书" pitchFamily="49" charset="-122"/>
              </a:rPr>
              <a:t>1,</a:t>
            </a:r>
            <a:r>
              <a:rPr lang="en-US" sz="2800" b="1" smtClean="0">
                <a:solidFill>
                  <a:schemeClr val="tx2"/>
                </a:solidFill>
                <a:ea typeface="隶书" pitchFamily="49" charset="-122"/>
              </a:rPr>
              <a:t>向右搜索</a:t>
            </a:r>
          </a:p>
          <a:p>
            <a:pPr>
              <a:spcBef>
                <a:spcPct val="0"/>
              </a:spcBef>
              <a:buFont typeface="Wingdings" pitchFamily="2" charset="2"/>
              <a:buNone/>
            </a:pPr>
            <a:endParaRPr lang="zh-CN" altLang="en-US" sz="2800" b="1" smtClean="0">
              <a:solidFill>
                <a:schemeClr val="tx2"/>
              </a:solidFill>
              <a:ea typeface="隶书" pitchFamily="49" charset="-122"/>
            </a:endParaRPr>
          </a:p>
          <a:p>
            <a:pPr>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DblNode   *p= (d == 0)?first</a:t>
            </a:r>
            <a:r>
              <a:rPr lang="en-US" altLang="zh-CN" sz="2800" b="1" smtClean="0">
                <a:latin typeface="楷体_GB2312" pitchFamily="49" charset="-122"/>
                <a:ea typeface="楷体_GB2312" pitchFamily="49" charset="-122"/>
              </a:rPr>
              <a:t>-&gt;</a:t>
            </a:r>
            <a:r>
              <a:rPr lang="en-US" altLang="zh-CN" sz="2800" b="1" smtClean="0">
                <a:ea typeface="隶书" pitchFamily="49" charset="-122"/>
              </a:rPr>
              <a:t>lLink : first</a:t>
            </a:r>
            <a:r>
              <a:rPr lang="en-US" altLang="zh-CN" sz="2800" b="1" smtClean="0">
                <a:latin typeface="楷体_GB2312" pitchFamily="49" charset="-122"/>
                <a:ea typeface="楷体_GB2312" pitchFamily="49" charset="-122"/>
              </a:rPr>
              <a:t>-&gt;</a:t>
            </a:r>
            <a:r>
              <a:rPr lang="en-US" altLang="zh-CN" sz="2800" b="1" smtClean="0">
                <a:ea typeface="隶书" pitchFamily="49" charset="-122"/>
              </a:rPr>
              <a:t>rLink;</a:t>
            </a:r>
          </a:p>
          <a:p>
            <a:pPr>
              <a:spcBef>
                <a:spcPct val="0"/>
              </a:spcBef>
              <a:buFont typeface="Wingdings" pitchFamily="2" charset="2"/>
              <a:buNone/>
            </a:pPr>
            <a:r>
              <a:rPr lang="en-US" altLang="zh-CN" sz="2800" b="1" smtClean="0">
                <a:ea typeface="隶书" pitchFamily="49" charset="-122"/>
              </a:rPr>
              <a:t>     while (                                                               )	</a:t>
            </a:r>
          </a:p>
          <a:p>
            <a:pPr>
              <a:spcBef>
                <a:spcPct val="0"/>
              </a:spcBef>
              <a:buFont typeface="Wingdings" pitchFamily="2" charset="2"/>
              <a:buNone/>
            </a:pPr>
            <a:r>
              <a:rPr lang="en-US" altLang="zh-CN" sz="2800" b="1" smtClean="0">
                <a:ea typeface="隶书" pitchFamily="49" charset="-122"/>
              </a:rPr>
              <a:t>              p = (d == 0) ? p</a:t>
            </a:r>
            <a:r>
              <a:rPr lang="en-US" altLang="zh-CN" sz="2800" b="1" smtClean="0">
                <a:latin typeface="楷体_GB2312" pitchFamily="49" charset="-122"/>
                <a:ea typeface="楷体_GB2312" pitchFamily="49" charset="-122"/>
              </a:rPr>
              <a:t>-&gt;</a:t>
            </a:r>
            <a:r>
              <a:rPr lang="en-US" altLang="zh-CN" sz="2800" b="1" smtClean="0">
                <a:ea typeface="隶书" pitchFamily="49" charset="-122"/>
              </a:rPr>
              <a:t>lLink : p</a:t>
            </a:r>
            <a:r>
              <a:rPr lang="en-US" altLang="zh-CN" sz="2800" b="1" smtClean="0">
                <a:latin typeface="楷体_GB2312" pitchFamily="49" charset="-122"/>
                <a:ea typeface="楷体_GB2312" pitchFamily="49" charset="-122"/>
              </a:rPr>
              <a:t>-&gt;</a:t>
            </a:r>
            <a:r>
              <a:rPr lang="en-US" altLang="zh-CN" sz="2800" b="1" smtClean="0">
                <a:ea typeface="隶书" pitchFamily="49" charset="-122"/>
              </a:rPr>
              <a:t>rLink;</a:t>
            </a:r>
          </a:p>
          <a:p>
            <a:pPr>
              <a:spcBef>
                <a:spcPct val="0"/>
              </a:spcBef>
              <a:buFont typeface="Wingdings" pitchFamily="2" charset="2"/>
              <a:buNone/>
            </a:pPr>
            <a:r>
              <a:rPr lang="en-US" altLang="zh-CN" sz="2800" b="1" smtClean="0">
                <a:ea typeface="隶书" pitchFamily="49" charset="-122"/>
              </a:rPr>
              <a:t>	if ( </a:t>
            </a:r>
            <a:r>
              <a:rPr lang="en-US" altLang="zh-CN" sz="2800" b="1" smtClean="0">
                <a:solidFill>
                  <a:srgbClr val="FF0000"/>
                </a:solidFill>
                <a:ea typeface="隶书" pitchFamily="49" charset="-122"/>
              </a:rPr>
              <a:t>p != first </a:t>
            </a:r>
            <a:r>
              <a:rPr lang="en-US" altLang="zh-CN" sz="2800" b="1" smtClean="0">
                <a:ea typeface="隶书" pitchFamily="49" charset="-122"/>
              </a:rPr>
              <a:t>) return p;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搜索成功</a:t>
            </a:r>
          </a:p>
          <a:p>
            <a:pPr>
              <a:spcBef>
                <a:spcPct val="0"/>
              </a:spcBef>
              <a:buFont typeface="Wingdings" pitchFamily="2" charset="2"/>
              <a:buNone/>
            </a:pPr>
            <a:r>
              <a:rPr lang="zh-CN" altLang="en-US" sz="2800" b="1" smtClean="0">
                <a:ea typeface="隶书" pitchFamily="49" charset="-122"/>
              </a:rPr>
              <a:t>	</a:t>
            </a:r>
            <a:r>
              <a:rPr lang="en-US" altLang="zh-CN" sz="2800" b="1" smtClean="0">
                <a:ea typeface="隶书" pitchFamily="49" charset="-122"/>
              </a:rPr>
              <a:t>else return NULL;			   </a:t>
            </a:r>
            <a:r>
              <a:rPr lang="en-US" altLang="zh-CN" sz="2800" b="1" smtClean="0">
                <a:solidFill>
                  <a:schemeClr val="tx2"/>
                </a:solidFill>
                <a:ea typeface="隶书" pitchFamily="49" charset="-122"/>
              </a:rPr>
              <a:t>//</a:t>
            </a:r>
            <a:r>
              <a:rPr lang="zh-CN" altLang="en-US" sz="2800" b="1" smtClean="0">
                <a:solidFill>
                  <a:schemeClr val="tx2"/>
                </a:solidFill>
                <a:ea typeface="隶书" pitchFamily="49" charset="-122"/>
              </a:rPr>
              <a:t>搜索失败</a:t>
            </a:r>
          </a:p>
          <a:p>
            <a:pPr>
              <a:spcBef>
                <a:spcPct val="0"/>
              </a:spcBef>
              <a:buFont typeface="Wingdings" pitchFamily="2" charset="2"/>
              <a:buNone/>
            </a:pPr>
            <a:r>
              <a:rPr lang="en-US" altLang="zh-CN" sz="2800" b="1" smtClean="0">
                <a:ea typeface="隶书" pitchFamily="49" charset="-122"/>
              </a:rPr>
              <a:t>};</a:t>
            </a:r>
          </a:p>
        </p:txBody>
      </p:sp>
      <p:sp>
        <p:nvSpPr>
          <p:cNvPr id="81925" name="TextBox 5"/>
          <p:cNvSpPr txBox="1">
            <a:spLocks noChangeArrowheads="1"/>
          </p:cNvSpPr>
          <p:nvPr/>
        </p:nvSpPr>
        <p:spPr bwMode="auto">
          <a:xfrm>
            <a:off x="2286000" y="3357563"/>
            <a:ext cx="4933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a:solidFill>
                  <a:srgbClr val="FF0000"/>
                </a:solidFill>
                <a:latin typeface="Times New Roman" pitchFamily="18" charset="0"/>
                <a:ea typeface="隶书" pitchFamily="49" charset="-122"/>
              </a:rPr>
              <a:t>p !=</a:t>
            </a:r>
            <a:r>
              <a:rPr lang="en-US" altLang="zh-CN" sz="3200">
                <a:solidFill>
                  <a:srgbClr val="FF0000"/>
                </a:solidFill>
                <a:latin typeface="宋体" pitchFamily="2" charset="-122"/>
                <a:ea typeface="宋体" pitchFamily="2" charset="-122"/>
              </a:rPr>
              <a:t> </a:t>
            </a:r>
            <a:r>
              <a:rPr lang="en-US" altLang="zh-CN" sz="2800">
                <a:solidFill>
                  <a:srgbClr val="FF0000"/>
                </a:solidFill>
                <a:latin typeface="Times New Roman" pitchFamily="18" charset="0"/>
                <a:ea typeface="隶书" pitchFamily="49" charset="-122"/>
              </a:rPr>
              <a:t>first &amp;&amp; p-&gt;data != x</a:t>
            </a:r>
            <a:r>
              <a:rPr lang="en-US" altLang="zh-CN" sz="3200">
                <a:solidFill>
                  <a:schemeClr val="tx1"/>
                </a:solidFill>
                <a:latin typeface="宋体" pitchFamily="2" charset="-122"/>
                <a:ea typeface="宋体" pitchFamily="2" charset="-122"/>
              </a:rPr>
              <a:t>   </a:t>
            </a:r>
            <a:endParaRPr lang="zh-CN" altLang="en-US" sz="3200">
              <a:solidFill>
                <a:schemeClr val="tx1"/>
              </a:solidFill>
              <a:latin typeface="宋体" pitchFamily="2" charset="-122"/>
              <a:ea typeface="宋体"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81924">
                                            <p:txEl>
                                              <p:pRg st="4" end="4"/>
                                            </p:txEl>
                                          </p:spTgt>
                                        </p:tgtEl>
                                        <p:attrNameLst>
                                          <p:attrName>style.visibility</p:attrName>
                                        </p:attrNameLst>
                                      </p:cBhvr>
                                      <p:to>
                                        <p:strVal val="visible"/>
                                      </p:to>
                                    </p:set>
                                    <p:animEffect transition="in" filter="slide(fromBottom)">
                                      <p:cBhvr>
                                        <p:cTn id="7" dur="500"/>
                                        <p:tgtEl>
                                          <p:spTgt spid="81924">
                                            <p:txEl>
                                              <p:pRg st="4" end="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81924">
                                            <p:txEl>
                                              <p:pRg st="5" end="5"/>
                                            </p:txEl>
                                          </p:spTgt>
                                        </p:tgtEl>
                                        <p:attrNameLst>
                                          <p:attrName>style.visibility</p:attrName>
                                        </p:attrNameLst>
                                      </p:cBhvr>
                                      <p:to>
                                        <p:strVal val="visible"/>
                                      </p:to>
                                    </p:set>
                                    <p:animEffect transition="in" filter="slide(fromBottom)">
                                      <p:cBhvr>
                                        <p:cTn id="10" dur="500"/>
                                        <p:tgtEl>
                                          <p:spTgt spid="81924">
                                            <p:txEl>
                                              <p:pRg st="5" end="5"/>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81925"/>
                                        </p:tgtEl>
                                        <p:attrNameLst>
                                          <p:attrName>style.visibility</p:attrName>
                                        </p:attrNameLst>
                                      </p:cBhvr>
                                      <p:to>
                                        <p:strVal val="visible"/>
                                      </p:to>
                                    </p:set>
                                    <p:anim calcmode="lin" valueType="num">
                                      <p:cBhvr additive="base">
                                        <p:cTn id="15" dur="500" fill="hold"/>
                                        <p:tgtEl>
                                          <p:spTgt spid="81925"/>
                                        </p:tgtEl>
                                        <p:attrNameLst>
                                          <p:attrName>ppt_x</p:attrName>
                                        </p:attrNameLst>
                                      </p:cBhvr>
                                      <p:tavLst>
                                        <p:tav tm="0">
                                          <p:val>
                                            <p:strVal val="#ppt_x"/>
                                          </p:val>
                                        </p:tav>
                                        <p:tav tm="100000">
                                          <p:val>
                                            <p:strVal val="#ppt_x"/>
                                          </p:val>
                                        </p:tav>
                                      </p:tavLst>
                                    </p:anim>
                                    <p:anim calcmode="lin" valueType="num">
                                      <p:cBhvr additive="base">
                                        <p:cTn id="16" dur="500" fill="hold"/>
                                        <p:tgtEl>
                                          <p:spTgt spid="81925"/>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81924">
                                            <p:txEl>
                                              <p:pRg st="6" end="6"/>
                                            </p:txEl>
                                          </p:spTgt>
                                        </p:tgtEl>
                                        <p:attrNameLst>
                                          <p:attrName>style.visibility</p:attrName>
                                        </p:attrNameLst>
                                      </p:cBhvr>
                                      <p:to>
                                        <p:strVal val="visible"/>
                                      </p:to>
                                    </p:set>
                                    <p:anim calcmode="lin" valueType="num">
                                      <p:cBhvr>
                                        <p:cTn id="21" dur="1000" fill="hold"/>
                                        <p:tgtEl>
                                          <p:spTgt spid="81924">
                                            <p:txEl>
                                              <p:pRg st="6" end="6"/>
                                            </p:txEl>
                                          </p:spTgt>
                                        </p:tgtEl>
                                        <p:attrNameLst>
                                          <p:attrName>ppt_w</p:attrName>
                                        </p:attrNameLst>
                                      </p:cBhvr>
                                      <p:tavLst>
                                        <p:tav tm="0">
                                          <p:val>
                                            <p:fltVal val="0"/>
                                          </p:val>
                                        </p:tav>
                                        <p:tav tm="100000">
                                          <p:val>
                                            <p:strVal val="#ppt_w"/>
                                          </p:val>
                                        </p:tav>
                                      </p:tavLst>
                                    </p:anim>
                                    <p:anim calcmode="lin" valueType="num">
                                      <p:cBhvr>
                                        <p:cTn id="22" dur="1000" fill="hold"/>
                                        <p:tgtEl>
                                          <p:spTgt spid="81924">
                                            <p:txEl>
                                              <p:pRg st="6" end="6"/>
                                            </p:txEl>
                                          </p:spTgt>
                                        </p:tgtEl>
                                        <p:attrNameLst>
                                          <p:attrName>ppt_h</p:attrName>
                                        </p:attrNameLst>
                                      </p:cBhvr>
                                      <p:tavLst>
                                        <p:tav tm="0">
                                          <p:val>
                                            <p:fltVal val="0"/>
                                          </p:val>
                                        </p:tav>
                                        <p:tav tm="100000">
                                          <p:val>
                                            <p:strVal val="#ppt_h"/>
                                          </p:val>
                                        </p:tav>
                                      </p:tavLst>
                                    </p:anim>
                                    <p:anim calcmode="lin" valueType="num">
                                      <p:cBhvr>
                                        <p:cTn id="23" dur="1000" fill="hold"/>
                                        <p:tgtEl>
                                          <p:spTgt spid="81924">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81924">
                                            <p:txEl>
                                              <p:pRg st="6" end="6"/>
                                            </p:txEl>
                                          </p:spTgt>
                                        </p:tgtEl>
                                        <p:attrNameLst>
                                          <p:attrName>ppt_y</p:attrName>
                                        </p:attrNameLst>
                                      </p:cBhvr>
                                      <p:tavLst>
                                        <p:tav tm="0" fmla="#ppt_y+(sin(-2*pi*(1-$))*-#ppt_x+cos(-2*pi*(1-$))*(1-#ppt_y))*(1-$)">
                                          <p:val>
                                            <p:fltVal val="0"/>
                                          </p:val>
                                        </p:tav>
                                        <p:tav tm="100000">
                                          <p:val>
                                            <p:fltVal val="1"/>
                                          </p:val>
                                        </p:tav>
                                      </p:tavLst>
                                    </p:anim>
                                  </p:childTnLst>
                                </p:cTn>
                              </p:par>
                              <p:par>
                                <p:cTn id="25" presetID="15" presetClass="entr" presetSubtype="0" fill="hold" nodeType="withEffect">
                                  <p:stCondLst>
                                    <p:cond delay="0"/>
                                  </p:stCondLst>
                                  <p:childTnLst>
                                    <p:set>
                                      <p:cBhvr>
                                        <p:cTn id="26" dur="1" fill="hold">
                                          <p:stCondLst>
                                            <p:cond delay="0"/>
                                          </p:stCondLst>
                                        </p:cTn>
                                        <p:tgtEl>
                                          <p:spTgt spid="81924">
                                            <p:txEl>
                                              <p:pRg st="7" end="7"/>
                                            </p:txEl>
                                          </p:spTgt>
                                        </p:tgtEl>
                                        <p:attrNameLst>
                                          <p:attrName>style.visibility</p:attrName>
                                        </p:attrNameLst>
                                      </p:cBhvr>
                                      <p:to>
                                        <p:strVal val="visible"/>
                                      </p:to>
                                    </p:set>
                                    <p:anim calcmode="lin" valueType="num">
                                      <p:cBhvr>
                                        <p:cTn id="27" dur="1000" fill="hold"/>
                                        <p:tgtEl>
                                          <p:spTgt spid="81924">
                                            <p:txEl>
                                              <p:pRg st="7" end="7"/>
                                            </p:txEl>
                                          </p:spTgt>
                                        </p:tgtEl>
                                        <p:attrNameLst>
                                          <p:attrName>ppt_w</p:attrName>
                                        </p:attrNameLst>
                                      </p:cBhvr>
                                      <p:tavLst>
                                        <p:tav tm="0">
                                          <p:val>
                                            <p:fltVal val="0"/>
                                          </p:val>
                                        </p:tav>
                                        <p:tav tm="100000">
                                          <p:val>
                                            <p:strVal val="#ppt_w"/>
                                          </p:val>
                                        </p:tav>
                                      </p:tavLst>
                                    </p:anim>
                                    <p:anim calcmode="lin" valueType="num">
                                      <p:cBhvr>
                                        <p:cTn id="28" dur="1000" fill="hold"/>
                                        <p:tgtEl>
                                          <p:spTgt spid="81924">
                                            <p:txEl>
                                              <p:pRg st="7" end="7"/>
                                            </p:txEl>
                                          </p:spTgt>
                                        </p:tgtEl>
                                        <p:attrNameLst>
                                          <p:attrName>ppt_h</p:attrName>
                                        </p:attrNameLst>
                                      </p:cBhvr>
                                      <p:tavLst>
                                        <p:tav tm="0">
                                          <p:val>
                                            <p:fltVal val="0"/>
                                          </p:val>
                                        </p:tav>
                                        <p:tav tm="100000">
                                          <p:val>
                                            <p:strVal val="#ppt_h"/>
                                          </p:val>
                                        </p:tav>
                                      </p:tavLst>
                                    </p:anim>
                                    <p:anim calcmode="lin" valueType="num">
                                      <p:cBhvr>
                                        <p:cTn id="29" dur="1000" fill="hold"/>
                                        <p:tgtEl>
                                          <p:spTgt spid="81924">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81924">
                                            <p:txEl>
                                              <p:pRg st="7" end="7"/>
                                            </p:txEl>
                                          </p:spTgt>
                                        </p:tgtEl>
                                        <p:attrNameLst>
                                          <p:attrName>ppt_y</p:attrName>
                                        </p:attrNameLst>
                                      </p:cBhvr>
                                      <p:tavLst>
                                        <p:tav tm="0" fmla="#ppt_y+(sin(-2*pi*(1-$))*-#ppt_x+cos(-2*pi*(1-$))*(1-#ppt_y))*(1-$)">
                                          <p:val>
                                            <p:fltVal val="0"/>
                                          </p:val>
                                        </p:tav>
                                        <p:tav tm="100000">
                                          <p:val>
                                            <p:fltVal val="1"/>
                                          </p:val>
                                        </p:tav>
                                      </p:tavLst>
                                    </p:anim>
                                  </p:childTnLst>
                                </p:cTn>
                              </p:par>
                              <p:par>
                                <p:cTn id="31" presetID="15" presetClass="entr" presetSubtype="0" fill="hold" nodeType="withEffect">
                                  <p:stCondLst>
                                    <p:cond delay="0"/>
                                  </p:stCondLst>
                                  <p:childTnLst>
                                    <p:set>
                                      <p:cBhvr>
                                        <p:cTn id="32" dur="1" fill="hold">
                                          <p:stCondLst>
                                            <p:cond delay="0"/>
                                          </p:stCondLst>
                                        </p:cTn>
                                        <p:tgtEl>
                                          <p:spTgt spid="81924">
                                            <p:txEl>
                                              <p:pRg st="8" end="8"/>
                                            </p:txEl>
                                          </p:spTgt>
                                        </p:tgtEl>
                                        <p:attrNameLst>
                                          <p:attrName>style.visibility</p:attrName>
                                        </p:attrNameLst>
                                      </p:cBhvr>
                                      <p:to>
                                        <p:strVal val="visible"/>
                                      </p:to>
                                    </p:set>
                                    <p:anim calcmode="lin" valueType="num">
                                      <p:cBhvr>
                                        <p:cTn id="33" dur="1000" fill="hold"/>
                                        <p:tgtEl>
                                          <p:spTgt spid="81924">
                                            <p:txEl>
                                              <p:pRg st="8" end="8"/>
                                            </p:txEl>
                                          </p:spTgt>
                                        </p:tgtEl>
                                        <p:attrNameLst>
                                          <p:attrName>ppt_w</p:attrName>
                                        </p:attrNameLst>
                                      </p:cBhvr>
                                      <p:tavLst>
                                        <p:tav tm="0">
                                          <p:val>
                                            <p:fltVal val="0"/>
                                          </p:val>
                                        </p:tav>
                                        <p:tav tm="100000">
                                          <p:val>
                                            <p:strVal val="#ppt_w"/>
                                          </p:val>
                                        </p:tav>
                                      </p:tavLst>
                                    </p:anim>
                                    <p:anim calcmode="lin" valueType="num">
                                      <p:cBhvr>
                                        <p:cTn id="34" dur="1000" fill="hold"/>
                                        <p:tgtEl>
                                          <p:spTgt spid="81924">
                                            <p:txEl>
                                              <p:pRg st="8" end="8"/>
                                            </p:txEl>
                                          </p:spTgt>
                                        </p:tgtEl>
                                        <p:attrNameLst>
                                          <p:attrName>ppt_h</p:attrName>
                                        </p:attrNameLst>
                                      </p:cBhvr>
                                      <p:tavLst>
                                        <p:tav tm="0">
                                          <p:val>
                                            <p:fltVal val="0"/>
                                          </p:val>
                                        </p:tav>
                                        <p:tav tm="100000">
                                          <p:val>
                                            <p:strVal val="#ppt_h"/>
                                          </p:val>
                                        </p:tav>
                                      </p:tavLst>
                                    </p:anim>
                                    <p:anim calcmode="lin" valueType="num">
                                      <p:cBhvr>
                                        <p:cTn id="35" dur="1000" fill="hold"/>
                                        <p:tgtEl>
                                          <p:spTgt spid="81924">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81924">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896938" y="508000"/>
            <a:ext cx="71802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3600">
                <a:latin typeface="华文新魏" pitchFamily="2" charset="-122"/>
                <a:ea typeface="华文新魏" pitchFamily="2" charset="-122"/>
              </a:rPr>
              <a:t>双向循环链表的插入算法</a:t>
            </a:r>
            <a:endParaRPr lang="en-US" sz="3600">
              <a:latin typeface="华文新魏" pitchFamily="2" charset="-122"/>
              <a:ea typeface="华文新魏" pitchFamily="2" charset="-122"/>
            </a:endParaRPr>
          </a:p>
        </p:txBody>
      </p:sp>
      <p:sp useBgFill="1">
        <p:nvSpPr>
          <p:cNvPr id="82947" name="Text Box 99"/>
          <p:cNvSpPr txBox="1">
            <a:spLocks noChangeArrowheads="1"/>
          </p:cNvSpPr>
          <p:nvPr/>
        </p:nvSpPr>
        <p:spPr bwMode="auto">
          <a:xfrm>
            <a:off x="928688" y="4349750"/>
            <a:ext cx="7643812" cy="1960563"/>
          </a:xfrm>
          <a:prstGeom prst="rect">
            <a:avLst/>
          </a:prstGeom>
          <a:ln>
            <a:noFill/>
          </a:ln>
          <a:effectLst>
            <a:outerShdw dist="107763" dir="2700000" algn="ctr" rotWithShape="0">
              <a:srgbClr val="808080">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000">
                <a:solidFill>
                  <a:schemeClr val="tx1"/>
                </a:solidFill>
                <a:latin typeface="Times New Roman" pitchFamily="18" charset="0"/>
              </a:rPr>
              <a:t>newNode</a:t>
            </a:r>
            <a:r>
              <a:rPr lang="en-US" altLang="zh-CN" sz="3000">
                <a:solidFill>
                  <a:schemeClr val="tx1"/>
                </a:solidFill>
                <a:latin typeface="楷体_GB2312" pitchFamily="49" charset="-122"/>
                <a:ea typeface="楷体_GB2312" pitchFamily="49" charset="-122"/>
              </a:rPr>
              <a:t>-&gt;</a:t>
            </a:r>
            <a:r>
              <a:rPr lang="en-US" altLang="zh-CN" sz="3000">
                <a:solidFill>
                  <a:schemeClr val="tx1"/>
                </a:solidFill>
                <a:latin typeface="Times New Roman" pitchFamily="18" charset="0"/>
              </a:rPr>
              <a:t>rLink = p</a:t>
            </a:r>
            <a:r>
              <a:rPr lang="en-US" altLang="zh-CN" sz="3000">
                <a:solidFill>
                  <a:schemeClr val="tx1"/>
                </a:solidFill>
                <a:latin typeface="楷体_GB2312" pitchFamily="49" charset="-122"/>
                <a:ea typeface="楷体_GB2312" pitchFamily="49" charset="-122"/>
              </a:rPr>
              <a:t>-&gt;</a:t>
            </a:r>
            <a:r>
              <a:rPr lang="en-US" altLang="zh-CN" sz="3000">
                <a:solidFill>
                  <a:schemeClr val="tx1"/>
                </a:solidFill>
                <a:latin typeface="Times New Roman" pitchFamily="18" charset="0"/>
              </a:rPr>
              <a:t>rLink;  </a:t>
            </a:r>
            <a:endParaRPr lang="en-US" altLang="zh-CN" sz="3000">
              <a:solidFill>
                <a:schemeClr val="tx1"/>
              </a:solidFill>
              <a:latin typeface="Times New Roman" pitchFamily="18" charset="0"/>
              <a:ea typeface="隶书" pitchFamily="49" charset="-122"/>
            </a:endParaRPr>
          </a:p>
          <a:p>
            <a:pPr eaLnBrk="1" hangingPunct="1"/>
            <a:r>
              <a:rPr lang="en-US" altLang="zh-CN" sz="3000">
                <a:solidFill>
                  <a:schemeClr val="tx1"/>
                </a:solidFill>
                <a:latin typeface="Times New Roman" pitchFamily="18" charset="0"/>
              </a:rPr>
              <a:t>p</a:t>
            </a:r>
            <a:r>
              <a:rPr lang="en-US" altLang="zh-CN" sz="3000">
                <a:solidFill>
                  <a:schemeClr val="tx1"/>
                </a:solidFill>
                <a:latin typeface="楷体_GB2312" pitchFamily="49" charset="-122"/>
                <a:ea typeface="楷体_GB2312" pitchFamily="49" charset="-122"/>
              </a:rPr>
              <a:t>-&gt;</a:t>
            </a:r>
            <a:r>
              <a:rPr lang="en-US" altLang="zh-CN" sz="3000">
                <a:solidFill>
                  <a:schemeClr val="tx1"/>
                </a:solidFill>
                <a:latin typeface="Times New Roman" pitchFamily="18" charset="0"/>
              </a:rPr>
              <a:t>rLink = newNode;  </a:t>
            </a:r>
          </a:p>
          <a:p>
            <a:pPr eaLnBrk="1" hangingPunct="1"/>
            <a:r>
              <a:rPr lang="en-US" altLang="zh-CN" sz="3000">
                <a:solidFill>
                  <a:schemeClr val="tx1"/>
                </a:solidFill>
                <a:latin typeface="Times New Roman" pitchFamily="18" charset="0"/>
              </a:rPr>
              <a:t>newNode</a:t>
            </a:r>
            <a:r>
              <a:rPr lang="en-US" altLang="zh-CN" sz="3000">
                <a:solidFill>
                  <a:schemeClr val="tx1"/>
                </a:solidFill>
                <a:latin typeface="楷体_GB2312" pitchFamily="49" charset="-122"/>
                <a:ea typeface="楷体_GB2312" pitchFamily="49" charset="-122"/>
              </a:rPr>
              <a:t>-&gt;</a:t>
            </a:r>
            <a:r>
              <a:rPr lang="en-US" altLang="zh-CN" sz="3000">
                <a:solidFill>
                  <a:schemeClr val="tx1"/>
                </a:solidFill>
                <a:latin typeface="Times New Roman" pitchFamily="18" charset="0"/>
              </a:rPr>
              <a:t>rLink</a:t>
            </a:r>
            <a:r>
              <a:rPr lang="en-US" altLang="zh-CN" sz="3000">
                <a:solidFill>
                  <a:schemeClr val="tx1"/>
                </a:solidFill>
                <a:latin typeface="楷体_GB2312" pitchFamily="49" charset="-122"/>
                <a:ea typeface="楷体_GB2312" pitchFamily="49" charset="-122"/>
              </a:rPr>
              <a:t>-&gt;</a:t>
            </a:r>
            <a:r>
              <a:rPr lang="en-US" altLang="zh-CN" sz="3000">
                <a:solidFill>
                  <a:schemeClr val="tx1"/>
                </a:solidFill>
                <a:latin typeface="Times New Roman" pitchFamily="18" charset="0"/>
              </a:rPr>
              <a:t>lLink = newNode;   </a:t>
            </a:r>
          </a:p>
          <a:p>
            <a:pPr eaLnBrk="1" hangingPunct="1"/>
            <a:r>
              <a:rPr lang="en-US" altLang="zh-CN" sz="3000">
                <a:solidFill>
                  <a:schemeClr val="tx1"/>
                </a:solidFill>
                <a:latin typeface="Times New Roman" pitchFamily="18" charset="0"/>
              </a:rPr>
              <a:t>newNode</a:t>
            </a:r>
            <a:r>
              <a:rPr lang="en-US" altLang="zh-CN" sz="3000">
                <a:solidFill>
                  <a:schemeClr val="tx1"/>
                </a:solidFill>
                <a:latin typeface="楷体_GB2312" pitchFamily="49" charset="-122"/>
                <a:ea typeface="楷体_GB2312" pitchFamily="49" charset="-122"/>
              </a:rPr>
              <a:t>-&gt;</a:t>
            </a:r>
            <a:r>
              <a:rPr lang="en-US" altLang="zh-CN" sz="3000">
                <a:solidFill>
                  <a:schemeClr val="tx1"/>
                </a:solidFill>
                <a:latin typeface="Times New Roman" pitchFamily="18" charset="0"/>
              </a:rPr>
              <a:t>lLink = p;</a:t>
            </a:r>
          </a:p>
        </p:txBody>
      </p:sp>
      <p:grpSp>
        <p:nvGrpSpPr>
          <p:cNvPr id="62468" name="Group 4"/>
          <p:cNvGrpSpPr>
            <a:grpSpLocks/>
          </p:cNvGrpSpPr>
          <p:nvPr/>
        </p:nvGrpSpPr>
        <p:grpSpPr bwMode="auto">
          <a:xfrm>
            <a:off x="479425" y="1295400"/>
            <a:ext cx="7292975" cy="3157538"/>
            <a:chOff x="0" y="0"/>
            <a:chExt cx="4594" cy="1989"/>
          </a:xfrm>
        </p:grpSpPr>
        <p:sp>
          <p:nvSpPr>
            <p:cNvPr id="62474" name="Rectangle 3" descr="白色大理石"/>
            <p:cNvSpPr>
              <a:spLocks noChangeArrowheads="1"/>
            </p:cNvSpPr>
            <p:nvPr/>
          </p:nvSpPr>
          <p:spPr bwMode="auto">
            <a:xfrm>
              <a:off x="754"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475" name="Line 4"/>
            <p:cNvSpPr>
              <a:spLocks noChangeShapeType="1"/>
            </p:cNvSpPr>
            <p:nvPr/>
          </p:nvSpPr>
          <p:spPr bwMode="auto">
            <a:xfrm>
              <a:off x="898" y="192"/>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Line 5"/>
            <p:cNvSpPr>
              <a:spLocks noChangeShapeType="1"/>
            </p:cNvSpPr>
            <p:nvPr/>
          </p:nvSpPr>
          <p:spPr bwMode="auto">
            <a:xfrm>
              <a:off x="1138"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7" name="Line 6"/>
            <p:cNvSpPr>
              <a:spLocks noChangeShapeType="1"/>
            </p:cNvSpPr>
            <p:nvPr/>
          </p:nvSpPr>
          <p:spPr bwMode="auto">
            <a:xfrm flipV="1">
              <a:off x="898"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7"/>
            <p:cNvSpPr>
              <a:spLocks noChangeShapeType="1"/>
            </p:cNvSpPr>
            <p:nvPr/>
          </p:nvSpPr>
          <p:spPr bwMode="auto">
            <a:xfrm flipV="1">
              <a:off x="1138"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Line 8"/>
            <p:cNvSpPr>
              <a:spLocks noChangeShapeType="1"/>
            </p:cNvSpPr>
            <p:nvPr/>
          </p:nvSpPr>
          <p:spPr bwMode="auto">
            <a:xfrm>
              <a:off x="898"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0" name="Rectangle 9" descr="白色大理石"/>
            <p:cNvSpPr>
              <a:spLocks noChangeArrowheads="1"/>
            </p:cNvSpPr>
            <p:nvPr/>
          </p:nvSpPr>
          <p:spPr bwMode="auto">
            <a:xfrm>
              <a:off x="1522"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481" name="Line 10"/>
            <p:cNvSpPr>
              <a:spLocks noChangeShapeType="1"/>
            </p:cNvSpPr>
            <p:nvPr/>
          </p:nvSpPr>
          <p:spPr bwMode="auto">
            <a:xfrm>
              <a:off x="1906"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2" name="Line 11"/>
            <p:cNvSpPr>
              <a:spLocks noChangeShapeType="1"/>
            </p:cNvSpPr>
            <p:nvPr/>
          </p:nvSpPr>
          <p:spPr bwMode="auto">
            <a:xfrm flipV="1">
              <a:off x="1666"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3" name="Line 12"/>
            <p:cNvSpPr>
              <a:spLocks noChangeShapeType="1"/>
            </p:cNvSpPr>
            <p:nvPr/>
          </p:nvSpPr>
          <p:spPr bwMode="auto">
            <a:xfrm flipV="1">
              <a:off x="1906"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4" name="Line 13"/>
            <p:cNvSpPr>
              <a:spLocks noChangeShapeType="1"/>
            </p:cNvSpPr>
            <p:nvPr/>
          </p:nvSpPr>
          <p:spPr bwMode="auto">
            <a:xfrm>
              <a:off x="1666"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Rectangle 14" descr="白色大理石"/>
            <p:cNvSpPr>
              <a:spLocks noChangeArrowheads="1"/>
            </p:cNvSpPr>
            <p:nvPr/>
          </p:nvSpPr>
          <p:spPr bwMode="auto">
            <a:xfrm>
              <a:off x="2290"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486" name="Line 15"/>
            <p:cNvSpPr>
              <a:spLocks noChangeShapeType="1"/>
            </p:cNvSpPr>
            <p:nvPr/>
          </p:nvSpPr>
          <p:spPr bwMode="auto">
            <a:xfrm>
              <a:off x="2674"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7" name="Line 16"/>
            <p:cNvSpPr>
              <a:spLocks noChangeShapeType="1"/>
            </p:cNvSpPr>
            <p:nvPr/>
          </p:nvSpPr>
          <p:spPr bwMode="auto">
            <a:xfrm flipV="1">
              <a:off x="2434"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17"/>
            <p:cNvSpPr>
              <a:spLocks noChangeShapeType="1"/>
            </p:cNvSpPr>
            <p:nvPr/>
          </p:nvSpPr>
          <p:spPr bwMode="auto">
            <a:xfrm flipV="1">
              <a:off x="2674"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Line 18"/>
            <p:cNvSpPr>
              <a:spLocks noChangeShapeType="1"/>
            </p:cNvSpPr>
            <p:nvPr/>
          </p:nvSpPr>
          <p:spPr bwMode="auto">
            <a:xfrm>
              <a:off x="2434"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0" name="Rectangle 19" descr="白色大理石"/>
            <p:cNvSpPr>
              <a:spLocks noChangeArrowheads="1"/>
            </p:cNvSpPr>
            <p:nvPr/>
          </p:nvSpPr>
          <p:spPr bwMode="auto">
            <a:xfrm>
              <a:off x="3058" y="192"/>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491" name="Line 20"/>
            <p:cNvSpPr>
              <a:spLocks noChangeShapeType="1"/>
            </p:cNvSpPr>
            <p:nvPr/>
          </p:nvSpPr>
          <p:spPr bwMode="auto">
            <a:xfrm>
              <a:off x="3442"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2" name="Line 21"/>
            <p:cNvSpPr>
              <a:spLocks noChangeShapeType="1"/>
            </p:cNvSpPr>
            <p:nvPr/>
          </p:nvSpPr>
          <p:spPr bwMode="auto">
            <a:xfrm flipV="1">
              <a:off x="3202"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3" name="Line 22"/>
            <p:cNvSpPr>
              <a:spLocks noChangeShapeType="1"/>
            </p:cNvSpPr>
            <p:nvPr/>
          </p:nvSpPr>
          <p:spPr bwMode="auto">
            <a:xfrm flipV="1">
              <a:off x="3442" y="9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4" name="Line 23"/>
            <p:cNvSpPr>
              <a:spLocks noChangeShapeType="1"/>
            </p:cNvSpPr>
            <p:nvPr/>
          </p:nvSpPr>
          <p:spPr bwMode="auto">
            <a:xfrm>
              <a:off x="3202" y="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5" name="Line 24"/>
            <p:cNvSpPr>
              <a:spLocks noChangeShapeType="1"/>
            </p:cNvSpPr>
            <p:nvPr/>
          </p:nvSpPr>
          <p:spPr bwMode="auto">
            <a:xfrm>
              <a:off x="1330" y="240"/>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6" name="Line 25"/>
            <p:cNvSpPr>
              <a:spLocks noChangeShapeType="1"/>
            </p:cNvSpPr>
            <p:nvPr/>
          </p:nvSpPr>
          <p:spPr bwMode="auto">
            <a:xfrm>
              <a:off x="2098" y="240"/>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7" name="Line 26"/>
            <p:cNvSpPr>
              <a:spLocks noChangeShapeType="1"/>
            </p:cNvSpPr>
            <p:nvPr/>
          </p:nvSpPr>
          <p:spPr bwMode="auto">
            <a:xfrm>
              <a:off x="2866" y="240"/>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8" name="Line 27"/>
            <p:cNvSpPr>
              <a:spLocks noChangeShapeType="1"/>
            </p:cNvSpPr>
            <p:nvPr/>
          </p:nvSpPr>
          <p:spPr bwMode="auto">
            <a:xfrm>
              <a:off x="610" y="240"/>
              <a:ext cx="144"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99" name="Line 28"/>
            <p:cNvSpPr>
              <a:spLocks noChangeShapeType="1"/>
            </p:cNvSpPr>
            <p:nvPr/>
          </p:nvSpPr>
          <p:spPr bwMode="auto">
            <a:xfrm>
              <a:off x="1330" y="384"/>
              <a:ext cx="192"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0" name="Line 29"/>
            <p:cNvSpPr>
              <a:spLocks noChangeShapeType="1"/>
            </p:cNvSpPr>
            <p:nvPr/>
          </p:nvSpPr>
          <p:spPr bwMode="auto">
            <a:xfrm flipV="1">
              <a:off x="466" y="336"/>
              <a:ext cx="288"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1" name="Line 30"/>
            <p:cNvSpPr>
              <a:spLocks noChangeShapeType="1"/>
            </p:cNvSpPr>
            <p:nvPr/>
          </p:nvSpPr>
          <p:spPr bwMode="auto">
            <a:xfrm>
              <a:off x="2098" y="384"/>
              <a:ext cx="192"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2" name="Line 31"/>
            <p:cNvSpPr>
              <a:spLocks noChangeShapeType="1"/>
            </p:cNvSpPr>
            <p:nvPr/>
          </p:nvSpPr>
          <p:spPr bwMode="auto">
            <a:xfrm>
              <a:off x="2866" y="384"/>
              <a:ext cx="192"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3" name="Line 32"/>
            <p:cNvSpPr>
              <a:spLocks noChangeShapeType="1"/>
            </p:cNvSpPr>
            <p:nvPr/>
          </p:nvSpPr>
          <p:spPr bwMode="auto">
            <a:xfrm>
              <a:off x="3634" y="384"/>
              <a:ext cx="192"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4" name="Line 33"/>
            <p:cNvSpPr>
              <a:spLocks noChangeShapeType="1"/>
            </p:cNvSpPr>
            <p:nvPr/>
          </p:nvSpPr>
          <p:spPr bwMode="auto">
            <a:xfrm>
              <a:off x="3826" y="384"/>
              <a:ext cx="0" cy="24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5" name="Line 34"/>
            <p:cNvSpPr>
              <a:spLocks noChangeShapeType="1"/>
            </p:cNvSpPr>
            <p:nvPr/>
          </p:nvSpPr>
          <p:spPr bwMode="auto">
            <a:xfrm>
              <a:off x="610" y="432"/>
              <a:ext cx="144"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6" name="Line 35"/>
            <p:cNvSpPr>
              <a:spLocks noChangeShapeType="1"/>
            </p:cNvSpPr>
            <p:nvPr/>
          </p:nvSpPr>
          <p:spPr bwMode="auto">
            <a:xfrm flipH="1">
              <a:off x="610" y="624"/>
              <a:ext cx="3216"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7" name="Line 36"/>
            <p:cNvSpPr>
              <a:spLocks noChangeShapeType="1"/>
            </p:cNvSpPr>
            <p:nvPr/>
          </p:nvSpPr>
          <p:spPr bwMode="auto">
            <a:xfrm>
              <a:off x="610" y="432"/>
              <a:ext cx="0" cy="192"/>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8" name="Line 37"/>
            <p:cNvSpPr>
              <a:spLocks noChangeShapeType="1"/>
            </p:cNvSpPr>
            <p:nvPr/>
          </p:nvSpPr>
          <p:spPr bwMode="auto">
            <a:xfrm flipH="1">
              <a:off x="610" y="0"/>
              <a:ext cx="3216"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9" name="Line 38"/>
            <p:cNvSpPr>
              <a:spLocks noChangeShapeType="1"/>
            </p:cNvSpPr>
            <p:nvPr/>
          </p:nvSpPr>
          <p:spPr bwMode="auto">
            <a:xfrm>
              <a:off x="610" y="0"/>
              <a:ext cx="0" cy="24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0" name="Line 39"/>
            <p:cNvSpPr>
              <a:spLocks noChangeShapeType="1"/>
            </p:cNvSpPr>
            <p:nvPr/>
          </p:nvSpPr>
          <p:spPr bwMode="auto">
            <a:xfrm>
              <a:off x="3826" y="0"/>
              <a:ext cx="0" cy="24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Line 40"/>
            <p:cNvSpPr>
              <a:spLocks noChangeShapeType="1"/>
            </p:cNvSpPr>
            <p:nvPr/>
          </p:nvSpPr>
          <p:spPr bwMode="auto">
            <a:xfrm>
              <a:off x="3634" y="240"/>
              <a:ext cx="192"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2" name="Text Box 41"/>
            <p:cNvSpPr txBox="1">
              <a:spLocks noChangeArrowheads="1"/>
            </p:cNvSpPr>
            <p:nvPr/>
          </p:nvSpPr>
          <p:spPr bwMode="auto">
            <a:xfrm>
              <a:off x="0" y="144"/>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first</a:t>
              </a:r>
              <a:endParaRPr lang="en-US" altLang="zh-CN" sz="2400" b="0">
                <a:solidFill>
                  <a:schemeClr val="tx1"/>
                </a:solidFill>
                <a:latin typeface="Times New Roman" pitchFamily="18" charset="0"/>
              </a:endParaRPr>
            </a:p>
          </p:txBody>
        </p:sp>
        <p:sp>
          <p:nvSpPr>
            <p:cNvPr id="62513" name="Rectangle 42" descr="白色大理石"/>
            <p:cNvSpPr>
              <a:spLocks noChangeArrowheads="1"/>
            </p:cNvSpPr>
            <p:nvPr/>
          </p:nvSpPr>
          <p:spPr bwMode="auto">
            <a:xfrm>
              <a:off x="754" y="1200"/>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514" name="Line 43"/>
            <p:cNvSpPr>
              <a:spLocks noChangeShapeType="1"/>
            </p:cNvSpPr>
            <p:nvPr/>
          </p:nvSpPr>
          <p:spPr bwMode="auto">
            <a:xfrm>
              <a:off x="1138"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5" name="Line 44"/>
            <p:cNvSpPr>
              <a:spLocks noChangeShapeType="1"/>
            </p:cNvSpPr>
            <p:nvPr/>
          </p:nvSpPr>
          <p:spPr bwMode="auto">
            <a:xfrm flipV="1">
              <a:off x="898"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6" name="Line 45"/>
            <p:cNvSpPr>
              <a:spLocks noChangeShapeType="1"/>
            </p:cNvSpPr>
            <p:nvPr/>
          </p:nvSpPr>
          <p:spPr bwMode="auto">
            <a:xfrm flipV="1">
              <a:off x="1138"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7" name="Line 46"/>
            <p:cNvSpPr>
              <a:spLocks noChangeShapeType="1"/>
            </p:cNvSpPr>
            <p:nvPr/>
          </p:nvSpPr>
          <p:spPr bwMode="auto">
            <a:xfrm>
              <a:off x="898"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8" name="Rectangle 47" descr="白色大理石"/>
            <p:cNvSpPr>
              <a:spLocks noChangeArrowheads="1"/>
            </p:cNvSpPr>
            <p:nvPr/>
          </p:nvSpPr>
          <p:spPr bwMode="auto">
            <a:xfrm>
              <a:off x="1522" y="1200"/>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519" name="Line 48"/>
            <p:cNvSpPr>
              <a:spLocks noChangeShapeType="1"/>
            </p:cNvSpPr>
            <p:nvPr/>
          </p:nvSpPr>
          <p:spPr bwMode="auto">
            <a:xfrm>
              <a:off x="1906"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0" name="Line 49"/>
            <p:cNvSpPr>
              <a:spLocks noChangeShapeType="1"/>
            </p:cNvSpPr>
            <p:nvPr/>
          </p:nvSpPr>
          <p:spPr bwMode="auto">
            <a:xfrm flipV="1">
              <a:off x="1666"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1" name="Line 50"/>
            <p:cNvSpPr>
              <a:spLocks noChangeShapeType="1"/>
            </p:cNvSpPr>
            <p:nvPr/>
          </p:nvSpPr>
          <p:spPr bwMode="auto">
            <a:xfrm flipV="1">
              <a:off x="1906"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2" name="Line 51"/>
            <p:cNvSpPr>
              <a:spLocks noChangeShapeType="1"/>
            </p:cNvSpPr>
            <p:nvPr/>
          </p:nvSpPr>
          <p:spPr bwMode="auto">
            <a:xfrm>
              <a:off x="1666"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3" name="Rectangle 52" descr="白色大理石"/>
            <p:cNvSpPr>
              <a:spLocks noChangeArrowheads="1"/>
            </p:cNvSpPr>
            <p:nvPr/>
          </p:nvSpPr>
          <p:spPr bwMode="auto">
            <a:xfrm>
              <a:off x="2290" y="1200"/>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524" name="Line 53"/>
            <p:cNvSpPr>
              <a:spLocks noChangeShapeType="1"/>
            </p:cNvSpPr>
            <p:nvPr/>
          </p:nvSpPr>
          <p:spPr bwMode="auto">
            <a:xfrm>
              <a:off x="2674"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5" name="Line 54"/>
            <p:cNvSpPr>
              <a:spLocks noChangeShapeType="1"/>
            </p:cNvSpPr>
            <p:nvPr/>
          </p:nvSpPr>
          <p:spPr bwMode="auto">
            <a:xfrm flipV="1">
              <a:off x="2434"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6" name="Line 55"/>
            <p:cNvSpPr>
              <a:spLocks noChangeShapeType="1"/>
            </p:cNvSpPr>
            <p:nvPr/>
          </p:nvSpPr>
          <p:spPr bwMode="auto">
            <a:xfrm flipV="1">
              <a:off x="2674"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7" name="Line 56"/>
            <p:cNvSpPr>
              <a:spLocks noChangeShapeType="1"/>
            </p:cNvSpPr>
            <p:nvPr/>
          </p:nvSpPr>
          <p:spPr bwMode="auto">
            <a:xfrm>
              <a:off x="2434"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28" name="Rectangle 57" descr="羊皮纸"/>
            <p:cNvSpPr>
              <a:spLocks noChangeArrowheads="1"/>
            </p:cNvSpPr>
            <p:nvPr/>
          </p:nvSpPr>
          <p:spPr bwMode="auto">
            <a:xfrm>
              <a:off x="3058" y="1200"/>
              <a:ext cx="528" cy="336"/>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2529" name="Line 58"/>
            <p:cNvSpPr>
              <a:spLocks noChangeShapeType="1"/>
            </p:cNvSpPr>
            <p:nvPr/>
          </p:nvSpPr>
          <p:spPr bwMode="auto">
            <a:xfrm>
              <a:off x="3442"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0" name="Line 59"/>
            <p:cNvSpPr>
              <a:spLocks noChangeShapeType="1"/>
            </p:cNvSpPr>
            <p:nvPr/>
          </p:nvSpPr>
          <p:spPr bwMode="auto">
            <a:xfrm flipV="1">
              <a:off x="3202"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1" name="Line 60"/>
            <p:cNvSpPr>
              <a:spLocks noChangeShapeType="1"/>
            </p:cNvSpPr>
            <p:nvPr/>
          </p:nvSpPr>
          <p:spPr bwMode="auto">
            <a:xfrm flipV="1">
              <a:off x="3442"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2" name="Line 61"/>
            <p:cNvSpPr>
              <a:spLocks noChangeShapeType="1"/>
            </p:cNvSpPr>
            <p:nvPr/>
          </p:nvSpPr>
          <p:spPr bwMode="auto">
            <a:xfrm>
              <a:off x="3202"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3" name="Rectangle 62" descr="白色大理石"/>
            <p:cNvSpPr>
              <a:spLocks noChangeArrowheads="1"/>
            </p:cNvSpPr>
            <p:nvPr/>
          </p:nvSpPr>
          <p:spPr bwMode="auto">
            <a:xfrm>
              <a:off x="3826" y="1200"/>
              <a:ext cx="528" cy="336"/>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2534" name="Line 63"/>
            <p:cNvSpPr>
              <a:spLocks noChangeShapeType="1"/>
            </p:cNvSpPr>
            <p:nvPr/>
          </p:nvSpPr>
          <p:spPr bwMode="auto">
            <a:xfrm>
              <a:off x="4210" y="11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5" name="Line 64"/>
            <p:cNvSpPr>
              <a:spLocks noChangeShapeType="1"/>
            </p:cNvSpPr>
            <p:nvPr/>
          </p:nvSpPr>
          <p:spPr bwMode="auto">
            <a:xfrm flipV="1">
              <a:off x="3970"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6" name="Line 65"/>
            <p:cNvSpPr>
              <a:spLocks noChangeShapeType="1"/>
            </p:cNvSpPr>
            <p:nvPr/>
          </p:nvSpPr>
          <p:spPr bwMode="auto">
            <a:xfrm flipV="1">
              <a:off x="4210" y="110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7" name="Line 66"/>
            <p:cNvSpPr>
              <a:spLocks noChangeShapeType="1"/>
            </p:cNvSpPr>
            <p:nvPr/>
          </p:nvSpPr>
          <p:spPr bwMode="auto">
            <a:xfrm>
              <a:off x="3970" y="1200"/>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8" name="Line 67"/>
            <p:cNvSpPr>
              <a:spLocks noChangeShapeType="1"/>
            </p:cNvSpPr>
            <p:nvPr/>
          </p:nvSpPr>
          <p:spPr bwMode="auto">
            <a:xfrm>
              <a:off x="1330" y="1248"/>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39" name="Line 68"/>
            <p:cNvSpPr>
              <a:spLocks noChangeShapeType="1"/>
            </p:cNvSpPr>
            <p:nvPr/>
          </p:nvSpPr>
          <p:spPr bwMode="auto">
            <a:xfrm>
              <a:off x="2083" y="1299"/>
              <a:ext cx="192"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0" name="Line 71"/>
            <p:cNvSpPr>
              <a:spLocks noChangeShapeType="1"/>
            </p:cNvSpPr>
            <p:nvPr/>
          </p:nvSpPr>
          <p:spPr bwMode="auto">
            <a:xfrm>
              <a:off x="610" y="1248"/>
              <a:ext cx="144"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1" name="Line 72"/>
            <p:cNvSpPr>
              <a:spLocks noChangeShapeType="1"/>
            </p:cNvSpPr>
            <p:nvPr/>
          </p:nvSpPr>
          <p:spPr bwMode="auto">
            <a:xfrm>
              <a:off x="1330" y="1392"/>
              <a:ext cx="192"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2" name="Line 73"/>
            <p:cNvSpPr>
              <a:spLocks noChangeShapeType="1"/>
            </p:cNvSpPr>
            <p:nvPr/>
          </p:nvSpPr>
          <p:spPr bwMode="auto">
            <a:xfrm flipV="1">
              <a:off x="466" y="1344"/>
              <a:ext cx="288"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3" name="Line 74"/>
            <p:cNvSpPr>
              <a:spLocks noChangeShapeType="1"/>
            </p:cNvSpPr>
            <p:nvPr/>
          </p:nvSpPr>
          <p:spPr bwMode="auto">
            <a:xfrm>
              <a:off x="2083" y="1389"/>
              <a:ext cx="192"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4" name="Line 77"/>
            <p:cNvSpPr>
              <a:spLocks noChangeShapeType="1"/>
            </p:cNvSpPr>
            <p:nvPr/>
          </p:nvSpPr>
          <p:spPr bwMode="auto">
            <a:xfrm>
              <a:off x="4402" y="1392"/>
              <a:ext cx="192"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5" name="Line 78"/>
            <p:cNvSpPr>
              <a:spLocks noChangeShapeType="1"/>
            </p:cNvSpPr>
            <p:nvPr/>
          </p:nvSpPr>
          <p:spPr bwMode="auto">
            <a:xfrm>
              <a:off x="4594" y="1392"/>
              <a:ext cx="0" cy="24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6" name="Line 79"/>
            <p:cNvSpPr>
              <a:spLocks noChangeShapeType="1"/>
            </p:cNvSpPr>
            <p:nvPr/>
          </p:nvSpPr>
          <p:spPr bwMode="auto">
            <a:xfrm>
              <a:off x="610" y="1440"/>
              <a:ext cx="144"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7" name="Line 80"/>
            <p:cNvSpPr>
              <a:spLocks noChangeShapeType="1"/>
            </p:cNvSpPr>
            <p:nvPr/>
          </p:nvSpPr>
          <p:spPr bwMode="auto">
            <a:xfrm flipH="1">
              <a:off x="610" y="1632"/>
              <a:ext cx="3984"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8" name="Line 81"/>
            <p:cNvSpPr>
              <a:spLocks noChangeShapeType="1"/>
            </p:cNvSpPr>
            <p:nvPr/>
          </p:nvSpPr>
          <p:spPr bwMode="auto">
            <a:xfrm>
              <a:off x="610" y="1440"/>
              <a:ext cx="0" cy="192"/>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49" name="Line 82"/>
            <p:cNvSpPr>
              <a:spLocks noChangeShapeType="1"/>
            </p:cNvSpPr>
            <p:nvPr/>
          </p:nvSpPr>
          <p:spPr bwMode="auto">
            <a:xfrm flipH="1">
              <a:off x="610" y="1008"/>
              <a:ext cx="3984"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0" name="Line 83"/>
            <p:cNvSpPr>
              <a:spLocks noChangeShapeType="1"/>
            </p:cNvSpPr>
            <p:nvPr/>
          </p:nvSpPr>
          <p:spPr bwMode="auto">
            <a:xfrm>
              <a:off x="610" y="1008"/>
              <a:ext cx="0" cy="24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1" name="Line 84"/>
            <p:cNvSpPr>
              <a:spLocks noChangeShapeType="1"/>
            </p:cNvSpPr>
            <p:nvPr/>
          </p:nvSpPr>
          <p:spPr bwMode="auto">
            <a:xfrm>
              <a:off x="4594" y="1008"/>
              <a:ext cx="0" cy="24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2" name="Line 85"/>
            <p:cNvSpPr>
              <a:spLocks noChangeShapeType="1"/>
            </p:cNvSpPr>
            <p:nvPr/>
          </p:nvSpPr>
          <p:spPr bwMode="auto">
            <a:xfrm>
              <a:off x="4402" y="1248"/>
              <a:ext cx="192"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3" name="Text Box 86"/>
            <p:cNvSpPr txBox="1">
              <a:spLocks noChangeArrowheads="1"/>
            </p:cNvSpPr>
            <p:nvPr/>
          </p:nvSpPr>
          <p:spPr bwMode="auto">
            <a:xfrm>
              <a:off x="0" y="1152"/>
              <a:ext cx="5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first</a:t>
              </a:r>
              <a:endParaRPr lang="en-US" altLang="zh-CN" sz="2400" b="0">
                <a:solidFill>
                  <a:schemeClr val="tx1"/>
                </a:solidFill>
                <a:latin typeface="Times New Roman" pitchFamily="18" charset="0"/>
              </a:endParaRPr>
            </a:p>
          </p:txBody>
        </p:sp>
        <p:sp>
          <p:nvSpPr>
            <p:cNvPr id="62554" name="Line 87"/>
            <p:cNvSpPr>
              <a:spLocks noChangeShapeType="1"/>
            </p:cNvSpPr>
            <p:nvPr/>
          </p:nvSpPr>
          <p:spPr bwMode="auto">
            <a:xfrm flipV="1">
              <a:off x="2530" y="528"/>
              <a:ext cx="0" cy="28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55" name="Text Box 88"/>
            <p:cNvSpPr txBox="1">
              <a:spLocks noChangeArrowheads="1"/>
            </p:cNvSpPr>
            <p:nvPr/>
          </p:nvSpPr>
          <p:spPr bwMode="auto">
            <a:xfrm>
              <a:off x="1634"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31</a:t>
              </a:r>
              <a:endParaRPr lang="en-US" altLang="zh-CN" sz="2800" b="0">
                <a:solidFill>
                  <a:schemeClr val="tx1"/>
                </a:solidFill>
                <a:latin typeface="Times New Roman" pitchFamily="18" charset="0"/>
              </a:endParaRPr>
            </a:p>
          </p:txBody>
        </p:sp>
        <p:sp>
          <p:nvSpPr>
            <p:cNvPr id="62556" name="Text Box 89"/>
            <p:cNvSpPr txBox="1">
              <a:spLocks noChangeArrowheads="1"/>
            </p:cNvSpPr>
            <p:nvPr/>
          </p:nvSpPr>
          <p:spPr bwMode="auto">
            <a:xfrm>
              <a:off x="2402"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48</a:t>
              </a:r>
              <a:endParaRPr lang="en-US" altLang="zh-CN" sz="2800" b="0">
                <a:solidFill>
                  <a:schemeClr val="tx1"/>
                </a:solidFill>
                <a:latin typeface="Times New Roman" pitchFamily="18" charset="0"/>
              </a:endParaRPr>
            </a:p>
          </p:txBody>
        </p:sp>
        <p:sp>
          <p:nvSpPr>
            <p:cNvPr id="62557" name="Text Box 90"/>
            <p:cNvSpPr txBox="1">
              <a:spLocks noChangeArrowheads="1"/>
            </p:cNvSpPr>
            <p:nvPr/>
          </p:nvSpPr>
          <p:spPr bwMode="auto">
            <a:xfrm>
              <a:off x="3170" y="192"/>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15</a:t>
              </a:r>
              <a:endParaRPr lang="en-US" altLang="zh-CN" sz="2800" b="0">
                <a:solidFill>
                  <a:schemeClr val="tx1"/>
                </a:solidFill>
                <a:latin typeface="Times New Roman" pitchFamily="18" charset="0"/>
              </a:endParaRPr>
            </a:p>
          </p:txBody>
        </p:sp>
        <p:sp>
          <p:nvSpPr>
            <p:cNvPr id="83033" name="Text Box 91"/>
            <p:cNvSpPr txBox="1">
              <a:spLocks noChangeArrowheads="1"/>
            </p:cNvSpPr>
            <p:nvPr/>
          </p:nvSpPr>
          <p:spPr bwMode="auto">
            <a:xfrm>
              <a:off x="30" y="643"/>
              <a:ext cx="99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defRPr/>
              </a:pPr>
              <a:r>
                <a:rPr lang="zh-CN" altLang="en-US" sz="2800" smtClean="0">
                  <a:solidFill>
                    <a:schemeClr val="tx1"/>
                  </a:solidFill>
                  <a:effectLst>
                    <a:outerShdw blurRad="38100" dist="38100" dir="2700000" algn="tl">
                      <a:srgbClr val="000000"/>
                    </a:outerShdw>
                  </a:effectLst>
                  <a:latin typeface="Arial Narrow" pitchFamily="34" charset="0"/>
                  <a:ea typeface="仿宋_GB2312" pitchFamily="49" charset="-122"/>
                </a:rPr>
                <a:t>后插入</a:t>
              </a:r>
              <a:r>
                <a:rPr lang="en-US" sz="2800" b="0" smtClean="0">
                  <a:solidFill>
                    <a:schemeClr val="tx1"/>
                  </a:solidFill>
                  <a:latin typeface="Arial Narrow" pitchFamily="34" charset="0"/>
                  <a:ea typeface="仿宋_GB2312" pitchFamily="49" charset="-122"/>
                </a:rPr>
                <a:t>25</a:t>
              </a:r>
              <a:endParaRPr lang="en-US" sz="2800" b="0" smtClean="0">
                <a:solidFill>
                  <a:schemeClr val="tx1"/>
                </a:solidFill>
                <a:latin typeface="Times New Roman" pitchFamily="18" charset="0"/>
              </a:endParaRPr>
            </a:p>
          </p:txBody>
        </p:sp>
        <p:sp>
          <p:nvSpPr>
            <p:cNvPr id="62559" name="Text Box 92"/>
            <p:cNvSpPr txBox="1">
              <a:spLocks noChangeArrowheads="1"/>
            </p:cNvSpPr>
            <p:nvPr/>
          </p:nvSpPr>
          <p:spPr bwMode="auto">
            <a:xfrm>
              <a:off x="2553" y="606"/>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latin typeface="Times New Roman" pitchFamily="18" charset="0"/>
                </a:rPr>
                <a:t>p</a:t>
              </a:r>
            </a:p>
          </p:txBody>
        </p:sp>
        <p:sp>
          <p:nvSpPr>
            <p:cNvPr id="62560" name="Line 93"/>
            <p:cNvSpPr>
              <a:spLocks noChangeShapeType="1"/>
            </p:cNvSpPr>
            <p:nvPr/>
          </p:nvSpPr>
          <p:spPr bwMode="auto">
            <a:xfrm flipV="1">
              <a:off x="3298" y="1536"/>
              <a:ext cx="0" cy="28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1" name="Text Box 94"/>
            <p:cNvSpPr txBox="1">
              <a:spLocks noChangeArrowheads="1"/>
            </p:cNvSpPr>
            <p:nvPr/>
          </p:nvSpPr>
          <p:spPr bwMode="auto">
            <a:xfrm>
              <a:off x="3317" y="1614"/>
              <a:ext cx="10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newNode</a:t>
              </a:r>
            </a:p>
          </p:txBody>
        </p:sp>
        <p:sp>
          <p:nvSpPr>
            <p:cNvPr id="62562" name="Text Box 95"/>
            <p:cNvSpPr txBox="1">
              <a:spLocks noChangeArrowheads="1"/>
            </p:cNvSpPr>
            <p:nvPr/>
          </p:nvSpPr>
          <p:spPr bwMode="auto">
            <a:xfrm>
              <a:off x="1634" y="1209"/>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31</a:t>
              </a:r>
              <a:endParaRPr lang="en-US" altLang="zh-CN" sz="2800" b="0">
                <a:solidFill>
                  <a:schemeClr val="tx1"/>
                </a:solidFill>
                <a:latin typeface="Times New Roman" pitchFamily="18" charset="0"/>
              </a:endParaRPr>
            </a:p>
          </p:txBody>
        </p:sp>
        <p:sp>
          <p:nvSpPr>
            <p:cNvPr id="62563" name="Text Box 96"/>
            <p:cNvSpPr txBox="1">
              <a:spLocks noChangeArrowheads="1"/>
            </p:cNvSpPr>
            <p:nvPr/>
          </p:nvSpPr>
          <p:spPr bwMode="auto">
            <a:xfrm>
              <a:off x="2402" y="1209"/>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48</a:t>
              </a:r>
              <a:endParaRPr lang="en-US" altLang="zh-CN" sz="2800" b="0">
                <a:solidFill>
                  <a:schemeClr val="tx1"/>
                </a:solidFill>
                <a:latin typeface="Times New Roman" pitchFamily="18" charset="0"/>
              </a:endParaRPr>
            </a:p>
          </p:txBody>
        </p:sp>
        <p:sp>
          <p:nvSpPr>
            <p:cNvPr id="62564" name="Text Box 97"/>
            <p:cNvSpPr txBox="1">
              <a:spLocks noChangeArrowheads="1"/>
            </p:cNvSpPr>
            <p:nvPr/>
          </p:nvSpPr>
          <p:spPr bwMode="auto">
            <a:xfrm>
              <a:off x="3170" y="1209"/>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25</a:t>
              </a:r>
              <a:endParaRPr lang="en-US" altLang="zh-CN" sz="2800" b="0">
                <a:solidFill>
                  <a:schemeClr val="tx1"/>
                </a:solidFill>
                <a:latin typeface="Times New Roman" pitchFamily="18" charset="0"/>
              </a:endParaRPr>
            </a:p>
          </p:txBody>
        </p:sp>
        <p:sp>
          <p:nvSpPr>
            <p:cNvPr id="62565" name="Text Box 98"/>
            <p:cNvSpPr txBox="1">
              <a:spLocks noChangeArrowheads="1"/>
            </p:cNvSpPr>
            <p:nvPr/>
          </p:nvSpPr>
          <p:spPr bwMode="auto">
            <a:xfrm>
              <a:off x="3922" y="1200"/>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15</a:t>
              </a:r>
              <a:endParaRPr lang="en-US" altLang="zh-CN" sz="2800" b="0">
                <a:solidFill>
                  <a:schemeClr val="tx1"/>
                </a:solidFill>
                <a:latin typeface="Times New Roman" pitchFamily="18" charset="0"/>
              </a:endParaRPr>
            </a:p>
          </p:txBody>
        </p:sp>
        <p:sp>
          <p:nvSpPr>
            <p:cNvPr id="62566" name="Line 100"/>
            <p:cNvSpPr>
              <a:spLocks noChangeShapeType="1"/>
            </p:cNvSpPr>
            <p:nvPr/>
          </p:nvSpPr>
          <p:spPr bwMode="auto">
            <a:xfrm flipV="1">
              <a:off x="2523" y="1537"/>
              <a:ext cx="0" cy="28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67" name="Text Box 101"/>
            <p:cNvSpPr txBox="1">
              <a:spLocks noChangeArrowheads="1"/>
            </p:cNvSpPr>
            <p:nvPr/>
          </p:nvSpPr>
          <p:spPr bwMode="auto">
            <a:xfrm>
              <a:off x="2263" y="1659"/>
              <a:ext cx="24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p</a:t>
              </a:r>
            </a:p>
          </p:txBody>
        </p:sp>
      </p:grpSp>
      <p:sp>
        <p:nvSpPr>
          <p:cNvPr id="83043" name="Line 70"/>
          <p:cNvSpPr>
            <a:spLocks noChangeShapeType="1"/>
          </p:cNvSpPr>
          <p:nvPr/>
        </p:nvSpPr>
        <p:spPr bwMode="auto">
          <a:xfrm>
            <a:off x="6248400" y="3276600"/>
            <a:ext cx="304800"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44" name="Line 76"/>
          <p:cNvSpPr>
            <a:spLocks noChangeShapeType="1"/>
          </p:cNvSpPr>
          <p:nvPr/>
        </p:nvSpPr>
        <p:spPr bwMode="auto">
          <a:xfrm>
            <a:off x="6248400" y="3505200"/>
            <a:ext cx="304800" cy="0"/>
          </a:xfrm>
          <a:prstGeom prst="line">
            <a:avLst/>
          </a:prstGeom>
          <a:noFill/>
          <a:ln w="38100">
            <a:solidFill>
              <a:srgbClr val="FF0000"/>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45" name="Line 69"/>
          <p:cNvSpPr>
            <a:spLocks noChangeShapeType="1"/>
          </p:cNvSpPr>
          <p:nvPr/>
        </p:nvSpPr>
        <p:spPr bwMode="auto">
          <a:xfrm>
            <a:off x="5029200" y="3276600"/>
            <a:ext cx="304800"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046" name="Line 75"/>
          <p:cNvSpPr>
            <a:spLocks noChangeShapeType="1"/>
          </p:cNvSpPr>
          <p:nvPr/>
        </p:nvSpPr>
        <p:spPr bwMode="auto">
          <a:xfrm>
            <a:off x="5029200" y="3505200"/>
            <a:ext cx="304800" cy="0"/>
          </a:xfrm>
          <a:prstGeom prst="line">
            <a:avLst/>
          </a:prstGeom>
          <a:noFill/>
          <a:ln w="38100">
            <a:solidFill>
              <a:srgbClr val="FF0000"/>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3043"/>
                                        </p:tgtEl>
                                        <p:attrNameLst>
                                          <p:attrName>style.visibility</p:attrName>
                                        </p:attrNameLst>
                                      </p:cBhvr>
                                      <p:to>
                                        <p:strVal val="visible"/>
                                      </p:to>
                                    </p:set>
                                    <p:animEffect transition="in" filter="slide(fromBottom)">
                                      <p:cBhvr>
                                        <p:cTn id="7" dur="500"/>
                                        <p:tgtEl>
                                          <p:spTgt spid="830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82947">
                                            <p:txEl>
                                              <p:pRg st="0" end="0"/>
                                            </p:txEl>
                                          </p:spTgt>
                                        </p:tgtEl>
                                        <p:attrNameLst>
                                          <p:attrName>style.visibility</p:attrName>
                                        </p:attrNameLst>
                                      </p:cBhvr>
                                      <p:to>
                                        <p:strVal val="visible"/>
                                      </p:to>
                                    </p:set>
                                    <p:anim calcmode="lin" valueType="num">
                                      <p:cBhvr>
                                        <p:cTn id="12" dur="500" fill="hold"/>
                                        <p:tgtEl>
                                          <p:spTgt spid="8294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2947">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8294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83045"/>
                                        </p:tgtEl>
                                        <p:attrNameLst>
                                          <p:attrName>style.visibility</p:attrName>
                                        </p:attrNameLst>
                                      </p:cBhvr>
                                      <p:to>
                                        <p:strVal val="visible"/>
                                      </p:to>
                                    </p:set>
                                    <p:animScale>
                                      <p:cBhvr>
                                        <p:cTn id="19" dur="1000" decel="50000" fill="hold">
                                          <p:stCondLst>
                                            <p:cond delay="0"/>
                                          </p:stCondLst>
                                        </p:cTn>
                                        <p:tgtEl>
                                          <p:spTgt spid="8304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0" dur="1000" decel="50000" fill="hold">
                                          <p:stCondLst>
                                            <p:cond delay="0"/>
                                          </p:stCondLst>
                                        </p:cTn>
                                        <p:tgtEl>
                                          <p:spTgt spid="83045"/>
                                        </p:tgtEl>
                                        <p:attrNameLst>
                                          <p:attrName>ppt_x,ppt_y</p:attrName>
                                        </p:attrNameLst>
                                      </p:cBhvr>
                                      <p:rCtr x="0" y="0"/>
                                    </p:animMotion>
                                    <p:animEffect transition="in" filter="fade">
                                      <p:cBhvr>
                                        <p:cTn id="21" dur="1000"/>
                                        <p:tgtEl>
                                          <p:spTgt spid="8304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2" presetClass="entr" presetSubtype="0" fill="hold" nodeType="clickEffect">
                                  <p:stCondLst>
                                    <p:cond delay="0"/>
                                  </p:stCondLst>
                                  <p:childTnLst>
                                    <p:set>
                                      <p:cBhvr>
                                        <p:cTn id="25" dur="1" fill="hold">
                                          <p:stCondLst>
                                            <p:cond delay="0"/>
                                          </p:stCondLst>
                                        </p:cTn>
                                        <p:tgtEl>
                                          <p:spTgt spid="82947">
                                            <p:txEl>
                                              <p:pRg st="1" end="1"/>
                                            </p:txEl>
                                          </p:spTgt>
                                        </p:tgtEl>
                                        <p:attrNameLst>
                                          <p:attrName>style.visibility</p:attrName>
                                        </p:attrNameLst>
                                      </p:cBhvr>
                                      <p:to>
                                        <p:strVal val="visible"/>
                                      </p:to>
                                    </p:set>
                                    <p:animScale>
                                      <p:cBhvr>
                                        <p:cTn id="26" dur="1000" decel="50000" fill="hold">
                                          <p:stCondLst>
                                            <p:cond delay="0"/>
                                          </p:stCondLst>
                                        </p:cTn>
                                        <p:tgtEl>
                                          <p:spTgt spid="82947">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7" dur="1000" decel="50000" fill="hold">
                                          <p:stCondLst>
                                            <p:cond delay="0"/>
                                          </p:stCondLst>
                                        </p:cTn>
                                        <p:tgtEl>
                                          <p:spTgt spid="82947">
                                            <p:txEl>
                                              <p:pRg st="1" end="1"/>
                                            </p:txEl>
                                          </p:spTgt>
                                        </p:tgtEl>
                                        <p:attrNameLst>
                                          <p:attrName>ppt_x,ppt_y</p:attrName>
                                        </p:attrNameLst>
                                      </p:cBhvr>
                                      <p:rCtr x="0" y="0"/>
                                    </p:animMotion>
                                    <p:animEffect transition="in" filter="fade">
                                      <p:cBhvr>
                                        <p:cTn id="28" dur="1000"/>
                                        <p:tgtEl>
                                          <p:spTgt spid="82947">
                                            <p:txEl>
                                              <p:pRg st="1" end="1"/>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3" presetClass="entr" presetSubtype="0" fill="hold" grpId="0" nodeType="clickEffect">
                                  <p:stCondLst>
                                    <p:cond delay="0"/>
                                  </p:stCondLst>
                                  <p:childTnLst>
                                    <p:set>
                                      <p:cBhvr>
                                        <p:cTn id="32" dur="1" fill="hold">
                                          <p:stCondLst>
                                            <p:cond delay="0"/>
                                          </p:stCondLst>
                                        </p:cTn>
                                        <p:tgtEl>
                                          <p:spTgt spid="83044"/>
                                        </p:tgtEl>
                                        <p:attrNameLst>
                                          <p:attrName>style.visibility</p:attrName>
                                        </p:attrNameLst>
                                      </p:cBhvr>
                                      <p:to>
                                        <p:strVal val="visible"/>
                                      </p:to>
                                    </p:set>
                                    <p:anim calcmode="lin" valueType="num">
                                      <p:cBhvr>
                                        <p:cTn id="33" dur="500" fill="hold"/>
                                        <p:tgtEl>
                                          <p:spTgt spid="83044"/>
                                        </p:tgtEl>
                                        <p:attrNameLst>
                                          <p:attrName>ppt_w</p:attrName>
                                        </p:attrNameLst>
                                      </p:cBhvr>
                                      <p:tavLst>
                                        <p:tav tm="0">
                                          <p:val>
                                            <p:fltVal val="0"/>
                                          </p:val>
                                        </p:tav>
                                        <p:tav tm="100000">
                                          <p:val>
                                            <p:strVal val="#ppt_w"/>
                                          </p:val>
                                        </p:tav>
                                      </p:tavLst>
                                    </p:anim>
                                    <p:anim calcmode="lin" valueType="num">
                                      <p:cBhvr>
                                        <p:cTn id="34" dur="500" fill="hold"/>
                                        <p:tgtEl>
                                          <p:spTgt spid="83044"/>
                                        </p:tgtEl>
                                        <p:attrNameLst>
                                          <p:attrName>ppt_h</p:attrName>
                                        </p:attrNameLst>
                                      </p:cBhvr>
                                      <p:tavLst>
                                        <p:tav tm="0">
                                          <p:val>
                                            <p:fltVal val="0"/>
                                          </p:val>
                                        </p:tav>
                                        <p:tav tm="100000">
                                          <p:val>
                                            <p:strVal val="#ppt_h"/>
                                          </p:val>
                                        </p:tav>
                                      </p:tavLst>
                                    </p:anim>
                                    <p:animEffect transition="in" filter="fade">
                                      <p:cBhvr>
                                        <p:cTn id="35" dur="500"/>
                                        <p:tgtEl>
                                          <p:spTgt spid="8304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3" presetClass="entr" presetSubtype="0" fill="hold" nodeType="clickEffect">
                                  <p:stCondLst>
                                    <p:cond delay="0"/>
                                  </p:stCondLst>
                                  <p:childTnLst>
                                    <p:set>
                                      <p:cBhvr>
                                        <p:cTn id="39" dur="1" fill="hold">
                                          <p:stCondLst>
                                            <p:cond delay="0"/>
                                          </p:stCondLst>
                                        </p:cTn>
                                        <p:tgtEl>
                                          <p:spTgt spid="82947">
                                            <p:txEl>
                                              <p:pRg st="2" end="2"/>
                                            </p:txEl>
                                          </p:spTgt>
                                        </p:tgtEl>
                                        <p:attrNameLst>
                                          <p:attrName>style.visibility</p:attrName>
                                        </p:attrNameLst>
                                      </p:cBhvr>
                                      <p:to>
                                        <p:strVal val="visible"/>
                                      </p:to>
                                    </p:set>
                                    <p:anim calcmode="lin" valueType="num">
                                      <p:cBhvr>
                                        <p:cTn id="40" dur="500" fill="hold"/>
                                        <p:tgtEl>
                                          <p:spTgt spid="82947">
                                            <p:txEl>
                                              <p:pRg st="2" end="2"/>
                                            </p:txEl>
                                          </p:spTgt>
                                        </p:tgtEl>
                                        <p:attrNameLst>
                                          <p:attrName>ppt_w</p:attrName>
                                        </p:attrNameLst>
                                      </p:cBhvr>
                                      <p:tavLst>
                                        <p:tav tm="0">
                                          <p:val>
                                            <p:fltVal val="0"/>
                                          </p:val>
                                        </p:tav>
                                        <p:tav tm="100000">
                                          <p:val>
                                            <p:strVal val="#ppt_w"/>
                                          </p:val>
                                        </p:tav>
                                      </p:tavLst>
                                    </p:anim>
                                    <p:anim calcmode="lin" valueType="num">
                                      <p:cBhvr>
                                        <p:cTn id="41" dur="500" fill="hold"/>
                                        <p:tgtEl>
                                          <p:spTgt spid="82947">
                                            <p:txEl>
                                              <p:pRg st="2" end="2"/>
                                            </p:txEl>
                                          </p:spTgt>
                                        </p:tgtEl>
                                        <p:attrNameLst>
                                          <p:attrName>ppt_h</p:attrName>
                                        </p:attrNameLst>
                                      </p:cBhvr>
                                      <p:tavLst>
                                        <p:tav tm="0">
                                          <p:val>
                                            <p:fltVal val="0"/>
                                          </p:val>
                                        </p:tav>
                                        <p:tav tm="100000">
                                          <p:val>
                                            <p:strVal val="#ppt_h"/>
                                          </p:val>
                                        </p:tav>
                                      </p:tavLst>
                                    </p:anim>
                                    <p:animEffect transition="in" filter="fade">
                                      <p:cBhvr>
                                        <p:cTn id="42" dur="500"/>
                                        <p:tgtEl>
                                          <p:spTgt spid="82947">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83046"/>
                                        </p:tgtEl>
                                        <p:attrNameLst>
                                          <p:attrName>style.visibility</p:attrName>
                                        </p:attrNameLst>
                                      </p:cBhvr>
                                      <p:to>
                                        <p:strVal val="visible"/>
                                      </p:to>
                                    </p:set>
                                    <p:anim calcmode="lin" valueType="num">
                                      <p:cBhvr additive="base">
                                        <p:cTn id="47" dur="500" fill="hold"/>
                                        <p:tgtEl>
                                          <p:spTgt spid="83046"/>
                                        </p:tgtEl>
                                        <p:attrNameLst>
                                          <p:attrName>ppt_x</p:attrName>
                                        </p:attrNameLst>
                                      </p:cBhvr>
                                      <p:tavLst>
                                        <p:tav tm="0">
                                          <p:val>
                                            <p:strVal val="#ppt_x"/>
                                          </p:val>
                                        </p:tav>
                                        <p:tav tm="100000">
                                          <p:val>
                                            <p:strVal val="#ppt_x"/>
                                          </p:val>
                                        </p:tav>
                                      </p:tavLst>
                                    </p:anim>
                                    <p:anim calcmode="lin" valueType="num">
                                      <p:cBhvr additive="base">
                                        <p:cTn id="48" dur="500" fill="hold"/>
                                        <p:tgtEl>
                                          <p:spTgt spid="83046"/>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43" presetClass="entr" presetSubtype="0" fill="hold" nodeType="clickEffect">
                                  <p:stCondLst>
                                    <p:cond delay="0"/>
                                  </p:stCondLst>
                                  <p:childTnLst>
                                    <p:set>
                                      <p:cBhvr>
                                        <p:cTn id="52" dur="1" fill="hold">
                                          <p:stCondLst>
                                            <p:cond delay="0"/>
                                          </p:stCondLst>
                                        </p:cTn>
                                        <p:tgtEl>
                                          <p:spTgt spid="82947">
                                            <p:txEl>
                                              <p:pRg st="3" end="3"/>
                                            </p:txEl>
                                          </p:spTgt>
                                        </p:tgtEl>
                                        <p:attrNameLst>
                                          <p:attrName>style.visibility</p:attrName>
                                        </p:attrNameLst>
                                      </p:cBhvr>
                                      <p:to>
                                        <p:strVal val="visible"/>
                                      </p:to>
                                    </p:set>
                                    <p:animEffect transition="in" filter="fade">
                                      <p:cBhvr>
                                        <p:cTn id="53" dur="100"/>
                                        <p:tgtEl>
                                          <p:spTgt spid="82947">
                                            <p:txEl>
                                              <p:pRg st="3" end="3"/>
                                            </p:txEl>
                                          </p:spTgt>
                                        </p:tgtEl>
                                      </p:cBhvr>
                                    </p:animEffect>
                                    <p:anim calcmode="lin" valueType="num">
                                      <p:cBhvr>
                                        <p:cTn id="54" dur="400" fill="hold"/>
                                        <p:tgtEl>
                                          <p:spTgt spid="82947">
                                            <p:txEl>
                                              <p:pRg st="3" end="3"/>
                                            </p:txEl>
                                          </p:spTgt>
                                        </p:tgtEl>
                                        <p:attrNameLst>
                                          <p:attrName>ppt_x</p:attrName>
                                        </p:attrNameLst>
                                      </p:cBhvr>
                                      <p:tavLst>
                                        <p:tav tm="0">
                                          <p:val>
                                            <p:strVal val="#ppt_x"/>
                                          </p:val>
                                        </p:tav>
                                        <p:tav tm="100000">
                                          <p:val>
                                            <p:strVal val="#ppt_x"/>
                                          </p:val>
                                        </p:tav>
                                      </p:tavLst>
                                    </p:anim>
                                    <p:anim calcmode="lin" valueType="num">
                                      <p:cBhvr>
                                        <p:cTn id="55" dur="400" fill="hold"/>
                                        <p:tgtEl>
                                          <p:spTgt spid="82947">
                                            <p:txEl>
                                              <p:pRg st="3" end="3"/>
                                            </p:txEl>
                                          </p:spTgt>
                                        </p:tgtEl>
                                        <p:attrNameLst>
                                          <p:attrName>ppt_y</p:attrName>
                                        </p:attrNameLst>
                                      </p:cBhvr>
                                      <p:tavLst>
                                        <p:tav tm="0">
                                          <p:val>
                                            <p:strVal val="#ppt_y+0.31"/>
                                          </p:val>
                                        </p:tav>
                                        <p:tav tm="100000">
                                          <p:val>
                                            <p:strVal val="#ppt_y+0.31"/>
                                          </p:val>
                                        </p:tav>
                                      </p:tavLst>
                                    </p:anim>
                                    <p:anim calcmode="lin" valueType="num">
                                      <p:cBhvr>
                                        <p:cTn id="56" dur="600" decel="50000" fill="hold">
                                          <p:stCondLst>
                                            <p:cond delay="400"/>
                                          </p:stCondLst>
                                        </p:cTn>
                                        <p:tgtEl>
                                          <p:spTgt spid="82947">
                                            <p:txEl>
                                              <p:pRg st="3" end="3"/>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7" dur="600" decel="50000" fill="hold">
                                          <p:stCondLst>
                                            <p:cond delay="400"/>
                                          </p:stCondLst>
                                        </p:cTn>
                                        <p:tgtEl>
                                          <p:spTgt spid="82947">
                                            <p:txEl>
                                              <p:pRg st="3" end="3"/>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3" grpId="0" animBg="1"/>
      <p:bldP spid="83044" grpId="0" animBg="1"/>
      <p:bldP spid="83045" grpId="0" animBg="1"/>
      <p:bldP spid="8304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5924A706-6DC2-4EB3-A5AA-EF8936531D2C}" type="slidenum">
              <a:rPr lang="en-US" altLang="zh-CN" sz="1400" b="0">
                <a:solidFill>
                  <a:schemeClr val="bg2"/>
                </a:solidFill>
                <a:latin typeface="Times New Roman" pitchFamily="18" charset="0"/>
                <a:ea typeface="宋体" pitchFamily="2" charset="-122"/>
              </a:rPr>
              <a:pPr algn="ctr" eaLnBrk="1" hangingPunct="1">
                <a:spcBef>
                  <a:spcPct val="50000"/>
                </a:spcBef>
              </a:pPr>
              <a:t>62</a:t>
            </a:fld>
            <a:endParaRPr lang="en-US" altLang="zh-CN" sz="1400" b="0">
              <a:solidFill>
                <a:schemeClr val="bg2"/>
              </a:solidFill>
              <a:latin typeface="Times New Roman" pitchFamily="18" charset="0"/>
              <a:ea typeface="宋体" pitchFamily="2" charset="-122"/>
            </a:endParaRPr>
          </a:p>
        </p:txBody>
      </p:sp>
      <p:sp>
        <p:nvSpPr>
          <p:cNvPr id="63491" name="Text Box 2"/>
          <p:cNvSpPr txBox="1">
            <a:spLocks noChangeArrowheads="1"/>
          </p:cNvSpPr>
          <p:nvPr/>
        </p:nvSpPr>
        <p:spPr bwMode="auto">
          <a:xfrm>
            <a:off x="454025" y="2343150"/>
            <a:ext cx="133985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zh-CN" altLang="en-US" sz="3000" u="sng">
                <a:solidFill>
                  <a:schemeClr val="tx1"/>
                </a:solidFill>
                <a:ea typeface="仿宋_GB2312" pitchFamily="49" charset="-122"/>
              </a:rPr>
              <a:t>删除</a:t>
            </a:r>
            <a:r>
              <a:rPr lang="en-US" altLang="zh-CN" sz="3000" u="sng">
                <a:solidFill>
                  <a:schemeClr val="tx1"/>
                </a:solidFill>
                <a:ea typeface="仿宋_GB2312" pitchFamily="49" charset="-122"/>
              </a:rPr>
              <a:t>48</a:t>
            </a:r>
            <a:endParaRPr lang="en-US" altLang="zh-CN" sz="3000" b="0">
              <a:solidFill>
                <a:schemeClr val="tx1"/>
              </a:solidFill>
            </a:endParaRPr>
          </a:p>
        </p:txBody>
      </p:sp>
      <p:sp>
        <p:nvSpPr>
          <p:cNvPr id="63492" name="Text Box 3"/>
          <p:cNvSpPr txBox="1">
            <a:spLocks noChangeArrowheads="1"/>
          </p:cNvSpPr>
          <p:nvPr/>
        </p:nvSpPr>
        <p:spPr bwMode="auto">
          <a:xfrm>
            <a:off x="1646238" y="495300"/>
            <a:ext cx="59610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zh-CN" altLang="en-US" sz="3600">
                <a:latin typeface="Times New Roman" pitchFamily="18" charset="0"/>
                <a:ea typeface="华文新魏" pitchFamily="2" charset="-122"/>
              </a:rPr>
              <a:t>双向循环链表的删除算法</a:t>
            </a:r>
            <a:endParaRPr lang="zh-CN" altLang="en-US" sz="3000" b="0">
              <a:latin typeface="Times New Roman" pitchFamily="18" charset="0"/>
              <a:ea typeface="华文新魏" pitchFamily="2" charset="-122"/>
            </a:endParaRPr>
          </a:p>
        </p:txBody>
      </p:sp>
      <p:sp>
        <p:nvSpPr>
          <p:cNvPr id="63493" name="Rectangle 4" descr="白色大理石"/>
          <p:cNvSpPr>
            <a:spLocks noChangeArrowheads="1"/>
          </p:cNvSpPr>
          <p:nvPr/>
        </p:nvSpPr>
        <p:spPr bwMode="auto">
          <a:xfrm>
            <a:off x="1676400" y="1600200"/>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3494" name="Line 5"/>
          <p:cNvSpPr>
            <a:spLocks noChangeShapeType="1"/>
          </p:cNvSpPr>
          <p:nvPr/>
        </p:nvSpPr>
        <p:spPr bwMode="auto">
          <a:xfrm>
            <a:off x="1905000" y="16002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5" name="Line 6"/>
          <p:cNvSpPr>
            <a:spLocks noChangeShapeType="1"/>
          </p:cNvSpPr>
          <p:nvPr/>
        </p:nvSpPr>
        <p:spPr bwMode="auto">
          <a:xfrm>
            <a:off x="22860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6" name="Line 7"/>
          <p:cNvSpPr>
            <a:spLocks noChangeShapeType="1"/>
          </p:cNvSpPr>
          <p:nvPr/>
        </p:nvSpPr>
        <p:spPr bwMode="auto">
          <a:xfrm flipV="1">
            <a:off x="19050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7" name="Line 8"/>
          <p:cNvSpPr>
            <a:spLocks noChangeShapeType="1"/>
          </p:cNvSpPr>
          <p:nvPr/>
        </p:nvSpPr>
        <p:spPr bwMode="auto">
          <a:xfrm flipV="1">
            <a:off x="22860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8" name="Line 9"/>
          <p:cNvSpPr>
            <a:spLocks noChangeShapeType="1"/>
          </p:cNvSpPr>
          <p:nvPr/>
        </p:nvSpPr>
        <p:spPr bwMode="auto">
          <a:xfrm>
            <a:off x="19050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499" name="Rectangle 10" descr="白色大理石"/>
          <p:cNvSpPr>
            <a:spLocks noChangeArrowheads="1"/>
          </p:cNvSpPr>
          <p:nvPr/>
        </p:nvSpPr>
        <p:spPr bwMode="auto">
          <a:xfrm>
            <a:off x="2895600" y="1600200"/>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3500" name="Line 11"/>
          <p:cNvSpPr>
            <a:spLocks noChangeShapeType="1"/>
          </p:cNvSpPr>
          <p:nvPr/>
        </p:nvSpPr>
        <p:spPr bwMode="auto">
          <a:xfrm>
            <a:off x="35052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1" name="Line 12"/>
          <p:cNvSpPr>
            <a:spLocks noChangeShapeType="1"/>
          </p:cNvSpPr>
          <p:nvPr/>
        </p:nvSpPr>
        <p:spPr bwMode="auto">
          <a:xfrm flipV="1">
            <a:off x="31242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2" name="Line 13"/>
          <p:cNvSpPr>
            <a:spLocks noChangeShapeType="1"/>
          </p:cNvSpPr>
          <p:nvPr/>
        </p:nvSpPr>
        <p:spPr bwMode="auto">
          <a:xfrm flipV="1">
            <a:off x="35052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3" name="Line 14"/>
          <p:cNvSpPr>
            <a:spLocks noChangeShapeType="1"/>
          </p:cNvSpPr>
          <p:nvPr/>
        </p:nvSpPr>
        <p:spPr bwMode="auto">
          <a:xfrm>
            <a:off x="31242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Rectangle 15" descr="羊皮纸"/>
          <p:cNvSpPr>
            <a:spLocks noChangeArrowheads="1"/>
          </p:cNvSpPr>
          <p:nvPr/>
        </p:nvSpPr>
        <p:spPr bwMode="auto">
          <a:xfrm>
            <a:off x="4114800" y="1600200"/>
            <a:ext cx="838200" cy="533400"/>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3505" name="Line 16"/>
          <p:cNvSpPr>
            <a:spLocks noChangeShapeType="1"/>
          </p:cNvSpPr>
          <p:nvPr/>
        </p:nvSpPr>
        <p:spPr bwMode="auto">
          <a:xfrm>
            <a:off x="47244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6" name="Line 17"/>
          <p:cNvSpPr>
            <a:spLocks noChangeShapeType="1"/>
          </p:cNvSpPr>
          <p:nvPr/>
        </p:nvSpPr>
        <p:spPr bwMode="auto">
          <a:xfrm flipV="1">
            <a:off x="43434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8"/>
          <p:cNvSpPr>
            <a:spLocks noChangeShapeType="1"/>
          </p:cNvSpPr>
          <p:nvPr/>
        </p:nvSpPr>
        <p:spPr bwMode="auto">
          <a:xfrm flipV="1">
            <a:off x="47244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8" name="Line 19"/>
          <p:cNvSpPr>
            <a:spLocks noChangeShapeType="1"/>
          </p:cNvSpPr>
          <p:nvPr/>
        </p:nvSpPr>
        <p:spPr bwMode="auto">
          <a:xfrm>
            <a:off x="43434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9" name="Rectangle 20" descr="白色大理石"/>
          <p:cNvSpPr>
            <a:spLocks noChangeArrowheads="1"/>
          </p:cNvSpPr>
          <p:nvPr/>
        </p:nvSpPr>
        <p:spPr bwMode="auto">
          <a:xfrm>
            <a:off x="5334000" y="1600200"/>
            <a:ext cx="838200" cy="533400"/>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sp3d>
        </p:spPr>
        <p:txBody>
          <a:bodyPr wrap="none" anchor="ctr">
            <a:flatTx/>
          </a:bodyPr>
          <a:lstStyle/>
          <a:p>
            <a:endParaRPr lang="zh-CN" altLang="en-US"/>
          </a:p>
        </p:txBody>
      </p:sp>
      <p:sp>
        <p:nvSpPr>
          <p:cNvPr id="63510" name="Line 21"/>
          <p:cNvSpPr>
            <a:spLocks noChangeShapeType="1"/>
          </p:cNvSpPr>
          <p:nvPr/>
        </p:nvSpPr>
        <p:spPr bwMode="auto">
          <a:xfrm>
            <a:off x="59436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1" name="Line 22"/>
          <p:cNvSpPr>
            <a:spLocks noChangeShapeType="1"/>
          </p:cNvSpPr>
          <p:nvPr/>
        </p:nvSpPr>
        <p:spPr bwMode="auto">
          <a:xfrm flipV="1">
            <a:off x="55626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2" name="Line 23"/>
          <p:cNvSpPr>
            <a:spLocks noChangeShapeType="1"/>
          </p:cNvSpPr>
          <p:nvPr/>
        </p:nvSpPr>
        <p:spPr bwMode="auto">
          <a:xfrm flipV="1">
            <a:off x="5943600" y="1447800"/>
            <a:ext cx="152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24"/>
          <p:cNvSpPr>
            <a:spLocks noChangeShapeType="1"/>
          </p:cNvSpPr>
          <p:nvPr/>
        </p:nvSpPr>
        <p:spPr bwMode="auto">
          <a:xfrm>
            <a:off x="5562600" y="1600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4" name="Line 25"/>
          <p:cNvSpPr>
            <a:spLocks noChangeShapeType="1"/>
          </p:cNvSpPr>
          <p:nvPr/>
        </p:nvSpPr>
        <p:spPr bwMode="auto">
          <a:xfrm>
            <a:off x="2590800" y="1676400"/>
            <a:ext cx="3048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5" name="Line 26"/>
          <p:cNvSpPr>
            <a:spLocks noChangeShapeType="1"/>
          </p:cNvSpPr>
          <p:nvPr/>
        </p:nvSpPr>
        <p:spPr bwMode="auto">
          <a:xfrm>
            <a:off x="3810000" y="1676400"/>
            <a:ext cx="3048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27"/>
          <p:cNvSpPr>
            <a:spLocks noChangeShapeType="1"/>
          </p:cNvSpPr>
          <p:nvPr/>
        </p:nvSpPr>
        <p:spPr bwMode="auto">
          <a:xfrm>
            <a:off x="5029200" y="1676400"/>
            <a:ext cx="3048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7" name="Line 28"/>
          <p:cNvSpPr>
            <a:spLocks noChangeShapeType="1"/>
          </p:cNvSpPr>
          <p:nvPr/>
        </p:nvSpPr>
        <p:spPr bwMode="auto">
          <a:xfrm>
            <a:off x="1447800" y="1676400"/>
            <a:ext cx="2286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8" name="Line 29"/>
          <p:cNvSpPr>
            <a:spLocks noChangeShapeType="1"/>
          </p:cNvSpPr>
          <p:nvPr/>
        </p:nvSpPr>
        <p:spPr bwMode="auto">
          <a:xfrm>
            <a:off x="2590800" y="1905000"/>
            <a:ext cx="304800"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9" name="Line 30"/>
          <p:cNvSpPr>
            <a:spLocks noChangeShapeType="1"/>
          </p:cNvSpPr>
          <p:nvPr/>
        </p:nvSpPr>
        <p:spPr bwMode="auto">
          <a:xfrm flipV="1">
            <a:off x="1219200" y="1828800"/>
            <a:ext cx="457200" cy="0"/>
          </a:xfrm>
          <a:prstGeom prst="line">
            <a:avLst/>
          </a:prstGeom>
          <a:noFill/>
          <a:ln w="38100">
            <a:solidFill>
              <a:srgbClr val="26FFA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0" name="Line 31"/>
          <p:cNvSpPr>
            <a:spLocks noChangeShapeType="1"/>
          </p:cNvSpPr>
          <p:nvPr/>
        </p:nvSpPr>
        <p:spPr bwMode="auto">
          <a:xfrm>
            <a:off x="3810000" y="1905000"/>
            <a:ext cx="304800"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1" name="Line 32"/>
          <p:cNvSpPr>
            <a:spLocks noChangeShapeType="1"/>
          </p:cNvSpPr>
          <p:nvPr/>
        </p:nvSpPr>
        <p:spPr bwMode="auto">
          <a:xfrm>
            <a:off x="5029200" y="1905000"/>
            <a:ext cx="304800"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2" name="Line 33"/>
          <p:cNvSpPr>
            <a:spLocks noChangeShapeType="1"/>
          </p:cNvSpPr>
          <p:nvPr/>
        </p:nvSpPr>
        <p:spPr bwMode="auto">
          <a:xfrm>
            <a:off x="6248400" y="1905000"/>
            <a:ext cx="304800" cy="0"/>
          </a:xfrm>
          <a:prstGeom prst="line">
            <a:avLst/>
          </a:prstGeom>
          <a:noFill/>
          <a:ln w="38100">
            <a:solidFill>
              <a:srgbClr val="26FFA1"/>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3" name="Line 34"/>
          <p:cNvSpPr>
            <a:spLocks noChangeShapeType="1"/>
          </p:cNvSpPr>
          <p:nvPr/>
        </p:nvSpPr>
        <p:spPr bwMode="auto">
          <a:xfrm>
            <a:off x="6553200" y="1905000"/>
            <a:ext cx="0" cy="38100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4" name="Line 35"/>
          <p:cNvSpPr>
            <a:spLocks noChangeShapeType="1"/>
          </p:cNvSpPr>
          <p:nvPr/>
        </p:nvSpPr>
        <p:spPr bwMode="auto">
          <a:xfrm>
            <a:off x="1447800" y="1981200"/>
            <a:ext cx="228600"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5" name="Line 36"/>
          <p:cNvSpPr>
            <a:spLocks noChangeShapeType="1"/>
          </p:cNvSpPr>
          <p:nvPr/>
        </p:nvSpPr>
        <p:spPr bwMode="auto">
          <a:xfrm flipH="1">
            <a:off x="1447800" y="2286000"/>
            <a:ext cx="5105400"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6" name="Line 37"/>
          <p:cNvSpPr>
            <a:spLocks noChangeShapeType="1"/>
          </p:cNvSpPr>
          <p:nvPr/>
        </p:nvSpPr>
        <p:spPr bwMode="auto">
          <a:xfrm>
            <a:off x="1447800" y="1981200"/>
            <a:ext cx="0" cy="30480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7" name="Line 38"/>
          <p:cNvSpPr>
            <a:spLocks noChangeShapeType="1"/>
          </p:cNvSpPr>
          <p:nvPr/>
        </p:nvSpPr>
        <p:spPr bwMode="auto">
          <a:xfrm flipH="1">
            <a:off x="1447800" y="1295400"/>
            <a:ext cx="5105400"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8" name="Line 39"/>
          <p:cNvSpPr>
            <a:spLocks noChangeShapeType="1"/>
          </p:cNvSpPr>
          <p:nvPr/>
        </p:nvSpPr>
        <p:spPr bwMode="auto">
          <a:xfrm>
            <a:off x="1447800" y="1295400"/>
            <a:ext cx="0" cy="38100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29" name="Line 40"/>
          <p:cNvSpPr>
            <a:spLocks noChangeShapeType="1"/>
          </p:cNvSpPr>
          <p:nvPr/>
        </p:nvSpPr>
        <p:spPr bwMode="auto">
          <a:xfrm>
            <a:off x="6553200" y="1295400"/>
            <a:ext cx="0" cy="38100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0" name="Line 41"/>
          <p:cNvSpPr>
            <a:spLocks noChangeShapeType="1"/>
          </p:cNvSpPr>
          <p:nvPr/>
        </p:nvSpPr>
        <p:spPr bwMode="auto">
          <a:xfrm>
            <a:off x="6248400" y="1676400"/>
            <a:ext cx="304800" cy="0"/>
          </a:xfrm>
          <a:prstGeom prst="line">
            <a:avLst/>
          </a:prstGeom>
          <a:noFill/>
          <a:ln w="38100">
            <a:solidFill>
              <a:srgbClr val="26FFA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1" name="Text Box 42"/>
          <p:cNvSpPr txBox="1">
            <a:spLocks noChangeArrowheads="1"/>
          </p:cNvSpPr>
          <p:nvPr/>
        </p:nvSpPr>
        <p:spPr bwMode="auto">
          <a:xfrm>
            <a:off x="479425" y="1524000"/>
            <a:ext cx="815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first</a:t>
            </a:r>
            <a:endParaRPr lang="en-US" altLang="zh-CN" sz="2400" b="0">
              <a:solidFill>
                <a:schemeClr val="tx1"/>
              </a:solidFill>
              <a:latin typeface="Times New Roman" pitchFamily="18" charset="0"/>
            </a:endParaRPr>
          </a:p>
        </p:txBody>
      </p:sp>
      <p:sp>
        <p:nvSpPr>
          <p:cNvPr id="84012" name="Text Box 74"/>
          <p:cNvSpPr txBox="1">
            <a:spLocks noChangeArrowheads="1"/>
          </p:cNvSpPr>
          <p:nvPr/>
        </p:nvSpPr>
        <p:spPr bwMode="auto">
          <a:xfrm>
            <a:off x="6699250" y="1474788"/>
            <a:ext cx="138747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zh-CN" altLang="en-US" sz="3000" u="sng" smtClean="0">
                <a:solidFill>
                  <a:schemeClr val="tx1"/>
                </a:solidFill>
                <a:effectLst>
                  <a:outerShdw blurRad="38100" dist="38100" dir="2700000" algn="tl">
                    <a:srgbClr val="000000"/>
                  </a:outerShdw>
                </a:effectLst>
                <a:latin typeface="Times New Roman" pitchFamily="18" charset="0"/>
                <a:ea typeface="仿宋_GB2312" pitchFamily="49" charset="-122"/>
              </a:rPr>
              <a:t>非空表</a:t>
            </a:r>
            <a:endParaRPr lang="zh-CN" altLang="en-US" sz="3000" b="0" smtClean="0">
              <a:solidFill>
                <a:schemeClr val="tx1"/>
              </a:solidFill>
              <a:latin typeface="Times New Roman" pitchFamily="18" charset="0"/>
            </a:endParaRPr>
          </a:p>
        </p:txBody>
      </p:sp>
      <p:sp>
        <p:nvSpPr>
          <p:cNvPr id="63533" name="Line 75"/>
          <p:cNvSpPr>
            <a:spLocks noChangeShapeType="1"/>
          </p:cNvSpPr>
          <p:nvPr/>
        </p:nvSpPr>
        <p:spPr bwMode="auto">
          <a:xfrm flipV="1">
            <a:off x="4495800" y="2133600"/>
            <a:ext cx="0" cy="457200"/>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4" name="Text Box 76"/>
          <p:cNvSpPr txBox="1">
            <a:spLocks noChangeArrowheads="1"/>
          </p:cNvSpPr>
          <p:nvPr/>
        </p:nvSpPr>
        <p:spPr bwMode="auto">
          <a:xfrm>
            <a:off x="3073400" y="16002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31</a:t>
            </a:r>
            <a:endParaRPr lang="en-US" altLang="zh-CN" sz="2800" b="0">
              <a:solidFill>
                <a:schemeClr val="tx1"/>
              </a:solidFill>
              <a:latin typeface="Times New Roman" pitchFamily="18" charset="0"/>
            </a:endParaRPr>
          </a:p>
        </p:txBody>
      </p:sp>
      <p:sp>
        <p:nvSpPr>
          <p:cNvPr id="63535" name="Text Box 77"/>
          <p:cNvSpPr txBox="1">
            <a:spLocks noChangeArrowheads="1"/>
          </p:cNvSpPr>
          <p:nvPr/>
        </p:nvSpPr>
        <p:spPr bwMode="auto">
          <a:xfrm>
            <a:off x="4292600" y="16002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48</a:t>
            </a:r>
            <a:endParaRPr lang="en-US" altLang="zh-CN" sz="2800" b="0">
              <a:solidFill>
                <a:schemeClr val="tx1"/>
              </a:solidFill>
              <a:latin typeface="Times New Roman" pitchFamily="18" charset="0"/>
            </a:endParaRPr>
          </a:p>
        </p:txBody>
      </p:sp>
      <p:sp>
        <p:nvSpPr>
          <p:cNvPr id="63536" name="Text Box 78"/>
          <p:cNvSpPr txBox="1">
            <a:spLocks noChangeArrowheads="1"/>
          </p:cNvSpPr>
          <p:nvPr/>
        </p:nvSpPr>
        <p:spPr bwMode="auto">
          <a:xfrm>
            <a:off x="5511800" y="1600200"/>
            <a:ext cx="508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Arial Narrow" pitchFamily="34" charset="0"/>
              </a:rPr>
              <a:t>15</a:t>
            </a:r>
            <a:endParaRPr lang="en-US" altLang="zh-CN" sz="2800" b="0">
              <a:solidFill>
                <a:schemeClr val="tx1"/>
              </a:solidFill>
              <a:latin typeface="Times New Roman" pitchFamily="18" charset="0"/>
            </a:endParaRPr>
          </a:p>
        </p:txBody>
      </p:sp>
      <p:sp>
        <p:nvSpPr>
          <p:cNvPr id="63537" name="Text Box 79"/>
          <p:cNvSpPr txBox="1">
            <a:spLocks noChangeArrowheads="1"/>
          </p:cNvSpPr>
          <p:nvPr/>
        </p:nvSpPr>
        <p:spPr bwMode="auto">
          <a:xfrm>
            <a:off x="4357688" y="2428875"/>
            <a:ext cx="3857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r>
              <a:rPr lang="en-US" altLang="zh-CN" sz="2800">
                <a:solidFill>
                  <a:schemeClr val="tx1"/>
                </a:solidFill>
                <a:latin typeface="Times New Roman" pitchFamily="18" charset="0"/>
              </a:rPr>
              <a:t>p</a:t>
            </a:r>
          </a:p>
        </p:txBody>
      </p:sp>
      <p:sp>
        <p:nvSpPr>
          <p:cNvPr id="84018" name="Text Box 84"/>
          <p:cNvSpPr txBox="1">
            <a:spLocks noChangeArrowheads="1"/>
          </p:cNvSpPr>
          <p:nvPr/>
        </p:nvSpPr>
        <p:spPr bwMode="auto">
          <a:xfrm>
            <a:off x="1143000" y="3786188"/>
            <a:ext cx="7135813"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2947" tIns="56473" rIns="112947" bIns="56473">
            <a:spAutoFit/>
          </a:bodyPr>
          <a:lstStyle>
            <a:lvl1pPr defTabSz="1128713" eaLnBrk="0" hangingPunct="0">
              <a:defRPr sz="6000" b="1">
                <a:solidFill>
                  <a:schemeClr val="tx2"/>
                </a:solidFill>
                <a:latin typeface="华文隶书" pitchFamily="2" charset="-122"/>
                <a:ea typeface="华文隶书" pitchFamily="2" charset="-122"/>
              </a:defRPr>
            </a:lvl1pPr>
            <a:lvl2pPr marL="742950" indent="-285750" defTabSz="1128713" eaLnBrk="0" hangingPunct="0">
              <a:defRPr sz="6000" b="1">
                <a:solidFill>
                  <a:schemeClr val="tx2"/>
                </a:solidFill>
                <a:latin typeface="华文隶书" pitchFamily="2" charset="-122"/>
                <a:ea typeface="华文隶书" pitchFamily="2" charset="-122"/>
              </a:defRPr>
            </a:lvl2pPr>
            <a:lvl3pPr marL="1143000" indent="-228600" defTabSz="1128713" eaLnBrk="0" hangingPunct="0">
              <a:defRPr sz="6000" b="1">
                <a:solidFill>
                  <a:schemeClr val="tx2"/>
                </a:solidFill>
                <a:latin typeface="华文隶书" pitchFamily="2" charset="-122"/>
                <a:ea typeface="华文隶书" pitchFamily="2" charset="-122"/>
              </a:defRPr>
            </a:lvl3pPr>
            <a:lvl4pPr marL="1600200" indent="-228600" defTabSz="1128713" eaLnBrk="0" hangingPunct="0">
              <a:defRPr sz="6000" b="1">
                <a:solidFill>
                  <a:schemeClr val="tx2"/>
                </a:solidFill>
                <a:latin typeface="华文隶书" pitchFamily="2" charset="-122"/>
                <a:ea typeface="华文隶书" pitchFamily="2" charset="-122"/>
              </a:defRPr>
            </a:lvl4pPr>
            <a:lvl5pPr marL="2057400" indent="-228600" defTabSz="1128713" eaLnBrk="0" hangingPunct="0">
              <a:defRPr sz="6000" b="1">
                <a:solidFill>
                  <a:schemeClr val="tx2"/>
                </a:solidFill>
                <a:latin typeface="华文隶书" pitchFamily="2" charset="-122"/>
                <a:ea typeface="华文隶书" pitchFamily="2" charset="-122"/>
              </a:defRPr>
            </a:lvl5pPr>
            <a:lvl6pPr marL="25146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defTabSz="1128713"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b="0">
                <a:solidFill>
                  <a:schemeClr val="tx1"/>
                </a:solidFill>
                <a:latin typeface="Times New Roman" pitchFamily="18" charset="0"/>
              </a:rPr>
              <a:t>p</a:t>
            </a:r>
            <a:r>
              <a:rPr lang="en-US" altLang="zh-CN" sz="3200" b="0">
                <a:solidFill>
                  <a:schemeClr val="tx1"/>
                </a:solidFill>
                <a:latin typeface="楷体_GB2312" pitchFamily="49" charset="-122"/>
                <a:ea typeface="楷体_GB2312" pitchFamily="49" charset="-122"/>
              </a:rPr>
              <a:t>-&gt;</a:t>
            </a:r>
            <a:r>
              <a:rPr lang="en-US" altLang="zh-CN" sz="3200" b="0">
                <a:solidFill>
                  <a:schemeClr val="tx1"/>
                </a:solidFill>
                <a:latin typeface="Times New Roman" pitchFamily="18" charset="0"/>
              </a:rPr>
              <a:t>rLink</a:t>
            </a:r>
            <a:r>
              <a:rPr lang="en-US" altLang="zh-CN" sz="3200" b="0">
                <a:solidFill>
                  <a:schemeClr val="tx1"/>
                </a:solidFill>
                <a:latin typeface="楷体_GB2312" pitchFamily="49" charset="-122"/>
                <a:ea typeface="楷体_GB2312" pitchFamily="49" charset="-122"/>
              </a:rPr>
              <a:t>-&gt;</a:t>
            </a:r>
            <a:r>
              <a:rPr lang="en-US" altLang="zh-CN" sz="3200" b="0">
                <a:solidFill>
                  <a:schemeClr val="tx1"/>
                </a:solidFill>
                <a:latin typeface="Times New Roman" pitchFamily="18" charset="0"/>
              </a:rPr>
              <a:t>lLink = p</a:t>
            </a:r>
            <a:r>
              <a:rPr lang="en-US" altLang="zh-CN" sz="3200" b="0">
                <a:solidFill>
                  <a:schemeClr val="tx1"/>
                </a:solidFill>
                <a:latin typeface="楷体_GB2312" pitchFamily="49" charset="-122"/>
                <a:ea typeface="楷体_GB2312" pitchFamily="49" charset="-122"/>
              </a:rPr>
              <a:t>-&gt;</a:t>
            </a:r>
            <a:r>
              <a:rPr lang="en-US" altLang="zh-CN" sz="3200" b="0">
                <a:solidFill>
                  <a:schemeClr val="tx1"/>
                </a:solidFill>
                <a:latin typeface="Times New Roman" pitchFamily="18" charset="0"/>
              </a:rPr>
              <a:t>lLink</a:t>
            </a:r>
            <a:r>
              <a:rPr lang="en-US" altLang="zh-CN" sz="3200">
                <a:solidFill>
                  <a:schemeClr val="tx1"/>
                </a:solidFill>
                <a:latin typeface="Times New Roman" pitchFamily="18" charset="0"/>
              </a:rPr>
              <a:t>;</a:t>
            </a:r>
          </a:p>
          <a:p>
            <a:pPr eaLnBrk="1" hangingPunct="1"/>
            <a:endParaRPr lang="en-US" altLang="zh-CN" sz="3200">
              <a:solidFill>
                <a:schemeClr val="tx1"/>
              </a:solidFill>
              <a:latin typeface="Times New Roman" pitchFamily="18" charset="0"/>
            </a:endParaRPr>
          </a:p>
          <a:p>
            <a:pPr eaLnBrk="1" hangingPunct="1"/>
            <a:r>
              <a:rPr lang="en-US" altLang="zh-CN" sz="3200" b="0">
                <a:solidFill>
                  <a:schemeClr val="tx1"/>
                </a:solidFill>
                <a:latin typeface="Times New Roman" pitchFamily="18" charset="0"/>
              </a:rPr>
              <a:t> p</a:t>
            </a:r>
            <a:r>
              <a:rPr lang="en-US" altLang="zh-CN" sz="3200" b="0">
                <a:solidFill>
                  <a:schemeClr val="tx1"/>
                </a:solidFill>
                <a:latin typeface="楷体_GB2312" pitchFamily="49" charset="-122"/>
                <a:ea typeface="楷体_GB2312" pitchFamily="49" charset="-122"/>
              </a:rPr>
              <a:t>-&gt;</a:t>
            </a:r>
            <a:r>
              <a:rPr lang="en-US" altLang="zh-CN" sz="3200" b="0">
                <a:solidFill>
                  <a:schemeClr val="tx1"/>
                </a:solidFill>
                <a:latin typeface="Times New Roman" pitchFamily="18" charset="0"/>
              </a:rPr>
              <a:t>lLink</a:t>
            </a:r>
            <a:r>
              <a:rPr lang="en-US" altLang="zh-CN" sz="3200" b="0">
                <a:solidFill>
                  <a:schemeClr val="tx1"/>
                </a:solidFill>
                <a:latin typeface="楷体_GB2312" pitchFamily="49" charset="-122"/>
                <a:ea typeface="楷体_GB2312" pitchFamily="49" charset="-122"/>
              </a:rPr>
              <a:t>-&gt;</a:t>
            </a:r>
            <a:r>
              <a:rPr lang="en-US" altLang="zh-CN" sz="3200" b="0">
                <a:solidFill>
                  <a:schemeClr val="tx1"/>
                </a:solidFill>
                <a:latin typeface="Times New Roman" pitchFamily="18" charset="0"/>
              </a:rPr>
              <a:t>rLink = p</a:t>
            </a:r>
            <a:r>
              <a:rPr lang="en-US" altLang="zh-CN" sz="3200" b="0">
                <a:solidFill>
                  <a:schemeClr val="tx1"/>
                </a:solidFill>
                <a:latin typeface="楷体_GB2312" pitchFamily="49" charset="-122"/>
                <a:ea typeface="楷体_GB2312" pitchFamily="49" charset="-122"/>
              </a:rPr>
              <a:t>-&gt;</a:t>
            </a:r>
            <a:r>
              <a:rPr lang="en-US" altLang="zh-CN" sz="3200" b="0">
                <a:solidFill>
                  <a:schemeClr val="tx1"/>
                </a:solidFill>
                <a:latin typeface="Times New Roman" pitchFamily="18" charset="0"/>
              </a:rPr>
              <a:t>rLink</a:t>
            </a:r>
            <a:r>
              <a:rPr lang="en-US" altLang="zh-CN" sz="3200">
                <a:solidFill>
                  <a:schemeClr val="tx1"/>
                </a:solidFill>
                <a:latin typeface="Times New Roman" pitchFamily="18" charset="0"/>
              </a:rPr>
              <a:t>;</a:t>
            </a:r>
            <a:endParaRPr lang="en-US" altLang="zh-CN" sz="3000" b="0">
              <a:solidFill>
                <a:schemeClr val="tx1"/>
              </a:solidFill>
              <a:latin typeface="Times New Roman" pitchFamily="18" charset="0"/>
            </a:endParaRPr>
          </a:p>
        </p:txBody>
      </p:sp>
      <p:cxnSp>
        <p:nvCxnSpPr>
          <p:cNvPr id="63539" name="肘形连接符 87"/>
          <p:cNvCxnSpPr>
            <a:cxnSpLocks noChangeShapeType="1"/>
            <a:stCxn id="63509" idx="1"/>
          </p:cNvCxnSpPr>
          <p:nvPr/>
        </p:nvCxnSpPr>
        <p:spPr bwMode="auto">
          <a:xfrm>
            <a:off x="5357813" y="1928813"/>
            <a:ext cx="914400" cy="914400"/>
          </a:xfrm>
          <a:prstGeom prst="bentConnector3">
            <a:avLst>
              <a:gd name="adj1" fmla="val 50000"/>
            </a:avLst>
          </a:prstGeom>
          <a:noFill/>
          <a:ln>
            <a:noFill/>
          </a:ln>
          <a:effectLst>
            <a:outerShdw dist="35921" dir="2700000" algn="ctr" rotWithShape="0">
              <a:schemeClr val="bg2"/>
            </a:outerShdw>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miter lim="800000"/>
                <a:headEnd/>
                <a:tailEnd/>
              </a14:hiddenLine>
            </a:ext>
          </a:extLst>
        </p:spPr>
      </p:cxnSp>
      <p:sp>
        <p:nvSpPr>
          <p:cNvPr id="84020" name="Line 32"/>
          <p:cNvSpPr>
            <a:spLocks noChangeShapeType="1"/>
          </p:cNvSpPr>
          <p:nvPr/>
        </p:nvSpPr>
        <p:spPr bwMode="auto">
          <a:xfrm>
            <a:off x="3798888" y="1900238"/>
            <a:ext cx="1519237" cy="0"/>
          </a:xfrm>
          <a:prstGeom prst="line">
            <a:avLst/>
          </a:prstGeom>
          <a:noFill/>
          <a:ln w="38100">
            <a:solidFill>
              <a:srgbClr val="FF0000"/>
            </a:solidFill>
            <a:round/>
            <a:headEnd type="triangle" w="sm"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1" name="Line 26"/>
          <p:cNvSpPr>
            <a:spLocks noChangeShapeType="1"/>
          </p:cNvSpPr>
          <p:nvPr/>
        </p:nvSpPr>
        <p:spPr bwMode="auto">
          <a:xfrm>
            <a:off x="3816350" y="1684338"/>
            <a:ext cx="1519238" cy="0"/>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4020"/>
                                        </p:tgtEl>
                                        <p:attrNameLst>
                                          <p:attrName>style.visibility</p:attrName>
                                        </p:attrNameLst>
                                      </p:cBhvr>
                                      <p:to>
                                        <p:strVal val="visible"/>
                                      </p:to>
                                    </p:set>
                                    <p:animEffect transition="in" filter="slide(fromBottom)">
                                      <p:cBhvr>
                                        <p:cTn id="7" dur="500"/>
                                        <p:tgtEl>
                                          <p:spTgt spid="840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0" fill="hold" nodeType="clickEffect">
                                  <p:stCondLst>
                                    <p:cond delay="0"/>
                                  </p:stCondLst>
                                  <p:childTnLst>
                                    <p:set>
                                      <p:cBhvr>
                                        <p:cTn id="11" dur="1" fill="hold">
                                          <p:stCondLst>
                                            <p:cond delay="0"/>
                                          </p:stCondLst>
                                        </p:cTn>
                                        <p:tgtEl>
                                          <p:spTgt spid="84018">
                                            <p:txEl>
                                              <p:pRg st="0" end="0"/>
                                            </p:txEl>
                                          </p:spTgt>
                                        </p:tgtEl>
                                        <p:attrNameLst>
                                          <p:attrName>style.visibility</p:attrName>
                                        </p:attrNameLst>
                                      </p:cBhvr>
                                      <p:to>
                                        <p:strVal val="visible"/>
                                      </p:to>
                                    </p:set>
                                    <p:anim calcmode="lin" valueType="num">
                                      <p:cBhvr>
                                        <p:cTn id="12" dur="500" fill="hold"/>
                                        <p:tgtEl>
                                          <p:spTgt spid="84018">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84018">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8401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4021"/>
                                        </p:tgtEl>
                                        <p:attrNameLst>
                                          <p:attrName>style.visibility</p:attrName>
                                        </p:attrNameLst>
                                      </p:cBhvr>
                                      <p:to>
                                        <p:strVal val="visible"/>
                                      </p:to>
                                    </p:set>
                                    <p:anim calcmode="lin" valueType="num">
                                      <p:cBhvr additive="base">
                                        <p:cTn id="19" dur="500" fill="hold"/>
                                        <p:tgtEl>
                                          <p:spTgt spid="84021"/>
                                        </p:tgtEl>
                                        <p:attrNameLst>
                                          <p:attrName>ppt_x</p:attrName>
                                        </p:attrNameLst>
                                      </p:cBhvr>
                                      <p:tavLst>
                                        <p:tav tm="0">
                                          <p:val>
                                            <p:strVal val="#ppt_x"/>
                                          </p:val>
                                        </p:tav>
                                        <p:tav tm="100000">
                                          <p:val>
                                            <p:strVal val="#ppt_x"/>
                                          </p:val>
                                        </p:tav>
                                      </p:tavLst>
                                    </p:anim>
                                    <p:anim calcmode="lin" valueType="num">
                                      <p:cBhvr additive="base">
                                        <p:cTn id="20" dur="500" fill="hold"/>
                                        <p:tgtEl>
                                          <p:spTgt spid="8402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53" presetClass="entr" presetSubtype="0" fill="hold" nodeType="clickEffect">
                                  <p:stCondLst>
                                    <p:cond delay="0"/>
                                  </p:stCondLst>
                                  <p:childTnLst>
                                    <p:set>
                                      <p:cBhvr>
                                        <p:cTn id="24" dur="1" fill="hold">
                                          <p:stCondLst>
                                            <p:cond delay="0"/>
                                          </p:stCondLst>
                                        </p:cTn>
                                        <p:tgtEl>
                                          <p:spTgt spid="84018">
                                            <p:txEl>
                                              <p:pRg st="2" end="2"/>
                                            </p:txEl>
                                          </p:spTgt>
                                        </p:tgtEl>
                                        <p:attrNameLst>
                                          <p:attrName>style.visibility</p:attrName>
                                        </p:attrNameLst>
                                      </p:cBhvr>
                                      <p:to>
                                        <p:strVal val="visible"/>
                                      </p:to>
                                    </p:set>
                                    <p:anim calcmode="lin" valueType="num">
                                      <p:cBhvr>
                                        <p:cTn id="25" dur="500" fill="hold"/>
                                        <p:tgtEl>
                                          <p:spTgt spid="84018">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84018">
                                            <p:txEl>
                                              <p:pRg st="2" end="2"/>
                                            </p:txEl>
                                          </p:spTgt>
                                        </p:tgtEl>
                                        <p:attrNameLst>
                                          <p:attrName>ppt_h</p:attrName>
                                        </p:attrNameLst>
                                      </p:cBhvr>
                                      <p:tavLst>
                                        <p:tav tm="0">
                                          <p:val>
                                            <p:fltVal val="0"/>
                                          </p:val>
                                        </p:tav>
                                        <p:tav tm="100000">
                                          <p:val>
                                            <p:strVal val="#ppt_h"/>
                                          </p:val>
                                        </p:tav>
                                      </p:tavLst>
                                    </p:anim>
                                    <p:animEffect transition="in" filter="fade">
                                      <p:cBhvr>
                                        <p:cTn id="27" dur="500"/>
                                        <p:tgtEl>
                                          <p:spTgt spid="840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20" grpId="0" animBg="1"/>
      <p:bldP spid="8402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2BE4CE76-B041-49E2-9AC6-0956D957C252}" type="slidenum">
              <a:rPr lang="en-US" altLang="zh-CN" sz="1400" b="0">
                <a:solidFill>
                  <a:schemeClr val="bg2"/>
                </a:solidFill>
                <a:latin typeface="Times New Roman" pitchFamily="18" charset="0"/>
                <a:ea typeface="宋体" pitchFamily="2" charset="-122"/>
              </a:rPr>
              <a:pPr algn="ctr" eaLnBrk="1" hangingPunct="1">
                <a:spcBef>
                  <a:spcPct val="50000"/>
                </a:spcBef>
              </a:pPr>
              <a:t>63</a:t>
            </a:fld>
            <a:endParaRPr lang="en-US" altLang="zh-CN" sz="1400" b="0">
              <a:solidFill>
                <a:schemeClr val="bg2"/>
              </a:solidFill>
              <a:latin typeface="Times New Roman" pitchFamily="18" charset="0"/>
              <a:ea typeface="宋体" pitchFamily="2" charset="-122"/>
            </a:endParaRPr>
          </a:p>
        </p:txBody>
      </p:sp>
      <p:sp>
        <p:nvSpPr>
          <p:cNvPr id="84995" name="Rectangle 3"/>
          <p:cNvSpPr>
            <a:spLocks noGrp="1" noChangeArrowheads="1"/>
          </p:cNvSpPr>
          <p:nvPr>
            <p:ph type="title" idx="4294967295"/>
          </p:nvPr>
        </p:nvSpPr>
        <p:spPr>
          <a:xfrm>
            <a:off x="1000125" y="1124744"/>
            <a:ext cx="7143750" cy="714375"/>
          </a:xfrm>
        </p:spPr>
        <p:txBody>
          <a:bodyPr/>
          <a:lstStyle/>
          <a:p>
            <a:pPr>
              <a:defRPr/>
            </a:pPr>
            <a:r>
              <a:rPr lang="en-US" sz="4000" b="1" dirty="0" smtClean="0">
                <a:solidFill>
                  <a:schemeClr val="tx1"/>
                </a:solidFill>
                <a:effectLst>
                  <a:outerShdw blurRad="38100" dist="38100" dir="2700000" algn="tl">
                    <a:srgbClr val="000000"/>
                  </a:outerShdw>
                </a:effectLst>
                <a:latin typeface="华文新魏" pitchFamily="2" charset="-122"/>
                <a:ea typeface="华文新魏" pitchFamily="2" charset="-122"/>
              </a:rPr>
              <a:t>2.5      </a:t>
            </a:r>
            <a:r>
              <a:rPr lang="zh-CN" altLang="en-US" sz="4000" b="1" dirty="0" smtClean="0">
                <a:solidFill>
                  <a:schemeClr val="tx1"/>
                </a:solidFill>
                <a:effectLst>
                  <a:outerShdw blurRad="38100" dist="38100" dir="2700000" algn="tl">
                    <a:srgbClr val="000000"/>
                  </a:outerShdw>
                </a:effectLst>
                <a:latin typeface="华文新魏" pitchFamily="2" charset="-122"/>
                <a:ea typeface="华文新魏" pitchFamily="2" charset="-122"/>
              </a:rPr>
              <a:t>单链表的应用</a:t>
            </a:r>
            <a:br>
              <a:rPr lang="zh-CN" altLang="en-US" sz="4000" b="1" dirty="0" smtClean="0">
                <a:solidFill>
                  <a:schemeClr val="tx1"/>
                </a:solidFill>
                <a:effectLst>
                  <a:outerShdw blurRad="38100" dist="38100" dir="2700000" algn="tl">
                    <a:srgbClr val="000000"/>
                  </a:outerShdw>
                </a:effectLst>
                <a:latin typeface="华文新魏" pitchFamily="2" charset="-122"/>
                <a:ea typeface="华文新魏" pitchFamily="2" charset="-122"/>
              </a:rPr>
            </a:br>
            <a:r>
              <a:rPr lang="zh-CN" altLang="en-US" sz="4000" b="1" dirty="0" smtClean="0">
                <a:solidFill>
                  <a:schemeClr val="tx1"/>
                </a:solidFill>
                <a:effectLst>
                  <a:outerShdw blurRad="38100" dist="38100" dir="2700000" algn="tl">
                    <a:srgbClr val="000000"/>
                  </a:outerShdw>
                </a:effectLst>
                <a:latin typeface="华文新魏" pitchFamily="2" charset="-122"/>
                <a:ea typeface="华文新魏" pitchFamily="2" charset="-122"/>
              </a:rPr>
              <a:t>          多项式</a:t>
            </a:r>
            <a:endParaRPr lang="en-US" dirty="0" smtClean="0">
              <a:solidFill>
                <a:schemeClr val="tx1"/>
              </a:solidFill>
              <a:latin typeface="华文新魏" pitchFamily="2" charset="-122"/>
              <a:ea typeface="华文新魏" pitchFamily="2" charset="-122"/>
            </a:endParaRPr>
          </a:p>
        </p:txBody>
      </p:sp>
      <p:graphicFrame>
        <p:nvGraphicFramePr>
          <p:cNvPr id="64516" name="Object 4"/>
          <p:cNvGraphicFramePr>
            <a:graphicFrameLocks noChangeAspect="1"/>
          </p:cNvGraphicFramePr>
          <p:nvPr>
            <p:extLst>
              <p:ext uri="{D42A27DB-BD31-4B8C-83A1-F6EECF244321}">
                <p14:modId xmlns:p14="http://schemas.microsoft.com/office/powerpoint/2010/main" val="2278625305"/>
              </p:ext>
            </p:extLst>
          </p:nvPr>
        </p:nvGraphicFramePr>
        <p:xfrm>
          <a:off x="1691680" y="2276872"/>
          <a:ext cx="5500687" cy="1814512"/>
        </p:xfrm>
        <a:graphic>
          <a:graphicData uri="http://schemas.openxmlformats.org/presentationml/2006/ole">
            <mc:AlternateContent xmlns:mc="http://schemas.openxmlformats.org/markup-compatibility/2006">
              <mc:Choice xmlns:v="urn:schemas-microsoft-com:vml" Requires="v">
                <p:oleObj spid="_x0000_s64546" r:id="rId3" imgW="2185349" imgH="686098" progId="Equation.3">
                  <p:embed/>
                </p:oleObj>
              </mc:Choice>
              <mc:Fallback>
                <p:oleObj r:id="rId3" imgW="2185349" imgH="686098"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2276872"/>
                        <a:ext cx="5500687" cy="18145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Rectangle 4"/>
          <p:cNvSpPr txBox="1">
            <a:spLocks noChangeArrowheads="1"/>
          </p:cNvSpPr>
          <p:nvPr/>
        </p:nvSpPr>
        <p:spPr bwMode="auto">
          <a:xfrm>
            <a:off x="714375" y="4643438"/>
            <a:ext cx="7826375" cy="173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nSpc>
                <a:spcPct val="105000"/>
              </a:lnSpc>
              <a:spcBef>
                <a:spcPct val="15000"/>
              </a:spcBef>
              <a:buClr>
                <a:srgbClr val="CC0000"/>
              </a:buClr>
              <a:buSzPct val="55000"/>
              <a:buFont typeface="Monotype Sorts" pitchFamily="2" charset="2"/>
              <a:buNone/>
              <a:defRPr/>
            </a:pPr>
            <a:r>
              <a:rPr lang="en-US" sz="3000" i="1" dirty="0" smtClean="0">
                <a:solidFill>
                  <a:schemeClr val="tx1"/>
                </a:solidFill>
                <a:effectLst>
                  <a:outerShdw blurRad="38100" dist="38100" dir="2700000" algn="tl">
                    <a:srgbClr val="000000"/>
                  </a:outerShdw>
                </a:effectLst>
                <a:latin typeface="Times New Roman" pitchFamily="18" charset="0"/>
                <a:ea typeface="仿宋_GB2312" pitchFamily="49" charset="-122"/>
              </a:rPr>
              <a:t>          n</a:t>
            </a:r>
            <a:r>
              <a:rPr lang="zh-CN" alt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阶多项式 </a:t>
            </a:r>
            <a:r>
              <a:rPr lang="en-US" sz="3000" i="1" dirty="0" err="1" smtClean="0">
                <a:solidFill>
                  <a:schemeClr val="tx1"/>
                </a:solidFill>
                <a:latin typeface="Times New Roman" pitchFamily="18" charset="0"/>
                <a:ea typeface="仿宋_GB2312" pitchFamily="49" charset="-122"/>
              </a:rPr>
              <a:t>P</a:t>
            </a:r>
            <a:r>
              <a:rPr lang="en-US" sz="3000" i="1" baseline="-25000" dirty="0" err="1" smtClean="0">
                <a:solidFill>
                  <a:schemeClr val="tx1"/>
                </a:solidFill>
                <a:latin typeface="Times New Roman" pitchFamily="18" charset="0"/>
                <a:ea typeface="仿宋_GB2312" pitchFamily="49" charset="-122"/>
              </a:rPr>
              <a:t>n</a:t>
            </a:r>
            <a:r>
              <a:rPr lang="en-US" sz="3000" dirty="0" smtClean="0">
                <a:solidFill>
                  <a:schemeClr val="tx1"/>
                </a:solidFill>
                <a:latin typeface="Times New Roman" pitchFamily="18" charset="0"/>
                <a:ea typeface="仿宋_GB2312" pitchFamily="49" charset="-122"/>
              </a:rPr>
              <a:t>(</a:t>
            </a:r>
            <a:r>
              <a:rPr lang="en-US" sz="3000" i="1" dirty="0" smtClean="0">
                <a:solidFill>
                  <a:schemeClr val="tx1"/>
                </a:solidFill>
                <a:latin typeface="Times New Roman" pitchFamily="18" charset="0"/>
                <a:ea typeface="仿宋_GB2312" pitchFamily="49" charset="-122"/>
              </a:rPr>
              <a:t>x</a:t>
            </a:r>
            <a:r>
              <a:rPr lang="en-US" sz="3000" dirty="0" smtClean="0">
                <a:solidFill>
                  <a:schemeClr val="tx1"/>
                </a:solidFill>
                <a:latin typeface="Times New Roman" pitchFamily="18" charset="0"/>
                <a:ea typeface="仿宋_GB2312" pitchFamily="49" charset="-122"/>
              </a:rPr>
              <a:t>) </a:t>
            </a:r>
            <a:r>
              <a:rPr lang="zh-CN" alt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有 </a:t>
            </a:r>
            <a:r>
              <a:rPr lang="en-US" sz="3000" i="1" dirty="0" smtClean="0">
                <a:solidFill>
                  <a:schemeClr val="tx1"/>
                </a:solidFill>
                <a:effectLst>
                  <a:outerShdw blurRad="38100" dist="38100" dir="2700000" algn="tl">
                    <a:srgbClr val="000000"/>
                  </a:outerShdw>
                </a:effectLst>
                <a:latin typeface="Times New Roman" pitchFamily="18" charset="0"/>
                <a:ea typeface="仿宋_GB2312" pitchFamily="49" charset="-122"/>
              </a:rPr>
              <a:t>n</a:t>
            </a:r>
            <a:r>
              <a:rPr 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+1 </a:t>
            </a:r>
            <a:r>
              <a:rPr lang="zh-CN" alt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项</a:t>
            </a:r>
            <a:r>
              <a:rPr lang="zh-CN" altLang="en-US" sz="3000" dirty="0" smtClean="0">
                <a:solidFill>
                  <a:schemeClr val="tx1"/>
                </a:solidFill>
                <a:latin typeface="Times New Roman" pitchFamily="18" charset="0"/>
                <a:ea typeface="仿宋_GB2312" pitchFamily="49" charset="-122"/>
              </a:rPr>
              <a:t>。</a:t>
            </a:r>
          </a:p>
          <a:p>
            <a:pPr lvl="1">
              <a:lnSpc>
                <a:spcPct val="105000"/>
              </a:lnSpc>
              <a:spcBef>
                <a:spcPct val="15000"/>
              </a:spcBef>
              <a:buClr>
                <a:srgbClr val="009900"/>
              </a:buClr>
              <a:buSzPct val="55000"/>
              <a:buFont typeface="Wingdings" pitchFamily="2" charset="2"/>
              <a:buChar char="u"/>
              <a:defRPr/>
            </a:pPr>
            <a:r>
              <a:rPr lang="zh-CN" altLang="en-US" sz="3000" dirty="0" smtClean="0">
                <a:solidFill>
                  <a:schemeClr val="tx1"/>
                </a:solidFill>
                <a:latin typeface="Times New Roman" pitchFamily="18" charset="0"/>
                <a:ea typeface="仿宋_GB2312" pitchFamily="49" charset="-122"/>
              </a:rPr>
              <a:t> </a:t>
            </a:r>
            <a:r>
              <a:rPr lang="zh-CN" alt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系数 </a:t>
            </a:r>
            <a:r>
              <a:rPr lang="en-US" sz="3000" i="1" dirty="0" smtClean="0">
                <a:solidFill>
                  <a:schemeClr val="tx1"/>
                </a:solidFill>
                <a:effectLst>
                  <a:outerShdw blurRad="38100" dist="38100" dir="2700000" algn="tl">
                    <a:srgbClr val="000000"/>
                  </a:outerShdw>
                </a:effectLst>
                <a:latin typeface="Times New Roman" pitchFamily="18" charset="0"/>
                <a:ea typeface="仿宋_GB2312" pitchFamily="49" charset="-122"/>
              </a:rPr>
              <a:t>a</a:t>
            </a:r>
            <a:r>
              <a:rPr lang="en-US" sz="3000" baseline="-25000" dirty="0" smtClean="0">
                <a:solidFill>
                  <a:schemeClr val="tx1"/>
                </a:solidFill>
                <a:effectLst>
                  <a:outerShdw blurRad="38100" dist="38100" dir="2700000" algn="tl">
                    <a:srgbClr val="000000"/>
                  </a:outerShdw>
                </a:effectLst>
                <a:latin typeface="Times New Roman" pitchFamily="18" charset="0"/>
                <a:ea typeface="仿宋_GB2312" pitchFamily="49" charset="-122"/>
              </a:rPr>
              <a:t>0</a:t>
            </a:r>
            <a:r>
              <a:rPr 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 </a:t>
            </a:r>
            <a:r>
              <a:rPr lang="en-US" sz="3000" i="1" dirty="0" smtClean="0">
                <a:solidFill>
                  <a:schemeClr val="tx1"/>
                </a:solidFill>
                <a:effectLst>
                  <a:outerShdw blurRad="38100" dist="38100" dir="2700000" algn="tl">
                    <a:srgbClr val="000000"/>
                  </a:outerShdw>
                </a:effectLst>
                <a:latin typeface="Times New Roman" pitchFamily="18" charset="0"/>
                <a:ea typeface="仿宋_GB2312" pitchFamily="49" charset="-122"/>
              </a:rPr>
              <a:t>a</a:t>
            </a:r>
            <a:r>
              <a:rPr lang="en-US" sz="3000" baseline="-25000" dirty="0" smtClean="0">
                <a:solidFill>
                  <a:schemeClr val="tx1"/>
                </a:solidFill>
                <a:effectLst>
                  <a:outerShdw blurRad="38100" dist="38100" dir="2700000" algn="tl">
                    <a:srgbClr val="000000"/>
                  </a:outerShdw>
                </a:effectLst>
                <a:latin typeface="Times New Roman" pitchFamily="18" charset="0"/>
                <a:ea typeface="仿宋_GB2312" pitchFamily="49" charset="-122"/>
              </a:rPr>
              <a:t>1</a:t>
            </a:r>
            <a:r>
              <a:rPr 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 </a:t>
            </a:r>
            <a:r>
              <a:rPr lang="en-US" sz="3000" i="1" dirty="0" smtClean="0">
                <a:solidFill>
                  <a:schemeClr val="tx1"/>
                </a:solidFill>
                <a:effectLst>
                  <a:outerShdw blurRad="38100" dist="38100" dir="2700000" algn="tl">
                    <a:srgbClr val="000000"/>
                  </a:outerShdw>
                </a:effectLst>
                <a:latin typeface="Times New Roman" pitchFamily="18" charset="0"/>
                <a:ea typeface="仿宋_GB2312" pitchFamily="49" charset="-122"/>
              </a:rPr>
              <a:t>a</a:t>
            </a:r>
            <a:r>
              <a:rPr lang="en-US" sz="3000" baseline="-25000" dirty="0" smtClean="0">
                <a:solidFill>
                  <a:schemeClr val="tx1"/>
                </a:solidFill>
                <a:effectLst>
                  <a:outerShdw blurRad="38100" dist="38100" dir="2700000" algn="tl">
                    <a:srgbClr val="000000"/>
                  </a:outerShdw>
                </a:effectLst>
                <a:latin typeface="Times New Roman" pitchFamily="18" charset="0"/>
                <a:ea typeface="仿宋_GB2312" pitchFamily="49" charset="-122"/>
              </a:rPr>
              <a:t>2</a:t>
            </a:r>
            <a:r>
              <a:rPr 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 …, </a:t>
            </a:r>
            <a:r>
              <a:rPr lang="en-US" sz="3000" i="1" dirty="0" smtClean="0">
                <a:solidFill>
                  <a:schemeClr val="tx1"/>
                </a:solidFill>
                <a:effectLst>
                  <a:outerShdw blurRad="38100" dist="38100" dir="2700000" algn="tl">
                    <a:srgbClr val="000000"/>
                  </a:outerShdw>
                </a:effectLst>
                <a:latin typeface="Times New Roman" pitchFamily="18" charset="0"/>
                <a:ea typeface="仿宋_GB2312" pitchFamily="49" charset="-122"/>
              </a:rPr>
              <a:t>a</a:t>
            </a:r>
            <a:r>
              <a:rPr lang="en-US" sz="3000" i="1" baseline="-25000" dirty="0" smtClean="0">
                <a:solidFill>
                  <a:schemeClr val="tx1"/>
                </a:solidFill>
                <a:effectLst>
                  <a:outerShdw blurRad="38100" dist="38100" dir="2700000" algn="tl">
                    <a:srgbClr val="000000"/>
                  </a:outerShdw>
                </a:effectLst>
                <a:latin typeface="Times New Roman" pitchFamily="18" charset="0"/>
                <a:ea typeface="仿宋_GB2312" pitchFamily="49" charset="-122"/>
              </a:rPr>
              <a:t>n</a:t>
            </a:r>
            <a:endParaRPr lang="en-US" sz="3000" dirty="0" smtClean="0">
              <a:solidFill>
                <a:schemeClr val="tx1"/>
              </a:solidFill>
              <a:latin typeface="Times New Roman" pitchFamily="18" charset="0"/>
              <a:ea typeface="仿宋_GB2312" pitchFamily="49" charset="-122"/>
            </a:endParaRPr>
          </a:p>
          <a:p>
            <a:pPr lvl="1">
              <a:lnSpc>
                <a:spcPct val="105000"/>
              </a:lnSpc>
              <a:spcBef>
                <a:spcPct val="15000"/>
              </a:spcBef>
              <a:buClr>
                <a:srgbClr val="009900"/>
              </a:buClr>
              <a:buSzPct val="55000"/>
              <a:buFont typeface="Wingdings" pitchFamily="2" charset="2"/>
              <a:buChar char="u"/>
              <a:defRPr/>
            </a:pPr>
            <a:r>
              <a:rPr lang="en-US" sz="3000" dirty="0" smtClean="0">
                <a:solidFill>
                  <a:schemeClr val="tx1"/>
                </a:solidFill>
                <a:latin typeface="Times New Roman" pitchFamily="18" charset="0"/>
                <a:ea typeface="仿宋_GB2312" pitchFamily="49" charset="-122"/>
              </a:rPr>
              <a:t> </a:t>
            </a:r>
            <a:r>
              <a:rPr lang="zh-CN" alt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指数 </a:t>
            </a:r>
            <a:r>
              <a:rPr 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0, 1, 2, …, </a:t>
            </a:r>
            <a:r>
              <a:rPr lang="en-US" sz="3000" i="1" dirty="0" smtClean="0">
                <a:solidFill>
                  <a:schemeClr val="tx1"/>
                </a:solidFill>
                <a:effectLst>
                  <a:outerShdw blurRad="38100" dist="38100" dir="2700000" algn="tl">
                    <a:srgbClr val="000000"/>
                  </a:outerShdw>
                </a:effectLst>
                <a:latin typeface="Times New Roman" pitchFamily="18" charset="0"/>
                <a:ea typeface="仿宋_GB2312" pitchFamily="49" charset="-122"/>
              </a:rPr>
              <a:t>n</a:t>
            </a:r>
            <a:r>
              <a:rPr lang="zh-CN" altLang="en-US" sz="3000" dirty="0" smtClean="0">
                <a:solidFill>
                  <a:schemeClr val="tx1"/>
                </a:solidFill>
                <a:effectLst>
                  <a:outerShdw blurRad="38100" dist="38100" dir="2700000" algn="tl">
                    <a:srgbClr val="000000"/>
                  </a:outerShdw>
                </a:effectLst>
                <a:latin typeface="Times New Roman" pitchFamily="18" charset="0"/>
                <a:ea typeface="仿宋_GB2312" pitchFamily="49" charset="-122"/>
              </a:rPr>
              <a:t>。按升幂排列</a:t>
            </a:r>
            <a:endParaRPr lang="zh-CN" altLang="en-US" sz="3000" b="0" dirty="0" smtClean="0">
              <a:solidFill>
                <a:schemeClr val="tx1"/>
              </a:solidFill>
              <a:latin typeface="Times New Roman" pitchFamily="18" charset="0"/>
              <a:ea typeface="仿宋_GB2312" pitchFamily="49" charset="-122"/>
            </a:endParaRPr>
          </a:p>
        </p:txBody>
      </p:sp>
    </p:spTree>
  </p:cSld>
  <p:clrMapOvr>
    <a:masterClrMapping/>
  </p:clrMapOvr>
  <p:transition spd="med">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E50ECAB0-B15C-491F-96D0-47345A402280}" type="slidenum">
              <a:rPr lang="en-US" altLang="zh-CN" sz="1400" b="0">
                <a:solidFill>
                  <a:schemeClr val="bg2"/>
                </a:solidFill>
                <a:latin typeface="Times New Roman" pitchFamily="18" charset="0"/>
                <a:ea typeface="宋体" pitchFamily="2" charset="-122"/>
              </a:rPr>
              <a:pPr algn="ctr" eaLnBrk="1" hangingPunct="1">
                <a:spcBef>
                  <a:spcPct val="50000"/>
                </a:spcBef>
              </a:pPr>
              <a:t>64</a:t>
            </a:fld>
            <a:endParaRPr lang="en-US" altLang="zh-CN" sz="1400" b="0">
              <a:solidFill>
                <a:schemeClr val="bg2"/>
              </a:solidFill>
              <a:latin typeface="Times New Roman" pitchFamily="18" charset="0"/>
              <a:ea typeface="宋体" pitchFamily="2" charset="-122"/>
            </a:endParaRPr>
          </a:p>
        </p:txBody>
      </p:sp>
      <p:sp>
        <p:nvSpPr>
          <p:cNvPr id="65539" name="Text Box 2"/>
          <p:cNvSpPr txBox="1">
            <a:spLocks noChangeArrowheads="1"/>
          </p:cNvSpPr>
          <p:nvPr/>
        </p:nvSpPr>
        <p:spPr bwMode="auto">
          <a:xfrm>
            <a:off x="-130175" y="4403725"/>
            <a:ext cx="2397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000" b="0">
                <a:latin typeface="Times New Roman" pitchFamily="18" charset="0"/>
              </a:rPr>
              <a:t> </a:t>
            </a:r>
          </a:p>
        </p:txBody>
      </p:sp>
      <p:sp>
        <p:nvSpPr>
          <p:cNvPr id="65540" name="Rectangle 3"/>
          <p:cNvSpPr>
            <a:spLocks noGrp="1" noChangeArrowheads="1"/>
          </p:cNvSpPr>
          <p:nvPr>
            <p:ph type="title" idx="4294967295"/>
          </p:nvPr>
        </p:nvSpPr>
        <p:spPr>
          <a:xfrm>
            <a:off x="428625" y="214313"/>
            <a:ext cx="6953250" cy="685800"/>
          </a:xfrm>
        </p:spPr>
        <p:txBody>
          <a:bodyPr/>
          <a:lstStyle/>
          <a:p>
            <a:r>
              <a:rPr lang="en-US" altLang="zh-CN" sz="4000" b="1" smtClean="0">
                <a:solidFill>
                  <a:schemeClr val="tx1"/>
                </a:solidFill>
                <a:ea typeface="华文新魏" pitchFamily="2" charset="-122"/>
              </a:rPr>
              <a:t>2.5.1 </a:t>
            </a:r>
            <a:r>
              <a:rPr lang="zh-CN" altLang="en-US" sz="4000" b="1" smtClean="0">
                <a:solidFill>
                  <a:schemeClr val="tx1"/>
                </a:solidFill>
                <a:ea typeface="华文新魏" pitchFamily="2" charset="-122"/>
              </a:rPr>
              <a:t>多项式的存储表示</a:t>
            </a:r>
            <a:endParaRPr lang="zh-CN" altLang="en-US" sz="4000" smtClean="0">
              <a:solidFill>
                <a:schemeClr val="tx1"/>
              </a:solidFill>
              <a:ea typeface="华文新魏" pitchFamily="2" charset="-122"/>
            </a:endParaRPr>
          </a:p>
        </p:txBody>
      </p:sp>
      <p:sp>
        <p:nvSpPr>
          <p:cNvPr id="86021" name="Rectangle 4"/>
          <p:cNvSpPr>
            <a:spLocks noGrp="1" noChangeArrowheads="1"/>
          </p:cNvSpPr>
          <p:nvPr>
            <p:ph type="body" idx="4294967295"/>
          </p:nvPr>
        </p:nvSpPr>
        <p:spPr>
          <a:xfrm>
            <a:off x="838200" y="1071563"/>
            <a:ext cx="7772400" cy="4046537"/>
          </a:xfrm>
        </p:spPr>
        <p:txBody>
          <a:bodyPr/>
          <a:lstStyle/>
          <a:p>
            <a:pPr>
              <a:lnSpc>
                <a:spcPct val="85000"/>
              </a:lnSpc>
              <a:buFont typeface="Wingdings" pitchFamily="2" charset="2"/>
              <a:buNone/>
              <a:defRPr/>
            </a:pPr>
            <a:r>
              <a:rPr lang="zh-CN" altLang="en-US" sz="3000" b="1" dirty="0" smtClean="0">
                <a:effectLst>
                  <a:outerShdw blurRad="38100" dist="38100" dir="2700000" algn="tl">
                    <a:srgbClr val="000000"/>
                  </a:outerShdw>
                </a:effectLst>
                <a:ea typeface="仿宋_GB2312" pitchFamily="49" charset="-122"/>
              </a:rPr>
              <a:t>第</a:t>
            </a:r>
            <a:r>
              <a:rPr lang="en-US" altLang="zh-CN" sz="3000" b="1" dirty="0" smtClean="0">
                <a:effectLst>
                  <a:outerShdw blurRad="38100" dist="38100" dir="2700000" algn="tl">
                    <a:srgbClr val="000000"/>
                  </a:outerShdw>
                </a:effectLst>
                <a:ea typeface="仿宋_GB2312" pitchFamily="49" charset="-122"/>
              </a:rPr>
              <a:t>1</a:t>
            </a:r>
            <a:r>
              <a:rPr lang="zh-CN" altLang="en-US" sz="3000" b="1" dirty="0" smtClean="0">
                <a:effectLst>
                  <a:outerShdw blurRad="38100" dist="38100" dir="2700000" algn="tl">
                    <a:srgbClr val="000000"/>
                  </a:outerShdw>
                </a:effectLst>
                <a:ea typeface="仿宋_GB2312" pitchFamily="49" charset="-122"/>
              </a:rPr>
              <a:t>种：只存储系数的顺序存储</a:t>
            </a:r>
            <a:endParaRPr lang="en-US" altLang="zh-CN" sz="3000" b="1" dirty="0">
              <a:effectLst>
                <a:outerShdw blurRad="38100" dist="38100" dir="2700000" algn="tl">
                  <a:srgbClr val="000000"/>
                </a:outerShdw>
              </a:effectLst>
              <a:ea typeface="仿宋_GB2312" pitchFamily="49" charset="-122"/>
            </a:endParaRPr>
          </a:p>
          <a:p>
            <a:pPr>
              <a:lnSpc>
                <a:spcPct val="85000"/>
              </a:lnSpc>
              <a:buFont typeface="Wingdings" pitchFamily="2" charset="2"/>
              <a:buNone/>
              <a:defRPr/>
            </a:pPr>
            <a:r>
              <a:rPr lang="zh-CN" altLang="en-US" sz="2800" b="1" dirty="0" smtClean="0">
                <a:ea typeface="仿宋_GB2312" pitchFamily="49" charset="-122"/>
              </a:rPr>
              <a:t>在类的私有域中定义多项式的数据成员：</a:t>
            </a:r>
            <a:endParaRPr lang="en-US" sz="2800" b="1" dirty="0" smtClean="0">
              <a:ea typeface="仿宋_GB2312" pitchFamily="49" charset="-122"/>
            </a:endParaRPr>
          </a:p>
          <a:p>
            <a:pPr>
              <a:lnSpc>
                <a:spcPct val="85000"/>
              </a:lnSpc>
              <a:buFont typeface="Wingdings" pitchFamily="2" charset="2"/>
              <a:buNone/>
              <a:defRPr/>
            </a:pPr>
            <a:r>
              <a:rPr lang="en-US" sz="3000" b="1" dirty="0" smtClean="0">
                <a:ea typeface="仿宋_GB2312" pitchFamily="49" charset="-122"/>
              </a:rPr>
              <a:t>private:  </a:t>
            </a:r>
          </a:p>
          <a:p>
            <a:pPr>
              <a:lnSpc>
                <a:spcPct val="85000"/>
              </a:lnSpc>
              <a:buFont typeface="Wingdings" pitchFamily="2" charset="2"/>
              <a:buNone/>
              <a:defRPr/>
            </a:pPr>
            <a:r>
              <a:rPr lang="en-US" sz="3000" b="1" dirty="0" smtClean="0">
                <a:ea typeface="仿宋_GB2312" pitchFamily="49" charset="-122"/>
              </a:rPr>
              <a:t>  </a:t>
            </a:r>
            <a:r>
              <a:rPr lang="en-US" sz="3000" b="1" dirty="0" err="1" smtClean="0">
                <a:ea typeface="仿宋_GB2312" pitchFamily="49" charset="-122"/>
              </a:rPr>
              <a:t>int</a:t>
            </a:r>
            <a:r>
              <a:rPr lang="en-US" sz="3000" b="1" dirty="0" smtClean="0">
                <a:ea typeface="仿宋_GB2312" pitchFamily="49" charset="-122"/>
              </a:rPr>
              <a:t> degree;</a:t>
            </a:r>
            <a:r>
              <a:rPr lang="zh-CN" altLang="en-US" sz="3000" b="1" dirty="0">
                <a:ea typeface="仿宋_GB2312" pitchFamily="49" charset="-122"/>
              </a:rPr>
              <a:t> </a:t>
            </a:r>
            <a:r>
              <a:rPr lang="zh-CN" altLang="en-US" sz="3000" b="1" dirty="0" smtClean="0">
                <a:ea typeface="仿宋_GB2312" pitchFamily="49" charset="-122"/>
              </a:rPr>
              <a:t> </a:t>
            </a:r>
            <a:r>
              <a:rPr lang="en-US" altLang="zh-CN" sz="3000" b="1" dirty="0" smtClean="0">
                <a:ea typeface="仿宋_GB2312" pitchFamily="49" charset="-122"/>
              </a:rPr>
              <a:t>//</a:t>
            </a:r>
            <a:r>
              <a:rPr lang="zh-CN" altLang="en-US" sz="3000" b="1" dirty="0" smtClean="0">
                <a:ea typeface="仿宋_GB2312" pitchFamily="49" charset="-122"/>
              </a:rPr>
              <a:t>等价于 顺序表中的</a:t>
            </a:r>
            <a:r>
              <a:rPr lang="en-US" altLang="zh-CN" sz="3000" b="1" dirty="0" smtClean="0">
                <a:ea typeface="仿宋_GB2312" pitchFamily="49" charset="-122"/>
              </a:rPr>
              <a:t>last</a:t>
            </a:r>
            <a:endParaRPr lang="en-US" sz="3000" b="1" dirty="0" smtClean="0">
              <a:ea typeface="仿宋_GB2312" pitchFamily="49" charset="-122"/>
            </a:endParaRPr>
          </a:p>
          <a:p>
            <a:pPr>
              <a:lnSpc>
                <a:spcPct val="85000"/>
              </a:lnSpc>
              <a:buFont typeface="Wingdings" pitchFamily="2" charset="2"/>
              <a:buNone/>
              <a:defRPr/>
            </a:pPr>
            <a:r>
              <a:rPr lang="en-US" sz="3000" b="1" dirty="0" smtClean="0">
                <a:ea typeface="仿宋_GB2312" pitchFamily="49" charset="-122"/>
              </a:rPr>
              <a:t>  float </a:t>
            </a:r>
            <a:r>
              <a:rPr lang="en-US" sz="3000" b="1" dirty="0" err="1" smtClean="0">
                <a:ea typeface="仿宋_GB2312" pitchFamily="49" charset="-122"/>
              </a:rPr>
              <a:t>coef</a:t>
            </a:r>
            <a:r>
              <a:rPr lang="en-US" sz="3000" b="1" dirty="0" smtClean="0">
                <a:ea typeface="仿宋_GB2312" pitchFamily="49" charset="-122"/>
              </a:rPr>
              <a:t> [maxDegree+1];</a:t>
            </a:r>
          </a:p>
          <a:p>
            <a:pPr>
              <a:lnSpc>
                <a:spcPct val="85000"/>
              </a:lnSpc>
              <a:buFont typeface="Wingdings" pitchFamily="2" charset="2"/>
              <a:buNone/>
              <a:defRPr/>
            </a:pPr>
            <a:r>
              <a:rPr lang="en-US" sz="3000" b="1" dirty="0" err="1" smtClean="0">
                <a:ea typeface="仿宋_GB2312" pitchFamily="49" charset="-122"/>
              </a:rPr>
              <a:t>则</a:t>
            </a:r>
            <a:r>
              <a:rPr lang="en-US" sz="3000" b="1" dirty="0" err="1" smtClean="0">
                <a:solidFill>
                  <a:srgbClr val="FF3300"/>
                </a:solidFill>
                <a:effectLst>
                  <a:outerShdw blurRad="38100" dist="38100" dir="2700000" algn="tl">
                    <a:srgbClr val="000000"/>
                  </a:outerShdw>
                </a:effectLst>
                <a:ea typeface="仿宋_GB2312" pitchFamily="49" charset="-122"/>
              </a:rPr>
              <a:t>P</a:t>
            </a:r>
            <a:r>
              <a:rPr lang="en-US" sz="3000" b="1" baseline="-25000" dirty="0" err="1" smtClean="0">
                <a:solidFill>
                  <a:srgbClr val="FF3300"/>
                </a:solidFill>
                <a:effectLst>
                  <a:outerShdw blurRad="38100" dist="38100" dir="2700000" algn="tl">
                    <a:srgbClr val="000000"/>
                  </a:outerShdw>
                </a:effectLst>
                <a:ea typeface="仿宋_GB2312" pitchFamily="49" charset="-122"/>
              </a:rPr>
              <a:t>n</a:t>
            </a:r>
            <a:r>
              <a:rPr lang="en-US" sz="3000" b="1" dirty="0" smtClean="0">
                <a:solidFill>
                  <a:srgbClr val="FF3300"/>
                </a:solidFill>
                <a:effectLst>
                  <a:outerShdw blurRad="38100" dist="38100" dir="2700000" algn="tl">
                    <a:srgbClr val="000000"/>
                  </a:outerShdw>
                </a:effectLst>
                <a:ea typeface="仿宋_GB2312" pitchFamily="49" charset="-122"/>
              </a:rPr>
              <a:t>(x)</a:t>
            </a:r>
            <a:r>
              <a:rPr lang="zh-CN" altLang="en-US" sz="3000" b="1" dirty="0" smtClean="0">
                <a:ea typeface="仿宋_GB2312" pitchFamily="49" charset="-122"/>
              </a:rPr>
              <a:t>可以表示为：</a:t>
            </a:r>
          </a:p>
          <a:p>
            <a:pPr>
              <a:lnSpc>
                <a:spcPct val="85000"/>
              </a:lnSpc>
              <a:buFont typeface="Wingdings" pitchFamily="2" charset="2"/>
              <a:buNone/>
              <a:defRPr/>
            </a:pPr>
            <a:r>
              <a:rPr lang="en-US" sz="3000" b="1" dirty="0" err="1" smtClean="0">
                <a:ea typeface="仿宋_GB2312" pitchFamily="49" charset="-122"/>
              </a:rPr>
              <a:t>pl.degree</a:t>
            </a:r>
            <a:r>
              <a:rPr lang="en-US" sz="3000" b="1" dirty="0" smtClean="0">
                <a:ea typeface="仿宋_GB2312" pitchFamily="49" charset="-122"/>
              </a:rPr>
              <a:t> = n, </a:t>
            </a:r>
            <a:r>
              <a:rPr lang="en-US" sz="3000" b="1" dirty="0" err="1" smtClean="0">
                <a:ea typeface="仿宋_GB2312" pitchFamily="49" charset="-122"/>
              </a:rPr>
              <a:t>pl.coef</a:t>
            </a:r>
            <a:r>
              <a:rPr lang="en-US" sz="3000" b="1" dirty="0" smtClean="0">
                <a:ea typeface="仿宋_GB2312" pitchFamily="49" charset="-122"/>
              </a:rPr>
              <a:t>[</a:t>
            </a:r>
            <a:r>
              <a:rPr lang="en-US" sz="3000" b="1" i="1" dirty="0" smtClean="0">
                <a:ea typeface="仿宋_GB2312" pitchFamily="49" charset="-122"/>
              </a:rPr>
              <a:t>i</a:t>
            </a:r>
            <a:r>
              <a:rPr lang="en-US" sz="3000" b="1" dirty="0" smtClean="0">
                <a:ea typeface="仿宋_GB2312" pitchFamily="49" charset="-122"/>
              </a:rPr>
              <a:t>] = </a:t>
            </a:r>
            <a:r>
              <a:rPr lang="en-US" sz="3000" b="1" i="1" dirty="0" err="1" smtClean="0">
                <a:ea typeface="仿宋_GB2312" pitchFamily="49" charset="-122"/>
              </a:rPr>
              <a:t>a</a:t>
            </a:r>
            <a:r>
              <a:rPr lang="en-US" sz="3000" b="1" i="1" baseline="-25000" dirty="0" err="1" smtClean="0">
                <a:ea typeface="仿宋_GB2312" pitchFamily="49" charset="-122"/>
              </a:rPr>
              <a:t>i</a:t>
            </a:r>
            <a:r>
              <a:rPr lang="en-US" sz="3000" b="1" dirty="0" smtClean="0">
                <a:ea typeface="仿宋_GB2312" pitchFamily="49" charset="-122"/>
              </a:rPr>
              <a:t>,   0 </a:t>
            </a:r>
            <a:r>
              <a:rPr lang="en-US" sz="3000" b="1" dirty="0" smtClean="0">
                <a:ea typeface="仿宋_GB2312" pitchFamily="49" charset="-122"/>
                <a:sym typeface="Symbol" pitchFamily="18" charset="2"/>
              </a:rPr>
              <a:t></a:t>
            </a:r>
            <a:r>
              <a:rPr lang="en-US" sz="3000" b="1" dirty="0" smtClean="0">
                <a:ea typeface="仿宋_GB2312" pitchFamily="49" charset="-122"/>
              </a:rPr>
              <a:t> </a:t>
            </a:r>
            <a:r>
              <a:rPr lang="en-US" sz="3000" b="1" i="1" dirty="0" smtClean="0">
                <a:ea typeface="仿宋_GB2312" pitchFamily="49" charset="-122"/>
              </a:rPr>
              <a:t>i</a:t>
            </a:r>
            <a:r>
              <a:rPr lang="en-US" sz="3000" b="1" dirty="0" smtClean="0">
                <a:ea typeface="仿宋_GB2312" pitchFamily="49" charset="-122"/>
              </a:rPr>
              <a:t> </a:t>
            </a:r>
            <a:r>
              <a:rPr lang="en-US" sz="3000" b="1" dirty="0" smtClean="0">
                <a:ea typeface="仿宋_GB2312" pitchFamily="49" charset="-122"/>
                <a:sym typeface="Symbol" pitchFamily="18" charset="2"/>
              </a:rPr>
              <a:t></a:t>
            </a:r>
            <a:r>
              <a:rPr lang="en-US" sz="3000" b="1" dirty="0" smtClean="0">
                <a:ea typeface="仿宋_GB2312" pitchFamily="49" charset="-122"/>
              </a:rPr>
              <a:t> n</a:t>
            </a:r>
          </a:p>
        </p:txBody>
      </p:sp>
      <p:grpSp>
        <p:nvGrpSpPr>
          <p:cNvPr id="86022" name="Group 6"/>
          <p:cNvGrpSpPr>
            <a:grpSpLocks/>
          </p:cNvGrpSpPr>
          <p:nvPr/>
        </p:nvGrpSpPr>
        <p:grpSpPr bwMode="auto">
          <a:xfrm>
            <a:off x="492125" y="4530725"/>
            <a:ext cx="7759700" cy="1795463"/>
            <a:chOff x="0" y="0"/>
            <a:chExt cx="4888" cy="1131"/>
          </a:xfrm>
        </p:grpSpPr>
        <p:sp>
          <p:nvSpPr>
            <p:cNvPr id="65543" name="Rectangle 5"/>
            <p:cNvSpPr>
              <a:spLocks noChangeArrowheads="1"/>
            </p:cNvSpPr>
            <p:nvPr/>
          </p:nvSpPr>
          <p:spPr bwMode="auto">
            <a:xfrm>
              <a:off x="578" y="354"/>
              <a:ext cx="3840" cy="384"/>
            </a:xfrm>
            <a:prstGeom prst="rect">
              <a:avLst/>
            </a:prstGeom>
            <a:solidFill>
              <a:srgbClr val="CCFF99"/>
            </a:solidFill>
            <a:ln w="9525">
              <a:solidFill>
                <a:srgbClr val="FF505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65544" name="Text Box 6"/>
            <p:cNvSpPr txBox="1">
              <a:spLocks noChangeArrowheads="1"/>
            </p:cNvSpPr>
            <p:nvPr/>
          </p:nvSpPr>
          <p:spPr bwMode="auto">
            <a:xfrm>
              <a:off x="674" y="325"/>
              <a:ext cx="370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0</a:t>
              </a:r>
              <a:r>
                <a:rPr lang="en-US" altLang="zh-CN" sz="3200">
                  <a:solidFill>
                    <a:schemeClr val="tx1"/>
                  </a:solidFill>
                  <a:latin typeface="Times New Roman" pitchFamily="18" charset="0"/>
                </a:rPr>
                <a:t>    </a:t>
              </a:r>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1</a:t>
              </a:r>
              <a:r>
                <a:rPr lang="en-US" altLang="zh-CN" sz="3200">
                  <a:solidFill>
                    <a:schemeClr val="tx1"/>
                  </a:solidFill>
                  <a:latin typeface="Times New Roman" pitchFamily="18" charset="0"/>
                </a:rPr>
                <a:t>    </a:t>
              </a:r>
              <a:r>
                <a:rPr lang="en-US" altLang="zh-CN" sz="3200" i="1">
                  <a:solidFill>
                    <a:schemeClr val="tx1"/>
                  </a:solidFill>
                  <a:latin typeface="Times New Roman" pitchFamily="18" charset="0"/>
                </a:rPr>
                <a:t>a</a:t>
              </a:r>
              <a:r>
                <a:rPr lang="en-US" altLang="zh-CN" sz="3200" baseline="-25000">
                  <a:solidFill>
                    <a:schemeClr val="tx1"/>
                  </a:solidFill>
                  <a:latin typeface="Times New Roman" pitchFamily="18" charset="0"/>
                </a:rPr>
                <a:t>2</a:t>
              </a:r>
              <a:r>
                <a:rPr lang="en-US" altLang="zh-CN" sz="3200">
                  <a:solidFill>
                    <a:schemeClr val="tx1"/>
                  </a:solidFill>
                  <a:latin typeface="Times New Roman" pitchFamily="18" charset="0"/>
                </a:rPr>
                <a:t>     ……    </a:t>
              </a:r>
              <a:r>
                <a:rPr lang="en-US" altLang="zh-CN" sz="3200" i="1">
                  <a:solidFill>
                    <a:schemeClr val="tx1"/>
                  </a:solidFill>
                  <a:latin typeface="Times New Roman" pitchFamily="18" charset="0"/>
                </a:rPr>
                <a:t>a</a:t>
              </a:r>
              <a:r>
                <a:rPr lang="en-US" altLang="zh-CN" sz="3200" i="1" baseline="-25000">
                  <a:solidFill>
                    <a:schemeClr val="tx1"/>
                  </a:solidFill>
                  <a:latin typeface="Times New Roman" pitchFamily="18" charset="0"/>
                </a:rPr>
                <a:t>n</a:t>
              </a:r>
              <a:r>
                <a:rPr lang="en-US" altLang="zh-CN" sz="3200">
                  <a:solidFill>
                    <a:schemeClr val="tx1"/>
                  </a:solidFill>
                  <a:latin typeface="Times New Roman" pitchFamily="18" charset="0"/>
                </a:rPr>
                <a:t>     ………</a:t>
              </a:r>
              <a:endParaRPr lang="en-US" altLang="zh-CN" sz="2400" b="0">
                <a:solidFill>
                  <a:schemeClr val="tx1"/>
                </a:solidFill>
                <a:latin typeface="Times New Roman" pitchFamily="18" charset="0"/>
              </a:endParaRPr>
            </a:p>
          </p:txBody>
        </p:sp>
        <p:sp>
          <p:nvSpPr>
            <p:cNvPr id="65545" name="Line 7"/>
            <p:cNvSpPr>
              <a:spLocks noChangeShapeType="1"/>
            </p:cNvSpPr>
            <p:nvPr/>
          </p:nvSpPr>
          <p:spPr bwMode="auto">
            <a:xfrm>
              <a:off x="1058" y="354"/>
              <a:ext cx="0" cy="384"/>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6" name="Line 8"/>
            <p:cNvSpPr>
              <a:spLocks noChangeShapeType="1"/>
            </p:cNvSpPr>
            <p:nvPr/>
          </p:nvSpPr>
          <p:spPr bwMode="auto">
            <a:xfrm>
              <a:off x="1538" y="354"/>
              <a:ext cx="0" cy="384"/>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7" name="Line 9"/>
            <p:cNvSpPr>
              <a:spLocks noChangeShapeType="1"/>
            </p:cNvSpPr>
            <p:nvPr/>
          </p:nvSpPr>
          <p:spPr bwMode="auto">
            <a:xfrm>
              <a:off x="2018" y="354"/>
              <a:ext cx="0" cy="384"/>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8" name="Line 10"/>
            <p:cNvSpPr>
              <a:spLocks noChangeShapeType="1"/>
            </p:cNvSpPr>
            <p:nvPr/>
          </p:nvSpPr>
          <p:spPr bwMode="auto">
            <a:xfrm flipH="1">
              <a:off x="3314" y="354"/>
              <a:ext cx="0" cy="384"/>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49" name="Line 11"/>
            <p:cNvSpPr>
              <a:spLocks noChangeShapeType="1"/>
            </p:cNvSpPr>
            <p:nvPr/>
          </p:nvSpPr>
          <p:spPr bwMode="auto">
            <a:xfrm>
              <a:off x="2834" y="354"/>
              <a:ext cx="0" cy="384"/>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0" name="Text Box 12"/>
            <p:cNvSpPr txBox="1">
              <a:spLocks noChangeArrowheads="1"/>
            </p:cNvSpPr>
            <p:nvPr/>
          </p:nvSpPr>
          <p:spPr bwMode="auto">
            <a:xfrm>
              <a:off x="674" y="0"/>
              <a:ext cx="42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a:solidFill>
                    <a:schemeClr val="tx1"/>
                  </a:solidFill>
                  <a:latin typeface="Times New Roman" pitchFamily="18" charset="0"/>
                </a:rPr>
                <a:t>0       1       2                degree      maxDegree</a:t>
              </a:r>
              <a:endParaRPr lang="en-US" altLang="zh-CN" sz="2800" b="0">
                <a:solidFill>
                  <a:schemeClr val="tx1"/>
                </a:solidFill>
                <a:latin typeface="Times New Roman" pitchFamily="18" charset="0"/>
              </a:endParaRPr>
            </a:p>
          </p:txBody>
        </p:sp>
        <p:sp>
          <p:nvSpPr>
            <p:cNvPr id="65551" name="Text Box 13"/>
            <p:cNvSpPr txBox="1">
              <a:spLocks noChangeArrowheads="1"/>
            </p:cNvSpPr>
            <p:nvPr/>
          </p:nvSpPr>
          <p:spPr bwMode="auto">
            <a:xfrm>
              <a:off x="0" y="365"/>
              <a:ext cx="53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000">
                  <a:solidFill>
                    <a:srgbClr val="CC0000"/>
                  </a:solidFill>
                  <a:latin typeface="Times New Roman" pitchFamily="18" charset="0"/>
                </a:rPr>
                <a:t>coef</a:t>
              </a:r>
            </a:p>
          </p:txBody>
        </p:sp>
        <p:sp>
          <p:nvSpPr>
            <p:cNvPr id="65552" name="Line 14"/>
            <p:cNvSpPr>
              <a:spLocks noChangeShapeType="1"/>
            </p:cNvSpPr>
            <p:nvPr/>
          </p:nvSpPr>
          <p:spPr bwMode="auto">
            <a:xfrm flipV="1">
              <a:off x="3074" y="786"/>
              <a:ext cx="0" cy="288"/>
            </a:xfrm>
            <a:prstGeom prst="line">
              <a:avLst/>
            </a:prstGeom>
            <a:noFill/>
            <a:ln w="38100">
              <a:solidFill>
                <a:srgbClr val="00B05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3" name="Text Box 15"/>
            <p:cNvSpPr txBox="1">
              <a:spLocks noChangeArrowheads="1"/>
            </p:cNvSpPr>
            <p:nvPr/>
          </p:nvSpPr>
          <p:spPr bwMode="auto">
            <a:xfrm>
              <a:off x="3114" y="785"/>
              <a:ext cx="249"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000" i="1">
                  <a:latin typeface="Times New Roman" pitchFamily="18" charset="0"/>
                </a:rPr>
                <a:t>n</a:t>
              </a:r>
              <a:endParaRPr lang="en-US" altLang="zh-CN" sz="3000" b="0">
                <a:latin typeface="Times New Roman" pitchFamily="18" charset="0"/>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21">
                                            <p:txEl>
                                              <p:pRg st="5" end="5"/>
                                            </p:txEl>
                                          </p:spTgt>
                                        </p:tgtEl>
                                        <p:attrNameLst>
                                          <p:attrName>style.visibility</p:attrName>
                                        </p:attrNameLst>
                                      </p:cBhvr>
                                      <p:to>
                                        <p:strVal val="visible"/>
                                      </p:to>
                                    </p:set>
                                    <p:anim calcmode="lin" valueType="num">
                                      <p:cBhvr additive="base">
                                        <p:cTn id="7" dur="500" fill="hold"/>
                                        <p:tgtEl>
                                          <p:spTgt spid="8602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2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21">
                                            <p:txEl>
                                              <p:pRg st="6" end="6"/>
                                            </p:txEl>
                                          </p:spTgt>
                                        </p:tgtEl>
                                        <p:attrNameLst>
                                          <p:attrName>style.visibility</p:attrName>
                                        </p:attrNameLst>
                                      </p:cBhvr>
                                      <p:to>
                                        <p:strVal val="visible"/>
                                      </p:to>
                                    </p:set>
                                    <p:anim calcmode="lin" valueType="num">
                                      <p:cBhvr additive="base">
                                        <p:cTn id="11" dur="500" fill="hold"/>
                                        <p:tgtEl>
                                          <p:spTgt spid="8602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2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3" presetClass="entr" presetSubtype="0" fill="hold" nodeType="clickEffect">
                                  <p:stCondLst>
                                    <p:cond delay="0"/>
                                  </p:stCondLst>
                                  <p:childTnLst>
                                    <p:set>
                                      <p:cBhvr>
                                        <p:cTn id="16" dur="1" fill="hold">
                                          <p:stCondLst>
                                            <p:cond delay="0"/>
                                          </p:stCondLst>
                                        </p:cTn>
                                        <p:tgtEl>
                                          <p:spTgt spid="86022"/>
                                        </p:tgtEl>
                                        <p:attrNameLst>
                                          <p:attrName>style.visibility</p:attrName>
                                        </p:attrNameLst>
                                      </p:cBhvr>
                                      <p:to>
                                        <p:strVal val="visible"/>
                                      </p:to>
                                    </p:set>
                                    <p:anim calcmode="lin" valueType="num">
                                      <p:cBhvr>
                                        <p:cTn id="17" dur="500" fill="hold"/>
                                        <p:tgtEl>
                                          <p:spTgt spid="86022"/>
                                        </p:tgtEl>
                                        <p:attrNameLst>
                                          <p:attrName>ppt_w</p:attrName>
                                        </p:attrNameLst>
                                      </p:cBhvr>
                                      <p:tavLst>
                                        <p:tav tm="0">
                                          <p:val>
                                            <p:fltVal val="0"/>
                                          </p:val>
                                        </p:tav>
                                        <p:tav tm="100000">
                                          <p:val>
                                            <p:strVal val="#ppt_w"/>
                                          </p:val>
                                        </p:tav>
                                      </p:tavLst>
                                    </p:anim>
                                    <p:anim calcmode="lin" valueType="num">
                                      <p:cBhvr>
                                        <p:cTn id="18" dur="500" fill="hold"/>
                                        <p:tgtEl>
                                          <p:spTgt spid="86022"/>
                                        </p:tgtEl>
                                        <p:attrNameLst>
                                          <p:attrName>ppt_h</p:attrName>
                                        </p:attrNameLst>
                                      </p:cBhvr>
                                      <p:tavLst>
                                        <p:tav tm="0">
                                          <p:val>
                                            <p:fltVal val="0"/>
                                          </p:val>
                                        </p:tav>
                                        <p:tav tm="100000">
                                          <p:val>
                                            <p:strVal val="#ppt_h"/>
                                          </p:val>
                                        </p:tav>
                                      </p:tavLst>
                                    </p:anim>
                                    <p:animEffect transition="in" filter="fade">
                                      <p:cBhvr>
                                        <p:cTn id="19" dur="500"/>
                                        <p:tgtEl>
                                          <p:spTgt spid="860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2"/>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826F7689-FD32-4EDF-A4CA-C21A7261E44F}" type="slidenum">
              <a:rPr lang="en-US" altLang="zh-CN" sz="1400" b="0">
                <a:solidFill>
                  <a:schemeClr val="bg2"/>
                </a:solidFill>
                <a:latin typeface="Times New Roman" pitchFamily="18" charset="0"/>
                <a:ea typeface="宋体" pitchFamily="2" charset="-122"/>
              </a:rPr>
              <a:pPr algn="ctr" eaLnBrk="1" hangingPunct="1">
                <a:spcBef>
                  <a:spcPct val="50000"/>
                </a:spcBef>
              </a:pPr>
              <a:t>65</a:t>
            </a:fld>
            <a:endParaRPr lang="en-US" altLang="zh-CN" sz="1400" b="0">
              <a:solidFill>
                <a:schemeClr val="bg2"/>
              </a:solidFill>
              <a:latin typeface="Times New Roman" pitchFamily="18" charset="0"/>
              <a:ea typeface="宋体" pitchFamily="2" charset="-122"/>
            </a:endParaRPr>
          </a:p>
        </p:txBody>
      </p:sp>
      <p:sp>
        <p:nvSpPr>
          <p:cNvPr id="88067" name="Text Box 2"/>
          <p:cNvSpPr txBox="1">
            <a:spLocks noChangeArrowheads="1"/>
          </p:cNvSpPr>
          <p:nvPr/>
        </p:nvSpPr>
        <p:spPr bwMode="auto">
          <a:xfrm>
            <a:off x="179388" y="698500"/>
            <a:ext cx="8442325"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defRPr/>
            </a:pPr>
            <a:r>
              <a:rPr lang="zh-CN" altLang="en-US" sz="2800" dirty="0" smtClean="0">
                <a:solidFill>
                  <a:schemeClr val="tx1"/>
                </a:solidFill>
                <a:effectLst>
                  <a:outerShdw blurRad="38100" dist="38100" dir="2700000" algn="tl">
                    <a:srgbClr val="000000"/>
                  </a:outerShdw>
                </a:effectLst>
                <a:latin typeface="Times New Roman" pitchFamily="18" charset="0"/>
                <a:ea typeface="仿宋_GB2312" pitchFamily="49" charset="-122"/>
              </a:rPr>
              <a:t>第</a:t>
            </a:r>
            <a:r>
              <a:rPr lang="en-US" altLang="zh-CN" sz="2800" dirty="0" smtClean="0">
                <a:solidFill>
                  <a:schemeClr val="tx1"/>
                </a:solidFill>
                <a:effectLst>
                  <a:outerShdw blurRad="38100" dist="38100" dir="2700000" algn="tl">
                    <a:srgbClr val="000000"/>
                  </a:outerShdw>
                </a:effectLst>
                <a:latin typeface="Times New Roman" pitchFamily="18" charset="0"/>
                <a:ea typeface="仿宋_GB2312" pitchFamily="49" charset="-122"/>
              </a:rPr>
              <a:t>2</a:t>
            </a:r>
            <a:r>
              <a:rPr lang="zh-CN" altLang="en-US" sz="2800" dirty="0" smtClean="0">
                <a:solidFill>
                  <a:schemeClr val="tx1"/>
                </a:solidFill>
                <a:effectLst>
                  <a:outerShdw blurRad="38100" dist="38100" dir="2700000" algn="tl">
                    <a:srgbClr val="000000"/>
                  </a:outerShdw>
                </a:effectLst>
                <a:latin typeface="Times New Roman" pitchFamily="18" charset="0"/>
                <a:ea typeface="仿宋_GB2312" pitchFamily="49" charset="-122"/>
              </a:rPr>
              <a:t>种</a:t>
            </a:r>
            <a:r>
              <a:rPr lang="zh-CN" altLang="en-US" sz="2800" b="0" dirty="0" smtClean="0">
                <a:solidFill>
                  <a:schemeClr val="tx1"/>
                </a:solidFill>
                <a:latin typeface="Times New Roman" pitchFamily="18" charset="0"/>
                <a:ea typeface="仿宋_GB2312" pitchFamily="49" charset="-122"/>
              </a:rPr>
              <a:t>：</a:t>
            </a:r>
            <a:r>
              <a:rPr lang="zh-CN" altLang="en-US" sz="2800" dirty="0">
                <a:solidFill>
                  <a:srgbClr val="CC0000"/>
                </a:solidFill>
                <a:latin typeface="Times New Roman" pitchFamily="18" charset="0"/>
                <a:ea typeface="仿宋_GB2312" pitchFamily="49" charset="-122"/>
              </a:rPr>
              <a:t>只存储非零系数项的系数和指数的顺序存储</a:t>
            </a:r>
            <a:endParaRPr lang="en-US" altLang="zh-CN" sz="2800" dirty="0">
              <a:solidFill>
                <a:srgbClr val="CC0000"/>
              </a:solidFill>
              <a:latin typeface="Times New Roman" pitchFamily="18" charset="0"/>
              <a:ea typeface="仿宋_GB2312" pitchFamily="49" charset="-122"/>
            </a:endParaRPr>
          </a:p>
          <a:p>
            <a:pPr eaLnBrk="1" hangingPunct="1">
              <a:defRPr/>
            </a:pPr>
            <a:r>
              <a:rPr lang="zh-CN" altLang="en-US" sz="3000" b="0" dirty="0" smtClean="0">
                <a:solidFill>
                  <a:srgbClr val="CC0000"/>
                </a:solidFill>
                <a:latin typeface="Times New Roman" pitchFamily="18" charset="0"/>
                <a:ea typeface="仿宋_GB2312" pitchFamily="49" charset="-122"/>
              </a:rPr>
              <a:t> </a:t>
            </a:r>
          </a:p>
          <a:p>
            <a:pPr eaLnBrk="1" hangingPunct="1">
              <a:defRPr/>
            </a:pPr>
            <a:r>
              <a:rPr lang="zh-CN" altLang="en-US" sz="2800" dirty="0" smtClean="0">
                <a:solidFill>
                  <a:srgbClr val="CC0000"/>
                </a:solidFill>
                <a:latin typeface="Times New Roman" pitchFamily="18" charset="0"/>
                <a:ea typeface="仿宋_GB2312" pitchFamily="49" charset="-122"/>
              </a:rPr>
              <a:t>	</a:t>
            </a:r>
          </a:p>
          <a:p>
            <a:pPr eaLnBrk="1" hangingPunct="1">
              <a:defRPr/>
            </a:pPr>
            <a:endParaRPr lang="zh-CN" altLang="en-US" sz="2800" dirty="0" smtClean="0">
              <a:solidFill>
                <a:srgbClr val="CC0000"/>
              </a:solidFill>
              <a:latin typeface="Times New Roman" pitchFamily="18" charset="0"/>
              <a:ea typeface="仿宋_GB2312" pitchFamily="49" charset="-122"/>
            </a:endParaRPr>
          </a:p>
          <a:p>
            <a:pPr eaLnBrk="1" hangingPunct="1">
              <a:defRPr/>
            </a:pPr>
            <a:endParaRPr lang="zh-CN" altLang="en-US" sz="2800" dirty="0" smtClean="0">
              <a:solidFill>
                <a:srgbClr val="CC0000"/>
              </a:solidFill>
              <a:latin typeface="Times New Roman" pitchFamily="18" charset="0"/>
              <a:ea typeface="仿宋_GB2312" pitchFamily="49" charset="-122"/>
            </a:endParaRPr>
          </a:p>
          <a:p>
            <a:pPr eaLnBrk="1" hangingPunct="1">
              <a:defRPr/>
            </a:pPr>
            <a:endParaRPr lang="zh-CN" altLang="en-US" sz="2400" dirty="0" smtClean="0">
              <a:solidFill>
                <a:srgbClr val="CC0000"/>
              </a:solidFill>
              <a:latin typeface="Times New Roman" pitchFamily="18" charset="0"/>
              <a:ea typeface="仿宋_GB2312" pitchFamily="49" charset="-122"/>
            </a:endParaRPr>
          </a:p>
          <a:p>
            <a:pPr eaLnBrk="1" hangingPunct="1">
              <a:defRPr/>
            </a:pPr>
            <a:endParaRPr lang="zh-CN" altLang="en-US" sz="2400" dirty="0" smtClean="0">
              <a:solidFill>
                <a:srgbClr val="CC0000"/>
              </a:solidFill>
              <a:latin typeface="Times New Roman" pitchFamily="18" charset="0"/>
              <a:ea typeface="仿宋_GB2312" pitchFamily="49" charset="-122"/>
            </a:endParaRPr>
          </a:p>
          <a:p>
            <a:pPr eaLnBrk="1" hangingPunct="1">
              <a:defRPr/>
            </a:pPr>
            <a:r>
              <a:rPr lang="en-US" sz="2800" dirty="0" err="1" smtClean="0">
                <a:solidFill>
                  <a:schemeClr val="tx1"/>
                </a:solidFill>
                <a:latin typeface="Times New Roman" pitchFamily="18" charset="0"/>
                <a:ea typeface="仿宋_GB2312" pitchFamily="49" charset="-122"/>
              </a:rPr>
              <a:t>struct</a:t>
            </a:r>
            <a:r>
              <a:rPr lang="en-US" sz="2800" dirty="0" smtClean="0">
                <a:solidFill>
                  <a:schemeClr val="tx1"/>
                </a:solidFill>
                <a:latin typeface="Times New Roman" pitchFamily="18" charset="0"/>
                <a:ea typeface="仿宋_GB2312" pitchFamily="49" charset="-122"/>
              </a:rPr>
              <a:t> </a:t>
            </a:r>
            <a:r>
              <a:rPr lang="en-US" sz="2800" dirty="0">
                <a:solidFill>
                  <a:schemeClr val="tx1"/>
                </a:solidFill>
                <a:latin typeface="Times New Roman" pitchFamily="18" charset="0"/>
                <a:ea typeface="仿宋_GB2312" pitchFamily="49" charset="-122"/>
              </a:rPr>
              <a:t>term</a:t>
            </a:r>
            <a:r>
              <a:rPr lang="en-US" sz="2800" b="0" dirty="0" smtClean="0">
                <a:solidFill>
                  <a:schemeClr val="tx1"/>
                </a:solidFill>
                <a:latin typeface="Times New Roman" pitchFamily="18" charset="0"/>
                <a:ea typeface="仿宋_GB2312" pitchFamily="49" charset="-122"/>
              </a:rPr>
              <a:t> </a:t>
            </a:r>
            <a:r>
              <a:rPr lang="en-US" sz="2800" dirty="0" smtClean="0">
                <a:solidFill>
                  <a:schemeClr val="tx1"/>
                </a:solidFill>
                <a:latin typeface="Times New Roman" pitchFamily="18" charset="0"/>
                <a:ea typeface="仿宋_GB2312" pitchFamily="49" charset="-122"/>
              </a:rPr>
              <a:t>{</a:t>
            </a:r>
            <a:r>
              <a:rPr lang="en-US" sz="2800" b="0" dirty="0" smtClean="0">
                <a:solidFill>
                  <a:schemeClr val="tx1"/>
                </a:solidFill>
                <a:latin typeface="Times New Roman" pitchFamily="18" charset="0"/>
                <a:ea typeface="仿宋_GB2312" pitchFamily="49" charset="-122"/>
              </a:rPr>
              <a:t>          </a:t>
            </a:r>
            <a:r>
              <a:rPr lang="en-US" sz="2800" dirty="0" smtClean="0">
                <a:solidFill>
                  <a:schemeClr val="tx1"/>
                </a:solidFill>
                <a:latin typeface="Times New Roman" pitchFamily="18" charset="0"/>
                <a:ea typeface="仿宋_GB2312" pitchFamily="49" charset="-122"/>
              </a:rPr>
              <a:t>//</a:t>
            </a:r>
            <a:r>
              <a:rPr lang="zh-CN" altLang="en-US" sz="2800" b="0" dirty="0" smtClean="0">
                <a:solidFill>
                  <a:schemeClr val="tx1"/>
                </a:solidFill>
                <a:latin typeface="Times New Roman" pitchFamily="18" charset="0"/>
                <a:ea typeface="隶书" pitchFamily="49" charset="-122"/>
              </a:rPr>
              <a:t>多项式的项定义</a:t>
            </a:r>
            <a:endParaRPr lang="zh-CN" altLang="en-US" sz="2800" b="0" dirty="0" smtClean="0">
              <a:solidFill>
                <a:schemeClr val="tx1"/>
              </a:solidFill>
              <a:latin typeface="Times New Roman" pitchFamily="18" charset="0"/>
              <a:ea typeface="仿宋_GB2312" pitchFamily="49" charset="-122"/>
            </a:endParaRPr>
          </a:p>
          <a:p>
            <a:pPr eaLnBrk="1" hangingPunct="1">
              <a:defRPr/>
            </a:pPr>
            <a:r>
              <a:rPr lang="zh-CN" altLang="en-US" sz="2800" b="0" dirty="0" smtClean="0">
                <a:solidFill>
                  <a:schemeClr val="tx1"/>
                </a:solidFill>
                <a:latin typeface="Times New Roman" pitchFamily="18" charset="0"/>
                <a:ea typeface="仿宋_GB2312" pitchFamily="49" charset="-122"/>
              </a:rPr>
              <a:t>	     </a:t>
            </a:r>
            <a:r>
              <a:rPr lang="en-US" sz="2800" dirty="0" smtClean="0">
                <a:solidFill>
                  <a:schemeClr val="tx1"/>
                </a:solidFill>
                <a:latin typeface="Times New Roman" pitchFamily="18" charset="0"/>
                <a:ea typeface="仿宋_GB2312" pitchFamily="49" charset="-122"/>
              </a:rPr>
              <a:t>float </a:t>
            </a:r>
            <a:r>
              <a:rPr lang="en-US" sz="2800" b="0" dirty="0" err="1" smtClean="0">
                <a:solidFill>
                  <a:schemeClr val="tx1"/>
                </a:solidFill>
                <a:latin typeface="Times New Roman" pitchFamily="18" charset="0"/>
                <a:ea typeface="仿宋_GB2312" pitchFamily="49" charset="-122"/>
              </a:rPr>
              <a:t>coef</a:t>
            </a:r>
            <a:r>
              <a:rPr lang="en-US" sz="2800" dirty="0" smtClean="0">
                <a:solidFill>
                  <a:schemeClr val="tx1"/>
                </a:solidFill>
                <a:latin typeface="Times New Roman" pitchFamily="18" charset="0"/>
                <a:ea typeface="仿宋_GB2312" pitchFamily="49" charset="-122"/>
              </a:rPr>
              <a:t>;           //</a:t>
            </a:r>
            <a:r>
              <a:rPr lang="zh-CN" altLang="en-US" sz="2800" b="0" dirty="0" smtClean="0">
                <a:solidFill>
                  <a:schemeClr val="tx1"/>
                </a:solidFill>
                <a:latin typeface="Times New Roman" pitchFamily="18" charset="0"/>
                <a:ea typeface="隶书" pitchFamily="49" charset="-122"/>
              </a:rPr>
              <a:t>系数</a:t>
            </a:r>
            <a:endParaRPr lang="zh-CN" altLang="en-US" sz="2800" b="0" dirty="0" smtClean="0">
              <a:solidFill>
                <a:schemeClr val="tx1"/>
              </a:solidFill>
              <a:latin typeface="Times New Roman" pitchFamily="18" charset="0"/>
              <a:ea typeface="仿宋_GB2312" pitchFamily="49" charset="-122"/>
            </a:endParaRPr>
          </a:p>
          <a:p>
            <a:pPr eaLnBrk="1" hangingPunct="1">
              <a:defRPr/>
            </a:pPr>
            <a:r>
              <a:rPr lang="zh-CN" altLang="en-US" sz="2800" b="0" dirty="0" smtClean="0">
                <a:solidFill>
                  <a:schemeClr val="tx1"/>
                </a:solidFill>
                <a:latin typeface="Times New Roman" pitchFamily="18" charset="0"/>
                <a:ea typeface="仿宋_GB2312" pitchFamily="49" charset="-122"/>
              </a:rPr>
              <a:t>	     </a:t>
            </a:r>
            <a:r>
              <a:rPr lang="en-US" sz="2800" dirty="0" err="1" smtClean="0">
                <a:solidFill>
                  <a:schemeClr val="tx1"/>
                </a:solidFill>
                <a:latin typeface="Times New Roman" pitchFamily="18" charset="0"/>
                <a:ea typeface="仿宋_GB2312" pitchFamily="49" charset="-122"/>
              </a:rPr>
              <a:t>int</a:t>
            </a:r>
            <a:r>
              <a:rPr lang="en-US" sz="2800" b="0" dirty="0" smtClean="0">
                <a:solidFill>
                  <a:schemeClr val="tx1"/>
                </a:solidFill>
                <a:latin typeface="Times New Roman" pitchFamily="18" charset="0"/>
                <a:ea typeface="仿宋_GB2312" pitchFamily="49" charset="-122"/>
              </a:rPr>
              <a:t> </a:t>
            </a:r>
            <a:r>
              <a:rPr lang="en-US" sz="2800" b="0" dirty="0" err="1" smtClean="0">
                <a:solidFill>
                  <a:schemeClr val="tx1"/>
                </a:solidFill>
                <a:latin typeface="Times New Roman" pitchFamily="18" charset="0"/>
                <a:ea typeface="仿宋_GB2312" pitchFamily="49" charset="-122"/>
              </a:rPr>
              <a:t>exp</a:t>
            </a:r>
            <a:r>
              <a:rPr lang="en-US" sz="2800" dirty="0" smtClean="0">
                <a:solidFill>
                  <a:schemeClr val="tx1"/>
                </a:solidFill>
                <a:latin typeface="Times New Roman" pitchFamily="18" charset="0"/>
                <a:ea typeface="仿宋_GB2312" pitchFamily="49" charset="-122"/>
              </a:rPr>
              <a:t>;		  //</a:t>
            </a:r>
            <a:r>
              <a:rPr lang="zh-CN" altLang="en-US" sz="2800" b="0" dirty="0" smtClean="0">
                <a:solidFill>
                  <a:schemeClr val="tx1"/>
                </a:solidFill>
                <a:latin typeface="Times New Roman" pitchFamily="18" charset="0"/>
                <a:ea typeface="隶书" pitchFamily="49" charset="-122"/>
              </a:rPr>
              <a:t>指数</a:t>
            </a:r>
            <a:r>
              <a:rPr lang="zh-CN" altLang="en-US" sz="2800" dirty="0" smtClean="0">
                <a:solidFill>
                  <a:schemeClr val="tx1"/>
                </a:solidFill>
                <a:latin typeface="Times New Roman" pitchFamily="18" charset="0"/>
                <a:ea typeface="仿宋_GB2312" pitchFamily="49" charset="-122"/>
              </a:rPr>
              <a:t>		</a:t>
            </a:r>
            <a:endParaRPr lang="zh-CN" altLang="en-US" sz="2800" b="0" dirty="0" smtClean="0">
              <a:solidFill>
                <a:schemeClr val="tx1"/>
              </a:solidFill>
              <a:latin typeface="Times New Roman" pitchFamily="18" charset="0"/>
              <a:ea typeface="仿宋_GB2312" pitchFamily="49" charset="-122"/>
            </a:endParaRPr>
          </a:p>
          <a:p>
            <a:pPr eaLnBrk="1" hangingPunct="1">
              <a:defRPr/>
            </a:pPr>
            <a:r>
              <a:rPr lang="en-US" sz="2800" dirty="0" smtClean="0">
                <a:solidFill>
                  <a:schemeClr val="tx1"/>
                </a:solidFill>
                <a:latin typeface="Times New Roman" pitchFamily="18" charset="0"/>
                <a:ea typeface="仿宋_GB2312" pitchFamily="49" charset="-122"/>
              </a:rPr>
              <a:t>};</a:t>
            </a:r>
            <a:r>
              <a:rPr lang="en-US" altLang="zh-CN" sz="2800" dirty="0" smtClean="0">
                <a:solidFill>
                  <a:schemeClr val="tx1"/>
                </a:solidFill>
                <a:latin typeface="Times New Roman" pitchFamily="18" charset="0"/>
              </a:rPr>
              <a:t> </a:t>
            </a:r>
            <a:endParaRPr lang="zh-CN" altLang="en-US" sz="2800" dirty="0">
              <a:solidFill>
                <a:schemeClr val="tx1"/>
              </a:solidFill>
            </a:endParaRPr>
          </a:p>
          <a:p>
            <a:pPr eaLnBrk="1" hangingPunct="1">
              <a:defRPr/>
            </a:pPr>
            <a:r>
              <a:rPr lang="en-US" altLang="zh-CN" sz="2800" dirty="0" err="1" smtClean="0">
                <a:solidFill>
                  <a:schemeClr val="tx1"/>
                </a:solidFill>
                <a:latin typeface="Times New Roman" pitchFamily="18" charset="0"/>
                <a:ea typeface="仿宋_GB2312" pitchFamily="49" charset="-122"/>
              </a:rPr>
              <a:t>struct</a:t>
            </a:r>
            <a:r>
              <a:rPr lang="en-US" altLang="zh-CN" sz="2800" dirty="0" smtClean="0">
                <a:solidFill>
                  <a:schemeClr val="tx1"/>
                </a:solidFill>
                <a:latin typeface="Times New Roman" pitchFamily="18" charset="0"/>
                <a:ea typeface="仿宋_GB2312" pitchFamily="49" charset="-122"/>
              </a:rPr>
              <a:t> </a:t>
            </a:r>
            <a:r>
              <a:rPr lang="en-US" sz="2800" dirty="0">
                <a:solidFill>
                  <a:schemeClr val="tx1"/>
                </a:solidFill>
                <a:latin typeface="Times New Roman" pitchFamily="18" charset="0"/>
                <a:ea typeface="仿宋_GB2312" pitchFamily="49" charset="-122"/>
              </a:rPr>
              <a:t>term</a:t>
            </a:r>
            <a:r>
              <a:rPr lang="en-US" sz="2800" b="0" dirty="0" smtClean="0">
                <a:solidFill>
                  <a:schemeClr val="tx1"/>
                </a:solidFill>
                <a:latin typeface="Times New Roman" pitchFamily="18" charset="0"/>
              </a:rPr>
              <a:t> </a:t>
            </a:r>
            <a:r>
              <a:rPr lang="en-US" sz="2800" b="0" dirty="0" err="1" smtClean="0">
                <a:solidFill>
                  <a:schemeClr val="tx1"/>
                </a:solidFill>
                <a:latin typeface="Times New Roman" pitchFamily="18" charset="0"/>
              </a:rPr>
              <a:t>termArray</a:t>
            </a:r>
            <a:r>
              <a:rPr lang="en-US" sz="2800" b="0" dirty="0" smtClean="0">
                <a:solidFill>
                  <a:schemeClr val="tx1"/>
                </a:solidFill>
                <a:latin typeface="Times New Roman" pitchFamily="18" charset="0"/>
              </a:rPr>
              <a:t>[</a:t>
            </a:r>
            <a:r>
              <a:rPr lang="en-US" sz="2800" b="0" dirty="0" err="1" smtClean="0">
                <a:solidFill>
                  <a:schemeClr val="tx1"/>
                </a:solidFill>
                <a:latin typeface="Times New Roman" pitchFamily="18" charset="0"/>
              </a:rPr>
              <a:t>maxTerms</a:t>
            </a:r>
            <a:r>
              <a:rPr lang="en-US" sz="2800" b="0" dirty="0" smtClean="0">
                <a:solidFill>
                  <a:schemeClr val="tx1"/>
                </a:solidFill>
                <a:latin typeface="Times New Roman" pitchFamily="18" charset="0"/>
              </a:rPr>
              <a:t>]</a:t>
            </a:r>
            <a:r>
              <a:rPr lang="en-US" sz="2800" dirty="0" smtClean="0">
                <a:solidFill>
                  <a:schemeClr val="tx1"/>
                </a:solidFill>
                <a:latin typeface="Times New Roman" pitchFamily="18" charset="0"/>
              </a:rPr>
              <a:t>;     //</a:t>
            </a:r>
            <a:r>
              <a:rPr lang="zh-CN" altLang="en-US" sz="2800" b="0" dirty="0" smtClean="0">
                <a:solidFill>
                  <a:schemeClr val="tx1"/>
                </a:solidFill>
                <a:latin typeface="Times New Roman" pitchFamily="18" charset="0"/>
                <a:ea typeface="隶书" pitchFamily="49" charset="-122"/>
              </a:rPr>
              <a:t>项数组</a:t>
            </a:r>
            <a:r>
              <a:rPr lang="zh-CN" altLang="en-US" sz="2800" b="0" dirty="0" smtClean="0">
                <a:solidFill>
                  <a:schemeClr val="tx1"/>
                </a:solidFill>
                <a:latin typeface="Times New Roman" pitchFamily="18" charset="0"/>
              </a:rPr>
              <a:t>     </a:t>
            </a:r>
            <a:r>
              <a:rPr lang="en-US" sz="2800" dirty="0" smtClean="0">
                <a:solidFill>
                  <a:schemeClr val="tx1"/>
                </a:solidFill>
                <a:latin typeface="Times New Roman" pitchFamily="18" charset="0"/>
              </a:rPr>
              <a:t> </a:t>
            </a:r>
          </a:p>
        </p:txBody>
      </p:sp>
      <p:grpSp>
        <p:nvGrpSpPr>
          <p:cNvPr id="66564" name="Group 4"/>
          <p:cNvGrpSpPr>
            <a:grpSpLocks/>
          </p:cNvGrpSpPr>
          <p:nvPr/>
        </p:nvGrpSpPr>
        <p:grpSpPr bwMode="auto">
          <a:xfrm>
            <a:off x="830263" y="1246188"/>
            <a:ext cx="7589837" cy="1598612"/>
            <a:chOff x="0" y="0"/>
            <a:chExt cx="4781" cy="1007"/>
          </a:xfrm>
        </p:grpSpPr>
        <p:sp>
          <p:nvSpPr>
            <p:cNvPr id="66565" name="Rectangle 3"/>
            <p:cNvSpPr>
              <a:spLocks noChangeArrowheads="1"/>
            </p:cNvSpPr>
            <p:nvPr/>
          </p:nvSpPr>
          <p:spPr bwMode="auto">
            <a:xfrm>
              <a:off x="653" y="335"/>
              <a:ext cx="4128" cy="672"/>
            </a:xfrm>
            <a:prstGeom prst="rect">
              <a:avLst/>
            </a:prstGeom>
            <a:solidFill>
              <a:schemeClr val="accent1"/>
            </a:solidFill>
            <a:ln w="9525">
              <a:solidFill>
                <a:srgbClr val="FF5050"/>
              </a:solidFill>
              <a:miter lim="800000"/>
              <a:headEnd/>
              <a:tailEnd/>
            </a:ln>
            <a:effectLst>
              <a:outerShdw dist="107763" dir="2700000" algn="ctr" rotWithShape="0">
                <a:schemeClr val="bg2"/>
              </a:outerShdw>
            </a:effectLst>
          </p:spPr>
          <p:txBody>
            <a:bodyPr wrap="none" anchor="ctr"/>
            <a:lstStyle/>
            <a:p>
              <a:endParaRPr lang="zh-CN" altLang="en-US"/>
            </a:p>
          </p:txBody>
        </p:sp>
        <p:sp>
          <p:nvSpPr>
            <p:cNvPr id="66566" name="Text Box 4"/>
            <p:cNvSpPr txBox="1">
              <a:spLocks noChangeArrowheads="1"/>
            </p:cNvSpPr>
            <p:nvPr/>
          </p:nvSpPr>
          <p:spPr bwMode="auto">
            <a:xfrm>
              <a:off x="757" y="287"/>
              <a:ext cx="3938"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i="1">
                  <a:latin typeface="Times New Roman" pitchFamily="18" charset="0"/>
                </a:rPr>
                <a:t>a</a:t>
              </a:r>
              <a:r>
                <a:rPr lang="en-US" altLang="zh-CN" sz="3200" baseline="-25000">
                  <a:latin typeface="Times New Roman" pitchFamily="18" charset="0"/>
                </a:rPr>
                <a:t>0</a:t>
              </a:r>
              <a:r>
                <a:rPr lang="en-US" altLang="zh-CN" sz="3200">
                  <a:latin typeface="Times New Roman" pitchFamily="18" charset="0"/>
                </a:rPr>
                <a:t>    </a:t>
              </a:r>
              <a:r>
                <a:rPr lang="en-US" altLang="zh-CN" sz="3200" i="1">
                  <a:latin typeface="Times New Roman" pitchFamily="18" charset="0"/>
                </a:rPr>
                <a:t>a</a:t>
              </a:r>
              <a:r>
                <a:rPr lang="en-US" altLang="zh-CN" sz="3200" baseline="-25000">
                  <a:latin typeface="Times New Roman" pitchFamily="18" charset="0"/>
                </a:rPr>
                <a:t>1</a:t>
              </a:r>
              <a:r>
                <a:rPr lang="en-US" altLang="zh-CN" sz="3200">
                  <a:latin typeface="Times New Roman" pitchFamily="18" charset="0"/>
                </a:rPr>
                <a:t>    </a:t>
              </a:r>
              <a:r>
                <a:rPr lang="en-US" altLang="zh-CN" sz="3200" i="1">
                  <a:latin typeface="Times New Roman" pitchFamily="18" charset="0"/>
                </a:rPr>
                <a:t>a</a:t>
              </a:r>
              <a:r>
                <a:rPr lang="en-US" altLang="zh-CN" sz="3200" baseline="-25000">
                  <a:latin typeface="Times New Roman" pitchFamily="18" charset="0"/>
                </a:rPr>
                <a:t>2</a:t>
              </a:r>
              <a:r>
                <a:rPr lang="en-US" altLang="zh-CN" sz="3200">
                  <a:latin typeface="Times New Roman" pitchFamily="18" charset="0"/>
                </a:rPr>
                <a:t>    ……     </a:t>
              </a:r>
              <a:r>
                <a:rPr lang="en-US" altLang="zh-CN" sz="3200" i="1">
                  <a:latin typeface="Times New Roman" pitchFamily="18" charset="0"/>
                </a:rPr>
                <a:t>a</a:t>
              </a:r>
              <a:r>
                <a:rPr lang="en-US" altLang="zh-CN" sz="3200" i="1" baseline="-25000">
                  <a:latin typeface="Times New Roman" pitchFamily="18" charset="0"/>
                </a:rPr>
                <a:t>i</a:t>
              </a:r>
              <a:r>
                <a:rPr lang="en-US" altLang="zh-CN" sz="3200">
                  <a:latin typeface="Times New Roman" pitchFamily="18" charset="0"/>
                </a:rPr>
                <a:t>     ……     </a:t>
              </a:r>
              <a:r>
                <a:rPr lang="en-US" altLang="zh-CN" sz="3200" i="1">
                  <a:latin typeface="Times New Roman" pitchFamily="18" charset="0"/>
                </a:rPr>
                <a:t>a</a:t>
              </a:r>
              <a:r>
                <a:rPr lang="en-US" altLang="zh-CN" sz="3200" i="1" baseline="-25000">
                  <a:latin typeface="Times New Roman" pitchFamily="18" charset="0"/>
                </a:rPr>
                <a:t>m</a:t>
              </a:r>
              <a:endParaRPr lang="en-US" altLang="zh-CN" sz="3200">
                <a:latin typeface="Times New Roman" pitchFamily="18" charset="0"/>
              </a:endParaRPr>
            </a:p>
            <a:p>
              <a:pPr eaLnBrk="1" hangingPunct="1"/>
              <a:r>
                <a:rPr lang="en-US" altLang="zh-CN" sz="3200" i="1">
                  <a:latin typeface="Times New Roman" pitchFamily="18" charset="0"/>
                </a:rPr>
                <a:t>e</a:t>
              </a:r>
              <a:r>
                <a:rPr lang="en-US" altLang="zh-CN" sz="3200" baseline="-25000">
                  <a:latin typeface="Times New Roman" pitchFamily="18" charset="0"/>
                </a:rPr>
                <a:t>0</a:t>
              </a:r>
              <a:r>
                <a:rPr lang="en-US" altLang="zh-CN" sz="3200">
                  <a:latin typeface="Times New Roman" pitchFamily="18" charset="0"/>
                </a:rPr>
                <a:t>    </a:t>
              </a:r>
              <a:r>
                <a:rPr lang="en-US" altLang="zh-CN" sz="3200" i="1">
                  <a:latin typeface="Times New Roman" pitchFamily="18" charset="0"/>
                </a:rPr>
                <a:t>e</a:t>
              </a:r>
              <a:r>
                <a:rPr lang="en-US" altLang="zh-CN" sz="3200" baseline="-25000">
                  <a:latin typeface="Times New Roman" pitchFamily="18" charset="0"/>
                </a:rPr>
                <a:t>1</a:t>
              </a:r>
              <a:r>
                <a:rPr lang="en-US" altLang="zh-CN" sz="3200">
                  <a:latin typeface="Times New Roman" pitchFamily="18" charset="0"/>
                </a:rPr>
                <a:t>    </a:t>
              </a:r>
              <a:r>
                <a:rPr lang="en-US" altLang="zh-CN" sz="3200" i="1">
                  <a:latin typeface="Times New Roman" pitchFamily="18" charset="0"/>
                </a:rPr>
                <a:t>e</a:t>
              </a:r>
              <a:r>
                <a:rPr lang="en-US" altLang="zh-CN" sz="3200" baseline="-25000">
                  <a:latin typeface="Times New Roman" pitchFamily="18" charset="0"/>
                </a:rPr>
                <a:t>2</a:t>
              </a:r>
              <a:r>
                <a:rPr lang="en-US" altLang="zh-CN" sz="3200">
                  <a:latin typeface="Times New Roman" pitchFamily="18" charset="0"/>
                </a:rPr>
                <a:t>     ……     </a:t>
              </a:r>
              <a:r>
                <a:rPr lang="en-US" altLang="zh-CN" sz="3200" i="1">
                  <a:latin typeface="Times New Roman" pitchFamily="18" charset="0"/>
                </a:rPr>
                <a:t>e</a:t>
              </a:r>
              <a:r>
                <a:rPr lang="en-US" altLang="zh-CN" sz="3200" i="1" baseline="-25000">
                  <a:latin typeface="Times New Roman" pitchFamily="18" charset="0"/>
                </a:rPr>
                <a:t>i</a:t>
              </a:r>
              <a:r>
                <a:rPr lang="en-US" altLang="zh-CN" sz="3200" i="1">
                  <a:latin typeface="Times New Roman" pitchFamily="18" charset="0"/>
                </a:rPr>
                <a:t> </a:t>
              </a:r>
              <a:r>
                <a:rPr lang="en-US" altLang="zh-CN" sz="3200">
                  <a:latin typeface="Times New Roman" pitchFamily="18" charset="0"/>
                </a:rPr>
                <a:t>    ……     </a:t>
              </a:r>
              <a:r>
                <a:rPr lang="en-US" altLang="zh-CN" sz="3200" i="1">
                  <a:latin typeface="Times New Roman" pitchFamily="18" charset="0"/>
                </a:rPr>
                <a:t>e</a:t>
              </a:r>
              <a:r>
                <a:rPr lang="en-US" altLang="zh-CN" sz="3200" i="1" baseline="-25000">
                  <a:latin typeface="Times New Roman" pitchFamily="18" charset="0"/>
                </a:rPr>
                <a:t>m</a:t>
              </a:r>
              <a:endParaRPr lang="en-US" altLang="zh-CN" sz="2400" b="0">
                <a:latin typeface="Times New Roman" pitchFamily="18" charset="0"/>
              </a:endParaRPr>
            </a:p>
          </p:txBody>
        </p:sp>
        <p:sp>
          <p:nvSpPr>
            <p:cNvPr id="66567" name="Line 5"/>
            <p:cNvSpPr>
              <a:spLocks noChangeShapeType="1"/>
            </p:cNvSpPr>
            <p:nvPr/>
          </p:nvSpPr>
          <p:spPr bwMode="auto">
            <a:xfrm>
              <a:off x="1133" y="335"/>
              <a:ext cx="0" cy="672"/>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8" name="Line 6"/>
            <p:cNvSpPr>
              <a:spLocks noChangeShapeType="1"/>
            </p:cNvSpPr>
            <p:nvPr/>
          </p:nvSpPr>
          <p:spPr bwMode="auto">
            <a:xfrm>
              <a:off x="2909" y="335"/>
              <a:ext cx="0" cy="672"/>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69" name="Line 7"/>
            <p:cNvSpPr>
              <a:spLocks noChangeShapeType="1"/>
            </p:cNvSpPr>
            <p:nvPr/>
          </p:nvSpPr>
          <p:spPr bwMode="auto">
            <a:xfrm>
              <a:off x="2093" y="335"/>
              <a:ext cx="0" cy="672"/>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0" name="Line 8"/>
            <p:cNvSpPr>
              <a:spLocks noChangeShapeType="1"/>
            </p:cNvSpPr>
            <p:nvPr/>
          </p:nvSpPr>
          <p:spPr bwMode="auto">
            <a:xfrm>
              <a:off x="1613" y="335"/>
              <a:ext cx="0" cy="672"/>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1" name="Line 9"/>
            <p:cNvSpPr>
              <a:spLocks noChangeShapeType="1"/>
            </p:cNvSpPr>
            <p:nvPr/>
          </p:nvSpPr>
          <p:spPr bwMode="auto">
            <a:xfrm>
              <a:off x="4253" y="335"/>
              <a:ext cx="0" cy="672"/>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2" name="Line 10"/>
            <p:cNvSpPr>
              <a:spLocks noChangeShapeType="1"/>
            </p:cNvSpPr>
            <p:nvPr/>
          </p:nvSpPr>
          <p:spPr bwMode="auto">
            <a:xfrm>
              <a:off x="3341" y="335"/>
              <a:ext cx="0" cy="672"/>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3" name="Line 11"/>
            <p:cNvSpPr>
              <a:spLocks noChangeShapeType="1"/>
            </p:cNvSpPr>
            <p:nvPr/>
          </p:nvSpPr>
          <p:spPr bwMode="auto">
            <a:xfrm>
              <a:off x="653" y="671"/>
              <a:ext cx="4128" cy="0"/>
            </a:xfrm>
            <a:prstGeom prst="line">
              <a:avLst/>
            </a:prstGeom>
            <a:noFill/>
            <a:ln w="9525">
              <a:solidFill>
                <a:srgbClr val="FF505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Text Box 12"/>
            <p:cNvSpPr txBox="1">
              <a:spLocks noChangeArrowheads="1"/>
            </p:cNvSpPr>
            <p:nvPr/>
          </p:nvSpPr>
          <p:spPr bwMode="auto">
            <a:xfrm>
              <a:off x="0" y="335"/>
              <a:ext cx="557"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solidFill>
                    <a:schemeClr val="tx1"/>
                  </a:solidFill>
                  <a:latin typeface="Times New Roman" pitchFamily="18" charset="0"/>
                </a:rPr>
                <a:t>coef</a:t>
              </a:r>
            </a:p>
            <a:p>
              <a:pPr eaLnBrk="1" hangingPunct="1"/>
              <a:r>
                <a:rPr lang="en-US" altLang="zh-CN" sz="3200">
                  <a:solidFill>
                    <a:schemeClr val="tx1"/>
                  </a:solidFill>
                  <a:latin typeface="Times New Roman" pitchFamily="18" charset="0"/>
                </a:rPr>
                <a:t>exp</a:t>
              </a:r>
              <a:endParaRPr lang="en-US" altLang="zh-CN" sz="2400" b="0">
                <a:solidFill>
                  <a:schemeClr val="tx1"/>
                </a:solidFill>
                <a:latin typeface="Times New Roman" pitchFamily="18" charset="0"/>
              </a:endParaRPr>
            </a:p>
          </p:txBody>
        </p:sp>
        <p:sp>
          <p:nvSpPr>
            <p:cNvPr id="66575" name="Text Box 13"/>
            <p:cNvSpPr txBox="1">
              <a:spLocks noChangeArrowheads="1"/>
            </p:cNvSpPr>
            <p:nvPr/>
          </p:nvSpPr>
          <p:spPr bwMode="auto">
            <a:xfrm>
              <a:off x="797" y="0"/>
              <a:ext cx="3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800" b="0">
                  <a:latin typeface="Times New Roman" pitchFamily="18" charset="0"/>
                </a:rPr>
                <a:t>0      1       2                     </a:t>
              </a:r>
              <a:r>
                <a:rPr lang="en-US" altLang="zh-CN" sz="2800" i="1">
                  <a:latin typeface="Times New Roman" pitchFamily="18" charset="0"/>
                </a:rPr>
                <a:t>i</a:t>
              </a:r>
              <a:r>
                <a:rPr lang="en-US" altLang="zh-CN" sz="2800">
                  <a:latin typeface="Times New Roman" pitchFamily="18" charset="0"/>
                </a:rPr>
                <a:t>                       </a:t>
              </a:r>
              <a:r>
                <a:rPr lang="en-US" altLang="zh-CN" sz="2800" i="1">
                  <a:latin typeface="Times New Roman" pitchFamily="18" charset="0"/>
                </a:rPr>
                <a:t>m</a:t>
              </a:r>
              <a:endParaRPr lang="en-US" altLang="zh-CN" sz="2800" b="0">
                <a:latin typeface="Times New Roman" pitchFamily="18" charset="0"/>
              </a:endParaRPr>
            </a:p>
          </p:txBody>
        </p:sp>
      </p:grpSp>
    </p:spTree>
  </p:cSld>
  <p:clrMapOvr>
    <a:masterClrMapping/>
  </p:clrMapOvr>
  <p:transition spd="med">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F41C8887-0A5F-4D4F-9A6C-0FABE6B68BEA}" type="slidenum">
              <a:rPr lang="en-US" altLang="zh-CN" sz="1400" b="0">
                <a:solidFill>
                  <a:schemeClr val="bg2"/>
                </a:solidFill>
                <a:latin typeface="Times New Roman" pitchFamily="18" charset="0"/>
                <a:ea typeface="宋体" pitchFamily="2" charset="-122"/>
              </a:rPr>
              <a:pPr algn="ctr" eaLnBrk="1" hangingPunct="1">
                <a:spcBef>
                  <a:spcPct val="50000"/>
                </a:spcBef>
              </a:pPr>
              <a:t>66</a:t>
            </a:fld>
            <a:endParaRPr lang="en-US" altLang="zh-CN" sz="1400" b="0">
              <a:solidFill>
                <a:schemeClr val="bg2"/>
              </a:solidFill>
              <a:latin typeface="Times New Roman" pitchFamily="18" charset="0"/>
              <a:ea typeface="宋体" pitchFamily="2" charset="-122"/>
            </a:endParaRPr>
          </a:p>
        </p:txBody>
      </p:sp>
      <p:sp>
        <p:nvSpPr>
          <p:cNvPr id="91139" name="Rectangle 2"/>
          <p:cNvSpPr>
            <a:spLocks noGrp="1" noChangeArrowheads="1"/>
          </p:cNvSpPr>
          <p:nvPr>
            <p:ph type="body" idx="4294967295"/>
          </p:nvPr>
        </p:nvSpPr>
        <p:spPr>
          <a:xfrm>
            <a:off x="698500" y="1214438"/>
            <a:ext cx="7924800" cy="5338762"/>
          </a:xfrm>
        </p:spPr>
        <p:txBody>
          <a:bodyPr/>
          <a:lstStyle/>
          <a:p>
            <a:pPr>
              <a:lnSpc>
                <a:spcPct val="105000"/>
              </a:lnSpc>
              <a:spcBef>
                <a:spcPct val="10000"/>
              </a:spcBef>
              <a:buClr>
                <a:srgbClr val="800080"/>
              </a:buClr>
              <a:buSzPct val="50000"/>
            </a:pPr>
            <a:r>
              <a:rPr lang="zh-CN" altLang="en-US" sz="3000" b="1" smtClean="0">
                <a:latin typeface="华文宋体" pitchFamily="2" charset="-122"/>
                <a:ea typeface="华文宋体" pitchFamily="2" charset="-122"/>
              </a:rPr>
              <a:t>多项式顺序存储表示的缺点：</a:t>
            </a:r>
          </a:p>
          <a:p>
            <a:pPr lvl="1">
              <a:lnSpc>
                <a:spcPct val="105000"/>
              </a:lnSpc>
              <a:spcBef>
                <a:spcPct val="10000"/>
              </a:spcBef>
              <a:buClr>
                <a:srgbClr val="006600"/>
              </a:buClr>
              <a:buFont typeface="Wingdings" pitchFamily="2" charset="2"/>
              <a:buChar char="u"/>
            </a:pPr>
            <a:r>
              <a:rPr lang="zh-CN" altLang="en-US" sz="3000" b="1" smtClean="0">
                <a:latin typeface="华文宋体" pitchFamily="2" charset="-122"/>
                <a:ea typeface="华文宋体" pitchFamily="2" charset="-122"/>
              </a:rPr>
              <a:t>插入和删除时项数可能有较大变化，因此要移动大量数据</a:t>
            </a:r>
          </a:p>
          <a:p>
            <a:pPr lvl="1">
              <a:lnSpc>
                <a:spcPct val="105000"/>
              </a:lnSpc>
              <a:spcBef>
                <a:spcPct val="10000"/>
              </a:spcBef>
              <a:buClr>
                <a:srgbClr val="006600"/>
              </a:buClr>
              <a:buFont typeface="Wingdings" pitchFamily="2" charset="2"/>
              <a:buChar char="u"/>
            </a:pPr>
            <a:r>
              <a:rPr lang="zh-CN" altLang="en-US" sz="3000" b="1" smtClean="0">
                <a:latin typeface="华文宋体" pitchFamily="2" charset="-122"/>
                <a:ea typeface="华文宋体" pitchFamily="2" charset="-122"/>
              </a:rPr>
              <a:t>不利于多个多项式的同时处理</a:t>
            </a:r>
          </a:p>
          <a:p>
            <a:pPr>
              <a:lnSpc>
                <a:spcPct val="105000"/>
              </a:lnSpc>
              <a:spcBef>
                <a:spcPct val="10000"/>
              </a:spcBef>
              <a:buClr>
                <a:srgbClr val="800080"/>
              </a:buClr>
              <a:buSzPct val="50000"/>
            </a:pPr>
            <a:r>
              <a:rPr lang="zh-CN" altLang="en-US" sz="3000" b="1" smtClean="0">
                <a:latin typeface="华文宋体" pitchFamily="2" charset="-122"/>
                <a:ea typeface="华文宋体" pitchFamily="2" charset="-122"/>
              </a:rPr>
              <a:t>采用多项式的链表表示可以克服这类困难：</a:t>
            </a:r>
          </a:p>
          <a:p>
            <a:pPr lvl="1">
              <a:lnSpc>
                <a:spcPct val="105000"/>
              </a:lnSpc>
              <a:spcBef>
                <a:spcPct val="10000"/>
              </a:spcBef>
              <a:buClr>
                <a:srgbClr val="006600"/>
              </a:buClr>
              <a:buFont typeface="Wingdings" pitchFamily="2" charset="2"/>
              <a:buChar char="u"/>
            </a:pPr>
            <a:r>
              <a:rPr lang="zh-CN" altLang="en-US" sz="3000" b="1" smtClean="0">
                <a:latin typeface="华文宋体" pitchFamily="2" charset="-122"/>
                <a:ea typeface="华文宋体" pitchFamily="2" charset="-122"/>
              </a:rPr>
              <a:t>多项式的项数可以动态地增长，不存在存储溢出问题。</a:t>
            </a:r>
          </a:p>
          <a:p>
            <a:pPr lvl="1">
              <a:lnSpc>
                <a:spcPct val="105000"/>
              </a:lnSpc>
              <a:spcBef>
                <a:spcPct val="10000"/>
              </a:spcBef>
              <a:buClr>
                <a:srgbClr val="006600"/>
              </a:buClr>
              <a:buFont typeface="Wingdings" pitchFamily="2" charset="2"/>
              <a:buChar char="u"/>
            </a:pPr>
            <a:r>
              <a:rPr lang="zh-CN" altLang="en-US" sz="3000" b="1" smtClean="0">
                <a:latin typeface="华文宋体" pitchFamily="2" charset="-122"/>
                <a:ea typeface="华文宋体" pitchFamily="2" charset="-122"/>
              </a:rPr>
              <a:t>插入、删除方便，不移动元素</a:t>
            </a:r>
            <a:r>
              <a:rPr lang="zh-CN" altLang="en-US" sz="3200" b="1" smtClean="0">
                <a:latin typeface="华文宋体" pitchFamily="2" charset="-122"/>
                <a:ea typeface="华文宋体" pitchFamily="2" charset="-122"/>
              </a:rPr>
              <a:t>。</a:t>
            </a:r>
          </a:p>
        </p:txBody>
      </p:sp>
      <p:sp>
        <p:nvSpPr>
          <p:cNvPr id="91140" name="Rectangle 3"/>
          <p:cNvSpPr>
            <a:spLocks noGrp="1" noChangeArrowheads="1"/>
          </p:cNvSpPr>
          <p:nvPr>
            <p:ph type="title" idx="4294967295"/>
          </p:nvPr>
        </p:nvSpPr>
        <p:spPr>
          <a:xfrm>
            <a:off x="428625" y="285750"/>
            <a:ext cx="8215313" cy="685800"/>
          </a:xfrm>
        </p:spPr>
        <p:txBody>
          <a:bodyPr/>
          <a:lstStyle/>
          <a:p>
            <a:pPr algn="ctr">
              <a:defRPr/>
            </a:pPr>
            <a:r>
              <a:rPr lang="zh-CN" sz="3600" b="1" dirty="0" smtClean="0">
                <a:solidFill>
                  <a:schemeClr val="tx1"/>
                </a:solidFill>
                <a:effectLst>
                  <a:outerShdw blurRad="38100" dist="38100" dir="2700000" algn="tl">
                    <a:srgbClr val="000000"/>
                  </a:outerShdw>
                </a:effectLst>
                <a:latin typeface="宋体" pitchFamily="2" charset="-122"/>
              </a:rPr>
              <a:t>第</a:t>
            </a:r>
            <a:r>
              <a:rPr lang="en-US" altLang="zh-CN" sz="3600" b="1" dirty="0" smtClean="0">
                <a:solidFill>
                  <a:schemeClr val="tx1"/>
                </a:solidFill>
                <a:effectLst>
                  <a:outerShdw blurRad="38100" dist="38100" dir="2700000" algn="tl">
                    <a:srgbClr val="000000"/>
                  </a:outerShdw>
                </a:effectLst>
                <a:latin typeface="宋体" pitchFamily="2" charset="-122"/>
              </a:rPr>
              <a:t>3</a:t>
            </a:r>
            <a:r>
              <a:rPr lang="zh-CN" sz="3600" b="1" dirty="0" smtClean="0">
                <a:solidFill>
                  <a:schemeClr val="tx1"/>
                </a:solidFill>
                <a:effectLst>
                  <a:outerShdw blurRad="38100" dist="38100" dir="2700000" algn="tl">
                    <a:srgbClr val="000000"/>
                  </a:outerShdw>
                </a:effectLst>
                <a:latin typeface="宋体" pitchFamily="2" charset="-122"/>
              </a:rPr>
              <a:t>种</a:t>
            </a:r>
            <a:r>
              <a:rPr lang="zh-CN" sz="3600" dirty="0" smtClean="0">
                <a:solidFill>
                  <a:schemeClr val="tx1"/>
                </a:solidFill>
                <a:ea typeface="仿宋_GB2312" pitchFamily="49" charset="-122"/>
              </a:rPr>
              <a:t>：</a:t>
            </a:r>
            <a:r>
              <a:rPr lang="zh-CN" sz="4000" b="1" dirty="0" smtClean="0">
                <a:solidFill>
                  <a:srgbClr val="CC0000"/>
                </a:solidFill>
                <a:ea typeface="华文新魏" pitchFamily="2" charset="-122"/>
              </a:rPr>
              <a:t>多项式的链表存储表示</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91139">
                                            <p:txEl>
                                              <p:pRg st="3" end="3"/>
                                            </p:txEl>
                                          </p:spTgt>
                                        </p:tgtEl>
                                        <p:attrNameLst>
                                          <p:attrName>style.visibility</p:attrName>
                                        </p:attrNameLst>
                                      </p:cBhvr>
                                      <p:to>
                                        <p:strVal val="visible"/>
                                      </p:to>
                                    </p:set>
                                    <p:animEffect transition="in" filter="wheel(4)">
                                      <p:cBhvr>
                                        <p:cTn id="7" dur="500"/>
                                        <p:tgtEl>
                                          <p:spTgt spid="91139">
                                            <p:txEl>
                                              <p:pRg st="3" end="3"/>
                                            </p:txEl>
                                          </p:spTgt>
                                        </p:tgtEl>
                                      </p:cBhvr>
                                    </p:animEffect>
                                  </p:childTnLst>
                                </p:cTn>
                              </p:par>
                              <p:par>
                                <p:cTn id="8" presetID="21" presetClass="entr" presetSubtype="4" fill="hold" nodeType="withEffect">
                                  <p:stCondLst>
                                    <p:cond delay="0"/>
                                  </p:stCondLst>
                                  <p:childTnLst>
                                    <p:set>
                                      <p:cBhvr>
                                        <p:cTn id="9" dur="1" fill="hold">
                                          <p:stCondLst>
                                            <p:cond delay="0"/>
                                          </p:stCondLst>
                                        </p:cTn>
                                        <p:tgtEl>
                                          <p:spTgt spid="91139">
                                            <p:txEl>
                                              <p:pRg st="4" end="4"/>
                                            </p:txEl>
                                          </p:spTgt>
                                        </p:tgtEl>
                                        <p:attrNameLst>
                                          <p:attrName>style.visibility</p:attrName>
                                        </p:attrNameLst>
                                      </p:cBhvr>
                                      <p:to>
                                        <p:strVal val="visible"/>
                                      </p:to>
                                    </p:set>
                                    <p:animEffect transition="in" filter="wheel(4)">
                                      <p:cBhvr>
                                        <p:cTn id="10" dur="500"/>
                                        <p:tgtEl>
                                          <p:spTgt spid="91139">
                                            <p:txEl>
                                              <p:pRg st="4" end="4"/>
                                            </p:txEl>
                                          </p:spTgt>
                                        </p:tgtEl>
                                      </p:cBhvr>
                                    </p:animEffect>
                                  </p:childTnLst>
                                </p:cTn>
                              </p:par>
                              <p:par>
                                <p:cTn id="11" presetID="21" presetClass="entr" presetSubtype="4" fill="hold" nodeType="withEffect">
                                  <p:stCondLst>
                                    <p:cond delay="0"/>
                                  </p:stCondLst>
                                  <p:childTnLst>
                                    <p:set>
                                      <p:cBhvr>
                                        <p:cTn id="12" dur="1" fill="hold">
                                          <p:stCondLst>
                                            <p:cond delay="0"/>
                                          </p:stCondLst>
                                        </p:cTn>
                                        <p:tgtEl>
                                          <p:spTgt spid="91139">
                                            <p:txEl>
                                              <p:pRg st="5" end="5"/>
                                            </p:txEl>
                                          </p:spTgt>
                                        </p:tgtEl>
                                        <p:attrNameLst>
                                          <p:attrName>style.visibility</p:attrName>
                                        </p:attrNameLst>
                                      </p:cBhvr>
                                      <p:to>
                                        <p:strVal val="visible"/>
                                      </p:to>
                                    </p:set>
                                    <p:animEffect transition="in" filter="wheel(4)">
                                      <p:cBhvr>
                                        <p:cTn id="13" dur="500"/>
                                        <p:tgtEl>
                                          <p:spTgt spid="911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txBox="1">
            <a:spLocks noGrp="1"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algn="ctr" eaLnBrk="1" hangingPunct="1">
              <a:spcBef>
                <a:spcPct val="50000"/>
              </a:spcBef>
            </a:pPr>
            <a:fld id="{74B65233-5F04-4E97-AB13-ED59BB0C02B0}" type="slidenum">
              <a:rPr lang="en-US" altLang="zh-CN" sz="1400" b="0">
                <a:solidFill>
                  <a:schemeClr val="bg2"/>
                </a:solidFill>
                <a:latin typeface="Times New Roman" pitchFamily="18" charset="0"/>
                <a:ea typeface="宋体" pitchFamily="2" charset="-122"/>
              </a:rPr>
              <a:pPr algn="ctr" eaLnBrk="1" hangingPunct="1">
                <a:spcBef>
                  <a:spcPct val="50000"/>
                </a:spcBef>
              </a:pPr>
              <a:t>67</a:t>
            </a:fld>
            <a:endParaRPr lang="en-US" altLang="zh-CN" sz="1400" b="0">
              <a:solidFill>
                <a:schemeClr val="bg2"/>
              </a:solidFill>
              <a:latin typeface="Times New Roman" pitchFamily="18" charset="0"/>
              <a:ea typeface="宋体" pitchFamily="2" charset="-122"/>
            </a:endParaRPr>
          </a:p>
        </p:txBody>
      </p:sp>
      <p:sp>
        <p:nvSpPr>
          <p:cNvPr id="92163" name="Rectangle 2"/>
          <p:cNvSpPr>
            <a:spLocks noGrp="1" noChangeArrowheads="1"/>
          </p:cNvSpPr>
          <p:nvPr>
            <p:ph type="body" idx="4294967295"/>
          </p:nvPr>
        </p:nvSpPr>
        <p:spPr>
          <a:xfrm>
            <a:off x="744538" y="1403350"/>
            <a:ext cx="7789862" cy="5105400"/>
          </a:xfrm>
        </p:spPr>
        <p:txBody>
          <a:bodyPr/>
          <a:lstStyle/>
          <a:p>
            <a:pPr>
              <a:lnSpc>
                <a:spcPct val="105000"/>
              </a:lnSpc>
              <a:spcBef>
                <a:spcPct val="0"/>
              </a:spcBef>
              <a:buClr>
                <a:srgbClr val="800080"/>
              </a:buClr>
              <a:buSzPct val="50000"/>
            </a:pPr>
            <a:r>
              <a:rPr lang="zh-CN" altLang="en-US" sz="3000" b="1" smtClean="0">
                <a:ea typeface="仿宋_GB2312" pitchFamily="49" charset="-122"/>
              </a:rPr>
              <a:t>在多项式的链表表示中，每个结点三个数据成员：</a:t>
            </a:r>
          </a:p>
          <a:p>
            <a:pPr>
              <a:lnSpc>
                <a:spcPct val="105000"/>
              </a:lnSpc>
              <a:spcBef>
                <a:spcPct val="0"/>
              </a:spcBef>
              <a:buClr>
                <a:srgbClr val="FF6600"/>
              </a:buClr>
              <a:buSzPct val="50000"/>
            </a:pPr>
            <a:endParaRPr lang="zh-CN" altLang="en-US" sz="3000" b="1" smtClean="0">
              <a:ea typeface="仿宋_GB2312" pitchFamily="49" charset="-122"/>
            </a:endParaRPr>
          </a:p>
          <a:p>
            <a:pPr>
              <a:lnSpc>
                <a:spcPct val="105000"/>
              </a:lnSpc>
              <a:spcBef>
                <a:spcPct val="0"/>
              </a:spcBef>
              <a:buClr>
                <a:srgbClr val="FF6600"/>
              </a:buClr>
              <a:buSzPct val="50000"/>
            </a:pPr>
            <a:endParaRPr lang="zh-CN" altLang="en-US" sz="3000" b="1" smtClean="0">
              <a:ea typeface="仿宋_GB2312" pitchFamily="49" charset="-122"/>
            </a:endParaRPr>
          </a:p>
          <a:p>
            <a:pPr>
              <a:lnSpc>
                <a:spcPct val="105000"/>
              </a:lnSpc>
              <a:spcBef>
                <a:spcPct val="0"/>
              </a:spcBef>
              <a:buClr>
                <a:srgbClr val="800080"/>
              </a:buClr>
              <a:buSzPct val="50000"/>
            </a:pPr>
            <a:endParaRPr lang="en-US" altLang="zh-CN" sz="3000" b="1" smtClean="0">
              <a:ea typeface="仿宋_GB2312" pitchFamily="49" charset="-122"/>
            </a:endParaRPr>
          </a:p>
          <a:p>
            <a:pPr>
              <a:lnSpc>
                <a:spcPct val="105000"/>
              </a:lnSpc>
              <a:spcBef>
                <a:spcPct val="0"/>
              </a:spcBef>
              <a:buClr>
                <a:srgbClr val="800080"/>
              </a:buClr>
              <a:buSzPct val="50000"/>
            </a:pPr>
            <a:r>
              <a:rPr lang="zh-CN" altLang="en-US" sz="3000" b="1" smtClean="0">
                <a:ea typeface="仿宋_GB2312" pitchFamily="49" charset="-122"/>
              </a:rPr>
              <a:t>通过链接指针，可以将多项式各项按指数递增的顺序链接成一个单链表。</a:t>
            </a:r>
          </a:p>
          <a:p>
            <a:pPr>
              <a:lnSpc>
                <a:spcPct val="105000"/>
              </a:lnSpc>
              <a:spcBef>
                <a:spcPct val="0"/>
              </a:spcBef>
              <a:buClr>
                <a:srgbClr val="800080"/>
              </a:buClr>
              <a:buSzPct val="50000"/>
            </a:pPr>
            <a:r>
              <a:rPr lang="zh-CN" altLang="en-US" sz="3000" b="1" smtClean="0">
                <a:ea typeface="仿宋_GB2312" pitchFamily="49" charset="-122"/>
              </a:rPr>
              <a:t>在此结构上，新项的加入和废项的删除执行简单的链表插入和删除操作即可解决。</a:t>
            </a:r>
          </a:p>
          <a:p>
            <a:pPr>
              <a:lnSpc>
                <a:spcPct val="105000"/>
              </a:lnSpc>
              <a:spcBef>
                <a:spcPct val="0"/>
              </a:spcBef>
              <a:buClr>
                <a:srgbClr val="800080"/>
              </a:buClr>
              <a:buSzPct val="50000"/>
            </a:pPr>
            <a:endParaRPr lang="en-US" altLang="zh-CN" sz="3400" b="1" smtClean="0">
              <a:solidFill>
                <a:srgbClr val="000099"/>
              </a:solidFill>
              <a:ea typeface="仿宋_GB2312" pitchFamily="49" charset="-122"/>
            </a:endParaRPr>
          </a:p>
        </p:txBody>
      </p:sp>
      <p:sp>
        <p:nvSpPr>
          <p:cNvPr id="68612" name="Rectangle 3"/>
          <p:cNvSpPr>
            <a:spLocks noGrp="1" noChangeArrowheads="1"/>
          </p:cNvSpPr>
          <p:nvPr>
            <p:ph type="title" idx="4294967295"/>
          </p:nvPr>
        </p:nvSpPr>
        <p:spPr>
          <a:xfrm>
            <a:off x="1389063" y="682625"/>
            <a:ext cx="5943600" cy="685800"/>
          </a:xfrm>
        </p:spPr>
        <p:txBody>
          <a:bodyPr/>
          <a:lstStyle/>
          <a:p>
            <a:pPr algn="ctr"/>
            <a:r>
              <a:rPr lang="zh-CN" sz="4000" b="1" smtClean="0">
                <a:solidFill>
                  <a:srgbClr val="CC0000"/>
                </a:solidFill>
                <a:ea typeface="华文新魏" pitchFamily="2" charset="-122"/>
              </a:rPr>
              <a:t>多项式的链表结构</a:t>
            </a:r>
          </a:p>
        </p:txBody>
      </p:sp>
      <p:grpSp>
        <p:nvGrpSpPr>
          <p:cNvPr id="68613" name="Group 5"/>
          <p:cNvGrpSpPr>
            <a:grpSpLocks/>
          </p:cNvGrpSpPr>
          <p:nvPr/>
        </p:nvGrpSpPr>
        <p:grpSpPr bwMode="auto">
          <a:xfrm>
            <a:off x="2500313" y="2428875"/>
            <a:ext cx="3581400" cy="762000"/>
            <a:chOff x="0" y="0"/>
            <a:chExt cx="2256" cy="480"/>
          </a:xfrm>
        </p:grpSpPr>
        <p:sp>
          <p:nvSpPr>
            <p:cNvPr id="68614" name="Rectangle 5" descr="羊皮纸"/>
            <p:cNvSpPr>
              <a:spLocks noChangeArrowheads="1"/>
            </p:cNvSpPr>
            <p:nvPr/>
          </p:nvSpPr>
          <p:spPr bwMode="auto">
            <a:xfrm>
              <a:off x="0" y="96"/>
              <a:ext cx="1488" cy="384"/>
            </a:xfrm>
            <a:prstGeom prst="rect">
              <a:avLst/>
            </a:prstGeom>
            <a:blipFill dpi="0" rotWithShape="0">
              <a:blip r:embed="rId2"/>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FFFFCC"/>
              </a:extrusionClr>
            </a:sp3d>
          </p:spPr>
          <p:txBody>
            <a:bodyPr wrap="none" anchor="ctr">
              <a:flatTx/>
            </a:bodyPr>
            <a:lstStyle/>
            <a:p>
              <a:endParaRPr lang="zh-CN" altLang="en-US"/>
            </a:p>
          </p:txBody>
        </p:sp>
        <p:sp>
          <p:nvSpPr>
            <p:cNvPr id="68615" name="Rectangle 6" descr="花束"/>
            <p:cNvSpPr>
              <a:spLocks noChangeArrowheads="1"/>
            </p:cNvSpPr>
            <p:nvPr/>
          </p:nvSpPr>
          <p:spPr bwMode="auto">
            <a:xfrm>
              <a:off x="1488" y="96"/>
              <a:ext cx="768" cy="384"/>
            </a:xfrm>
            <a:prstGeom prst="rect">
              <a:avLst/>
            </a:prstGeom>
            <a:blipFill dpi="0" rotWithShape="0">
              <a:blip r:embed="rId3"/>
              <a:srcRect/>
              <a:tile tx="0" ty="0" sx="100000" sy="100000" flip="none" algn="tl"/>
            </a:blipFill>
            <a:ln w="9525">
              <a:miter lim="800000"/>
              <a:headEnd/>
              <a:tailEnd/>
            </a:ln>
            <a:scene3d>
              <a:camera prst="legacyObliqueTopRight"/>
              <a:lightRig rig="legacyFlat3" dir="b"/>
            </a:scene3d>
            <a:sp3d extrusionH="430200" prstMaterial="legacyMatte">
              <a:bevelT w="13500" h="13500" prst="angle"/>
              <a:bevelB w="13500" h="13500" prst="angle"/>
              <a:extrusionClr>
                <a:srgbClr val="CCCCFF"/>
              </a:extrusionClr>
            </a:sp3d>
          </p:spPr>
          <p:txBody>
            <a:bodyPr wrap="none" anchor="ctr">
              <a:flatTx/>
            </a:bodyPr>
            <a:lstStyle/>
            <a:p>
              <a:endParaRPr lang="zh-CN" altLang="en-US"/>
            </a:p>
          </p:txBody>
        </p:sp>
        <p:sp>
          <p:nvSpPr>
            <p:cNvPr id="68616" name="Line 7"/>
            <p:cNvSpPr>
              <a:spLocks noChangeShapeType="1"/>
            </p:cNvSpPr>
            <p:nvPr/>
          </p:nvSpPr>
          <p:spPr bwMode="auto">
            <a:xfrm>
              <a:off x="768"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7" name="Line 8"/>
            <p:cNvSpPr>
              <a:spLocks noChangeShapeType="1"/>
            </p:cNvSpPr>
            <p:nvPr/>
          </p:nvSpPr>
          <p:spPr bwMode="auto">
            <a:xfrm flipV="1">
              <a:off x="76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8" name="Line 9"/>
            <p:cNvSpPr>
              <a:spLocks noChangeShapeType="1"/>
            </p:cNvSpPr>
            <p:nvPr/>
          </p:nvSpPr>
          <p:spPr bwMode="auto">
            <a:xfrm>
              <a:off x="1488" y="96"/>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19" name="Line 10"/>
            <p:cNvSpPr>
              <a:spLocks noChangeShapeType="1"/>
            </p:cNvSpPr>
            <p:nvPr/>
          </p:nvSpPr>
          <p:spPr bwMode="auto">
            <a:xfrm flipV="1">
              <a:off x="1488" y="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620" name="Text Box 11"/>
            <p:cNvSpPr txBox="1">
              <a:spLocks noChangeArrowheads="1"/>
            </p:cNvSpPr>
            <p:nvPr/>
          </p:nvSpPr>
          <p:spPr bwMode="auto">
            <a:xfrm>
              <a:off x="144" y="67"/>
              <a:ext cx="205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a:latin typeface="Times New Roman" pitchFamily="18" charset="0"/>
                </a:rPr>
                <a:t>coef     exp     link</a:t>
              </a:r>
              <a:r>
                <a:rPr lang="en-US" altLang="zh-CN" sz="2400" b="0">
                  <a:latin typeface="Times New Roman" pitchFamily="18" charset="0"/>
                </a:rPr>
                <a:t> </a:t>
              </a: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92163">
                                            <p:txEl>
                                              <p:pRg st="4" end="4"/>
                                            </p:txEl>
                                          </p:spTgt>
                                        </p:tgtEl>
                                        <p:attrNameLst>
                                          <p:attrName>style.visibility</p:attrName>
                                        </p:attrNameLst>
                                      </p:cBhvr>
                                      <p:to>
                                        <p:strVal val="visible"/>
                                      </p:to>
                                    </p:set>
                                    <p:anim calcmode="lin" valueType="num">
                                      <p:cBhvr>
                                        <p:cTn id="7" dur="1000" fill="hold"/>
                                        <p:tgtEl>
                                          <p:spTgt spid="9216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9216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92163">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92163">
                                            <p:txEl>
                                              <p:pRg st="4" end="4"/>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slide(fromBottom)">
                                      <p:cBhvr>
                                        <p:cTn id="15" dur="500"/>
                                        <p:tgtEl>
                                          <p:spTgt spid="921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Box 6"/>
          <p:cNvSpPr txBox="1">
            <a:spLocks noChangeArrowheads="1"/>
          </p:cNvSpPr>
          <p:nvPr/>
        </p:nvSpPr>
        <p:spPr bwMode="auto">
          <a:xfrm>
            <a:off x="323850" y="692150"/>
            <a:ext cx="8569325"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3200" dirty="0">
                <a:solidFill>
                  <a:schemeClr val="tx1"/>
                </a:solidFill>
                <a:latin typeface="华文中宋" pitchFamily="2" charset="-122"/>
                <a:ea typeface="华文中宋" pitchFamily="2" charset="-122"/>
              </a:rPr>
              <a:t>2.1  </a:t>
            </a:r>
            <a:r>
              <a:rPr lang="zh-CN" altLang="en-US" sz="3200" dirty="0">
                <a:solidFill>
                  <a:schemeClr val="tx1"/>
                </a:solidFill>
                <a:latin typeface="华文中宋" pitchFamily="2" charset="-122"/>
                <a:ea typeface="华文中宋" pitchFamily="2" charset="-122"/>
              </a:rPr>
              <a:t>线性表</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2.2  </a:t>
            </a:r>
            <a:r>
              <a:rPr lang="zh-CN" altLang="en-US" sz="3200" dirty="0">
                <a:solidFill>
                  <a:schemeClr val="tx1"/>
                </a:solidFill>
                <a:latin typeface="华文中宋" pitchFamily="2" charset="-122"/>
                <a:ea typeface="华文中宋" pitchFamily="2" charset="-122"/>
              </a:rPr>
              <a:t>顺序表</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2.3  </a:t>
            </a:r>
            <a:r>
              <a:rPr lang="zh-CN" altLang="en-US" sz="3200" dirty="0">
                <a:solidFill>
                  <a:schemeClr val="tx1"/>
                </a:solidFill>
                <a:latin typeface="华文中宋" pitchFamily="2" charset="-122"/>
                <a:ea typeface="华文中宋" pitchFamily="2" charset="-122"/>
              </a:rPr>
              <a:t>单链表</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2.4  </a:t>
            </a:r>
            <a:r>
              <a:rPr lang="zh-CN" altLang="en-US" sz="3200" dirty="0">
                <a:solidFill>
                  <a:schemeClr val="tx1"/>
                </a:solidFill>
                <a:latin typeface="华文中宋" pitchFamily="2" charset="-122"/>
                <a:ea typeface="华文中宋" pitchFamily="2" charset="-122"/>
              </a:rPr>
              <a:t>线性链表的其它变形</a:t>
            </a:r>
            <a:endParaRPr lang="en-US" sz="3200" dirty="0">
              <a:solidFill>
                <a:schemeClr val="tx1"/>
              </a:solidFill>
              <a:latin typeface="华文中宋" pitchFamily="2" charset="-122"/>
              <a:ea typeface="华文中宋" pitchFamily="2" charset="-122"/>
            </a:endParaRPr>
          </a:p>
          <a:p>
            <a:pPr eaLnBrk="1" hangingPunct="1"/>
            <a:endParaRPr lang="zh-CN" altLang="en-US" sz="3200" dirty="0">
              <a:solidFill>
                <a:schemeClr val="tx1"/>
              </a:solidFill>
              <a:latin typeface="华文中宋" pitchFamily="2" charset="-122"/>
              <a:ea typeface="华文中宋" pitchFamily="2" charset="-122"/>
            </a:endParaRPr>
          </a:p>
          <a:p>
            <a:pPr eaLnBrk="1" hangingPunct="1"/>
            <a:r>
              <a:rPr lang="en-US" altLang="zh-CN" sz="3200" dirty="0">
                <a:solidFill>
                  <a:schemeClr val="tx1"/>
                </a:solidFill>
                <a:latin typeface="华文中宋" pitchFamily="2" charset="-122"/>
                <a:ea typeface="华文中宋" pitchFamily="2" charset="-122"/>
              </a:rPr>
              <a:t>2.5  </a:t>
            </a:r>
            <a:r>
              <a:rPr lang="zh-CN" altLang="en-US" sz="3200" dirty="0">
                <a:solidFill>
                  <a:schemeClr val="tx1"/>
                </a:solidFill>
                <a:latin typeface="华文中宋" pitchFamily="2" charset="-122"/>
                <a:ea typeface="华文中宋" pitchFamily="2" charset="-122"/>
              </a:rPr>
              <a:t>单链表的应用：一元多项式及其运算</a:t>
            </a:r>
          </a:p>
          <a:p>
            <a:pPr eaLnBrk="1" hangingPunct="1"/>
            <a:endParaRPr lang="zh-CN" altLang="en-US" sz="3200" dirty="0">
              <a:solidFill>
                <a:schemeClr val="tx1"/>
              </a:solidFill>
              <a:latin typeface="华文中宋" pitchFamily="2" charset="-122"/>
              <a:ea typeface="华文中宋" pitchFamily="2" charset="-122"/>
            </a:endParaRPr>
          </a:p>
        </p:txBody>
      </p:sp>
    </p:spTree>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idx="4294967295"/>
          </p:nvPr>
        </p:nvSpPr>
        <p:spPr>
          <a:xfrm>
            <a:off x="685800" y="457200"/>
            <a:ext cx="8101013" cy="757238"/>
          </a:xfrm>
        </p:spPr>
        <p:txBody>
          <a:bodyPr/>
          <a:lstStyle/>
          <a:p>
            <a:pPr eaLnBrk="1" hangingPunct="1">
              <a:defRPr/>
            </a:pPr>
            <a:r>
              <a:rPr lang="en-US" b="1" dirty="0" smtClean="0">
                <a:solidFill>
                  <a:schemeClr val="tx1"/>
                </a:solidFill>
                <a:latin typeface="楷体_GB2312" pitchFamily="49" charset="-122"/>
                <a:ea typeface="楷体_GB2312" pitchFamily="49" charset="-122"/>
              </a:rPr>
              <a:t>2.2 </a:t>
            </a:r>
            <a:r>
              <a:rPr lang="zh-CN" altLang="en-US" b="1" dirty="0" smtClean="0">
                <a:solidFill>
                  <a:schemeClr val="tx1"/>
                </a:solidFill>
                <a:latin typeface="楷体_GB2312" pitchFamily="49" charset="-122"/>
                <a:ea typeface="楷体_GB2312" pitchFamily="49" charset="-122"/>
              </a:rPr>
              <a:t>顺序表</a:t>
            </a:r>
            <a:r>
              <a:rPr lang="en-US" dirty="0" smtClean="0">
                <a:solidFill>
                  <a:srgbClr val="CC0000"/>
                </a:solidFill>
                <a:effectLst>
                  <a:outerShdw blurRad="38100" dist="38100" dir="2700000" algn="tl">
                    <a:srgbClr val="000000"/>
                  </a:outerShdw>
                </a:effectLst>
                <a:ea typeface="楷体_GB2312" pitchFamily="49" charset="-122"/>
              </a:rPr>
              <a:t>(</a:t>
            </a:r>
            <a:r>
              <a:rPr lang="en-US" i="1" dirty="0" smtClean="0">
                <a:solidFill>
                  <a:srgbClr val="CC0000"/>
                </a:solidFill>
                <a:effectLst>
                  <a:outerShdw blurRad="38100" dist="38100" dir="2700000" algn="tl">
                    <a:srgbClr val="000000"/>
                  </a:outerShdw>
                </a:effectLst>
                <a:ea typeface="楷体_GB2312" pitchFamily="49" charset="-122"/>
              </a:rPr>
              <a:t>Sequential List</a:t>
            </a:r>
            <a:r>
              <a:rPr lang="en-US" dirty="0" smtClean="0">
                <a:solidFill>
                  <a:srgbClr val="CC0000"/>
                </a:solidFill>
                <a:effectLst>
                  <a:outerShdw blurRad="38100" dist="38100" dir="2700000" algn="tl">
                    <a:srgbClr val="000000"/>
                  </a:outerShdw>
                </a:effectLst>
                <a:ea typeface="楷体_GB2312" pitchFamily="49" charset="-122"/>
              </a:rPr>
              <a:t>)</a:t>
            </a:r>
            <a:endParaRPr lang="zh-CN" altLang="en-US" dirty="0" smtClean="0">
              <a:solidFill>
                <a:schemeClr val="tx1"/>
              </a:solidFill>
            </a:endParaRPr>
          </a:p>
        </p:txBody>
      </p:sp>
      <p:sp>
        <p:nvSpPr>
          <p:cNvPr id="10243" name="内容占位符 2"/>
          <p:cNvSpPr>
            <a:spLocks noGrp="1"/>
          </p:cNvSpPr>
          <p:nvPr>
            <p:ph idx="4294967295"/>
          </p:nvPr>
        </p:nvSpPr>
        <p:spPr>
          <a:xfrm>
            <a:off x="357188" y="1357313"/>
            <a:ext cx="8572500" cy="4738687"/>
          </a:xfrm>
        </p:spPr>
        <p:txBody>
          <a:bodyPr/>
          <a:lstStyle/>
          <a:p>
            <a:pPr eaLnBrk="1" hangingPunct="1">
              <a:buFont typeface="Monotype Sorts" pitchFamily="2" charset="2"/>
              <a:buNone/>
            </a:pPr>
            <a:r>
              <a:rPr lang="en-US" altLang="zh-CN" sz="2800" b="1" dirty="0" smtClean="0">
                <a:solidFill>
                  <a:srgbClr val="CC0000"/>
                </a:solidFill>
                <a:ea typeface="楷体_GB2312" pitchFamily="49" charset="-122"/>
              </a:rPr>
              <a:t>2.2.1  </a:t>
            </a:r>
            <a:r>
              <a:rPr lang="zh-CN" altLang="en-US" sz="2800" b="1" dirty="0" smtClean="0">
                <a:solidFill>
                  <a:srgbClr val="000099"/>
                </a:solidFill>
              </a:rPr>
              <a:t>顺序表的定义和特点</a:t>
            </a:r>
            <a:endParaRPr lang="en-US" sz="2800" b="1" dirty="0" smtClean="0">
              <a:solidFill>
                <a:srgbClr val="000099"/>
              </a:solidFill>
            </a:endParaRPr>
          </a:p>
          <a:p>
            <a:pPr eaLnBrk="1" hangingPunct="1">
              <a:buFont typeface="Monotype Sorts" pitchFamily="2" charset="2"/>
              <a:buNone/>
            </a:pPr>
            <a:r>
              <a:rPr lang="zh-CN" altLang="en-US" sz="2800" b="1" dirty="0" smtClean="0">
                <a:solidFill>
                  <a:srgbClr val="FF3300"/>
                </a:solidFill>
              </a:rPr>
              <a:t>定义</a:t>
            </a:r>
            <a:r>
              <a:rPr lang="zh-CN" altLang="en-US" sz="2800" b="1" dirty="0" smtClean="0"/>
              <a:t> </a:t>
            </a:r>
            <a:r>
              <a:rPr lang="en-US" altLang="zh-CN" sz="2800" b="1" dirty="0" smtClean="0"/>
              <a:t>:</a:t>
            </a:r>
            <a:r>
              <a:rPr lang="zh-CN" altLang="en-US" sz="2800" b="1" dirty="0" smtClean="0"/>
              <a:t>把线性表中的所有表项按照其逻辑顺序依次存储到计算机存储器中指定存储位置开始的一块</a:t>
            </a:r>
            <a:r>
              <a:rPr lang="zh-CN" altLang="en-US" sz="2800" b="1" dirty="0" smtClean="0">
                <a:solidFill>
                  <a:srgbClr val="FF0000"/>
                </a:solidFill>
              </a:rPr>
              <a:t>连续</a:t>
            </a:r>
            <a:r>
              <a:rPr lang="zh-CN" altLang="en-US" sz="2800" b="1" dirty="0" smtClean="0"/>
              <a:t>的存储空间中。 </a:t>
            </a:r>
            <a:endParaRPr lang="en-US" sz="2800" b="1" dirty="0" smtClean="0"/>
          </a:p>
          <a:p>
            <a:pPr eaLnBrk="1" hangingPunct="1">
              <a:buFont typeface="Monotype Sorts" pitchFamily="2" charset="2"/>
              <a:buNone/>
            </a:pPr>
            <a:r>
              <a:rPr lang="zh-CN" altLang="en-US" b="1" dirty="0" smtClean="0">
                <a:solidFill>
                  <a:srgbClr val="FF3300"/>
                </a:solidFill>
              </a:rPr>
              <a:t>特点：</a:t>
            </a:r>
            <a:endParaRPr lang="en-US" b="1" dirty="0" smtClean="0">
              <a:solidFill>
                <a:srgbClr val="FF3300"/>
              </a:solidFill>
            </a:endParaRPr>
          </a:p>
          <a:p>
            <a:pPr eaLnBrk="1" hangingPunct="1">
              <a:buFont typeface="Monotype Sorts" pitchFamily="2" charset="2"/>
              <a:buNone/>
            </a:pPr>
            <a:r>
              <a:rPr lang="en-US" b="1" dirty="0" smtClean="0">
                <a:solidFill>
                  <a:srgbClr val="FF3300"/>
                </a:solidFill>
              </a:rPr>
              <a:t>        </a:t>
            </a:r>
            <a:r>
              <a:rPr lang="en-US" sz="2800" b="1" dirty="0" smtClean="0"/>
              <a:t>①</a:t>
            </a:r>
            <a:r>
              <a:rPr lang="en-US" sz="2800" b="1" dirty="0" err="1" smtClean="0"/>
              <a:t>逻辑</a:t>
            </a:r>
            <a:r>
              <a:rPr lang="zh-CN" altLang="en-US" sz="2800" b="1" dirty="0" smtClean="0"/>
              <a:t>顺序与物理顺序一致</a:t>
            </a:r>
          </a:p>
          <a:p>
            <a:pPr lvl="1" eaLnBrk="1" hangingPunct="1">
              <a:buFont typeface="Monotype Sorts" pitchFamily="2" charset="2"/>
              <a:buNone/>
            </a:pPr>
            <a:r>
              <a:rPr lang="zh-CN" altLang="en-US" b="1" dirty="0" smtClean="0"/>
              <a:t>    </a:t>
            </a:r>
            <a:r>
              <a:rPr lang="en-US" b="1" dirty="0" smtClean="0"/>
              <a:t>②</a:t>
            </a:r>
            <a:r>
              <a:rPr lang="en-US" b="1" dirty="0" err="1" smtClean="0"/>
              <a:t>可</a:t>
            </a:r>
            <a:r>
              <a:rPr lang="en-US" b="1" dirty="0" err="1" smtClean="0">
                <a:solidFill>
                  <a:srgbClr val="FF0000"/>
                </a:solidFill>
              </a:rPr>
              <a:t>顺序或随机</a:t>
            </a:r>
            <a:r>
              <a:rPr lang="zh-CN" altLang="en-US" b="1" dirty="0" smtClean="0"/>
              <a:t>访问表项</a:t>
            </a:r>
          </a:p>
          <a:p>
            <a:pPr lvl="1" eaLnBrk="1" hangingPunct="1">
              <a:buFont typeface="Monotype Sorts" pitchFamily="2" charset="2"/>
              <a:buNone/>
            </a:pPr>
            <a:r>
              <a:rPr lang="zh-CN" altLang="en-US" b="1" dirty="0" smtClean="0"/>
              <a:t> </a:t>
            </a:r>
            <a:endParaRPr lang="zh-CN" altLang="en-US" b="1" dirty="0" smtClean="0">
              <a:solidFill>
                <a:srgbClr val="FF6600"/>
              </a:solidFill>
            </a:endParaRPr>
          </a:p>
          <a:p>
            <a:pPr eaLnBrk="1" hangingPunct="1"/>
            <a:endParaRPr lang="zh-CN" altLang="en-US" b="1" dirty="0" smtClean="0"/>
          </a:p>
        </p:txBody>
      </p:sp>
      <p:sp>
        <p:nvSpPr>
          <p:cNvPr id="8196" name="Line 5"/>
          <p:cNvSpPr>
            <a:spLocks noChangeShapeType="1"/>
          </p:cNvSpPr>
          <p:nvPr/>
        </p:nvSpPr>
        <p:spPr bwMode="auto">
          <a:xfrm>
            <a:off x="0" y="1196975"/>
            <a:ext cx="91440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plus(in)">
                                      <p:cBhvr>
                                        <p:cTn id="7" dur="500"/>
                                        <p:tgtEl>
                                          <p:spTgt spid="10243">
                                            <p:txEl>
                                              <p:pRg st="2" end="2"/>
                                            </p:txEl>
                                          </p:spTgt>
                                        </p:tgtEl>
                                      </p:cBhvr>
                                    </p:animEffect>
                                  </p:childTnLst>
                                </p:cTn>
                              </p:par>
                              <p:par>
                                <p:cTn id="8" presetID="13" presetClass="entr" presetSubtype="16"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plus(in)">
                                      <p:cBhvr>
                                        <p:cTn id="10" dur="500"/>
                                        <p:tgtEl>
                                          <p:spTgt spid="10243">
                                            <p:txEl>
                                              <p:pRg st="3" end="3"/>
                                            </p:txEl>
                                          </p:spTgt>
                                        </p:tgtEl>
                                      </p:cBhvr>
                                    </p:animEffect>
                                  </p:childTnLst>
                                </p:cTn>
                              </p:par>
                              <p:par>
                                <p:cTn id="11" presetID="13" presetClass="entr" presetSubtype="16" fill="hold" nodeType="with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animEffect transition="in" filter="plus(in)">
                                      <p:cBhvr>
                                        <p:cTn id="13"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396552" y="988522"/>
            <a:ext cx="8820150" cy="55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20000"/>
              </a:lnSpc>
            </a:pPr>
            <a:r>
              <a:rPr lang="zh-CN" altLang="en-US" sz="2800" dirty="0">
                <a:solidFill>
                  <a:schemeClr val="tx1"/>
                </a:solidFill>
                <a:latin typeface="Times New Roman" pitchFamily="18" charset="0"/>
                <a:ea typeface="楷体_GB2312" pitchFamily="49" charset="-122"/>
              </a:rPr>
              <a:t>       </a:t>
            </a:r>
            <a:r>
              <a:rPr lang="zh-CN" altLang="en-US" sz="2800" dirty="0" smtClean="0">
                <a:solidFill>
                  <a:schemeClr val="tx1"/>
                </a:solidFill>
                <a:latin typeface="Times New Roman" pitchFamily="18" charset="0"/>
                <a:ea typeface="楷体_GB2312" pitchFamily="49" charset="-122"/>
              </a:rPr>
              <a:t> 顺序表用</a:t>
            </a:r>
            <a:r>
              <a:rPr lang="en-US" altLang="zh-CN" sz="2800" dirty="0">
                <a:solidFill>
                  <a:schemeClr val="tx1"/>
                </a:solidFill>
                <a:latin typeface="Times New Roman" pitchFamily="18" charset="0"/>
                <a:ea typeface="楷体_GB2312" pitchFamily="49" charset="-122"/>
              </a:rPr>
              <a:t>C++</a:t>
            </a:r>
            <a:r>
              <a:rPr lang="en-US" sz="2800" dirty="0" err="1">
                <a:solidFill>
                  <a:schemeClr val="tx1"/>
                </a:solidFill>
                <a:latin typeface="Times New Roman" pitchFamily="18" charset="0"/>
                <a:ea typeface="楷体_GB2312" pitchFamily="49" charset="-122"/>
              </a:rPr>
              <a:t>的一维数组来实现</a:t>
            </a:r>
            <a:r>
              <a:rPr lang="en-US" sz="2800" dirty="0" smtClean="0">
                <a:solidFill>
                  <a:schemeClr val="tx1"/>
                </a:solidFill>
                <a:latin typeface="Times New Roman" pitchFamily="18" charset="0"/>
                <a:ea typeface="楷体_GB2312" pitchFamily="49" charset="-122"/>
              </a:rPr>
              <a:t>。</a:t>
            </a:r>
            <a:endParaRPr lang="en-US" altLang="zh-CN" sz="2400" b="0" dirty="0">
              <a:solidFill>
                <a:schemeClr val="tx1"/>
              </a:solidFill>
              <a:latin typeface="Times New Roman" pitchFamily="18" charset="0"/>
              <a:ea typeface="宋体" pitchFamily="2" charset="-122"/>
            </a:endParaRPr>
          </a:p>
        </p:txBody>
      </p:sp>
      <p:sp>
        <p:nvSpPr>
          <p:cNvPr id="9219" name="Text Box 18"/>
          <p:cNvSpPr txBox="1">
            <a:spLocks noChangeArrowheads="1"/>
          </p:cNvSpPr>
          <p:nvPr/>
        </p:nvSpPr>
        <p:spPr bwMode="auto">
          <a:xfrm>
            <a:off x="1881188" y="2562225"/>
            <a:ext cx="6235700"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r>
              <a:rPr lang="en-US" altLang="zh-CN" sz="2400" b="0" dirty="0">
                <a:solidFill>
                  <a:schemeClr val="tx1"/>
                </a:solidFill>
                <a:latin typeface="Times New Roman" pitchFamily="18" charset="0"/>
                <a:ea typeface="楷体_GB2312" pitchFamily="49" charset="-122"/>
              </a:rPr>
              <a:t> </a:t>
            </a:r>
            <a:r>
              <a:rPr lang="en-US" altLang="zh-CN" sz="4000" b="0" dirty="0">
                <a:solidFill>
                  <a:srgbClr val="990000"/>
                </a:solidFill>
                <a:latin typeface="Times New Roman" pitchFamily="18" charset="0"/>
                <a:ea typeface="楷体_GB2312" pitchFamily="49" charset="-122"/>
              </a:rPr>
              <a:t>a</a:t>
            </a:r>
            <a:r>
              <a:rPr lang="en-US" altLang="zh-CN" sz="4000" b="0" baseline="-25000" dirty="0">
                <a:solidFill>
                  <a:srgbClr val="990000"/>
                </a:solidFill>
                <a:latin typeface="Times New Roman" pitchFamily="18" charset="0"/>
                <a:ea typeface="楷体_GB2312" pitchFamily="49" charset="-122"/>
              </a:rPr>
              <a:t>1</a:t>
            </a:r>
            <a:r>
              <a:rPr lang="en-US" altLang="zh-CN" sz="4000" b="0" dirty="0">
                <a:solidFill>
                  <a:srgbClr val="990000"/>
                </a:solidFill>
                <a:latin typeface="Times New Roman" pitchFamily="18" charset="0"/>
                <a:ea typeface="楷体_GB2312" pitchFamily="49" charset="-122"/>
              </a:rPr>
              <a:t>  a</a:t>
            </a:r>
            <a:r>
              <a:rPr lang="en-US" altLang="zh-CN" sz="4000" b="0" baseline="-25000" dirty="0">
                <a:solidFill>
                  <a:srgbClr val="990000"/>
                </a:solidFill>
                <a:latin typeface="Times New Roman" pitchFamily="18" charset="0"/>
                <a:ea typeface="楷体_GB2312" pitchFamily="49" charset="-122"/>
              </a:rPr>
              <a:t>2</a:t>
            </a:r>
            <a:r>
              <a:rPr lang="en-US" altLang="zh-CN" sz="4000" b="0" dirty="0">
                <a:solidFill>
                  <a:srgbClr val="990000"/>
                </a:solidFill>
                <a:latin typeface="Times New Roman" pitchFamily="18" charset="0"/>
                <a:ea typeface="楷体_GB2312" pitchFamily="49" charset="-122"/>
              </a:rPr>
              <a:t>     </a:t>
            </a:r>
            <a:r>
              <a:rPr lang="en-US" altLang="zh-CN" sz="4000" dirty="0">
                <a:solidFill>
                  <a:srgbClr val="990000"/>
                </a:solidFill>
                <a:latin typeface="Times New Roman" pitchFamily="18" charset="0"/>
                <a:ea typeface="楷体_GB2312" pitchFamily="49" charset="-122"/>
              </a:rPr>
              <a:t>…</a:t>
            </a:r>
            <a:r>
              <a:rPr lang="en-US" altLang="zh-CN" sz="4000" b="0" dirty="0">
                <a:solidFill>
                  <a:srgbClr val="990000"/>
                </a:solidFill>
                <a:latin typeface="Times New Roman" pitchFamily="18" charset="0"/>
                <a:ea typeface="楷体_GB2312" pitchFamily="49" charset="-122"/>
              </a:rPr>
              <a:t>    a</a:t>
            </a:r>
            <a:r>
              <a:rPr lang="en-US" altLang="zh-CN" sz="4000" b="0" baseline="-25000" dirty="0">
                <a:solidFill>
                  <a:srgbClr val="990000"/>
                </a:solidFill>
                <a:latin typeface="Times New Roman" pitchFamily="18" charset="0"/>
                <a:ea typeface="楷体_GB2312" pitchFamily="49" charset="-122"/>
              </a:rPr>
              <a:t>i-1</a:t>
            </a:r>
            <a:r>
              <a:rPr lang="en-US" altLang="zh-CN" sz="4000" b="0" dirty="0">
                <a:solidFill>
                  <a:srgbClr val="990000"/>
                </a:solidFill>
                <a:latin typeface="Times New Roman" pitchFamily="18" charset="0"/>
                <a:ea typeface="楷体_GB2312" pitchFamily="49" charset="-122"/>
              </a:rPr>
              <a:t>  </a:t>
            </a:r>
            <a:r>
              <a:rPr lang="en-US" altLang="zh-CN" sz="4000" b="0" dirty="0" err="1">
                <a:solidFill>
                  <a:srgbClr val="990000"/>
                </a:solidFill>
                <a:latin typeface="Times New Roman" pitchFamily="18" charset="0"/>
                <a:ea typeface="楷体_GB2312" pitchFamily="49" charset="-122"/>
              </a:rPr>
              <a:t>a</a:t>
            </a:r>
            <a:r>
              <a:rPr lang="en-US" altLang="zh-CN" sz="4000" b="0" baseline="-25000" dirty="0" err="1">
                <a:solidFill>
                  <a:srgbClr val="990000"/>
                </a:solidFill>
                <a:latin typeface="Times New Roman" pitchFamily="18" charset="0"/>
                <a:ea typeface="楷体_GB2312" pitchFamily="49" charset="-122"/>
              </a:rPr>
              <a:t>i</a:t>
            </a:r>
            <a:r>
              <a:rPr lang="en-US" altLang="zh-CN" sz="4000" b="0" dirty="0">
                <a:solidFill>
                  <a:srgbClr val="990000"/>
                </a:solidFill>
                <a:latin typeface="Times New Roman" pitchFamily="18" charset="0"/>
                <a:ea typeface="楷体_GB2312" pitchFamily="49" charset="-122"/>
              </a:rPr>
              <a:t>    </a:t>
            </a:r>
            <a:r>
              <a:rPr lang="en-US" altLang="zh-CN" sz="4000" dirty="0">
                <a:solidFill>
                  <a:srgbClr val="990000"/>
                </a:solidFill>
                <a:latin typeface="Times New Roman" pitchFamily="18" charset="0"/>
                <a:ea typeface="楷体_GB2312" pitchFamily="49" charset="-122"/>
              </a:rPr>
              <a:t>…</a:t>
            </a:r>
            <a:r>
              <a:rPr lang="en-US" altLang="zh-CN" sz="4000" b="0" dirty="0">
                <a:solidFill>
                  <a:srgbClr val="990000"/>
                </a:solidFill>
                <a:latin typeface="Times New Roman" pitchFamily="18" charset="0"/>
                <a:ea typeface="楷体_GB2312" pitchFamily="49" charset="-122"/>
              </a:rPr>
              <a:t>     a</a:t>
            </a:r>
            <a:r>
              <a:rPr lang="en-US" altLang="zh-CN" sz="4000" b="0" baseline="-25000" dirty="0">
                <a:solidFill>
                  <a:srgbClr val="990000"/>
                </a:solidFill>
                <a:latin typeface="Times New Roman" pitchFamily="18" charset="0"/>
                <a:ea typeface="楷体_GB2312" pitchFamily="49" charset="-122"/>
              </a:rPr>
              <a:t>n</a:t>
            </a:r>
          </a:p>
          <a:p>
            <a:pPr eaLnBrk="1" hangingPunct="1"/>
            <a:endParaRPr lang="en-US" altLang="zh-CN" sz="2400" b="0" dirty="0">
              <a:solidFill>
                <a:schemeClr val="tx1"/>
              </a:solidFill>
              <a:latin typeface="Times New Roman" pitchFamily="18" charset="0"/>
              <a:ea typeface="宋体" pitchFamily="2" charset="-122"/>
            </a:endParaRPr>
          </a:p>
        </p:txBody>
      </p:sp>
      <p:sp>
        <p:nvSpPr>
          <p:cNvPr id="9220" name="Line 38"/>
          <p:cNvSpPr>
            <a:spLocks noChangeShapeType="1"/>
          </p:cNvSpPr>
          <p:nvPr/>
        </p:nvSpPr>
        <p:spPr bwMode="auto">
          <a:xfrm>
            <a:off x="1500188" y="2714625"/>
            <a:ext cx="746760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 name="Line 41"/>
          <p:cNvSpPr>
            <a:spLocks noChangeShapeType="1"/>
          </p:cNvSpPr>
          <p:nvPr/>
        </p:nvSpPr>
        <p:spPr bwMode="auto">
          <a:xfrm>
            <a:off x="1423988" y="3248025"/>
            <a:ext cx="746760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2" name="Line 43"/>
          <p:cNvSpPr>
            <a:spLocks noChangeShapeType="1"/>
          </p:cNvSpPr>
          <p:nvPr/>
        </p:nvSpPr>
        <p:spPr bwMode="auto">
          <a:xfrm>
            <a:off x="1881188" y="2714625"/>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3" name="Line 44"/>
          <p:cNvSpPr>
            <a:spLocks noChangeShapeType="1"/>
          </p:cNvSpPr>
          <p:nvPr/>
        </p:nvSpPr>
        <p:spPr bwMode="auto">
          <a:xfrm>
            <a:off x="2490788" y="2714625"/>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4" name="Line 45"/>
          <p:cNvSpPr>
            <a:spLocks noChangeShapeType="1"/>
          </p:cNvSpPr>
          <p:nvPr/>
        </p:nvSpPr>
        <p:spPr bwMode="auto">
          <a:xfrm>
            <a:off x="3176588" y="2714625"/>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5" name="Line 47"/>
          <p:cNvSpPr>
            <a:spLocks noChangeShapeType="1"/>
          </p:cNvSpPr>
          <p:nvPr/>
        </p:nvSpPr>
        <p:spPr bwMode="auto">
          <a:xfrm>
            <a:off x="4624388" y="2714625"/>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6" name="Line 48"/>
          <p:cNvSpPr>
            <a:spLocks noChangeShapeType="1"/>
          </p:cNvSpPr>
          <p:nvPr/>
        </p:nvSpPr>
        <p:spPr bwMode="auto">
          <a:xfrm>
            <a:off x="5386388" y="2714625"/>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49"/>
          <p:cNvSpPr>
            <a:spLocks noChangeShapeType="1"/>
          </p:cNvSpPr>
          <p:nvPr/>
        </p:nvSpPr>
        <p:spPr bwMode="auto">
          <a:xfrm>
            <a:off x="6072188" y="2714625"/>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8" name="Line 50"/>
          <p:cNvSpPr>
            <a:spLocks noChangeShapeType="1"/>
          </p:cNvSpPr>
          <p:nvPr/>
        </p:nvSpPr>
        <p:spPr bwMode="auto">
          <a:xfrm>
            <a:off x="7443788" y="2714625"/>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51"/>
          <p:cNvSpPr>
            <a:spLocks noChangeShapeType="1"/>
          </p:cNvSpPr>
          <p:nvPr/>
        </p:nvSpPr>
        <p:spPr bwMode="auto">
          <a:xfrm>
            <a:off x="8234363" y="2728913"/>
            <a:ext cx="0" cy="53340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52"/>
          <p:cNvSpPr>
            <a:spLocks noChangeShapeType="1"/>
          </p:cNvSpPr>
          <p:nvPr/>
        </p:nvSpPr>
        <p:spPr bwMode="auto">
          <a:xfrm flipH="1">
            <a:off x="1804988" y="3248025"/>
            <a:ext cx="152400" cy="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Text Box 36"/>
          <p:cNvSpPr txBox="1">
            <a:spLocks noChangeArrowheads="1"/>
          </p:cNvSpPr>
          <p:nvPr/>
        </p:nvSpPr>
        <p:spPr bwMode="auto">
          <a:xfrm>
            <a:off x="265113" y="1843088"/>
            <a:ext cx="857250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chemeClr val="tx2"/>
                </a:solidFill>
                <a:latin typeface="华文隶书" pitchFamily="2" charset="-122"/>
                <a:ea typeface="华文隶书" pitchFamily="2" charset="-122"/>
              </a:defRPr>
            </a:lvl1pPr>
            <a:lvl2pPr marL="742950" indent="-285750" eaLnBrk="0" hangingPunct="0">
              <a:defRPr sz="6000" b="1">
                <a:solidFill>
                  <a:schemeClr val="tx2"/>
                </a:solidFill>
                <a:latin typeface="华文隶书" pitchFamily="2" charset="-122"/>
                <a:ea typeface="华文隶书" pitchFamily="2" charset="-122"/>
              </a:defRPr>
            </a:lvl2pPr>
            <a:lvl3pPr marL="1143000" indent="-228600" eaLnBrk="0" hangingPunct="0">
              <a:defRPr sz="6000" b="1">
                <a:solidFill>
                  <a:schemeClr val="tx2"/>
                </a:solidFill>
                <a:latin typeface="华文隶书" pitchFamily="2" charset="-122"/>
                <a:ea typeface="华文隶书" pitchFamily="2" charset="-122"/>
              </a:defRPr>
            </a:lvl3pPr>
            <a:lvl4pPr marL="1600200" indent="-228600" eaLnBrk="0" hangingPunct="0">
              <a:defRPr sz="6000" b="1">
                <a:solidFill>
                  <a:schemeClr val="tx2"/>
                </a:solidFill>
                <a:latin typeface="华文隶书" pitchFamily="2" charset="-122"/>
                <a:ea typeface="华文隶书" pitchFamily="2" charset="-122"/>
              </a:defRPr>
            </a:lvl4pPr>
            <a:lvl5pPr marL="2057400" indent="-228600" eaLnBrk="0" hangingPunct="0">
              <a:defRPr sz="6000" b="1">
                <a:solidFill>
                  <a:schemeClr val="tx2"/>
                </a:solidFill>
                <a:latin typeface="华文隶书" pitchFamily="2" charset="-122"/>
                <a:ea typeface="华文隶书" pitchFamily="2" charset="-122"/>
              </a:defRPr>
            </a:lvl5pPr>
            <a:lvl6pPr marL="25146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6pPr>
            <a:lvl7pPr marL="29718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7pPr>
            <a:lvl8pPr marL="34290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8pPr>
            <a:lvl9pPr marL="3886200" indent="-228600" eaLnBrk="0" fontAlgn="base" hangingPunct="0">
              <a:spcBef>
                <a:spcPct val="0"/>
              </a:spcBef>
              <a:spcAft>
                <a:spcPct val="0"/>
              </a:spcAft>
              <a:defRPr sz="6000" b="1">
                <a:solidFill>
                  <a:schemeClr val="tx2"/>
                </a:solidFill>
                <a:latin typeface="华文隶书" pitchFamily="2" charset="-122"/>
                <a:ea typeface="华文隶书" pitchFamily="2" charset="-122"/>
              </a:defRPr>
            </a:lvl9pPr>
          </a:lstStyle>
          <a:p>
            <a:pPr eaLnBrk="1" hangingPunct="1">
              <a:lnSpc>
                <a:spcPct val="120000"/>
              </a:lnSpc>
            </a:pPr>
            <a:r>
              <a:rPr lang="zh-CN" altLang="en-US" sz="2400" dirty="0">
                <a:solidFill>
                  <a:srgbClr val="990000"/>
                </a:solidFill>
                <a:latin typeface="Times New Roman" pitchFamily="18" charset="0"/>
                <a:ea typeface="楷体_GB2312" pitchFamily="49" charset="-122"/>
              </a:rPr>
              <a:t>数组的下标位置：</a:t>
            </a:r>
            <a:endParaRPr lang="en-US" sz="2400" dirty="0">
              <a:solidFill>
                <a:srgbClr val="990000"/>
              </a:solidFill>
              <a:latin typeface="Times New Roman" pitchFamily="18" charset="0"/>
              <a:ea typeface="楷体_GB2312" pitchFamily="49" charset="-122"/>
            </a:endParaRPr>
          </a:p>
          <a:p>
            <a:pPr eaLnBrk="1" hangingPunct="1">
              <a:lnSpc>
                <a:spcPct val="120000"/>
              </a:lnSpc>
            </a:pPr>
            <a:r>
              <a:rPr lang="en-US" sz="2400" b="0" dirty="0">
                <a:solidFill>
                  <a:srgbClr val="990000"/>
                </a:solidFill>
                <a:latin typeface="Times New Roman" pitchFamily="18" charset="0"/>
                <a:ea typeface="楷体_GB2312" pitchFamily="49" charset="-122"/>
              </a:rPr>
              <a:t>                       </a:t>
            </a:r>
            <a:r>
              <a:rPr lang="en-US" altLang="zh-CN" sz="2400" b="0" dirty="0">
                <a:solidFill>
                  <a:srgbClr val="990000"/>
                </a:solidFill>
                <a:latin typeface="Times New Roman" pitchFamily="18" charset="0"/>
                <a:ea typeface="楷体_GB2312" pitchFamily="49" charset="-122"/>
              </a:rPr>
              <a:t>0       1                         i-2     i-1                        n-1      </a:t>
            </a:r>
            <a:endParaRPr lang="en-US" altLang="zh-CN" sz="2400" b="0" dirty="0">
              <a:solidFill>
                <a:schemeClr val="tx1"/>
              </a:solidFill>
              <a:latin typeface="Times New Roman" pitchFamily="18" charset="0"/>
              <a:ea typeface="宋体" pitchFamily="2" charset="-122"/>
            </a:endParaRPr>
          </a:p>
        </p:txBody>
      </p:sp>
      <p:sp>
        <p:nvSpPr>
          <p:cNvPr id="11280" name="Rectangle 3"/>
          <p:cNvSpPr>
            <a:spLocks noChangeArrowheads="1"/>
          </p:cNvSpPr>
          <p:nvPr/>
        </p:nvSpPr>
        <p:spPr bwMode="auto">
          <a:xfrm>
            <a:off x="0" y="3789363"/>
            <a:ext cx="8964613" cy="239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zh-CN" altLang="en-US" sz="2800" dirty="0">
                <a:solidFill>
                  <a:srgbClr val="990000"/>
                </a:solidFill>
                <a:latin typeface="Times New Roman" pitchFamily="18" charset="0"/>
                <a:ea typeface="楷体_GB2312" pitchFamily="49" charset="-122"/>
              </a:rPr>
              <a:t>         所有数据元素的存储位置均取决于第一个数据元素的存储位置：</a:t>
            </a:r>
            <a:r>
              <a:rPr lang="zh-CN" altLang="en-US" sz="4000" b="0" dirty="0">
                <a:solidFill>
                  <a:srgbClr val="990000"/>
                </a:solidFill>
                <a:latin typeface="Times New Roman" pitchFamily="18" charset="0"/>
                <a:ea typeface="楷体_GB2312" pitchFamily="49" charset="-122"/>
              </a:rPr>
              <a:t> </a:t>
            </a:r>
          </a:p>
          <a:p>
            <a:pPr>
              <a:lnSpc>
                <a:spcPct val="140000"/>
              </a:lnSpc>
            </a:pPr>
            <a:r>
              <a:rPr lang="zh-CN" altLang="en-US" sz="4000" b="0" dirty="0">
                <a:solidFill>
                  <a:srgbClr val="990000"/>
                </a:solidFill>
                <a:latin typeface="Times New Roman" pitchFamily="18" charset="0"/>
                <a:ea typeface="楷体_GB2312" pitchFamily="49" charset="-122"/>
              </a:rPr>
              <a:t>          </a:t>
            </a:r>
            <a:r>
              <a:rPr lang="en-US" altLang="zh-CN" sz="3600" b="0" dirty="0">
                <a:solidFill>
                  <a:srgbClr val="990000"/>
                </a:solidFill>
                <a:latin typeface="Times New Roman" pitchFamily="18" charset="0"/>
                <a:ea typeface="楷体_GB2312" pitchFamily="49" charset="-122"/>
              </a:rPr>
              <a:t>LOC(</a:t>
            </a:r>
            <a:r>
              <a:rPr lang="en-US" altLang="zh-CN" sz="3600" b="0" dirty="0" err="1">
                <a:solidFill>
                  <a:srgbClr val="990000"/>
                </a:solidFill>
                <a:latin typeface="Times New Roman" pitchFamily="18" charset="0"/>
                <a:ea typeface="楷体_GB2312" pitchFamily="49" charset="-122"/>
              </a:rPr>
              <a:t>a</a:t>
            </a:r>
            <a:r>
              <a:rPr lang="en-US" altLang="zh-CN" sz="3600" b="0" baseline="-25000" dirty="0" err="1">
                <a:solidFill>
                  <a:srgbClr val="990000"/>
                </a:solidFill>
                <a:latin typeface="Times New Roman" pitchFamily="18" charset="0"/>
                <a:ea typeface="楷体_GB2312" pitchFamily="49" charset="-122"/>
              </a:rPr>
              <a:t>i</a:t>
            </a:r>
            <a:r>
              <a:rPr lang="en-US" altLang="zh-CN" sz="3600" b="0" dirty="0">
                <a:solidFill>
                  <a:srgbClr val="990000"/>
                </a:solidFill>
                <a:latin typeface="Times New Roman" pitchFamily="18" charset="0"/>
                <a:ea typeface="楷体_GB2312" pitchFamily="49" charset="-122"/>
              </a:rPr>
              <a:t>) =</a:t>
            </a:r>
            <a:r>
              <a:rPr lang="en-US" altLang="zh-CN" sz="3600" dirty="0">
                <a:solidFill>
                  <a:srgbClr val="990000"/>
                </a:solidFill>
                <a:latin typeface="Times New Roman" pitchFamily="18" charset="0"/>
                <a:ea typeface="楷体_GB2312" pitchFamily="49" charset="-122"/>
              </a:rPr>
              <a:t> </a:t>
            </a:r>
            <a:r>
              <a:rPr lang="en-US" altLang="zh-CN" sz="3600" u="sng" dirty="0">
                <a:solidFill>
                  <a:srgbClr val="660033"/>
                </a:solidFill>
                <a:latin typeface="Times New Roman" pitchFamily="18" charset="0"/>
                <a:ea typeface="楷体_GB2312" pitchFamily="49" charset="-122"/>
              </a:rPr>
              <a:t>LOC(a</a:t>
            </a:r>
            <a:r>
              <a:rPr lang="en-US" altLang="zh-CN" sz="3600" baseline="-25000" dirty="0">
                <a:solidFill>
                  <a:srgbClr val="660033"/>
                </a:solidFill>
                <a:latin typeface="Times New Roman" pitchFamily="18" charset="0"/>
                <a:ea typeface="楷体_GB2312" pitchFamily="49" charset="-122"/>
              </a:rPr>
              <a:t>1</a:t>
            </a:r>
            <a:r>
              <a:rPr lang="en-US" altLang="zh-CN" sz="3600" u="sng" dirty="0">
                <a:solidFill>
                  <a:srgbClr val="660033"/>
                </a:solidFill>
                <a:latin typeface="Times New Roman" pitchFamily="18" charset="0"/>
                <a:ea typeface="楷体_GB2312" pitchFamily="49" charset="-122"/>
              </a:rPr>
              <a:t>)</a:t>
            </a:r>
            <a:r>
              <a:rPr lang="en-US" altLang="zh-CN" sz="3600" b="0" dirty="0">
                <a:solidFill>
                  <a:srgbClr val="990000"/>
                </a:solidFill>
                <a:latin typeface="Times New Roman" pitchFamily="18" charset="0"/>
                <a:ea typeface="楷体_GB2312" pitchFamily="49" charset="-122"/>
              </a:rPr>
              <a:t> + (i-1)</a:t>
            </a:r>
            <a:r>
              <a:rPr lang="en-US" altLang="zh-CN" sz="3600" b="0" dirty="0">
                <a:solidFill>
                  <a:srgbClr val="990000"/>
                </a:solidFill>
                <a:latin typeface="楷体_GB2312" pitchFamily="49" charset="-122"/>
                <a:ea typeface="楷体_GB2312" pitchFamily="49" charset="-122"/>
              </a:rPr>
              <a:t>×</a:t>
            </a:r>
            <a:r>
              <a:rPr lang="en-US" altLang="zh-CN" sz="3600" b="0" dirty="0" err="1">
                <a:solidFill>
                  <a:srgbClr val="990000"/>
                </a:solidFill>
                <a:latin typeface="Times New Roman" pitchFamily="18" charset="0"/>
                <a:ea typeface="楷体_GB2312" pitchFamily="49" charset="-122"/>
              </a:rPr>
              <a:t>sizeof</a:t>
            </a:r>
            <a:r>
              <a:rPr lang="en-US" altLang="zh-CN" sz="3600" b="0" dirty="0">
                <a:solidFill>
                  <a:srgbClr val="990000"/>
                </a:solidFill>
                <a:latin typeface="Times New Roman" pitchFamily="18" charset="0"/>
                <a:ea typeface="楷体_GB2312" pitchFamily="49" charset="-122"/>
              </a:rPr>
              <a:t>(T)</a:t>
            </a:r>
            <a:r>
              <a:rPr lang="en-US" altLang="zh-CN" sz="4000" b="0" dirty="0">
                <a:solidFill>
                  <a:srgbClr val="990000"/>
                </a:solidFill>
                <a:latin typeface="Times New Roman" pitchFamily="18" charset="0"/>
                <a:ea typeface="楷体_GB2312" pitchFamily="49" charset="-122"/>
              </a:rPr>
              <a:t>                 </a:t>
            </a:r>
            <a:endParaRPr lang="zh-CN" altLang="en-US" sz="4000" dirty="0">
              <a:solidFill>
                <a:srgbClr val="660033"/>
              </a:solidFill>
              <a:latin typeface="楷体_GB2312" pitchFamily="49" charset="-122"/>
              <a:ea typeface="楷体_GB2312" pitchFamily="49"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80"/>
                                        </p:tgtEl>
                                        <p:attrNameLst>
                                          <p:attrName>style.visibility</p:attrName>
                                        </p:attrNameLst>
                                      </p:cBhvr>
                                      <p:to>
                                        <p:strVal val="visible"/>
                                      </p:to>
                                    </p:set>
                                    <p:animEffect transition="in" filter="wipe(left)">
                                      <p:cBhvr>
                                        <p:cTn id="7" dur="300"/>
                                        <p:tgtEl>
                                          <p:spTgt spid="11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124744"/>
            <a:ext cx="8208912" cy="5632311"/>
          </a:xfrm>
          <a:prstGeom prst="rect">
            <a:avLst/>
          </a:prstGeom>
        </p:spPr>
        <p:txBody>
          <a:bodyPr wrap="square">
            <a:spAutoFit/>
          </a:bodyPr>
          <a:lstStyle/>
          <a:p>
            <a:r>
              <a:rPr lang="en-US" altLang="zh-CN" sz="1800" dirty="0">
                <a:latin typeface="+mn-lt"/>
              </a:rPr>
              <a:t>#include&lt;</a:t>
            </a:r>
            <a:r>
              <a:rPr lang="en-US" altLang="zh-CN" sz="1800" dirty="0" err="1">
                <a:latin typeface="+mn-lt"/>
              </a:rPr>
              <a:t>iostream.h</a:t>
            </a:r>
            <a:r>
              <a:rPr lang="en-US" altLang="zh-CN" sz="1800" dirty="0">
                <a:latin typeface="+mn-lt"/>
              </a:rPr>
              <a:t>&gt;</a:t>
            </a:r>
          </a:p>
          <a:p>
            <a:r>
              <a:rPr lang="en-US" altLang="zh-CN" sz="1800" dirty="0">
                <a:latin typeface="+mn-lt"/>
              </a:rPr>
              <a:t>#include&lt;</a:t>
            </a:r>
            <a:r>
              <a:rPr lang="en-US" altLang="zh-CN" sz="1800" dirty="0" err="1">
                <a:latin typeface="+mn-lt"/>
              </a:rPr>
              <a:t>stdlib.h</a:t>
            </a:r>
            <a:r>
              <a:rPr lang="en-US" altLang="zh-CN" sz="1800" dirty="0">
                <a:latin typeface="+mn-lt"/>
              </a:rPr>
              <a:t>&gt;</a:t>
            </a:r>
          </a:p>
          <a:p>
            <a:r>
              <a:rPr lang="en-US" altLang="zh-CN" sz="1800" dirty="0" err="1">
                <a:latin typeface="+mn-lt"/>
              </a:rPr>
              <a:t>typedef</a:t>
            </a:r>
            <a:r>
              <a:rPr lang="en-US" altLang="zh-CN" sz="1800" dirty="0">
                <a:latin typeface="+mn-lt"/>
              </a:rPr>
              <a:t> </a:t>
            </a:r>
            <a:r>
              <a:rPr lang="en-US" altLang="zh-CN" sz="1800" dirty="0" err="1">
                <a:latin typeface="+mn-lt"/>
              </a:rPr>
              <a:t>int</a:t>
            </a:r>
            <a:r>
              <a:rPr lang="en-US" altLang="zh-CN" sz="1800" dirty="0">
                <a:latin typeface="+mn-lt"/>
              </a:rPr>
              <a:t> </a:t>
            </a:r>
            <a:r>
              <a:rPr lang="en-US" altLang="zh-CN" sz="1800" dirty="0" smtClean="0">
                <a:latin typeface="+mn-lt"/>
              </a:rPr>
              <a:t>T </a:t>
            </a:r>
            <a:endParaRPr lang="en-US" altLang="zh-CN" sz="1800" dirty="0">
              <a:latin typeface="+mn-lt"/>
            </a:endParaRPr>
          </a:p>
          <a:p>
            <a:r>
              <a:rPr lang="en-US" altLang="zh-CN" sz="1800" dirty="0">
                <a:latin typeface="+mn-lt"/>
              </a:rPr>
              <a:t>class </a:t>
            </a:r>
            <a:r>
              <a:rPr lang="en-US" altLang="zh-CN" sz="1800" dirty="0" err="1">
                <a:latin typeface="+mn-lt"/>
              </a:rPr>
              <a:t>SeqList</a:t>
            </a:r>
            <a:endParaRPr lang="en-US" altLang="zh-CN" sz="1800" dirty="0">
              <a:latin typeface="+mn-lt"/>
            </a:endParaRPr>
          </a:p>
          <a:p>
            <a:r>
              <a:rPr lang="en-US" altLang="zh-CN" sz="1800" dirty="0">
                <a:latin typeface="+mn-lt"/>
              </a:rPr>
              <a:t>{</a:t>
            </a:r>
          </a:p>
          <a:p>
            <a:r>
              <a:rPr lang="en-US" altLang="zh-CN" sz="1800" dirty="0">
                <a:latin typeface="+mn-lt"/>
              </a:rPr>
              <a:t>private:</a:t>
            </a:r>
          </a:p>
          <a:p>
            <a:r>
              <a:rPr lang="en-US" altLang="zh-CN" sz="1800" dirty="0">
                <a:latin typeface="+mn-lt"/>
              </a:rPr>
              <a:t>   </a:t>
            </a:r>
            <a:r>
              <a:rPr lang="en-US" altLang="zh-CN" sz="1800" dirty="0" smtClean="0">
                <a:latin typeface="+mn-lt"/>
              </a:rPr>
              <a:t>T   data;</a:t>
            </a:r>
            <a:endParaRPr lang="en-US" altLang="zh-CN" sz="1800" dirty="0">
              <a:latin typeface="+mn-lt"/>
            </a:endParaRPr>
          </a:p>
          <a:p>
            <a:r>
              <a:rPr lang="en-US" altLang="zh-CN" sz="1800" dirty="0">
                <a:latin typeface="+mn-lt"/>
              </a:rPr>
              <a:t>   </a:t>
            </a:r>
            <a:r>
              <a:rPr lang="en-US" altLang="zh-CN" sz="1800" dirty="0" err="1">
                <a:latin typeface="+mn-lt"/>
              </a:rPr>
              <a:t>int</a:t>
            </a:r>
            <a:r>
              <a:rPr lang="en-US" altLang="zh-CN" sz="1800" dirty="0">
                <a:latin typeface="+mn-lt"/>
              </a:rPr>
              <a:t> </a:t>
            </a:r>
            <a:r>
              <a:rPr lang="en-US" altLang="zh-CN" sz="1800" dirty="0" err="1">
                <a:latin typeface="+mn-lt"/>
              </a:rPr>
              <a:t>MaxSize</a:t>
            </a:r>
            <a:r>
              <a:rPr lang="en-US" altLang="zh-CN" sz="1800" dirty="0">
                <a:latin typeface="+mn-lt"/>
              </a:rPr>
              <a:t>; </a:t>
            </a:r>
          </a:p>
          <a:p>
            <a:r>
              <a:rPr lang="en-US" altLang="zh-CN" sz="1800" dirty="0">
                <a:latin typeface="+mn-lt"/>
              </a:rPr>
              <a:t>   </a:t>
            </a:r>
            <a:r>
              <a:rPr lang="en-US" altLang="zh-CN" sz="1800" dirty="0" err="1">
                <a:latin typeface="+mn-lt"/>
              </a:rPr>
              <a:t>int</a:t>
            </a:r>
            <a:r>
              <a:rPr lang="en-US" altLang="zh-CN" sz="1800" dirty="0">
                <a:latin typeface="+mn-lt"/>
              </a:rPr>
              <a:t> last; </a:t>
            </a:r>
          </a:p>
          <a:p>
            <a:r>
              <a:rPr lang="en-US" altLang="zh-CN" sz="1800" dirty="0">
                <a:latin typeface="+mn-lt"/>
              </a:rPr>
              <a:t>  </a:t>
            </a:r>
            <a:r>
              <a:rPr lang="en-US" altLang="zh-CN" sz="1800" dirty="0" smtClean="0">
                <a:latin typeface="+mn-lt"/>
              </a:rPr>
              <a:t> void </a:t>
            </a:r>
            <a:r>
              <a:rPr lang="en-US" altLang="zh-CN" sz="1800" dirty="0" err="1" smtClean="0">
                <a:latin typeface="+mn-lt"/>
              </a:rPr>
              <a:t>SeqList</a:t>
            </a:r>
            <a:r>
              <a:rPr lang="en-US" altLang="zh-CN" sz="1800" dirty="0" smtClean="0">
                <a:latin typeface="+mn-lt"/>
              </a:rPr>
              <a:t>(</a:t>
            </a:r>
            <a:r>
              <a:rPr lang="en-US" altLang="zh-CN" sz="1800" dirty="0" err="1" smtClean="0">
                <a:latin typeface="+mn-lt"/>
              </a:rPr>
              <a:t>int</a:t>
            </a:r>
            <a:r>
              <a:rPr lang="en-US" altLang="zh-CN" sz="1800" dirty="0" smtClean="0">
                <a:latin typeface="+mn-lt"/>
              </a:rPr>
              <a:t> </a:t>
            </a:r>
            <a:r>
              <a:rPr lang="en-US" altLang="zh-CN" sz="1800" dirty="0" err="1">
                <a:latin typeface="+mn-lt"/>
              </a:rPr>
              <a:t>sz</a:t>
            </a:r>
            <a:r>
              <a:rPr lang="en-US" altLang="zh-CN" sz="1800" dirty="0">
                <a:latin typeface="+mn-lt"/>
              </a:rPr>
              <a:t>);</a:t>
            </a:r>
          </a:p>
          <a:p>
            <a:r>
              <a:rPr lang="en-US" altLang="zh-CN" sz="1800" dirty="0">
                <a:latin typeface="+mn-lt"/>
              </a:rPr>
              <a:t>} </a:t>
            </a:r>
          </a:p>
          <a:p>
            <a:endParaRPr lang="en-US" altLang="zh-CN" sz="1800" dirty="0">
              <a:latin typeface="+mn-lt"/>
            </a:endParaRPr>
          </a:p>
          <a:p>
            <a:r>
              <a:rPr lang="en-US" altLang="zh-CN" sz="1800" dirty="0" err="1" smtClean="0">
                <a:latin typeface="+mn-lt"/>
              </a:rPr>
              <a:t>SeqList</a:t>
            </a:r>
            <a:r>
              <a:rPr lang="en-US" altLang="zh-CN" sz="1800" dirty="0" smtClean="0">
                <a:latin typeface="+mn-lt"/>
              </a:rPr>
              <a:t>(</a:t>
            </a:r>
            <a:r>
              <a:rPr lang="en-US" altLang="zh-CN" sz="1800" dirty="0" err="1" smtClean="0">
                <a:latin typeface="+mn-lt"/>
              </a:rPr>
              <a:t>int</a:t>
            </a:r>
            <a:r>
              <a:rPr lang="en-US" altLang="zh-CN" sz="1800" dirty="0" smtClean="0">
                <a:latin typeface="+mn-lt"/>
              </a:rPr>
              <a:t> </a:t>
            </a:r>
            <a:r>
              <a:rPr lang="en-US" altLang="zh-CN" sz="1800" dirty="0" err="1">
                <a:latin typeface="+mn-lt"/>
              </a:rPr>
              <a:t>sz</a:t>
            </a:r>
            <a:r>
              <a:rPr lang="en-US" altLang="zh-CN" sz="1800" dirty="0">
                <a:latin typeface="+mn-lt"/>
              </a:rPr>
              <a:t>){data = new T[</a:t>
            </a:r>
            <a:r>
              <a:rPr lang="en-US" altLang="zh-CN" sz="1800" dirty="0" err="1">
                <a:latin typeface="+mn-lt"/>
              </a:rPr>
              <a:t>sz</a:t>
            </a:r>
            <a:r>
              <a:rPr lang="en-US" altLang="zh-CN" sz="1800" dirty="0">
                <a:latin typeface="+mn-lt"/>
              </a:rPr>
              <a:t>];</a:t>
            </a:r>
            <a:r>
              <a:rPr lang="en-US" altLang="zh-CN" sz="1800" dirty="0" err="1">
                <a:latin typeface="+mn-lt"/>
              </a:rPr>
              <a:t>MaxSize</a:t>
            </a:r>
            <a:r>
              <a:rPr lang="en-US" altLang="zh-CN" sz="1800" dirty="0">
                <a:latin typeface="+mn-lt"/>
              </a:rPr>
              <a:t> = </a:t>
            </a:r>
            <a:r>
              <a:rPr lang="en-US" altLang="zh-CN" sz="1800" dirty="0" err="1">
                <a:latin typeface="+mn-lt"/>
              </a:rPr>
              <a:t>sz</a:t>
            </a:r>
            <a:r>
              <a:rPr lang="en-US" altLang="zh-CN" sz="1800" dirty="0">
                <a:latin typeface="+mn-lt"/>
              </a:rPr>
              <a:t>; </a:t>
            </a:r>
            <a:r>
              <a:rPr lang="en-US" altLang="zh-CN" sz="1800" dirty="0" smtClean="0">
                <a:latin typeface="+mn-lt"/>
              </a:rPr>
              <a:t> </a:t>
            </a:r>
            <a:r>
              <a:rPr lang="en-US" altLang="zh-CN" sz="1800" dirty="0" err="1" smtClean="0">
                <a:latin typeface="+mn-lt"/>
              </a:rPr>
              <a:t>SeqList</a:t>
            </a:r>
            <a:r>
              <a:rPr lang="en-US" altLang="zh-CN" sz="1800" dirty="0" smtClean="0">
                <a:latin typeface="+mn-lt"/>
              </a:rPr>
              <a:t> </a:t>
            </a:r>
            <a:r>
              <a:rPr lang="en-US" altLang="zh-CN" sz="1800" dirty="0">
                <a:latin typeface="+mn-lt"/>
              </a:rPr>
              <a:t>.</a:t>
            </a:r>
            <a:r>
              <a:rPr lang="en-US" altLang="zh-CN" sz="1800" dirty="0" smtClean="0">
                <a:latin typeface="+mn-lt"/>
              </a:rPr>
              <a:t>last </a:t>
            </a:r>
            <a:r>
              <a:rPr lang="en-US" altLang="zh-CN" sz="1800" dirty="0">
                <a:latin typeface="+mn-lt"/>
              </a:rPr>
              <a:t>= -1; }</a:t>
            </a:r>
          </a:p>
          <a:p>
            <a:r>
              <a:rPr lang="en-US" altLang="zh-CN" sz="1800" dirty="0">
                <a:latin typeface="+mn-lt"/>
              </a:rPr>
              <a:t>void main()   </a:t>
            </a:r>
          </a:p>
          <a:p>
            <a:r>
              <a:rPr lang="en-US" altLang="zh-CN" sz="1800" dirty="0">
                <a:latin typeface="+mn-lt"/>
              </a:rPr>
              <a:t> {</a:t>
            </a:r>
          </a:p>
          <a:p>
            <a:r>
              <a:rPr lang="en-US" altLang="zh-CN" sz="1800" dirty="0">
                <a:latin typeface="+mn-lt"/>
              </a:rPr>
              <a:t>  </a:t>
            </a:r>
            <a:r>
              <a:rPr lang="en-US" altLang="zh-CN" sz="1800" dirty="0" err="1">
                <a:latin typeface="+mn-lt"/>
              </a:rPr>
              <a:t>SeqList</a:t>
            </a:r>
            <a:r>
              <a:rPr lang="en-US" altLang="zh-CN" sz="1800" dirty="0">
                <a:latin typeface="+mn-lt"/>
              </a:rPr>
              <a:t> </a:t>
            </a:r>
            <a:r>
              <a:rPr lang="en-US" altLang="zh-CN" sz="1800" dirty="0" err="1">
                <a:latin typeface="+mn-lt"/>
              </a:rPr>
              <a:t>myList</a:t>
            </a:r>
            <a:r>
              <a:rPr lang="en-US" altLang="zh-CN" sz="1800" dirty="0">
                <a:latin typeface="+mn-lt"/>
              </a:rPr>
              <a:t>(100</a:t>
            </a:r>
            <a:r>
              <a:rPr lang="en-US" altLang="zh-CN" sz="1800" dirty="0" smtClean="0">
                <a:latin typeface="+mn-lt"/>
              </a:rPr>
              <a:t>);</a:t>
            </a:r>
          </a:p>
          <a:p>
            <a:r>
              <a:rPr lang="en-US" altLang="zh-CN" sz="1800" dirty="0">
                <a:latin typeface="+mn-lt"/>
              </a:rPr>
              <a:t> </a:t>
            </a:r>
            <a:r>
              <a:rPr lang="en-US" altLang="zh-CN" sz="1800" dirty="0" smtClean="0">
                <a:latin typeface="+mn-lt"/>
              </a:rPr>
              <a:t> data[1]=10;  </a:t>
            </a:r>
            <a:endParaRPr lang="en-US" altLang="zh-CN" sz="1800" dirty="0">
              <a:latin typeface="+mn-lt"/>
            </a:endParaRPr>
          </a:p>
          <a:p>
            <a:r>
              <a:rPr lang="en-US" altLang="zh-CN" sz="1800" dirty="0">
                <a:latin typeface="+mn-lt"/>
              </a:rPr>
              <a:t> }</a:t>
            </a:r>
          </a:p>
          <a:p>
            <a:r>
              <a:rPr lang="en-US" altLang="zh-CN" sz="1800" dirty="0">
                <a:latin typeface="+mn-lt"/>
              </a:rPr>
              <a:t> </a:t>
            </a:r>
          </a:p>
          <a:p>
            <a:endParaRPr lang="zh-CN" altLang="en-US" sz="1800" dirty="0">
              <a:latin typeface="+mn-lt"/>
            </a:endParaRPr>
          </a:p>
        </p:txBody>
      </p:sp>
      <p:sp>
        <p:nvSpPr>
          <p:cNvPr id="3" name="TextBox 2"/>
          <p:cNvSpPr txBox="1"/>
          <p:nvPr/>
        </p:nvSpPr>
        <p:spPr>
          <a:xfrm>
            <a:off x="7092280" y="260648"/>
            <a:ext cx="1723549" cy="1015663"/>
          </a:xfrm>
          <a:prstGeom prst="rect">
            <a:avLst/>
          </a:prstGeom>
          <a:noFill/>
        </p:spPr>
        <p:txBody>
          <a:bodyPr wrap="none" rtlCol="0">
            <a:spAutoFit/>
          </a:bodyPr>
          <a:lstStyle/>
          <a:p>
            <a:r>
              <a:rPr lang="zh-CN" altLang="en-US" dirty="0"/>
              <a:t>改错</a:t>
            </a:r>
          </a:p>
        </p:txBody>
      </p:sp>
    </p:spTree>
    <p:extLst>
      <p:ext uri="{BB962C8B-B14F-4D97-AF65-F5344CB8AC3E}">
        <p14:creationId xmlns:p14="http://schemas.microsoft.com/office/powerpoint/2010/main" val="2264914183"/>
      </p:ext>
    </p:extLst>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场景型模板">
  <a:themeElements>
    <a:clrScheme name="场景型模板 4">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660066"/>
      </a:hlink>
      <a:folHlink>
        <a:srgbClr val="9900CC"/>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6000" b="1" i="0" u="none" strike="noStrike" cap="none" normalizeH="0" baseline="0" smtClean="0">
            <a:ln>
              <a:noFill/>
            </a:ln>
            <a:solidFill>
              <a:schemeClr val="tx2"/>
            </a:solidFill>
            <a:effectLst/>
            <a:latin typeface="华文隶书" pitchFamily="2" charset="-122"/>
            <a:ea typeface="华文隶书"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6000" b="1" i="0" u="none" strike="noStrike" cap="none" normalizeH="0" baseline="0" smtClean="0">
            <a:ln>
              <a:noFill/>
            </a:ln>
            <a:solidFill>
              <a:schemeClr val="tx2"/>
            </a:solidFill>
            <a:effectLst/>
            <a:latin typeface="华文隶书" pitchFamily="2" charset="-122"/>
            <a:ea typeface="华文隶书" pitchFamily="2"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场景型模板 4">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660066"/>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3995</TotalTime>
  <Pages>0</Pages>
  <Words>5324</Words>
  <Characters>0</Characters>
  <Application>Microsoft Office PowerPoint</Application>
  <DocSecurity>0</DocSecurity>
  <PresentationFormat>全屏显示(4:3)</PresentationFormat>
  <Lines>0</Lines>
  <Paragraphs>1478</Paragraphs>
  <Slides>68</Slides>
  <Notes>17</Notes>
  <HiddenSlides>1</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90" baseType="lpstr">
      <vt:lpstr>Monotype Sorts</vt:lpstr>
      <vt:lpstr>仿宋_GB2312</vt:lpstr>
      <vt:lpstr>黑体</vt:lpstr>
      <vt:lpstr>华文楷体</vt:lpstr>
      <vt:lpstr>华文隶书</vt:lpstr>
      <vt:lpstr>华文宋体</vt:lpstr>
      <vt:lpstr>华文细黑</vt:lpstr>
      <vt:lpstr>华文新魏</vt:lpstr>
      <vt:lpstr>华文中宋</vt:lpstr>
      <vt:lpstr>楷体_GB2312</vt:lpstr>
      <vt:lpstr>隶书</vt:lpstr>
      <vt:lpstr>宋体</vt:lpstr>
      <vt:lpstr>宋体-18030</vt:lpstr>
      <vt:lpstr>Arial</vt:lpstr>
      <vt:lpstr>Arial Narrow</vt:lpstr>
      <vt:lpstr>Symbol</vt:lpstr>
      <vt:lpstr>Times New Roman</vt:lpstr>
      <vt:lpstr>Wingdings</vt:lpstr>
      <vt:lpstr>Wingdings 2</vt:lpstr>
      <vt:lpstr>场景型模板</vt:lpstr>
      <vt:lpstr>公式</vt:lpstr>
      <vt:lpstr>Microsoft 公式 3.0</vt:lpstr>
      <vt:lpstr>第二章  线性表</vt:lpstr>
      <vt:lpstr>PowerPoint 演示文稿</vt:lpstr>
      <vt:lpstr>2.1  线性表 linear list</vt:lpstr>
      <vt:lpstr>说明：</vt:lpstr>
      <vt:lpstr>线性表的抽象数据类型：</vt:lpstr>
      <vt:lpstr>2.1.2  线性表抽象类的定义</vt:lpstr>
      <vt:lpstr>2.2 顺序表(Sequential List)</vt:lpstr>
      <vt:lpstr>PowerPoint 演示文稿</vt:lpstr>
      <vt:lpstr>PowerPoint 演示文稿</vt:lpstr>
      <vt:lpstr>2.2.2顺序表(SeqList)类的定义</vt:lpstr>
      <vt:lpstr>PowerPoint 演示文稿</vt:lpstr>
      <vt:lpstr>顺序表部分公共操作的实现:</vt:lpstr>
      <vt:lpstr>PowerPoint 演示文稿</vt:lpstr>
      <vt:lpstr>PowerPoint 演示文稿</vt:lpstr>
      <vt:lpstr>insert ( const T&amp; x, int i)  //0&lt;=i&lt;=last+1 思路：</vt:lpstr>
      <vt:lpstr>PowerPoint 演示文稿</vt:lpstr>
      <vt:lpstr>PowerPoint 演示文稿</vt:lpstr>
      <vt:lpstr>PowerPoint 演示文稿</vt:lpstr>
      <vt:lpstr>⑤输入操作</vt:lpstr>
      <vt:lpstr>⑥输出操作</vt:lpstr>
      <vt:lpstr>2.2.4  顺序表的应用</vt:lpstr>
      <vt:lpstr>PowerPoint 演示文稿</vt:lpstr>
      <vt:lpstr>PowerPoint 演示文稿</vt:lpstr>
      <vt:lpstr>PowerPoint 演示文稿</vt:lpstr>
      <vt:lpstr>PowerPoint 演示文稿</vt:lpstr>
      <vt:lpstr>PowerPoint 演示文稿</vt:lpstr>
      <vt:lpstr>PowerPoint 演示文稿</vt:lpstr>
      <vt:lpstr>顺序表的优缺点：</vt:lpstr>
      <vt:lpstr>PowerPoint 演示文稿</vt:lpstr>
      <vt:lpstr>2.3.2 单链表的类定义</vt:lpstr>
      <vt:lpstr>PowerPoint 演示文稿</vt:lpstr>
      <vt:lpstr>1）单链表的输入（前插法）</vt:lpstr>
      <vt:lpstr>2）单链表的输出</vt:lpstr>
      <vt:lpstr>PowerPoint 演示文稿</vt:lpstr>
      <vt:lpstr>思路：</vt:lpstr>
      <vt:lpstr>PowerPoint 演示文稿</vt:lpstr>
      <vt:lpstr>思路：</vt:lpstr>
      <vt:lpstr>PowerPoint 演示文稿</vt:lpstr>
      <vt:lpstr>5）在表中搜索数据x的结点：Find ( int x )</vt:lpstr>
      <vt:lpstr>6）定位函数，返回表中第i个数据的地址</vt:lpstr>
      <vt:lpstr>7）取出链表中第i个元素的值</vt:lpstr>
      <vt:lpstr>8）给链表中第i个元素赋值</vt:lpstr>
      <vt:lpstr>PowerPoint 演示文稿</vt:lpstr>
      <vt:lpstr>PowerPoint 演示文稿</vt:lpstr>
      <vt:lpstr>PowerPoint 演示文稿</vt:lpstr>
      <vt:lpstr>PowerPoint 演示文稿</vt:lpstr>
      <vt:lpstr>2.4  线性链表的其它变形</vt:lpstr>
      <vt:lpstr>2.4.1 循环链表</vt:lpstr>
      <vt:lpstr>PowerPoint 演示文稿</vt:lpstr>
      <vt:lpstr>循环链表类的定义</vt:lpstr>
      <vt:lpstr>PowerPoint 演示文稿</vt:lpstr>
      <vt:lpstr>PowerPoint 演示文稿</vt:lpstr>
      <vt:lpstr>用循环链表求解约瑟夫问题</vt:lpstr>
      <vt:lpstr>PowerPoint 演示文稿</vt:lpstr>
      <vt:lpstr>PowerPoint 演示文稿</vt:lpstr>
      <vt:lpstr>求解Josephus问题的算法 </vt:lpstr>
      <vt:lpstr>PowerPoint 演示文稿</vt:lpstr>
      <vt:lpstr>2.4.2  双向链表 (Doubly Linked List)</vt:lpstr>
      <vt:lpstr>PowerPoint 演示文稿</vt:lpstr>
      <vt:lpstr>双向循环链表的搜索算法</vt:lpstr>
      <vt:lpstr>PowerPoint 演示文稿</vt:lpstr>
      <vt:lpstr>PowerPoint 演示文稿</vt:lpstr>
      <vt:lpstr>2.5      单链表的应用           多项式</vt:lpstr>
      <vt:lpstr>2.5.1 多项式的存储表示</vt:lpstr>
      <vt:lpstr>PowerPoint 演示文稿</vt:lpstr>
      <vt:lpstr>第3种：多项式的链表存储表示</vt:lpstr>
      <vt:lpstr>多项式的链表结构</vt:lpstr>
      <vt:lpstr>PowerPoint 演示文稿</vt:lpstr>
    </vt:vector>
  </TitlesOfParts>
  <Company>software</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yanweimin</dc:creator>
  <cp:lastModifiedBy>CuiXR</cp:lastModifiedBy>
  <cp:revision>534</cp:revision>
  <cp:lastPrinted>1999-09-06T12:44:34Z</cp:lastPrinted>
  <dcterms:created xsi:type="dcterms:W3CDTF">1999-03-09T09:49:44Z</dcterms:created>
  <dcterms:modified xsi:type="dcterms:W3CDTF">2018-03-13T02:33:44Z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2052-6.6.0.2877</vt:lpwstr>
  </property>
</Properties>
</file>