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57" r:id="rId2"/>
    <p:sldMasterId id="2147483777" r:id="rId3"/>
    <p:sldMasterId id="2147483838" r:id="rId4"/>
  </p:sldMasterIdLst>
  <p:notesMasterIdLst>
    <p:notesMasterId r:id="rId48"/>
  </p:notesMasterIdLst>
  <p:sldIdLst>
    <p:sldId id="373" r:id="rId5"/>
    <p:sldId id="377" r:id="rId6"/>
    <p:sldId id="379" r:id="rId7"/>
    <p:sldId id="383" r:id="rId8"/>
    <p:sldId id="384" r:id="rId9"/>
    <p:sldId id="385" r:id="rId10"/>
    <p:sldId id="387" r:id="rId11"/>
    <p:sldId id="388" r:id="rId12"/>
    <p:sldId id="389" r:id="rId13"/>
    <p:sldId id="390" r:id="rId14"/>
    <p:sldId id="391" r:id="rId15"/>
    <p:sldId id="393" r:id="rId16"/>
    <p:sldId id="395" r:id="rId17"/>
    <p:sldId id="396" r:id="rId18"/>
    <p:sldId id="398" r:id="rId19"/>
    <p:sldId id="399" r:id="rId20"/>
    <p:sldId id="401" r:id="rId21"/>
    <p:sldId id="402" r:id="rId22"/>
    <p:sldId id="403" r:id="rId23"/>
    <p:sldId id="404" r:id="rId24"/>
    <p:sldId id="406" r:id="rId25"/>
    <p:sldId id="407" r:id="rId26"/>
    <p:sldId id="408" r:id="rId27"/>
    <p:sldId id="409" r:id="rId28"/>
    <p:sldId id="410" r:id="rId29"/>
    <p:sldId id="411" r:id="rId30"/>
    <p:sldId id="412" r:id="rId31"/>
    <p:sldId id="417" r:id="rId32"/>
    <p:sldId id="418" r:id="rId33"/>
    <p:sldId id="569" r:id="rId34"/>
    <p:sldId id="427" r:id="rId35"/>
    <p:sldId id="464" r:id="rId36"/>
    <p:sldId id="465" r:id="rId37"/>
    <p:sldId id="466" r:id="rId38"/>
    <p:sldId id="467" r:id="rId39"/>
    <p:sldId id="471" r:id="rId40"/>
    <p:sldId id="503" r:id="rId41"/>
    <p:sldId id="473" r:id="rId42"/>
    <p:sldId id="558" r:id="rId43"/>
    <p:sldId id="497" r:id="rId44"/>
    <p:sldId id="559" r:id="rId45"/>
    <p:sldId id="560" r:id="rId46"/>
    <p:sldId id="545" r:id="rId4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CCECFF"/>
    <a:srgbClr val="6600FF"/>
    <a:srgbClr val="0000CC"/>
    <a:srgbClr val="339933"/>
    <a:srgbClr val="CC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6357" autoAdjust="0"/>
  </p:normalViewPr>
  <p:slideViewPr>
    <p:cSldViewPr>
      <p:cViewPr varScale="1">
        <p:scale>
          <a:sx n="64" d="100"/>
          <a:sy n="64" d="100"/>
        </p:scale>
        <p:origin x="-123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52228"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65B7D1C-173E-4094-937C-7AB2F6C0CD18}" type="slidenum">
              <a:rPr lang="zh-CN" altLang="en-US"/>
              <a:pPr>
                <a:defRPr/>
              </a:pPr>
              <a:t>‹#›</a:t>
            </a:fld>
            <a:endParaRPr lang="en-US"/>
          </a:p>
        </p:txBody>
      </p:sp>
    </p:spTree>
    <p:extLst>
      <p:ext uri="{BB962C8B-B14F-4D97-AF65-F5344CB8AC3E}">
        <p14:creationId xmlns:p14="http://schemas.microsoft.com/office/powerpoint/2010/main" val="445579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5"/>
          <p:cNvSpPr>
            <a:spLocks noGrp="1" noChangeArrowheads="1"/>
          </p:cNvSpPr>
          <p:nvPr>
            <p:ph type="dt" sz="half" idx="10"/>
          </p:nvPr>
        </p:nvSpPr>
        <p:spPr>
          <a:ln/>
        </p:spPr>
        <p:txBody>
          <a:bodyPr/>
          <a:lstStyle>
            <a:lvl1pPr>
              <a:defRPr/>
            </a:lvl1pPr>
          </a:lstStyle>
          <a:p>
            <a:pPr>
              <a:defRPr/>
            </a:pPr>
            <a:endParaRPr lang="en-US"/>
          </a:p>
        </p:txBody>
      </p:sp>
      <p:sp>
        <p:nvSpPr>
          <p:cNvPr id="5" name="Rectangle 56"/>
          <p:cNvSpPr>
            <a:spLocks noGrp="1" noChangeArrowheads="1"/>
          </p:cNvSpPr>
          <p:nvPr>
            <p:ph type="ftr" sz="quarter" idx="11"/>
          </p:nvPr>
        </p:nvSpPr>
        <p:spPr>
          <a:ln/>
        </p:spPr>
        <p:txBody>
          <a:bodyPr/>
          <a:lstStyle>
            <a:lvl1pPr>
              <a:defRPr/>
            </a:lvl1pPr>
          </a:lstStyle>
          <a:p>
            <a:pPr>
              <a:defRPr/>
            </a:pPr>
            <a:endParaRPr lang="en-US"/>
          </a:p>
        </p:txBody>
      </p:sp>
      <p:sp>
        <p:nvSpPr>
          <p:cNvPr id="6" name="Rectangle 57"/>
          <p:cNvSpPr>
            <a:spLocks noGrp="1" noChangeArrowheads="1"/>
          </p:cNvSpPr>
          <p:nvPr>
            <p:ph type="sldNum" sz="quarter" idx="12"/>
          </p:nvPr>
        </p:nvSpPr>
        <p:spPr>
          <a:ln/>
        </p:spPr>
        <p:txBody>
          <a:bodyPr/>
          <a:lstStyle>
            <a:lvl1pPr>
              <a:defRPr/>
            </a:lvl1pPr>
          </a:lstStyle>
          <a:p>
            <a:pPr>
              <a:defRPr/>
            </a:pPr>
            <a:fld id="{52A57123-345A-47D6-BFA5-28A9986AEE54}" type="slidenum">
              <a:rPr lang="zh-CN" altLang="en-US"/>
              <a:pPr>
                <a:defRPr/>
              </a:pPr>
              <a:t>‹#›</a:t>
            </a:fld>
            <a:endParaRPr lang="en-US"/>
          </a:p>
        </p:txBody>
      </p:sp>
    </p:spTree>
    <p:extLst>
      <p:ext uri="{BB962C8B-B14F-4D97-AF65-F5344CB8AC3E}">
        <p14:creationId xmlns:p14="http://schemas.microsoft.com/office/powerpoint/2010/main" val="2765546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5"/>
          <p:cNvSpPr>
            <a:spLocks noGrp="1" noChangeArrowheads="1"/>
          </p:cNvSpPr>
          <p:nvPr>
            <p:ph type="dt" sz="half" idx="10"/>
          </p:nvPr>
        </p:nvSpPr>
        <p:spPr>
          <a:ln/>
        </p:spPr>
        <p:txBody>
          <a:bodyPr/>
          <a:lstStyle>
            <a:lvl1pPr>
              <a:defRPr/>
            </a:lvl1pPr>
          </a:lstStyle>
          <a:p>
            <a:pPr>
              <a:defRPr/>
            </a:pPr>
            <a:endParaRPr lang="en-US"/>
          </a:p>
        </p:txBody>
      </p:sp>
      <p:sp>
        <p:nvSpPr>
          <p:cNvPr id="5" name="Rectangle 56"/>
          <p:cNvSpPr>
            <a:spLocks noGrp="1" noChangeArrowheads="1"/>
          </p:cNvSpPr>
          <p:nvPr>
            <p:ph type="ftr" sz="quarter" idx="11"/>
          </p:nvPr>
        </p:nvSpPr>
        <p:spPr>
          <a:ln/>
        </p:spPr>
        <p:txBody>
          <a:bodyPr/>
          <a:lstStyle>
            <a:lvl1pPr>
              <a:defRPr/>
            </a:lvl1pPr>
          </a:lstStyle>
          <a:p>
            <a:pPr>
              <a:defRPr/>
            </a:pPr>
            <a:endParaRPr lang="en-US"/>
          </a:p>
        </p:txBody>
      </p:sp>
      <p:sp>
        <p:nvSpPr>
          <p:cNvPr id="6" name="Rectangle 57"/>
          <p:cNvSpPr>
            <a:spLocks noGrp="1" noChangeArrowheads="1"/>
          </p:cNvSpPr>
          <p:nvPr>
            <p:ph type="sldNum" sz="quarter" idx="12"/>
          </p:nvPr>
        </p:nvSpPr>
        <p:spPr>
          <a:ln/>
        </p:spPr>
        <p:txBody>
          <a:bodyPr/>
          <a:lstStyle>
            <a:lvl1pPr>
              <a:defRPr/>
            </a:lvl1pPr>
          </a:lstStyle>
          <a:p>
            <a:pPr>
              <a:defRPr/>
            </a:pPr>
            <a:fld id="{858A3C63-B9CB-4FA0-810D-CE2C6B5E7145}" type="slidenum">
              <a:rPr lang="zh-CN" altLang="en-US"/>
              <a:pPr>
                <a:defRPr/>
              </a:pPr>
              <a:t>‹#›</a:t>
            </a:fld>
            <a:endParaRPr lang="en-US"/>
          </a:p>
        </p:txBody>
      </p:sp>
    </p:spTree>
    <p:extLst>
      <p:ext uri="{BB962C8B-B14F-4D97-AF65-F5344CB8AC3E}">
        <p14:creationId xmlns:p14="http://schemas.microsoft.com/office/powerpoint/2010/main" val="214027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1838"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52538"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5"/>
          <p:cNvSpPr>
            <a:spLocks noGrp="1" noChangeArrowheads="1"/>
          </p:cNvSpPr>
          <p:nvPr>
            <p:ph type="dt" sz="half" idx="10"/>
          </p:nvPr>
        </p:nvSpPr>
        <p:spPr>
          <a:ln/>
        </p:spPr>
        <p:txBody>
          <a:bodyPr/>
          <a:lstStyle>
            <a:lvl1pPr>
              <a:defRPr/>
            </a:lvl1pPr>
          </a:lstStyle>
          <a:p>
            <a:pPr>
              <a:defRPr/>
            </a:pPr>
            <a:endParaRPr lang="en-US"/>
          </a:p>
        </p:txBody>
      </p:sp>
      <p:sp>
        <p:nvSpPr>
          <p:cNvPr id="5" name="Rectangle 56"/>
          <p:cNvSpPr>
            <a:spLocks noGrp="1" noChangeArrowheads="1"/>
          </p:cNvSpPr>
          <p:nvPr>
            <p:ph type="ftr" sz="quarter" idx="11"/>
          </p:nvPr>
        </p:nvSpPr>
        <p:spPr>
          <a:ln/>
        </p:spPr>
        <p:txBody>
          <a:bodyPr/>
          <a:lstStyle>
            <a:lvl1pPr>
              <a:defRPr/>
            </a:lvl1pPr>
          </a:lstStyle>
          <a:p>
            <a:pPr>
              <a:defRPr/>
            </a:pPr>
            <a:endParaRPr lang="en-US"/>
          </a:p>
        </p:txBody>
      </p:sp>
      <p:sp>
        <p:nvSpPr>
          <p:cNvPr id="6" name="Rectangle 57"/>
          <p:cNvSpPr>
            <a:spLocks noGrp="1" noChangeArrowheads="1"/>
          </p:cNvSpPr>
          <p:nvPr>
            <p:ph type="sldNum" sz="quarter" idx="12"/>
          </p:nvPr>
        </p:nvSpPr>
        <p:spPr>
          <a:ln/>
        </p:spPr>
        <p:txBody>
          <a:bodyPr/>
          <a:lstStyle>
            <a:lvl1pPr>
              <a:defRPr/>
            </a:lvl1pPr>
          </a:lstStyle>
          <a:p>
            <a:pPr>
              <a:defRPr/>
            </a:pPr>
            <a:fld id="{DB0D99BC-9AF7-4FCD-8465-D93E41C300FB}" type="slidenum">
              <a:rPr lang="zh-CN" altLang="en-US"/>
              <a:pPr>
                <a:defRPr/>
              </a:pPr>
              <a:t>‹#›</a:t>
            </a:fld>
            <a:endParaRPr lang="en-US"/>
          </a:p>
        </p:txBody>
      </p:sp>
    </p:spTree>
    <p:extLst>
      <p:ext uri="{BB962C8B-B14F-4D97-AF65-F5344CB8AC3E}">
        <p14:creationId xmlns:p14="http://schemas.microsoft.com/office/powerpoint/2010/main" val="418404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A51CA040-108D-4961-8F04-B7E15FC9B461}"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4353624"/>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61D13DEC-0C5F-4629-99BC-FF7F8A7475C3}"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57197343"/>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A532C651-C65F-4FE0-9736-13EE1C2E29D5}"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19462037"/>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B4E1ACC6-E8D5-4F56-9444-626E9AE7F469}"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78131947"/>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DCBD8798-A901-4B95-B8E5-68C563A52C04}"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70924756"/>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3B214ED5-39A5-49F7-BEEA-3A177BFC8421}"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29959457"/>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DA2FB05E-E019-451E-825D-C461F926AFF2}"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64835537"/>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F2BAB2F9-F610-4051-BAD1-A2645575DBC0}"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86065554"/>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5"/>
          <p:cNvSpPr>
            <a:spLocks noGrp="1" noChangeArrowheads="1"/>
          </p:cNvSpPr>
          <p:nvPr>
            <p:ph type="dt" sz="half" idx="10"/>
          </p:nvPr>
        </p:nvSpPr>
        <p:spPr>
          <a:ln/>
        </p:spPr>
        <p:txBody>
          <a:bodyPr/>
          <a:lstStyle>
            <a:lvl1pPr>
              <a:defRPr/>
            </a:lvl1pPr>
          </a:lstStyle>
          <a:p>
            <a:pPr>
              <a:defRPr/>
            </a:pPr>
            <a:endParaRPr lang="en-US"/>
          </a:p>
        </p:txBody>
      </p:sp>
      <p:sp>
        <p:nvSpPr>
          <p:cNvPr id="5" name="Rectangle 56"/>
          <p:cNvSpPr>
            <a:spLocks noGrp="1" noChangeArrowheads="1"/>
          </p:cNvSpPr>
          <p:nvPr>
            <p:ph type="ftr" sz="quarter" idx="11"/>
          </p:nvPr>
        </p:nvSpPr>
        <p:spPr>
          <a:ln/>
        </p:spPr>
        <p:txBody>
          <a:bodyPr/>
          <a:lstStyle>
            <a:lvl1pPr>
              <a:defRPr/>
            </a:lvl1pPr>
          </a:lstStyle>
          <a:p>
            <a:pPr>
              <a:defRPr/>
            </a:pPr>
            <a:endParaRPr lang="en-US"/>
          </a:p>
        </p:txBody>
      </p:sp>
      <p:sp>
        <p:nvSpPr>
          <p:cNvPr id="6" name="Rectangle 57"/>
          <p:cNvSpPr>
            <a:spLocks noGrp="1" noChangeArrowheads="1"/>
          </p:cNvSpPr>
          <p:nvPr>
            <p:ph type="sldNum" sz="quarter" idx="12"/>
          </p:nvPr>
        </p:nvSpPr>
        <p:spPr>
          <a:ln/>
        </p:spPr>
        <p:txBody>
          <a:bodyPr/>
          <a:lstStyle>
            <a:lvl1pPr>
              <a:defRPr/>
            </a:lvl1pPr>
          </a:lstStyle>
          <a:p>
            <a:pPr>
              <a:defRPr/>
            </a:pPr>
            <a:fld id="{73C62050-A454-4F75-83A7-F82D0D280611}" type="slidenum">
              <a:rPr lang="zh-CN" altLang="en-US"/>
              <a:pPr>
                <a:defRPr/>
              </a:pPr>
              <a:t>‹#›</a:t>
            </a:fld>
            <a:endParaRPr lang="en-US"/>
          </a:p>
        </p:txBody>
      </p:sp>
    </p:spTree>
    <p:extLst>
      <p:ext uri="{BB962C8B-B14F-4D97-AF65-F5344CB8AC3E}">
        <p14:creationId xmlns:p14="http://schemas.microsoft.com/office/powerpoint/2010/main" val="489688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94476244-8F56-4E6C-98E4-1A6F13E768AA}"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74636085"/>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22C14E78-CB0E-458E-B79B-B1F65A8BC121}"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62550397"/>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92D370B-12CB-4263-B82B-452F71E7F46B}"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18240561"/>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B4FD111-2A9D-4E18-BEEA-C77335008845}"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78177130"/>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D93BD4C-E6C0-493C-89FB-BD2AC369DA3E}"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31001301"/>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AEC78D4-A892-4834-89AA-8FCC91BB5AF3}"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7694852"/>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DA4FA5CF-7D8C-41A8-A4A1-23EB127A9E8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49763698"/>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8234E953-3BA9-4234-BD30-4EC1E165E73E}"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28347488"/>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49A2519F-1661-4E19-9643-8A05E1ABEC86}"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47380526"/>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4C6402CF-7B51-4D79-9020-BC1681CC78FD}"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45363303"/>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5"/>
          <p:cNvSpPr>
            <a:spLocks noGrp="1" noChangeArrowheads="1"/>
          </p:cNvSpPr>
          <p:nvPr>
            <p:ph type="dt" sz="half" idx="10"/>
          </p:nvPr>
        </p:nvSpPr>
        <p:spPr>
          <a:ln/>
        </p:spPr>
        <p:txBody>
          <a:bodyPr/>
          <a:lstStyle>
            <a:lvl1pPr>
              <a:defRPr/>
            </a:lvl1pPr>
          </a:lstStyle>
          <a:p>
            <a:pPr>
              <a:defRPr/>
            </a:pPr>
            <a:endParaRPr lang="en-US"/>
          </a:p>
        </p:txBody>
      </p:sp>
      <p:sp>
        <p:nvSpPr>
          <p:cNvPr id="5" name="Rectangle 56"/>
          <p:cNvSpPr>
            <a:spLocks noGrp="1" noChangeArrowheads="1"/>
          </p:cNvSpPr>
          <p:nvPr>
            <p:ph type="ftr" sz="quarter" idx="11"/>
          </p:nvPr>
        </p:nvSpPr>
        <p:spPr>
          <a:ln/>
        </p:spPr>
        <p:txBody>
          <a:bodyPr/>
          <a:lstStyle>
            <a:lvl1pPr>
              <a:defRPr/>
            </a:lvl1pPr>
          </a:lstStyle>
          <a:p>
            <a:pPr>
              <a:defRPr/>
            </a:pPr>
            <a:endParaRPr lang="en-US"/>
          </a:p>
        </p:txBody>
      </p:sp>
      <p:sp>
        <p:nvSpPr>
          <p:cNvPr id="6" name="Rectangle 57"/>
          <p:cNvSpPr>
            <a:spLocks noGrp="1" noChangeArrowheads="1"/>
          </p:cNvSpPr>
          <p:nvPr>
            <p:ph type="sldNum" sz="quarter" idx="12"/>
          </p:nvPr>
        </p:nvSpPr>
        <p:spPr>
          <a:ln/>
        </p:spPr>
        <p:txBody>
          <a:bodyPr/>
          <a:lstStyle>
            <a:lvl1pPr>
              <a:defRPr/>
            </a:lvl1pPr>
          </a:lstStyle>
          <a:p>
            <a:pPr>
              <a:defRPr/>
            </a:pPr>
            <a:fld id="{DE3AFA6A-B88F-4313-BFFE-303F7A891317}" type="slidenum">
              <a:rPr lang="zh-CN" altLang="en-US"/>
              <a:pPr>
                <a:defRPr/>
              </a:pPr>
              <a:t>‹#›</a:t>
            </a:fld>
            <a:endParaRPr lang="en-US"/>
          </a:p>
        </p:txBody>
      </p:sp>
    </p:spTree>
    <p:extLst>
      <p:ext uri="{BB962C8B-B14F-4D97-AF65-F5344CB8AC3E}">
        <p14:creationId xmlns:p14="http://schemas.microsoft.com/office/powerpoint/2010/main" val="32994670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C3AB2DD0-41DE-4610-96AB-5C2DE3B90A60}"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2328604"/>
      </p:ext>
    </p:extLst>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6319686B-6A12-4EC9-99CE-5A0D7D974A5F}"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70060700"/>
      </p:ext>
    </p:extLst>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AF6A5AD-D536-4EE4-8020-253DE2BCD4C5}"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04124087"/>
      </p:ext>
    </p:extLst>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57AFE50-9CDB-4145-9A10-8C8A17A36407}"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40264209"/>
      </p:ext>
    </p:extLst>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2A89297C-851F-4E52-A3B3-909176AEBBC2}"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53372380"/>
      </p:ext>
    </p:extLst>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38A23834-C7A2-4AD6-B1F0-273E8182627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28993816"/>
      </p:ext>
    </p:extLst>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6F584F5-48BF-4A91-9283-E5677D2D5BD1}"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04810330"/>
      </p:ext>
    </p:extLst>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5BED6B83-7902-4845-AAF9-57554F8B53C1}"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7764102"/>
      </p:ext>
    </p:extLst>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60E9BF37-91DC-424A-BE3A-27C98212C7FF}"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78423579"/>
      </p:ext>
    </p:extLst>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85F434E8-6E98-43DA-B5D3-30D0D51EAF0C}"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97329784"/>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52538"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214938"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5"/>
          <p:cNvSpPr>
            <a:spLocks noGrp="1" noChangeArrowheads="1"/>
          </p:cNvSpPr>
          <p:nvPr>
            <p:ph type="dt" sz="half" idx="10"/>
          </p:nvPr>
        </p:nvSpPr>
        <p:spPr>
          <a:ln/>
        </p:spPr>
        <p:txBody>
          <a:bodyPr/>
          <a:lstStyle>
            <a:lvl1pPr>
              <a:defRPr/>
            </a:lvl1pPr>
          </a:lstStyle>
          <a:p>
            <a:pPr>
              <a:defRPr/>
            </a:pPr>
            <a:endParaRPr lang="en-US"/>
          </a:p>
        </p:txBody>
      </p:sp>
      <p:sp>
        <p:nvSpPr>
          <p:cNvPr id="6" name="Rectangle 56"/>
          <p:cNvSpPr>
            <a:spLocks noGrp="1" noChangeArrowheads="1"/>
          </p:cNvSpPr>
          <p:nvPr>
            <p:ph type="ftr" sz="quarter" idx="11"/>
          </p:nvPr>
        </p:nvSpPr>
        <p:spPr>
          <a:ln/>
        </p:spPr>
        <p:txBody>
          <a:bodyPr/>
          <a:lstStyle>
            <a:lvl1pPr>
              <a:defRPr/>
            </a:lvl1pPr>
          </a:lstStyle>
          <a:p>
            <a:pPr>
              <a:defRPr/>
            </a:pPr>
            <a:endParaRPr lang="en-US"/>
          </a:p>
        </p:txBody>
      </p:sp>
      <p:sp>
        <p:nvSpPr>
          <p:cNvPr id="7" name="Rectangle 57"/>
          <p:cNvSpPr>
            <a:spLocks noGrp="1" noChangeArrowheads="1"/>
          </p:cNvSpPr>
          <p:nvPr>
            <p:ph type="sldNum" sz="quarter" idx="12"/>
          </p:nvPr>
        </p:nvSpPr>
        <p:spPr>
          <a:ln/>
        </p:spPr>
        <p:txBody>
          <a:bodyPr/>
          <a:lstStyle>
            <a:lvl1pPr>
              <a:defRPr/>
            </a:lvl1pPr>
          </a:lstStyle>
          <a:p>
            <a:pPr>
              <a:defRPr/>
            </a:pPr>
            <a:fld id="{7C62FCEA-F5D0-483E-9703-4BB7B870AE4E}" type="slidenum">
              <a:rPr lang="zh-CN" altLang="en-US"/>
              <a:pPr>
                <a:defRPr/>
              </a:pPr>
              <a:t>‹#›</a:t>
            </a:fld>
            <a:endParaRPr lang="en-US"/>
          </a:p>
        </p:txBody>
      </p:sp>
    </p:spTree>
    <p:extLst>
      <p:ext uri="{BB962C8B-B14F-4D97-AF65-F5344CB8AC3E}">
        <p14:creationId xmlns:p14="http://schemas.microsoft.com/office/powerpoint/2010/main" val="15616893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79419D7C-89EE-43FF-95F1-289500EBED26}"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50959374"/>
      </p:ext>
    </p:extLst>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B235B132-32DE-4167-BA92-EC6324A4EC14}"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74914601"/>
      </p:ext>
    </p:extLst>
  </p:cSld>
  <p:clrMapOvr>
    <a:masterClrMapping/>
  </p:clrMapOvr>
  <p:transition>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AF2BD36D-BD3D-41B2-BC70-05CFE568914C}"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5049004"/>
      </p:ext>
    </p:extLst>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BA859DA-A021-4F9A-9609-082D16061104}"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24262381"/>
      </p:ext>
    </p:extLst>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26B27CC6-CAC9-4FC9-A2F8-4A7EADF2173C}"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398216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5"/>
          <p:cNvSpPr>
            <a:spLocks noGrp="1" noChangeArrowheads="1"/>
          </p:cNvSpPr>
          <p:nvPr>
            <p:ph type="dt" sz="half" idx="10"/>
          </p:nvPr>
        </p:nvSpPr>
        <p:spPr>
          <a:ln/>
        </p:spPr>
        <p:txBody>
          <a:bodyPr/>
          <a:lstStyle>
            <a:lvl1pPr>
              <a:defRPr/>
            </a:lvl1pPr>
          </a:lstStyle>
          <a:p>
            <a:pPr>
              <a:defRPr/>
            </a:pPr>
            <a:endParaRPr lang="en-US"/>
          </a:p>
        </p:txBody>
      </p:sp>
      <p:sp>
        <p:nvSpPr>
          <p:cNvPr id="8" name="Rectangle 56"/>
          <p:cNvSpPr>
            <a:spLocks noGrp="1" noChangeArrowheads="1"/>
          </p:cNvSpPr>
          <p:nvPr>
            <p:ph type="ftr" sz="quarter" idx="11"/>
          </p:nvPr>
        </p:nvSpPr>
        <p:spPr>
          <a:ln/>
        </p:spPr>
        <p:txBody>
          <a:bodyPr/>
          <a:lstStyle>
            <a:lvl1pPr>
              <a:defRPr/>
            </a:lvl1pPr>
          </a:lstStyle>
          <a:p>
            <a:pPr>
              <a:defRPr/>
            </a:pPr>
            <a:endParaRPr lang="en-US"/>
          </a:p>
        </p:txBody>
      </p:sp>
      <p:sp>
        <p:nvSpPr>
          <p:cNvPr id="9" name="Rectangle 57"/>
          <p:cNvSpPr>
            <a:spLocks noGrp="1" noChangeArrowheads="1"/>
          </p:cNvSpPr>
          <p:nvPr>
            <p:ph type="sldNum" sz="quarter" idx="12"/>
          </p:nvPr>
        </p:nvSpPr>
        <p:spPr>
          <a:ln/>
        </p:spPr>
        <p:txBody>
          <a:bodyPr/>
          <a:lstStyle>
            <a:lvl1pPr>
              <a:defRPr/>
            </a:lvl1pPr>
          </a:lstStyle>
          <a:p>
            <a:pPr>
              <a:defRPr/>
            </a:pPr>
            <a:fld id="{6B572F61-BAE2-46AA-A54A-80B6FFA5CB80}" type="slidenum">
              <a:rPr lang="zh-CN" altLang="en-US"/>
              <a:pPr>
                <a:defRPr/>
              </a:pPr>
              <a:t>‹#›</a:t>
            </a:fld>
            <a:endParaRPr lang="en-US"/>
          </a:p>
        </p:txBody>
      </p:sp>
    </p:spTree>
    <p:extLst>
      <p:ext uri="{BB962C8B-B14F-4D97-AF65-F5344CB8AC3E}">
        <p14:creationId xmlns:p14="http://schemas.microsoft.com/office/powerpoint/2010/main" val="301031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5"/>
          <p:cNvSpPr>
            <a:spLocks noGrp="1" noChangeArrowheads="1"/>
          </p:cNvSpPr>
          <p:nvPr>
            <p:ph type="dt" sz="half" idx="10"/>
          </p:nvPr>
        </p:nvSpPr>
        <p:spPr>
          <a:ln/>
        </p:spPr>
        <p:txBody>
          <a:bodyPr/>
          <a:lstStyle>
            <a:lvl1pPr>
              <a:defRPr/>
            </a:lvl1pPr>
          </a:lstStyle>
          <a:p>
            <a:pPr>
              <a:defRPr/>
            </a:pPr>
            <a:endParaRPr lang="en-US"/>
          </a:p>
        </p:txBody>
      </p:sp>
      <p:sp>
        <p:nvSpPr>
          <p:cNvPr id="4" name="Rectangle 56"/>
          <p:cNvSpPr>
            <a:spLocks noGrp="1" noChangeArrowheads="1"/>
          </p:cNvSpPr>
          <p:nvPr>
            <p:ph type="ftr" sz="quarter" idx="11"/>
          </p:nvPr>
        </p:nvSpPr>
        <p:spPr>
          <a:ln/>
        </p:spPr>
        <p:txBody>
          <a:bodyPr/>
          <a:lstStyle>
            <a:lvl1pPr>
              <a:defRPr/>
            </a:lvl1pPr>
          </a:lstStyle>
          <a:p>
            <a:pPr>
              <a:defRPr/>
            </a:pPr>
            <a:endParaRPr lang="en-US"/>
          </a:p>
        </p:txBody>
      </p:sp>
      <p:sp>
        <p:nvSpPr>
          <p:cNvPr id="5" name="Rectangle 57"/>
          <p:cNvSpPr>
            <a:spLocks noGrp="1" noChangeArrowheads="1"/>
          </p:cNvSpPr>
          <p:nvPr>
            <p:ph type="sldNum" sz="quarter" idx="12"/>
          </p:nvPr>
        </p:nvSpPr>
        <p:spPr>
          <a:ln/>
        </p:spPr>
        <p:txBody>
          <a:bodyPr/>
          <a:lstStyle>
            <a:lvl1pPr>
              <a:defRPr/>
            </a:lvl1pPr>
          </a:lstStyle>
          <a:p>
            <a:pPr>
              <a:defRPr/>
            </a:pPr>
            <a:fld id="{9B94428E-C625-4333-91EB-1A82095DEE22}" type="slidenum">
              <a:rPr lang="zh-CN" altLang="en-US"/>
              <a:pPr>
                <a:defRPr/>
              </a:pPr>
              <a:t>‹#›</a:t>
            </a:fld>
            <a:endParaRPr lang="en-US"/>
          </a:p>
        </p:txBody>
      </p:sp>
    </p:spTree>
    <p:extLst>
      <p:ext uri="{BB962C8B-B14F-4D97-AF65-F5344CB8AC3E}">
        <p14:creationId xmlns:p14="http://schemas.microsoft.com/office/powerpoint/2010/main" val="300187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5"/>
          <p:cNvSpPr>
            <a:spLocks noGrp="1" noChangeArrowheads="1"/>
          </p:cNvSpPr>
          <p:nvPr>
            <p:ph type="dt" sz="half" idx="10"/>
          </p:nvPr>
        </p:nvSpPr>
        <p:spPr>
          <a:ln/>
        </p:spPr>
        <p:txBody>
          <a:bodyPr/>
          <a:lstStyle>
            <a:lvl1pPr>
              <a:defRPr/>
            </a:lvl1pPr>
          </a:lstStyle>
          <a:p>
            <a:pPr>
              <a:defRPr/>
            </a:pPr>
            <a:endParaRPr lang="en-US"/>
          </a:p>
        </p:txBody>
      </p:sp>
      <p:sp>
        <p:nvSpPr>
          <p:cNvPr id="3" name="Rectangle 56"/>
          <p:cNvSpPr>
            <a:spLocks noGrp="1" noChangeArrowheads="1"/>
          </p:cNvSpPr>
          <p:nvPr>
            <p:ph type="ftr" sz="quarter" idx="11"/>
          </p:nvPr>
        </p:nvSpPr>
        <p:spPr>
          <a:ln/>
        </p:spPr>
        <p:txBody>
          <a:bodyPr/>
          <a:lstStyle>
            <a:lvl1pPr>
              <a:defRPr/>
            </a:lvl1pPr>
          </a:lstStyle>
          <a:p>
            <a:pPr>
              <a:defRPr/>
            </a:pPr>
            <a:endParaRPr lang="en-US"/>
          </a:p>
        </p:txBody>
      </p:sp>
      <p:sp>
        <p:nvSpPr>
          <p:cNvPr id="4" name="Rectangle 57"/>
          <p:cNvSpPr>
            <a:spLocks noGrp="1" noChangeArrowheads="1"/>
          </p:cNvSpPr>
          <p:nvPr>
            <p:ph type="sldNum" sz="quarter" idx="12"/>
          </p:nvPr>
        </p:nvSpPr>
        <p:spPr>
          <a:ln/>
        </p:spPr>
        <p:txBody>
          <a:bodyPr/>
          <a:lstStyle>
            <a:lvl1pPr>
              <a:defRPr/>
            </a:lvl1pPr>
          </a:lstStyle>
          <a:p>
            <a:pPr>
              <a:defRPr/>
            </a:pPr>
            <a:fld id="{66C892CA-6680-42F9-888A-C82D69002842}" type="slidenum">
              <a:rPr lang="zh-CN" altLang="en-US"/>
              <a:pPr>
                <a:defRPr/>
              </a:pPr>
              <a:t>‹#›</a:t>
            </a:fld>
            <a:endParaRPr lang="en-US"/>
          </a:p>
        </p:txBody>
      </p:sp>
    </p:spTree>
    <p:extLst>
      <p:ext uri="{BB962C8B-B14F-4D97-AF65-F5344CB8AC3E}">
        <p14:creationId xmlns:p14="http://schemas.microsoft.com/office/powerpoint/2010/main" val="1526787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5"/>
          <p:cNvSpPr>
            <a:spLocks noGrp="1" noChangeArrowheads="1"/>
          </p:cNvSpPr>
          <p:nvPr>
            <p:ph type="dt" sz="half" idx="10"/>
          </p:nvPr>
        </p:nvSpPr>
        <p:spPr>
          <a:ln/>
        </p:spPr>
        <p:txBody>
          <a:bodyPr/>
          <a:lstStyle>
            <a:lvl1pPr>
              <a:defRPr/>
            </a:lvl1pPr>
          </a:lstStyle>
          <a:p>
            <a:pPr>
              <a:defRPr/>
            </a:pPr>
            <a:endParaRPr lang="en-US"/>
          </a:p>
        </p:txBody>
      </p:sp>
      <p:sp>
        <p:nvSpPr>
          <p:cNvPr id="6" name="Rectangle 56"/>
          <p:cNvSpPr>
            <a:spLocks noGrp="1" noChangeArrowheads="1"/>
          </p:cNvSpPr>
          <p:nvPr>
            <p:ph type="ftr" sz="quarter" idx="11"/>
          </p:nvPr>
        </p:nvSpPr>
        <p:spPr>
          <a:ln/>
        </p:spPr>
        <p:txBody>
          <a:bodyPr/>
          <a:lstStyle>
            <a:lvl1pPr>
              <a:defRPr/>
            </a:lvl1pPr>
          </a:lstStyle>
          <a:p>
            <a:pPr>
              <a:defRPr/>
            </a:pPr>
            <a:endParaRPr lang="en-US"/>
          </a:p>
        </p:txBody>
      </p:sp>
      <p:sp>
        <p:nvSpPr>
          <p:cNvPr id="7" name="Rectangle 57"/>
          <p:cNvSpPr>
            <a:spLocks noGrp="1" noChangeArrowheads="1"/>
          </p:cNvSpPr>
          <p:nvPr>
            <p:ph type="sldNum" sz="quarter" idx="12"/>
          </p:nvPr>
        </p:nvSpPr>
        <p:spPr>
          <a:ln/>
        </p:spPr>
        <p:txBody>
          <a:bodyPr/>
          <a:lstStyle>
            <a:lvl1pPr>
              <a:defRPr/>
            </a:lvl1pPr>
          </a:lstStyle>
          <a:p>
            <a:pPr>
              <a:defRPr/>
            </a:pPr>
            <a:fld id="{5D6636ED-D735-4EB8-AB62-E2F44B51A008}" type="slidenum">
              <a:rPr lang="zh-CN" altLang="en-US"/>
              <a:pPr>
                <a:defRPr/>
              </a:pPr>
              <a:t>‹#›</a:t>
            </a:fld>
            <a:endParaRPr lang="en-US"/>
          </a:p>
        </p:txBody>
      </p:sp>
    </p:spTree>
    <p:extLst>
      <p:ext uri="{BB962C8B-B14F-4D97-AF65-F5344CB8AC3E}">
        <p14:creationId xmlns:p14="http://schemas.microsoft.com/office/powerpoint/2010/main" val="2483714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5"/>
          <p:cNvSpPr>
            <a:spLocks noGrp="1" noChangeArrowheads="1"/>
          </p:cNvSpPr>
          <p:nvPr>
            <p:ph type="dt" sz="half" idx="10"/>
          </p:nvPr>
        </p:nvSpPr>
        <p:spPr>
          <a:ln/>
        </p:spPr>
        <p:txBody>
          <a:bodyPr/>
          <a:lstStyle>
            <a:lvl1pPr>
              <a:defRPr/>
            </a:lvl1pPr>
          </a:lstStyle>
          <a:p>
            <a:pPr>
              <a:defRPr/>
            </a:pPr>
            <a:endParaRPr lang="en-US"/>
          </a:p>
        </p:txBody>
      </p:sp>
      <p:sp>
        <p:nvSpPr>
          <p:cNvPr id="6" name="Rectangle 56"/>
          <p:cNvSpPr>
            <a:spLocks noGrp="1" noChangeArrowheads="1"/>
          </p:cNvSpPr>
          <p:nvPr>
            <p:ph type="ftr" sz="quarter" idx="11"/>
          </p:nvPr>
        </p:nvSpPr>
        <p:spPr>
          <a:ln/>
        </p:spPr>
        <p:txBody>
          <a:bodyPr/>
          <a:lstStyle>
            <a:lvl1pPr>
              <a:defRPr/>
            </a:lvl1pPr>
          </a:lstStyle>
          <a:p>
            <a:pPr>
              <a:defRPr/>
            </a:pPr>
            <a:endParaRPr lang="en-US"/>
          </a:p>
        </p:txBody>
      </p:sp>
      <p:sp>
        <p:nvSpPr>
          <p:cNvPr id="7" name="Rectangle 57"/>
          <p:cNvSpPr>
            <a:spLocks noGrp="1" noChangeArrowheads="1"/>
          </p:cNvSpPr>
          <p:nvPr>
            <p:ph type="sldNum" sz="quarter" idx="12"/>
          </p:nvPr>
        </p:nvSpPr>
        <p:spPr>
          <a:ln/>
        </p:spPr>
        <p:txBody>
          <a:bodyPr/>
          <a:lstStyle>
            <a:lvl1pPr>
              <a:defRPr/>
            </a:lvl1pPr>
          </a:lstStyle>
          <a:p>
            <a:pPr>
              <a:defRPr/>
            </a:pPr>
            <a:fld id="{E616D6BB-EC13-4BA8-86DF-7C2C94055319}" type="slidenum">
              <a:rPr lang="zh-CN" altLang="en-US"/>
              <a:pPr>
                <a:defRPr/>
              </a:pPr>
              <a:t>‹#›</a:t>
            </a:fld>
            <a:endParaRPr lang="en-US"/>
          </a:p>
        </p:txBody>
      </p:sp>
    </p:spTree>
    <p:extLst>
      <p:ext uri="{BB962C8B-B14F-4D97-AF65-F5344CB8AC3E}">
        <p14:creationId xmlns:p14="http://schemas.microsoft.com/office/powerpoint/2010/main" val="94149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CCECFF"/>
        </a:solidFill>
        <a:effectLst/>
      </p:bgPr>
    </p:bg>
    <p:spTree>
      <p:nvGrpSpPr>
        <p:cNvPr id="1" name=""/>
        <p:cNvGrpSpPr/>
        <p:nvPr/>
      </p:nvGrpSpPr>
      <p:grpSpPr>
        <a:xfrm>
          <a:off x="0" y="0"/>
          <a:ext cx="0" cy="0"/>
          <a:chOff x="0" y="0"/>
          <a:chExt cx="0" cy="0"/>
        </a:xfrm>
      </p:grpSpPr>
      <p:sp>
        <p:nvSpPr>
          <p:cNvPr id="1026" name="Rectangle 53"/>
          <p:cNvSpPr>
            <a:spLocks noGrp="1" noChangeArrowheads="1"/>
          </p:cNvSpPr>
          <p:nvPr>
            <p:ph type="title"/>
          </p:nvPr>
        </p:nvSpPr>
        <p:spPr bwMode="auto">
          <a:xfrm>
            <a:off x="1252538"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027" name="Rectangle 54"/>
          <p:cNvSpPr>
            <a:spLocks noGrp="1" noChangeArrowheads="1"/>
          </p:cNvSpPr>
          <p:nvPr>
            <p:ph type="body" idx="1"/>
          </p:nvPr>
        </p:nvSpPr>
        <p:spPr bwMode="auto">
          <a:xfrm>
            <a:off x="1252538"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55"/>
          <p:cNvSpPr>
            <a:spLocks noGrp="1" noChangeArrowheads="1"/>
          </p:cNvSpPr>
          <p:nvPr>
            <p:ph type="dt" sz="half" idx="2"/>
          </p:nvPr>
        </p:nvSpPr>
        <p:spPr bwMode="auto">
          <a:xfrm>
            <a:off x="1252538"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lvl1pPr eaLnBrk="1" hangingPunct="1">
              <a:defRPr sz="1400"/>
            </a:lvl1pPr>
          </a:lstStyle>
          <a:p>
            <a:pPr>
              <a:defRPr/>
            </a:pPr>
            <a:endParaRPr lang="en-US"/>
          </a:p>
        </p:txBody>
      </p:sp>
      <p:sp>
        <p:nvSpPr>
          <p:cNvPr id="1029" name="Rectangle 56"/>
          <p:cNvSpPr>
            <a:spLocks noGrp="1" noChangeArrowheads="1"/>
          </p:cNvSpPr>
          <p:nvPr>
            <p:ph type="ftr" sz="quarter" idx="3"/>
          </p:nvPr>
        </p:nvSpPr>
        <p:spPr bwMode="auto">
          <a:xfrm>
            <a:off x="3690938"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lvl1pPr algn="ctr" eaLnBrk="1" hangingPunct="1">
              <a:defRPr sz="1400"/>
            </a:lvl1pPr>
          </a:lstStyle>
          <a:p>
            <a:pPr>
              <a:defRPr/>
            </a:pPr>
            <a:endParaRPr lang="en-US"/>
          </a:p>
        </p:txBody>
      </p:sp>
      <p:sp>
        <p:nvSpPr>
          <p:cNvPr id="1030" name="Rectangle 57"/>
          <p:cNvSpPr>
            <a:spLocks noGrp="1" noChangeArrowheads="1"/>
          </p:cNvSpPr>
          <p:nvPr>
            <p:ph type="sldNum" sz="quarter" idx="4"/>
          </p:nvPr>
        </p:nvSpPr>
        <p:spPr bwMode="auto">
          <a:xfrm>
            <a:off x="7119938"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lvl1pPr algn="r" eaLnBrk="1" hangingPunct="1">
              <a:defRPr sz="1400"/>
            </a:lvl1pPr>
          </a:lstStyle>
          <a:p>
            <a:pPr>
              <a:defRPr/>
            </a:pPr>
            <a:fld id="{50A1C973-DB07-4A67-8939-458D7DC52587}" type="slidenum">
              <a:rPr lang="zh-CN" altLang="en-US"/>
              <a:pPr>
                <a:defRPr/>
              </a:pPr>
              <a:t>‹#›</a:t>
            </a:fld>
            <a:endParaRPr lang="en-US"/>
          </a:p>
        </p:txBody>
      </p:sp>
    </p:spTree>
  </p:cSld>
  <p:clrMap bg1="dk2" tx1="lt1" bg2="dk1" tx2="lt2" accent1="accent1" accent2="accent2" accent3="accent3" accent4="accent4" accent5="accent5" accent6="accent6" hlink="hlink" folHlink="folHlink"/>
  <p:sldLayoutIdLst>
    <p:sldLayoutId id="2147484159" r:id="rId1"/>
    <p:sldLayoutId id="2147484160" r:id="rId2"/>
    <p:sldLayoutId id="2147484161" r:id="rId3"/>
    <p:sldLayoutId id="2147484162" r:id="rId4"/>
    <p:sldLayoutId id="2147484163" r:id="rId5"/>
    <p:sldLayoutId id="2147484164" r:id="rId6"/>
    <p:sldLayoutId id="2147484165" r:id="rId7"/>
    <p:sldLayoutId id="2147484166" r:id="rId8"/>
    <p:sldLayoutId id="2147484167" r:id="rId9"/>
    <p:sldLayoutId id="2147484168" r:id="rId10"/>
    <p:sldLayoutId id="2147484169" r:id="rId11"/>
  </p:sldLayoutIdLst>
  <p:txStyles>
    <p:titleStyle>
      <a:lvl1pPr algn="l" rtl="0" eaLnBrk="0" fontAlgn="base" hangingPunct="0">
        <a:spcBef>
          <a:spcPct val="0"/>
        </a:spcBef>
        <a:spcAft>
          <a:spcPct val="0"/>
        </a:spcAft>
        <a:defRPr sz="4400" i="1">
          <a:solidFill>
            <a:schemeClr val="tx2"/>
          </a:solidFill>
          <a:latin typeface="+mj-lt"/>
          <a:ea typeface="+mj-ea"/>
          <a:cs typeface="+mj-cs"/>
        </a:defRPr>
      </a:lvl1pPr>
      <a:lvl2pPr algn="l" rtl="0" eaLnBrk="0" fontAlgn="base" hangingPunct="0">
        <a:spcBef>
          <a:spcPct val="0"/>
        </a:spcBef>
        <a:spcAft>
          <a:spcPct val="0"/>
        </a:spcAft>
        <a:defRPr sz="4400" i="1">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i="1">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i="1">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i="1">
          <a:solidFill>
            <a:schemeClr val="tx2"/>
          </a:solidFill>
          <a:latin typeface="Times New Roman" pitchFamily="18" charset="0"/>
          <a:ea typeface="宋体" pitchFamily="2" charset="-122"/>
        </a:defRPr>
      </a:lvl5pPr>
      <a:lvl6pPr marL="457200" algn="l" rtl="0" eaLnBrk="0" fontAlgn="base" hangingPunct="0">
        <a:spcBef>
          <a:spcPct val="0"/>
        </a:spcBef>
        <a:spcAft>
          <a:spcPct val="0"/>
        </a:spcAft>
        <a:defRPr sz="4400" i="1">
          <a:solidFill>
            <a:schemeClr val="tx2"/>
          </a:solidFill>
          <a:latin typeface="Times New Roman" pitchFamily="18" charset="0"/>
          <a:ea typeface="宋体" pitchFamily="2" charset="-122"/>
        </a:defRPr>
      </a:lvl6pPr>
      <a:lvl7pPr marL="914400" algn="l" rtl="0" eaLnBrk="0" fontAlgn="base" hangingPunct="0">
        <a:spcBef>
          <a:spcPct val="0"/>
        </a:spcBef>
        <a:spcAft>
          <a:spcPct val="0"/>
        </a:spcAft>
        <a:defRPr sz="4400" i="1">
          <a:solidFill>
            <a:schemeClr val="tx2"/>
          </a:solidFill>
          <a:latin typeface="Times New Roman" pitchFamily="18" charset="0"/>
          <a:ea typeface="宋体" pitchFamily="2" charset="-122"/>
        </a:defRPr>
      </a:lvl7pPr>
      <a:lvl8pPr marL="1371600" algn="l" rtl="0" eaLnBrk="0" fontAlgn="base" hangingPunct="0">
        <a:spcBef>
          <a:spcPct val="0"/>
        </a:spcBef>
        <a:spcAft>
          <a:spcPct val="0"/>
        </a:spcAft>
        <a:defRPr sz="4400" i="1">
          <a:solidFill>
            <a:schemeClr val="tx2"/>
          </a:solidFill>
          <a:latin typeface="Times New Roman" pitchFamily="18" charset="0"/>
          <a:ea typeface="宋体" pitchFamily="2" charset="-122"/>
        </a:defRPr>
      </a:lvl8pPr>
      <a:lvl9pPr marL="1828800" algn="l" rtl="0" eaLnBrk="0" fontAlgn="base" hangingPunct="0">
        <a:spcBef>
          <a:spcPct val="0"/>
        </a:spcBef>
        <a:spcAft>
          <a:spcPct val="0"/>
        </a:spcAft>
        <a:defRPr sz="4400" i="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80000"/>
        <a:buFont typeface="Monotype Sort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CCECFF"/>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200">
                <a:latin typeface="+mn-lt"/>
              </a:defRPr>
            </a:lvl1pPr>
          </a:lstStyle>
          <a:p>
            <a:pPr>
              <a:defRPr/>
            </a:pPr>
            <a:endParaRPr lang="en-US"/>
          </a:p>
        </p:txBody>
      </p:sp>
      <p:sp>
        <p:nvSpPr>
          <p:cNvPr id="2051" name="Rectangle 3"/>
          <p:cNvSpPr>
            <a:spLocks noGrp="1" noChangeArrowheads="1"/>
          </p:cNvSpPr>
          <p:nvPr>
            <p:ph type="sldNum" sz="quarter" idx="4"/>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atin typeface="华文新魏" pitchFamily="2" charset="-122"/>
                <a:ea typeface="华文新魏" pitchFamily="2" charset="-122"/>
              </a:defRPr>
            </a:lvl1pPr>
          </a:lstStyle>
          <a:p>
            <a:pPr>
              <a:defRPr/>
            </a:pPr>
            <a:fld id="{F08C98EB-E582-4BDA-A830-AA2291CAF1DB}" type="slidenum">
              <a:rPr lang="en-US"/>
              <a:pPr>
                <a:defRPr/>
              </a:pPr>
              <a:t>‹#›</a:t>
            </a:fld>
            <a:endParaRPr lang="en-US"/>
          </a:p>
        </p:txBody>
      </p:sp>
      <p:grpSp>
        <p:nvGrpSpPr>
          <p:cNvPr id="2052" name="Group 4"/>
          <p:cNvGrpSpPr>
            <a:grpSpLocks/>
          </p:cNvGrpSpPr>
          <p:nvPr/>
        </p:nvGrpSpPr>
        <p:grpSpPr bwMode="auto">
          <a:xfrm>
            <a:off x="0" y="0"/>
            <a:ext cx="9144000" cy="546100"/>
            <a:chOff x="0" y="0"/>
            <a:chExt cx="5760" cy="344"/>
          </a:xfrm>
        </p:grpSpPr>
        <p:sp>
          <p:nvSpPr>
            <p:cNvPr id="205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205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9"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latin typeface="Arial" pitchFamily="34" charset="0"/>
              </a:endParaRPr>
            </a:p>
          </p:txBody>
        </p:sp>
        <p:sp>
          <p:nvSpPr>
            <p:cNvPr id="2060"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latin typeface="Arial" pitchFamily="34" charset="0"/>
              </a:endParaRPr>
            </a:p>
          </p:txBody>
        </p:sp>
        <p:sp>
          <p:nvSpPr>
            <p:cNvPr id="2061"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latin typeface="Arial" pitchFamily="34" charset="0"/>
              </a:endParaRPr>
            </a:p>
          </p:txBody>
        </p:sp>
        <p:sp>
          <p:nvSpPr>
            <p:cNvPr id="2062"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latin typeface="Arial" pitchFamily="34" charset="0"/>
              </a:endParaRPr>
            </a:p>
          </p:txBody>
        </p:sp>
        <p:sp>
          <p:nvSpPr>
            <p:cNvPr id="2063"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latin typeface="Arial" pitchFamily="34" charset="0"/>
              </a:endParaRPr>
            </a:p>
          </p:txBody>
        </p:sp>
        <p:sp>
          <p:nvSpPr>
            <p:cNvPr id="2065"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latin typeface="Arial" pitchFamily="34" charset="0"/>
              </a:endParaRPr>
            </a:p>
          </p:txBody>
        </p:sp>
      </p:grpSp>
      <p:sp>
        <p:nvSpPr>
          <p:cNvPr id="2053"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64" name="Rectangle 16"/>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mn-lt"/>
              </a:defRPr>
            </a:lvl1pPr>
          </a:lstStyle>
          <a:p>
            <a:pPr>
              <a:defRPr/>
            </a:pPr>
            <a:endParaRPr lang="en-US"/>
          </a:p>
        </p:txBody>
      </p:sp>
      <p:sp>
        <p:nvSpPr>
          <p:cNvPr id="2056" name="Line 17"/>
          <p:cNvSpPr>
            <a:spLocks noChangeShapeType="1"/>
          </p:cNvSpPr>
          <p:nvPr userDrawn="1"/>
        </p:nvSpPr>
        <p:spPr bwMode="auto">
          <a:xfrm>
            <a:off x="0" y="6453188"/>
            <a:ext cx="777557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transition>
    <p:wipe dir="r"/>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ea typeface="宋体" pitchFamily="2" charset="-122"/>
        </a:defRPr>
      </a:lvl2pPr>
      <a:lvl3pPr algn="l" rtl="0" eaLnBrk="0" fontAlgn="base" hangingPunct="0">
        <a:spcBef>
          <a:spcPct val="0"/>
        </a:spcBef>
        <a:spcAft>
          <a:spcPct val="0"/>
        </a:spcAft>
        <a:defRPr sz="4400">
          <a:solidFill>
            <a:schemeClr val="tx1"/>
          </a:solidFill>
          <a:latin typeface="Arial" pitchFamily="34" charset="0"/>
          <a:ea typeface="宋体" pitchFamily="2" charset="-122"/>
        </a:defRPr>
      </a:lvl3pPr>
      <a:lvl4pPr algn="l" rtl="0" eaLnBrk="0" fontAlgn="base" hangingPunct="0">
        <a:spcBef>
          <a:spcPct val="0"/>
        </a:spcBef>
        <a:spcAft>
          <a:spcPct val="0"/>
        </a:spcAft>
        <a:defRPr sz="4400">
          <a:solidFill>
            <a:schemeClr val="tx1"/>
          </a:solidFill>
          <a:latin typeface="Arial" pitchFamily="34" charset="0"/>
          <a:ea typeface="宋体" pitchFamily="2" charset="-122"/>
        </a:defRPr>
      </a:lvl4pPr>
      <a:lvl5pPr algn="l"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4400">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4400">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4400">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rgbClr val="CCECFF"/>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200">
                <a:latin typeface="+mn-lt"/>
              </a:defRPr>
            </a:lvl1pPr>
          </a:lstStyle>
          <a:p>
            <a:pPr>
              <a:defRPr/>
            </a:pPr>
            <a:endParaRPr lang="en-US"/>
          </a:p>
        </p:txBody>
      </p:sp>
      <p:sp>
        <p:nvSpPr>
          <p:cNvPr id="3075" name="Rectangle 3"/>
          <p:cNvSpPr>
            <a:spLocks noGrp="1" noChangeArrowheads="1"/>
          </p:cNvSpPr>
          <p:nvPr>
            <p:ph type="sldNum" sz="quarter" idx="4"/>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atin typeface="华文新魏" pitchFamily="2" charset="-122"/>
                <a:ea typeface="华文新魏" pitchFamily="2" charset="-122"/>
              </a:defRPr>
            </a:lvl1pPr>
          </a:lstStyle>
          <a:p>
            <a:pPr>
              <a:defRPr/>
            </a:pPr>
            <a:fld id="{2A889145-7005-44BE-95DE-C201C51B2B08}" type="slidenum">
              <a:rPr lang="en-US"/>
              <a:pPr>
                <a:defRPr/>
              </a:pPr>
              <a:t>‹#›</a:t>
            </a:fld>
            <a:endParaRPr lang="en-US"/>
          </a:p>
        </p:txBody>
      </p:sp>
      <p:grpSp>
        <p:nvGrpSpPr>
          <p:cNvPr id="3076" name="Group 4"/>
          <p:cNvGrpSpPr>
            <a:grpSpLocks/>
          </p:cNvGrpSpPr>
          <p:nvPr/>
        </p:nvGrpSpPr>
        <p:grpSpPr bwMode="auto">
          <a:xfrm>
            <a:off x="0" y="0"/>
            <a:ext cx="9144000" cy="546100"/>
            <a:chOff x="0" y="0"/>
            <a:chExt cx="5760" cy="344"/>
          </a:xfrm>
        </p:grpSpPr>
        <p:sp>
          <p:nvSpPr>
            <p:cNvPr id="308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308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83"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latin typeface="Arial" pitchFamily="34" charset="0"/>
              </a:endParaRPr>
            </a:p>
          </p:txBody>
        </p:sp>
        <p:sp>
          <p:nvSpPr>
            <p:cNvPr id="3084"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latin typeface="Arial" pitchFamily="34" charset="0"/>
              </a:endParaRPr>
            </a:p>
          </p:txBody>
        </p:sp>
        <p:sp>
          <p:nvSpPr>
            <p:cNvPr id="3085"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latin typeface="Arial" pitchFamily="34" charset="0"/>
              </a:endParaRPr>
            </a:p>
          </p:txBody>
        </p:sp>
        <p:sp>
          <p:nvSpPr>
            <p:cNvPr id="3086"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latin typeface="Arial" pitchFamily="34" charset="0"/>
              </a:endParaRPr>
            </a:p>
          </p:txBody>
        </p:sp>
        <p:sp>
          <p:nvSpPr>
            <p:cNvPr id="3087"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latin typeface="Arial" pitchFamily="34" charset="0"/>
              </a:endParaRPr>
            </a:p>
          </p:txBody>
        </p:sp>
        <p:sp>
          <p:nvSpPr>
            <p:cNvPr id="3089"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latin typeface="Arial" pitchFamily="34" charset="0"/>
              </a:endParaRPr>
            </a:p>
          </p:txBody>
        </p:sp>
      </p:grpSp>
      <p:sp>
        <p:nvSpPr>
          <p:cNvPr id="3077"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8" name="Rectangle 16"/>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mn-lt"/>
              </a:defRPr>
            </a:lvl1pPr>
          </a:lstStyle>
          <a:p>
            <a:pPr>
              <a:defRPr/>
            </a:pPr>
            <a:endParaRPr lang="en-US"/>
          </a:p>
        </p:txBody>
      </p:sp>
      <p:sp>
        <p:nvSpPr>
          <p:cNvPr id="3080" name="Line 17"/>
          <p:cNvSpPr>
            <a:spLocks noChangeShapeType="1"/>
          </p:cNvSpPr>
          <p:nvPr userDrawn="1"/>
        </p:nvSpPr>
        <p:spPr bwMode="auto">
          <a:xfrm>
            <a:off x="0" y="6453188"/>
            <a:ext cx="777557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Lst>
  <p:transition>
    <p:wipe dir="r"/>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ea typeface="宋体" pitchFamily="2" charset="-122"/>
        </a:defRPr>
      </a:lvl2pPr>
      <a:lvl3pPr algn="l" rtl="0" eaLnBrk="0" fontAlgn="base" hangingPunct="0">
        <a:spcBef>
          <a:spcPct val="0"/>
        </a:spcBef>
        <a:spcAft>
          <a:spcPct val="0"/>
        </a:spcAft>
        <a:defRPr sz="4400">
          <a:solidFill>
            <a:schemeClr val="tx1"/>
          </a:solidFill>
          <a:latin typeface="Arial" pitchFamily="34" charset="0"/>
          <a:ea typeface="宋体" pitchFamily="2" charset="-122"/>
        </a:defRPr>
      </a:lvl3pPr>
      <a:lvl4pPr algn="l" rtl="0" eaLnBrk="0" fontAlgn="base" hangingPunct="0">
        <a:spcBef>
          <a:spcPct val="0"/>
        </a:spcBef>
        <a:spcAft>
          <a:spcPct val="0"/>
        </a:spcAft>
        <a:defRPr sz="4400">
          <a:solidFill>
            <a:schemeClr val="tx1"/>
          </a:solidFill>
          <a:latin typeface="Arial" pitchFamily="34" charset="0"/>
          <a:ea typeface="宋体" pitchFamily="2" charset="-122"/>
        </a:defRPr>
      </a:lvl4pPr>
      <a:lvl5pPr algn="l"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4400">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4400">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4400">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rgbClr val="CCECFF"/>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200">
                <a:latin typeface="+mn-lt"/>
              </a:defRPr>
            </a:lvl1pPr>
          </a:lstStyle>
          <a:p>
            <a:pPr>
              <a:defRPr/>
            </a:pPr>
            <a:endParaRPr lang="en-US"/>
          </a:p>
        </p:txBody>
      </p:sp>
      <p:sp>
        <p:nvSpPr>
          <p:cNvPr id="4099" name="Rectangle 3"/>
          <p:cNvSpPr>
            <a:spLocks noGrp="1" noChangeArrowheads="1"/>
          </p:cNvSpPr>
          <p:nvPr>
            <p:ph type="sldNum" sz="quarter" idx="4"/>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atin typeface="华文新魏" pitchFamily="2" charset="-122"/>
                <a:ea typeface="华文新魏" pitchFamily="2" charset="-122"/>
              </a:defRPr>
            </a:lvl1pPr>
          </a:lstStyle>
          <a:p>
            <a:pPr>
              <a:defRPr/>
            </a:pPr>
            <a:fld id="{8A04088B-BD1B-447B-AA1A-71032E13C6E0}" type="slidenum">
              <a:rPr lang="en-US"/>
              <a:pPr>
                <a:defRPr/>
              </a:pPr>
              <a:t>‹#›</a:t>
            </a:fld>
            <a:endParaRPr lang="en-US"/>
          </a:p>
        </p:txBody>
      </p:sp>
      <p:grpSp>
        <p:nvGrpSpPr>
          <p:cNvPr id="4100" name="Group 4"/>
          <p:cNvGrpSpPr>
            <a:grpSpLocks/>
          </p:cNvGrpSpPr>
          <p:nvPr/>
        </p:nvGrpSpPr>
        <p:grpSpPr bwMode="auto">
          <a:xfrm>
            <a:off x="0" y="0"/>
            <a:ext cx="9144000" cy="546100"/>
            <a:chOff x="0" y="0"/>
            <a:chExt cx="5760" cy="344"/>
          </a:xfrm>
        </p:grpSpPr>
        <p:sp>
          <p:nvSpPr>
            <p:cNvPr id="410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410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07"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latin typeface="Arial" pitchFamily="34" charset="0"/>
              </a:endParaRPr>
            </a:p>
          </p:txBody>
        </p:sp>
        <p:sp>
          <p:nvSpPr>
            <p:cNvPr id="4108"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latin typeface="Arial" pitchFamily="34" charset="0"/>
              </a:endParaRPr>
            </a:p>
          </p:txBody>
        </p:sp>
        <p:sp>
          <p:nvSpPr>
            <p:cNvPr id="4109"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latin typeface="Arial" pitchFamily="34" charset="0"/>
              </a:endParaRPr>
            </a:p>
          </p:txBody>
        </p:sp>
        <p:sp>
          <p:nvSpPr>
            <p:cNvPr id="4110"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latin typeface="Arial" pitchFamily="34" charset="0"/>
              </a:endParaRPr>
            </a:p>
          </p:txBody>
        </p:sp>
        <p:sp>
          <p:nvSpPr>
            <p:cNvPr id="4111"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latin typeface="Arial" pitchFamily="34" charset="0"/>
              </a:endParaRPr>
            </a:p>
          </p:txBody>
        </p:sp>
        <p:sp>
          <p:nvSpPr>
            <p:cNvPr id="4113"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latin typeface="Arial" pitchFamily="34" charset="0"/>
              </a:endParaRPr>
            </a:p>
          </p:txBody>
        </p:sp>
      </p:grpSp>
      <p:sp>
        <p:nvSpPr>
          <p:cNvPr id="410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mn-lt"/>
              </a:defRPr>
            </a:lvl1pPr>
          </a:lstStyle>
          <a:p>
            <a:pPr>
              <a:defRPr/>
            </a:pPr>
            <a:endParaRPr lang="en-US"/>
          </a:p>
        </p:txBody>
      </p:sp>
      <p:sp>
        <p:nvSpPr>
          <p:cNvPr id="4104" name="Line 17"/>
          <p:cNvSpPr>
            <a:spLocks noChangeShapeType="1"/>
          </p:cNvSpPr>
          <p:nvPr userDrawn="1"/>
        </p:nvSpPr>
        <p:spPr bwMode="auto">
          <a:xfrm>
            <a:off x="0" y="6453188"/>
            <a:ext cx="777557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Lst>
  <p:transition>
    <p:wipe dir="r"/>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ea typeface="宋体" pitchFamily="2" charset="-122"/>
        </a:defRPr>
      </a:lvl2pPr>
      <a:lvl3pPr algn="l" rtl="0" eaLnBrk="0" fontAlgn="base" hangingPunct="0">
        <a:spcBef>
          <a:spcPct val="0"/>
        </a:spcBef>
        <a:spcAft>
          <a:spcPct val="0"/>
        </a:spcAft>
        <a:defRPr sz="4400">
          <a:solidFill>
            <a:schemeClr val="tx1"/>
          </a:solidFill>
          <a:latin typeface="Arial" pitchFamily="34" charset="0"/>
          <a:ea typeface="宋体" pitchFamily="2" charset="-122"/>
        </a:defRPr>
      </a:lvl3pPr>
      <a:lvl4pPr algn="l" rtl="0" eaLnBrk="0" fontAlgn="base" hangingPunct="0">
        <a:spcBef>
          <a:spcPct val="0"/>
        </a:spcBef>
        <a:spcAft>
          <a:spcPct val="0"/>
        </a:spcAft>
        <a:defRPr sz="4400">
          <a:solidFill>
            <a:schemeClr val="tx1"/>
          </a:solidFill>
          <a:latin typeface="Arial" pitchFamily="34" charset="0"/>
          <a:ea typeface="宋体" pitchFamily="2" charset="-122"/>
        </a:defRPr>
      </a:lvl4pPr>
      <a:lvl5pPr algn="l"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4400">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4400">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4400">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6.vml"/><Relationship Id="rId5" Type="http://schemas.openxmlformats.org/officeDocument/2006/relationships/slide" Target="slide1.x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9.xml"/><Relationship Id="rId1" Type="http://schemas.openxmlformats.org/officeDocument/2006/relationships/vmlDrawing" Target="../drawings/vmlDrawing7.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9.xml"/><Relationship Id="rId1" Type="http://schemas.openxmlformats.org/officeDocument/2006/relationships/vmlDrawing" Target="../drawings/vmlDrawing8.v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9.xml"/><Relationship Id="rId1" Type="http://schemas.openxmlformats.org/officeDocument/2006/relationships/vmlDrawing" Target="../drawings/vmlDrawing9.vml"/><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9.xml"/><Relationship Id="rId1" Type="http://schemas.openxmlformats.org/officeDocument/2006/relationships/vmlDrawing" Target="../drawings/vmlDrawing10.vml"/><Relationship Id="rId6" Type="http://schemas.openxmlformats.org/officeDocument/2006/relationships/image" Target="../media/image10.wmf"/><Relationship Id="rId5" Type="http://schemas.openxmlformats.org/officeDocument/2006/relationships/oleObject" Target="../embeddings/oleObject11.bin"/><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9.xml"/><Relationship Id="rId1" Type="http://schemas.openxmlformats.org/officeDocument/2006/relationships/vmlDrawing" Target="../drawings/vmlDrawing11.vml"/><Relationship Id="rId5" Type="http://schemas.openxmlformats.org/officeDocument/2006/relationships/image" Target="../media/image11.emf"/><Relationship Id="rId4" Type="http://schemas.openxmlformats.org/officeDocument/2006/relationships/oleObject" Target="../embeddings/Microsoft_Word_97_-_2003___1.doc"/></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9.xml"/><Relationship Id="rId1" Type="http://schemas.openxmlformats.org/officeDocument/2006/relationships/vmlDrawing" Target="../drawings/vmlDrawing12.vml"/><Relationship Id="rId4" Type="http://schemas.openxmlformats.org/officeDocument/2006/relationships/image" Target="../media/image1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txBox="1">
            <a:spLocks noGrp="1" noChangeArrowheads="1"/>
          </p:cNvSpPr>
          <p:nvPr/>
        </p:nvSpPr>
        <p:spPr bwMode="auto">
          <a:xfrm>
            <a:off x="3690938"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C9A655CC-A542-47DC-8309-BB5FFF4B9DF1}" type="slidenum">
              <a:rPr lang="en-US" altLang="zh-CN" sz="1400"/>
              <a:pPr algn="ctr" eaLnBrk="1" hangingPunct="1"/>
              <a:t>1</a:t>
            </a:fld>
            <a:endParaRPr lang="en-US" altLang="zh-CN" sz="1400"/>
          </a:p>
        </p:txBody>
      </p:sp>
      <p:sp>
        <p:nvSpPr>
          <p:cNvPr id="6147" name="Rectangle 4"/>
          <p:cNvSpPr>
            <a:spLocks noGrp="1" noChangeArrowheads="1"/>
          </p:cNvSpPr>
          <p:nvPr>
            <p:ph type="title" idx="4294967295"/>
          </p:nvPr>
        </p:nvSpPr>
        <p:spPr>
          <a:xfrm>
            <a:off x="571500" y="609600"/>
            <a:ext cx="8453438" cy="1143000"/>
          </a:xfrm>
        </p:spPr>
        <p:txBody>
          <a:bodyPr/>
          <a:lstStyle/>
          <a:p>
            <a:pPr algn="ctr"/>
            <a:r>
              <a:rPr lang="zh-CN" altLang="en-US" sz="5400" b="1" i="0" dirty="0" smtClean="0">
                <a:solidFill>
                  <a:schemeClr val="bg1"/>
                </a:solidFill>
                <a:latin typeface="华文新魏" pitchFamily="2" charset="-122"/>
                <a:ea typeface="华文新魏" pitchFamily="2" charset="-122"/>
              </a:rPr>
              <a:t>第四章 数组、串</a:t>
            </a:r>
          </a:p>
        </p:txBody>
      </p:sp>
      <p:sp>
        <p:nvSpPr>
          <p:cNvPr id="7172" name="Rectangle 5"/>
          <p:cNvSpPr>
            <a:spLocks noGrp="1" noChangeArrowheads="1"/>
          </p:cNvSpPr>
          <p:nvPr>
            <p:ph type="body" idx="4294967295"/>
          </p:nvPr>
        </p:nvSpPr>
        <p:spPr>
          <a:xfrm>
            <a:off x="1420813" y="1873250"/>
            <a:ext cx="6427787" cy="4248150"/>
          </a:xfrm>
        </p:spPr>
        <p:txBody>
          <a:bodyPr/>
          <a:lstStyle/>
          <a:p>
            <a:pPr>
              <a:spcBef>
                <a:spcPct val="15000"/>
              </a:spcBef>
              <a:buClr>
                <a:srgbClr val="009900"/>
              </a:buClr>
              <a:buSzPct val="50000"/>
              <a:buFont typeface="Monotype Sorts"/>
              <a:buChar char="w"/>
              <a:defRPr/>
            </a:pPr>
            <a:r>
              <a:rPr lang="zh-CN" altLang="en-US" sz="3600" b="1" dirty="0" smtClean="0">
                <a:solidFill>
                  <a:schemeClr val="bg1"/>
                </a:solidFill>
                <a:effectLst>
                  <a:outerShdw blurRad="38100" dist="38100" dir="2700000" algn="tl">
                    <a:srgbClr val="FFFFFF"/>
                  </a:outerShdw>
                </a:effectLst>
                <a:ea typeface="仿宋_GB2312" pitchFamily="49" charset="-122"/>
              </a:rPr>
              <a:t>一维数组与多维数组</a:t>
            </a:r>
          </a:p>
          <a:p>
            <a:pPr>
              <a:spcBef>
                <a:spcPct val="15000"/>
              </a:spcBef>
              <a:buClr>
                <a:srgbClr val="009900"/>
              </a:buClr>
              <a:buSzPct val="50000"/>
              <a:buFont typeface="Monotype Sorts"/>
              <a:buChar char="w"/>
              <a:defRPr/>
            </a:pPr>
            <a:r>
              <a:rPr lang="zh-CN" altLang="en-US" sz="3600" b="1" dirty="0" smtClean="0">
                <a:solidFill>
                  <a:schemeClr val="bg1"/>
                </a:solidFill>
                <a:effectLst>
                  <a:outerShdw blurRad="38100" dist="38100" dir="2700000" algn="tl">
                    <a:srgbClr val="FFFFFF"/>
                  </a:outerShdw>
                </a:effectLst>
                <a:ea typeface="仿宋_GB2312" pitchFamily="49" charset="-122"/>
              </a:rPr>
              <a:t>特殊矩阵</a:t>
            </a:r>
          </a:p>
          <a:p>
            <a:pPr>
              <a:spcBef>
                <a:spcPct val="15000"/>
              </a:spcBef>
              <a:buClr>
                <a:srgbClr val="009900"/>
              </a:buClr>
              <a:buSzPct val="50000"/>
              <a:buFont typeface="Monotype Sorts"/>
              <a:buChar char="w"/>
              <a:defRPr/>
            </a:pPr>
            <a:r>
              <a:rPr lang="zh-CN" altLang="en-US" sz="3600" b="1" dirty="0" smtClean="0">
                <a:solidFill>
                  <a:schemeClr val="bg1"/>
                </a:solidFill>
                <a:effectLst>
                  <a:outerShdw blurRad="38100" dist="38100" dir="2700000" algn="tl">
                    <a:srgbClr val="FFFFFF"/>
                  </a:outerShdw>
                </a:effectLst>
                <a:ea typeface="仿宋_GB2312" pitchFamily="49" charset="-122"/>
              </a:rPr>
              <a:t>稀疏矩阵 </a:t>
            </a:r>
          </a:p>
          <a:p>
            <a:pPr>
              <a:spcBef>
                <a:spcPct val="15000"/>
              </a:spcBef>
              <a:buClr>
                <a:srgbClr val="009900"/>
              </a:buClr>
              <a:buSzPct val="50000"/>
              <a:buFont typeface="Monotype Sorts"/>
              <a:buChar char="w"/>
              <a:defRPr/>
            </a:pPr>
            <a:r>
              <a:rPr lang="zh-CN" altLang="en-US" sz="3600" b="1" dirty="0" smtClean="0">
                <a:solidFill>
                  <a:schemeClr val="bg1"/>
                </a:solidFill>
                <a:effectLst>
                  <a:outerShdw blurRad="38100" dist="38100" dir="2700000" algn="tl">
                    <a:srgbClr val="FFFFFF"/>
                  </a:outerShdw>
                </a:effectLst>
                <a:ea typeface="仿宋_GB2312" pitchFamily="49" charset="-122"/>
              </a:rPr>
              <a:t>字符串</a:t>
            </a:r>
          </a:p>
        </p:txBody>
      </p:sp>
      <p:pic>
        <p:nvPicPr>
          <p:cNvPr id="6149" name="Group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03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Line 17"/>
          <p:cNvSpPr>
            <a:spLocks noChangeShapeType="1"/>
          </p:cNvSpPr>
          <p:nvPr/>
        </p:nvSpPr>
        <p:spPr bwMode="auto">
          <a:xfrm>
            <a:off x="0" y="6453188"/>
            <a:ext cx="7775575" cy="0"/>
          </a:xfrm>
          <a:prstGeom prst="line">
            <a:avLst/>
          </a:prstGeom>
          <a:noFill/>
          <a:ln w="5715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B0CA24C4-CBB2-4BD4-ACC9-8676E7A91AA5}" type="slidenum">
              <a:rPr lang="en-US" altLang="zh-CN">
                <a:latin typeface="华文新魏" pitchFamily="2" charset="-122"/>
                <a:ea typeface="华文新魏" pitchFamily="2" charset="-122"/>
              </a:rPr>
              <a:pPr algn="r"/>
              <a:t>10</a:t>
            </a:fld>
            <a:endParaRPr lang="en-US" altLang="zh-CN">
              <a:latin typeface="华文新魏" pitchFamily="2" charset="-122"/>
              <a:ea typeface="华文新魏" pitchFamily="2" charset="-122"/>
            </a:endParaRPr>
          </a:p>
        </p:txBody>
      </p:sp>
      <p:grpSp>
        <p:nvGrpSpPr>
          <p:cNvPr id="16387" name="Group 3"/>
          <p:cNvGrpSpPr>
            <a:grpSpLocks/>
          </p:cNvGrpSpPr>
          <p:nvPr/>
        </p:nvGrpSpPr>
        <p:grpSpPr bwMode="auto">
          <a:xfrm>
            <a:off x="1727200" y="730250"/>
            <a:ext cx="5338763" cy="2770188"/>
            <a:chOff x="0" y="0"/>
            <a:chExt cx="3363" cy="1745"/>
          </a:xfrm>
        </p:grpSpPr>
        <p:graphicFrame>
          <p:nvGraphicFramePr>
            <p:cNvPr id="16390" name="Object 4"/>
            <p:cNvGraphicFramePr>
              <a:graphicFrameLocks noChangeAspect="1"/>
            </p:cNvGraphicFramePr>
            <p:nvPr/>
          </p:nvGraphicFramePr>
          <p:xfrm>
            <a:off x="0" y="0"/>
            <a:ext cx="3363" cy="1745"/>
          </p:xfrm>
          <a:graphic>
            <a:graphicData uri="http://schemas.openxmlformats.org/presentationml/2006/ole">
              <mc:AlternateContent xmlns:mc="http://schemas.openxmlformats.org/markup-compatibility/2006">
                <mc:Choice xmlns:v="urn:schemas-microsoft-com:vml" Requires="v">
                  <p:oleObj spid="_x0000_s16402" r:id="rId3" imgW="1893122" imgH="914797" progId="Equation.3">
                    <p:embed/>
                  </p:oleObj>
                </mc:Choice>
                <mc:Fallback>
                  <p:oleObj r:id="rId3" imgW="1893122" imgH="91479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63" cy="1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1" name="Rectangle 2"/>
            <p:cNvSpPr>
              <a:spLocks noChangeArrowheads="1"/>
            </p:cNvSpPr>
            <p:nvPr/>
          </p:nvSpPr>
          <p:spPr bwMode="auto">
            <a:xfrm>
              <a:off x="37" y="68"/>
              <a:ext cx="666" cy="384"/>
            </a:xfrm>
            <a:prstGeom prst="rect">
              <a:avLst/>
            </a:prstGeom>
            <a:solidFill>
              <a:srgbClr val="FF6600">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6392" name="Rectangle 3"/>
            <p:cNvSpPr>
              <a:spLocks noChangeArrowheads="1"/>
            </p:cNvSpPr>
            <p:nvPr/>
          </p:nvSpPr>
          <p:spPr bwMode="auto">
            <a:xfrm>
              <a:off x="700" y="68"/>
              <a:ext cx="657" cy="722"/>
            </a:xfrm>
            <a:prstGeom prst="rect">
              <a:avLst/>
            </a:prstGeom>
            <a:solidFill>
              <a:srgbClr val="FF6600">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6393" name="Rectangle 4"/>
            <p:cNvSpPr>
              <a:spLocks noChangeArrowheads="1"/>
            </p:cNvSpPr>
            <p:nvPr/>
          </p:nvSpPr>
          <p:spPr bwMode="auto">
            <a:xfrm>
              <a:off x="1358" y="68"/>
              <a:ext cx="626" cy="1065"/>
            </a:xfrm>
            <a:prstGeom prst="rect">
              <a:avLst/>
            </a:prstGeom>
            <a:solidFill>
              <a:srgbClr val="FF6600">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6394" name="Rectangle 5"/>
            <p:cNvSpPr>
              <a:spLocks noChangeArrowheads="1"/>
            </p:cNvSpPr>
            <p:nvPr/>
          </p:nvSpPr>
          <p:spPr bwMode="auto">
            <a:xfrm>
              <a:off x="1985" y="68"/>
              <a:ext cx="534" cy="1313"/>
            </a:xfrm>
            <a:prstGeom prst="rect">
              <a:avLst/>
            </a:prstGeom>
            <a:solidFill>
              <a:srgbClr val="FF6600">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6395" name="Rectangle 6"/>
            <p:cNvSpPr>
              <a:spLocks noChangeArrowheads="1"/>
            </p:cNvSpPr>
            <p:nvPr/>
          </p:nvSpPr>
          <p:spPr bwMode="auto">
            <a:xfrm>
              <a:off x="2518" y="68"/>
              <a:ext cx="762" cy="1644"/>
            </a:xfrm>
            <a:prstGeom prst="rect">
              <a:avLst/>
            </a:prstGeom>
            <a:solidFill>
              <a:srgbClr val="FF6600">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16388" name="Text Box 8"/>
          <p:cNvSpPr txBox="1">
            <a:spLocks noChangeArrowheads="1"/>
          </p:cNvSpPr>
          <p:nvPr/>
        </p:nvSpPr>
        <p:spPr bwMode="auto">
          <a:xfrm>
            <a:off x="7292975" y="1014413"/>
            <a:ext cx="701675" cy="229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80000"/>
              </a:lnSpc>
            </a:pPr>
            <a:r>
              <a:rPr lang="zh-CN" altLang="en-US" sz="3600">
                <a:solidFill>
                  <a:srgbClr val="0000CC"/>
                </a:solidFill>
                <a:ea typeface="隶书" pitchFamily="49" charset="-122"/>
              </a:rPr>
              <a:t>上三角矩阵</a:t>
            </a:r>
            <a:endParaRPr lang="zh-CN" altLang="en-US" sz="3600"/>
          </a:p>
        </p:txBody>
      </p:sp>
      <p:sp>
        <p:nvSpPr>
          <p:cNvPr id="26635" name="Rectangle 9"/>
          <p:cNvSpPr>
            <a:spLocks noGrp="1" noChangeArrowheads="1"/>
          </p:cNvSpPr>
          <p:nvPr>
            <p:ph type="body" idx="4294967295"/>
          </p:nvPr>
        </p:nvSpPr>
        <p:spPr>
          <a:xfrm>
            <a:off x="685800" y="3810000"/>
            <a:ext cx="8001000" cy="2209800"/>
          </a:xfrm>
        </p:spPr>
        <p:txBody>
          <a:bodyPr/>
          <a:lstStyle/>
          <a:p>
            <a:pPr eaLnBrk="1" hangingPunct="1">
              <a:spcBef>
                <a:spcPct val="10000"/>
              </a:spcBef>
              <a:buClr>
                <a:srgbClr val="990099"/>
              </a:buClr>
              <a:buSzPct val="50000"/>
            </a:pPr>
            <a:r>
              <a:rPr lang="zh-CN" altLang="en-US" sz="3000" b="1" smtClean="0">
                <a:latin typeface="Times New Roman" pitchFamily="18" charset="0"/>
                <a:ea typeface="仿宋_GB2312" pitchFamily="49" charset="-122"/>
              </a:rPr>
              <a:t>把它们按行存放于一个一维数组 </a:t>
            </a:r>
            <a:r>
              <a:rPr lang="en-US" altLang="zh-CN" sz="3000" b="1" smtClean="0">
                <a:latin typeface="Times New Roman" pitchFamily="18" charset="0"/>
                <a:ea typeface="仿宋_GB2312" pitchFamily="49" charset="-122"/>
              </a:rPr>
              <a:t>B </a:t>
            </a:r>
            <a:r>
              <a:rPr lang="zh-CN" altLang="en-US" sz="3000" b="1" smtClean="0">
                <a:latin typeface="Times New Roman" pitchFamily="18" charset="0"/>
                <a:ea typeface="仿宋_GB2312" pitchFamily="49" charset="-122"/>
              </a:rPr>
              <a:t>中，称之为对称矩阵 </a:t>
            </a:r>
            <a:r>
              <a:rPr lang="en-US" altLang="zh-CN" sz="3000" b="1" smtClean="0">
                <a:latin typeface="Times New Roman" pitchFamily="18" charset="0"/>
                <a:ea typeface="仿宋_GB2312" pitchFamily="49" charset="-122"/>
              </a:rPr>
              <a:t>A </a:t>
            </a:r>
            <a:r>
              <a:rPr lang="zh-CN" altLang="en-US" sz="3000" b="1" smtClean="0">
                <a:latin typeface="Times New Roman" pitchFamily="18" charset="0"/>
                <a:ea typeface="仿宋_GB2312" pitchFamily="49" charset="-122"/>
              </a:rPr>
              <a:t>的压缩存储方式。</a:t>
            </a:r>
          </a:p>
          <a:p>
            <a:pPr eaLnBrk="1" hangingPunct="1">
              <a:spcBef>
                <a:spcPct val="10000"/>
              </a:spcBef>
              <a:buClr>
                <a:srgbClr val="990099"/>
              </a:buClr>
              <a:buSzPct val="50000"/>
            </a:pPr>
            <a:r>
              <a:rPr lang="zh-CN" altLang="en-US" sz="3000" b="1" smtClean="0">
                <a:latin typeface="Times New Roman" pitchFamily="18" charset="0"/>
                <a:ea typeface="仿宋_GB2312" pitchFamily="49" charset="-122"/>
              </a:rPr>
              <a:t>数组 </a:t>
            </a:r>
            <a:r>
              <a:rPr lang="en-US" altLang="zh-CN" sz="3000" b="1" smtClean="0">
                <a:latin typeface="Times New Roman" pitchFamily="18" charset="0"/>
                <a:ea typeface="仿宋_GB2312" pitchFamily="49" charset="-122"/>
              </a:rPr>
              <a:t>B </a:t>
            </a:r>
            <a:r>
              <a:rPr lang="zh-CN" altLang="en-US" sz="3000" b="1" smtClean="0">
                <a:latin typeface="Times New Roman" pitchFamily="18" charset="0"/>
                <a:ea typeface="仿宋_GB2312" pitchFamily="49" charset="-122"/>
              </a:rPr>
              <a:t>共有： </a:t>
            </a:r>
          </a:p>
          <a:p>
            <a:pPr eaLnBrk="1" hangingPunct="1">
              <a:spcBef>
                <a:spcPct val="10000"/>
              </a:spcBef>
              <a:buClr>
                <a:srgbClr val="990099"/>
              </a:buClr>
              <a:buSzPct val="50000"/>
            </a:pPr>
            <a:r>
              <a:rPr lang="zh-CN" altLang="en-US" sz="3000" b="1" smtClean="0">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n + ( n </a:t>
            </a:r>
            <a:r>
              <a:rPr lang="en-US" altLang="zh-CN" sz="3000" smtClean="0">
                <a:latin typeface="Courier New" pitchFamily="49" charset="0"/>
                <a:ea typeface="楷体_GB2312" pitchFamily="49" charset="-122"/>
              </a:rPr>
              <a:t>-</a:t>
            </a:r>
            <a:r>
              <a:rPr lang="en-US" altLang="zh-CN" sz="3000" b="1" smtClean="0">
                <a:latin typeface="Times New Roman" pitchFamily="18" charset="0"/>
                <a:ea typeface="仿宋_GB2312" pitchFamily="49" charset="-122"/>
              </a:rPr>
              <a:t> 1 ) + </a:t>
            </a:r>
            <a:r>
              <a:rPr lang="en-US" altLang="zh-CN" sz="3000" b="1" smtClean="0">
                <a:latin typeface="Times New Roman" pitchFamily="18" charset="0"/>
                <a:ea typeface="仿宋_GB2312" pitchFamily="49" charset="-122"/>
                <a:sym typeface="Wingdings" pitchFamily="2" charset="2"/>
              </a:rPr>
              <a:t> </a:t>
            </a:r>
            <a:r>
              <a:rPr lang="en-US" altLang="zh-CN" sz="3000" b="1" smtClean="0">
                <a:latin typeface="Times New Roman" pitchFamily="18" charset="0"/>
                <a:ea typeface="仿宋_GB2312" pitchFamily="49" charset="-122"/>
              </a:rPr>
              <a:t>+ 1 =</a:t>
            </a:r>
            <a:r>
              <a:rPr lang="en-US" altLang="zh-CN" sz="3000" b="1" smtClean="0">
                <a:solidFill>
                  <a:srgbClr val="FF3300"/>
                </a:solidFill>
                <a:latin typeface="Times New Roman" pitchFamily="18" charset="0"/>
                <a:ea typeface="仿宋_GB2312" pitchFamily="49" charset="-122"/>
              </a:rPr>
              <a:t>n*(n+1)</a:t>
            </a:r>
            <a:r>
              <a:rPr lang="zh-CN" altLang="en-US" sz="3000" b="1" smtClean="0">
                <a:solidFill>
                  <a:srgbClr val="FF3300"/>
                </a:solidFill>
                <a:latin typeface="Times New Roman" pitchFamily="18" charset="0"/>
                <a:ea typeface="仿宋_GB2312" pitchFamily="49" charset="-122"/>
              </a:rPr>
              <a:t>／</a:t>
            </a:r>
            <a:r>
              <a:rPr lang="en-US" altLang="zh-CN" sz="3000" b="1" smtClean="0">
                <a:solidFill>
                  <a:srgbClr val="FF3300"/>
                </a:solidFill>
                <a:latin typeface="Times New Roman" pitchFamily="18" charset="0"/>
                <a:ea typeface="仿宋_GB2312" pitchFamily="49" charset="-122"/>
              </a:rPr>
              <a:t>2</a:t>
            </a:r>
            <a:r>
              <a:rPr lang="en-US" altLang="zh-CN" sz="3000" b="1" smtClean="0">
                <a:solidFill>
                  <a:srgbClr val="000099"/>
                </a:solidFill>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个元素。</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0A777252-05FF-4628-A105-5A54C6187855}" type="slidenum">
              <a:rPr lang="en-US" altLang="zh-CN">
                <a:latin typeface="华文新魏" pitchFamily="2" charset="-122"/>
                <a:ea typeface="华文新魏" pitchFamily="2" charset="-122"/>
              </a:rPr>
              <a:pPr algn="r"/>
              <a:t>11</a:t>
            </a:fld>
            <a:endParaRPr lang="en-US" altLang="zh-CN">
              <a:latin typeface="华文新魏" pitchFamily="2" charset="-122"/>
              <a:ea typeface="华文新魏" pitchFamily="2" charset="-122"/>
            </a:endParaRPr>
          </a:p>
        </p:txBody>
      </p:sp>
      <p:graphicFrame>
        <p:nvGraphicFramePr>
          <p:cNvPr id="17411" name="Object 3"/>
          <p:cNvGraphicFramePr>
            <a:graphicFrameLocks noChangeAspect="1"/>
          </p:cNvGraphicFramePr>
          <p:nvPr/>
        </p:nvGraphicFramePr>
        <p:xfrm>
          <a:off x="1836738" y="595313"/>
          <a:ext cx="5192712" cy="2833687"/>
        </p:xfrm>
        <a:graphic>
          <a:graphicData uri="http://schemas.openxmlformats.org/presentationml/2006/ole">
            <mc:AlternateContent xmlns:mc="http://schemas.openxmlformats.org/markup-compatibility/2006">
              <mc:Choice xmlns:v="urn:schemas-microsoft-com:vml" Requires="v">
                <p:oleObj spid="_x0000_s17445" r:id="rId3" imgW="1893122" imgH="914797" progId="Equation.3">
                  <p:embed/>
                </p:oleObj>
              </mc:Choice>
              <mc:Fallback>
                <p:oleObj r:id="rId3" imgW="1893122" imgH="91479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738" y="595313"/>
                        <a:ext cx="5192712" cy="283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2" name="Rectangle 2"/>
          <p:cNvSpPr>
            <a:spLocks noChangeArrowheads="1"/>
          </p:cNvSpPr>
          <p:nvPr/>
        </p:nvSpPr>
        <p:spPr bwMode="auto">
          <a:xfrm>
            <a:off x="5715000" y="2870200"/>
            <a:ext cx="1193800" cy="457200"/>
          </a:xfrm>
          <a:prstGeom prst="rect">
            <a:avLst/>
          </a:prstGeom>
          <a:solidFill>
            <a:srgbClr val="00CC00">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7413" name="Rectangle 3"/>
          <p:cNvSpPr>
            <a:spLocks noChangeArrowheads="1"/>
          </p:cNvSpPr>
          <p:nvPr/>
        </p:nvSpPr>
        <p:spPr bwMode="auto">
          <a:xfrm>
            <a:off x="4940300" y="2438400"/>
            <a:ext cx="771525" cy="914400"/>
          </a:xfrm>
          <a:prstGeom prst="rect">
            <a:avLst/>
          </a:prstGeom>
          <a:solidFill>
            <a:srgbClr val="00CC00">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7414" name="Rectangle 4"/>
          <p:cNvSpPr>
            <a:spLocks noChangeArrowheads="1"/>
          </p:cNvSpPr>
          <p:nvPr/>
        </p:nvSpPr>
        <p:spPr bwMode="auto">
          <a:xfrm>
            <a:off x="3971925" y="1828800"/>
            <a:ext cx="968375" cy="1524000"/>
          </a:xfrm>
          <a:prstGeom prst="rect">
            <a:avLst/>
          </a:prstGeom>
          <a:solidFill>
            <a:srgbClr val="00CC00">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7415" name="Rectangle 5"/>
          <p:cNvSpPr>
            <a:spLocks noChangeArrowheads="1"/>
          </p:cNvSpPr>
          <p:nvPr/>
        </p:nvSpPr>
        <p:spPr bwMode="auto">
          <a:xfrm>
            <a:off x="2908300" y="1287463"/>
            <a:ext cx="1062038" cy="2039937"/>
          </a:xfrm>
          <a:prstGeom prst="rect">
            <a:avLst/>
          </a:prstGeom>
          <a:solidFill>
            <a:srgbClr val="00CC00">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7416" name="Rectangle 6"/>
          <p:cNvSpPr>
            <a:spLocks noChangeArrowheads="1"/>
          </p:cNvSpPr>
          <p:nvPr/>
        </p:nvSpPr>
        <p:spPr bwMode="auto">
          <a:xfrm>
            <a:off x="1933575" y="720725"/>
            <a:ext cx="976313" cy="2605088"/>
          </a:xfrm>
          <a:prstGeom prst="rect">
            <a:avLst/>
          </a:prstGeom>
          <a:solidFill>
            <a:srgbClr val="00CC00">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7417" name="Text Box 8"/>
          <p:cNvSpPr txBox="1">
            <a:spLocks noChangeArrowheads="1"/>
          </p:cNvSpPr>
          <p:nvPr/>
        </p:nvSpPr>
        <p:spPr bwMode="auto">
          <a:xfrm>
            <a:off x="7391400" y="381000"/>
            <a:ext cx="701675"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80000"/>
              </a:lnSpc>
            </a:pPr>
            <a:r>
              <a:rPr lang="zh-CN" altLang="en-US" sz="4000">
                <a:solidFill>
                  <a:srgbClr val="0000CC"/>
                </a:solidFill>
                <a:ea typeface="隶书" pitchFamily="49" charset="-122"/>
              </a:rPr>
              <a:t>下三角矩阵</a:t>
            </a:r>
            <a:endParaRPr lang="zh-CN" altLang="en-US"/>
          </a:p>
        </p:txBody>
      </p:sp>
      <p:sp>
        <p:nvSpPr>
          <p:cNvPr id="27658" name="Text Box 22"/>
          <p:cNvSpPr txBox="1">
            <a:spLocks noChangeArrowheads="1"/>
          </p:cNvSpPr>
          <p:nvPr/>
        </p:nvSpPr>
        <p:spPr bwMode="auto">
          <a:xfrm>
            <a:off x="1279525" y="4973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endParaRPr lang="zh-CN" altLang="en-US"/>
          </a:p>
        </p:txBody>
      </p:sp>
      <p:sp>
        <p:nvSpPr>
          <p:cNvPr id="27659" name="Text Box 23"/>
          <p:cNvSpPr txBox="1">
            <a:spLocks noChangeArrowheads="1"/>
          </p:cNvSpPr>
          <p:nvPr/>
        </p:nvSpPr>
        <p:spPr bwMode="auto">
          <a:xfrm>
            <a:off x="179388" y="4797425"/>
            <a:ext cx="8047037"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05000"/>
              </a:lnSpc>
            </a:pPr>
            <a:r>
              <a:rPr lang="zh-CN" altLang="en-US" sz="3000" b="1">
                <a:ea typeface="仿宋_GB2312" pitchFamily="49" charset="-122"/>
              </a:rPr>
              <a:t>若</a:t>
            </a:r>
            <a:r>
              <a:rPr lang="zh-CN" altLang="en-US" sz="3000" b="1" i="1">
                <a:solidFill>
                  <a:srgbClr val="000099"/>
                </a:solidFill>
                <a:ea typeface="仿宋_GB2312" pitchFamily="49" charset="-122"/>
              </a:rPr>
              <a:t> </a:t>
            </a:r>
            <a:r>
              <a:rPr lang="en-US" altLang="zh-CN" sz="3000" b="1" i="1">
                <a:solidFill>
                  <a:srgbClr val="FF3300"/>
                </a:solidFill>
                <a:ea typeface="仿宋_GB2312" pitchFamily="49" charset="-122"/>
              </a:rPr>
              <a:t>i </a:t>
            </a:r>
            <a:r>
              <a:rPr lang="en-US" altLang="zh-CN" sz="3000" b="1">
                <a:solidFill>
                  <a:srgbClr val="FF3300"/>
                </a:solidFill>
                <a:ea typeface="仿宋_GB2312" pitchFamily="49" charset="-122"/>
                <a:sym typeface="Symbol" pitchFamily="18" charset="2"/>
              </a:rPr>
              <a:t></a:t>
            </a:r>
            <a:r>
              <a:rPr lang="en-US" altLang="zh-CN" sz="3000" b="1">
                <a:solidFill>
                  <a:srgbClr val="FF3300"/>
                </a:solidFill>
                <a:ea typeface="仿宋_GB2312" pitchFamily="49" charset="-122"/>
              </a:rPr>
              <a:t> </a:t>
            </a:r>
            <a:r>
              <a:rPr lang="en-US" altLang="zh-CN" sz="3000" b="1" i="1">
                <a:solidFill>
                  <a:srgbClr val="FF3300"/>
                </a:solidFill>
                <a:ea typeface="仿宋_GB2312" pitchFamily="49" charset="-122"/>
              </a:rPr>
              <a:t>j</a:t>
            </a:r>
            <a:r>
              <a:rPr lang="en-US" altLang="zh-CN" sz="3000" b="1">
                <a:ea typeface="仿宋_GB2312" pitchFamily="49" charset="-122"/>
              </a:rPr>
              <a:t>, </a:t>
            </a:r>
            <a:r>
              <a:rPr lang="zh-CN" altLang="en-US" sz="3000" b="1">
                <a:ea typeface="仿宋_GB2312" pitchFamily="49" charset="-122"/>
              </a:rPr>
              <a:t>数组元素</a:t>
            </a:r>
            <a:r>
              <a:rPr lang="en-US" altLang="zh-CN" sz="3000" b="1">
                <a:ea typeface="仿宋_GB2312" pitchFamily="49" charset="-122"/>
              </a:rPr>
              <a:t>A[</a:t>
            </a:r>
            <a:r>
              <a:rPr lang="en-US" altLang="zh-CN" sz="3000" b="1" i="1">
                <a:ea typeface="仿宋_GB2312" pitchFamily="49" charset="-122"/>
              </a:rPr>
              <a:t>i</a:t>
            </a:r>
            <a:r>
              <a:rPr lang="en-US" altLang="zh-CN" sz="3000" b="1">
                <a:ea typeface="仿宋_GB2312" pitchFamily="49" charset="-122"/>
              </a:rPr>
              <a:t>][</a:t>
            </a:r>
            <a:r>
              <a:rPr lang="en-US" altLang="zh-CN" sz="3000" b="1" i="1">
                <a:ea typeface="仿宋_GB2312" pitchFamily="49" charset="-122"/>
              </a:rPr>
              <a:t>j</a:t>
            </a:r>
            <a:r>
              <a:rPr lang="en-US" altLang="zh-CN" sz="3000" b="1">
                <a:ea typeface="仿宋_GB2312" pitchFamily="49" charset="-122"/>
              </a:rPr>
              <a:t>]</a:t>
            </a:r>
            <a:r>
              <a:rPr lang="zh-CN" altLang="en-US" sz="3000" b="1">
                <a:ea typeface="仿宋_GB2312" pitchFamily="49" charset="-122"/>
              </a:rPr>
              <a:t>在数组</a:t>
            </a:r>
            <a:r>
              <a:rPr lang="en-US" altLang="zh-CN" sz="3000" b="1">
                <a:ea typeface="仿宋_GB2312" pitchFamily="49" charset="-122"/>
              </a:rPr>
              <a:t>B</a:t>
            </a:r>
            <a:r>
              <a:rPr lang="zh-CN" altLang="en-US" sz="3000" b="1">
                <a:ea typeface="仿宋_GB2312" pitchFamily="49" charset="-122"/>
              </a:rPr>
              <a:t>中的存放位置为 </a:t>
            </a:r>
            <a:r>
              <a:rPr lang="en-US" altLang="zh-CN" sz="3000" b="1">
                <a:ea typeface="仿宋_GB2312" pitchFamily="49" charset="-122"/>
              </a:rPr>
              <a:t>1 + 2 + </a:t>
            </a:r>
            <a:r>
              <a:rPr lang="en-US" altLang="zh-CN" sz="3000" b="1">
                <a:ea typeface="仿宋_GB2312" pitchFamily="49" charset="-122"/>
                <a:sym typeface="Wingdings" pitchFamily="2" charset="2"/>
              </a:rPr>
              <a:t></a:t>
            </a:r>
            <a:r>
              <a:rPr lang="en-US" altLang="zh-CN" sz="3000" b="1">
                <a:ea typeface="仿宋_GB2312" pitchFamily="49" charset="-122"/>
              </a:rPr>
              <a:t> + </a:t>
            </a:r>
            <a:r>
              <a:rPr lang="en-US" altLang="zh-CN" sz="3000" b="1" i="1">
                <a:ea typeface="仿宋_GB2312" pitchFamily="49" charset="-122"/>
              </a:rPr>
              <a:t>i </a:t>
            </a:r>
            <a:r>
              <a:rPr lang="en-US" altLang="zh-CN" sz="3000" b="1">
                <a:ea typeface="仿宋_GB2312" pitchFamily="49" charset="-122"/>
              </a:rPr>
              <a:t>+ </a:t>
            </a:r>
            <a:r>
              <a:rPr lang="en-US" altLang="zh-CN" sz="3000" b="1" i="1">
                <a:ea typeface="仿宋_GB2312" pitchFamily="49" charset="-122"/>
              </a:rPr>
              <a:t>j</a:t>
            </a:r>
            <a:r>
              <a:rPr lang="en-US" altLang="zh-CN" sz="3000" b="1">
                <a:ea typeface="仿宋_GB2312" pitchFamily="49" charset="-122"/>
              </a:rPr>
              <a:t> = (</a:t>
            </a:r>
            <a:r>
              <a:rPr lang="en-US" altLang="zh-CN" sz="3000" b="1" i="1">
                <a:ea typeface="仿宋_GB2312" pitchFamily="49" charset="-122"/>
              </a:rPr>
              <a:t>i </a:t>
            </a:r>
            <a:r>
              <a:rPr lang="en-US" altLang="zh-CN" sz="3000" b="1">
                <a:ea typeface="楷体_GB2312" pitchFamily="49" charset="-122"/>
              </a:rPr>
              <a:t>+ </a:t>
            </a:r>
            <a:r>
              <a:rPr lang="en-US" altLang="zh-CN" sz="3000" b="1">
                <a:ea typeface="仿宋_GB2312" pitchFamily="49" charset="-122"/>
              </a:rPr>
              <a:t>1)* </a:t>
            </a:r>
            <a:r>
              <a:rPr lang="en-US" altLang="zh-CN" sz="3000" b="1" i="1">
                <a:ea typeface="仿宋_GB2312" pitchFamily="49" charset="-122"/>
              </a:rPr>
              <a:t>i </a:t>
            </a:r>
            <a:r>
              <a:rPr lang="en-US" altLang="zh-CN" sz="3000" b="1">
                <a:ea typeface="仿宋_GB2312" pitchFamily="49" charset="-122"/>
              </a:rPr>
              <a:t>/ 2 + </a:t>
            </a:r>
            <a:r>
              <a:rPr lang="en-US" altLang="zh-CN" sz="3000" b="1" i="1">
                <a:ea typeface="仿宋_GB2312" pitchFamily="49" charset="-122"/>
              </a:rPr>
              <a:t>j</a:t>
            </a:r>
            <a:endParaRPr lang="en-US" altLang="zh-CN" sz="3000" b="1">
              <a:latin typeface="楷体_GB2312" pitchFamily="49" charset="-122"/>
              <a:ea typeface="楷体_GB2312" pitchFamily="49" charset="-122"/>
            </a:endParaRPr>
          </a:p>
        </p:txBody>
      </p:sp>
      <p:sp>
        <p:nvSpPr>
          <p:cNvPr id="27660" name="AutoShape 24"/>
          <p:cNvSpPr>
            <a:spLocks/>
          </p:cNvSpPr>
          <p:nvPr/>
        </p:nvSpPr>
        <p:spPr bwMode="auto">
          <a:xfrm rot="-5400000">
            <a:off x="1759744" y="4872832"/>
            <a:ext cx="88900" cy="1954212"/>
          </a:xfrm>
          <a:prstGeom prst="leftBrace">
            <a:avLst>
              <a:gd name="adj1" fmla="val 183184"/>
              <a:gd name="adj2" fmla="val 50000"/>
            </a:avLst>
          </a:pr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algn="ctr"/>
            <a:endParaRPr lang="zh-CN" altLang="en-US">
              <a:solidFill>
                <a:srgbClr val="000099"/>
              </a:solidFill>
            </a:endParaRPr>
          </a:p>
        </p:txBody>
      </p:sp>
      <p:grpSp>
        <p:nvGrpSpPr>
          <p:cNvPr id="17421" name="Group 13"/>
          <p:cNvGrpSpPr>
            <a:grpSpLocks/>
          </p:cNvGrpSpPr>
          <p:nvPr/>
        </p:nvGrpSpPr>
        <p:grpSpPr bwMode="auto">
          <a:xfrm>
            <a:off x="661988" y="3470275"/>
            <a:ext cx="8067675" cy="3027363"/>
            <a:chOff x="0" y="0"/>
            <a:chExt cx="5082" cy="1907"/>
          </a:xfrm>
        </p:grpSpPr>
        <p:sp>
          <p:nvSpPr>
            <p:cNvPr id="17425" name="Rectangle 9"/>
            <p:cNvSpPr>
              <a:spLocks noChangeArrowheads="1"/>
            </p:cNvSpPr>
            <p:nvPr/>
          </p:nvSpPr>
          <p:spPr bwMode="auto">
            <a:xfrm>
              <a:off x="303" y="262"/>
              <a:ext cx="4656" cy="384"/>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7426" name="Text Box 10"/>
            <p:cNvSpPr txBox="1">
              <a:spLocks noChangeArrowheads="1"/>
            </p:cNvSpPr>
            <p:nvPr/>
          </p:nvSpPr>
          <p:spPr bwMode="auto">
            <a:xfrm>
              <a:off x="0" y="233"/>
              <a:ext cx="50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3200">
                  <a:solidFill>
                    <a:srgbClr val="000099"/>
                  </a:solidFill>
                </a:rPr>
                <a:t>B</a:t>
              </a:r>
              <a:r>
                <a:rPr lang="en-US" altLang="zh-CN" sz="3200" i="1">
                  <a:solidFill>
                    <a:srgbClr val="000099"/>
                  </a:solidFill>
                </a:rPr>
                <a:t>  a</a:t>
              </a:r>
              <a:r>
                <a:rPr lang="en-US" altLang="zh-CN" sz="3200" baseline="-25000">
                  <a:solidFill>
                    <a:srgbClr val="000099"/>
                  </a:solidFill>
                </a:rPr>
                <a:t>00  </a:t>
              </a:r>
              <a:r>
                <a:rPr lang="en-US" altLang="zh-CN" sz="3200" i="1">
                  <a:solidFill>
                    <a:srgbClr val="000099"/>
                  </a:solidFill>
                </a:rPr>
                <a:t>a</a:t>
              </a:r>
              <a:r>
                <a:rPr lang="en-US" altLang="zh-CN" sz="3200" baseline="-25000">
                  <a:solidFill>
                    <a:srgbClr val="000099"/>
                  </a:solidFill>
                </a:rPr>
                <a:t>10  </a:t>
              </a:r>
              <a:r>
                <a:rPr lang="en-US" altLang="zh-CN" sz="3200" i="1">
                  <a:solidFill>
                    <a:srgbClr val="000099"/>
                  </a:solidFill>
                </a:rPr>
                <a:t>a</a:t>
              </a:r>
              <a:r>
                <a:rPr lang="en-US" altLang="zh-CN" sz="3200" baseline="-25000">
                  <a:solidFill>
                    <a:srgbClr val="000099"/>
                  </a:solidFill>
                </a:rPr>
                <a:t>11  </a:t>
              </a:r>
              <a:r>
                <a:rPr lang="en-US" altLang="zh-CN" sz="3200" i="1">
                  <a:solidFill>
                    <a:srgbClr val="000099"/>
                  </a:solidFill>
                </a:rPr>
                <a:t>a</a:t>
              </a:r>
              <a:r>
                <a:rPr lang="en-US" altLang="zh-CN" sz="3200" baseline="-25000">
                  <a:solidFill>
                    <a:srgbClr val="000099"/>
                  </a:solidFill>
                </a:rPr>
                <a:t>20  </a:t>
              </a:r>
              <a:r>
                <a:rPr lang="en-US" altLang="zh-CN" sz="3200" i="1">
                  <a:solidFill>
                    <a:srgbClr val="000099"/>
                  </a:solidFill>
                </a:rPr>
                <a:t>a</a:t>
              </a:r>
              <a:r>
                <a:rPr lang="en-US" altLang="zh-CN" sz="3200" baseline="-25000">
                  <a:solidFill>
                    <a:srgbClr val="000099"/>
                  </a:solidFill>
                </a:rPr>
                <a:t>21  </a:t>
              </a:r>
              <a:r>
                <a:rPr lang="en-US" altLang="zh-CN" sz="3200" i="1">
                  <a:solidFill>
                    <a:srgbClr val="000099"/>
                  </a:solidFill>
                </a:rPr>
                <a:t>a</a:t>
              </a:r>
              <a:r>
                <a:rPr lang="en-US" altLang="zh-CN" sz="3200" baseline="-25000">
                  <a:solidFill>
                    <a:srgbClr val="000099"/>
                  </a:solidFill>
                </a:rPr>
                <a:t>22  </a:t>
              </a:r>
              <a:r>
                <a:rPr lang="en-US" altLang="zh-CN" sz="3200" i="1">
                  <a:solidFill>
                    <a:srgbClr val="000099"/>
                  </a:solidFill>
                </a:rPr>
                <a:t>a</a:t>
              </a:r>
              <a:r>
                <a:rPr lang="en-US" altLang="zh-CN" sz="3200" baseline="-25000">
                  <a:solidFill>
                    <a:srgbClr val="000099"/>
                  </a:solidFill>
                </a:rPr>
                <a:t>30  </a:t>
              </a:r>
              <a:r>
                <a:rPr lang="en-US" altLang="zh-CN" sz="3200" i="1">
                  <a:solidFill>
                    <a:srgbClr val="000099"/>
                  </a:solidFill>
                </a:rPr>
                <a:t>a</a:t>
              </a:r>
              <a:r>
                <a:rPr lang="en-US" altLang="zh-CN" sz="3200" baseline="-25000">
                  <a:solidFill>
                    <a:srgbClr val="000099"/>
                  </a:solidFill>
                </a:rPr>
                <a:t>31  </a:t>
              </a:r>
              <a:r>
                <a:rPr lang="en-US" altLang="zh-CN" sz="3200" i="1">
                  <a:solidFill>
                    <a:srgbClr val="000099"/>
                  </a:solidFill>
                </a:rPr>
                <a:t>a</a:t>
              </a:r>
              <a:r>
                <a:rPr lang="en-US" altLang="zh-CN" sz="3200" baseline="-25000">
                  <a:solidFill>
                    <a:srgbClr val="000099"/>
                  </a:solidFill>
                </a:rPr>
                <a:t>32   ……</a:t>
              </a:r>
              <a:r>
                <a:rPr lang="en-US" altLang="zh-CN" sz="3200" baseline="-25000">
                  <a:solidFill>
                    <a:srgbClr val="000099"/>
                  </a:solidFill>
                  <a:latin typeface="宋体" pitchFamily="2" charset="-122"/>
                </a:rPr>
                <a:t>  </a:t>
              </a:r>
              <a:r>
                <a:rPr lang="en-US" altLang="zh-CN" sz="3200" i="1">
                  <a:solidFill>
                    <a:srgbClr val="000099"/>
                  </a:solidFill>
                </a:rPr>
                <a:t>a</a:t>
              </a:r>
              <a:r>
                <a:rPr lang="en-US" altLang="zh-CN" sz="3200" baseline="-25000">
                  <a:solidFill>
                    <a:srgbClr val="000099"/>
                  </a:solidFill>
                </a:rPr>
                <a:t>n-1n-1</a:t>
              </a:r>
              <a:r>
                <a:rPr lang="en-US" altLang="zh-CN" sz="3200" baseline="-25000">
                  <a:solidFill>
                    <a:srgbClr val="000099"/>
                  </a:solidFill>
                  <a:latin typeface="宋体" pitchFamily="2" charset="-122"/>
                </a:rPr>
                <a:t> </a:t>
              </a:r>
            </a:p>
          </p:txBody>
        </p:sp>
        <p:sp>
          <p:nvSpPr>
            <p:cNvPr id="17427" name="Line 11"/>
            <p:cNvSpPr>
              <a:spLocks noChangeShapeType="1"/>
            </p:cNvSpPr>
            <p:nvPr/>
          </p:nvSpPr>
          <p:spPr bwMode="auto">
            <a:xfrm>
              <a:off x="687" y="26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8" name="Line 12"/>
            <p:cNvSpPr>
              <a:spLocks noChangeShapeType="1"/>
            </p:cNvSpPr>
            <p:nvPr/>
          </p:nvSpPr>
          <p:spPr bwMode="auto">
            <a:xfrm>
              <a:off x="1071" y="26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9" name="Line 13"/>
            <p:cNvSpPr>
              <a:spLocks noChangeShapeType="1"/>
            </p:cNvSpPr>
            <p:nvPr/>
          </p:nvSpPr>
          <p:spPr bwMode="auto">
            <a:xfrm>
              <a:off x="1455" y="26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0" name="Line 14"/>
            <p:cNvSpPr>
              <a:spLocks noChangeShapeType="1"/>
            </p:cNvSpPr>
            <p:nvPr/>
          </p:nvSpPr>
          <p:spPr bwMode="auto">
            <a:xfrm>
              <a:off x="1839" y="26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1" name="Line 15"/>
            <p:cNvSpPr>
              <a:spLocks noChangeShapeType="1"/>
            </p:cNvSpPr>
            <p:nvPr/>
          </p:nvSpPr>
          <p:spPr bwMode="auto">
            <a:xfrm>
              <a:off x="2223" y="26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2" name="Line 16"/>
            <p:cNvSpPr>
              <a:spLocks noChangeShapeType="1"/>
            </p:cNvSpPr>
            <p:nvPr/>
          </p:nvSpPr>
          <p:spPr bwMode="auto">
            <a:xfrm>
              <a:off x="2607" y="26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3" name="Line 17"/>
            <p:cNvSpPr>
              <a:spLocks noChangeShapeType="1"/>
            </p:cNvSpPr>
            <p:nvPr/>
          </p:nvSpPr>
          <p:spPr bwMode="auto">
            <a:xfrm>
              <a:off x="2991" y="26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4" name="Line 18"/>
            <p:cNvSpPr>
              <a:spLocks noChangeShapeType="1"/>
            </p:cNvSpPr>
            <p:nvPr/>
          </p:nvSpPr>
          <p:spPr bwMode="auto">
            <a:xfrm>
              <a:off x="3375" y="26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5" name="Line 19"/>
            <p:cNvSpPr>
              <a:spLocks noChangeShapeType="1"/>
            </p:cNvSpPr>
            <p:nvPr/>
          </p:nvSpPr>
          <p:spPr bwMode="auto">
            <a:xfrm>
              <a:off x="3759" y="26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6" name="Line 20"/>
            <p:cNvSpPr>
              <a:spLocks noChangeShapeType="1"/>
            </p:cNvSpPr>
            <p:nvPr/>
          </p:nvSpPr>
          <p:spPr bwMode="auto">
            <a:xfrm>
              <a:off x="4239" y="26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7" name="Text Box 21"/>
            <p:cNvSpPr txBox="1">
              <a:spLocks noChangeArrowheads="1"/>
            </p:cNvSpPr>
            <p:nvPr/>
          </p:nvSpPr>
          <p:spPr bwMode="auto">
            <a:xfrm>
              <a:off x="341" y="0"/>
              <a:ext cx="47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a:t>0     1      2      3      4      5      6      7      8              n(n+1)/2-1</a:t>
              </a:r>
            </a:p>
          </p:txBody>
        </p:sp>
        <p:sp>
          <p:nvSpPr>
            <p:cNvPr id="17438" name="Text Box 25"/>
            <p:cNvSpPr txBox="1">
              <a:spLocks noChangeArrowheads="1"/>
            </p:cNvSpPr>
            <p:nvPr/>
          </p:nvSpPr>
          <p:spPr bwMode="auto">
            <a:xfrm>
              <a:off x="485" y="1619"/>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endParaRPr lang="zh-CN" altLang="en-US"/>
            </a:p>
          </p:txBody>
        </p:sp>
      </p:grpSp>
      <p:sp>
        <p:nvSpPr>
          <p:cNvPr id="27676" name="Text Box 26"/>
          <p:cNvSpPr txBox="1">
            <a:spLocks noChangeArrowheads="1"/>
          </p:cNvSpPr>
          <p:nvPr/>
        </p:nvSpPr>
        <p:spPr bwMode="auto">
          <a:xfrm>
            <a:off x="539750" y="5876925"/>
            <a:ext cx="7634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sz="3200">
                <a:solidFill>
                  <a:schemeClr val="tx2"/>
                </a:solidFill>
                <a:ea typeface="隶书" pitchFamily="49" charset="-122"/>
              </a:rPr>
              <a:t>前</a:t>
            </a:r>
            <a:r>
              <a:rPr lang="en-US" altLang="zh-CN" sz="3200" i="1">
                <a:solidFill>
                  <a:schemeClr val="tx2"/>
                </a:solidFill>
                <a:ea typeface="隶书" pitchFamily="49" charset="-122"/>
              </a:rPr>
              <a:t>i</a:t>
            </a:r>
            <a:r>
              <a:rPr lang="zh-CN" altLang="en-US" sz="3200">
                <a:solidFill>
                  <a:schemeClr val="tx2"/>
                </a:solidFill>
                <a:ea typeface="隶书" pitchFamily="49" charset="-122"/>
              </a:rPr>
              <a:t>行</a:t>
            </a:r>
            <a:r>
              <a:rPr lang="zh-CN" altLang="en-US" sz="3200">
                <a:ea typeface="隶书" pitchFamily="49" charset="-122"/>
              </a:rPr>
              <a:t>元素总数  </a:t>
            </a:r>
            <a:r>
              <a:rPr lang="zh-CN" altLang="en-US" sz="3200">
                <a:solidFill>
                  <a:schemeClr val="tx2"/>
                </a:solidFill>
                <a:ea typeface="隶书" pitchFamily="49" charset="-122"/>
              </a:rPr>
              <a:t>第</a:t>
            </a:r>
            <a:r>
              <a:rPr lang="en-US" altLang="zh-CN" sz="3200" i="1">
                <a:solidFill>
                  <a:schemeClr val="tx2"/>
                </a:solidFill>
                <a:ea typeface="隶书" pitchFamily="49" charset="-122"/>
              </a:rPr>
              <a:t>i</a:t>
            </a:r>
            <a:r>
              <a:rPr lang="zh-CN" altLang="en-US" sz="3200">
                <a:solidFill>
                  <a:schemeClr val="tx2"/>
                </a:solidFill>
                <a:ea typeface="隶书" pitchFamily="49" charset="-122"/>
              </a:rPr>
              <a:t>行第</a:t>
            </a:r>
            <a:r>
              <a:rPr lang="en-US" altLang="zh-CN" sz="3200" i="1">
                <a:solidFill>
                  <a:schemeClr val="tx2"/>
                </a:solidFill>
                <a:ea typeface="隶书" pitchFamily="49" charset="-122"/>
              </a:rPr>
              <a:t>j</a:t>
            </a:r>
            <a:r>
              <a:rPr lang="zh-CN" altLang="en-US" sz="3200">
                <a:solidFill>
                  <a:schemeClr val="tx2"/>
                </a:solidFill>
                <a:ea typeface="隶书" pitchFamily="49" charset="-122"/>
              </a:rPr>
              <a:t>个</a:t>
            </a:r>
            <a:r>
              <a:rPr lang="zh-CN" altLang="en-US" sz="3200">
                <a:ea typeface="隶书" pitchFamily="49" charset="-122"/>
              </a:rPr>
              <a:t>元素前元素个数</a:t>
            </a:r>
            <a:endParaRPr lang="zh-CN" altLang="en-US"/>
          </a:p>
        </p:txBody>
      </p:sp>
      <p:sp>
        <p:nvSpPr>
          <p:cNvPr id="27677" name="AutoShape 27"/>
          <p:cNvSpPr>
            <a:spLocks/>
          </p:cNvSpPr>
          <p:nvPr/>
        </p:nvSpPr>
        <p:spPr bwMode="auto">
          <a:xfrm rot="-5400000">
            <a:off x="3249613" y="5614988"/>
            <a:ext cx="76200" cy="457200"/>
          </a:xfrm>
          <a:prstGeom prst="leftBrace">
            <a:avLst>
              <a:gd name="adj1" fmla="val 50000"/>
              <a:gd name="adj2" fmla="val 50000"/>
            </a:avLst>
          </a:pr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algn="ctr"/>
            <a:endParaRPr lang="zh-CN" altLang="en-US">
              <a:solidFill>
                <a:srgbClr val="000099"/>
              </a:solidFill>
            </a:endParaRPr>
          </a:p>
        </p:txBody>
      </p:sp>
      <p:sp>
        <p:nvSpPr>
          <p:cNvPr id="17424" name="AutoShape 28">
            <a:hlinkClick r:id="rId5" action="ppaction://hlinksldjump"/>
          </p:cNvPr>
          <p:cNvSpPr>
            <a:spLocks noChangeArrowheads="1"/>
          </p:cNvSpPr>
          <p:nvPr/>
        </p:nvSpPr>
        <p:spPr bwMode="auto">
          <a:xfrm>
            <a:off x="6248400" y="4419600"/>
            <a:ext cx="219075" cy="381000"/>
          </a:xfrm>
          <a:prstGeom prst="triangle">
            <a:avLst>
              <a:gd name="adj" fmla="val 50000"/>
            </a:avLst>
          </a:prstGeom>
          <a:solidFill>
            <a:schemeClr val="tx2"/>
          </a:solidFill>
          <a:ln w="9525">
            <a:solidFill>
              <a:srgbClr val="FF3300"/>
            </a:solidFill>
            <a:miter lim="800000"/>
            <a:headEnd/>
            <a:tailEnd/>
          </a:ln>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276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8" grpId="0" autoUpdateAnimBg="0"/>
      <p:bldP spid="27659" grpId="0" autoUpdateAnimBg="0"/>
      <p:bldP spid="27660" grpId="0" animBg="1" autoUpdateAnimBg="0"/>
      <p:bldP spid="27676" grpId="0" autoUpdateAnimBg="0"/>
      <p:bldP spid="27677"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2306F3F6-D4C9-45B7-93E5-D69DEC7E4CD0}" type="slidenum">
              <a:rPr lang="en-US" altLang="zh-CN">
                <a:latin typeface="华文新魏" pitchFamily="2" charset="-122"/>
                <a:ea typeface="华文新魏" pitchFamily="2" charset="-122"/>
              </a:rPr>
              <a:pPr algn="r"/>
              <a:t>12</a:t>
            </a:fld>
            <a:endParaRPr lang="en-US" altLang="zh-CN">
              <a:latin typeface="华文新魏" pitchFamily="2" charset="-122"/>
              <a:ea typeface="华文新魏" pitchFamily="2" charset="-122"/>
            </a:endParaRPr>
          </a:p>
        </p:txBody>
      </p:sp>
      <p:graphicFrame>
        <p:nvGraphicFramePr>
          <p:cNvPr id="18435" name="Object 3"/>
          <p:cNvGraphicFramePr>
            <a:graphicFrameLocks noChangeAspect="1"/>
          </p:cNvGraphicFramePr>
          <p:nvPr/>
        </p:nvGraphicFramePr>
        <p:xfrm>
          <a:off x="2286000" y="574675"/>
          <a:ext cx="3962400" cy="2473325"/>
        </p:xfrm>
        <a:graphic>
          <a:graphicData uri="http://schemas.openxmlformats.org/presentationml/2006/ole">
            <mc:AlternateContent xmlns:mc="http://schemas.openxmlformats.org/markup-compatibility/2006">
              <mc:Choice xmlns:v="urn:schemas-microsoft-com:vml" Requires="v">
                <p:oleObj spid="_x0000_s18466" r:id="rId3" imgW="1197960" imgH="790144" progId="Equation.3">
                  <p:embed/>
                </p:oleObj>
              </mc:Choice>
              <mc:Fallback>
                <p:oleObj r:id="rId3" imgW="1197960" imgH="79014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74675"/>
                        <a:ext cx="3962400" cy="247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6" name="Rectangle 2"/>
          <p:cNvSpPr>
            <a:spLocks noChangeArrowheads="1"/>
          </p:cNvSpPr>
          <p:nvPr/>
        </p:nvSpPr>
        <p:spPr bwMode="auto">
          <a:xfrm>
            <a:off x="2400300" y="685800"/>
            <a:ext cx="914400" cy="609600"/>
          </a:xfrm>
          <a:prstGeom prst="rect">
            <a:avLst/>
          </a:prstGeom>
          <a:solidFill>
            <a:srgbClr val="00CC00">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8437" name="Rectangle 3"/>
          <p:cNvSpPr>
            <a:spLocks noChangeArrowheads="1"/>
          </p:cNvSpPr>
          <p:nvPr/>
        </p:nvSpPr>
        <p:spPr bwMode="auto">
          <a:xfrm>
            <a:off x="3314700" y="685800"/>
            <a:ext cx="914400" cy="1227138"/>
          </a:xfrm>
          <a:prstGeom prst="rect">
            <a:avLst/>
          </a:prstGeom>
          <a:solidFill>
            <a:srgbClr val="00CC00">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8438" name="Rectangle 4"/>
          <p:cNvSpPr>
            <a:spLocks noChangeArrowheads="1"/>
          </p:cNvSpPr>
          <p:nvPr/>
        </p:nvSpPr>
        <p:spPr bwMode="auto">
          <a:xfrm>
            <a:off x="4229100" y="685800"/>
            <a:ext cx="954088" cy="1828800"/>
          </a:xfrm>
          <a:prstGeom prst="rect">
            <a:avLst/>
          </a:prstGeom>
          <a:solidFill>
            <a:srgbClr val="00CC00">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8439" name="Rectangle 5"/>
          <p:cNvSpPr>
            <a:spLocks noChangeArrowheads="1"/>
          </p:cNvSpPr>
          <p:nvPr/>
        </p:nvSpPr>
        <p:spPr bwMode="auto">
          <a:xfrm>
            <a:off x="5181600" y="698500"/>
            <a:ext cx="933450" cy="2241550"/>
          </a:xfrm>
          <a:prstGeom prst="rect">
            <a:avLst/>
          </a:prstGeom>
          <a:solidFill>
            <a:srgbClr val="00CC00">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8440" name="Text Box 7"/>
          <p:cNvSpPr txBox="1">
            <a:spLocks noChangeArrowheads="1"/>
          </p:cNvSpPr>
          <p:nvPr/>
        </p:nvSpPr>
        <p:spPr bwMode="auto">
          <a:xfrm>
            <a:off x="6513513" y="652463"/>
            <a:ext cx="701675" cy="229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80000"/>
              </a:lnSpc>
            </a:pPr>
            <a:r>
              <a:rPr lang="zh-CN" altLang="en-US" sz="3600">
                <a:solidFill>
                  <a:srgbClr val="0000CC"/>
                </a:solidFill>
                <a:ea typeface="隶书" pitchFamily="49" charset="-122"/>
              </a:rPr>
              <a:t>上三角矩阵</a:t>
            </a:r>
            <a:endParaRPr lang="zh-CN" altLang="en-US" sz="3600"/>
          </a:p>
        </p:txBody>
      </p:sp>
      <p:sp>
        <p:nvSpPr>
          <p:cNvPr id="18441" name="Rectangle 8"/>
          <p:cNvSpPr>
            <a:spLocks noChangeArrowheads="1"/>
          </p:cNvSpPr>
          <p:nvPr/>
        </p:nvSpPr>
        <p:spPr bwMode="auto">
          <a:xfrm>
            <a:off x="1052513" y="3505200"/>
            <a:ext cx="6262687" cy="6096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8442" name="Text Box 9"/>
          <p:cNvSpPr txBox="1">
            <a:spLocks noChangeArrowheads="1"/>
          </p:cNvSpPr>
          <p:nvPr/>
        </p:nvSpPr>
        <p:spPr bwMode="auto">
          <a:xfrm>
            <a:off x="609600" y="3459163"/>
            <a:ext cx="68310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3200">
                <a:solidFill>
                  <a:srgbClr val="000099"/>
                </a:solidFill>
              </a:rPr>
              <a:t>B</a:t>
            </a:r>
            <a:r>
              <a:rPr lang="en-US" altLang="zh-CN" sz="3200" i="1">
                <a:solidFill>
                  <a:srgbClr val="000099"/>
                </a:solidFill>
              </a:rPr>
              <a:t>  a</a:t>
            </a:r>
            <a:r>
              <a:rPr lang="en-US" altLang="zh-CN" sz="3200" baseline="-25000">
                <a:solidFill>
                  <a:srgbClr val="000099"/>
                </a:solidFill>
              </a:rPr>
              <a:t>00  </a:t>
            </a:r>
            <a:r>
              <a:rPr lang="en-US" altLang="zh-CN" sz="3200" i="1">
                <a:solidFill>
                  <a:srgbClr val="000099"/>
                </a:solidFill>
              </a:rPr>
              <a:t>a</a:t>
            </a:r>
            <a:r>
              <a:rPr lang="en-US" altLang="zh-CN" sz="3200" baseline="-25000">
                <a:solidFill>
                  <a:srgbClr val="000099"/>
                </a:solidFill>
              </a:rPr>
              <a:t>01  </a:t>
            </a:r>
            <a:r>
              <a:rPr lang="en-US" altLang="zh-CN" sz="3200" i="1">
                <a:solidFill>
                  <a:srgbClr val="000099"/>
                </a:solidFill>
              </a:rPr>
              <a:t>a</a:t>
            </a:r>
            <a:r>
              <a:rPr lang="en-US" altLang="zh-CN" sz="3200" baseline="-25000">
                <a:solidFill>
                  <a:srgbClr val="000099"/>
                </a:solidFill>
              </a:rPr>
              <a:t>02  </a:t>
            </a:r>
            <a:r>
              <a:rPr lang="en-US" altLang="zh-CN" sz="3200" i="1">
                <a:solidFill>
                  <a:srgbClr val="000099"/>
                </a:solidFill>
              </a:rPr>
              <a:t>a</a:t>
            </a:r>
            <a:r>
              <a:rPr lang="en-US" altLang="zh-CN" sz="3200" baseline="-25000">
                <a:solidFill>
                  <a:srgbClr val="000099"/>
                </a:solidFill>
              </a:rPr>
              <a:t>03  </a:t>
            </a:r>
            <a:r>
              <a:rPr lang="en-US" altLang="zh-CN" sz="3200" i="1">
                <a:solidFill>
                  <a:srgbClr val="000099"/>
                </a:solidFill>
              </a:rPr>
              <a:t>a</a:t>
            </a:r>
            <a:r>
              <a:rPr lang="en-US" altLang="zh-CN" sz="3200" baseline="-25000">
                <a:solidFill>
                  <a:srgbClr val="000099"/>
                </a:solidFill>
              </a:rPr>
              <a:t>11  </a:t>
            </a:r>
            <a:r>
              <a:rPr lang="en-US" altLang="zh-CN" sz="3200" i="1">
                <a:solidFill>
                  <a:srgbClr val="000099"/>
                </a:solidFill>
              </a:rPr>
              <a:t>a</a:t>
            </a:r>
            <a:r>
              <a:rPr lang="en-US" altLang="zh-CN" sz="3200" baseline="-25000">
                <a:solidFill>
                  <a:srgbClr val="000099"/>
                </a:solidFill>
              </a:rPr>
              <a:t>12  </a:t>
            </a:r>
            <a:r>
              <a:rPr lang="en-US" altLang="zh-CN" sz="3200" i="1">
                <a:solidFill>
                  <a:srgbClr val="000099"/>
                </a:solidFill>
              </a:rPr>
              <a:t>a</a:t>
            </a:r>
            <a:r>
              <a:rPr lang="en-US" altLang="zh-CN" sz="3200" baseline="-25000">
                <a:solidFill>
                  <a:srgbClr val="000099"/>
                </a:solidFill>
              </a:rPr>
              <a:t>13  </a:t>
            </a:r>
            <a:r>
              <a:rPr lang="en-US" altLang="zh-CN" sz="3200" i="1">
                <a:solidFill>
                  <a:srgbClr val="000099"/>
                </a:solidFill>
              </a:rPr>
              <a:t>a</a:t>
            </a:r>
            <a:r>
              <a:rPr lang="en-US" altLang="zh-CN" sz="3200" baseline="-25000">
                <a:solidFill>
                  <a:srgbClr val="000099"/>
                </a:solidFill>
              </a:rPr>
              <a:t>22  </a:t>
            </a:r>
            <a:r>
              <a:rPr lang="en-US" altLang="zh-CN" sz="3200" i="1">
                <a:solidFill>
                  <a:srgbClr val="000099"/>
                </a:solidFill>
              </a:rPr>
              <a:t>a</a:t>
            </a:r>
            <a:r>
              <a:rPr lang="en-US" altLang="zh-CN" sz="3200" baseline="-25000">
                <a:solidFill>
                  <a:srgbClr val="000099"/>
                </a:solidFill>
              </a:rPr>
              <a:t>23</a:t>
            </a:r>
            <a:r>
              <a:rPr lang="en-US" altLang="zh-CN" sz="3200">
                <a:solidFill>
                  <a:srgbClr val="000099"/>
                </a:solidFill>
              </a:rPr>
              <a:t>  </a:t>
            </a:r>
            <a:r>
              <a:rPr lang="en-US" altLang="zh-CN" sz="3200" i="1">
                <a:solidFill>
                  <a:srgbClr val="000099"/>
                </a:solidFill>
              </a:rPr>
              <a:t>a</a:t>
            </a:r>
            <a:r>
              <a:rPr lang="en-US" altLang="zh-CN" sz="3200" baseline="-25000">
                <a:solidFill>
                  <a:srgbClr val="000099"/>
                </a:solidFill>
              </a:rPr>
              <a:t>33</a:t>
            </a:r>
            <a:r>
              <a:rPr lang="en-US" altLang="zh-CN" sz="3200">
                <a:solidFill>
                  <a:srgbClr val="000099"/>
                </a:solidFill>
              </a:rPr>
              <a:t>  </a:t>
            </a:r>
            <a:endParaRPr lang="en-US" altLang="zh-CN" sz="3200">
              <a:solidFill>
                <a:srgbClr val="000099"/>
              </a:solidFill>
              <a:latin typeface="宋体" pitchFamily="2" charset="-122"/>
            </a:endParaRPr>
          </a:p>
        </p:txBody>
      </p:sp>
      <p:sp>
        <p:nvSpPr>
          <p:cNvPr id="18443" name="Line 10"/>
          <p:cNvSpPr>
            <a:spLocks noChangeShapeType="1"/>
          </p:cNvSpPr>
          <p:nvPr/>
        </p:nvSpPr>
        <p:spPr bwMode="auto">
          <a:xfrm>
            <a:off x="1662113" y="35052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4" name="Line 11"/>
          <p:cNvSpPr>
            <a:spLocks noChangeShapeType="1"/>
          </p:cNvSpPr>
          <p:nvPr/>
        </p:nvSpPr>
        <p:spPr bwMode="auto">
          <a:xfrm>
            <a:off x="2271713" y="35052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5" name="Line 12"/>
          <p:cNvSpPr>
            <a:spLocks noChangeShapeType="1"/>
          </p:cNvSpPr>
          <p:nvPr/>
        </p:nvSpPr>
        <p:spPr bwMode="auto">
          <a:xfrm>
            <a:off x="2881313" y="35052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6" name="Line 13"/>
          <p:cNvSpPr>
            <a:spLocks noChangeShapeType="1"/>
          </p:cNvSpPr>
          <p:nvPr/>
        </p:nvSpPr>
        <p:spPr bwMode="auto">
          <a:xfrm>
            <a:off x="3490913" y="35052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7" name="Line 14"/>
          <p:cNvSpPr>
            <a:spLocks noChangeShapeType="1"/>
          </p:cNvSpPr>
          <p:nvPr/>
        </p:nvSpPr>
        <p:spPr bwMode="auto">
          <a:xfrm>
            <a:off x="4100513" y="35052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8" name="Line 15"/>
          <p:cNvSpPr>
            <a:spLocks noChangeShapeType="1"/>
          </p:cNvSpPr>
          <p:nvPr/>
        </p:nvSpPr>
        <p:spPr bwMode="auto">
          <a:xfrm>
            <a:off x="4710113" y="35052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9" name="Line 16"/>
          <p:cNvSpPr>
            <a:spLocks noChangeShapeType="1"/>
          </p:cNvSpPr>
          <p:nvPr/>
        </p:nvSpPr>
        <p:spPr bwMode="auto">
          <a:xfrm>
            <a:off x="5319713" y="35052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0" name="Line 17"/>
          <p:cNvSpPr>
            <a:spLocks noChangeShapeType="1"/>
          </p:cNvSpPr>
          <p:nvPr/>
        </p:nvSpPr>
        <p:spPr bwMode="auto">
          <a:xfrm>
            <a:off x="5929313" y="35052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1" name="Line 18"/>
          <p:cNvSpPr>
            <a:spLocks noChangeShapeType="1"/>
          </p:cNvSpPr>
          <p:nvPr/>
        </p:nvSpPr>
        <p:spPr bwMode="auto">
          <a:xfrm>
            <a:off x="6538913" y="35052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2" name="Line 19"/>
          <p:cNvSpPr>
            <a:spLocks noChangeShapeType="1"/>
          </p:cNvSpPr>
          <p:nvPr/>
        </p:nvSpPr>
        <p:spPr bwMode="auto">
          <a:xfrm>
            <a:off x="7300913" y="35052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3" name="Text Box 20"/>
          <p:cNvSpPr txBox="1">
            <a:spLocks noChangeArrowheads="1"/>
          </p:cNvSpPr>
          <p:nvPr/>
        </p:nvSpPr>
        <p:spPr bwMode="auto">
          <a:xfrm>
            <a:off x="1112838" y="3089275"/>
            <a:ext cx="574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a:t>0     1      2      3      4      5      6      7      8      9</a:t>
            </a:r>
          </a:p>
        </p:txBody>
      </p:sp>
      <p:sp>
        <p:nvSpPr>
          <p:cNvPr id="29718" name="Text Box 21"/>
          <p:cNvSpPr txBox="1">
            <a:spLocks noChangeArrowheads="1"/>
          </p:cNvSpPr>
          <p:nvPr/>
        </p:nvSpPr>
        <p:spPr bwMode="auto">
          <a:xfrm>
            <a:off x="609600" y="4416425"/>
            <a:ext cx="81534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05000"/>
              </a:lnSpc>
            </a:pPr>
            <a:r>
              <a:rPr lang="zh-CN" altLang="en-US" sz="3000">
                <a:solidFill>
                  <a:srgbClr val="000099"/>
                </a:solidFill>
                <a:ea typeface="仿宋_GB2312" pitchFamily="49" charset="-122"/>
              </a:rPr>
              <a:t>若</a:t>
            </a:r>
            <a:r>
              <a:rPr lang="en-US" altLang="zh-CN" sz="3000" i="1">
                <a:solidFill>
                  <a:schemeClr val="tx2"/>
                </a:solidFill>
                <a:ea typeface="仿宋_GB2312" pitchFamily="49" charset="-122"/>
              </a:rPr>
              <a:t>i</a:t>
            </a:r>
            <a:r>
              <a:rPr lang="en-US" altLang="zh-CN" sz="3000">
                <a:solidFill>
                  <a:schemeClr val="tx2"/>
                </a:solidFill>
                <a:ea typeface="仿宋_GB2312" pitchFamily="49" charset="-122"/>
              </a:rPr>
              <a:t> </a:t>
            </a:r>
            <a:r>
              <a:rPr lang="en-US" altLang="zh-CN" sz="3000">
                <a:solidFill>
                  <a:schemeClr val="tx2"/>
                </a:solidFill>
                <a:ea typeface="仿宋_GB2312" pitchFamily="49" charset="-122"/>
                <a:sym typeface="Symbol" pitchFamily="18" charset="2"/>
              </a:rPr>
              <a:t></a:t>
            </a:r>
            <a:r>
              <a:rPr lang="en-US" altLang="zh-CN" sz="3000">
                <a:solidFill>
                  <a:schemeClr val="tx2"/>
                </a:solidFill>
                <a:ea typeface="仿宋_GB2312" pitchFamily="49" charset="-122"/>
              </a:rPr>
              <a:t> </a:t>
            </a:r>
            <a:r>
              <a:rPr lang="en-US" altLang="zh-CN" sz="3000" i="1">
                <a:solidFill>
                  <a:schemeClr val="tx2"/>
                </a:solidFill>
                <a:ea typeface="仿宋_GB2312" pitchFamily="49" charset="-122"/>
              </a:rPr>
              <a:t>j</a:t>
            </a:r>
            <a:r>
              <a:rPr lang="zh-CN" altLang="en-US" sz="3000">
                <a:solidFill>
                  <a:srgbClr val="000099"/>
                </a:solidFill>
                <a:ea typeface="仿宋_GB2312" pitchFamily="49" charset="-122"/>
              </a:rPr>
              <a:t>，数组元素</a:t>
            </a:r>
            <a:r>
              <a:rPr lang="en-US" altLang="zh-CN" sz="3000">
                <a:solidFill>
                  <a:srgbClr val="000099"/>
                </a:solidFill>
                <a:ea typeface="仿宋_GB2312" pitchFamily="49" charset="-122"/>
              </a:rPr>
              <a:t>A[</a:t>
            </a:r>
            <a:r>
              <a:rPr lang="en-US" altLang="zh-CN" sz="3000" i="1">
                <a:solidFill>
                  <a:srgbClr val="000099"/>
                </a:solidFill>
                <a:ea typeface="仿宋_GB2312" pitchFamily="49" charset="-122"/>
              </a:rPr>
              <a:t>i</a:t>
            </a:r>
            <a:r>
              <a:rPr lang="en-US" altLang="zh-CN" sz="3000">
                <a:solidFill>
                  <a:srgbClr val="000099"/>
                </a:solidFill>
                <a:ea typeface="仿宋_GB2312" pitchFamily="49" charset="-122"/>
              </a:rPr>
              <a:t>][</a:t>
            </a:r>
            <a:r>
              <a:rPr lang="en-US" altLang="zh-CN" sz="3000" i="1">
                <a:solidFill>
                  <a:srgbClr val="000099"/>
                </a:solidFill>
                <a:ea typeface="仿宋_GB2312" pitchFamily="49" charset="-122"/>
              </a:rPr>
              <a:t>j</a:t>
            </a:r>
            <a:r>
              <a:rPr lang="en-US" altLang="zh-CN" sz="3000">
                <a:solidFill>
                  <a:srgbClr val="000099"/>
                </a:solidFill>
                <a:ea typeface="仿宋_GB2312" pitchFamily="49" charset="-122"/>
              </a:rPr>
              <a:t>]</a:t>
            </a:r>
            <a:r>
              <a:rPr lang="zh-CN" altLang="en-US" sz="3000">
                <a:solidFill>
                  <a:srgbClr val="000099"/>
                </a:solidFill>
                <a:ea typeface="仿宋_GB2312" pitchFamily="49" charset="-122"/>
              </a:rPr>
              <a:t>在数组</a:t>
            </a:r>
            <a:r>
              <a:rPr lang="en-US" altLang="zh-CN" sz="3000">
                <a:solidFill>
                  <a:srgbClr val="000099"/>
                </a:solidFill>
                <a:ea typeface="仿宋_GB2312" pitchFamily="49" charset="-122"/>
              </a:rPr>
              <a:t>B</a:t>
            </a:r>
            <a:r>
              <a:rPr lang="zh-CN" altLang="en-US" sz="3000">
                <a:solidFill>
                  <a:srgbClr val="000099"/>
                </a:solidFill>
                <a:ea typeface="仿宋_GB2312" pitchFamily="49" charset="-122"/>
              </a:rPr>
              <a:t>中的存放位置为	</a:t>
            </a:r>
            <a:r>
              <a:rPr lang="en-US" altLang="zh-CN" sz="3000" i="1">
                <a:solidFill>
                  <a:schemeClr val="tx2"/>
                </a:solidFill>
                <a:ea typeface="仿宋_GB2312" pitchFamily="49" charset="-122"/>
              </a:rPr>
              <a:t>n</a:t>
            </a:r>
            <a:r>
              <a:rPr lang="en-US" altLang="zh-CN" sz="3000">
                <a:solidFill>
                  <a:schemeClr val="tx2"/>
                </a:solidFill>
                <a:ea typeface="仿宋_GB2312" pitchFamily="49" charset="-122"/>
              </a:rPr>
              <a:t> + (</a:t>
            </a:r>
            <a:r>
              <a:rPr lang="en-US" altLang="zh-CN" sz="3000" i="1">
                <a:solidFill>
                  <a:schemeClr val="tx2"/>
                </a:solidFill>
                <a:ea typeface="仿宋_GB2312" pitchFamily="49" charset="-122"/>
              </a:rPr>
              <a:t>n</a:t>
            </a:r>
            <a:r>
              <a:rPr lang="en-US" altLang="zh-CN" sz="3000">
                <a:solidFill>
                  <a:schemeClr val="tx2"/>
                </a:solidFill>
                <a:latin typeface="楷体_GB2312" pitchFamily="49" charset="-122"/>
                <a:ea typeface="楷体_GB2312" pitchFamily="49" charset="-122"/>
              </a:rPr>
              <a:t>-</a:t>
            </a:r>
            <a:r>
              <a:rPr lang="en-US" altLang="zh-CN" sz="3000">
                <a:solidFill>
                  <a:schemeClr val="tx2"/>
                </a:solidFill>
                <a:ea typeface="仿宋_GB2312" pitchFamily="49" charset="-122"/>
              </a:rPr>
              <a:t>1) + (</a:t>
            </a:r>
            <a:r>
              <a:rPr lang="en-US" altLang="zh-CN" sz="3000" i="1">
                <a:solidFill>
                  <a:schemeClr val="tx2"/>
                </a:solidFill>
                <a:ea typeface="仿宋_GB2312" pitchFamily="49" charset="-122"/>
              </a:rPr>
              <a:t>n</a:t>
            </a:r>
            <a:r>
              <a:rPr lang="en-US" altLang="zh-CN" sz="3000">
                <a:solidFill>
                  <a:schemeClr val="tx2"/>
                </a:solidFill>
                <a:latin typeface="楷体_GB2312" pitchFamily="49" charset="-122"/>
                <a:ea typeface="楷体_GB2312" pitchFamily="49" charset="-122"/>
              </a:rPr>
              <a:t>-</a:t>
            </a:r>
            <a:r>
              <a:rPr lang="en-US" altLang="zh-CN" sz="3000">
                <a:solidFill>
                  <a:schemeClr val="tx2"/>
                </a:solidFill>
                <a:ea typeface="仿宋_GB2312" pitchFamily="49" charset="-122"/>
              </a:rPr>
              <a:t>2) + </a:t>
            </a:r>
            <a:r>
              <a:rPr lang="en-US" altLang="zh-CN" sz="3000">
                <a:solidFill>
                  <a:schemeClr val="tx2"/>
                </a:solidFill>
                <a:ea typeface="仿宋_GB2312" pitchFamily="49" charset="-122"/>
                <a:sym typeface="Wingdings" pitchFamily="2" charset="2"/>
              </a:rPr>
              <a:t></a:t>
            </a:r>
            <a:r>
              <a:rPr lang="en-US" altLang="zh-CN" sz="3000">
                <a:solidFill>
                  <a:schemeClr val="tx2"/>
                </a:solidFill>
                <a:ea typeface="仿宋_GB2312" pitchFamily="49" charset="-122"/>
              </a:rPr>
              <a:t> + (</a:t>
            </a:r>
            <a:r>
              <a:rPr lang="en-US" altLang="zh-CN" sz="3000" i="1">
                <a:solidFill>
                  <a:schemeClr val="tx2"/>
                </a:solidFill>
                <a:ea typeface="仿宋_GB2312" pitchFamily="49" charset="-122"/>
              </a:rPr>
              <a:t>n</a:t>
            </a:r>
            <a:r>
              <a:rPr lang="en-US" altLang="zh-CN" sz="3000">
                <a:solidFill>
                  <a:schemeClr val="tx2"/>
                </a:solidFill>
                <a:latin typeface="楷体_GB2312" pitchFamily="49" charset="-122"/>
                <a:ea typeface="楷体_GB2312" pitchFamily="49" charset="-122"/>
              </a:rPr>
              <a:t>-</a:t>
            </a:r>
            <a:r>
              <a:rPr lang="en-US" altLang="zh-CN" sz="3000" i="1">
                <a:solidFill>
                  <a:schemeClr val="tx2"/>
                </a:solidFill>
                <a:ea typeface="仿宋_GB2312" pitchFamily="49" charset="-122"/>
              </a:rPr>
              <a:t>i</a:t>
            </a:r>
            <a:r>
              <a:rPr lang="en-US" altLang="zh-CN" sz="3000">
                <a:solidFill>
                  <a:schemeClr val="tx2"/>
                </a:solidFill>
                <a:ea typeface="仿宋_GB2312" pitchFamily="49" charset="-122"/>
              </a:rPr>
              <a:t>+1) + </a:t>
            </a:r>
            <a:r>
              <a:rPr lang="en-US" altLang="zh-CN" sz="3000" i="1">
                <a:solidFill>
                  <a:schemeClr val="tx2"/>
                </a:solidFill>
                <a:ea typeface="仿宋_GB2312" pitchFamily="49" charset="-122"/>
              </a:rPr>
              <a:t>j</a:t>
            </a:r>
            <a:r>
              <a:rPr lang="en-US" altLang="zh-CN" sz="3000">
                <a:solidFill>
                  <a:schemeClr val="tx2"/>
                </a:solidFill>
                <a:latin typeface="楷体_GB2312" pitchFamily="49" charset="-122"/>
                <a:ea typeface="楷体_GB2312" pitchFamily="49" charset="-122"/>
              </a:rPr>
              <a:t>-</a:t>
            </a:r>
            <a:r>
              <a:rPr lang="en-US" altLang="zh-CN" sz="3000" i="1">
                <a:solidFill>
                  <a:schemeClr val="tx2"/>
                </a:solidFill>
                <a:ea typeface="仿宋_GB2312" pitchFamily="49" charset="-122"/>
              </a:rPr>
              <a:t>i</a:t>
            </a:r>
            <a:endParaRPr lang="en-US" altLang="zh-CN" sz="3000">
              <a:solidFill>
                <a:schemeClr val="tx2"/>
              </a:solidFill>
              <a:ea typeface="仿宋_GB2312" pitchFamily="49" charset="-122"/>
            </a:endParaRPr>
          </a:p>
        </p:txBody>
      </p:sp>
      <p:sp>
        <p:nvSpPr>
          <p:cNvPr id="29719" name="AutoShape 22"/>
          <p:cNvSpPr>
            <a:spLocks/>
          </p:cNvSpPr>
          <p:nvPr/>
        </p:nvSpPr>
        <p:spPr bwMode="auto">
          <a:xfrm rot="-5400000">
            <a:off x="4106863" y="3017837"/>
            <a:ext cx="76200" cy="5064125"/>
          </a:xfrm>
          <a:prstGeom prst="leftBrace">
            <a:avLst>
              <a:gd name="adj1" fmla="val 553819"/>
              <a:gd name="adj2" fmla="val 50000"/>
            </a:avLst>
          </a:pr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zh-CN" altLang="en-US">
              <a:solidFill>
                <a:srgbClr val="000099"/>
              </a:solidFill>
            </a:endParaRPr>
          </a:p>
        </p:txBody>
      </p:sp>
      <p:sp>
        <p:nvSpPr>
          <p:cNvPr id="29720" name="Text Box 23"/>
          <p:cNvSpPr txBox="1">
            <a:spLocks noChangeArrowheads="1"/>
          </p:cNvSpPr>
          <p:nvPr/>
        </p:nvSpPr>
        <p:spPr bwMode="auto">
          <a:xfrm>
            <a:off x="1128713" y="5588000"/>
            <a:ext cx="76342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sz="3200">
                <a:solidFill>
                  <a:schemeClr val="tx2"/>
                </a:solidFill>
                <a:ea typeface="隶书" pitchFamily="49" charset="-122"/>
              </a:rPr>
              <a:t>前</a:t>
            </a:r>
            <a:r>
              <a:rPr lang="en-US" altLang="zh-CN" sz="3200" i="1">
                <a:solidFill>
                  <a:schemeClr val="tx2"/>
                </a:solidFill>
                <a:ea typeface="隶书" pitchFamily="49" charset="-122"/>
              </a:rPr>
              <a:t>i</a:t>
            </a:r>
            <a:r>
              <a:rPr lang="zh-CN" altLang="en-US" sz="3200">
                <a:solidFill>
                  <a:schemeClr val="tx2"/>
                </a:solidFill>
                <a:ea typeface="隶书" pitchFamily="49" charset="-122"/>
              </a:rPr>
              <a:t>行</a:t>
            </a:r>
            <a:r>
              <a:rPr lang="zh-CN" altLang="en-US" sz="3200">
                <a:ea typeface="隶书" pitchFamily="49" charset="-122"/>
              </a:rPr>
              <a:t>元素总数  </a:t>
            </a:r>
            <a:r>
              <a:rPr lang="zh-CN" altLang="en-US" sz="3200">
                <a:solidFill>
                  <a:schemeClr val="tx2"/>
                </a:solidFill>
                <a:ea typeface="隶书" pitchFamily="49" charset="-122"/>
              </a:rPr>
              <a:t>第</a:t>
            </a:r>
            <a:r>
              <a:rPr lang="en-US" altLang="zh-CN" sz="3200" i="1">
                <a:solidFill>
                  <a:schemeClr val="tx2"/>
                </a:solidFill>
                <a:ea typeface="隶书" pitchFamily="49" charset="-122"/>
              </a:rPr>
              <a:t>i</a:t>
            </a:r>
            <a:r>
              <a:rPr lang="zh-CN" altLang="en-US" sz="3200">
                <a:solidFill>
                  <a:schemeClr val="tx2"/>
                </a:solidFill>
                <a:ea typeface="隶书" pitchFamily="49" charset="-122"/>
              </a:rPr>
              <a:t>行第</a:t>
            </a:r>
            <a:r>
              <a:rPr lang="en-US" altLang="zh-CN" sz="3200" i="1">
                <a:solidFill>
                  <a:schemeClr val="tx2"/>
                </a:solidFill>
                <a:ea typeface="隶书" pitchFamily="49" charset="-122"/>
              </a:rPr>
              <a:t>j</a:t>
            </a:r>
            <a:r>
              <a:rPr lang="zh-CN" altLang="en-US" sz="3200">
                <a:solidFill>
                  <a:schemeClr val="tx2"/>
                </a:solidFill>
                <a:ea typeface="隶书" pitchFamily="49" charset="-122"/>
              </a:rPr>
              <a:t>个</a:t>
            </a:r>
            <a:r>
              <a:rPr lang="zh-CN" altLang="en-US" sz="3200">
                <a:ea typeface="隶书" pitchFamily="49" charset="-122"/>
              </a:rPr>
              <a:t>元素前元素个数</a:t>
            </a:r>
            <a:endParaRPr lang="zh-CN" altLang="en-US"/>
          </a:p>
        </p:txBody>
      </p:sp>
      <p:sp>
        <p:nvSpPr>
          <p:cNvPr id="29721" name="AutoShape 24"/>
          <p:cNvSpPr>
            <a:spLocks/>
          </p:cNvSpPr>
          <p:nvPr/>
        </p:nvSpPr>
        <p:spPr bwMode="auto">
          <a:xfrm rot="-5400000">
            <a:off x="7186613" y="5310188"/>
            <a:ext cx="76200" cy="501650"/>
          </a:xfrm>
          <a:prstGeom prst="leftBrace">
            <a:avLst>
              <a:gd name="adj1" fmla="val 54861"/>
              <a:gd name="adj2" fmla="val 50000"/>
            </a:avLst>
          </a:pr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zh-CN" altLang="en-US">
              <a:solidFill>
                <a:srgbClr val="000099"/>
              </a:solidFill>
            </a:endParaRPr>
          </a:p>
        </p:txBody>
      </p:sp>
      <p:sp>
        <p:nvSpPr>
          <p:cNvPr id="18458" name="AutoShape 25"/>
          <p:cNvSpPr>
            <a:spLocks noChangeArrowheads="1"/>
          </p:cNvSpPr>
          <p:nvPr/>
        </p:nvSpPr>
        <p:spPr bwMode="auto">
          <a:xfrm>
            <a:off x="6105525" y="4038600"/>
            <a:ext cx="219075" cy="381000"/>
          </a:xfrm>
          <a:prstGeom prst="triangle">
            <a:avLst>
              <a:gd name="adj" fmla="val 50000"/>
            </a:avLst>
          </a:prstGeom>
          <a:solidFill>
            <a:schemeClr val="tx2"/>
          </a:solidFill>
          <a:ln w="9525">
            <a:solidFill>
              <a:srgbClr val="FF3300"/>
            </a:solidFill>
            <a:miter lim="800000"/>
            <a:headEnd/>
            <a:tailEnd/>
          </a:ln>
        </p:spPr>
        <p:txBody>
          <a:bodyPr wrap="none" anchor="ctr"/>
          <a:lstStyle/>
          <a:p>
            <a:endParaRPr lang="zh-CN" altLang="en-US"/>
          </a:p>
        </p:txBody>
      </p:sp>
      <p:sp>
        <p:nvSpPr>
          <p:cNvPr id="18459" name="Text Box 26"/>
          <p:cNvSpPr txBox="1">
            <a:spLocks noChangeArrowheads="1"/>
          </p:cNvSpPr>
          <p:nvPr/>
        </p:nvSpPr>
        <p:spPr bwMode="auto">
          <a:xfrm>
            <a:off x="1209675" y="2284413"/>
            <a:ext cx="1047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3200" i="1"/>
              <a:t>n</a:t>
            </a:r>
            <a:r>
              <a:rPr lang="en-US" altLang="zh-CN" sz="3200"/>
              <a:t> = 4</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7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9" grpId="0" animBg="1" autoUpdateAnimBg="0"/>
      <p:bldP spid="29720" grpId="0" autoUpdateAnimBg="0"/>
      <p:bldP spid="29721"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4E373ADC-8CE8-404D-A011-07CA3083E90A}" type="slidenum">
              <a:rPr lang="en-US" altLang="zh-CN">
                <a:latin typeface="华文新魏" pitchFamily="2" charset="-122"/>
                <a:ea typeface="华文新魏" pitchFamily="2" charset="-122"/>
              </a:rPr>
              <a:pPr algn="r"/>
              <a:t>13</a:t>
            </a:fld>
            <a:endParaRPr lang="en-US" altLang="zh-CN">
              <a:latin typeface="华文新魏" pitchFamily="2" charset="-122"/>
              <a:ea typeface="华文新魏" pitchFamily="2" charset="-122"/>
            </a:endParaRPr>
          </a:p>
        </p:txBody>
      </p:sp>
      <p:sp>
        <p:nvSpPr>
          <p:cNvPr id="31747" name="Rectangle 2"/>
          <p:cNvSpPr>
            <a:spLocks noGrp="1" noChangeArrowheads="1"/>
          </p:cNvSpPr>
          <p:nvPr>
            <p:ph type="title" idx="4294967295"/>
          </p:nvPr>
        </p:nvSpPr>
        <p:spPr>
          <a:xfrm>
            <a:off x="685800" y="457200"/>
            <a:ext cx="7772400" cy="838200"/>
          </a:xfrm>
        </p:spPr>
        <p:txBody>
          <a:bodyPr/>
          <a:lstStyle/>
          <a:p>
            <a:pPr algn="ctr" eaLnBrk="1" hangingPunct="1">
              <a:defRPr/>
            </a:pPr>
            <a:r>
              <a:rPr lang="zh-CN" altLang="en-US" sz="4000" b="1" dirty="0" smtClean="0">
                <a:solidFill>
                  <a:schemeClr val="tx2"/>
                </a:solidFill>
                <a:effectLst>
                  <a:outerShdw blurRad="38100" dist="38100" dir="2700000" algn="tl">
                    <a:srgbClr val="000000"/>
                  </a:outerShdw>
                </a:effectLst>
                <a:ea typeface="华文新魏" pitchFamily="2" charset="-122"/>
              </a:rPr>
              <a:t>三对角矩阵的压缩存储</a:t>
            </a:r>
            <a:endParaRPr lang="zh-CN" altLang="en-US" dirty="0" smtClean="0">
              <a:solidFill>
                <a:schemeClr val="tx2"/>
              </a:solidFill>
              <a:ea typeface="华文新魏" pitchFamily="2" charset="-122"/>
            </a:endParaRPr>
          </a:p>
        </p:txBody>
      </p:sp>
      <p:graphicFrame>
        <p:nvGraphicFramePr>
          <p:cNvPr id="19460" name="Object 5"/>
          <p:cNvGraphicFramePr>
            <a:graphicFrameLocks noChangeAspect="1"/>
          </p:cNvGraphicFramePr>
          <p:nvPr/>
        </p:nvGraphicFramePr>
        <p:xfrm>
          <a:off x="1042988" y="1196975"/>
          <a:ext cx="6769100" cy="3257550"/>
        </p:xfrm>
        <a:graphic>
          <a:graphicData uri="http://schemas.openxmlformats.org/presentationml/2006/ole">
            <mc:AlternateContent xmlns:mc="http://schemas.openxmlformats.org/markup-compatibility/2006">
              <mc:Choice xmlns:v="urn:schemas-microsoft-com:vml" Requires="v">
                <p:oleObj spid="_x0000_s19487" r:id="rId3" imgW="2641600" imgH="1117600" progId="Equation.3">
                  <p:embed/>
                </p:oleObj>
              </mc:Choice>
              <mc:Fallback>
                <p:oleObj r:id="rId3" imgW="2641600" imgH="1117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196975"/>
                        <a:ext cx="6769100" cy="325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1" name="Rectangle 5"/>
          <p:cNvSpPr>
            <a:spLocks noChangeArrowheads="1"/>
          </p:cNvSpPr>
          <p:nvPr/>
        </p:nvSpPr>
        <p:spPr bwMode="auto">
          <a:xfrm>
            <a:off x="1052513" y="5181600"/>
            <a:ext cx="7710487" cy="6096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9462" name="Text Box 6"/>
          <p:cNvSpPr txBox="1">
            <a:spLocks noChangeArrowheads="1"/>
          </p:cNvSpPr>
          <p:nvPr/>
        </p:nvSpPr>
        <p:spPr bwMode="auto">
          <a:xfrm>
            <a:off x="609600" y="5135563"/>
            <a:ext cx="83835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3200">
                <a:solidFill>
                  <a:srgbClr val="000099"/>
                </a:solidFill>
              </a:rPr>
              <a:t>B</a:t>
            </a:r>
            <a:r>
              <a:rPr lang="en-US" altLang="zh-CN" sz="3200" i="1">
                <a:solidFill>
                  <a:srgbClr val="000099"/>
                </a:solidFill>
              </a:rPr>
              <a:t>  a</a:t>
            </a:r>
            <a:r>
              <a:rPr lang="en-US" altLang="zh-CN" sz="3200" baseline="-25000">
                <a:solidFill>
                  <a:srgbClr val="000099"/>
                </a:solidFill>
              </a:rPr>
              <a:t>00  </a:t>
            </a:r>
            <a:r>
              <a:rPr lang="en-US" altLang="zh-CN" sz="3200" i="1">
                <a:solidFill>
                  <a:srgbClr val="000099"/>
                </a:solidFill>
              </a:rPr>
              <a:t>a</a:t>
            </a:r>
            <a:r>
              <a:rPr lang="en-US" altLang="zh-CN" sz="3200" baseline="-25000">
                <a:solidFill>
                  <a:srgbClr val="000099"/>
                </a:solidFill>
              </a:rPr>
              <a:t>01  </a:t>
            </a:r>
            <a:r>
              <a:rPr lang="en-US" altLang="zh-CN" sz="3200" i="1">
                <a:solidFill>
                  <a:srgbClr val="000099"/>
                </a:solidFill>
              </a:rPr>
              <a:t>a</a:t>
            </a:r>
            <a:r>
              <a:rPr lang="en-US" altLang="zh-CN" sz="3200" baseline="-25000">
                <a:solidFill>
                  <a:srgbClr val="000099"/>
                </a:solidFill>
              </a:rPr>
              <a:t>10  </a:t>
            </a:r>
            <a:r>
              <a:rPr lang="en-US" altLang="zh-CN" sz="3200" i="1">
                <a:solidFill>
                  <a:srgbClr val="000099"/>
                </a:solidFill>
              </a:rPr>
              <a:t>a</a:t>
            </a:r>
            <a:r>
              <a:rPr lang="en-US" altLang="zh-CN" sz="3200" baseline="-25000">
                <a:solidFill>
                  <a:srgbClr val="000099"/>
                </a:solidFill>
              </a:rPr>
              <a:t>11  </a:t>
            </a:r>
            <a:r>
              <a:rPr lang="en-US" altLang="zh-CN" sz="3200" i="1">
                <a:solidFill>
                  <a:srgbClr val="000099"/>
                </a:solidFill>
              </a:rPr>
              <a:t>a</a:t>
            </a:r>
            <a:r>
              <a:rPr lang="en-US" altLang="zh-CN" sz="3200" baseline="-25000">
                <a:solidFill>
                  <a:srgbClr val="000099"/>
                </a:solidFill>
              </a:rPr>
              <a:t>12  </a:t>
            </a:r>
            <a:r>
              <a:rPr lang="en-US" altLang="zh-CN" sz="3200" i="1">
                <a:solidFill>
                  <a:srgbClr val="000099"/>
                </a:solidFill>
              </a:rPr>
              <a:t>a</a:t>
            </a:r>
            <a:r>
              <a:rPr lang="en-US" altLang="zh-CN" sz="3200" baseline="-25000">
                <a:solidFill>
                  <a:srgbClr val="000099"/>
                </a:solidFill>
              </a:rPr>
              <a:t>21  </a:t>
            </a:r>
            <a:r>
              <a:rPr lang="en-US" altLang="zh-CN" sz="3200" i="1">
                <a:solidFill>
                  <a:srgbClr val="000099"/>
                </a:solidFill>
              </a:rPr>
              <a:t>a</a:t>
            </a:r>
            <a:r>
              <a:rPr lang="en-US" altLang="zh-CN" sz="3200" baseline="-25000">
                <a:solidFill>
                  <a:srgbClr val="000099"/>
                </a:solidFill>
              </a:rPr>
              <a:t>22  </a:t>
            </a:r>
            <a:r>
              <a:rPr lang="en-US" altLang="zh-CN" sz="3200" i="1">
                <a:solidFill>
                  <a:srgbClr val="000099"/>
                </a:solidFill>
              </a:rPr>
              <a:t>a</a:t>
            </a:r>
            <a:r>
              <a:rPr lang="en-US" altLang="zh-CN" sz="3200" baseline="-25000">
                <a:solidFill>
                  <a:srgbClr val="000099"/>
                </a:solidFill>
              </a:rPr>
              <a:t>23   </a:t>
            </a:r>
            <a:r>
              <a:rPr lang="en-US" altLang="zh-CN" sz="3200" i="1">
                <a:solidFill>
                  <a:srgbClr val="000099"/>
                </a:solidFill>
              </a:rPr>
              <a:t>…</a:t>
            </a:r>
            <a:r>
              <a:rPr lang="en-US" altLang="zh-CN" sz="3200">
                <a:solidFill>
                  <a:srgbClr val="000099"/>
                </a:solidFill>
              </a:rPr>
              <a:t>  </a:t>
            </a:r>
            <a:r>
              <a:rPr lang="en-US" altLang="zh-CN" sz="3200" i="1">
                <a:solidFill>
                  <a:srgbClr val="000099"/>
                </a:solidFill>
              </a:rPr>
              <a:t>a</a:t>
            </a:r>
            <a:r>
              <a:rPr lang="en-US" altLang="zh-CN" sz="3200" i="1" baseline="-25000">
                <a:solidFill>
                  <a:srgbClr val="000099"/>
                </a:solidFill>
              </a:rPr>
              <a:t>n</a:t>
            </a:r>
            <a:r>
              <a:rPr lang="en-US" altLang="zh-CN" sz="3200" baseline="-25000">
                <a:solidFill>
                  <a:srgbClr val="000099"/>
                </a:solidFill>
              </a:rPr>
              <a:t>-1</a:t>
            </a:r>
            <a:r>
              <a:rPr lang="en-US" altLang="zh-CN" sz="3200" i="1" baseline="-25000">
                <a:solidFill>
                  <a:srgbClr val="000099"/>
                </a:solidFill>
              </a:rPr>
              <a:t>n</a:t>
            </a:r>
            <a:r>
              <a:rPr lang="en-US" altLang="zh-CN" sz="3200" baseline="-25000">
                <a:solidFill>
                  <a:srgbClr val="000099"/>
                </a:solidFill>
              </a:rPr>
              <a:t>-2  </a:t>
            </a:r>
            <a:r>
              <a:rPr lang="en-US" altLang="zh-CN" sz="3200" i="1">
                <a:solidFill>
                  <a:srgbClr val="000099"/>
                </a:solidFill>
              </a:rPr>
              <a:t>a</a:t>
            </a:r>
            <a:r>
              <a:rPr lang="en-US" altLang="zh-CN" sz="3200" i="1" baseline="-25000">
                <a:solidFill>
                  <a:srgbClr val="000099"/>
                </a:solidFill>
              </a:rPr>
              <a:t>n</a:t>
            </a:r>
            <a:r>
              <a:rPr lang="en-US" altLang="zh-CN" sz="3200" baseline="-25000">
                <a:solidFill>
                  <a:srgbClr val="000099"/>
                </a:solidFill>
              </a:rPr>
              <a:t>-1</a:t>
            </a:r>
            <a:r>
              <a:rPr lang="en-US" altLang="zh-CN" sz="3200" i="1" baseline="-25000">
                <a:solidFill>
                  <a:srgbClr val="000099"/>
                </a:solidFill>
              </a:rPr>
              <a:t>n</a:t>
            </a:r>
            <a:r>
              <a:rPr lang="en-US" altLang="zh-CN" sz="3200" baseline="-25000">
                <a:solidFill>
                  <a:srgbClr val="000099"/>
                </a:solidFill>
              </a:rPr>
              <a:t>-1</a:t>
            </a:r>
            <a:r>
              <a:rPr lang="en-US" altLang="zh-CN" sz="3200">
                <a:solidFill>
                  <a:srgbClr val="000099"/>
                </a:solidFill>
              </a:rPr>
              <a:t>  </a:t>
            </a:r>
            <a:endParaRPr lang="en-US" altLang="zh-CN" sz="3200">
              <a:solidFill>
                <a:srgbClr val="000099"/>
              </a:solidFill>
              <a:latin typeface="宋体" pitchFamily="2" charset="-122"/>
            </a:endParaRPr>
          </a:p>
        </p:txBody>
      </p:sp>
      <p:sp>
        <p:nvSpPr>
          <p:cNvPr id="19463" name="Line 7"/>
          <p:cNvSpPr>
            <a:spLocks noChangeShapeType="1"/>
          </p:cNvSpPr>
          <p:nvPr/>
        </p:nvSpPr>
        <p:spPr bwMode="auto">
          <a:xfrm>
            <a:off x="1662113" y="5181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4" name="Line 8"/>
          <p:cNvSpPr>
            <a:spLocks noChangeShapeType="1"/>
          </p:cNvSpPr>
          <p:nvPr/>
        </p:nvSpPr>
        <p:spPr bwMode="auto">
          <a:xfrm>
            <a:off x="2271713" y="5181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5" name="Line 9"/>
          <p:cNvSpPr>
            <a:spLocks noChangeShapeType="1"/>
          </p:cNvSpPr>
          <p:nvPr/>
        </p:nvSpPr>
        <p:spPr bwMode="auto">
          <a:xfrm>
            <a:off x="2881313" y="5181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6" name="Line 10"/>
          <p:cNvSpPr>
            <a:spLocks noChangeShapeType="1"/>
          </p:cNvSpPr>
          <p:nvPr/>
        </p:nvSpPr>
        <p:spPr bwMode="auto">
          <a:xfrm>
            <a:off x="3490913" y="5181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7" name="Line 11"/>
          <p:cNvSpPr>
            <a:spLocks noChangeShapeType="1"/>
          </p:cNvSpPr>
          <p:nvPr/>
        </p:nvSpPr>
        <p:spPr bwMode="auto">
          <a:xfrm>
            <a:off x="4100513" y="5181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8" name="Line 12"/>
          <p:cNvSpPr>
            <a:spLocks noChangeShapeType="1"/>
          </p:cNvSpPr>
          <p:nvPr/>
        </p:nvSpPr>
        <p:spPr bwMode="auto">
          <a:xfrm>
            <a:off x="4710113" y="5181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9" name="Line 13"/>
          <p:cNvSpPr>
            <a:spLocks noChangeShapeType="1"/>
          </p:cNvSpPr>
          <p:nvPr/>
        </p:nvSpPr>
        <p:spPr bwMode="auto">
          <a:xfrm>
            <a:off x="5319713" y="5181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0" name="Line 14"/>
          <p:cNvSpPr>
            <a:spLocks noChangeShapeType="1"/>
          </p:cNvSpPr>
          <p:nvPr/>
        </p:nvSpPr>
        <p:spPr bwMode="auto">
          <a:xfrm>
            <a:off x="5929313" y="5181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1" name="Line 15"/>
          <p:cNvSpPr>
            <a:spLocks noChangeShapeType="1"/>
          </p:cNvSpPr>
          <p:nvPr/>
        </p:nvSpPr>
        <p:spPr bwMode="auto">
          <a:xfrm>
            <a:off x="6538913" y="5181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2" name="Text Box 16"/>
          <p:cNvSpPr txBox="1">
            <a:spLocks noChangeArrowheads="1"/>
          </p:cNvSpPr>
          <p:nvPr/>
        </p:nvSpPr>
        <p:spPr bwMode="auto">
          <a:xfrm>
            <a:off x="1112838" y="4765675"/>
            <a:ext cx="711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a:t>0     1      2      3      4      5      6      7      8       9             10</a:t>
            </a:r>
          </a:p>
        </p:txBody>
      </p:sp>
      <p:sp>
        <p:nvSpPr>
          <p:cNvPr id="19473" name="Line 17"/>
          <p:cNvSpPr>
            <a:spLocks noChangeShapeType="1"/>
          </p:cNvSpPr>
          <p:nvPr/>
        </p:nvSpPr>
        <p:spPr bwMode="auto">
          <a:xfrm>
            <a:off x="7696200" y="5181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4" name="AutoShape 18"/>
          <p:cNvSpPr>
            <a:spLocks/>
          </p:cNvSpPr>
          <p:nvPr/>
        </p:nvSpPr>
        <p:spPr bwMode="auto">
          <a:xfrm rot="-5400000">
            <a:off x="1600200" y="5486400"/>
            <a:ext cx="152400" cy="1066800"/>
          </a:xfrm>
          <a:prstGeom prst="leftBrace">
            <a:avLst>
              <a:gd name="adj1" fmla="val 58333"/>
              <a:gd name="adj2" fmla="val 52528"/>
            </a:avLst>
          </a:pr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zh-CN" altLang="en-US">
              <a:solidFill>
                <a:srgbClr val="000099"/>
              </a:solidFill>
            </a:endParaRPr>
          </a:p>
        </p:txBody>
      </p:sp>
      <p:sp>
        <p:nvSpPr>
          <p:cNvPr id="19475" name="AutoShape 19"/>
          <p:cNvSpPr>
            <a:spLocks/>
          </p:cNvSpPr>
          <p:nvPr/>
        </p:nvSpPr>
        <p:spPr bwMode="auto">
          <a:xfrm rot="-5400000">
            <a:off x="3124200" y="5181600"/>
            <a:ext cx="152400" cy="1676400"/>
          </a:xfrm>
          <a:prstGeom prst="leftBrace">
            <a:avLst>
              <a:gd name="adj1" fmla="val 91667"/>
              <a:gd name="adj2" fmla="val 52528"/>
            </a:avLst>
          </a:pr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zh-CN" altLang="en-US">
              <a:solidFill>
                <a:srgbClr val="000099"/>
              </a:solidFill>
            </a:endParaRPr>
          </a:p>
        </p:txBody>
      </p:sp>
      <p:sp>
        <p:nvSpPr>
          <p:cNvPr id="19476" name="AutoShape 20"/>
          <p:cNvSpPr>
            <a:spLocks/>
          </p:cNvSpPr>
          <p:nvPr/>
        </p:nvSpPr>
        <p:spPr bwMode="auto">
          <a:xfrm rot="-5400000">
            <a:off x="4953000" y="5181600"/>
            <a:ext cx="152400" cy="1676400"/>
          </a:xfrm>
          <a:prstGeom prst="leftBrace">
            <a:avLst>
              <a:gd name="adj1" fmla="val 91667"/>
              <a:gd name="adj2" fmla="val 52528"/>
            </a:avLst>
          </a:pr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zh-CN" altLang="en-US">
              <a:solidFill>
                <a:srgbClr val="000099"/>
              </a:solidFill>
            </a:endParaRPr>
          </a:p>
        </p:txBody>
      </p:sp>
      <p:sp>
        <p:nvSpPr>
          <p:cNvPr id="19477" name="AutoShape 21"/>
          <p:cNvSpPr>
            <a:spLocks/>
          </p:cNvSpPr>
          <p:nvPr/>
        </p:nvSpPr>
        <p:spPr bwMode="auto">
          <a:xfrm rot="-5400000">
            <a:off x="7581900" y="4991100"/>
            <a:ext cx="152400" cy="2057400"/>
          </a:xfrm>
          <a:prstGeom prst="leftBrace">
            <a:avLst>
              <a:gd name="adj1" fmla="val 112500"/>
              <a:gd name="adj2" fmla="val 52528"/>
            </a:avLst>
          </a:pr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zh-CN" altLang="en-US">
              <a:solidFill>
                <a:srgbClr val="000099"/>
              </a:solidFill>
            </a:endParaRPr>
          </a:p>
        </p:txBody>
      </p:sp>
      <p:sp>
        <p:nvSpPr>
          <p:cNvPr id="19478" name="AutoShape 25"/>
          <p:cNvSpPr>
            <a:spLocks noChangeArrowheads="1"/>
          </p:cNvSpPr>
          <p:nvPr/>
        </p:nvSpPr>
        <p:spPr bwMode="auto">
          <a:xfrm rot="1725769" flipV="1">
            <a:off x="2254250" y="2578100"/>
            <a:ext cx="5006975" cy="174625"/>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lnTo>
                  <a:pt x="0" y="0"/>
                </a:lnTo>
                <a:close/>
              </a:path>
            </a:pathLst>
          </a:custGeom>
          <a:solidFill>
            <a:srgbClr val="0000CC">
              <a:alpha val="1882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479" name="AutoShape 26"/>
          <p:cNvSpPr>
            <a:spLocks noChangeArrowheads="1"/>
          </p:cNvSpPr>
          <p:nvPr/>
        </p:nvSpPr>
        <p:spPr bwMode="auto">
          <a:xfrm rot="1725769" flipV="1">
            <a:off x="1773238" y="2901950"/>
            <a:ext cx="5614987" cy="193675"/>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lnTo>
                  <a:pt x="0" y="0"/>
                </a:lnTo>
                <a:close/>
              </a:path>
            </a:pathLst>
          </a:custGeom>
          <a:solidFill>
            <a:schemeClr val="accent2">
              <a:alpha val="2901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480" name="AutoShape 27"/>
          <p:cNvSpPr>
            <a:spLocks noChangeArrowheads="1"/>
          </p:cNvSpPr>
          <p:nvPr/>
        </p:nvSpPr>
        <p:spPr bwMode="auto">
          <a:xfrm rot="1725769" flipV="1">
            <a:off x="1803400" y="3205163"/>
            <a:ext cx="4800600" cy="163512"/>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lnTo>
                  <a:pt x="0" y="0"/>
                </a:lnTo>
                <a:close/>
              </a:path>
            </a:pathLst>
          </a:custGeom>
          <a:solidFill>
            <a:schemeClr val="accent2">
              <a:alpha val="2901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53CA0B90-CE9E-47C5-9FF9-603E8363B37D}" type="slidenum">
              <a:rPr lang="en-US" altLang="zh-CN">
                <a:latin typeface="华文新魏" pitchFamily="2" charset="-122"/>
                <a:ea typeface="华文新魏" pitchFamily="2" charset="-122"/>
              </a:rPr>
              <a:pPr algn="r"/>
              <a:t>14</a:t>
            </a:fld>
            <a:endParaRPr lang="en-US" altLang="zh-CN">
              <a:latin typeface="华文新魏" pitchFamily="2" charset="-122"/>
              <a:ea typeface="华文新魏" pitchFamily="2" charset="-122"/>
            </a:endParaRPr>
          </a:p>
        </p:txBody>
      </p:sp>
      <p:sp>
        <p:nvSpPr>
          <p:cNvPr id="32771" name="Rectangle 2"/>
          <p:cNvSpPr>
            <a:spLocks noGrp="1" noChangeArrowheads="1"/>
          </p:cNvSpPr>
          <p:nvPr>
            <p:ph type="body" idx="4294967295"/>
          </p:nvPr>
        </p:nvSpPr>
        <p:spPr>
          <a:xfrm>
            <a:off x="660400" y="787400"/>
            <a:ext cx="8153400" cy="5943600"/>
          </a:xfrm>
        </p:spPr>
        <p:txBody>
          <a:bodyPr/>
          <a:lstStyle/>
          <a:p>
            <a:pPr eaLnBrk="1" hangingPunct="1">
              <a:spcBef>
                <a:spcPct val="15000"/>
              </a:spcBef>
              <a:buClr>
                <a:srgbClr val="990099"/>
              </a:buClr>
              <a:buSzPct val="50000"/>
            </a:pPr>
            <a:r>
              <a:rPr lang="zh-CN" altLang="en-US" sz="3000" b="1" smtClean="0">
                <a:latin typeface="Times New Roman" pitchFamily="18" charset="0"/>
                <a:ea typeface="仿宋_GB2312" pitchFamily="49" charset="-122"/>
              </a:rPr>
              <a:t>三对角矩阵中除主对角线及在主对角线上 下最临近的两条对角线上的元素外，所有其它元素均为</a:t>
            </a:r>
            <a:r>
              <a:rPr lang="en-US" altLang="zh-CN" sz="3000" b="1" smtClean="0">
                <a:latin typeface="Times New Roman" pitchFamily="18" charset="0"/>
                <a:ea typeface="仿宋_GB2312" pitchFamily="49" charset="-122"/>
              </a:rPr>
              <a:t>0</a:t>
            </a:r>
            <a:r>
              <a:rPr lang="zh-CN" altLang="en-US" sz="3000" b="1" smtClean="0">
                <a:latin typeface="Times New Roman" pitchFamily="18" charset="0"/>
                <a:ea typeface="仿宋_GB2312" pitchFamily="49" charset="-122"/>
              </a:rPr>
              <a:t>。总共有</a:t>
            </a:r>
            <a:r>
              <a:rPr lang="en-US" altLang="zh-CN" sz="3000" b="1" smtClean="0">
                <a:solidFill>
                  <a:srgbClr val="FF0000"/>
                </a:solidFill>
                <a:latin typeface="Times New Roman" pitchFamily="18" charset="0"/>
                <a:ea typeface="仿宋_GB2312" pitchFamily="49" charset="-122"/>
              </a:rPr>
              <a:t>3</a:t>
            </a:r>
            <a:r>
              <a:rPr lang="en-US" altLang="zh-CN" sz="3000" b="1" i="1" smtClean="0">
                <a:solidFill>
                  <a:srgbClr val="FF0000"/>
                </a:solidFill>
                <a:latin typeface="Times New Roman" pitchFamily="18" charset="0"/>
                <a:ea typeface="仿宋_GB2312" pitchFamily="49" charset="-122"/>
              </a:rPr>
              <a:t>n</a:t>
            </a:r>
            <a:r>
              <a:rPr lang="en-US" altLang="zh-CN" sz="3000" smtClean="0">
                <a:solidFill>
                  <a:srgbClr val="FF0000"/>
                </a:solidFill>
                <a:latin typeface="Courier New" pitchFamily="49" charset="0"/>
                <a:ea typeface="楷体_GB2312" pitchFamily="49" charset="-122"/>
              </a:rPr>
              <a:t>-</a:t>
            </a:r>
            <a:r>
              <a:rPr lang="en-US" altLang="zh-CN" sz="3000" b="1" smtClean="0">
                <a:solidFill>
                  <a:srgbClr val="FF0000"/>
                </a:solidFill>
                <a:latin typeface="Times New Roman" pitchFamily="18" charset="0"/>
                <a:ea typeface="仿宋_GB2312" pitchFamily="49" charset="-122"/>
              </a:rPr>
              <a:t>2</a:t>
            </a:r>
            <a:r>
              <a:rPr lang="zh-CN" altLang="en-US" sz="3000" b="1" smtClean="0">
                <a:solidFill>
                  <a:srgbClr val="FF0000"/>
                </a:solidFill>
                <a:latin typeface="Times New Roman" pitchFamily="18" charset="0"/>
                <a:ea typeface="仿宋_GB2312" pitchFamily="49" charset="-122"/>
              </a:rPr>
              <a:t>（</a:t>
            </a:r>
            <a:r>
              <a:rPr lang="en-US" altLang="zh-CN" sz="3000" b="1" smtClean="0">
                <a:solidFill>
                  <a:srgbClr val="FF0000"/>
                </a:solidFill>
                <a:latin typeface="Times New Roman" pitchFamily="18" charset="0"/>
                <a:ea typeface="仿宋_GB2312" pitchFamily="49" charset="-122"/>
              </a:rPr>
              <a:t>n&gt;2</a:t>
            </a:r>
            <a:r>
              <a:rPr lang="zh-CN" altLang="en-US" sz="3000" b="1" smtClean="0">
                <a:solidFill>
                  <a:srgbClr val="FF0000"/>
                </a:solidFill>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个非零元素。</a:t>
            </a:r>
          </a:p>
          <a:p>
            <a:pPr eaLnBrk="1" hangingPunct="1">
              <a:spcBef>
                <a:spcPct val="15000"/>
              </a:spcBef>
              <a:buClr>
                <a:srgbClr val="990099"/>
              </a:buClr>
              <a:buSzPct val="50000"/>
            </a:pPr>
            <a:r>
              <a:rPr lang="zh-CN" altLang="en-US" sz="3000" b="1" smtClean="0">
                <a:latin typeface="Times New Roman" pitchFamily="18" charset="0"/>
                <a:ea typeface="仿宋_GB2312" pitchFamily="49" charset="-122"/>
              </a:rPr>
              <a:t>将三对角矩阵</a:t>
            </a:r>
            <a:r>
              <a:rPr lang="en-US" altLang="zh-CN" sz="3000" b="1" smtClean="0">
                <a:latin typeface="Times New Roman" pitchFamily="18" charset="0"/>
                <a:ea typeface="仿宋_GB2312" pitchFamily="49" charset="-122"/>
              </a:rPr>
              <a:t>A</a:t>
            </a:r>
            <a:r>
              <a:rPr lang="zh-CN" altLang="en-US" sz="3000" b="1" smtClean="0">
                <a:latin typeface="Times New Roman" pitchFamily="18" charset="0"/>
                <a:ea typeface="仿宋_GB2312" pitchFamily="49" charset="-122"/>
              </a:rPr>
              <a:t>中三条对角线上的元素按行存放在一维数组 </a:t>
            </a:r>
            <a:r>
              <a:rPr lang="en-US" altLang="zh-CN" sz="3000" b="1" smtClean="0">
                <a:latin typeface="Times New Roman" pitchFamily="18" charset="0"/>
                <a:ea typeface="仿宋_GB2312" pitchFamily="49" charset="-122"/>
              </a:rPr>
              <a:t>B </a:t>
            </a:r>
            <a:r>
              <a:rPr lang="zh-CN" altLang="en-US" sz="3000" b="1" smtClean="0">
                <a:latin typeface="Times New Roman" pitchFamily="18" charset="0"/>
                <a:ea typeface="仿宋_GB2312" pitchFamily="49" charset="-122"/>
              </a:rPr>
              <a:t>中，且</a:t>
            </a:r>
            <a:r>
              <a:rPr lang="en-US" altLang="zh-CN" sz="3000" b="1" i="1" smtClean="0">
                <a:solidFill>
                  <a:srgbClr val="FF3300"/>
                </a:solidFill>
                <a:latin typeface="Times New Roman" pitchFamily="18" charset="0"/>
                <a:ea typeface="仿宋_GB2312" pitchFamily="49" charset="-122"/>
              </a:rPr>
              <a:t>a</a:t>
            </a:r>
            <a:r>
              <a:rPr lang="en-US" altLang="zh-CN" sz="3000" b="1" baseline="-25000" smtClean="0">
                <a:solidFill>
                  <a:srgbClr val="FF3300"/>
                </a:solidFill>
                <a:latin typeface="Times New Roman" pitchFamily="18" charset="0"/>
                <a:ea typeface="仿宋_GB2312" pitchFamily="49" charset="-122"/>
              </a:rPr>
              <a:t>00</a:t>
            </a:r>
            <a:r>
              <a:rPr lang="zh-CN" altLang="en-US" sz="3000" b="1" smtClean="0">
                <a:latin typeface="Times New Roman" pitchFamily="18" charset="0"/>
                <a:ea typeface="仿宋_GB2312" pitchFamily="49" charset="-122"/>
              </a:rPr>
              <a:t>存放于</a:t>
            </a:r>
            <a:r>
              <a:rPr lang="en-US" altLang="zh-CN" sz="3000" b="1" smtClean="0">
                <a:solidFill>
                  <a:srgbClr val="FF3300"/>
                </a:solidFill>
                <a:latin typeface="Times New Roman" pitchFamily="18" charset="0"/>
                <a:ea typeface="仿宋_GB2312" pitchFamily="49" charset="-122"/>
              </a:rPr>
              <a:t>B[0]</a:t>
            </a:r>
            <a:r>
              <a:rPr lang="zh-CN" altLang="en-US" sz="3000" b="1" smtClean="0">
                <a:solidFill>
                  <a:srgbClr val="000099"/>
                </a:solidFill>
                <a:latin typeface="Times New Roman" pitchFamily="18" charset="0"/>
                <a:ea typeface="仿宋_GB2312" pitchFamily="49" charset="-122"/>
              </a:rPr>
              <a:t>。</a:t>
            </a:r>
          </a:p>
          <a:p>
            <a:pPr eaLnBrk="1" hangingPunct="1">
              <a:spcBef>
                <a:spcPct val="15000"/>
              </a:spcBef>
              <a:buClr>
                <a:srgbClr val="990099"/>
              </a:buClr>
              <a:buSzPct val="50000"/>
            </a:pPr>
            <a:r>
              <a:rPr lang="zh-CN" altLang="en-US" sz="3000" b="1" smtClean="0">
                <a:latin typeface="Times New Roman" pitchFamily="18" charset="0"/>
                <a:ea typeface="仿宋_GB2312" pitchFamily="49" charset="-122"/>
              </a:rPr>
              <a:t>在三条对角线上的元素</a:t>
            </a:r>
            <a:r>
              <a:rPr lang="en-US" altLang="zh-CN" sz="3000" b="1" i="1" smtClean="0">
                <a:solidFill>
                  <a:srgbClr val="FF3300"/>
                </a:solidFill>
                <a:latin typeface="Times New Roman" pitchFamily="18" charset="0"/>
                <a:ea typeface="仿宋_GB2312" pitchFamily="49" charset="-122"/>
              </a:rPr>
              <a:t>a</a:t>
            </a:r>
            <a:r>
              <a:rPr lang="en-US" altLang="zh-CN" sz="3000" b="1" i="1" baseline="-25000" smtClean="0">
                <a:solidFill>
                  <a:srgbClr val="FF3300"/>
                </a:solidFill>
                <a:latin typeface="Times New Roman" pitchFamily="18" charset="0"/>
                <a:ea typeface="仿宋_GB2312" pitchFamily="49" charset="-122"/>
              </a:rPr>
              <a:t>ij</a:t>
            </a:r>
            <a:r>
              <a:rPr lang="en-US" altLang="zh-CN" sz="3000" b="1" baseline="-25000" smtClean="0">
                <a:solidFill>
                  <a:srgbClr val="008080"/>
                </a:solidFill>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满足 </a:t>
            </a:r>
          </a:p>
          <a:p>
            <a:pPr eaLnBrk="1" hangingPunct="1">
              <a:spcBef>
                <a:spcPct val="15000"/>
              </a:spcBef>
              <a:buClr>
                <a:srgbClr val="990099"/>
              </a:buClr>
              <a:buSzPct val="50000"/>
              <a:buFont typeface="Wingdings" pitchFamily="2" charset="2"/>
              <a:buNone/>
            </a:pPr>
            <a:r>
              <a:rPr lang="zh-CN" altLang="en-US" sz="3000" b="1" smtClean="0">
                <a:solidFill>
                  <a:srgbClr val="008080"/>
                </a:solidFill>
                <a:latin typeface="Times New Roman" pitchFamily="18" charset="0"/>
                <a:ea typeface="仿宋_GB2312" pitchFamily="49" charset="-122"/>
              </a:rPr>
              <a:t>               </a:t>
            </a:r>
            <a:r>
              <a:rPr lang="zh-CN" altLang="en-US" sz="3000" b="1" smtClean="0">
                <a:solidFill>
                  <a:srgbClr val="FF3300"/>
                </a:solidFill>
                <a:latin typeface="Times New Roman" pitchFamily="18" charset="0"/>
                <a:ea typeface="仿宋_GB2312" pitchFamily="49" charset="-122"/>
              </a:rPr>
              <a:t>0 </a:t>
            </a:r>
            <a:r>
              <a:rPr lang="en-US" altLang="zh-CN" sz="3000" b="1" smtClean="0">
                <a:solidFill>
                  <a:srgbClr val="FF3300"/>
                </a:solidFill>
                <a:latin typeface="Times New Roman" pitchFamily="18" charset="0"/>
                <a:ea typeface="仿宋_GB2312" pitchFamily="49" charset="-122"/>
                <a:sym typeface="Symbol" pitchFamily="18" charset="2"/>
              </a:rPr>
              <a:t></a:t>
            </a:r>
            <a:r>
              <a:rPr lang="en-US" altLang="zh-CN" sz="3000" b="1" smtClean="0">
                <a:solidFill>
                  <a:srgbClr val="FF3300"/>
                </a:solidFill>
                <a:latin typeface="Times New Roman" pitchFamily="18" charset="0"/>
                <a:ea typeface="仿宋_GB2312" pitchFamily="49" charset="-122"/>
              </a:rPr>
              <a:t> </a:t>
            </a:r>
            <a:r>
              <a:rPr lang="en-US" altLang="zh-CN" sz="3000" b="1" i="1" smtClean="0">
                <a:solidFill>
                  <a:srgbClr val="FF3300"/>
                </a:solidFill>
                <a:latin typeface="Times New Roman" pitchFamily="18" charset="0"/>
                <a:ea typeface="仿宋_GB2312" pitchFamily="49" charset="-122"/>
              </a:rPr>
              <a:t>i</a:t>
            </a:r>
            <a:r>
              <a:rPr lang="en-US" altLang="zh-CN" sz="3000" b="1" smtClean="0">
                <a:solidFill>
                  <a:srgbClr val="FF3300"/>
                </a:solidFill>
                <a:latin typeface="Times New Roman" pitchFamily="18" charset="0"/>
                <a:ea typeface="仿宋_GB2312" pitchFamily="49" charset="-122"/>
              </a:rPr>
              <a:t> </a:t>
            </a:r>
            <a:r>
              <a:rPr lang="en-US" altLang="zh-CN" sz="3000" b="1" smtClean="0">
                <a:solidFill>
                  <a:srgbClr val="FF3300"/>
                </a:solidFill>
                <a:latin typeface="Times New Roman" pitchFamily="18" charset="0"/>
                <a:ea typeface="仿宋_GB2312" pitchFamily="49" charset="-122"/>
                <a:sym typeface="Symbol" pitchFamily="18" charset="2"/>
              </a:rPr>
              <a:t></a:t>
            </a:r>
            <a:r>
              <a:rPr lang="en-US" altLang="zh-CN" sz="3000" b="1" smtClean="0">
                <a:solidFill>
                  <a:srgbClr val="FF3300"/>
                </a:solidFill>
                <a:latin typeface="Times New Roman" pitchFamily="18" charset="0"/>
                <a:ea typeface="仿宋_GB2312" pitchFamily="49" charset="-122"/>
              </a:rPr>
              <a:t> </a:t>
            </a:r>
            <a:r>
              <a:rPr lang="en-US" altLang="zh-CN" sz="3000" b="1" i="1" smtClean="0">
                <a:solidFill>
                  <a:srgbClr val="FF3300"/>
                </a:solidFill>
                <a:latin typeface="Times New Roman" pitchFamily="18" charset="0"/>
                <a:ea typeface="仿宋_GB2312" pitchFamily="49" charset="-122"/>
              </a:rPr>
              <a:t>n</a:t>
            </a:r>
            <a:r>
              <a:rPr lang="en-US" altLang="zh-CN" sz="3000" smtClean="0">
                <a:solidFill>
                  <a:srgbClr val="FF3300"/>
                </a:solidFill>
                <a:latin typeface="Courier New" pitchFamily="49" charset="0"/>
                <a:ea typeface="楷体_GB2312" pitchFamily="49" charset="-122"/>
              </a:rPr>
              <a:t>-</a:t>
            </a:r>
            <a:r>
              <a:rPr lang="en-US" altLang="zh-CN" sz="3000" b="1" smtClean="0">
                <a:solidFill>
                  <a:srgbClr val="FF3300"/>
                </a:solidFill>
                <a:latin typeface="Times New Roman" pitchFamily="18" charset="0"/>
                <a:ea typeface="仿宋_GB2312" pitchFamily="49" charset="-122"/>
              </a:rPr>
              <a:t>1,    </a:t>
            </a:r>
            <a:r>
              <a:rPr lang="en-US" altLang="zh-CN" sz="3000" b="1" i="1" smtClean="0">
                <a:solidFill>
                  <a:srgbClr val="FF3300"/>
                </a:solidFill>
                <a:latin typeface="Times New Roman" pitchFamily="18" charset="0"/>
                <a:ea typeface="仿宋_GB2312" pitchFamily="49" charset="-122"/>
              </a:rPr>
              <a:t>i</a:t>
            </a:r>
            <a:r>
              <a:rPr lang="en-US" altLang="zh-CN" sz="3000" smtClean="0">
                <a:solidFill>
                  <a:srgbClr val="FF3300"/>
                </a:solidFill>
                <a:latin typeface="Courier New" pitchFamily="49" charset="0"/>
                <a:ea typeface="楷体_GB2312" pitchFamily="49" charset="-122"/>
              </a:rPr>
              <a:t>-</a:t>
            </a:r>
            <a:r>
              <a:rPr lang="en-US" altLang="zh-CN" sz="3000" b="1" smtClean="0">
                <a:solidFill>
                  <a:srgbClr val="FF3300"/>
                </a:solidFill>
                <a:latin typeface="Times New Roman" pitchFamily="18" charset="0"/>
                <a:ea typeface="仿宋_GB2312" pitchFamily="49" charset="-122"/>
              </a:rPr>
              <a:t>1 </a:t>
            </a:r>
            <a:r>
              <a:rPr lang="en-US" altLang="zh-CN" sz="3000" b="1" smtClean="0">
                <a:solidFill>
                  <a:srgbClr val="FF3300"/>
                </a:solidFill>
                <a:latin typeface="Times New Roman" pitchFamily="18" charset="0"/>
                <a:ea typeface="仿宋_GB2312" pitchFamily="49" charset="-122"/>
                <a:sym typeface="Symbol" pitchFamily="18" charset="2"/>
              </a:rPr>
              <a:t></a:t>
            </a:r>
            <a:r>
              <a:rPr lang="en-US" altLang="zh-CN" sz="3000" b="1" smtClean="0">
                <a:solidFill>
                  <a:srgbClr val="FF3300"/>
                </a:solidFill>
                <a:latin typeface="Times New Roman" pitchFamily="18" charset="0"/>
                <a:ea typeface="仿宋_GB2312" pitchFamily="49" charset="-122"/>
              </a:rPr>
              <a:t> </a:t>
            </a:r>
            <a:r>
              <a:rPr lang="en-US" altLang="zh-CN" sz="3000" b="1" i="1" smtClean="0">
                <a:solidFill>
                  <a:srgbClr val="FF3300"/>
                </a:solidFill>
                <a:latin typeface="Times New Roman" pitchFamily="18" charset="0"/>
                <a:ea typeface="仿宋_GB2312" pitchFamily="49" charset="-122"/>
              </a:rPr>
              <a:t>j</a:t>
            </a:r>
            <a:r>
              <a:rPr lang="en-US" altLang="zh-CN" sz="3000" b="1" smtClean="0">
                <a:solidFill>
                  <a:srgbClr val="FF3300"/>
                </a:solidFill>
                <a:latin typeface="Times New Roman" pitchFamily="18" charset="0"/>
                <a:ea typeface="仿宋_GB2312" pitchFamily="49" charset="-122"/>
              </a:rPr>
              <a:t> </a:t>
            </a:r>
            <a:r>
              <a:rPr lang="en-US" altLang="zh-CN" sz="3000" b="1" smtClean="0">
                <a:solidFill>
                  <a:srgbClr val="FF3300"/>
                </a:solidFill>
                <a:latin typeface="Times New Roman" pitchFamily="18" charset="0"/>
                <a:ea typeface="仿宋_GB2312" pitchFamily="49" charset="-122"/>
                <a:sym typeface="Symbol" pitchFamily="18" charset="2"/>
              </a:rPr>
              <a:t></a:t>
            </a:r>
            <a:r>
              <a:rPr lang="en-US" altLang="zh-CN" sz="3000" b="1" smtClean="0">
                <a:solidFill>
                  <a:srgbClr val="FF3300"/>
                </a:solidFill>
                <a:latin typeface="Times New Roman" pitchFamily="18" charset="0"/>
                <a:ea typeface="仿宋_GB2312" pitchFamily="49" charset="-122"/>
              </a:rPr>
              <a:t> </a:t>
            </a:r>
            <a:r>
              <a:rPr lang="en-US" altLang="zh-CN" sz="3000" b="1" i="1" smtClean="0">
                <a:solidFill>
                  <a:srgbClr val="FF3300"/>
                </a:solidFill>
                <a:latin typeface="Times New Roman" pitchFamily="18" charset="0"/>
                <a:ea typeface="仿宋_GB2312" pitchFamily="49" charset="-122"/>
              </a:rPr>
              <a:t>i</a:t>
            </a:r>
            <a:r>
              <a:rPr lang="en-US" altLang="zh-CN" sz="3000" b="1" smtClean="0">
                <a:solidFill>
                  <a:srgbClr val="FF3300"/>
                </a:solidFill>
                <a:latin typeface="Times New Roman" pitchFamily="18" charset="0"/>
                <a:ea typeface="仿宋_GB2312" pitchFamily="49" charset="-122"/>
              </a:rPr>
              <a:t>+1</a:t>
            </a:r>
            <a:endParaRPr lang="en-US" altLang="zh-CN" sz="3000" b="1" smtClean="0">
              <a:solidFill>
                <a:srgbClr val="008080"/>
              </a:solidFill>
              <a:latin typeface="Times New Roman" pitchFamily="18" charset="0"/>
              <a:ea typeface="仿宋_GB2312" pitchFamily="49" charset="-122"/>
            </a:endParaRPr>
          </a:p>
          <a:p>
            <a:pPr eaLnBrk="1" hangingPunct="1">
              <a:spcBef>
                <a:spcPct val="15000"/>
              </a:spcBef>
              <a:buClr>
                <a:srgbClr val="990099"/>
              </a:buClr>
              <a:buSzPct val="50000"/>
            </a:pPr>
            <a:r>
              <a:rPr lang="zh-CN" altLang="en-US" sz="3000" b="1" smtClean="0">
                <a:latin typeface="Times New Roman" pitchFamily="18" charset="0"/>
                <a:ea typeface="仿宋_GB2312" pitchFamily="49" charset="-122"/>
              </a:rPr>
              <a:t>在一维数组 </a:t>
            </a:r>
            <a:r>
              <a:rPr lang="en-US" altLang="zh-CN" sz="3000" b="1" smtClean="0">
                <a:latin typeface="Times New Roman" pitchFamily="18" charset="0"/>
                <a:ea typeface="仿宋_GB2312" pitchFamily="49" charset="-122"/>
              </a:rPr>
              <a:t>B </a:t>
            </a:r>
            <a:r>
              <a:rPr lang="zh-CN" altLang="en-US" sz="3000" b="1" smtClean="0">
                <a:latin typeface="Times New Roman" pitchFamily="18" charset="0"/>
                <a:ea typeface="仿宋_GB2312" pitchFamily="49" charset="-122"/>
              </a:rPr>
              <a:t>中 </a:t>
            </a:r>
            <a:r>
              <a:rPr lang="en-US" altLang="zh-CN" sz="3000" b="1" smtClean="0">
                <a:latin typeface="Times New Roman" pitchFamily="18" charset="0"/>
                <a:ea typeface="仿宋_GB2312" pitchFamily="49" charset="-122"/>
              </a:rPr>
              <a:t>A[</a:t>
            </a:r>
            <a:r>
              <a:rPr lang="en-US" altLang="zh-CN" sz="3000" b="1" i="1" smtClean="0">
                <a:latin typeface="Times New Roman" pitchFamily="18" charset="0"/>
                <a:ea typeface="仿宋_GB2312" pitchFamily="49" charset="-122"/>
              </a:rPr>
              <a:t>i</a:t>
            </a:r>
            <a:r>
              <a:rPr lang="en-US" altLang="zh-CN" sz="3000" b="1" smtClean="0">
                <a:latin typeface="Times New Roman" pitchFamily="18" charset="0"/>
                <a:ea typeface="仿宋_GB2312" pitchFamily="49" charset="-122"/>
              </a:rPr>
              <a:t>][</a:t>
            </a:r>
            <a:r>
              <a:rPr lang="en-US" altLang="zh-CN" sz="3000" b="1" i="1" smtClean="0">
                <a:latin typeface="Times New Roman" pitchFamily="18" charset="0"/>
                <a:ea typeface="仿宋_GB2312" pitchFamily="49" charset="-122"/>
              </a:rPr>
              <a:t>j</a:t>
            </a:r>
            <a:r>
              <a:rPr lang="en-US" altLang="zh-CN" sz="3000" b="1" smtClean="0">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在第 </a:t>
            </a:r>
            <a:r>
              <a:rPr lang="en-US" altLang="zh-CN" sz="3000" b="1" i="1" smtClean="0">
                <a:latin typeface="Times New Roman" pitchFamily="18" charset="0"/>
                <a:ea typeface="仿宋_GB2312" pitchFamily="49" charset="-122"/>
              </a:rPr>
              <a:t>i </a:t>
            </a:r>
            <a:r>
              <a:rPr lang="zh-CN" altLang="en-US" sz="3000" b="1" smtClean="0">
                <a:latin typeface="Times New Roman" pitchFamily="18" charset="0"/>
                <a:ea typeface="仿宋_GB2312" pitchFamily="49" charset="-122"/>
              </a:rPr>
              <a:t>行，它前面有</a:t>
            </a:r>
            <a:r>
              <a:rPr lang="zh-CN" altLang="en-US" sz="3000" b="1" smtClean="0">
                <a:solidFill>
                  <a:srgbClr val="000099"/>
                </a:solidFill>
                <a:latin typeface="Times New Roman" pitchFamily="18" charset="0"/>
                <a:ea typeface="仿宋_GB2312" pitchFamily="49" charset="-122"/>
              </a:rPr>
              <a:t> </a:t>
            </a:r>
            <a:r>
              <a:rPr lang="en-US" altLang="zh-CN" sz="3000" b="1" smtClean="0">
                <a:solidFill>
                  <a:srgbClr val="FF0000"/>
                </a:solidFill>
                <a:latin typeface="Times New Roman" pitchFamily="18" charset="0"/>
                <a:ea typeface="仿宋_GB2312" pitchFamily="49" charset="-122"/>
              </a:rPr>
              <a:t>3*</a:t>
            </a:r>
            <a:r>
              <a:rPr lang="en-US" altLang="zh-CN" sz="3000" b="1" i="1" smtClean="0">
                <a:solidFill>
                  <a:srgbClr val="FF0000"/>
                </a:solidFill>
                <a:latin typeface="Times New Roman" pitchFamily="18" charset="0"/>
                <a:ea typeface="仿宋_GB2312" pitchFamily="49" charset="-122"/>
              </a:rPr>
              <a:t>i</a:t>
            </a:r>
            <a:r>
              <a:rPr lang="en-US" altLang="zh-CN" sz="3000" smtClean="0">
                <a:solidFill>
                  <a:srgbClr val="FF0000"/>
                </a:solidFill>
                <a:latin typeface="Courier New" pitchFamily="49" charset="0"/>
                <a:ea typeface="楷体_GB2312" pitchFamily="49" charset="-122"/>
              </a:rPr>
              <a:t>-</a:t>
            </a:r>
            <a:r>
              <a:rPr lang="en-US" altLang="zh-CN" sz="3000" b="1" smtClean="0">
                <a:solidFill>
                  <a:srgbClr val="FF0000"/>
                </a:solidFill>
                <a:latin typeface="Times New Roman" pitchFamily="18" charset="0"/>
                <a:ea typeface="仿宋_GB2312" pitchFamily="49" charset="-122"/>
              </a:rPr>
              <a:t>1 </a:t>
            </a:r>
            <a:r>
              <a:rPr lang="zh-CN" altLang="en-US" sz="3000" b="1" smtClean="0">
                <a:latin typeface="Times New Roman" pitchFamily="18" charset="0"/>
                <a:ea typeface="仿宋_GB2312" pitchFamily="49" charset="-122"/>
              </a:rPr>
              <a:t>个非零元素</a:t>
            </a:r>
            <a:r>
              <a:rPr lang="en-US" altLang="zh-CN" sz="3000" b="1" smtClean="0">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在本行中第 </a:t>
            </a:r>
            <a:r>
              <a:rPr lang="en-US" altLang="zh-CN" sz="3000" b="1" i="1" smtClean="0">
                <a:latin typeface="Times New Roman" pitchFamily="18" charset="0"/>
                <a:ea typeface="仿宋_GB2312" pitchFamily="49" charset="-122"/>
              </a:rPr>
              <a:t>j</a:t>
            </a:r>
            <a:r>
              <a:rPr lang="en-US" altLang="zh-CN" sz="3000" b="1" smtClean="0">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列前面有 </a:t>
            </a:r>
            <a:r>
              <a:rPr lang="en-US" altLang="zh-CN" sz="3000" b="1" i="1" smtClean="0">
                <a:solidFill>
                  <a:srgbClr val="FF0000"/>
                </a:solidFill>
                <a:latin typeface="Times New Roman" pitchFamily="18" charset="0"/>
                <a:ea typeface="仿宋_GB2312" pitchFamily="49" charset="-122"/>
              </a:rPr>
              <a:t>j-i+1 </a:t>
            </a:r>
            <a:r>
              <a:rPr lang="zh-CN" altLang="en-US" sz="3000" b="1" smtClean="0">
                <a:latin typeface="Times New Roman" pitchFamily="18" charset="0"/>
                <a:ea typeface="仿宋_GB2312" pitchFamily="49" charset="-122"/>
              </a:rPr>
              <a:t>个，所以元素 </a:t>
            </a:r>
            <a:r>
              <a:rPr lang="en-US" altLang="zh-CN" sz="3000" b="1" smtClean="0">
                <a:latin typeface="Times New Roman" pitchFamily="18" charset="0"/>
                <a:ea typeface="仿宋_GB2312" pitchFamily="49" charset="-122"/>
              </a:rPr>
              <a:t>A[</a:t>
            </a:r>
            <a:r>
              <a:rPr lang="en-US" altLang="zh-CN" sz="3000" b="1" i="1" smtClean="0">
                <a:latin typeface="Times New Roman" pitchFamily="18" charset="0"/>
                <a:ea typeface="仿宋_GB2312" pitchFamily="49" charset="-122"/>
              </a:rPr>
              <a:t>i</a:t>
            </a:r>
            <a:r>
              <a:rPr lang="en-US" altLang="zh-CN" sz="3000" b="1" smtClean="0">
                <a:latin typeface="Times New Roman" pitchFamily="18" charset="0"/>
                <a:ea typeface="仿宋_GB2312" pitchFamily="49" charset="-122"/>
              </a:rPr>
              <a:t>][</a:t>
            </a:r>
            <a:r>
              <a:rPr lang="en-US" altLang="zh-CN" sz="3000" b="1" i="1" smtClean="0">
                <a:latin typeface="Times New Roman" pitchFamily="18" charset="0"/>
                <a:ea typeface="仿宋_GB2312" pitchFamily="49" charset="-122"/>
              </a:rPr>
              <a:t>j</a:t>
            </a:r>
            <a:r>
              <a:rPr lang="en-US" altLang="zh-CN" sz="3000" b="1" smtClean="0">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在 </a:t>
            </a:r>
            <a:r>
              <a:rPr lang="en-US" altLang="zh-CN" sz="3000" b="1" smtClean="0">
                <a:latin typeface="Times New Roman" pitchFamily="18" charset="0"/>
                <a:ea typeface="仿宋_GB2312" pitchFamily="49" charset="-122"/>
              </a:rPr>
              <a:t>B </a:t>
            </a:r>
            <a:r>
              <a:rPr lang="zh-CN" altLang="en-US" sz="3000" b="1" smtClean="0">
                <a:latin typeface="Times New Roman" pitchFamily="18" charset="0"/>
                <a:ea typeface="仿宋_GB2312" pitchFamily="49" charset="-122"/>
              </a:rPr>
              <a:t>中位置为</a:t>
            </a:r>
            <a:r>
              <a:rPr lang="zh-CN" altLang="en-US" sz="3000" b="1" smtClean="0">
                <a:solidFill>
                  <a:srgbClr val="008080"/>
                </a:solidFill>
                <a:latin typeface="Times New Roman" pitchFamily="18" charset="0"/>
                <a:ea typeface="仿宋_GB2312" pitchFamily="49" charset="-122"/>
              </a:rPr>
              <a:t> </a:t>
            </a:r>
          </a:p>
          <a:p>
            <a:pPr eaLnBrk="1" hangingPunct="1">
              <a:spcBef>
                <a:spcPct val="15000"/>
              </a:spcBef>
              <a:buClr>
                <a:srgbClr val="990099"/>
              </a:buClr>
              <a:buSzPct val="50000"/>
            </a:pPr>
            <a:r>
              <a:rPr lang="zh-CN" altLang="en-US" sz="3000" b="1" i="1" smtClean="0">
                <a:solidFill>
                  <a:srgbClr val="008080"/>
                </a:solidFill>
                <a:latin typeface="Times New Roman" pitchFamily="18" charset="0"/>
                <a:ea typeface="仿宋_GB2312" pitchFamily="49" charset="-122"/>
              </a:rPr>
              <a:t>                              </a:t>
            </a:r>
            <a:r>
              <a:rPr lang="zh-CN" altLang="en-US" sz="4800" b="1" i="1" smtClean="0">
                <a:solidFill>
                  <a:srgbClr val="008080"/>
                </a:solidFill>
                <a:latin typeface="Times New Roman" pitchFamily="18" charset="0"/>
                <a:ea typeface="仿宋_GB2312" pitchFamily="49" charset="-122"/>
                <a:hlinkClick r:id="rId2" action="ppaction://hlinksldjump"/>
              </a:rPr>
              <a:t> </a:t>
            </a:r>
            <a:r>
              <a:rPr lang="en-US" altLang="zh-CN" sz="4800" b="1" i="1" smtClean="0">
                <a:solidFill>
                  <a:srgbClr val="FF3300"/>
                </a:solidFill>
                <a:latin typeface="Times New Roman" pitchFamily="18" charset="0"/>
                <a:ea typeface="仿宋_GB2312" pitchFamily="49" charset="-122"/>
                <a:hlinkClick r:id="rId2" action="ppaction://hlinksldjump"/>
              </a:rPr>
              <a:t>k</a:t>
            </a:r>
            <a:r>
              <a:rPr lang="en-US" altLang="zh-CN" sz="4800" b="1" smtClean="0">
                <a:solidFill>
                  <a:srgbClr val="FF3300"/>
                </a:solidFill>
                <a:latin typeface="Times New Roman" pitchFamily="18" charset="0"/>
                <a:ea typeface="仿宋_GB2312" pitchFamily="49" charset="-122"/>
                <a:hlinkClick r:id="rId2" action="ppaction://hlinksldjump"/>
              </a:rPr>
              <a:t> =</a:t>
            </a:r>
            <a:r>
              <a:rPr lang="en-US" altLang="zh-CN" sz="4800" b="1" smtClean="0">
                <a:solidFill>
                  <a:srgbClr val="008080"/>
                </a:solidFill>
                <a:latin typeface="Times New Roman" pitchFamily="18" charset="0"/>
                <a:ea typeface="仿宋_GB2312" pitchFamily="49" charset="-122"/>
                <a:hlinkClick r:id="rId2" action="ppaction://hlinksldjump"/>
              </a:rPr>
              <a:t> </a:t>
            </a:r>
            <a:r>
              <a:rPr lang="en-US" altLang="zh-CN" sz="4800" b="1" smtClean="0">
                <a:solidFill>
                  <a:srgbClr val="FF3300"/>
                </a:solidFill>
                <a:latin typeface="Times New Roman" pitchFamily="18" charset="0"/>
                <a:ea typeface="仿宋_GB2312" pitchFamily="49" charset="-122"/>
                <a:hlinkClick r:id="rId2" action="ppaction://hlinksldjump"/>
              </a:rPr>
              <a:t>2*</a:t>
            </a:r>
            <a:r>
              <a:rPr lang="en-US" altLang="zh-CN" sz="4800" b="1" i="1" smtClean="0">
                <a:solidFill>
                  <a:srgbClr val="FF3300"/>
                </a:solidFill>
                <a:latin typeface="Times New Roman" pitchFamily="18" charset="0"/>
                <a:ea typeface="仿宋_GB2312" pitchFamily="49" charset="-122"/>
                <a:hlinkClick r:id="rId2" action="ppaction://hlinksldjump"/>
              </a:rPr>
              <a:t>i </a:t>
            </a:r>
            <a:r>
              <a:rPr lang="en-US" altLang="zh-CN" sz="4800" b="1" smtClean="0">
                <a:solidFill>
                  <a:srgbClr val="FF3300"/>
                </a:solidFill>
                <a:latin typeface="Times New Roman" pitchFamily="18" charset="0"/>
                <a:ea typeface="仿宋_GB2312" pitchFamily="49" charset="-122"/>
                <a:hlinkClick r:id="rId2" action="ppaction://hlinksldjump"/>
              </a:rPr>
              <a:t>+ </a:t>
            </a:r>
            <a:r>
              <a:rPr lang="en-US" altLang="zh-CN" sz="4800" b="1" i="1" smtClean="0">
                <a:solidFill>
                  <a:srgbClr val="FF3300"/>
                </a:solidFill>
                <a:latin typeface="Times New Roman" pitchFamily="18" charset="0"/>
                <a:ea typeface="仿宋_GB2312" pitchFamily="49" charset="-122"/>
                <a:hlinkClick r:id="rId2" action="ppaction://hlinksldjump"/>
              </a:rPr>
              <a:t>j</a:t>
            </a:r>
            <a:r>
              <a:rPr lang="zh-CN" altLang="en-US" sz="3000" b="1" smtClean="0">
                <a:solidFill>
                  <a:srgbClr val="000099"/>
                </a:solidFill>
                <a:latin typeface="Times New Roman" pitchFamily="18" charset="0"/>
                <a:ea typeface="仿宋_GB2312" pitchFamily="49" charset="-122"/>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E44D01E0-5E48-4BBB-A5BB-9CB31B46FE61}" type="slidenum">
              <a:rPr lang="en-US" altLang="zh-CN">
                <a:latin typeface="华文新魏" pitchFamily="2" charset="-122"/>
                <a:ea typeface="华文新魏" pitchFamily="2" charset="-122"/>
              </a:rPr>
              <a:pPr algn="r"/>
              <a:t>15</a:t>
            </a:fld>
            <a:endParaRPr lang="en-US" altLang="zh-CN">
              <a:latin typeface="华文新魏" pitchFamily="2" charset="-122"/>
              <a:ea typeface="华文新魏" pitchFamily="2" charset="-122"/>
            </a:endParaRPr>
          </a:p>
        </p:txBody>
      </p:sp>
      <p:graphicFrame>
        <p:nvGraphicFramePr>
          <p:cNvPr id="21507" name="Object 3"/>
          <p:cNvGraphicFramePr>
            <a:graphicFrameLocks noChangeAspect="1"/>
          </p:cNvGraphicFramePr>
          <p:nvPr/>
        </p:nvGraphicFramePr>
        <p:xfrm>
          <a:off x="1208088" y="1416050"/>
          <a:ext cx="5345112" cy="2789238"/>
        </p:xfrm>
        <a:graphic>
          <a:graphicData uri="http://schemas.openxmlformats.org/presentationml/2006/ole">
            <mc:AlternateContent xmlns:mc="http://schemas.openxmlformats.org/markup-compatibility/2006">
              <mc:Choice xmlns:v="urn:schemas-microsoft-com:vml" Requires="v">
                <p:oleObj spid="_x0000_s21516" r:id="rId3" imgW="2501900" imgH="1371600" progId="Equation.3">
                  <p:embed/>
                </p:oleObj>
              </mc:Choice>
              <mc:Fallback>
                <p:oleObj r:id="rId3" imgW="2501900" imgH="1371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8088" y="1416050"/>
                        <a:ext cx="5345112"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8" name="Rectangle 3"/>
          <p:cNvSpPr>
            <a:spLocks noGrp="1" noChangeArrowheads="1"/>
          </p:cNvSpPr>
          <p:nvPr>
            <p:ph type="title" idx="4294967295"/>
          </p:nvPr>
        </p:nvSpPr>
        <p:spPr>
          <a:xfrm>
            <a:off x="714375" y="381000"/>
            <a:ext cx="7896225" cy="1058863"/>
          </a:xfrm>
        </p:spPr>
        <p:txBody>
          <a:bodyPr/>
          <a:lstStyle/>
          <a:p>
            <a:pPr eaLnBrk="1" hangingPunct="1"/>
            <a:r>
              <a:rPr lang="en-US" altLang="zh-CN" sz="3200" b="1" smtClean="0">
                <a:solidFill>
                  <a:srgbClr val="CC0000"/>
                </a:solidFill>
                <a:latin typeface="华文新魏" pitchFamily="2" charset="-122"/>
                <a:ea typeface="华文新魏" pitchFamily="2" charset="-122"/>
              </a:rPr>
              <a:t>4.3  </a:t>
            </a:r>
            <a:r>
              <a:rPr lang="zh-CN" altLang="en-US" sz="3200" b="1" smtClean="0">
                <a:solidFill>
                  <a:srgbClr val="CC0000"/>
                </a:solidFill>
                <a:latin typeface="华文新魏" pitchFamily="2" charset="-122"/>
                <a:ea typeface="华文新魏" pitchFamily="2" charset="-122"/>
              </a:rPr>
              <a:t>稀疏矩阵 </a:t>
            </a:r>
            <a:r>
              <a:rPr lang="en-US" altLang="zh-CN" sz="3200" b="1" smtClean="0">
                <a:solidFill>
                  <a:srgbClr val="CC0000"/>
                </a:solidFill>
                <a:latin typeface="华文新魏" pitchFamily="2" charset="-122"/>
                <a:ea typeface="华文新魏" pitchFamily="2" charset="-122"/>
              </a:rPr>
              <a:t>(Sparse Matrix)</a:t>
            </a:r>
            <a:endParaRPr lang="en-US" altLang="zh-CN" sz="3200" smtClean="0">
              <a:latin typeface="华文新魏" pitchFamily="2" charset="-122"/>
              <a:ea typeface="华文新魏" pitchFamily="2" charset="-122"/>
            </a:endParaRPr>
          </a:p>
        </p:txBody>
      </p:sp>
      <p:sp>
        <p:nvSpPr>
          <p:cNvPr id="21509" name="Rectangle 4"/>
          <p:cNvSpPr>
            <a:spLocks noChangeArrowheads="1"/>
          </p:cNvSpPr>
          <p:nvPr/>
        </p:nvSpPr>
        <p:spPr bwMode="auto">
          <a:xfrm>
            <a:off x="660400" y="4221163"/>
            <a:ext cx="8304213"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rgbClr val="990099"/>
              </a:buClr>
              <a:buSzPct val="50000"/>
              <a:buFont typeface="Wingdings" pitchFamily="2" charset="2"/>
              <a:buChar char="n"/>
            </a:pPr>
            <a:r>
              <a:rPr lang="zh-CN" altLang="en-US" sz="3000" b="1">
                <a:ea typeface="仿宋_GB2312" pitchFamily="49" charset="-122"/>
              </a:rPr>
              <a:t>设矩阵 </a:t>
            </a:r>
            <a:r>
              <a:rPr lang="en-US" altLang="zh-CN" sz="3000" b="1">
                <a:ea typeface="仿宋_GB2312" pitchFamily="49" charset="-122"/>
              </a:rPr>
              <a:t>A </a:t>
            </a:r>
            <a:r>
              <a:rPr lang="zh-CN" altLang="en-US" sz="3000" b="1">
                <a:ea typeface="仿宋_GB2312" pitchFamily="49" charset="-122"/>
              </a:rPr>
              <a:t>中有 </a:t>
            </a:r>
            <a:r>
              <a:rPr lang="en-US" altLang="zh-CN" sz="3000" b="1">
                <a:ea typeface="仿宋_GB2312" pitchFamily="49" charset="-122"/>
              </a:rPr>
              <a:t>s </a:t>
            </a:r>
            <a:r>
              <a:rPr lang="zh-CN" altLang="en-US" sz="3000" b="1">
                <a:ea typeface="仿宋_GB2312" pitchFamily="49" charset="-122"/>
              </a:rPr>
              <a:t>个非零元素，若 </a:t>
            </a:r>
            <a:r>
              <a:rPr lang="en-US" altLang="zh-CN" sz="3000" b="1">
                <a:ea typeface="仿宋_GB2312" pitchFamily="49" charset="-122"/>
              </a:rPr>
              <a:t>s </a:t>
            </a:r>
            <a:r>
              <a:rPr lang="zh-CN" altLang="en-US" sz="3000" b="1">
                <a:ea typeface="仿宋_GB2312" pitchFamily="49" charset="-122"/>
              </a:rPr>
              <a:t>远远小于矩阵元素的总数（即</a:t>
            </a:r>
            <a:r>
              <a:rPr lang="en-US" altLang="zh-CN" sz="3000" b="1"/>
              <a:t>s≤m×n</a:t>
            </a:r>
            <a:r>
              <a:rPr lang="zh-CN" altLang="en-US" sz="3000" b="1">
                <a:ea typeface="仿宋_GB2312" pitchFamily="49" charset="-122"/>
              </a:rPr>
              <a:t>），则称 </a:t>
            </a:r>
            <a:r>
              <a:rPr lang="en-US" altLang="zh-CN" sz="3000" b="1">
                <a:ea typeface="仿宋_GB2312" pitchFamily="49" charset="-122"/>
              </a:rPr>
              <a:t>A </a:t>
            </a:r>
            <a:r>
              <a:rPr lang="zh-CN" altLang="en-US" sz="3000" b="1">
                <a:ea typeface="仿宋_GB2312" pitchFamily="49" charset="-122"/>
              </a:rPr>
              <a:t>为稀疏矩阵。</a:t>
            </a:r>
            <a:r>
              <a:rPr lang="en-US" altLang="zh-CN" sz="3200" b="1">
                <a:ea typeface="仿宋_GB2312" pitchFamily="49" charset="-122"/>
              </a:rPr>
              <a:t>e=s/(m*n),</a:t>
            </a:r>
            <a:r>
              <a:rPr lang="zh-CN" altLang="en-US" sz="3200" b="1">
                <a:ea typeface="仿宋_GB2312" pitchFamily="49" charset="-122"/>
              </a:rPr>
              <a:t>为矩阵的稀疏因子。</a:t>
            </a:r>
            <a:endParaRPr lang="en-US" altLang="zh-CN" sz="3200" b="1">
              <a:ea typeface="仿宋_GB2312" pitchFamily="49" charset="-122"/>
            </a:endParaRPr>
          </a:p>
          <a:p>
            <a:pPr marL="342900" indent="-342900">
              <a:buClr>
                <a:srgbClr val="990099"/>
              </a:buClr>
              <a:buSzPct val="50000"/>
              <a:buFont typeface="Wingdings" pitchFamily="2" charset="2"/>
              <a:buChar char="n"/>
            </a:pPr>
            <a:r>
              <a:rPr lang="zh-CN" altLang="en-US" sz="3200" b="1">
                <a:ea typeface="仿宋_GB2312" pitchFamily="49" charset="-122"/>
              </a:rPr>
              <a:t>有人认为 </a:t>
            </a:r>
            <a:r>
              <a:rPr lang="en-US" altLang="zh-CN" sz="3200" b="1">
                <a:ea typeface="仿宋_GB2312" pitchFamily="49" charset="-122"/>
              </a:rPr>
              <a:t>e</a:t>
            </a:r>
            <a:r>
              <a:rPr lang="en-US" altLang="zh-CN" sz="3200" b="1"/>
              <a:t>≤</a:t>
            </a:r>
            <a:r>
              <a:rPr lang="en-US" altLang="zh-CN" sz="3200" b="1">
                <a:ea typeface="仿宋_GB2312" pitchFamily="49" charset="-122"/>
              </a:rPr>
              <a:t>0.05 </a:t>
            </a:r>
            <a:r>
              <a:rPr lang="zh-CN" altLang="en-US" sz="3200" b="1">
                <a:ea typeface="仿宋_GB2312" pitchFamily="49" charset="-122"/>
              </a:rPr>
              <a:t>时称之为稀疏矩阵。</a:t>
            </a:r>
          </a:p>
          <a:p>
            <a:pPr marL="342900" indent="-342900">
              <a:buClr>
                <a:srgbClr val="990099"/>
              </a:buClr>
              <a:buSzPct val="50000"/>
              <a:buFont typeface="Wingdings" pitchFamily="2" charset="2"/>
              <a:buChar char="n"/>
            </a:pPr>
            <a:endParaRPr lang="zh-CN" altLang="en-US" sz="3000" b="1">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D56B5505-7F3C-4A58-8C4E-D1D6F8964A5C}" type="slidenum">
              <a:rPr lang="en-US" altLang="zh-CN">
                <a:latin typeface="华文新魏" pitchFamily="2" charset="-122"/>
                <a:ea typeface="华文新魏" pitchFamily="2" charset="-122"/>
              </a:rPr>
              <a:pPr algn="r"/>
              <a:t>16</a:t>
            </a:fld>
            <a:endParaRPr lang="en-US" altLang="zh-CN">
              <a:latin typeface="华文新魏" pitchFamily="2" charset="-122"/>
              <a:ea typeface="华文新魏" pitchFamily="2" charset="-122"/>
            </a:endParaRPr>
          </a:p>
        </p:txBody>
      </p:sp>
      <p:sp>
        <p:nvSpPr>
          <p:cNvPr id="36867" name="Rectangle 3"/>
          <p:cNvSpPr>
            <a:spLocks noGrp="1" noChangeArrowheads="1"/>
          </p:cNvSpPr>
          <p:nvPr>
            <p:ph type="body" idx="4294967295"/>
          </p:nvPr>
        </p:nvSpPr>
        <p:spPr>
          <a:xfrm>
            <a:off x="214313" y="825500"/>
            <a:ext cx="8612187" cy="5264150"/>
          </a:xfrm>
        </p:spPr>
        <p:txBody>
          <a:bodyPr/>
          <a:lstStyle/>
          <a:p>
            <a:pPr marL="533400" indent="-533400" eaLnBrk="1" hangingPunct="1">
              <a:lnSpc>
                <a:spcPct val="105000"/>
              </a:lnSpc>
              <a:spcBef>
                <a:spcPct val="10000"/>
              </a:spcBef>
              <a:buClr>
                <a:srgbClr val="990099"/>
              </a:buClr>
              <a:buSzPct val="50000"/>
            </a:pPr>
            <a:r>
              <a:rPr lang="zh-CN" altLang="en-US" b="1" dirty="0" smtClean="0">
                <a:latin typeface="Times New Roman" pitchFamily="18" charset="0"/>
                <a:ea typeface="仿宋_GB2312" pitchFamily="49" charset="-122"/>
              </a:rPr>
              <a:t>每一个三元组 </a:t>
            </a:r>
            <a:r>
              <a:rPr lang="en-US" altLang="zh-CN" b="1" dirty="0" smtClean="0">
                <a:latin typeface="Times New Roman" pitchFamily="18" charset="0"/>
                <a:ea typeface="仿宋_GB2312" pitchFamily="49" charset="-122"/>
              </a:rPr>
              <a:t>(</a:t>
            </a:r>
            <a:r>
              <a:rPr lang="en-US" altLang="zh-CN" b="1" i="1" dirty="0" err="1" smtClean="0">
                <a:latin typeface="Times New Roman" pitchFamily="18" charset="0"/>
                <a:ea typeface="仿宋_GB2312" pitchFamily="49" charset="-122"/>
              </a:rPr>
              <a:t>i</a:t>
            </a:r>
            <a:r>
              <a:rPr lang="en-US" altLang="zh-CN" b="1" dirty="0" smtClean="0">
                <a:latin typeface="Times New Roman" pitchFamily="18" charset="0"/>
                <a:ea typeface="仿宋_GB2312" pitchFamily="49" charset="-122"/>
              </a:rPr>
              <a:t>, </a:t>
            </a:r>
            <a:r>
              <a:rPr lang="en-US" altLang="zh-CN" b="1" i="1" dirty="0" smtClean="0">
                <a:latin typeface="Times New Roman" pitchFamily="18" charset="0"/>
                <a:ea typeface="仿宋_GB2312" pitchFamily="49" charset="-122"/>
              </a:rPr>
              <a:t>j</a:t>
            </a:r>
            <a:r>
              <a:rPr lang="en-US" altLang="zh-CN" b="1" dirty="0" smtClean="0">
                <a:latin typeface="Times New Roman" pitchFamily="18" charset="0"/>
                <a:ea typeface="仿宋_GB2312" pitchFamily="49" charset="-122"/>
              </a:rPr>
              <a:t>, </a:t>
            </a:r>
            <a:r>
              <a:rPr lang="en-US" altLang="zh-CN" b="1" i="1" dirty="0" err="1" smtClean="0">
                <a:latin typeface="Times New Roman" pitchFamily="18" charset="0"/>
                <a:ea typeface="仿宋_GB2312" pitchFamily="49" charset="-122"/>
              </a:rPr>
              <a:t>a</a:t>
            </a:r>
            <a:r>
              <a:rPr lang="en-US" altLang="zh-CN" b="1" i="1" baseline="-18000" dirty="0" err="1" smtClean="0">
                <a:latin typeface="Times New Roman" pitchFamily="18" charset="0"/>
                <a:ea typeface="仿宋_GB2312" pitchFamily="49" charset="-122"/>
              </a:rPr>
              <a:t>ij</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唯一确定了矩阵</a:t>
            </a:r>
            <a:r>
              <a:rPr lang="en-US" altLang="zh-CN" b="1" dirty="0" smtClean="0">
                <a:latin typeface="Times New Roman" pitchFamily="18" charset="0"/>
                <a:ea typeface="仿宋_GB2312" pitchFamily="49" charset="-122"/>
              </a:rPr>
              <a:t>A</a:t>
            </a:r>
            <a:r>
              <a:rPr lang="zh-CN" altLang="en-US" b="1" dirty="0" smtClean="0">
                <a:latin typeface="Times New Roman" pitchFamily="18" charset="0"/>
                <a:ea typeface="仿宋_GB2312" pitchFamily="49" charset="-122"/>
              </a:rPr>
              <a:t>的一个非零元素。因此，稀疏矩阵可由表示非零元的一系列</a:t>
            </a:r>
            <a:r>
              <a:rPr lang="zh-CN" altLang="en-US" b="1" dirty="0" smtClean="0">
                <a:solidFill>
                  <a:srgbClr val="FF0000"/>
                </a:solidFill>
                <a:latin typeface="Times New Roman" pitchFamily="18" charset="0"/>
                <a:ea typeface="仿宋_GB2312" pitchFamily="49" charset="-122"/>
              </a:rPr>
              <a:t>三元组</a:t>
            </a:r>
            <a:r>
              <a:rPr lang="zh-CN" altLang="en-US" b="1" dirty="0" smtClean="0">
                <a:latin typeface="Times New Roman" pitchFamily="18" charset="0"/>
                <a:ea typeface="仿宋_GB2312" pitchFamily="49" charset="-122"/>
              </a:rPr>
              <a:t>及其</a:t>
            </a:r>
            <a:r>
              <a:rPr lang="zh-CN" altLang="en-US" b="1" dirty="0" smtClean="0">
                <a:solidFill>
                  <a:srgbClr val="FF0000"/>
                </a:solidFill>
                <a:latin typeface="Times New Roman" pitchFamily="18" charset="0"/>
                <a:ea typeface="仿宋_GB2312" pitchFamily="49" charset="-122"/>
              </a:rPr>
              <a:t>行列数</a:t>
            </a:r>
            <a:r>
              <a:rPr lang="zh-CN" altLang="en-US" b="1" dirty="0" smtClean="0">
                <a:latin typeface="Times New Roman" pitchFamily="18" charset="0"/>
                <a:ea typeface="仿宋_GB2312" pitchFamily="49" charset="-122"/>
              </a:rPr>
              <a:t>唯一确定。</a:t>
            </a:r>
          </a:p>
        </p:txBody>
      </p:sp>
      <p:sp>
        <p:nvSpPr>
          <p:cNvPr id="4" name="Rectangle 4"/>
          <p:cNvSpPr txBox="1">
            <a:spLocks noChangeArrowheads="1"/>
          </p:cNvSpPr>
          <p:nvPr/>
        </p:nvSpPr>
        <p:spPr bwMode="auto">
          <a:xfrm>
            <a:off x="285750" y="2276475"/>
            <a:ext cx="885825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05000"/>
              </a:lnSpc>
              <a:buClr>
                <a:schemeClr val="bg2"/>
              </a:buClr>
              <a:buSzPct val="75000"/>
              <a:buFont typeface="Wingdings" pitchFamily="2" charset="2"/>
              <a:buNone/>
            </a:pPr>
            <a:endParaRPr lang="en-US" altLang="zh-CN" sz="3200" b="1" dirty="0">
              <a:ea typeface="隶书" pitchFamily="49" charset="-122"/>
            </a:endParaRPr>
          </a:p>
          <a:p>
            <a:pPr eaLnBrk="1" hangingPunct="1">
              <a:lnSpc>
                <a:spcPct val="105000"/>
              </a:lnSpc>
              <a:buClr>
                <a:schemeClr val="bg2"/>
              </a:buClr>
              <a:buSzPct val="75000"/>
              <a:buFont typeface="Wingdings" pitchFamily="2" charset="2"/>
              <a:buNone/>
            </a:pPr>
            <a:r>
              <a:rPr lang="en-US" altLang="zh-CN" sz="3200" b="1" dirty="0" err="1">
                <a:ea typeface="隶书" pitchFamily="49" charset="-122"/>
              </a:rPr>
              <a:t>struct</a:t>
            </a:r>
            <a:r>
              <a:rPr lang="en-US" altLang="zh-CN" sz="3200" b="1" dirty="0">
                <a:ea typeface="隶书" pitchFamily="49" charset="-122"/>
              </a:rPr>
              <a:t> </a:t>
            </a:r>
            <a:r>
              <a:rPr lang="en-US" altLang="zh-CN" sz="3200" dirty="0">
                <a:ea typeface="隶书" pitchFamily="49" charset="-122"/>
              </a:rPr>
              <a:t>Triple </a:t>
            </a:r>
            <a:r>
              <a:rPr lang="en-US" altLang="zh-CN" sz="3200" b="1" dirty="0">
                <a:ea typeface="隶书" pitchFamily="49" charset="-122"/>
              </a:rPr>
              <a:t>{                         </a:t>
            </a:r>
            <a:r>
              <a:rPr lang="en-US" altLang="zh-CN" sz="3200" b="1" dirty="0">
                <a:solidFill>
                  <a:schemeClr val="tx2"/>
                </a:solidFill>
                <a:ea typeface="隶书" pitchFamily="49" charset="-122"/>
              </a:rPr>
              <a:t>//</a:t>
            </a:r>
            <a:r>
              <a:rPr lang="zh-CN" altLang="en-US" sz="3200" dirty="0">
                <a:solidFill>
                  <a:schemeClr val="tx2"/>
                </a:solidFill>
                <a:ea typeface="隶书" pitchFamily="49" charset="-122"/>
              </a:rPr>
              <a:t>三元组</a:t>
            </a:r>
          </a:p>
          <a:p>
            <a:pPr eaLnBrk="1" hangingPunct="1">
              <a:lnSpc>
                <a:spcPct val="105000"/>
              </a:lnSpc>
              <a:buClr>
                <a:schemeClr val="bg2"/>
              </a:buClr>
              <a:buSzPct val="75000"/>
              <a:buFont typeface="Wingdings" pitchFamily="2" charset="2"/>
              <a:buNone/>
            </a:pPr>
            <a:r>
              <a:rPr lang="zh-CN" altLang="en-US" sz="3200" b="1" dirty="0">
                <a:ea typeface="隶书" pitchFamily="49" charset="-122"/>
              </a:rPr>
              <a:t>     </a:t>
            </a:r>
            <a:r>
              <a:rPr lang="en-US" altLang="zh-CN" sz="3200" b="1" dirty="0" err="1">
                <a:ea typeface="隶书" pitchFamily="49" charset="-122"/>
              </a:rPr>
              <a:t>int</a:t>
            </a:r>
            <a:r>
              <a:rPr lang="en-US" altLang="zh-CN" sz="3200" dirty="0">
                <a:ea typeface="隶书" pitchFamily="49" charset="-122"/>
              </a:rPr>
              <a:t> row, col</a:t>
            </a:r>
            <a:r>
              <a:rPr lang="en-US" altLang="zh-CN" sz="3200" b="1" dirty="0">
                <a:ea typeface="隶书" pitchFamily="49" charset="-122"/>
              </a:rPr>
              <a:t>;	                     </a:t>
            </a:r>
            <a:r>
              <a:rPr lang="en-US" altLang="zh-CN" sz="3200" b="1" dirty="0">
                <a:solidFill>
                  <a:schemeClr val="tx2"/>
                </a:solidFill>
                <a:ea typeface="隶书" pitchFamily="49" charset="-122"/>
              </a:rPr>
              <a:t>//</a:t>
            </a:r>
            <a:r>
              <a:rPr lang="zh-CN" altLang="en-US" sz="3200" dirty="0">
                <a:solidFill>
                  <a:schemeClr val="tx2"/>
                </a:solidFill>
                <a:ea typeface="隶书" pitchFamily="49" charset="-122"/>
              </a:rPr>
              <a:t>非零元素行号</a:t>
            </a:r>
            <a:r>
              <a:rPr lang="en-US" altLang="zh-CN" sz="3200" dirty="0">
                <a:solidFill>
                  <a:schemeClr val="tx2"/>
                </a:solidFill>
                <a:ea typeface="隶书" pitchFamily="49" charset="-122"/>
              </a:rPr>
              <a:t>/</a:t>
            </a:r>
            <a:r>
              <a:rPr lang="zh-CN" altLang="en-US" sz="3200" dirty="0">
                <a:solidFill>
                  <a:schemeClr val="tx2"/>
                </a:solidFill>
                <a:ea typeface="隶书" pitchFamily="49" charset="-122"/>
              </a:rPr>
              <a:t>列号</a:t>
            </a:r>
          </a:p>
          <a:p>
            <a:pPr eaLnBrk="1" hangingPunct="1">
              <a:lnSpc>
                <a:spcPct val="105000"/>
              </a:lnSpc>
              <a:buClr>
                <a:schemeClr val="bg2"/>
              </a:buClr>
              <a:buSzPct val="75000"/>
              <a:buFont typeface="Wingdings" pitchFamily="2" charset="2"/>
              <a:buNone/>
            </a:pPr>
            <a:r>
              <a:rPr lang="zh-CN" altLang="en-US" sz="3200" b="1" dirty="0">
                <a:ea typeface="隶书" pitchFamily="49" charset="-122"/>
              </a:rPr>
              <a:t>     </a:t>
            </a:r>
            <a:r>
              <a:rPr lang="en-US" altLang="zh-CN" sz="3200" dirty="0" err="1">
                <a:ea typeface="隶书" pitchFamily="49" charset="-122"/>
              </a:rPr>
              <a:t>DataType</a:t>
            </a:r>
            <a:r>
              <a:rPr lang="en-US" altLang="zh-CN" sz="3200" b="1" dirty="0">
                <a:ea typeface="隶书" pitchFamily="49" charset="-122"/>
              </a:rPr>
              <a:t> </a:t>
            </a:r>
            <a:r>
              <a:rPr lang="en-US" altLang="zh-CN" sz="3200" dirty="0">
                <a:ea typeface="隶书" pitchFamily="49" charset="-122"/>
              </a:rPr>
              <a:t>value</a:t>
            </a:r>
            <a:r>
              <a:rPr lang="en-US" altLang="zh-CN" sz="3200" b="1" dirty="0">
                <a:ea typeface="隶书" pitchFamily="49" charset="-122"/>
              </a:rPr>
              <a:t>;                 </a:t>
            </a:r>
            <a:r>
              <a:rPr lang="en-US" altLang="zh-CN" sz="3200" b="1" dirty="0">
                <a:solidFill>
                  <a:schemeClr val="tx2"/>
                </a:solidFill>
                <a:ea typeface="隶书" pitchFamily="49" charset="-122"/>
              </a:rPr>
              <a:t>//</a:t>
            </a:r>
            <a:r>
              <a:rPr lang="zh-CN" altLang="en-US" sz="3200" dirty="0">
                <a:solidFill>
                  <a:schemeClr val="tx2"/>
                </a:solidFill>
                <a:ea typeface="隶书" pitchFamily="49" charset="-122"/>
              </a:rPr>
              <a:t>非零元素的值</a:t>
            </a:r>
          </a:p>
          <a:p>
            <a:pPr eaLnBrk="1" hangingPunct="1">
              <a:lnSpc>
                <a:spcPct val="105000"/>
              </a:lnSpc>
              <a:buClr>
                <a:schemeClr val="bg2"/>
              </a:buClr>
              <a:buSzPct val="75000"/>
              <a:buFont typeface="Wingdings" pitchFamily="2" charset="2"/>
              <a:buNone/>
            </a:pPr>
            <a:r>
              <a:rPr lang="zh-CN" altLang="en-US" sz="3200" dirty="0">
                <a:solidFill>
                  <a:schemeClr val="tx2"/>
                </a:solidFill>
                <a:ea typeface="隶书" pitchFamily="49" charset="-122"/>
              </a:rPr>
              <a:t>    </a:t>
            </a:r>
            <a:r>
              <a:rPr lang="zh-CN" altLang="en-US" sz="3200" dirty="0">
                <a:ea typeface="隶书" pitchFamily="49" charset="-122"/>
              </a:rPr>
              <a:t> </a:t>
            </a:r>
            <a:r>
              <a:rPr lang="en-US" altLang="zh-CN" sz="3200" b="1" dirty="0">
                <a:ea typeface="隶书" pitchFamily="49" charset="-122"/>
              </a:rPr>
              <a:t>void operator</a:t>
            </a:r>
            <a:r>
              <a:rPr lang="en-US" altLang="zh-CN" sz="3200" dirty="0">
                <a:ea typeface="隶书" pitchFamily="49" charset="-122"/>
              </a:rPr>
              <a:t> = (Triple </a:t>
            </a:r>
            <a:r>
              <a:rPr lang="en-US" altLang="zh-CN" sz="3200" b="1" dirty="0">
                <a:ea typeface="隶书" pitchFamily="49" charset="-122"/>
              </a:rPr>
              <a:t>&amp;</a:t>
            </a:r>
            <a:r>
              <a:rPr lang="en-US" altLang="zh-CN" sz="3200" dirty="0">
                <a:ea typeface="隶书" pitchFamily="49" charset="-122"/>
              </a:rPr>
              <a:t> R)      </a:t>
            </a:r>
            <a:r>
              <a:rPr lang="en-US" altLang="zh-CN" sz="3200" b="1" dirty="0">
                <a:solidFill>
                  <a:schemeClr val="tx2"/>
                </a:solidFill>
                <a:ea typeface="隶书" pitchFamily="49" charset="-122"/>
              </a:rPr>
              <a:t>//</a:t>
            </a:r>
            <a:r>
              <a:rPr lang="zh-CN" altLang="en-US" sz="3200" dirty="0">
                <a:solidFill>
                  <a:schemeClr val="tx2"/>
                </a:solidFill>
                <a:ea typeface="隶书" pitchFamily="49" charset="-122"/>
              </a:rPr>
              <a:t>赋值</a:t>
            </a:r>
          </a:p>
          <a:p>
            <a:pPr eaLnBrk="1" hangingPunct="1">
              <a:lnSpc>
                <a:spcPct val="105000"/>
              </a:lnSpc>
              <a:buClr>
                <a:schemeClr val="bg2"/>
              </a:buClr>
              <a:buSzPct val="75000"/>
              <a:buFont typeface="Wingdings" pitchFamily="2" charset="2"/>
              <a:buNone/>
            </a:pPr>
            <a:r>
              <a:rPr lang="zh-CN" altLang="en-US" sz="3200" dirty="0">
                <a:ea typeface="隶书" pitchFamily="49" charset="-122"/>
              </a:rPr>
              <a:t>        </a:t>
            </a:r>
            <a:r>
              <a:rPr lang="en-US" altLang="zh-CN" sz="3200" b="1" dirty="0">
                <a:ea typeface="隶书" pitchFamily="49" charset="-122"/>
              </a:rPr>
              <a:t>{</a:t>
            </a:r>
            <a:r>
              <a:rPr lang="en-US" altLang="zh-CN" sz="3200" dirty="0">
                <a:ea typeface="隶书" pitchFamily="49" charset="-122"/>
              </a:rPr>
              <a:t> row = </a:t>
            </a:r>
            <a:r>
              <a:rPr lang="en-US" altLang="zh-CN" sz="3200" dirty="0" err="1">
                <a:ea typeface="隶书" pitchFamily="49" charset="-122"/>
              </a:rPr>
              <a:t>R.row</a:t>
            </a:r>
            <a:r>
              <a:rPr lang="en-US" altLang="zh-CN" sz="3200" b="1" dirty="0">
                <a:ea typeface="隶书" pitchFamily="49" charset="-122"/>
              </a:rPr>
              <a:t>;</a:t>
            </a:r>
            <a:r>
              <a:rPr lang="en-US" altLang="zh-CN" sz="3200" dirty="0">
                <a:ea typeface="隶书" pitchFamily="49" charset="-122"/>
              </a:rPr>
              <a:t>  </a:t>
            </a:r>
            <a:r>
              <a:rPr lang="en-US" altLang="zh-CN" sz="3200" dirty="0">
                <a:latin typeface="宋体" pitchFamily="2" charset="-122"/>
              </a:rPr>
              <a:t>col</a:t>
            </a:r>
            <a:r>
              <a:rPr lang="en-US" altLang="zh-CN" sz="3200" dirty="0">
                <a:ea typeface="隶书" pitchFamily="49" charset="-122"/>
              </a:rPr>
              <a:t> = </a:t>
            </a:r>
            <a:r>
              <a:rPr lang="en-US" altLang="zh-CN" sz="3200" dirty="0" err="1">
                <a:ea typeface="隶书" pitchFamily="49" charset="-122"/>
              </a:rPr>
              <a:t>R.col</a:t>
            </a:r>
            <a:r>
              <a:rPr lang="en-US" altLang="zh-CN" sz="3200" b="1" dirty="0">
                <a:ea typeface="隶书" pitchFamily="49" charset="-122"/>
              </a:rPr>
              <a:t>;</a:t>
            </a:r>
            <a:r>
              <a:rPr lang="en-US" altLang="zh-CN" sz="3200" dirty="0">
                <a:ea typeface="隶书" pitchFamily="49" charset="-122"/>
              </a:rPr>
              <a:t>  value = </a:t>
            </a:r>
            <a:r>
              <a:rPr lang="en-US" altLang="zh-CN" sz="3200" dirty="0" err="1">
                <a:ea typeface="隶书" pitchFamily="49" charset="-122"/>
              </a:rPr>
              <a:t>R.value</a:t>
            </a:r>
            <a:r>
              <a:rPr lang="en-US" altLang="zh-CN" sz="3200" b="1" dirty="0">
                <a:ea typeface="隶书" pitchFamily="49" charset="-122"/>
              </a:rPr>
              <a:t>; }</a:t>
            </a:r>
          </a:p>
          <a:p>
            <a:pPr eaLnBrk="1" hangingPunct="1">
              <a:lnSpc>
                <a:spcPct val="105000"/>
              </a:lnSpc>
              <a:buClr>
                <a:schemeClr val="bg2"/>
              </a:buClr>
              <a:buSzPct val="75000"/>
              <a:buFont typeface="Wingdings" pitchFamily="2" charset="2"/>
              <a:buNone/>
            </a:pPr>
            <a:r>
              <a:rPr lang="en-US" altLang="zh-CN" sz="3200" b="1" dirty="0">
                <a:ea typeface="隶书" pitchFamily="49" charset="-122"/>
              </a:rPr>
              <a:t>};</a:t>
            </a:r>
            <a:r>
              <a:rPr lang="en-US" altLang="zh-CN" sz="3200" dirty="0">
                <a:ea typeface="隶书" pitchFamily="49" charset="-122"/>
              </a:rPr>
              <a:t>			</a:t>
            </a:r>
          </a:p>
          <a:p>
            <a:pPr eaLnBrk="1" hangingPunct="1">
              <a:lnSpc>
                <a:spcPct val="105000"/>
              </a:lnSpc>
              <a:buClr>
                <a:schemeClr val="bg2"/>
              </a:buClr>
              <a:buSzPct val="75000"/>
              <a:buFont typeface="Wingdings" pitchFamily="2" charset="2"/>
              <a:buNone/>
            </a:pPr>
            <a:endParaRPr lang="en-US" altLang="zh-CN" sz="3200" dirty="0">
              <a:ea typeface="隶书"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19FCCF52-060C-4550-9EF6-A861298AB8F6}" type="slidenum">
              <a:rPr lang="en-US" altLang="zh-CN">
                <a:latin typeface="华文新魏" pitchFamily="2" charset="-122"/>
                <a:ea typeface="华文新魏" pitchFamily="2" charset="-122"/>
              </a:rPr>
              <a:pPr algn="r"/>
              <a:t>17</a:t>
            </a:fld>
            <a:endParaRPr lang="en-US" altLang="zh-CN">
              <a:latin typeface="华文新魏" pitchFamily="2" charset="-122"/>
              <a:ea typeface="华文新魏" pitchFamily="2" charset="-122"/>
            </a:endParaRPr>
          </a:p>
        </p:txBody>
      </p:sp>
      <p:sp>
        <p:nvSpPr>
          <p:cNvPr id="23555" name="Rectangle 2"/>
          <p:cNvSpPr>
            <a:spLocks noChangeArrowheads="1"/>
          </p:cNvSpPr>
          <p:nvPr/>
        </p:nvSpPr>
        <p:spPr bwMode="auto">
          <a:xfrm>
            <a:off x="0" y="500063"/>
            <a:ext cx="9144000" cy="4196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5000"/>
              </a:lnSpc>
            </a:pPr>
            <a:r>
              <a:rPr lang="en-US" altLang="zh-CN" sz="2800" b="1" dirty="0">
                <a:ea typeface="隶书" pitchFamily="49" charset="-122"/>
              </a:rPr>
              <a:t>class</a:t>
            </a:r>
            <a:r>
              <a:rPr lang="en-US" altLang="zh-CN" sz="2800" dirty="0">
                <a:ea typeface="隶书" pitchFamily="49" charset="-122"/>
              </a:rPr>
              <a:t> </a:t>
            </a:r>
            <a:r>
              <a:rPr lang="en-US" altLang="zh-CN" sz="2800" dirty="0" err="1">
                <a:ea typeface="隶书" pitchFamily="49" charset="-122"/>
              </a:rPr>
              <a:t>SparseMatrix</a:t>
            </a:r>
            <a:r>
              <a:rPr lang="en-US" altLang="zh-CN" sz="2800" dirty="0">
                <a:ea typeface="隶书" pitchFamily="49" charset="-122"/>
              </a:rPr>
              <a:t> </a:t>
            </a:r>
            <a:r>
              <a:rPr lang="en-US" altLang="zh-CN" sz="2800" b="1" dirty="0">
                <a:ea typeface="隶书" pitchFamily="49" charset="-122"/>
              </a:rPr>
              <a:t>{</a:t>
            </a:r>
          </a:p>
          <a:p>
            <a:pPr>
              <a:lnSpc>
                <a:spcPct val="105000"/>
              </a:lnSpc>
            </a:pPr>
            <a:r>
              <a:rPr lang="en-US" altLang="zh-CN" sz="2800" dirty="0">
                <a:ea typeface="隶书" pitchFamily="49" charset="-122"/>
              </a:rPr>
              <a:t>private:</a:t>
            </a:r>
            <a:r>
              <a:rPr lang="en-US" altLang="zh-CN" sz="2800" dirty="0">
                <a:ea typeface="仿宋_GB2312" pitchFamily="49" charset="-122"/>
              </a:rPr>
              <a:t>					 </a:t>
            </a:r>
            <a:r>
              <a:rPr lang="en-US" altLang="zh-CN" sz="2800" dirty="0">
                <a:solidFill>
                  <a:schemeClr val="tx2"/>
                </a:solidFill>
                <a:ea typeface="仿宋_GB2312" pitchFamily="49" charset="-122"/>
              </a:rPr>
              <a:t>//</a:t>
            </a:r>
            <a:r>
              <a:rPr lang="en-US" altLang="zh-CN" sz="2800" dirty="0">
                <a:solidFill>
                  <a:schemeClr val="tx2"/>
                </a:solidFill>
                <a:ea typeface="隶书" pitchFamily="49" charset="-122"/>
              </a:rPr>
              <a:t>a = a*b</a:t>
            </a:r>
            <a:endParaRPr lang="en-US" altLang="zh-CN" sz="2800" dirty="0">
              <a:solidFill>
                <a:schemeClr val="tx2"/>
              </a:solidFill>
              <a:ea typeface="仿宋_GB2312" pitchFamily="49" charset="-122"/>
            </a:endParaRPr>
          </a:p>
          <a:p>
            <a:pPr>
              <a:lnSpc>
                <a:spcPct val="105000"/>
              </a:lnSpc>
            </a:pPr>
            <a:r>
              <a:rPr lang="en-US" altLang="zh-CN" sz="2800" dirty="0">
                <a:ea typeface="隶书" pitchFamily="49" charset="-122"/>
              </a:rPr>
              <a:t>     </a:t>
            </a:r>
            <a:r>
              <a:rPr lang="en-US" altLang="zh-CN" sz="2800" dirty="0" err="1">
                <a:ea typeface="隶书" pitchFamily="49" charset="-122"/>
              </a:rPr>
              <a:t>int</a:t>
            </a:r>
            <a:r>
              <a:rPr lang="en-US" altLang="zh-CN" sz="2800" dirty="0">
                <a:ea typeface="隶书" pitchFamily="49" charset="-122"/>
              </a:rPr>
              <a:t> Rows, Cols, Terms;                    </a:t>
            </a:r>
            <a:r>
              <a:rPr lang="en-US" altLang="zh-CN" sz="2800" dirty="0">
                <a:solidFill>
                  <a:schemeClr val="tx2"/>
                </a:solidFill>
                <a:ea typeface="隶书" pitchFamily="49" charset="-122"/>
              </a:rPr>
              <a:t>//</a:t>
            </a:r>
            <a:r>
              <a:rPr lang="zh-CN" altLang="en-US" sz="2800" dirty="0">
                <a:solidFill>
                  <a:schemeClr val="tx2"/>
                </a:solidFill>
                <a:ea typeface="隶书" pitchFamily="49" charset="-122"/>
              </a:rPr>
              <a:t>行／列</a:t>
            </a:r>
            <a:r>
              <a:rPr lang="zh-CN" altLang="en-US" sz="2800" dirty="0">
                <a:solidFill>
                  <a:schemeClr val="tx2"/>
                </a:solidFill>
              </a:rPr>
              <a:t>／</a:t>
            </a:r>
            <a:r>
              <a:rPr lang="zh-CN" altLang="en-US" sz="2800" dirty="0">
                <a:solidFill>
                  <a:schemeClr val="tx2"/>
                </a:solidFill>
                <a:ea typeface="隶书" pitchFamily="49" charset="-122"/>
              </a:rPr>
              <a:t>非零元素数</a:t>
            </a:r>
          </a:p>
          <a:p>
            <a:pPr>
              <a:lnSpc>
                <a:spcPct val="105000"/>
              </a:lnSpc>
            </a:pPr>
            <a:r>
              <a:rPr lang="zh-CN" altLang="en-US" sz="2800" dirty="0">
                <a:ea typeface="隶书" pitchFamily="49" charset="-122"/>
              </a:rPr>
              <a:t>     </a:t>
            </a:r>
            <a:r>
              <a:rPr lang="en-US" altLang="zh-CN" sz="2800" dirty="0">
                <a:ea typeface="隶书" pitchFamily="49" charset="-122"/>
              </a:rPr>
              <a:t>Triple   *</a:t>
            </a:r>
            <a:r>
              <a:rPr lang="en-US" altLang="zh-CN" sz="2800" dirty="0" err="1">
                <a:ea typeface="隶书" pitchFamily="49" charset="-122"/>
              </a:rPr>
              <a:t>smArray</a:t>
            </a:r>
            <a:r>
              <a:rPr lang="en-US" altLang="zh-CN" sz="2800" dirty="0">
                <a:ea typeface="隶书" pitchFamily="49" charset="-122"/>
              </a:rPr>
              <a:t>;                           </a:t>
            </a:r>
            <a:r>
              <a:rPr lang="en-US" altLang="zh-CN" sz="2800" dirty="0">
                <a:solidFill>
                  <a:schemeClr val="tx2"/>
                </a:solidFill>
                <a:ea typeface="隶书" pitchFamily="49" charset="-122"/>
              </a:rPr>
              <a:t>//</a:t>
            </a:r>
            <a:r>
              <a:rPr lang="zh-CN" altLang="en-US" sz="2800" dirty="0">
                <a:solidFill>
                  <a:schemeClr val="tx2"/>
                </a:solidFill>
                <a:ea typeface="隶书" pitchFamily="49" charset="-122"/>
              </a:rPr>
              <a:t>三元组表</a:t>
            </a:r>
          </a:p>
          <a:p>
            <a:pPr>
              <a:lnSpc>
                <a:spcPct val="105000"/>
              </a:lnSpc>
            </a:pPr>
            <a:r>
              <a:rPr lang="en-US" altLang="zh-CN" sz="2800" dirty="0"/>
              <a:t>public: </a:t>
            </a:r>
          </a:p>
          <a:p>
            <a:pPr>
              <a:lnSpc>
                <a:spcPct val="105000"/>
              </a:lnSpc>
            </a:pPr>
            <a:r>
              <a:rPr lang="en-US" altLang="zh-CN" sz="2800" dirty="0">
                <a:ea typeface="仿宋_GB2312" pitchFamily="49" charset="-122"/>
              </a:rPr>
              <a:t>     </a:t>
            </a:r>
            <a:r>
              <a:rPr lang="en-US" altLang="zh-CN" sz="2800" dirty="0" err="1">
                <a:ea typeface="仿宋_GB2312" pitchFamily="49" charset="-122"/>
              </a:rPr>
              <a:t>SparseMatrix</a:t>
            </a:r>
            <a:r>
              <a:rPr lang="en-US" altLang="zh-CN" sz="2800" dirty="0">
                <a:ea typeface="仿宋_GB2312" pitchFamily="49" charset="-122"/>
              </a:rPr>
              <a:t> (</a:t>
            </a:r>
            <a:r>
              <a:rPr lang="en-US" altLang="zh-CN" sz="2800" dirty="0" err="1">
                <a:ea typeface="仿宋_GB2312" pitchFamily="49" charset="-122"/>
              </a:rPr>
              <a:t>int</a:t>
            </a:r>
            <a:r>
              <a:rPr lang="en-US" altLang="zh-CN" sz="2800" dirty="0">
                <a:ea typeface="仿宋_GB2312" pitchFamily="49" charset="-122"/>
              </a:rPr>
              <a:t> </a:t>
            </a:r>
            <a:r>
              <a:rPr lang="en-US" altLang="zh-CN" sz="2800" dirty="0" err="1" smtClean="0">
                <a:ea typeface="仿宋_GB2312" pitchFamily="49" charset="-122"/>
              </a:rPr>
              <a:t>Rw,int</a:t>
            </a:r>
            <a:r>
              <a:rPr lang="en-US" altLang="zh-CN" sz="2800" dirty="0" smtClean="0">
                <a:ea typeface="仿宋_GB2312" pitchFamily="49" charset="-122"/>
              </a:rPr>
              <a:t> </a:t>
            </a:r>
            <a:r>
              <a:rPr lang="en-US" altLang="zh-CN" sz="2800" dirty="0" err="1">
                <a:ea typeface="仿宋_GB2312" pitchFamily="49" charset="-122"/>
              </a:rPr>
              <a:t>Cl</a:t>
            </a:r>
            <a:r>
              <a:rPr lang="en-US" altLang="zh-CN" sz="2800" dirty="0">
                <a:ea typeface="仿宋_GB2312" pitchFamily="49" charset="-122"/>
              </a:rPr>
              <a:t> </a:t>
            </a:r>
            <a:r>
              <a:rPr lang="en-US" altLang="zh-CN" sz="2800" dirty="0" smtClean="0">
                <a:ea typeface="仿宋_GB2312" pitchFamily="49" charset="-122"/>
              </a:rPr>
              <a:t>,</a:t>
            </a:r>
            <a:r>
              <a:rPr lang="en-US" altLang="zh-CN" sz="2800" dirty="0" err="1" smtClean="0">
                <a:ea typeface="仿宋_GB2312" pitchFamily="49" charset="-122"/>
              </a:rPr>
              <a:t>int</a:t>
            </a:r>
            <a:r>
              <a:rPr lang="en-US" altLang="zh-CN" sz="2800" dirty="0" smtClean="0">
                <a:ea typeface="仿宋_GB2312" pitchFamily="49" charset="-122"/>
              </a:rPr>
              <a:t> Tm);               </a:t>
            </a:r>
            <a:r>
              <a:rPr lang="en-US" altLang="zh-CN" sz="2800" dirty="0" smtClean="0">
                <a:solidFill>
                  <a:schemeClr val="tx2"/>
                </a:solidFill>
                <a:ea typeface="仿宋_GB2312" pitchFamily="49" charset="-122"/>
              </a:rPr>
              <a:t>//</a:t>
            </a:r>
            <a:r>
              <a:rPr lang="zh-CN" altLang="en-US" sz="2800" dirty="0">
                <a:solidFill>
                  <a:schemeClr val="tx2"/>
                </a:solidFill>
                <a:ea typeface="隶书" pitchFamily="49" charset="-122"/>
              </a:rPr>
              <a:t>构造函数</a:t>
            </a:r>
          </a:p>
          <a:p>
            <a:pPr>
              <a:lnSpc>
                <a:spcPct val="105000"/>
              </a:lnSpc>
            </a:pPr>
            <a:r>
              <a:rPr lang="zh-CN" altLang="en-US" sz="2800" dirty="0">
                <a:ea typeface="仿宋_GB2312" pitchFamily="49" charset="-122"/>
              </a:rPr>
              <a:t>     </a:t>
            </a:r>
            <a:r>
              <a:rPr lang="en-US" altLang="zh-CN" sz="2800" dirty="0">
                <a:ea typeface="仿宋_GB2312" pitchFamily="49" charset="-122"/>
              </a:rPr>
              <a:t>void Transpose(</a:t>
            </a:r>
            <a:r>
              <a:rPr lang="en-US" altLang="zh-CN" sz="2800" dirty="0" err="1">
                <a:ea typeface="仿宋_GB2312" pitchFamily="49" charset="-122"/>
              </a:rPr>
              <a:t>SparseMatrix</a:t>
            </a:r>
            <a:r>
              <a:rPr lang="en-US" altLang="zh-CN" sz="2800" dirty="0">
                <a:ea typeface="仿宋_GB2312" pitchFamily="49" charset="-122"/>
              </a:rPr>
              <a:t>&amp; b);                   </a:t>
            </a:r>
            <a:r>
              <a:rPr lang="en-US" altLang="zh-CN" sz="2800" dirty="0">
                <a:solidFill>
                  <a:schemeClr val="tx2"/>
                </a:solidFill>
                <a:ea typeface="仿宋_GB2312" pitchFamily="49" charset="-122"/>
              </a:rPr>
              <a:t>//</a:t>
            </a:r>
            <a:r>
              <a:rPr lang="zh-CN" altLang="en-US" sz="2800" dirty="0">
                <a:solidFill>
                  <a:schemeClr val="tx2"/>
                </a:solidFill>
                <a:ea typeface="隶书" pitchFamily="49" charset="-122"/>
              </a:rPr>
              <a:t>转置</a:t>
            </a:r>
            <a:endParaRPr lang="zh-CN" altLang="en-US" sz="2800" dirty="0">
              <a:solidFill>
                <a:schemeClr val="tx2"/>
              </a:solidFill>
              <a:ea typeface="仿宋_GB2312" pitchFamily="49" charset="-122"/>
            </a:endParaRPr>
          </a:p>
          <a:p>
            <a:pPr>
              <a:lnSpc>
                <a:spcPct val="105000"/>
              </a:lnSpc>
            </a:pPr>
            <a:r>
              <a:rPr lang="zh-CN" altLang="en-US" sz="2800" dirty="0">
                <a:ea typeface="仿宋_GB2312" pitchFamily="49" charset="-122"/>
              </a:rPr>
              <a:t>     </a:t>
            </a:r>
            <a:r>
              <a:rPr lang="en-US" altLang="zh-CN" sz="2800" dirty="0">
                <a:ea typeface="仿宋_GB2312" pitchFamily="49" charset="-122"/>
              </a:rPr>
              <a:t>void Add (</a:t>
            </a:r>
            <a:r>
              <a:rPr lang="en-US" altLang="zh-CN" sz="2800" dirty="0" err="1">
                <a:ea typeface="仿宋_GB2312" pitchFamily="49" charset="-122"/>
              </a:rPr>
              <a:t>SparseMatrix</a:t>
            </a:r>
            <a:r>
              <a:rPr lang="en-US" altLang="zh-CN" sz="2800" dirty="0">
                <a:ea typeface="仿宋_GB2312" pitchFamily="49" charset="-122"/>
              </a:rPr>
              <a:t>&amp; a, </a:t>
            </a:r>
            <a:r>
              <a:rPr lang="en-US" altLang="zh-CN" sz="2800" dirty="0" err="1">
                <a:ea typeface="仿宋_GB2312" pitchFamily="49" charset="-122"/>
              </a:rPr>
              <a:t>SparseMatrix</a:t>
            </a:r>
            <a:r>
              <a:rPr lang="en-US" altLang="zh-CN" sz="2800" dirty="0">
                <a:ea typeface="仿宋_GB2312" pitchFamily="49" charset="-122"/>
              </a:rPr>
              <a:t>&amp; b);  </a:t>
            </a:r>
            <a:r>
              <a:rPr lang="en-US" altLang="zh-CN" sz="2800" dirty="0">
                <a:solidFill>
                  <a:schemeClr val="tx2"/>
                </a:solidFill>
                <a:ea typeface="仿宋_GB2312" pitchFamily="49" charset="-122"/>
              </a:rPr>
              <a:t>//a = </a:t>
            </a:r>
            <a:r>
              <a:rPr lang="en-US" altLang="zh-CN" sz="2800" dirty="0" err="1">
                <a:solidFill>
                  <a:schemeClr val="tx2"/>
                </a:solidFill>
                <a:ea typeface="仿宋_GB2312" pitchFamily="49" charset="-122"/>
              </a:rPr>
              <a:t>a+b</a:t>
            </a:r>
            <a:r>
              <a:rPr lang="en-US" altLang="zh-CN" sz="2800" dirty="0">
                <a:ea typeface="仿宋_GB2312" pitchFamily="49" charset="-122"/>
              </a:rPr>
              <a:t>                 </a:t>
            </a:r>
            <a:endParaRPr lang="en-US" altLang="zh-CN" sz="2800" dirty="0">
              <a:solidFill>
                <a:schemeClr val="tx2"/>
              </a:solidFill>
              <a:ea typeface="仿宋_GB2312" pitchFamily="49" charset="-122"/>
            </a:endParaRPr>
          </a:p>
          <a:p>
            <a:pPr>
              <a:lnSpc>
                <a:spcPct val="105000"/>
              </a:lnSpc>
            </a:pPr>
            <a:r>
              <a:rPr lang="en-US" altLang="zh-CN" sz="2800" dirty="0">
                <a:ea typeface="仿宋_GB2312" pitchFamily="49" charset="-122"/>
              </a:rPr>
              <a:t>     void Multiply (</a:t>
            </a:r>
            <a:r>
              <a:rPr lang="en-US" altLang="zh-CN" sz="2800" dirty="0" err="1">
                <a:ea typeface="仿宋_GB2312" pitchFamily="49" charset="-122"/>
              </a:rPr>
              <a:t>SparseMatrix</a:t>
            </a:r>
            <a:r>
              <a:rPr lang="en-US" altLang="zh-CN" sz="2800" dirty="0">
                <a:ea typeface="仿宋_GB2312" pitchFamily="49" charset="-122"/>
              </a:rPr>
              <a:t>&amp; a, </a:t>
            </a:r>
            <a:r>
              <a:rPr lang="en-US" altLang="zh-CN" sz="2800" dirty="0" err="1">
                <a:ea typeface="仿宋_GB2312" pitchFamily="49" charset="-122"/>
              </a:rPr>
              <a:t>SparseMatrix</a:t>
            </a:r>
            <a:r>
              <a:rPr lang="en-US" altLang="zh-CN" sz="2800" dirty="0">
                <a:ea typeface="仿宋_GB2312" pitchFamily="49" charset="-122"/>
              </a:rPr>
              <a:t>&amp; b);</a:t>
            </a:r>
            <a:r>
              <a:rPr lang="en-US" altLang="zh-CN" sz="2800" dirty="0">
                <a:ea typeface="隶书" pitchFamily="49" charset="-122"/>
              </a:rPr>
              <a:t>};</a:t>
            </a:r>
            <a:r>
              <a:rPr lang="en-US" altLang="zh-CN" sz="3000" dirty="0">
                <a:ea typeface="隶书" pitchFamily="49" charset="-122"/>
              </a:rPr>
              <a:t>            </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8F67D6A1-BDDB-479B-83E7-37C389E4CB5C}" type="slidenum">
              <a:rPr lang="en-US" altLang="zh-CN">
                <a:latin typeface="华文新魏" pitchFamily="2" charset="-122"/>
                <a:ea typeface="华文新魏" pitchFamily="2" charset="-122"/>
              </a:rPr>
              <a:pPr algn="r"/>
              <a:t>18</a:t>
            </a:fld>
            <a:endParaRPr lang="en-US" altLang="zh-CN">
              <a:latin typeface="华文新魏" pitchFamily="2" charset="-122"/>
              <a:ea typeface="华文新魏" pitchFamily="2" charset="-122"/>
            </a:endParaRPr>
          </a:p>
        </p:txBody>
      </p:sp>
      <p:sp>
        <p:nvSpPr>
          <p:cNvPr id="24579" name="Rectangle 2"/>
          <p:cNvSpPr>
            <a:spLocks noGrp="1" noChangeArrowheads="1"/>
          </p:cNvSpPr>
          <p:nvPr>
            <p:ph type="title" idx="4294967295"/>
          </p:nvPr>
        </p:nvSpPr>
        <p:spPr>
          <a:xfrm>
            <a:off x="457200" y="457200"/>
            <a:ext cx="8229600" cy="1014413"/>
          </a:xfrm>
        </p:spPr>
        <p:txBody>
          <a:bodyPr/>
          <a:lstStyle/>
          <a:p>
            <a:pPr algn="ctr" eaLnBrk="1" hangingPunct="1"/>
            <a:r>
              <a:rPr lang="zh-CN" altLang="en-US" sz="4000" b="1" dirty="0" smtClean="0">
                <a:solidFill>
                  <a:schemeClr val="tx2"/>
                </a:solidFill>
                <a:ea typeface="华文新魏" pitchFamily="2" charset="-122"/>
              </a:rPr>
              <a:t>稀疏矩阵的构造函数</a:t>
            </a:r>
          </a:p>
        </p:txBody>
      </p:sp>
      <p:sp>
        <p:nvSpPr>
          <p:cNvPr id="39940" name="Rectangle 3"/>
          <p:cNvSpPr>
            <a:spLocks noGrp="1" noChangeArrowheads="1"/>
          </p:cNvSpPr>
          <p:nvPr>
            <p:ph type="body" idx="4294967295"/>
          </p:nvPr>
        </p:nvSpPr>
        <p:spPr>
          <a:xfrm>
            <a:off x="0" y="1400175"/>
            <a:ext cx="9144000" cy="4441825"/>
          </a:xfrm>
        </p:spPr>
        <p:txBody>
          <a:bodyPr/>
          <a:lstStyle/>
          <a:p>
            <a:pPr eaLnBrk="1" hangingPunct="1">
              <a:spcBef>
                <a:spcPct val="5000"/>
              </a:spcBef>
              <a:buFont typeface="Wingdings" pitchFamily="2" charset="2"/>
              <a:buNone/>
            </a:pPr>
            <a:r>
              <a:rPr lang="en-US" altLang="zh-CN" dirty="0" err="1" smtClean="0">
                <a:latin typeface="Times New Roman" pitchFamily="18" charset="0"/>
              </a:rPr>
              <a:t>SparseMatrix</a:t>
            </a:r>
            <a:r>
              <a:rPr lang="en-US" altLang="zh-CN" b="1" dirty="0" smtClean="0">
                <a:latin typeface="Times New Roman" pitchFamily="18" charset="0"/>
              </a:rPr>
              <a:t>::</a:t>
            </a:r>
            <a:r>
              <a:rPr lang="en-US" altLang="zh-CN" dirty="0" err="1" smtClean="0">
                <a:latin typeface="Times New Roman" pitchFamily="18" charset="0"/>
              </a:rPr>
              <a:t>SparseMatrix</a:t>
            </a:r>
            <a:r>
              <a:rPr lang="en-US" altLang="zh-CN" dirty="0" smtClean="0">
                <a:latin typeface="Times New Roman" pitchFamily="18" charset="0"/>
              </a:rPr>
              <a:t> (</a:t>
            </a:r>
            <a:r>
              <a:rPr lang="en-US" altLang="zh-CN" b="1" dirty="0" err="1" smtClean="0">
                <a:latin typeface="Times New Roman" pitchFamily="18" charset="0"/>
              </a:rPr>
              <a:t>int</a:t>
            </a:r>
            <a:r>
              <a:rPr lang="en-US" altLang="zh-CN" dirty="0" smtClean="0">
                <a:latin typeface="Times New Roman" pitchFamily="18" charset="0"/>
              </a:rPr>
              <a:t> </a:t>
            </a:r>
            <a:r>
              <a:rPr lang="en-US" altLang="zh-CN" dirty="0" err="1" smtClean="0">
                <a:latin typeface="Times New Roman" pitchFamily="18" charset="0"/>
              </a:rPr>
              <a:t>Rw</a:t>
            </a:r>
            <a:r>
              <a:rPr lang="en-US" altLang="zh-CN" b="1" dirty="0" smtClean="0">
                <a:latin typeface="Times New Roman" pitchFamily="18" charset="0"/>
              </a:rPr>
              <a:t>, </a:t>
            </a:r>
            <a:r>
              <a:rPr lang="en-US" altLang="zh-CN" b="1" dirty="0" err="1" smtClean="0">
                <a:latin typeface="Times New Roman" pitchFamily="18" charset="0"/>
              </a:rPr>
              <a:t>int</a:t>
            </a:r>
            <a:r>
              <a:rPr lang="en-US" altLang="zh-CN" b="1" dirty="0" smtClean="0">
                <a:latin typeface="Times New Roman" pitchFamily="18" charset="0"/>
              </a:rPr>
              <a:t> </a:t>
            </a:r>
            <a:r>
              <a:rPr lang="en-US" altLang="zh-CN" dirty="0" err="1" smtClean="0">
                <a:latin typeface="Times New Roman" pitchFamily="18" charset="0"/>
              </a:rPr>
              <a:t>Cl</a:t>
            </a:r>
            <a:r>
              <a:rPr lang="en-US" altLang="zh-CN" b="1" dirty="0" smtClean="0">
                <a:latin typeface="Times New Roman" pitchFamily="18" charset="0"/>
              </a:rPr>
              <a:t>,</a:t>
            </a:r>
            <a:r>
              <a:rPr lang="en-US" altLang="zh-CN" dirty="0" smtClean="0">
                <a:latin typeface="Times New Roman" pitchFamily="18" charset="0"/>
              </a:rPr>
              <a:t> </a:t>
            </a:r>
            <a:r>
              <a:rPr lang="en-US" altLang="zh-CN" b="1" dirty="0" err="1" smtClean="0">
                <a:latin typeface="Times New Roman" pitchFamily="18" charset="0"/>
              </a:rPr>
              <a:t>int</a:t>
            </a:r>
            <a:r>
              <a:rPr lang="en-US" altLang="zh-CN" dirty="0" smtClean="0">
                <a:latin typeface="Times New Roman" pitchFamily="18" charset="0"/>
              </a:rPr>
              <a:t> Tm) </a:t>
            </a:r>
            <a:r>
              <a:rPr lang="en-US" altLang="zh-CN" b="1" dirty="0" smtClean="0">
                <a:latin typeface="Times New Roman" pitchFamily="18" charset="0"/>
              </a:rPr>
              <a:t>{</a:t>
            </a:r>
          </a:p>
          <a:p>
            <a:pPr eaLnBrk="1" hangingPunct="1">
              <a:spcBef>
                <a:spcPct val="5000"/>
              </a:spcBef>
              <a:buFont typeface="Wingdings" pitchFamily="2" charset="2"/>
              <a:buNone/>
            </a:pPr>
            <a:r>
              <a:rPr lang="en-US" altLang="zh-CN" b="1" dirty="0" smtClean="0">
                <a:latin typeface="Times New Roman" pitchFamily="18" charset="0"/>
              </a:rPr>
              <a:t>    </a:t>
            </a:r>
            <a:r>
              <a:rPr lang="en-US" altLang="zh-CN" dirty="0" smtClean="0">
                <a:latin typeface="Times New Roman" pitchFamily="18" charset="0"/>
              </a:rPr>
              <a:t>Rows = </a:t>
            </a:r>
            <a:r>
              <a:rPr lang="en-US" altLang="zh-CN" dirty="0" err="1" smtClean="0">
                <a:latin typeface="Times New Roman" pitchFamily="18" charset="0"/>
              </a:rPr>
              <a:t>Rw</a:t>
            </a:r>
            <a:r>
              <a:rPr lang="en-US" altLang="zh-CN" b="1" dirty="0" smtClean="0">
                <a:latin typeface="Times New Roman" pitchFamily="18" charset="0"/>
              </a:rPr>
              <a:t>;   </a:t>
            </a:r>
            <a:r>
              <a:rPr lang="en-US" altLang="zh-CN" dirty="0" smtClean="0">
                <a:latin typeface="Times New Roman" pitchFamily="18" charset="0"/>
              </a:rPr>
              <a:t>Cols = </a:t>
            </a:r>
            <a:r>
              <a:rPr lang="en-US" altLang="zh-CN" dirty="0" err="1" smtClean="0">
                <a:latin typeface="Times New Roman" pitchFamily="18" charset="0"/>
              </a:rPr>
              <a:t>Cl</a:t>
            </a:r>
            <a:r>
              <a:rPr lang="en-US" altLang="zh-CN" b="1" dirty="0" smtClean="0">
                <a:latin typeface="Times New Roman" pitchFamily="18" charset="0"/>
              </a:rPr>
              <a:t>;   </a:t>
            </a:r>
            <a:r>
              <a:rPr lang="en-US" altLang="zh-CN" dirty="0" smtClean="0">
                <a:latin typeface="Times New Roman" pitchFamily="18" charset="0"/>
              </a:rPr>
              <a:t>Terms = Tm</a:t>
            </a:r>
            <a:r>
              <a:rPr lang="en-US" altLang="zh-CN" b="1" dirty="0" smtClean="0">
                <a:latin typeface="Times New Roman" pitchFamily="18" charset="0"/>
              </a:rPr>
              <a:t>;</a:t>
            </a:r>
          </a:p>
          <a:p>
            <a:pPr eaLnBrk="1" hangingPunct="1">
              <a:spcBef>
                <a:spcPct val="5000"/>
              </a:spcBef>
              <a:buFont typeface="Wingdings" pitchFamily="2" charset="2"/>
              <a:buNone/>
            </a:pPr>
            <a:r>
              <a:rPr lang="en-US" altLang="zh-CN" b="1" dirty="0" smtClean="0">
                <a:latin typeface="Times New Roman" pitchFamily="18" charset="0"/>
              </a:rPr>
              <a:t>    </a:t>
            </a:r>
            <a:r>
              <a:rPr lang="en-US" altLang="zh-CN" dirty="0" err="1" smtClean="0">
                <a:latin typeface="Times New Roman" pitchFamily="18" charset="0"/>
              </a:rPr>
              <a:t>smArray</a:t>
            </a:r>
            <a:r>
              <a:rPr lang="en-US" altLang="zh-CN" dirty="0" smtClean="0">
                <a:latin typeface="Times New Roman" pitchFamily="18" charset="0"/>
              </a:rPr>
              <a:t> =</a:t>
            </a:r>
            <a:r>
              <a:rPr lang="en-US" altLang="zh-CN" b="1" dirty="0" smtClean="0">
                <a:latin typeface="Times New Roman" pitchFamily="18" charset="0"/>
              </a:rPr>
              <a:t> new </a:t>
            </a:r>
            <a:r>
              <a:rPr lang="en-US" altLang="zh-CN" dirty="0" smtClean="0">
                <a:solidFill>
                  <a:schemeClr val="tx2"/>
                </a:solidFill>
                <a:latin typeface="Times New Roman" pitchFamily="18" charset="0"/>
                <a:ea typeface="隶书" pitchFamily="49" charset="-122"/>
              </a:rPr>
              <a:t>Triple</a:t>
            </a:r>
            <a:r>
              <a:rPr lang="en-US" altLang="zh-CN" dirty="0" smtClean="0">
                <a:latin typeface="Times New Roman" pitchFamily="18" charset="0"/>
              </a:rPr>
              <a:t>[Terms]</a:t>
            </a:r>
            <a:r>
              <a:rPr lang="en-US" altLang="zh-CN" b="1" dirty="0" smtClean="0">
                <a:latin typeface="Times New Roman" pitchFamily="18" charset="0"/>
              </a:rPr>
              <a:t>;              </a:t>
            </a:r>
            <a:r>
              <a:rPr lang="en-US" altLang="zh-CN" b="1" dirty="0" smtClean="0">
                <a:solidFill>
                  <a:schemeClr val="tx2"/>
                </a:solidFill>
                <a:latin typeface="Times New Roman" pitchFamily="18" charset="0"/>
              </a:rPr>
              <a:t>//</a:t>
            </a:r>
            <a:r>
              <a:rPr lang="zh-CN" altLang="en-US" dirty="0" smtClean="0">
                <a:solidFill>
                  <a:schemeClr val="tx2"/>
                </a:solidFill>
                <a:latin typeface="Times New Roman" pitchFamily="18" charset="0"/>
                <a:ea typeface="隶书" pitchFamily="49" charset="-122"/>
              </a:rPr>
              <a:t>三元组表</a:t>
            </a:r>
          </a:p>
          <a:p>
            <a:pPr eaLnBrk="1" hangingPunct="1">
              <a:spcBef>
                <a:spcPct val="5000"/>
              </a:spcBef>
              <a:buFont typeface="Wingdings" pitchFamily="2" charset="2"/>
              <a:buNone/>
            </a:pPr>
            <a:r>
              <a:rPr lang="zh-CN" altLang="en-US" dirty="0" smtClean="0">
                <a:solidFill>
                  <a:schemeClr val="tx2"/>
                </a:solidFill>
                <a:latin typeface="Times New Roman" pitchFamily="18" charset="0"/>
                <a:ea typeface="隶书" pitchFamily="49" charset="-122"/>
              </a:rPr>
              <a:t>    </a:t>
            </a:r>
            <a:r>
              <a:rPr lang="en-US" altLang="zh-CN" b="1" dirty="0" smtClean="0">
                <a:latin typeface="Times New Roman" pitchFamily="18" charset="0"/>
                <a:ea typeface="隶书" pitchFamily="49" charset="-122"/>
              </a:rPr>
              <a:t>if </a:t>
            </a:r>
            <a:r>
              <a:rPr lang="en-US" altLang="zh-CN" dirty="0" smtClean="0">
                <a:latin typeface="Times New Roman" pitchFamily="18" charset="0"/>
                <a:ea typeface="隶书" pitchFamily="49" charset="-122"/>
              </a:rPr>
              <a:t>(</a:t>
            </a:r>
            <a:r>
              <a:rPr lang="en-US" altLang="zh-CN" dirty="0" err="1" smtClean="0">
                <a:latin typeface="Times New Roman" pitchFamily="18" charset="0"/>
                <a:ea typeface="隶书" pitchFamily="49" charset="-122"/>
              </a:rPr>
              <a:t>smArray</a:t>
            </a:r>
            <a:r>
              <a:rPr lang="en-US" altLang="zh-CN" dirty="0" smtClean="0">
                <a:latin typeface="Times New Roman" pitchFamily="18" charset="0"/>
                <a:ea typeface="隶书" pitchFamily="49" charset="-122"/>
              </a:rPr>
              <a:t> == NULL) </a:t>
            </a:r>
            <a:r>
              <a:rPr lang="en-US" altLang="zh-CN" b="1" dirty="0" smtClean="0">
                <a:latin typeface="Times New Roman" pitchFamily="18" charset="0"/>
                <a:ea typeface="隶书" pitchFamily="49" charset="-122"/>
              </a:rPr>
              <a:t>{</a:t>
            </a:r>
          </a:p>
          <a:p>
            <a:pPr eaLnBrk="1" hangingPunct="1">
              <a:spcBef>
                <a:spcPct val="5000"/>
              </a:spcBef>
              <a:buFont typeface="Wingdings" pitchFamily="2" charset="2"/>
              <a:buNone/>
            </a:pPr>
            <a:r>
              <a:rPr lang="en-US" altLang="zh-CN" dirty="0" smtClean="0">
                <a:latin typeface="Times New Roman" pitchFamily="18" charset="0"/>
                <a:ea typeface="隶书" pitchFamily="49" charset="-122"/>
              </a:rPr>
              <a:t>         </a:t>
            </a:r>
            <a:r>
              <a:rPr lang="en-US" altLang="zh-CN" b="1" dirty="0" err="1" smtClean="0">
                <a:latin typeface="Times New Roman" pitchFamily="18" charset="0"/>
                <a:ea typeface="隶书" pitchFamily="49" charset="-122"/>
              </a:rPr>
              <a:t>cerr</a:t>
            </a:r>
            <a:r>
              <a:rPr lang="en-US" altLang="zh-CN" b="1" dirty="0" smtClean="0">
                <a:latin typeface="Times New Roman" pitchFamily="18" charset="0"/>
                <a:ea typeface="隶书" pitchFamily="49" charset="-122"/>
              </a:rPr>
              <a:t> &lt;&lt;</a:t>
            </a:r>
            <a:r>
              <a:rPr lang="en-US" altLang="zh-CN" dirty="0" smtClean="0">
                <a:latin typeface="Times New Roman" pitchFamily="18" charset="0"/>
                <a:ea typeface="隶书" pitchFamily="49" charset="-122"/>
              </a:rPr>
              <a:t> “</a:t>
            </a:r>
            <a:r>
              <a:rPr lang="zh-CN" altLang="en-US" dirty="0" smtClean="0">
                <a:latin typeface="Times New Roman" pitchFamily="18" charset="0"/>
                <a:ea typeface="隶书" pitchFamily="49" charset="-122"/>
              </a:rPr>
              <a:t>存储分配失败！</a:t>
            </a:r>
            <a:r>
              <a:rPr lang="zh-CN" altLang="en-US" b="1" dirty="0" smtClean="0">
                <a:latin typeface="Times New Roman" pitchFamily="18" charset="0"/>
                <a:ea typeface="隶书" pitchFamily="49" charset="-122"/>
              </a:rPr>
              <a:t>” </a:t>
            </a:r>
            <a:r>
              <a:rPr lang="en-US" altLang="zh-CN" b="1" dirty="0" smtClean="0">
                <a:latin typeface="Times New Roman" pitchFamily="18" charset="0"/>
                <a:ea typeface="隶书" pitchFamily="49" charset="-122"/>
              </a:rPr>
              <a:t>&lt;&lt; </a:t>
            </a:r>
            <a:r>
              <a:rPr lang="en-US" altLang="zh-CN" b="1" dirty="0" err="1" smtClean="0">
                <a:latin typeface="Times New Roman" pitchFamily="18" charset="0"/>
                <a:ea typeface="隶书" pitchFamily="49" charset="-122"/>
              </a:rPr>
              <a:t>endl</a:t>
            </a:r>
            <a:r>
              <a:rPr lang="en-US" altLang="zh-CN" b="1" dirty="0" smtClean="0">
                <a:latin typeface="Times New Roman" pitchFamily="18" charset="0"/>
                <a:ea typeface="隶书" pitchFamily="49" charset="-122"/>
              </a:rPr>
              <a:t>;</a:t>
            </a:r>
            <a:r>
              <a:rPr lang="en-US" altLang="zh-CN" dirty="0" smtClean="0">
                <a:latin typeface="Times New Roman" pitchFamily="18" charset="0"/>
                <a:ea typeface="隶书" pitchFamily="49" charset="-122"/>
              </a:rPr>
              <a:t>  </a:t>
            </a:r>
            <a:r>
              <a:rPr lang="en-US" altLang="zh-CN" b="1" dirty="0" smtClean="0">
                <a:latin typeface="Times New Roman" pitchFamily="18" charset="0"/>
                <a:ea typeface="隶书" pitchFamily="49" charset="-122"/>
              </a:rPr>
              <a:t>exit</a:t>
            </a:r>
            <a:r>
              <a:rPr lang="en-US" altLang="zh-CN" dirty="0" smtClean="0">
                <a:latin typeface="Times New Roman" pitchFamily="18" charset="0"/>
                <a:ea typeface="隶书" pitchFamily="49" charset="-122"/>
              </a:rPr>
              <a:t>(1)</a:t>
            </a:r>
            <a:r>
              <a:rPr lang="en-US" altLang="zh-CN" b="1" dirty="0" smtClean="0">
                <a:latin typeface="Times New Roman" pitchFamily="18" charset="0"/>
                <a:ea typeface="隶书" pitchFamily="49" charset="-122"/>
              </a:rPr>
              <a:t>;</a:t>
            </a:r>
          </a:p>
          <a:p>
            <a:pPr eaLnBrk="1" hangingPunct="1">
              <a:spcBef>
                <a:spcPct val="5000"/>
              </a:spcBef>
              <a:buFont typeface="Wingdings" pitchFamily="2" charset="2"/>
              <a:buNone/>
            </a:pPr>
            <a:r>
              <a:rPr lang="en-US" altLang="zh-CN" dirty="0" smtClean="0">
                <a:latin typeface="Times New Roman" pitchFamily="18" charset="0"/>
                <a:ea typeface="隶书" pitchFamily="49" charset="-122"/>
              </a:rPr>
              <a:t>    </a:t>
            </a:r>
            <a:r>
              <a:rPr lang="en-US" altLang="zh-CN" b="1" dirty="0" smtClean="0">
                <a:latin typeface="Times New Roman" pitchFamily="18" charset="0"/>
                <a:ea typeface="隶书" pitchFamily="49" charset="-122"/>
              </a:rPr>
              <a:t>}</a:t>
            </a:r>
          </a:p>
          <a:p>
            <a:pPr eaLnBrk="1" hangingPunct="1">
              <a:spcBef>
                <a:spcPct val="5000"/>
              </a:spcBef>
              <a:buFont typeface="Wingdings" pitchFamily="2" charset="2"/>
              <a:buNone/>
            </a:pPr>
            <a:r>
              <a:rPr lang="en-US" altLang="zh-CN" b="1" dirty="0" smtClean="0">
                <a:latin typeface="Times New Roman" pitchFamily="18" charset="0"/>
                <a:ea typeface="隶书" pitchFamily="49" charset="-122"/>
              </a:rPr>
              <a:t>};</a:t>
            </a:r>
            <a:r>
              <a:rPr lang="en-US" altLang="zh-CN" dirty="0" smtClean="0">
                <a:latin typeface="Times New Roman" pitchFamily="18" charset="0"/>
                <a:ea typeface="隶书" pitchFamily="49" charset="-122"/>
              </a:rPr>
              <a:t> </a:t>
            </a:r>
            <a:r>
              <a:rPr lang="en-US" altLang="zh-CN" b="1" dirty="0" smtClean="0">
                <a:latin typeface="Times New Roman" pitchFamily="18" charset="0"/>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4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4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AFBD0B27-39F2-4F43-B670-0A50C0F99C24}" type="slidenum">
              <a:rPr lang="en-US" altLang="zh-CN">
                <a:latin typeface="华文新魏" pitchFamily="2" charset="-122"/>
                <a:ea typeface="华文新魏" pitchFamily="2" charset="-122"/>
              </a:rPr>
              <a:pPr algn="r"/>
              <a:t>19</a:t>
            </a:fld>
            <a:endParaRPr lang="en-US" altLang="zh-CN">
              <a:latin typeface="华文新魏" pitchFamily="2" charset="-122"/>
              <a:ea typeface="华文新魏" pitchFamily="2" charset="-122"/>
            </a:endParaRPr>
          </a:p>
        </p:txBody>
      </p:sp>
      <p:sp>
        <p:nvSpPr>
          <p:cNvPr id="25603" name="Rectangle 2"/>
          <p:cNvSpPr>
            <a:spLocks noChangeArrowheads="1"/>
          </p:cNvSpPr>
          <p:nvPr/>
        </p:nvSpPr>
        <p:spPr bwMode="auto">
          <a:xfrm>
            <a:off x="685800" y="431800"/>
            <a:ext cx="7772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4000" dirty="0">
                <a:solidFill>
                  <a:schemeClr val="tx2"/>
                </a:solidFill>
                <a:latin typeface="Arial" pitchFamily="34" charset="0"/>
                <a:ea typeface="华文新魏" pitchFamily="2" charset="-122"/>
              </a:rPr>
              <a:t>稀疏矩阵的转置</a:t>
            </a:r>
            <a:endParaRPr lang="zh-CN" altLang="en-US" sz="4400" dirty="0">
              <a:solidFill>
                <a:schemeClr val="tx2"/>
              </a:solidFill>
              <a:latin typeface="Arial" pitchFamily="34" charset="0"/>
              <a:ea typeface="华文新魏" pitchFamily="2" charset="-122"/>
            </a:endParaRPr>
          </a:p>
        </p:txBody>
      </p:sp>
      <p:sp>
        <p:nvSpPr>
          <p:cNvPr id="40964" name="Rectangle 3"/>
          <p:cNvSpPr>
            <a:spLocks noChangeArrowheads="1"/>
          </p:cNvSpPr>
          <p:nvPr/>
        </p:nvSpPr>
        <p:spPr bwMode="auto">
          <a:xfrm>
            <a:off x="214313" y="1308100"/>
            <a:ext cx="871537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20000"/>
              </a:spcBef>
              <a:buClr>
                <a:srgbClr val="990099"/>
              </a:buClr>
              <a:buSzPct val="50000"/>
              <a:buFont typeface="Wingdings" pitchFamily="2" charset="2"/>
              <a:buChar char="n"/>
            </a:pPr>
            <a:r>
              <a:rPr lang="zh-CN" altLang="en-US" sz="3000" b="1" dirty="0">
                <a:latin typeface="宋体" pitchFamily="2" charset="-122"/>
              </a:rPr>
              <a:t>一个</a:t>
            </a:r>
            <a:r>
              <a:rPr lang="zh-CN" altLang="en-US" sz="3000" b="1" dirty="0">
                <a:solidFill>
                  <a:srgbClr val="0000CC"/>
                </a:solidFill>
                <a:latin typeface="宋体" pitchFamily="2" charset="-122"/>
              </a:rPr>
              <a:t> </a:t>
            </a:r>
            <a:r>
              <a:rPr lang="en-US" altLang="zh-CN" sz="3000" b="1" dirty="0" err="1">
                <a:solidFill>
                  <a:schemeClr val="tx2"/>
                </a:solidFill>
                <a:latin typeface="宋体" pitchFamily="2" charset="-122"/>
              </a:rPr>
              <a:t>m</a:t>
            </a:r>
            <a:r>
              <a:rPr lang="en-US" altLang="zh-CN" sz="3000" b="1" dirty="0" err="1">
                <a:solidFill>
                  <a:schemeClr val="tx2"/>
                </a:solidFill>
                <a:latin typeface="宋体" pitchFamily="2" charset="-122"/>
                <a:sym typeface="Symbol" pitchFamily="18" charset="2"/>
              </a:rPr>
              <a:t>n</a:t>
            </a:r>
            <a:r>
              <a:rPr lang="en-US" altLang="zh-CN" sz="3000" b="1" dirty="0">
                <a:solidFill>
                  <a:srgbClr val="0000CC"/>
                </a:solidFill>
                <a:latin typeface="宋体" pitchFamily="2" charset="-122"/>
                <a:sym typeface="Symbol" pitchFamily="18" charset="2"/>
              </a:rPr>
              <a:t> </a:t>
            </a:r>
            <a:r>
              <a:rPr lang="zh-CN" altLang="en-US" sz="3000" b="1" dirty="0">
                <a:latin typeface="宋体" pitchFamily="2" charset="-122"/>
                <a:sym typeface="Symbol" pitchFamily="18" charset="2"/>
              </a:rPr>
              <a:t>的矩阵 </a:t>
            </a:r>
            <a:r>
              <a:rPr lang="en-US" altLang="zh-CN" sz="3000" b="1" dirty="0">
                <a:latin typeface="宋体" pitchFamily="2" charset="-122"/>
                <a:sym typeface="Symbol" pitchFamily="18" charset="2"/>
              </a:rPr>
              <a:t>A</a:t>
            </a:r>
            <a:r>
              <a:rPr lang="zh-CN" altLang="en-US" sz="3000" b="1" dirty="0">
                <a:latin typeface="宋体" pitchFamily="2" charset="-122"/>
                <a:sym typeface="Symbol" pitchFamily="18" charset="2"/>
              </a:rPr>
              <a:t>，它的转置矩阵 </a:t>
            </a:r>
            <a:r>
              <a:rPr lang="en-US" altLang="zh-CN" sz="3000" b="1" dirty="0">
                <a:latin typeface="宋体" pitchFamily="2" charset="-122"/>
                <a:sym typeface="Symbol" pitchFamily="18" charset="2"/>
              </a:rPr>
              <a:t>B </a:t>
            </a:r>
            <a:r>
              <a:rPr lang="zh-CN" altLang="en-US" sz="3000" b="1" dirty="0">
                <a:latin typeface="宋体" pitchFamily="2" charset="-122"/>
                <a:sym typeface="Symbol" pitchFamily="18" charset="2"/>
              </a:rPr>
              <a:t>是一个</a:t>
            </a:r>
            <a:r>
              <a:rPr lang="zh-CN" altLang="en-US" sz="3000" b="1" dirty="0">
                <a:solidFill>
                  <a:srgbClr val="0000CC"/>
                </a:solidFill>
                <a:latin typeface="宋体" pitchFamily="2" charset="-122"/>
                <a:sym typeface="Symbol" pitchFamily="18" charset="2"/>
              </a:rPr>
              <a:t> </a:t>
            </a:r>
            <a:r>
              <a:rPr lang="en-US" altLang="zh-CN" sz="3000" b="1" dirty="0" err="1">
                <a:solidFill>
                  <a:schemeClr val="tx2"/>
                </a:solidFill>
                <a:latin typeface="宋体" pitchFamily="2" charset="-122"/>
                <a:sym typeface="Symbol" pitchFamily="18" charset="2"/>
              </a:rPr>
              <a:t>nm</a:t>
            </a:r>
            <a:r>
              <a:rPr lang="en-US" altLang="zh-CN" sz="3000" b="1" dirty="0">
                <a:solidFill>
                  <a:srgbClr val="0000CC"/>
                </a:solidFill>
                <a:latin typeface="宋体" pitchFamily="2" charset="-122"/>
                <a:sym typeface="Symbol" pitchFamily="18" charset="2"/>
              </a:rPr>
              <a:t> </a:t>
            </a:r>
            <a:r>
              <a:rPr lang="zh-CN" altLang="en-US" sz="3000" b="1" dirty="0">
                <a:latin typeface="宋体" pitchFamily="2" charset="-122"/>
                <a:sym typeface="Symbol" pitchFamily="18" charset="2"/>
              </a:rPr>
              <a:t>的矩阵，且</a:t>
            </a:r>
            <a:r>
              <a:rPr lang="en-US" altLang="zh-CN" sz="3000" b="1" dirty="0">
                <a:solidFill>
                  <a:schemeClr val="tx2"/>
                </a:solidFill>
                <a:latin typeface="宋体" pitchFamily="2" charset="-122"/>
                <a:sym typeface="Symbol" pitchFamily="18" charset="2"/>
              </a:rPr>
              <a:t>A[</a:t>
            </a:r>
            <a:r>
              <a:rPr lang="en-US" altLang="zh-CN" sz="3000" b="1" i="1" dirty="0" err="1">
                <a:solidFill>
                  <a:schemeClr val="tx2"/>
                </a:solidFill>
                <a:latin typeface="宋体" pitchFamily="2" charset="-122"/>
                <a:sym typeface="Symbol" pitchFamily="18" charset="2"/>
              </a:rPr>
              <a:t>i</a:t>
            </a:r>
            <a:r>
              <a:rPr lang="en-US" altLang="zh-CN" sz="3000" b="1" dirty="0">
                <a:solidFill>
                  <a:schemeClr val="tx2"/>
                </a:solidFill>
                <a:latin typeface="宋体" pitchFamily="2" charset="-122"/>
                <a:sym typeface="Symbol" pitchFamily="18" charset="2"/>
              </a:rPr>
              <a:t>][</a:t>
            </a:r>
            <a:r>
              <a:rPr lang="en-US" altLang="zh-CN" sz="3000" b="1" i="1" dirty="0">
                <a:solidFill>
                  <a:schemeClr val="tx2"/>
                </a:solidFill>
                <a:latin typeface="宋体" pitchFamily="2" charset="-122"/>
                <a:sym typeface="Symbol" pitchFamily="18" charset="2"/>
              </a:rPr>
              <a:t>j</a:t>
            </a:r>
            <a:r>
              <a:rPr lang="en-US" altLang="zh-CN" sz="3000" b="1" dirty="0">
                <a:solidFill>
                  <a:schemeClr val="tx2"/>
                </a:solidFill>
                <a:latin typeface="宋体" pitchFamily="2" charset="-122"/>
                <a:sym typeface="Symbol" pitchFamily="18" charset="2"/>
              </a:rPr>
              <a:t>] = B[</a:t>
            </a:r>
            <a:r>
              <a:rPr lang="en-US" altLang="zh-CN" sz="3000" b="1" i="1" dirty="0">
                <a:solidFill>
                  <a:schemeClr val="tx2"/>
                </a:solidFill>
                <a:latin typeface="宋体" pitchFamily="2" charset="-122"/>
                <a:sym typeface="Symbol" pitchFamily="18" charset="2"/>
              </a:rPr>
              <a:t>j</a:t>
            </a:r>
            <a:r>
              <a:rPr lang="en-US" altLang="zh-CN" sz="3000" b="1" dirty="0">
                <a:solidFill>
                  <a:schemeClr val="tx2"/>
                </a:solidFill>
                <a:latin typeface="宋体" pitchFamily="2" charset="-122"/>
                <a:sym typeface="Symbol" pitchFamily="18" charset="2"/>
              </a:rPr>
              <a:t>][</a:t>
            </a:r>
            <a:r>
              <a:rPr lang="en-US" altLang="zh-CN" sz="3000" b="1" i="1" dirty="0" err="1">
                <a:solidFill>
                  <a:schemeClr val="tx2"/>
                </a:solidFill>
                <a:latin typeface="宋体" pitchFamily="2" charset="-122"/>
                <a:sym typeface="Symbol" pitchFamily="18" charset="2"/>
              </a:rPr>
              <a:t>i</a:t>
            </a:r>
            <a:r>
              <a:rPr lang="en-US" altLang="zh-CN" sz="3000" b="1" dirty="0">
                <a:solidFill>
                  <a:schemeClr val="tx2"/>
                </a:solidFill>
                <a:latin typeface="宋体" pitchFamily="2" charset="-122"/>
                <a:sym typeface="Symbol" pitchFamily="18" charset="2"/>
              </a:rPr>
              <a:t>]</a:t>
            </a:r>
            <a:r>
              <a:rPr lang="zh-CN" altLang="en-US" sz="3000" b="1" dirty="0">
                <a:latin typeface="宋体" pitchFamily="2" charset="-122"/>
                <a:sym typeface="Symbol" pitchFamily="18" charset="2"/>
              </a:rPr>
              <a:t>。即</a:t>
            </a:r>
          </a:p>
          <a:p>
            <a:pPr marL="742950" lvl="1" indent="-285750">
              <a:lnSpc>
                <a:spcPct val="105000"/>
              </a:lnSpc>
              <a:spcBef>
                <a:spcPct val="20000"/>
              </a:spcBef>
              <a:buClr>
                <a:srgbClr val="008000"/>
              </a:buClr>
              <a:buSzPct val="50000"/>
              <a:buFont typeface="Wingdings" pitchFamily="2" charset="2"/>
              <a:buChar char="u"/>
            </a:pPr>
            <a:r>
              <a:rPr lang="zh-CN" altLang="en-US" sz="3000" b="1" dirty="0">
                <a:latin typeface="宋体" pitchFamily="2" charset="-122"/>
                <a:sym typeface="Symbol" pitchFamily="18" charset="2"/>
              </a:rPr>
              <a:t>矩阵 </a:t>
            </a:r>
            <a:r>
              <a:rPr lang="en-US" altLang="zh-CN" sz="3000" b="1" dirty="0">
                <a:latin typeface="宋体" pitchFamily="2" charset="-122"/>
                <a:sym typeface="Symbol" pitchFamily="18" charset="2"/>
              </a:rPr>
              <a:t>A </a:t>
            </a:r>
            <a:r>
              <a:rPr lang="zh-CN" altLang="en-US" sz="3000" b="1" dirty="0">
                <a:latin typeface="宋体" pitchFamily="2" charset="-122"/>
                <a:sym typeface="Symbol" pitchFamily="18" charset="2"/>
              </a:rPr>
              <a:t>的行成为矩阵 </a:t>
            </a:r>
            <a:r>
              <a:rPr lang="en-US" altLang="zh-CN" sz="3000" b="1" dirty="0">
                <a:latin typeface="宋体" pitchFamily="2" charset="-122"/>
                <a:sym typeface="Symbol" pitchFamily="18" charset="2"/>
              </a:rPr>
              <a:t>B </a:t>
            </a:r>
            <a:r>
              <a:rPr lang="zh-CN" altLang="en-US" sz="3000" b="1" dirty="0">
                <a:latin typeface="宋体" pitchFamily="2" charset="-122"/>
                <a:sym typeface="Symbol" pitchFamily="18" charset="2"/>
              </a:rPr>
              <a:t>的列</a:t>
            </a:r>
          </a:p>
          <a:p>
            <a:pPr marL="742950" lvl="1" indent="-285750">
              <a:lnSpc>
                <a:spcPct val="105000"/>
              </a:lnSpc>
              <a:spcBef>
                <a:spcPct val="20000"/>
              </a:spcBef>
              <a:buClr>
                <a:srgbClr val="008000"/>
              </a:buClr>
              <a:buSzPct val="50000"/>
              <a:buFont typeface="Wingdings" pitchFamily="2" charset="2"/>
              <a:buChar char="u"/>
            </a:pPr>
            <a:r>
              <a:rPr lang="zh-CN" altLang="en-US" sz="3000" b="1" dirty="0">
                <a:latin typeface="宋体" pitchFamily="2" charset="-122"/>
                <a:sym typeface="Symbol" pitchFamily="18" charset="2"/>
              </a:rPr>
              <a:t>矩阵 </a:t>
            </a:r>
            <a:r>
              <a:rPr lang="en-US" altLang="zh-CN" sz="3000" b="1" dirty="0">
                <a:latin typeface="宋体" pitchFamily="2" charset="-122"/>
                <a:sym typeface="Symbol" pitchFamily="18" charset="2"/>
              </a:rPr>
              <a:t>A </a:t>
            </a:r>
            <a:r>
              <a:rPr lang="zh-CN" altLang="en-US" sz="3000" b="1" dirty="0">
                <a:latin typeface="宋体" pitchFamily="2" charset="-122"/>
                <a:sym typeface="Symbol" pitchFamily="18" charset="2"/>
              </a:rPr>
              <a:t>的列成为矩阵 </a:t>
            </a:r>
            <a:r>
              <a:rPr lang="en-US" altLang="zh-CN" sz="3000" b="1" dirty="0">
                <a:latin typeface="宋体" pitchFamily="2" charset="-122"/>
                <a:sym typeface="Symbol" pitchFamily="18" charset="2"/>
              </a:rPr>
              <a:t>B </a:t>
            </a:r>
            <a:r>
              <a:rPr lang="zh-CN" altLang="en-US" sz="3000" b="1" dirty="0">
                <a:latin typeface="宋体" pitchFamily="2" charset="-122"/>
                <a:sym typeface="Symbol" pitchFamily="18" charset="2"/>
              </a:rPr>
              <a:t>的行。</a:t>
            </a:r>
          </a:p>
          <a:p>
            <a:pPr marL="342900" indent="-342900">
              <a:lnSpc>
                <a:spcPct val="105000"/>
              </a:lnSpc>
              <a:spcBef>
                <a:spcPct val="20000"/>
              </a:spcBef>
              <a:buClr>
                <a:srgbClr val="990099"/>
              </a:buClr>
              <a:buSzPct val="50000"/>
              <a:buFont typeface="Wingdings" pitchFamily="2" charset="2"/>
              <a:buChar char="n"/>
            </a:pPr>
            <a:r>
              <a:rPr lang="zh-CN" altLang="en-US" sz="3000" b="1" dirty="0">
                <a:latin typeface="宋体" pitchFamily="2" charset="-122"/>
                <a:sym typeface="Symbol" pitchFamily="18" charset="2"/>
              </a:rPr>
              <a:t>在稀疏矩阵的三元组表中，非零矩阵元素按行存放。当行号相同时，按列号递增的顺序存放。</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091BD6A3-E5D8-4796-8326-54DD88D80311}" type="slidenum">
              <a:rPr lang="en-US" altLang="zh-CN">
                <a:latin typeface="华文新魏" pitchFamily="2" charset="-122"/>
                <a:ea typeface="华文新魏" pitchFamily="2" charset="-122"/>
              </a:rPr>
              <a:pPr algn="r"/>
              <a:t>2</a:t>
            </a:fld>
            <a:endParaRPr lang="en-US" altLang="zh-CN">
              <a:latin typeface="华文新魏" pitchFamily="2" charset="-122"/>
              <a:ea typeface="华文新魏" pitchFamily="2" charset="-122"/>
            </a:endParaRPr>
          </a:p>
        </p:txBody>
      </p:sp>
      <p:sp>
        <p:nvSpPr>
          <p:cNvPr id="14340" name="Rectangle 3"/>
          <p:cNvSpPr>
            <a:spLocks noChangeArrowheads="1"/>
          </p:cNvSpPr>
          <p:nvPr/>
        </p:nvSpPr>
        <p:spPr bwMode="auto">
          <a:xfrm>
            <a:off x="214313" y="1412875"/>
            <a:ext cx="8715375"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15000"/>
              </a:spcBef>
              <a:buClr>
                <a:srgbClr val="800080"/>
              </a:buClr>
              <a:buSzPct val="50000"/>
              <a:buFont typeface="Wingdings" pitchFamily="2" charset="2"/>
              <a:buChar char="n"/>
            </a:pPr>
            <a:r>
              <a:rPr lang="zh-CN" altLang="en-US" sz="3200" b="1" dirty="0">
                <a:latin typeface="宋体" pitchFamily="2" charset="-122"/>
              </a:rPr>
              <a:t>多维数组是一维数组的推广。</a:t>
            </a:r>
          </a:p>
          <a:p>
            <a:pPr marL="342900" indent="-342900">
              <a:lnSpc>
                <a:spcPct val="105000"/>
              </a:lnSpc>
              <a:spcBef>
                <a:spcPct val="15000"/>
              </a:spcBef>
              <a:buClr>
                <a:srgbClr val="800080"/>
              </a:buClr>
              <a:buSzPct val="50000"/>
              <a:buFont typeface="Wingdings" pitchFamily="2" charset="2"/>
              <a:buChar char="n"/>
            </a:pPr>
            <a:r>
              <a:rPr lang="zh-CN" altLang="en-US" sz="3200" b="1" dirty="0">
                <a:latin typeface="宋体" pitchFamily="2" charset="-122"/>
              </a:rPr>
              <a:t>多维数组的特点是每一个数据元素可以有多个直接前驱和多个直接后继。</a:t>
            </a:r>
          </a:p>
          <a:p>
            <a:pPr marL="342900" indent="-342900">
              <a:lnSpc>
                <a:spcPct val="105000"/>
              </a:lnSpc>
              <a:spcBef>
                <a:spcPct val="15000"/>
              </a:spcBef>
              <a:buClr>
                <a:srgbClr val="800080"/>
              </a:buClr>
              <a:buSzPct val="50000"/>
              <a:buFont typeface="Wingdings" pitchFamily="2" charset="2"/>
              <a:buChar char="n"/>
            </a:pPr>
            <a:r>
              <a:rPr lang="zh-CN" altLang="en-US" sz="3200" b="1" dirty="0">
                <a:latin typeface="宋体" pitchFamily="2" charset="-122"/>
              </a:rPr>
              <a:t>例如二维数组的数组元素有</a:t>
            </a:r>
            <a:r>
              <a:rPr lang="zh-CN" altLang="en-US" sz="3200" b="1" dirty="0">
                <a:solidFill>
                  <a:srgbClr val="FF0000"/>
                </a:solidFill>
                <a:latin typeface="宋体" pitchFamily="2" charset="-122"/>
              </a:rPr>
              <a:t>两个直接前驱（行和列两个方向），两个直接后继</a:t>
            </a:r>
            <a:r>
              <a:rPr lang="zh-CN" altLang="en-US" sz="3200" b="1" dirty="0">
                <a:latin typeface="宋体" pitchFamily="2" charset="-122"/>
              </a:rPr>
              <a:t>，必须有</a:t>
            </a:r>
            <a:r>
              <a:rPr lang="zh-CN" altLang="en-US" sz="3200" b="1" dirty="0">
                <a:solidFill>
                  <a:srgbClr val="FF0000"/>
                </a:solidFill>
                <a:latin typeface="宋体" pitchFamily="2" charset="-122"/>
              </a:rPr>
              <a:t>两个下标</a:t>
            </a:r>
            <a:r>
              <a:rPr lang="zh-CN" altLang="en-US" sz="3200" b="1" dirty="0">
                <a:latin typeface="宋体" pitchFamily="2" charset="-122"/>
              </a:rPr>
              <a:t>（行、列）以标识该元素的位置。</a:t>
            </a:r>
          </a:p>
        </p:txBody>
      </p:sp>
      <p:sp>
        <p:nvSpPr>
          <p:cNvPr id="7172" name="Rectangle 2"/>
          <p:cNvSpPr txBox="1">
            <a:spLocks noChangeArrowheads="1"/>
          </p:cNvSpPr>
          <p:nvPr/>
        </p:nvSpPr>
        <p:spPr bwMode="auto">
          <a:xfrm>
            <a:off x="1143000" y="0"/>
            <a:ext cx="6858000"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en-US" altLang="zh-CN" sz="4000" b="1">
                <a:solidFill>
                  <a:schemeClr val="tx2"/>
                </a:solidFill>
                <a:latin typeface="Arial" pitchFamily="34" charset="0"/>
                <a:ea typeface="华文新魏" pitchFamily="2" charset="-122"/>
              </a:rPr>
              <a:t>4.1  </a:t>
            </a:r>
            <a:r>
              <a:rPr lang="zh-CN" altLang="en-US" sz="4000" b="1">
                <a:solidFill>
                  <a:schemeClr val="tx2"/>
                </a:solidFill>
                <a:latin typeface="Arial" pitchFamily="34" charset="0"/>
                <a:ea typeface="华文新魏" pitchFamily="2" charset="-122"/>
              </a:rPr>
              <a:t>多维数组的概念与存储</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43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1B576E51-F8E1-4111-89CF-7E45A5ABBE6A}" type="slidenum">
              <a:rPr lang="en-US" altLang="zh-CN">
                <a:latin typeface="华文新魏" pitchFamily="2" charset="-122"/>
                <a:ea typeface="华文新魏" pitchFamily="2" charset="-122"/>
              </a:rPr>
              <a:pPr algn="r"/>
              <a:t>20</a:t>
            </a:fld>
            <a:endParaRPr lang="en-US" altLang="zh-CN">
              <a:latin typeface="华文新魏" pitchFamily="2" charset="-122"/>
              <a:ea typeface="华文新魏" pitchFamily="2" charset="-122"/>
            </a:endParaRPr>
          </a:p>
        </p:txBody>
      </p:sp>
      <p:sp>
        <p:nvSpPr>
          <p:cNvPr id="26627" name="Text Box 2"/>
          <p:cNvSpPr txBox="1">
            <a:spLocks noChangeArrowheads="1"/>
          </p:cNvSpPr>
          <p:nvPr/>
        </p:nvSpPr>
        <p:spPr bwMode="auto">
          <a:xfrm>
            <a:off x="-125413" y="249238"/>
            <a:ext cx="26352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endParaRPr lang="zh-CN" altLang="en-US"/>
          </a:p>
        </p:txBody>
      </p:sp>
      <p:graphicFrame>
        <p:nvGraphicFramePr>
          <p:cNvPr id="26628" name="Object 4"/>
          <p:cNvGraphicFramePr>
            <a:graphicFrameLocks noChangeAspect="1"/>
          </p:cNvGraphicFramePr>
          <p:nvPr/>
        </p:nvGraphicFramePr>
        <p:xfrm>
          <a:off x="6350" y="1941513"/>
          <a:ext cx="5005388" cy="3690937"/>
        </p:xfrm>
        <a:graphic>
          <a:graphicData uri="http://schemas.openxmlformats.org/presentationml/2006/ole">
            <mc:AlternateContent xmlns:mc="http://schemas.openxmlformats.org/markup-compatibility/2006">
              <mc:Choice xmlns:v="urn:schemas-microsoft-com:vml" Requires="v">
                <p:oleObj spid="_x0000_s26644" r:id="rId3" imgW="2451100" imgH="1371600" progId="Equation.3">
                  <p:embed/>
                </p:oleObj>
              </mc:Choice>
              <mc:Fallback>
                <p:oleObj r:id="rId3" imgW="2451100" imgH="1371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 y="1941513"/>
                        <a:ext cx="5005388" cy="369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9" name="Text Box 4"/>
          <p:cNvSpPr txBox="1">
            <a:spLocks noChangeArrowheads="1"/>
          </p:cNvSpPr>
          <p:nvPr/>
        </p:nvSpPr>
        <p:spPr bwMode="auto">
          <a:xfrm>
            <a:off x="571500" y="571500"/>
            <a:ext cx="2362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sz="3600" b="1" dirty="0">
                <a:solidFill>
                  <a:schemeClr val="tx2"/>
                </a:solidFill>
                <a:ea typeface="仿宋_GB2312" pitchFamily="49" charset="-122"/>
              </a:rPr>
              <a:t>稀疏矩阵</a:t>
            </a:r>
            <a:endParaRPr lang="zh-CN" altLang="en-US" b="1" dirty="0">
              <a:solidFill>
                <a:schemeClr val="tx2"/>
              </a:solidFill>
            </a:endParaRPr>
          </a:p>
        </p:txBody>
      </p:sp>
      <p:graphicFrame>
        <p:nvGraphicFramePr>
          <p:cNvPr id="26630" name="Object 5"/>
          <p:cNvGraphicFramePr>
            <a:graphicFrameLocks noChangeAspect="1"/>
          </p:cNvGraphicFramePr>
          <p:nvPr/>
        </p:nvGraphicFramePr>
        <p:xfrm>
          <a:off x="5292725" y="892175"/>
          <a:ext cx="4233863" cy="4876800"/>
        </p:xfrm>
        <a:graphic>
          <a:graphicData uri="http://schemas.openxmlformats.org/presentationml/2006/ole">
            <mc:AlternateContent xmlns:mc="http://schemas.openxmlformats.org/markup-compatibility/2006">
              <mc:Choice xmlns:v="urn:schemas-microsoft-com:vml" Requires="v">
                <p:oleObj spid="_x0000_s26645" r:id="rId5" imgW="5209032" imgH="5823204" progId="Word.Document.8">
                  <p:embed/>
                </p:oleObj>
              </mc:Choice>
              <mc:Fallback>
                <p:oleObj r:id="rId5" imgW="5209032" imgH="5823204"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725" y="892175"/>
                        <a:ext cx="42338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1" name="TextBox 6"/>
          <p:cNvSpPr txBox="1">
            <a:spLocks noChangeArrowheads="1"/>
          </p:cNvSpPr>
          <p:nvPr/>
        </p:nvSpPr>
        <p:spPr bwMode="auto">
          <a:xfrm>
            <a:off x="139700" y="1357313"/>
            <a:ext cx="4000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3200" b="1">
                <a:solidFill>
                  <a:srgbClr val="FF0000"/>
                </a:solidFill>
              </a:rPr>
              <a:t>0    1   2     3   4    5    6</a:t>
            </a:r>
            <a:endParaRPr lang="zh-CN" altLang="en-US" sz="3200" b="1">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D5F53FDE-5859-406E-8C46-019EE7E7E4DD}" type="slidenum">
              <a:rPr lang="en-US" altLang="zh-CN">
                <a:latin typeface="华文新魏" pitchFamily="2" charset="-122"/>
                <a:ea typeface="华文新魏" pitchFamily="2" charset="-122"/>
              </a:rPr>
              <a:pPr algn="r"/>
              <a:t>21</a:t>
            </a:fld>
            <a:endParaRPr lang="en-US" altLang="zh-CN">
              <a:latin typeface="华文新魏" pitchFamily="2" charset="-122"/>
              <a:ea typeface="华文新魏" pitchFamily="2" charset="-122"/>
            </a:endParaRPr>
          </a:p>
        </p:txBody>
      </p:sp>
      <p:sp>
        <p:nvSpPr>
          <p:cNvPr id="27651" name="Rectangle 2"/>
          <p:cNvSpPr>
            <a:spLocks noGrp="1" noChangeArrowheads="1"/>
          </p:cNvSpPr>
          <p:nvPr>
            <p:ph type="title" idx="4294967295"/>
          </p:nvPr>
        </p:nvSpPr>
        <p:spPr>
          <a:xfrm>
            <a:off x="215900" y="406400"/>
            <a:ext cx="8610600" cy="965200"/>
          </a:xfrm>
        </p:spPr>
        <p:txBody>
          <a:bodyPr/>
          <a:lstStyle/>
          <a:p>
            <a:pPr algn="ctr" eaLnBrk="1" hangingPunct="1"/>
            <a:r>
              <a:rPr lang="zh-CN" altLang="en-US" sz="4000" b="1" dirty="0" smtClean="0">
                <a:solidFill>
                  <a:srgbClr val="CC0000"/>
                </a:solidFill>
                <a:ea typeface="华文新魏" pitchFamily="2" charset="-122"/>
              </a:rPr>
              <a:t>用三元组表表示的稀疏矩阵及其转置</a:t>
            </a:r>
            <a:endParaRPr lang="zh-CN" altLang="en-US" sz="4800" dirty="0" smtClean="0">
              <a:ea typeface="华文新魏" pitchFamily="2" charset="-122"/>
            </a:endParaRPr>
          </a:p>
        </p:txBody>
      </p:sp>
      <p:graphicFrame>
        <p:nvGraphicFramePr>
          <p:cNvPr id="27652" name="Object 3"/>
          <p:cNvGraphicFramePr>
            <a:graphicFrameLocks noGrp="1" noChangeAspect="1"/>
          </p:cNvGraphicFramePr>
          <p:nvPr>
            <p:ph type="tbl" idx="4294967295"/>
            <p:extLst>
              <p:ext uri="{D42A27DB-BD31-4B8C-83A1-F6EECF244321}">
                <p14:modId xmlns:p14="http://schemas.microsoft.com/office/powerpoint/2010/main" val="1292718698"/>
              </p:ext>
            </p:extLst>
          </p:nvPr>
        </p:nvGraphicFramePr>
        <p:xfrm>
          <a:off x="1004888" y="2020888"/>
          <a:ext cx="6881812" cy="4202112"/>
        </p:xfrm>
        <a:graphic>
          <a:graphicData uri="http://schemas.openxmlformats.org/presentationml/2006/ole">
            <mc:AlternateContent xmlns:mc="http://schemas.openxmlformats.org/markup-compatibility/2006">
              <mc:Choice xmlns:v="urn:schemas-microsoft-com:vml" Requires="v">
                <p:oleObj spid="_x0000_s27660" name="Document" r:id="rId4" imgW="9608752" imgH="5867599" progId="Word.Document.8">
                  <p:embed/>
                </p:oleObj>
              </mc:Choice>
              <mc:Fallback>
                <p:oleObj name="Document" r:id="rId4" imgW="9608752" imgH="5867599" progId="Word.Document.8">
                  <p:embed/>
                  <p:pic>
                    <p:nvPicPr>
                      <p:cNvPr id="0" name="Object 3"/>
                      <p:cNvPicPr>
                        <a:picLocks noGrp="1" noChangeAspect="1" noChangeArrowheads="1"/>
                      </p:cNvPicPr>
                      <p:nvPr/>
                    </p:nvPicPr>
                    <p:blipFill>
                      <a:blip r:embed="rId5"/>
                      <a:srcRect/>
                      <a:stretch>
                        <a:fillRect/>
                      </a:stretch>
                    </p:blipFill>
                    <p:spPr bwMode="auto">
                      <a:xfrm>
                        <a:off x="1004888" y="2020888"/>
                        <a:ext cx="6881812" cy="420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3" name="Text Box 4"/>
          <p:cNvSpPr txBox="1">
            <a:spLocks noChangeArrowheads="1"/>
          </p:cNvSpPr>
          <p:nvPr/>
        </p:nvSpPr>
        <p:spPr bwMode="auto">
          <a:xfrm>
            <a:off x="965200" y="1398588"/>
            <a:ext cx="7156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sz="2800" b="1" dirty="0">
                <a:latin typeface="仿宋_GB2312" pitchFamily="49" charset="-122"/>
                <a:ea typeface="仿宋_GB2312" pitchFamily="49" charset="-122"/>
              </a:rPr>
              <a:t>原矩阵三元组表         </a:t>
            </a:r>
            <a:r>
              <a:rPr lang="zh-CN" altLang="en-US" sz="2800" b="1" dirty="0">
                <a:solidFill>
                  <a:schemeClr val="tx2"/>
                </a:solidFill>
                <a:latin typeface="仿宋_GB2312" pitchFamily="49" charset="-122"/>
                <a:ea typeface="仿宋_GB2312" pitchFamily="49" charset="-122"/>
              </a:rPr>
              <a:t>转置矩阵三元组表</a:t>
            </a: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AF96F2AB-441E-415A-8B66-4A32275AE767}" type="slidenum">
              <a:rPr lang="en-US" altLang="zh-CN">
                <a:latin typeface="华文新魏" pitchFamily="2" charset="-122"/>
                <a:ea typeface="华文新魏" pitchFamily="2" charset="-122"/>
              </a:rPr>
              <a:pPr algn="r"/>
              <a:t>22</a:t>
            </a:fld>
            <a:endParaRPr lang="en-US" altLang="zh-CN">
              <a:latin typeface="华文新魏" pitchFamily="2" charset="-122"/>
              <a:ea typeface="华文新魏" pitchFamily="2" charset="-122"/>
            </a:endParaRPr>
          </a:p>
        </p:txBody>
      </p:sp>
      <p:sp>
        <p:nvSpPr>
          <p:cNvPr id="28675" name="Rectangle 2"/>
          <p:cNvSpPr>
            <a:spLocks noGrp="1" noChangeArrowheads="1"/>
          </p:cNvSpPr>
          <p:nvPr>
            <p:ph type="title" idx="4294967295"/>
          </p:nvPr>
        </p:nvSpPr>
        <p:spPr>
          <a:xfrm>
            <a:off x="2057400" y="381000"/>
            <a:ext cx="5486400" cy="1120775"/>
          </a:xfrm>
        </p:spPr>
        <p:txBody>
          <a:bodyPr/>
          <a:lstStyle/>
          <a:p>
            <a:pPr eaLnBrk="1" hangingPunct="1"/>
            <a:r>
              <a:rPr lang="zh-CN" altLang="en-US" sz="4000" b="1" smtClean="0">
                <a:solidFill>
                  <a:srgbClr val="CC0000"/>
                </a:solidFill>
                <a:ea typeface="华文新魏" pitchFamily="2" charset="-122"/>
              </a:rPr>
              <a:t>稀疏矩阵转置算法思想</a:t>
            </a:r>
            <a:endParaRPr lang="zh-CN" altLang="en-US" sz="4000" smtClean="0">
              <a:ea typeface="华文新魏" pitchFamily="2" charset="-122"/>
            </a:endParaRPr>
          </a:p>
        </p:txBody>
      </p:sp>
      <p:sp>
        <p:nvSpPr>
          <p:cNvPr id="28676" name="Rectangle 3"/>
          <p:cNvSpPr>
            <a:spLocks noGrp="1" noChangeArrowheads="1"/>
          </p:cNvSpPr>
          <p:nvPr>
            <p:ph type="body" idx="4294967295"/>
          </p:nvPr>
        </p:nvSpPr>
        <p:spPr>
          <a:xfrm>
            <a:off x="647700" y="1346200"/>
            <a:ext cx="8244780" cy="4038600"/>
          </a:xfrm>
        </p:spPr>
        <p:txBody>
          <a:bodyPr/>
          <a:lstStyle/>
          <a:p>
            <a:pPr eaLnBrk="1" hangingPunct="1">
              <a:lnSpc>
                <a:spcPct val="110000"/>
              </a:lnSpc>
              <a:buClr>
                <a:srgbClr val="990099"/>
              </a:buClr>
              <a:buSzPct val="50000"/>
            </a:pPr>
            <a:r>
              <a:rPr lang="zh-CN" altLang="en-US" sz="3000" b="1" dirty="0" smtClean="0">
                <a:solidFill>
                  <a:srgbClr val="000099"/>
                </a:solidFill>
                <a:latin typeface="Times New Roman" pitchFamily="18" charset="0"/>
                <a:ea typeface="仿宋_GB2312" pitchFamily="49" charset="-122"/>
              </a:rPr>
              <a:t>方法</a:t>
            </a:r>
            <a:r>
              <a:rPr lang="en-US" altLang="zh-CN" sz="3000" b="1" dirty="0" smtClean="0">
                <a:solidFill>
                  <a:srgbClr val="000099"/>
                </a:solidFill>
                <a:latin typeface="Times New Roman" pitchFamily="18" charset="0"/>
                <a:ea typeface="仿宋_GB2312" pitchFamily="49" charset="-122"/>
              </a:rPr>
              <a:t>1</a:t>
            </a:r>
            <a:r>
              <a:rPr lang="zh-CN" altLang="en-US" sz="3000" b="1" dirty="0" smtClean="0">
                <a:solidFill>
                  <a:srgbClr val="000099"/>
                </a:solidFill>
                <a:latin typeface="Times New Roman" pitchFamily="18" charset="0"/>
                <a:ea typeface="仿宋_GB2312" pitchFamily="49" charset="-122"/>
              </a:rPr>
              <a:t>：先行列互换，后排序；</a:t>
            </a:r>
            <a:endParaRPr lang="en-US" altLang="zh-CN" sz="3000" b="1" dirty="0" smtClean="0">
              <a:solidFill>
                <a:srgbClr val="000099"/>
              </a:solidFill>
              <a:latin typeface="Times New Roman" pitchFamily="18" charset="0"/>
              <a:ea typeface="仿宋_GB2312" pitchFamily="49" charset="-122"/>
            </a:endParaRPr>
          </a:p>
          <a:p>
            <a:pPr eaLnBrk="1" hangingPunct="1">
              <a:lnSpc>
                <a:spcPct val="110000"/>
              </a:lnSpc>
              <a:buClr>
                <a:srgbClr val="990099"/>
              </a:buClr>
              <a:buSzPct val="50000"/>
            </a:pPr>
            <a:endParaRPr lang="en-US" altLang="zh-CN" sz="3000" b="1" dirty="0" smtClean="0">
              <a:solidFill>
                <a:srgbClr val="000099"/>
              </a:solidFill>
              <a:latin typeface="Times New Roman" pitchFamily="18" charset="0"/>
              <a:ea typeface="仿宋_GB2312" pitchFamily="49" charset="-122"/>
            </a:endParaRPr>
          </a:p>
          <a:p>
            <a:pPr eaLnBrk="1" hangingPunct="1">
              <a:lnSpc>
                <a:spcPct val="110000"/>
              </a:lnSpc>
              <a:buClr>
                <a:srgbClr val="990099"/>
              </a:buClr>
              <a:buSzPct val="50000"/>
            </a:pPr>
            <a:endParaRPr lang="en-US" altLang="zh-CN" sz="3000" b="1" dirty="0" smtClean="0">
              <a:solidFill>
                <a:srgbClr val="000099"/>
              </a:solidFill>
              <a:latin typeface="Times New Roman" pitchFamily="18" charset="0"/>
              <a:ea typeface="仿宋_GB2312" pitchFamily="49" charset="-122"/>
            </a:endParaRPr>
          </a:p>
          <a:p>
            <a:pPr eaLnBrk="1" hangingPunct="1">
              <a:lnSpc>
                <a:spcPct val="110000"/>
              </a:lnSpc>
              <a:buClr>
                <a:srgbClr val="990099"/>
              </a:buClr>
              <a:buSzPct val="50000"/>
            </a:pPr>
            <a:r>
              <a:rPr lang="zh-CN" altLang="en-US" sz="3000" b="1" dirty="0" smtClean="0">
                <a:solidFill>
                  <a:srgbClr val="000099"/>
                </a:solidFill>
                <a:latin typeface="Times New Roman" pitchFamily="18" charset="0"/>
                <a:ea typeface="仿宋_GB2312" pitchFamily="49" charset="-122"/>
              </a:rPr>
              <a:t>方法</a:t>
            </a:r>
            <a:r>
              <a:rPr lang="en-US" altLang="zh-CN" sz="3000" b="1" dirty="0" smtClean="0">
                <a:solidFill>
                  <a:srgbClr val="000099"/>
                </a:solidFill>
                <a:latin typeface="Times New Roman" pitchFamily="18" charset="0"/>
                <a:ea typeface="仿宋_GB2312" pitchFamily="49" charset="-122"/>
              </a:rPr>
              <a:t>2</a:t>
            </a:r>
            <a:r>
              <a:rPr lang="zh-CN" altLang="en-US" sz="3000" b="1" dirty="0" smtClean="0">
                <a:solidFill>
                  <a:srgbClr val="000099"/>
                </a:solidFill>
                <a:latin typeface="Times New Roman" pitchFamily="18" charset="0"/>
                <a:ea typeface="仿宋_GB2312" pitchFamily="49" charset="-122"/>
              </a:rPr>
              <a:t>：每次从源矩阵中复制一列到新矩阵中</a:t>
            </a:r>
            <a:endParaRPr lang="en-US" altLang="zh-CN" sz="3000" b="1" dirty="0" smtClean="0">
              <a:solidFill>
                <a:srgbClr val="000099"/>
              </a:solidFill>
              <a:latin typeface="Times New Roman" pitchFamily="18" charset="0"/>
              <a:ea typeface="仿宋_GB2312" pitchFamily="49" charset="-122"/>
            </a:endParaRPr>
          </a:p>
          <a:p>
            <a:pPr eaLnBrk="1" hangingPunct="1">
              <a:lnSpc>
                <a:spcPct val="110000"/>
              </a:lnSpc>
              <a:buClr>
                <a:srgbClr val="990099"/>
              </a:buClr>
              <a:buSzPct val="50000"/>
              <a:buFont typeface="Wingdings" pitchFamily="2" charset="2"/>
              <a:buChar char="ü"/>
            </a:pPr>
            <a:r>
              <a:rPr lang="zh-CN" altLang="en-US" sz="2400" b="1" dirty="0" smtClean="0">
                <a:solidFill>
                  <a:srgbClr val="000099"/>
                </a:solidFill>
                <a:latin typeface="Times New Roman" pitchFamily="18" charset="0"/>
                <a:ea typeface="仿宋_GB2312" pitchFamily="49" charset="-122"/>
              </a:rPr>
              <a:t>设矩阵列数为</a:t>
            </a:r>
            <a:r>
              <a:rPr lang="zh-CN" altLang="en-US" sz="2400" b="1" dirty="0" smtClean="0">
                <a:latin typeface="Times New Roman" pitchFamily="18" charset="0"/>
                <a:ea typeface="仿宋_GB2312" pitchFamily="49" charset="-122"/>
              </a:rPr>
              <a:t> </a:t>
            </a:r>
            <a:r>
              <a:rPr lang="en-US" altLang="zh-CN" sz="2400" b="1" dirty="0" smtClean="0">
                <a:solidFill>
                  <a:srgbClr val="FF3300"/>
                </a:solidFill>
                <a:latin typeface="Times New Roman" pitchFamily="18" charset="0"/>
                <a:ea typeface="仿宋_GB2312" pitchFamily="49" charset="-122"/>
              </a:rPr>
              <a:t>Cols</a:t>
            </a:r>
            <a:r>
              <a:rPr lang="zh-CN" altLang="en-US" sz="2400" b="1" dirty="0" smtClean="0">
                <a:solidFill>
                  <a:srgbClr val="000099"/>
                </a:solidFill>
                <a:latin typeface="Times New Roman" pitchFamily="18" charset="0"/>
                <a:ea typeface="仿宋_GB2312" pitchFamily="49" charset="-122"/>
              </a:rPr>
              <a:t>，对矩阵三元组表扫描</a:t>
            </a:r>
            <a:r>
              <a:rPr lang="en-US" altLang="zh-CN" sz="2400" b="1" dirty="0" smtClean="0">
                <a:solidFill>
                  <a:srgbClr val="FF3300"/>
                </a:solidFill>
                <a:latin typeface="Times New Roman" pitchFamily="18" charset="0"/>
                <a:ea typeface="仿宋_GB2312" pitchFamily="49" charset="-122"/>
              </a:rPr>
              <a:t>Cols </a:t>
            </a:r>
            <a:r>
              <a:rPr lang="zh-CN" altLang="en-US" sz="2400" b="1" dirty="0" smtClean="0">
                <a:solidFill>
                  <a:srgbClr val="000099"/>
                </a:solidFill>
                <a:latin typeface="Times New Roman" pitchFamily="18" charset="0"/>
                <a:ea typeface="仿宋_GB2312" pitchFamily="49" charset="-122"/>
              </a:rPr>
              <a:t>次</a:t>
            </a:r>
            <a:r>
              <a:rPr lang="en-US" altLang="zh-CN" sz="2400" b="1" dirty="0" smtClean="0">
                <a:solidFill>
                  <a:srgbClr val="000099"/>
                </a:solidFill>
                <a:latin typeface="Times New Roman" pitchFamily="18" charset="0"/>
                <a:ea typeface="仿宋_GB2312" pitchFamily="49" charset="-122"/>
              </a:rPr>
              <a:t>:</a:t>
            </a:r>
          </a:p>
          <a:p>
            <a:pPr eaLnBrk="1" hangingPunct="1">
              <a:lnSpc>
                <a:spcPct val="110000"/>
              </a:lnSpc>
              <a:buClr>
                <a:srgbClr val="990099"/>
              </a:buClr>
              <a:buSzPct val="50000"/>
              <a:buFont typeface="Wingdings" pitchFamily="2" charset="2"/>
              <a:buChar char="ü"/>
            </a:pPr>
            <a:r>
              <a:rPr lang="zh-CN" altLang="en-US" sz="2400" b="1" dirty="0" smtClean="0">
                <a:solidFill>
                  <a:srgbClr val="000099"/>
                </a:solidFill>
                <a:latin typeface="Times New Roman" pitchFamily="18" charset="0"/>
                <a:ea typeface="仿宋_GB2312" pitchFamily="49" charset="-122"/>
              </a:rPr>
              <a:t>第</a:t>
            </a:r>
            <a:r>
              <a:rPr lang="zh-CN" altLang="en-US" sz="2400" b="1" dirty="0" smtClean="0">
                <a:latin typeface="Times New Roman" pitchFamily="18" charset="0"/>
                <a:ea typeface="仿宋_GB2312" pitchFamily="49" charset="-122"/>
              </a:rPr>
              <a:t> </a:t>
            </a:r>
            <a:r>
              <a:rPr lang="en-US" altLang="zh-CN" sz="2400" b="1" dirty="0" smtClean="0">
                <a:solidFill>
                  <a:srgbClr val="FF3300"/>
                </a:solidFill>
                <a:latin typeface="Times New Roman" pitchFamily="18" charset="0"/>
                <a:ea typeface="仿宋_GB2312" pitchFamily="49" charset="-122"/>
              </a:rPr>
              <a:t>k </a:t>
            </a:r>
            <a:r>
              <a:rPr lang="zh-CN" altLang="en-US" sz="2400" b="1" dirty="0" smtClean="0">
                <a:solidFill>
                  <a:srgbClr val="000099"/>
                </a:solidFill>
                <a:latin typeface="Times New Roman" pitchFamily="18" charset="0"/>
                <a:ea typeface="仿宋_GB2312" pitchFamily="49" charset="-122"/>
              </a:rPr>
              <a:t>次扫描找寻所有列号为</a:t>
            </a:r>
            <a:r>
              <a:rPr lang="zh-CN" altLang="en-US" sz="2400" b="1" dirty="0" smtClean="0">
                <a:latin typeface="Times New Roman" pitchFamily="18" charset="0"/>
                <a:ea typeface="仿宋_GB2312" pitchFamily="49" charset="-122"/>
              </a:rPr>
              <a:t> </a:t>
            </a:r>
            <a:r>
              <a:rPr lang="en-US" altLang="zh-CN" sz="2400" b="1" dirty="0" smtClean="0">
                <a:solidFill>
                  <a:srgbClr val="FF3300"/>
                </a:solidFill>
                <a:latin typeface="Times New Roman" pitchFamily="18" charset="0"/>
                <a:ea typeface="仿宋_GB2312" pitchFamily="49" charset="-122"/>
              </a:rPr>
              <a:t>k</a:t>
            </a:r>
            <a:r>
              <a:rPr lang="en-US" altLang="zh-CN" sz="2400" b="1" i="1" dirty="0" smtClean="0">
                <a:solidFill>
                  <a:srgbClr val="FF3300"/>
                </a:solidFill>
                <a:latin typeface="Times New Roman" pitchFamily="18" charset="0"/>
                <a:ea typeface="仿宋_GB2312" pitchFamily="49" charset="-122"/>
              </a:rPr>
              <a:t> </a:t>
            </a:r>
            <a:r>
              <a:rPr lang="zh-CN" altLang="en-US" sz="2400" b="1" dirty="0" smtClean="0">
                <a:solidFill>
                  <a:srgbClr val="000099"/>
                </a:solidFill>
                <a:latin typeface="Times New Roman" pitchFamily="18" charset="0"/>
                <a:ea typeface="仿宋_GB2312" pitchFamily="49" charset="-122"/>
              </a:rPr>
              <a:t>的项</a:t>
            </a:r>
            <a:r>
              <a:rPr lang="en-US" altLang="zh-CN" sz="2400" b="1" dirty="0" smtClean="0">
                <a:solidFill>
                  <a:srgbClr val="000099"/>
                </a:solidFill>
                <a:latin typeface="Times New Roman" pitchFamily="18" charset="0"/>
                <a:ea typeface="仿宋_GB2312" pitchFamily="49" charset="-122"/>
              </a:rPr>
              <a:t>:</a:t>
            </a:r>
            <a:r>
              <a:rPr lang="zh-CN" altLang="en-US" sz="2400" b="1" dirty="0" smtClean="0">
                <a:solidFill>
                  <a:srgbClr val="000099"/>
                </a:solidFill>
                <a:latin typeface="Times New Roman" pitchFamily="18" charset="0"/>
                <a:ea typeface="仿宋_GB2312" pitchFamily="49" charset="-122"/>
              </a:rPr>
              <a:t>将其行号变列号、列号变行号，顺次存于转置矩阵三元组表。</a:t>
            </a:r>
          </a:p>
        </p:txBody>
      </p:sp>
      <p:sp>
        <p:nvSpPr>
          <p:cNvPr id="2" name="爆炸形 1 1"/>
          <p:cNvSpPr/>
          <p:nvPr/>
        </p:nvSpPr>
        <p:spPr bwMode="auto">
          <a:xfrm>
            <a:off x="2987824" y="1647488"/>
            <a:ext cx="4968552" cy="1656184"/>
          </a:xfrm>
          <a:prstGeom prst="irregularSeal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R="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0000"/>
                </a:solidFill>
                <a:effectLst/>
                <a:latin typeface="Times New Roman" pitchFamily="18" charset="0"/>
                <a:ea typeface="宋体" pitchFamily="2" charset="-122"/>
              </a:rPr>
              <a:t>思考？一次排序还是</a:t>
            </a:r>
            <a:r>
              <a:rPr kumimoji="0" lang="en-US" altLang="zh-CN" sz="2400" b="1" i="0" u="none" strike="noStrike" cap="none" normalizeH="0" baseline="0" dirty="0" smtClean="0">
                <a:ln>
                  <a:noFill/>
                </a:ln>
                <a:solidFill>
                  <a:srgbClr val="FF0000"/>
                </a:solidFill>
                <a:effectLst/>
                <a:latin typeface="Times New Roman" pitchFamily="18" charset="0"/>
                <a:ea typeface="宋体" pitchFamily="2" charset="-122"/>
              </a:rPr>
              <a:t/>
            </a:r>
            <a:br>
              <a:rPr kumimoji="0" lang="en-US" altLang="zh-CN" sz="2400" b="1" i="0" u="none" strike="noStrike" cap="none" normalizeH="0" baseline="0" dirty="0" smtClean="0">
                <a:ln>
                  <a:noFill/>
                </a:ln>
                <a:solidFill>
                  <a:srgbClr val="FF0000"/>
                </a:solidFill>
                <a:effectLst/>
                <a:latin typeface="Times New Roman" pitchFamily="18" charset="0"/>
                <a:ea typeface="宋体" pitchFamily="2" charset="-122"/>
              </a:rPr>
            </a:br>
            <a:r>
              <a:rPr kumimoji="0" lang="zh-CN" altLang="en-US" sz="2400" b="1" i="0" u="none" strike="noStrike" cap="none" normalizeH="0" baseline="0" dirty="0" smtClean="0">
                <a:ln>
                  <a:noFill/>
                </a:ln>
                <a:solidFill>
                  <a:srgbClr val="FF0000"/>
                </a:solidFill>
                <a:effectLst/>
                <a:latin typeface="Times New Roman" pitchFamily="18" charset="0"/>
                <a:ea typeface="宋体" pitchFamily="2" charset="-122"/>
              </a:rPr>
              <a:t>行</a:t>
            </a:r>
            <a:r>
              <a:rPr kumimoji="0" lang="en-US" altLang="zh-CN" sz="2400" b="1" i="0" u="none" strike="noStrike" cap="none" normalizeH="0" baseline="0" dirty="0" smtClean="0">
                <a:ln>
                  <a:noFill/>
                </a:ln>
                <a:solidFill>
                  <a:srgbClr val="FF0000"/>
                </a:solidFill>
                <a:effectLst/>
                <a:latin typeface="Times New Roman" pitchFamily="18" charset="0"/>
                <a:ea typeface="宋体" pitchFamily="2" charset="-122"/>
              </a:rPr>
              <a:t>/</a:t>
            </a:r>
            <a:r>
              <a:rPr kumimoji="0" lang="zh-CN" altLang="en-US" sz="2400" b="1" i="0" u="none" strike="noStrike" cap="none" normalizeH="0" baseline="0" dirty="0" smtClean="0">
                <a:ln>
                  <a:noFill/>
                </a:ln>
                <a:solidFill>
                  <a:srgbClr val="FF0000"/>
                </a:solidFill>
                <a:effectLst/>
                <a:latin typeface="Times New Roman" pitchFamily="18" charset="0"/>
                <a:ea typeface="宋体" pitchFamily="2" charset="-122"/>
              </a:rPr>
              <a:t>列分别排序？</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4FC2707D-F098-4565-B691-0021683C10AF}" type="slidenum">
              <a:rPr lang="en-US" altLang="zh-CN">
                <a:latin typeface="华文新魏" pitchFamily="2" charset="-122"/>
                <a:ea typeface="华文新魏" pitchFamily="2" charset="-122"/>
              </a:rPr>
              <a:pPr algn="r"/>
              <a:t>23</a:t>
            </a:fld>
            <a:endParaRPr lang="en-US" altLang="zh-CN">
              <a:latin typeface="华文新魏" pitchFamily="2" charset="-122"/>
              <a:ea typeface="华文新魏" pitchFamily="2" charset="-122"/>
            </a:endParaRPr>
          </a:p>
        </p:txBody>
      </p:sp>
      <p:sp>
        <p:nvSpPr>
          <p:cNvPr id="29699" name="Rectangle 3"/>
          <p:cNvSpPr>
            <a:spLocks noGrp="1" noChangeArrowheads="1"/>
          </p:cNvSpPr>
          <p:nvPr>
            <p:ph type="title" idx="4294967295"/>
          </p:nvPr>
        </p:nvSpPr>
        <p:spPr>
          <a:xfrm>
            <a:off x="576263" y="469900"/>
            <a:ext cx="8229600" cy="882650"/>
          </a:xfrm>
        </p:spPr>
        <p:txBody>
          <a:bodyPr/>
          <a:lstStyle/>
          <a:p>
            <a:pPr algn="ctr" eaLnBrk="1" hangingPunct="1"/>
            <a:r>
              <a:rPr lang="zh-CN" altLang="en-US" sz="3600" b="1" smtClean="0">
                <a:solidFill>
                  <a:schemeClr val="tx2"/>
                </a:solidFill>
                <a:ea typeface="华文新魏" pitchFamily="2" charset="-122"/>
              </a:rPr>
              <a:t>稀疏矩阵的转置</a:t>
            </a:r>
          </a:p>
        </p:txBody>
      </p:sp>
      <p:sp>
        <p:nvSpPr>
          <p:cNvPr id="45060" name="Rectangle 4"/>
          <p:cNvSpPr>
            <a:spLocks noGrp="1" noChangeArrowheads="1"/>
          </p:cNvSpPr>
          <p:nvPr>
            <p:ph type="body" idx="4294967295"/>
          </p:nvPr>
        </p:nvSpPr>
        <p:spPr>
          <a:xfrm>
            <a:off x="622300" y="1295400"/>
            <a:ext cx="8229600" cy="5040313"/>
          </a:xfrm>
        </p:spPr>
        <p:txBody>
          <a:bodyPr/>
          <a:lstStyle/>
          <a:p>
            <a:pPr eaLnBrk="1" hangingPunct="1">
              <a:lnSpc>
                <a:spcPct val="110000"/>
              </a:lnSpc>
              <a:spcBef>
                <a:spcPct val="0"/>
              </a:spcBef>
              <a:buFont typeface="Wingdings" pitchFamily="2" charset="2"/>
              <a:buNone/>
            </a:pPr>
            <a:r>
              <a:rPr lang="en-US" altLang="zh-CN" sz="2800" b="1" dirty="0" smtClean="0">
                <a:latin typeface="Times New Roman" pitchFamily="18" charset="0"/>
                <a:ea typeface="隶书" pitchFamily="49" charset="-122"/>
              </a:rPr>
              <a:t>void </a:t>
            </a:r>
            <a:r>
              <a:rPr lang="en-US" altLang="zh-CN" sz="2800" b="1" dirty="0" err="1" smtClean="0">
                <a:latin typeface="Times New Roman" pitchFamily="18" charset="0"/>
                <a:ea typeface="隶书" pitchFamily="49" charset="-122"/>
              </a:rPr>
              <a:t>SparseMatrix</a:t>
            </a:r>
            <a:r>
              <a:rPr lang="en-US" altLang="zh-CN" sz="2800" b="1" dirty="0" smtClean="0">
                <a:latin typeface="Times New Roman" pitchFamily="18" charset="0"/>
                <a:ea typeface="隶书" pitchFamily="49" charset="-122"/>
              </a:rPr>
              <a:t>::Transpose (</a:t>
            </a:r>
            <a:r>
              <a:rPr lang="en-US" altLang="zh-CN" sz="2800" b="1" dirty="0" err="1" smtClean="0">
                <a:latin typeface="Times New Roman" pitchFamily="18" charset="0"/>
                <a:ea typeface="隶书" pitchFamily="49" charset="-122"/>
              </a:rPr>
              <a:t>SparseMatrix</a:t>
            </a:r>
            <a:r>
              <a:rPr lang="en-US" altLang="zh-CN" sz="2800" b="1" dirty="0" smtClean="0">
                <a:latin typeface="Times New Roman" pitchFamily="18" charset="0"/>
                <a:ea typeface="隶书" pitchFamily="49" charset="-122"/>
              </a:rPr>
              <a:t>&amp; B) {</a:t>
            </a:r>
          </a:p>
          <a:p>
            <a:pPr eaLnBrk="1" hangingPunct="1">
              <a:lnSpc>
                <a:spcPct val="110000"/>
              </a:lnSpc>
              <a:spcBef>
                <a:spcPct val="0"/>
              </a:spcBef>
              <a:buFont typeface="Wingdings" pitchFamily="2" charset="2"/>
              <a:buNone/>
            </a:pPr>
            <a:r>
              <a:rPr lang="en-US" altLang="zh-CN" sz="2800" b="1" dirty="0" smtClean="0">
                <a:solidFill>
                  <a:schemeClr val="tx2"/>
                </a:solidFill>
                <a:latin typeface="Times New Roman" pitchFamily="18" charset="0"/>
                <a:ea typeface="隶书" pitchFamily="49" charset="-122"/>
              </a:rPr>
              <a:t>//</a:t>
            </a:r>
            <a:r>
              <a:rPr lang="zh-CN" altLang="en-US" sz="2800" b="1" dirty="0" smtClean="0">
                <a:solidFill>
                  <a:schemeClr val="tx2"/>
                </a:solidFill>
                <a:latin typeface="Times New Roman" pitchFamily="18" charset="0"/>
                <a:ea typeface="隶书" pitchFamily="49" charset="-122"/>
              </a:rPr>
              <a:t>转置</a:t>
            </a:r>
            <a:r>
              <a:rPr lang="en-US" altLang="zh-CN" sz="2800" b="1" dirty="0" smtClean="0">
                <a:solidFill>
                  <a:schemeClr val="tx2"/>
                </a:solidFill>
                <a:latin typeface="Times New Roman" pitchFamily="18" charset="0"/>
                <a:ea typeface="隶书" pitchFamily="49" charset="-122"/>
              </a:rPr>
              <a:t>this</a:t>
            </a:r>
            <a:r>
              <a:rPr lang="zh-CN" altLang="en-US" sz="2800" b="1" dirty="0" smtClean="0">
                <a:solidFill>
                  <a:schemeClr val="tx2"/>
                </a:solidFill>
                <a:latin typeface="Times New Roman" pitchFamily="18" charset="0"/>
                <a:ea typeface="隶书" pitchFamily="49" charset="-122"/>
              </a:rPr>
              <a:t>矩阵，转置结果由</a:t>
            </a:r>
            <a:r>
              <a:rPr lang="en-US" altLang="zh-CN" sz="2800" b="1" dirty="0" smtClean="0">
                <a:solidFill>
                  <a:schemeClr val="tx2"/>
                </a:solidFill>
                <a:latin typeface="Times New Roman" pitchFamily="18" charset="0"/>
                <a:ea typeface="隶书" pitchFamily="49" charset="-122"/>
              </a:rPr>
              <a:t>B</a:t>
            </a:r>
            <a:r>
              <a:rPr lang="zh-CN" altLang="en-US" sz="2800" b="1" dirty="0" smtClean="0">
                <a:solidFill>
                  <a:schemeClr val="tx2"/>
                </a:solidFill>
                <a:latin typeface="Times New Roman" pitchFamily="18" charset="0"/>
                <a:ea typeface="隶书" pitchFamily="49" charset="-122"/>
              </a:rPr>
              <a:t>返回</a:t>
            </a:r>
          </a:p>
          <a:p>
            <a:pPr eaLnBrk="1" hangingPunct="1">
              <a:lnSpc>
                <a:spcPct val="110000"/>
              </a:lnSpc>
              <a:spcBef>
                <a:spcPct val="0"/>
              </a:spcBef>
              <a:buFont typeface="Wingdings" pitchFamily="2" charset="2"/>
              <a:buNone/>
            </a:pPr>
            <a:r>
              <a:rPr lang="zh-CN" altLang="en-US" sz="2800" b="1" dirty="0" smtClean="0">
                <a:latin typeface="Times New Roman" pitchFamily="18" charset="0"/>
                <a:ea typeface="隶书" pitchFamily="49" charset="-122"/>
              </a:rPr>
              <a:t>     </a:t>
            </a:r>
            <a:r>
              <a:rPr lang="en-US" altLang="zh-CN" sz="2800" b="1" dirty="0" err="1" smtClean="0">
                <a:latin typeface="Times New Roman" pitchFamily="18" charset="0"/>
                <a:ea typeface="隶书" pitchFamily="49" charset="-122"/>
              </a:rPr>
              <a:t>B.Rows</a:t>
            </a:r>
            <a:r>
              <a:rPr lang="en-US" altLang="zh-CN" sz="2800" b="1" dirty="0" smtClean="0">
                <a:latin typeface="Times New Roman" pitchFamily="18" charset="0"/>
                <a:ea typeface="隶书" pitchFamily="49" charset="-122"/>
              </a:rPr>
              <a:t> = Cols;   </a:t>
            </a:r>
            <a:r>
              <a:rPr lang="en-US" altLang="zh-CN" sz="2800" b="1" dirty="0" err="1" smtClean="0">
                <a:latin typeface="Times New Roman" pitchFamily="18" charset="0"/>
                <a:ea typeface="隶书" pitchFamily="49" charset="-122"/>
              </a:rPr>
              <a:t>B.Cols</a:t>
            </a:r>
            <a:r>
              <a:rPr lang="en-US" altLang="zh-CN" sz="2800" b="1" dirty="0" smtClean="0">
                <a:latin typeface="Times New Roman" pitchFamily="18" charset="0"/>
                <a:ea typeface="隶书" pitchFamily="49" charset="-122"/>
              </a:rPr>
              <a:t> = Rows; </a:t>
            </a:r>
          </a:p>
          <a:p>
            <a:pPr eaLnBrk="1" hangingPunct="1">
              <a:lnSpc>
                <a:spcPct val="110000"/>
              </a:lnSpc>
              <a:spcBef>
                <a:spcPct val="0"/>
              </a:spcBef>
              <a:buFont typeface="Wingdings" pitchFamily="2" charset="2"/>
              <a:buNone/>
            </a:pPr>
            <a:r>
              <a:rPr lang="en-US" altLang="zh-CN" sz="2800" b="1" dirty="0" smtClean="0">
                <a:latin typeface="Times New Roman" pitchFamily="18" charset="0"/>
                <a:ea typeface="隶书" pitchFamily="49" charset="-122"/>
              </a:rPr>
              <a:t>     </a:t>
            </a:r>
            <a:r>
              <a:rPr lang="en-US" altLang="zh-CN" sz="2800" b="1" dirty="0" err="1" smtClean="0">
                <a:latin typeface="Times New Roman" pitchFamily="18" charset="0"/>
                <a:ea typeface="隶书" pitchFamily="49" charset="-122"/>
              </a:rPr>
              <a:t>B.Terms</a:t>
            </a:r>
            <a:r>
              <a:rPr lang="en-US" altLang="zh-CN" sz="2800" b="1" dirty="0" smtClean="0">
                <a:latin typeface="Times New Roman" pitchFamily="18" charset="0"/>
                <a:ea typeface="隶书" pitchFamily="49" charset="-122"/>
              </a:rPr>
              <a:t> = Terms;</a:t>
            </a:r>
          </a:p>
          <a:p>
            <a:pPr eaLnBrk="1" hangingPunct="1">
              <a:lnSpc>
                <a:spcPct val="110000"/>
              </a:lnSpc>
              <a:spcBef>
                <a:spcPct val="0"/>
              </a:spcBef>
              <a:buFont typeface="Wingdings" pitchFamily="2" charset="2"/>
              <a:buNone/>
            </a:pPr>
            <a:r>
              <a:rPr lang="en-US" altLang="zh-CN" sz="2800" b="1" dirty="0" smtClean="0">
                <a:latin typeface="Times New Roman" pitchFamily="18" charset="0"/>
                <a:ea typeface="隶书" pitchFamily="49" charset="-122"/>
              </a:rPr>
              <a:t>        </a:t>
            </a:r>
            <a:r>
              <a:rPr lang="en-US" altLang="zh-CN" sz="2800" b="1" dirty="0" smtClean="0">
                <a:solidFill>
                  <a:schemeClr val="tx2"/>
                </a:solidFill>
                <a:latin typeface="Times New Roman" pitchFamily="18" charset="0"/>
                <a:ea typeface="隶书" pitchFamily="49" charset="-122"/>
              </a:rPr>
              <a:t>//</a:t>
            </a:r>
            <a:r>
              <a:rPr lang="zh-CN" altLang="en-US" sz="2800" b="1" dirty="0" smtClean="0">
                <a:solidFill>
                  <a:schemeClr val="tx2"/>
                </a:solidFill>
                <a:latin typeface="Times New Roman" pitchFamily="18" charset="0"/>
                <a:ea typeface="隶书" pitchFamily="49" charset="-122"/>
              </a:rPr>
              <a:t>转置矩阵的列数,行数和非零元素个数</a:t>
            </a:r>
          </a:p>
          <a:p>
            <a:pPr eaLnBrk="1" hangingPunct="1">
              <a:lnSpc>
                <a:spcPct val="110000"/>
              </a:lnSpc>
              <a:spcBef>
                <a:spcPct val="0"/>
              </a:spcBef>
              <a:buFont typeface="Wingdings" pitchFamily="2" charset="2"/>
              <a:buNone/>
            </a:pPr>
            <a:endParaRPr lang="zh-CN" altLang="en-US" sz="2800" b="1" dirty="0" smtClean="0">
              <a:solidFill>
                <a:schemeClr val="tx2"/>
              </a:solidFill>
              <a:latin typeface="Times New Roman" pitchFamily="18" charset="0"/>
              <a:ea typeface="隶书" pitchFamily="49" charset="-122"/>
            </a:endParaRPr>
          </a:p>
          <a:p>
            <a:pPr eaLnBrk="1" hangingPunct="1">
              <a:lnSpc>
                <a:spcPct val="110000"/>
              </a:lnSpc>
              <a:spcBef>
                <a:spcPct val="0"/>
              </a:spcBef>
              <a:buFont typeface="Wingdings" pitchFamily="2" charset="2"/>
              <a:buNone/>
            </a:pPr>
            <a:r>
              <a:rPr lang="zh-CN" altLang="en-US" sz="2800" b="1" dirty="0" smtClean="0">
                <a:latin typeface="Times New Roman" pitchFamily="18" charset="0"/>
                <a:ea typeface="隶书" pitchFamily="49" charset="-122"/>
              </a:rPr>
              <a:t>    </a:t>
            </a:r>
            <a:r>
              <a:rPr lang="en-US" altLang="zh-CN" sz="2800" b="1" dirty="0" smtClean="0">
                <a:latin typeface="Times New Roman" pitchFamily="18" charset="0"/>
                <a:ea typeface="隶书" pitchFamily="49" charset="-122"/>
              </a:rPr>
              <a:t>if (Terms == 0) return ;</a:t>
            </a:r>
          </a:p>
          <a:p>
            <a:pPr eaLnBrk="1" hangingPunct="1">
              <a:lnSpc>
                <a:spcPct val="110000"/>
              </a:lnSpc>
              <a:spcBef>
                <a:spcPct val="0"/>
              </a:spcBef>
              <a:buFont typeface="Wingdings" pitchFamily="2" charset="2"/>
              <a:buNone/>
            </a:pPr>
            <a:r>
              <a:rPr lang="en-US" altLang="zh-CN" sz="2800" b="1" dirty="0" smtClean="0">
                <a:latin typeface="Times New Roman" pitchFamily="18" charset="0"/>
                <a:ea typeface="隶书" pitchFamily="49" charset="-122"/>
              </a:rPr>
              <a:t> 	</a:t>
            </a:r>
            <a:r>
              <a:rPr lang="en-US" altLang="zh-CN" sz="2800" b="1" dirty="0" err="1" smtClean="0">
                <a:latin typeface="Times New Roman" pitchFamily="18" charset="0"/>
                <a:ea typeface="隶书" pitchFamily="49" charset="-122"/>
              </a:rPr>
              <a:t>int</a:t>
            </a:r>
            <a:r>
              <a:rPr lang="en-US" altLang="zh-CN" sz="2800" b="1" dirty="0" smtClean="0">
                <a:latin typeface="Times New Roman" pitchFamily="18" charset="0"/>
                <a:ea typeface="隶书" pitchFamily="49" charset="-122"/>
              </a:rPr>
              <a:t> </a:t>
            </a:r>
            <a:r>
              <a:rPr lang="en-US" altLang="zh-CN" sz="2800" b="1" dirty="0" err="1" smtClean="0">
                <a:latin typeface="Times New Roman" pitchFamily="18" charset="0"/>
                <a:ea typeface="隶书" pitchFamily="49" charset="-122"/>
              </a:rPr>
              <a:t>CurrentB</a:t>
            </a:r>
            <a:r>
              <a:rPr lang="en-US" altLang="zh-CN" sz="2800" b="1" dirty="0" smtClean="0">
                <a:latin typeface="Times New Roman" pitchFamily="18" charset="0"/>
                <a:ea typeface="隶书" pitchFamily="49" charset="-122"/>
              </a:rPr>
              <a:t> = 0;   </a:t>
            </a:r>
            <a:r>
              <a:rPr lang="en-US" altLang="zh-CN" sz="2800" b="1" dirty="0" smtClean="0">
                <a:solidFill>
                  <a:schemeClr val="tx2"/>
                </a:solidFill>
                <a:latin typeface="Times New Roman" pitchFamily="18" charset="0"/>
                <a:ea typeface="隶书" pitchFamily="49" charset="-122"/>
              </a:rPr>
              <a:t>//</a:t>
            </a:r>
            <a:r>
              <a:rPr lang="zh-CN" altLang="en-US" sz="2800" b="1" dirty="0" smtClean="0">
                <a:solidFill>
                  <a:schemeClr val="tx2"/>
                </a:solidFill>
                <a:latin typeface="Times New Roman" pitchFamily="18" charset="0"/>
                <a:ea typeface="隶书" pitchFamily="49" charset="-122"/>
              </a:rPr>
              <a:t>转置三元组表存放下标        </a:t>
            </a:r>
            <a:r>
              <a:rPr lang="zh-CN" altLang="en-US" sz="2800" b="1" dirty="0" smtClean="0">
                <a:latin typeface="Times New Roman" pitchFamily="18" charset="0"/>
                <a:ea typeface="隶书" pitchFamily="49" charset="-122"/>
              </a:rPr>
              <a:t>  </a:t>
            </a:r>
            <a:r>
              <a:rPr lang="en-US" altLang="zh-CN" sz="2800" b="1" dirty="0" err="1" smtClean="0">
                <a:latin typeface="Times New Roman" pitchFamily="18" charset="0"/>
                <a:ea typeface="隶书" pitchFamily="49" charset="-122"/>
              </a:rPr>
              <a:t>int</a:t>
            </a:r>
            <a:r>
              <a:rPr lang="en-US" altLang="zh-CN" sz="2800" b="1" dirty="0" smtClean="0">
                <a:latin typeface="Times New Roman" pitchFamily="18" charset="0"/>
                <a:ea typeface="隶书" pitchFamily="49" charset="-122"/>
              </a:rPr>
              <a:t> </a:t>
            </a:r>
            <a:r>
              <a:rPr lang="en-US" altLang="zh-CN" sz="2800" b="1" dirty="0" err="1" smtClean="0">
                <a:latin typeface="Times New Roman" pitchFamily="18" charset="0"/>
                <a:ea typeface="隶书" pitchFamily="49" charset="-122"/>
              </a:rPr>
              <a:t>i</a:t>
            </a:r>
            <a:r>
              <a:rPr lang="en-US" altLang="zh-CN" sz="2800" b="1" dirty="0" smtClean="0">
                <a:latin typeface="Times New Roman" pitchFamily="18" charset="0"/>
                <a:ea typeface="隶书" pitchFamily="49" charset="-122"/>
              </a:rPr>
              <a:t>, k;</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E42AD828-8A4F-4EC1-A01A-15B9F8616E1D}" type="slidenum">
              <a:rPr lang="en-US" altLang="zh-CN">
                <a:latin typeface="华文新魏" pitchFamily="2" charset="-122"/>
                <a:ea typeface="华文新魏" pitchFamily="2" charset="-122"/>
              </a:rPr>
              <a:pPr algn="r"/>
              <a:t>24</a:t>
            </a:fld>
            <a:endParaRPr lang="en-US" altLang="zh-CN">
              <a:latin typeface="华文新魏" pitchFamily="2" charset="-122"/>
              <a:ea typeface="华文新魏" pitchFamily="2" charset="-122"/>
            </a:endParaRPr>
          </a:p>
        </p:txBody>
      </p:sp>
      <p:sp>
        <p:nvSpPr>
          <p:cNvPr id="46083" name="Rectangle 2"/>
          <p:cNvSpPr>
            <a:spLocks noChangeArrowheads="1"/>
          </p:cNvSpPr>
          <p:nvPr/>
        </p:nvSpPr>
        <p:spPr bwMode="auto">
          <a:xfrm>
            <a:off x="-684584" y="533400"/>
            <a:ext cx="9828584" cy="4271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05000"/>
              </a:lnSpc>
            </a:pPr>
            <a:r>
              <a:rPr lang="en-US" altLang="zh-CN" sz="3600" b="1" dirty="0">
                <a:solidFill>
                  <a:srgbClr val="CC0000"/>
                </a:solidFill>
              </a:rPr>
              <a:t>         </a:t>
            </a:r>
            <a:r>
              <a:rPr lang="en-US" altLang="zh-CN" sz="2800" b="1" dirty="0">
                <a:ea typeface="仿宋_GB2312" pitchFamily="49" charset="-122"/>
              </a:rPr>
              <a:t>for (k = 0; k &lt; Cols; k++)       </a:t>
            </a:r>
            <a:r>
              <a:rPr lang="en-US" altLang="zh-CN" sz="2800" b="1" dirty="0">
                <a:solidFill>
                  <a:schemeClr val="tx2"/>
                </a:solidFill>
                <a:ea typeface="仿宋_GB2312" pitchFamily="49" charset="-122"/>
              </a:rPr>
              <a:t>//</a:t>
            </a:r>
            <a:r>
              <a:rPr lang="zh-CN" altLang="en-US" sz="2800" b="1" dirty="0">
                <a:solidFill>
                  <a:schemeClr val="tx2"/>
                </a:solidFill>
                <a:ea typeface="隶书" pitchFamily="49" charset="-122"/>
              </a:rPr>
              <a:t>处理所有列号</a:t>
            </a:r>
            <a:endParaRPr lang="zh-CN" altLang="en-US" sz="2800" b="1" dirty="0">
              <a:ea typeface="仿宋_GB2312" pitchFamily="49" charset="-122"/>
            </a:endParaRPr>
          </a:p>
          <a:p>
            <a:pPr>
              <a:lnSpc>
                <a:spcPct val="105000"/>
              </a:lnSpc>
            </a:pPr>
            <a:r>
              <a:rPr lang="zh-CN" altLang="en-US" sz="2800" b="1" dirty="0">
                <a:ea typeface="仿宋_GB2312" pitchFamily="49" charset="-122"/>
              </a:rPr>
              <a:t>      	      </a:t>
            </a:r>
            <a:r>
              <a:rPr lang="en-US" altLang="zh-CN" sz="2800" b="1" dirty="0">
                <a:ea typeface="仿宋_GB2312" pitchFamily="49" charset="-122"/>
              </a:rPr>
              <a:t>for (</a:t>
            </a:r>
            <a:r>
              <a:rPr lang="en-US" altLang="zh-CN" sz="2800" b="1" dirty="0" err="1">
                <a:ea typeface="仿宋_GB2312" pitchFamily="49" charset="-122"/>
              </a:rPr>
              <a:t>i</a:t>
            </a:r>
            <a:r>
              <a:rPr lang="en-US" altLang="zh-CN" sz="2800" b="1" dirty="0">
                <a:ea typeface="仿宋_GB2312" pitchFamily="49" charset="-122"/>
              </a:rPr>
              <a:t> = 0; </a:t>
            </a:r>
            <a:r>
              <a:rPr lang="en-US" altLang="zh-CN" sz="2800" b="1" dirty="0" err="1">
                <a:ea typeface="仿宋_GB2312" pitchFamily="49" charset="-122"/>
              </a:rPr>
              <a:t>i</a:t>
            </a:r>
            <a:r>
              <a:rPr lang="en-US" altLang="zh-CN" sz="2800" b="1" dirty="0">
                <a:ea typeface="仿宋_GB2312" pitchFamily="49" charset="-122"/>
              </a:rPr>
              <a:t> &lt; Terms; </a:t>
            </a:r>
            <a:r>
              <a:rPr lang="en-US" altLang="zh-CN" sz="2800" b="1" dirty="0" err="1">
                <a:ea typeface="仿宋_GB2312" pitchFamily="49" charset="-122"/>
              </a:rPr>
              <a:t>i</a:t>
            </a:r>
            <a:r>
              <a:rPr lang="en-US" altLang="zh-CN" sz="2800" b="1" dirty="0">
                <a:ea typeface="仿宋_GB2312" pitchFamily="49" charset="-122"/>
              </a:rPr>
              <a:t>++) 		</a:t>
            </a:r>
          </a:p>
          <a:p>
            <a:pPr>
              <a:lnSpc>
                <a:spcPct val="105000"/>
              </a:lnSpc>
            </a:pPr>
            <a:r>
              <a:rPr lang="en-US" altLang="zh-CN" sz="2800" b="1" dirty="0">
                <a:ea typeface="仿宋_GB2312" pitchFamily="49" charset="-122"/>
              </a:rPr>
              <a:t>                     if (</a:t>
            </a:r>
            <a:r>
              <a:rPr lang="en-US" altLang="zh-CN" sz="2800" b="1" dirty="0" err="1">
                <a:ea typeface="仿宋_GB2312" pitchFamily="49" charset="-122"/>
              </a:rPr>
              <a:t>smArray</a:t>
            </a:r>
            <a:r>
              <a:rPr lang="en-US" altLang="zh-CN" sz="2800" b="1" dirty="0">
                <a:ea typeface="仿宋_GB2312" pitchFamily="49" charset="-122"/>
              </a:rPr>
              <a:t>[</a:t>
            </a:r>
            <a:r>
              <a:rPr lang="en-US" altLang="zh-CN" sz="2800" b="1" dirty="0" err="1">
                <a:ea typeface="仿宋_GB2312" pitchFamily="49" charset="-122"/>
              </a:rPr>
              <a:t>i</a:t>
            </a:r>
            <a:r>
              <a:rPr lang="en-US" altLang="zh-CN" sz="2800" b="1" dirty="0">
                <a:ea typeface="仿宋_GB2312" pitchFamily="49" charset="-122"/>
              </a:rPr>
              <a:t>].col </a:t>
            </a:r>
            <a:r>
              <a:rPr lang="en-US" altLang="zh-CN" sz="2800" b="1" i="1" dirty="0">
                <a:ea typeface="仿宋_GB2312" pitchFamily="49" charset="-122"/>
              </a:rPr>
              <a:t>==</a:t>
            </a:r>
            <a:r>
              <a:rPr lang="en-US" altLang="zh-CN" sz="2800" b="1" dirty="0">
                <a:ea typeface="仿宋_GB2312" pitchFamily="49" charset="-122"/>
              </a:rPr>
              <a:t> k) </a:t>
            </a:r>
            <a:r>
              <a:rPr lang="en-US" altLang="zh-CN" sz="2800" b="1" dirty="0" smtClean="0">
                <a:ea typeface="仿宋_GB2312" pitchFamily="49" charset="-122"/>
              </a:rPr>
              <a:t>{</a:t>
            </a:r>
            <a:r>
              <a:rPr lang="en-US" altLang="zh-CN" sz="2800" b="1" dirty="0">
                <a:ea typeface="仿宋_GB2312" pitchFamily="49" charset="-122"/>
              </a:rPr>
              <a:t>		</a:t>
            </a:r>
          </a:p>
          <a:p>
            <a:pPr>
              <a:lnSpc>
                <a:spcPct val="105000"/>
              </a:lnSpc>
            </a:pPr>
            <a:r>
              <a:rPr lang="en-US" altLang="zh-CN" sz="2800" b="1" dirty="0">
                <a:ea typeface="仿宋_GB2312" pitchFamily="49" charset="-122"/>
              </a:rPr>
              <a:t>	                </a:t>
            </a:r>
            <a:r>
              <a:rPr lang="en-US" altLang="zh-CN" sz="2800" b="1" dirty="0" err="1">
                <a:ea typeface="仿宋_GB2312" pitchFamily="49" charset="-122"/>
              </a:rPr>
              <a:t>B.smArray</a:t>
            </a:r>
            <a:r>
              <a:rPr lang="en-US" altLang="zh-CN" sz="2800" b="1" dirty="0">
                <a:ea typeface="仿宋_GB2312" pitchFamily="49" charset="-122"/>
              </a:rPr>
              <a:t>[</a:t>
            </a:r>
            <a:r>
              <a:rPr lang="en-US" altLang="zh-CN" sz="2800" b="1" dirty="0" err="1">
                <a:ea typeface="仿宋_GB2312" pitchFamily="49" charset="-122"/>
              </a:rPr>
              <a:t>CurrentB</a:t>
            </a:r>
            <a:r>
              <a:rPr lang="en-US" altLang="zh-CN" sz="2800" b="1" dirty="0">
                <a:ea typeface="仿宋_GB2312" pitchFamily="49" charset="-122"/>
              </a:rPr>
              <a:t>].row = k;	</a:t>
            </a:r>
          </a:p>
          <a:p>
            <a:pPr>
              <a:lnSpc>
                <a:spcPct val="105000"/>
              </a:lnSpc>
            </a:pPr>
            <a:r>
              <a:rPr lang="en-US" altLang="zh-CN" sz="2800" b="1" dirty="0">
                <a:ea typeface="仿宋_GB2312" pitchFamily="49" charset="-122"/>
              </a:rPr>
              <a:t>	                </a:t>
            </a:r>
            <a:r>
              <a:rPr lang="en-US" altLang="zh-CN" sz="2800" b="1" dirty="0" err="1">
                <a:ea typeface="仿宋_GB2312" pitchFamily="49" charset="-122"/>
              </a:rPr>
              <a:t>B.smArray</a:t>
            </a:r>
            <a:r>
              <a:rPr lang="en-US" altLang="zh-CN" sz="2800" b="1" dirty="0">
                <a:ea typeface="仿宋_GB2312" pitchFamily="49" charset="-122"/>
              </a:rPr>
              <a:t>[</a:t>
            </a:r>
            <a:r>
              <a:rPr lang="en-US" altLang="zh-CN" sz="2800" b="1" dirty="0" err="1">
                <a:ea typeface="仿宋_GB2312" pitchFamily="49" charset="-122"/>
              </a:rPr>
              <a:t>CurrentB</a:t>
            </a:r>
            <a:r>
              <a:rPr lang="en-US" altLang="zh-CN" sz="2800" b="1" dirty="0">
                <a:ea typeface="仿宋_GB2312" pitchFamily="49" charset="-122"/>
              </a:rPr>
              <a:t>].col </a:t>
            </a:r>
            <a:r>
              <a:rPr lang="en-US" altLang="zh-CN" sz="2800" b="1" dirty="0" smtClean="0">
                <a:ea typeface="仿宋_GB2312" pitchFamily="49" charset="-122"/>
              </a:rPr>
              <a:t>=</a:t>
            </a:r>
            <a:r>
              <a:rPr lang="en-US" altLang="zh-CN" sz="2800" b="1" dirty="0" err="1" smtClean="0">
                <a:ea typeface="仿宋_GB2312" pitchFamily="49" charset="-122"/>
              </a:rPr>
              <a:t>smArray</a:t>
            </a:r>
            <a:r>
              <a:rPr lang="en-US" altLang="zh-CN" sz="2800" b="1" dirty="0" smtClean="0">
                <a:ea typeface="仿宋_GB2312" pitchFamily="49" charset="-122"/>
              </a:rPr>
              <a:t>[</a:t>
            </a:r>
            <a:r>
              <a:rPr lang="en-US" altLang="zh-CN" sz="2800" b="1" dirty="0" err="1" smtClean="0">
                <a:ea typeface="仿宋_GB2312" pitchFamily="49" charset="-122"/>
              </a:rPr>
              <a:t>i</a:t>
            </a:r>
            <a:r>
              <a:rPr lang="en-US" altLang="zh-CN" sz="2800" b="1" dirty="0">
                <a:ea typeface="仿宋_GB2312" pitchFamily="49" charset="-122"/>
              </a:rPr>
              <a:t>].row</a:t>
            </a:r>
            <a:r>
              <a:rPr lang="en-US" altLang="zh-CN" sz="2800" b="1" dirty="0" smtClean="0">
                <a:ea typeface="仿宋_GB2312" pitchFamily="49" charset="-122"/>
              </a:rPr>
              <a:t>;</a:t>
            </a:r>
            <a:br>
              <a:rPr lang="en-US" altLang="zh-CN" sz="2800" b="1" dirty="0" smtClean="0">
                <a:ea typeface="仿宋_GB2312" pitchFamily="49" charset="-122"/>
              </a:rPr>
            </a:br>
            <a:r>
              <a:rPr lang="en-US" altLang="zh-CN" sz="2800" b="1" dirty="0" smtClean="0">
                <a:ea typeface="仿宋_GB2312" pitchFamily="49" charset="-122"/>
              </a:rPr>
              <a:t>                          </a:t>
            </a:r>
            <a:r>
              <a:rPr lang="en-US" altLang="zh-CN" sz="2800" b="1" dirty="0" err="1" smtClean="0">
                <a:ea typeface="仿宋_GB2312" pitchFamily="49" charset="-122"/>
              </a:rPr>
              <a:t>B.smArray</a:t>
            </a:r>
            <a:r>
              <a:rPr lang="en-US" altLang="zh-CN" sz="2800" b="1" dirty="0" smtClean="0">
                <a:ea typeface="仿宋_GB2312" pitchFamily="49" charset="-122"/>
              </a:rPr>
              <a:t>[</a:t>
            </a:r>
            <a:r>
              <a:rPr lang="en-US" altLang="zh-CN" sz="2800" b="1" dirty="0" err="1" smtClean="0">
                <a:ea typeface="仿宋_GB2312" pitchFamily="49" charset="-122"/>
              </a:rPr>
              <a:t>CurrentB</a:t>
            </a:r>
            <a:r>
              <a:rPr lang="en-US" altLang="zh-CN" sz="2800" b="1" dirty="0">
                <a:ea typeface="仿宋_GB2312" pitchFamily="49" charset="-122"/>
              </a:rPr>
              <a:t>].</a:t>
            </a:r>
            <a:r>
              <a:rPr lang="en-US" altLang="zh-CN" sz="2800" b="1" dirty="0" smtClean="0">
                <a:ea typeface="仿宋_GB2312" pitchFamily="49" charset="-122"/>
              </a:rPr>
              <a:t>value=</a:t>
            </a:r>
            <a:r>
              <a:rPr lang="en-US" altLang="zh-CN" sz="2800" b="1" dirty="0" err="1" smtClean="0">
                <a:ea typeface="仿宋_GB2312" pitchFamily="49" charset="-122"/>
              </a:rPr>
              <a:t>smArray</a:t>
            </a:r>
            <a:r>
              <a:rPr lang="en-US" altLang="zh-CN" sz="2800" b="1" dirty="0" smtClean="0">
                <a:ea typeface="仿宋_GB2312" pitchFamily="49" charset="-122"/>
              </a:rPr>
              <a:t>[</a:t>
            </a:r>
            <a:r>
              <a:rPr lang="en-US" altLang="zh-CN" sz="2800" b="1" dirty="0" err="1" smtClean="0">
                <a:ea typeface="仿宋_GB2312" pitchFamily="49" charset="-122"/>
              </a:rPr>
              <a:t>i</a:t>
            </a:r>
            <a:r>
              <a:rPr lang="en-US" altLang="zh-CN" sz="2800" b="1" dirty="0">
                <a:ea typeface="仿宋_GB2312" pitchFamily="49" charset="-122"/>
              </a:rPr>
              <a:t>].value</a:t>
            </a:r>
            <a:r>
              <a:rPr lang="en-US" altLang="zh-CN" sz="2800" b="1" dirty="0" smtClean="0">
                <a:ea typeface="仿宋_GB2312" pitchFamily="49" charset="-122"/>
              </a:rPr>
              <a:t>;</a:t>
            </a:r>
            <a:br>
              <a:rPr lang="en-US" altLang="zh-CN" sz="2800" b="1" dirty="0" smtClean="0">
                <a:ea typeface="仿宋_GB2312" pitchFamily="49" charset="-122"/>
              </a:rPr>
            </a:br>
            <a:r>
              <a:rPr lang="en-US" altLang="zh-CN" sz="2800" b="1" dirty="0" smtClean="0">
                <a:ea typeface="仿宋_GB2312" pitchFamily="49" charset="-122"/>
              </a:rPr>
              <a:t>                          </a:t>
            </a:r>
            <a:r>
              <a:rPr lang="en-US" altLang="zh-CN" sz="2800" b="1" dirty="0" err="1" smtClean="0">
                <a:ea typeface="仿宋_GB2312" pitchFamily="49" charset="-122"/>
              </a:rPr>
              <a:t>CurrentB</a:t>
            </a:r>
            <a:r>
              <a:rPr lang="en-US" altLang="zh-CN" sz="2800" b="1" dirty="0" smtClean="0">
                <a:ea typeface="仿宋_GB2312" pitchFamily="49" charset="-122"/>
              </a:rPr>
              <a:t>++;</a:t>
            </a:r>
            <a:r>
              <a:rPr lang="en-US" altLang="zh-CN" sz="2800" b="1" dirty="0">
                <a:ea typeface="仿宋_GB2312" pitchFamily="49" charset="-122"/>
              </a:rPr>
              <a:t>					</a:t>
            </a:r>
          </a:p>
          <a:p>
            <a:pPr>
              <a:lnSpc>
                <a:spcPct val="105000"/>
              </a:lnSpc>
            </a:pPr>
            <a:r>
              <a:rPr lang="en-US" altLang="zh-CN" sz="2800" b="1" dirty="0">
                <a:ea typeface="仿宋_GB2312" pitchFamily="49" charset="-122"/>
              </a:rPr>
              <a:t>	          }</a:t>
            </a:r>
          </a:p>
          <a:p>
            <a:r>
              <a:rPr lang="en-US" altLang="zh-CN" sz="2800" b="1" dirty="0" smtClean="0">
                <a:ea typeface="仿宋_GB2312" pitchFamily="49" charset="-122"/>
              </a:rPr>
              <a:t>         }</a:t>
            </a:r>
            <a:endParaRPr lang="en-US" altLang="zh-CN" sz="3200" b="1"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08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animEffect transition="in" filter="fade">
                                      <p:cBhvr>
                                        <p:cTn id="19" dur="500"/>
                                        <p:tgtEl>
                                          <p:spTgt spid="4608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6083">
                                            <p:txEl>
                                              <p:pRg st="4" end="4"/>
                                            </p:txEl>
                                          </p:spTgt>
                                        </p:tgtEl>
                                        <p:attrNameLst>
                                          <p:attrName>style.visibility</p:attrName>
                                        </p:attrNameLst>
                                      </p:cBhvr>
                                      <p:to>
                                        <p:strVal val="visible"/>
                                      </p:to>
                                    </p:set>
                                    <p:animEffect transition="in" filter="fade">
                                      <p:cBhvr>
                                        <p:cTn id="22" dur="500"/>
                                        <p:tgtEl>
                                          <p:spTgt spid="46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2B2BDFE8-662C-4220-ACF3-F16687427454}" type="slidenum">
              <a:rPr lang="en-US" altLang="zh-CN">
                <a:latin typeface="华文新魏" pitchFamily="2" charset="-122"/>
                <a:ea typeface="华文新魏" pitchFamily="2" charset="-122"/>
              </a:rPr>
              <a:pPr algn="r"/>
              <a:t>25</a:t>
            </a:fld>
            <a:endParaRPr lang="en-US" altLang="zh-CN">
              <a:latin typeface="华文新魏" pitchFamily="2" charset="-122"/>
              <a:ea typeface="华文新魏" pitchFamily="2" charset="-122"/>
            </a:endParaRPr>
          </a:p>
        </p:txBody>
      </p:sp>
      <p:sp>
        <p:nvSpPr>
          <p:cNvPr id="48131" name="Rectangle 5"/>
          <p:cNvSpPr>
            <a:spLocks noGrp="1" noChangeArrowheads="1"/>
          </p:cNvSpPr>
          <p:nvPr>
            <p:ph type="title" idx="4294967295"/>
          </p:nvPr>
        </p:nvSpPr>
        <p:spPr>
          <a:xfrm>
            <a:off x="552450" y="442913"/>
            <a:ext cx="8229600" cy="947737"/>
          </a:xfrm>
        </p:spPr>
        <p:txBody>
          <a:bodyPr/>
          <a:lstStyle/>
          <a:p>
            <a:pPr algn="ctr" eaLnBrk="1" hangingPunct="1">
              <a:defRPr/>
            </a:pPr>
            <a:r>
              <a:rPr lang="zh-CN" altLang="en-US" sz="4000" b="1" smtClean="0">
                <a:solidFill>
                  <a:srgbClr val="CC0000"/>
                </a:solidFill>
                <a:effectLst>
                  <a:outerShdw blurRad="38100" dist="38100" dir="2700000" algn="tl">
                    <a:srgbClr val="000000"/>
                  </a:outerShdw>
                </a:effectLst>
                <a:ea typeface="华文新魏" pitchFamily="2" charset="-122"/>
              </a:rPr>
              <a:t>快速转置算法</a:t>
            </a:r>
          </a:p>
        </p:txBody>
      </p:sp>
      <p:sp>
        <p:nvSpPr>
          <p:cNvPr id="48132" name="Rectangle 6"/>
          <p:cNvSpPr>
            <a:spLocks noGrp="1" noChangeArrowheads="1"/>
          </p:cNvSpPr>
          <p:nvPr>
            <p:ph type="body" idx="4294967295"/>
          </p:nvPr>
        </p:nvSpPr>
        <p:spPr>
          <a:xfrm>
            <a:off x="133350" y="1484313"/>
            <a:ext cx="8877300" cy="4808537"/>
          </a:xfrm>
        </p:spPr>
        <p:txBody>
          <a:bodyPr/>
          <a:lstStyle/>
          <a:p>
            <a:pPr eaLnBrk="1" hangingPunct="1">
              <a:lnSpc>
                <a:spcPct val="105000"/>
              </a:lnSpc>
              <a:buClr>
                <a:srgbClr val="990099"/>
              </a:buClr>
              <a:buSzPct val="50000"/>
            </a:pPr>
            <a:r>
              <a:rPr lang="zh-CN" altLang="en-US" sz="3000" b="1" dirty="0" smtClean="0">
                <a:latin typeface="Times New Roman" pitchFamily="18" charset="0"/>
                <a:ea typeface="仿宋_GB2312" pitchFamily="49" charset="-122"/>
              </a:rPr>
              <a:t>设矩阵三元组表总共有 </a:t>
            </a:r>
            <a:r>
              <a:rPr lang="en-US" altLang="zh-CN" sz="3000" b="1" i="1" dirty="0" smtClean="0">
                <a:latin typeface="Times New Roman" pitchFamily="18" charset="0"/>
                <a:ea typeface="仿宋_GB2312" pitchFamily="49" charset="-122"/>
              </a:rPr>
              <a:t>t </a:t>
            </a:r>
            <a:r>
              <a:rPr lang="zh-CN" altLang="en-US" sz="3000" b="1" dirty="0" smtClean="0">
                <a:latin typeface="Times New Roman" pitchFamily="18" charset="0"/>
                <a:ea typeface="仿宋_GB2312" pitchFamily="49" charset="-122"/>
              </a:rPr>
              <a:t>项，上述算法的时间代价为 </a:t>
            </a:r>
            <a:r>
              <a:rPr lang="en-US" altLang="zh-CN" sz="3000" b="1" dirty="0" smtClean="0">
                <a:latin typeface="Times New Roman" pitchFamily="18" charset="0"/>
                <a:ea typeface="仿宋_GB2312" pitchFamily="49" charset="-122"/>
              </a:rPr>
              <a:t>O ( </a:t>
            </a:r>
            <a:r>
              <a:rPr lang="en-US" altLang="zh-CN" sz="3000" b="1" i="1" dirty="0" smtClean="0">
                <a:latin typeface="Times New Roman" pitchFamily="18" charset="0"/>
                <a:ea typeface="仿宋_GB2312" pitchFamily="49" charset="-122"/>
              </a:rPr>
              <a:t>n* t </a:t>
            </a:r>
            <a:r>
              <a:rPr lang="en-US" altLang="zh-CN" sz="3000"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a:t>
            </a:r>
          </a:p>
          <a:p>
            <a:pPr eaLnBrk="1" hangingPunct="1">
              <a:lnSpc>
                <a:spcPct val="105000"/>
              </a:lnSpc>
              <a:buClr>
                <a:srgbClr val="990099"/>
              </a:buClr>
              <a:buSzPct val="50000"/>
            </a:pPr>
            <a:r>
              <a:rPr lang="zh-CN" altLang="en-US" sz="3000" b="1" dirty="0" smtClean="0">
                <a:latin typeface="Times New Roman" pitchFamily="18" charset="0"/>
                <a:ea typeface="仿宋_GB2312" pitchFamily="49" charset="-122"/>
              </a:rPr>
              <a:t>若矩阵有 </a:t>
            </a:r>
            <a:r>
              <a:rPr lang="en-US" altLang="zh-CN" sz="3000" b="1" dirty="0" smtClean="0">
                <a:latin typeface="Times New Roman" pitchFamily="18" charset="0"/>
                <a:ea typeface="仿宋_GB2312" pitchFamily="49" charset="-122"/>
              </a:rPr>
              <a:t>200 </a:t>
            </a:r>
            <a:r>
              <a:rPr lang="zh-CN" altLang="en-US" sz="3000" b="1" dirty="0" smtClean="0">
                <a:latin typeface="Times New Roman" pitchFamily="18" charset="0"/>
                <a:ea typeface="仿宋_GB2312" pitchFamily="49" charset="-122"/>
              </a:rPr>
              <a:t>行，</a:t>
            </a:r>
            <a:r>
              <a:rPr lang="en-US" altLang="zh-CN" sz="3000" b="1" dirty="0" smtClean="0">
                <a:latin typeface="Times New Roman" pitchFamily="18" charset="0"/>
                <a:ea typeface="仿宋_GB2312" pitchFamily="49" charset="-122"/>
              </a:rPr>
              <a:t>200 </a:t>
            </a:r>
            <a:r>
              <a:rPr lang="zh-CN" altLang="en-US" sz="3000" b="1" dirty="0" smtClean="0">
                <a:latin typeface="Times New Roman" pitchFamily="18" charset="0"/>
                <a:ea typeface="仿宋_GB2312" pitchFamily="49" charset="-122"/>
              </a:rPr>
              <a:t>列，</a:t>
            </a:r>
            <a:r>
              <a:rPr lang="en-US" altLang="zh-CN" sz="3000" b="1" dirty="0" smtClean="0">
                <a:latin typeface="Times New Roman" pitchFamily="18" charset="0"/>
                <a:ea typeface="仿宋_GB2312" pitchFamily="49" charset="-122"/>
              </a:rPr>
              <a:t>10,000 </a:t>
            </a:r>
            <a:r>
              <a:rPr lang="zh-CN" altLang="en-US" sz="3000" b="1" dirty="0" smtClean="0">
                <a:latin typeface="Times New Roman" pitchFamily="18" charset="0"/>
                <a:ea typeface="仿宋_GB2312" pitchFamily="49" charset="-122"/>
              </a:rPr>
              <a:t>个非零元素，总共有 </a:t>
            </a:r>
            <a:r>
              <a:rPr lang="en-US" altLang="zh-CN" sz="3000" b="1" dirty="0" smtClean="0">
                <a:latin typeface="Times New Roman" pitchFamily="18" charset="0"/>
                <a:ea typeface="仿宋_GB2312" pitchFamily="49" charset="-122"/>
              </a:rPr>
              <a:t>2,000,000 </a:t>
            </a:r>
            <a:r>
              <a:rPr lang="zh-CN" altLang="en-US" sz="3000" b="1" dirty="0" smtClean="0">
                <a:latin typeface="Times New Roman" pitchFamily="18" charset="0"/>
                <a:ea typeface="仿宋_GB2312" pitchFamily="49" charset="-122"/>
              </a:rPr>
              <a:t>次处理。</a:t>
            </a:r>
          </a:p>
          <a:p>
            <a:pPr eaLnBrk="1" hangingPunct="1">
              <a:lnSpc>
                <a:spcPct val="105000"/>
              </a:lnSpc>
              <a:buClr>
                <a:srgbClr val="990099"/>
              </a:buClr>
              <a:buSzPct val="50000"/>
            </a:pPr>
            <a:r>
              <a:rPr lang="zh-CN" altLang="en-US" sz="3000" b="1" dirty="0" smtClean="0">
                <a:latin typeface="Times New Roman" pitchFamily="18" charset="0"/>
                <a:ea typeface="仿宋_GB2312" pitchFamily="49" charset="-122"/>
              </a:rPr>
              <a:t>快速转置算法的思想为：对原矩阵</a:t>
            </a:r>
            <a:r>
              <a:rPr lang="en-US" altLang="zh-CN" sz="3000" b="1" dirty="0" smtClean="0">
                <a:latin typeface="Times New Roman" pitchFamily="18" charset="0"/>
                <a:ea typeface="仿宋_GB2312" pitchFamily="49" charset="-122"/>
              </a:rPr>
              <a:t>A </a:t>
            </a:r>
            <a:r>
              <a:rPr lang="zh-CN" altLang="en-US" sz="3000" b="1" dirty="0" smtClean="0">
                <a:latin typeface="Times New Roman" pitchFamily="18" charset="0"/>
                <a:ea typeface="仿宋_GB2312" pitchFamily="49" charset="-122"/>
              </a:rPr>
              <a:t>扫描一遍，按 </a:t>
            </a:r>
            <a:r>
              <a:rPr lang="en-US" altLang="zh-CN" sz="3000" b="1" dirty="0" smtClean="0">
                <a:latin typeface="Times New Roman" pitchFamily="18" charset="0"/>
                <a:ea typeface="仿宋_GB2312" pitchFamily="49" charset="-122"/>
              </a:rPr>
              <a:t>A </a:t>
            </a:r>
            <a:r>
              <a:rPr lang="zh-CN" altLang="en-US" sz="3000" b="1" dirty="0" smtClean="0">
                <a:latin typeface="Times New Roman" pitchFamily="18" charset="0"/>
                <a:ea typeface="仿宋_GB2312" pitchFamily="49" charset="-122"/>
              </a:rPr>
              <a:t>中每一元素的列号，确定在转置矩阵 </a:t>
            </a:r>
            <a:r>
              <a:rPr lang="en-US" altLang="zh-CN" sz="3000" b="1" dirty="0" smtClean="0">
                <a:latin typeface="Times New Roman" pitchFamily="18" charset="0"/>
                <a:ea typeface="仿宋_GB2312" pitchFamily="49" charset="-122"/>
              </a:rPr>
              <a:t>B </a:t>
            </a:r>
            <a:r>
              <a:rPr lang="zh-CN" altLang="en-US" sz="3000" b="1" dirty="0" smtClean="0">
                <a:latin typeface="Times New Roman" pitchFamily="18" charset="0"/>
                <a:ea typeface="仿宋_GB2312" pitchFamily="49" charset="-122"/>
              </a:rPr>
              <a:t>三元组表中的位置，并装入它。</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48132">
                                            <p:txEl>
                                              <p:pRg st="2" end="2"/>
                                            </p:txEl>
                                          </p:spTgt>
                                        </p:tgtEl>
                                        <p:attrNameLst>
                                          <p:attrName>style.visibility</p:attrName>
                                        </p:attrNameLst>
                                      </p:cBhvr>
                                      <p:to>
                                        <p:strVal val="visible"/>
                                      </p:to>
                                    </p:set>
                                    <p:animEffect transition="in" filter="wipe(down)">
                                      <p:cBhvr>
                                        <p:cTn id="11" dur="500"/>
                                        <p:tgtEl>
                                          <p:spTgt spid="481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86F5688D-68CD-4A06-BF09-29ECC801B9CD}" type="slidenum">
              <a:rPr lang="en-US" altLang="zh-CN">
                <a:latin typeface="华文新魏" pitchFamily="2" charset="-122"/>
                <a:ea typeface="华文新魏" pitchFamily="2" charset="-122"/>
              </a:rPr>
              <a:pPr algn="r"/>
              <a:t>26</a:t>
            </a:fld>
            <a:endParaRPr lang="en-US" altLang="zh-CN">
              <a:latin typeface="华文新魏" pitchFamily="2" charset="-122"/>
              <a:ea typeface="华文新魏" pitchFamily="2" charset="-122"/>
            </a:endParaRPr>
          </a:p>
        </p:txBody>
      </p:sp>
      <p:sp>
        <p:nvSpPr>
          <p:cNvPr id="49155" name="Rectangle 2"/>
          <p:cNvSpPr>
            <a:spLocks noChangeArrowheads="1"/>
          </p:cNvSpPr>
          <p:nvPr/>
        </p:nvSpPr>
        <p:spPr bwMode="auto">
          <a:xfrm>
            <a:off x="428625" y="685800"/>
            <a:ext cx="8429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15000"/>
              </a:spcBef>
              <a:buClr>
                <a:srgbClr val="990099"/>
              </a:buClr>
              <a:buSzPct val="50000"/>
              <a:buFont typeface="Wingdings" pitchFamily="2" charset="2"/>
              <a:buChar char="n"/>
              <a:defRPr/>
            </a:pPr>
            <a:r>
              <a:rPr lang="zh-CN" altLang="en-US" sz="3000" b="1" dirty="0">
                <a:ea typeface="仿宋_GB2312" pitchFamily="49" charset="-122"/>
              </a:rPr>
              <a:t>为加速转置速度，建立辅助数组</a:t>
            </a:r>
            <a:r>
              <a:rPr lang="zh-CN" altLang="en-US" sz="3000" b="1" dirty="0">
                <a:solidFill>
                  <a:schemeClr val="accent2"/>
                </a:solidFill>
                <a:ea typeface="仿宋_GB2312" pitchFamily="49" charset="-122"/>
              </a:rPr>
              <a:t> </a:t>
            </a:r>
            <a:r>
              <a:rPr lang="en-US" sz="3000" b="1" dirty="0" err="1">
                <a:solidFill>
                  <a:srgbClr val="FF3300"/>
                </a:solidFill>
                <a:ea typeface="仿宋_GB2312" pitchFamily="49" charset="-122"/>
              </a:rPr>
              <a:t>rowSize</a:t>
            </a:r>
            <a:r>
              <a:rPr lang="en-US" sz="3000" b="1" dirty="0">
                <a:solidFill>
                  <a:schemeClr val="accent2"/>
                </a:solidFill>
                <a:ea typeface="仿宋_GB2312" pitchFamily="49" charset="-122"/>
              </a:rPr>
              <a:t> </a:t>
            </a:r>
            <a:r>
              <a:rPr lang="zh-CN" altLang="en-US" sz="3000" b="1" dirty="0">
                <a:ea typeface="仿宋_GB2312" pitchFamily="49" charset="-122"/>
              </a:rPr>
              <a:t>和</a:t>
            </a:r>
            <a:r>
              <a:rPr lang="zh-CN" altLang="en-US" sz="3000" b="1" dirty="0">
                <a:solidFill>
                  <a:schemeClr val="accent2"/>
                </a:solidFill>
                <a:ea typeface="仿宋_GB2312" pitchFamily="49" charset="-122"/>
              </a:rPr>
              <a:t> </a:t>
            </a:r>
            <a:r>
              <a:rPr lang="en-US" sz="3000" b="1" dirty="0" err="1">
                <a:solidFill>
                  <a:srgbClr val="FF3300"/>
                </a:solidFill>
                <a:ea typeface="仿宋_GB2312" pitchFamily="49" charset="-122"/>
              </a:rPr>
              <a:t>rowStart</a:t>
            </a:r>
            <a:r>
              <a:rPr lang="zh-CN" altLang="en-US" sz="3000" b="1" dirty="0">
                <a:solidFill>
                  <a:srgbClr val="000099"/>
                </a:solidFill>
                <a:ea typeface="仿宋_GB2312" pitchFamily="49" charset="-122"/>
              </a:rPr>
              <a:t>：</a:t>
            </a:r>
          </a:p>
          <a:p>
            <a:pPr marL="742950" lvl="1" indent="-285750">
              <a:lnSpc>
                <a:spcPct val="105000"/>
              </a:lnSpc>
              <a:spcBef>
                <a:spcPct val="15000"/>
              </a:spcBef>
              <a:buClr>
                <a:srgbClr val="008000"/>
              </a:buClr>
              <a:buSzPct val="50000"/>
              <a:buFont typeface="Wingdings" pitchFamily="2" charset="2"/>
              <a:buChar char="u"/>
              <a:defRPr/>
            </a:pPr>
            <a:r>
              <a:rPr lang="en-US" sz="3000" b="1" dirty="0" err="1">
                <a:solidFill>
                  <a:srgbClr val="FF3300"/>
                </a:solidFill>
                <a:ea typeface="仿宋_GB2312" pitchFamily="49" charset="-122"/>
              </a:rPr>
              <a:t>rowSize</a:t>
            </a:r>
            <a:r>
              <a:rPr lang="zh-CN" altLang="en-US" sz="3000" b="1" dirty="0">
                <a:ea typeface="仿宋_GB2312" pitchFamily="49" charset="-122"/>
              </a:rPr>
              <a:t>记录矩阵转置前各列，即转置矩阵各行非零元素个数；</a:t>
            </a:r>
          </a:p>
          <a:p>
            <a:pPr marL="742950" lvl="1" indent="-285750">
              <a:lnSpc>
                <a:spcPct val="105000"/>
              </a:lnSpc>
              <a:spcBef>
                <a:spcPct val="15000"/>
              </a:spcBef>
              <a:buClr>
                <a:srgbClr val="008000"/>
              </a:buClr>
              <a:buSzPct val="50000"/>
              <a:buFont typeface="Wingdings" pitchFamily="2" charset="2"/>
              <a:buChar char="u"/>
              <a:defRPr/>
            </a:pPr>
            <a:r>
              <a:rPr lang="en-US" sz="3000" b="1" dirty="0" err="1">
                <a:solidFill>
                  <a:srgbClr val="FF3300"/>
                </a:solidFill>
                <a:ea typeface="仿宋_GB2312" pitchFamily="49" charset="-122"/>
              </a:rPr>
              <a:t>rowStart</a:t>
            </a:r>
            <a:r>
              <a:rPr lang="zh-CN" altLang="en-US" sz="3000" b="1" dirty="0">
                <a:ea typeface="仿宋_GB2312" pitchFamily="49" charset="-122"/>
              </a:rPr>
              <a:t>记录各行非零元素在转置三元组表中开始存放位置。</a:t>
            </a:r>
          </a:p>
          <a:p>
            <a:pPr marL="342900" indent="-342900">
              <a:lnSpc>
                <a:spcPct val="105000"/>
              </a:lnSpc>
              <a:spcBef>
                <a:spcPct val="15000"/>
              </a:spcBef>
              <a:buClr>
                <a:srgbClr val="990099"/>
              </a:buClr>
              <a:buSzPct val="50000"/>
              <a:buFont typeface="Wingdings" pitchFamily="2" charset="2"/>
              <a:buChar char="n"/>
              <a:defRPr/>
            </a:pPr>
            <a:r>
              <a:rPr lang="zh-CN" altLang="en-US" sz="3000" b="1" dirty="0">
                <a:latin typeface="Arial" pitchFamily="34" charset="0"/>
                <a:ea typeface="仿宋_GB2312" pitchFamily="49" charset="-122"/>
              </a:rPr>
              <a:t>扫描矩阵三元组表，根据某项列号，确定它转置后的行号</a:t>
            </a:r>
            <a:r>
              <a:rPr lang="en-US" sz="3000" b="1" dirty="0">
                <a:latin typeface="Arial" pitchFamily="34" charset="0"/>
                <a:ea typeface="仿宋_GB2312" pitchFamily="49" charset="-122"/>
              </a:rPr>
              <a:t>,  </a:t>
            </a:r>
            <a:r>
              <a:rPr lang="zh-CN" altLang="en-US" sz="3000" b="1" dirty="0">
                <a:latin typeface="Arial" pitchFamily="34" charset="0"/>
                <a:ea typeface="仿宋_GB2312" pitchFamily="49" charset="-122"/>
              </a:rPr>
              <a:t>查</a:t>
            </a:r>
            <a:r>
              <a:rPr lang="zh-CN" altLang="en-US" sz="3000" b="1" dirty="0">
                <a:solidFill>
                  <a:schemeClr val="accent2"/>
                </a:solidFill>
                <a:latin typeface="Arial" pitchFamily="34" charset="0"/>
                <a:ea typeface="仿宋_GB2312" pitchFamily="49" charset="-122"/>
              </a:rPr>
              <a:t> </a:t>
            </a:r>
            <a:r>
              <a:rPr lang="en-US" sz="3000" b="1" dirty="0" err="1">
                <a:solidFill>
                  <a:srgbClr val="FF3300"/>
                </a:solidFill>
                <a:ea typeface="仿宋_GB2312" pitchFamily="49" charset="-122"/>
              </a:rPr>
              <a:t>rowStart</a:t>
            </a:r>
            <a:r>
              <a:rPr lang="en-US" sz="3000" b="1" dirty="0">
                <a:solidFill>
                  <a:schemeClr val="accent2"/>
                </a:solidFill>
                <a:ea typeface="仿宋_GB2312" pitchFamily="49" charset="-122"/>
              </a:rPr>
              <a:t> </a:t>
            </a:r>
            <a:r>
              <a:rPr lang="zh-CN" altLang="en-US" sz="3000" b="1" dirty="0">
                <a:ea typeface="仿宋_GB2312" pitchFamily="49" charset="-122"/>
              </a:rPr>
              <a:t>表</a:t>
            </a:r>
            <a:r>
              <a:rPr lang="en-US" sz="3000" b="1" dirty="0">
                <a:ea typeface="仿宋_GB2312" pitchFamily="49" charset="-122"/>
              </a:rPr>
              <a:t>,   </a:t>
            </a:r>
            <a:r>
              <a:rPr lang="zh-CN" altLang="en-US" sz="3000" b="1" dirty="0">
                <a:ea typeface="仿宋_GB2312" pitchFamily="49" charset="-122"/>
              </a:rPr>
              <a:t>按查</a:t>
            </a:r>
            <a:r>
              <a:rPr lang="zh-CN" altLang="en-US" sz="3000" b="1" dirty="0">
                <a:latin typeface="Arial" pitchFamily="34" charset="0"/>
                <a:ea typeface="仿宋_GB2312" pitchFamily="49" charset="-122"/>
              </a:rPr>
              <a:t>到的位置直接将该项存入转置三元组表中</a:t>
            </a:r>
            <a:r>
              <a:rPr lang="zh-CN" altLang="en-US" sz="3000" b="1" dirty="0">
                <a:effectLst>
                  <a:outerShdw blurRad="38100" dist="38100" dir="2700000" algn="tl">
                    <a:srgbClr val="FFFFFF"/>
                  </a:outerShdw>
                </a:effectLst>
                <a:latin typeface="Arial" pitchFamily="34" charset="0"/>
                <a:ea typeface="仿宋_GB2312" pitchFamily="49" charset="-122"/>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FD871B60-0D20-4262-B8D8-5FB92020FDE3}" type="slidenum">
              <a:rPr lang="en-US" altLang="zh-CN">
                <a:latin typeface="华文新魏" pitchFamily="2" charset="-122"/>
                <a:ea typeface="华文新魏" pitchFamily="2" charset="-122"/>
              </a:rPr>
              <a:pPr algn="r"/>
              <a:t>27</a:t>
            </a:fld>
            <a:endParaRPr lang="en-US" altLang="zh-CN">
              <a:latin typeface="华文新魏" pitchFamily="2" charset="-122"/>
              <a:ea typeface="华文新魏" pitchFamily="2" charset="-122"/>
            </a:endParaRPr>
          </a:p>
        </p:txBody>
      </p:sp>
      <p:graphicFrame>
        <p:nvGraphicFramePr>
          <p:cNvPr id="33795" name="Object 2"/>
          <p:cNvGraphicFramePr>
            <a:graphicFrameLocks noChangeAspect="1"/>
          </p:cNvGraphicFramePr>
          <p:nvPr/>
        </p:nvGraphicFramePr>
        <p:xfrm>
          <a:off x="333375" y="647700"/>
          <a:ext cx="8483600" cy="2781300"/>
        </p:xfrm>
        <a:graphic>
          <a:graphicData uri="http://schemas.openxmlformats.org/presentationml/2006/ole">
            <mc:AlternateContent xmlns:mc="http://schemas.openxmlformats.org/markup-compatibility/2006">
              <mc:Choice xmlns:v="urn:schemas-microsoft-com:vml" Requires="v">
                <p:oleObj spid="_x0000_s33865" r:id="rId3" imgW="6302880" imgH="2067120" progId="Word.Document.8">
                  <p:embed/>
                </p:oleObj>
              </mc:Choice>
              <mc:Fallback>
                <p:oleObj r:id="rId3" imgW="6302880" imgH="206712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 y="647700"/>
                        <a:ext cx="84836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0" name="Group 4"/>
          <p:cNvGraphicFramePr>
            <a:graphicFrameLocks noGrp="1"/>
          </p:cNvGraphicFramePr>
          <p:nvPr/>
        </p:nvGraphicFramePr>
        <p:xfrm>
          <a:off x="654050" y="3816350"/>
          <a:ext cx="7696200" cy="2111376"/>
        </p:xfrm>
        <a:graphic>
          <a:graphicData uri="http://schemas.openxmlformats.org/drawingml/2006/table">
            <a:tbl>
              <a:tblPr/>
              <a:tblGrid>
                <a:gridCol w="1600200"/>
                <a:gridCol w="762000"/>
                <a:gridCol w="762000"/>
                <a:gridCol w="762000"/>
                <a:gridCol w="762000"/>
                <a:gridCol w="762000"/>
                <a:gridCol w="762000"/>
                <a:gridCol w="762000"/>
                <a:gridCol w="762000"/>
              </a:tblGrid>
              <a:tr h="51812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chemeClr val="tx2"/>
                          </a:solidFill>
                          <a:effectLst/>
                          <a:latin typeface="Times New Roman" pitchFamily="18" charset="0"/>
                          <a:ea typeface="仿宋_GB2312" pitchFamily="49" charset="-122"/>
                        </a:rPr>
                        <a:t>A</a:t>
                      </a:r>
                      <a:r>
                        <a:rPr kumimoji="0" lang="zh-CN" altLang="en-US" sz="2800" b="1" i="0" u="none" strike="noStrike" cap="none" normalizeH="0" baseline="0" dirty="0" smtClean="0">
                          <a:ln>
                            <a:noFill/>
                          </a:ln>
                          <a:solidFill>
                            <a:schemeClr val="tx2"/>
                          </a:solidFill>
                          <a:effectLst/>
                          <a:latin typeface="Times New Roman" pitchFamily="18" charset="0"/>
                          <a:ea typeface="仿宋_GB2312" pitchFamily="49" charset="-122"/>
                        </a:rPr>
                        <a:t>三元组</a:t>
                      </a:r>
                      <a:endParaRPr kumimoji="0" lang="zh-CN" altLang="en-US" sz="2800" b="1" i="0" u="none" strike="noStrike" cap="none" normalizeH="0" baseline="0" dirty="0" smtClean="0">
                        <a:ln>
                          <a:noFill/>
                        </a:ln>
                        <a:solidFill>
                          <a:schemeClr val="tx2"/>
                        </a:solidFill>
                        <a:effectLst/>
                        <a:latin typeface="Arial" pitchFamily="34" charset="0"/>
                        <a:ea typeface="仿宋_GB2312" pitchFamily="49" charset="-122"/>
                      </a:endParaRPr>
                    </a:p>
                  </a:txBody>
                  <a:tcPr marT="45702" marB="45702"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ea typeface="仿宋_GB2312" pitchFamily="49" charset="-122"/>
                        </a:rPr>
                        <a:t>(0)</a:t>
                      </a:r>
                      <a:endParaRPr kumimoji="0" lang="en-US" sz="2800" b="1" i="0" u="none" strike="noStrike" cap="none" normalizeH="0" baseline="0" smtClean="0">
                        <a:ln>
                          <a:noFill/>
                        </a:ln>
                        <a:solidFill>
                          <a:schemeClr val="tx2"/>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ea typeface="仿宋_GB2312" pitchFamily="49" charset="-122"/>
                        </a:rPr>
                        <a:t>(1)</a:t>
                      </a:r>
                      <a:endParaRPr kumimoji="0" lang="en-US" sz="2800" b="1" i="0" u="none" strike="noStrike" cap="none" normalizeH="0" baseline="0" smtClean="0">
                        <a:ln>
                          <a:noFill/>
                        </a:ln>
                        <a:solidFill>
                          <a:schemeClr val="tx2"/>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ea typeface="仿宋_GB2312" pitchFamily="49" charset="-122"/>
                        </a:rPr>
                        <a:t>(2)</a:t>
                      </a:r>
                      <a:endParaRPr kumimoji="0" lang="en-US" sz="2800" b="1" i="0" u="none" strike="noStrike" cap="none" normalizeH="0" baseline="0" smtClean="0">
                        <a:ln>
                          <a:noFill/>
                        </a:ln>
                        <a:solidFill>
                          <a:schemeClr val="tx2"/>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ea typeface="仿宋_GB2312" pitchFamily="49" charset="-122"/>
                        </a:rPr>
                        <a:t>(3)</a:t>
                      </a:r>
                      <a:endParaRPr kumimoji="0" lang="en-US" sz="2800" b="1" i="0" u="none" strike="noStrike" cap="none" normalizeH="0" baseline="0" smtClean="0">
                        <a:ln>
                          <a:noFill/>
                        </a:ln>
                        <a:solidFill>
                          <a:schemeClr val="tx2"/>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ea typeface="仿宋_GB2312" pitchFamily="49" charset="-122"/>
                        </a:rPr>
                        <a:t>(4)</a:t>
                      </a:r>
                      <a:endParaRPr kumimoji="0" lang="en-US" sz="2800" b="1" i="0" u="none" strike="noStrike" cap="none" normalizeH="0" baseline="0" smtClean="0">
                        <a:ln>
                          <a:noFill/>
                        </a:ln>
                        <a:solidFill>
                          <a:schemeClr val="tx2"/>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ea typeface="仿宋_GB2312" pitchFamily="49" charset="-122"/>
                        </a:rPr>
                        <a:t>(5)</a:t>
                      </a:r>
                      <a:endParaRPr kumimoji="0" lang="en-US" sz="2800" b="1" i="0" u="none" strike="noStrike" cap="none" normalizeH="0" baseline="0" smtClean="0">
                        <a:ln>
                          <a:noFill/>
                        </a:ln>
                        <a:solidFill>
                          <a:schemeClr val="tx2"/>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ea typeface="仿宋_GB2312" pitchFamily="49" charset="-122"/>
                        </a:rPr>
                        <a:t>(6)</a:t>
                      </a:r>
                      <a:endParaRPr kumimoji="0" lang="en-US" sz="2800" b="1" i="0" u="none" strike="noStrike" cap="none" normalizeH="0" baseline="0" smtClean="0">
                        <a:ln>
                          <a:noFill/>
                        </a:ln>
                        <a:solidFill>
                          <a:schemeClr val="tx2"/>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ea typeface="仿宋_GB2312" pitchFamily="49" charset="-122"/>
                        </a:rPr>
                        <a:t>(7)</a:t>
                      </a:r>
                      <a:endParaRPr kumimoji="0" lang="en-US" sz="2800" b="1" i="0" u="none" strike="noStrike" cap="none" normalizeH="0" baseline="0" smtClean="0">
                        <a:ln>
                          <a:noFill/>
                        </a:ln>
                        <a:solidFill>
                          <a:schemeClr val="tx2"/>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50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dirty="0" smtClean="0">
                          <a:ln>
                            <a:noFill/>
                          </a:ln>
                          <a:solidFill>
                            <a:srgbClr val="000099"/>
                          </a:solidFill>
                          <a:effectLst/>
                          <a:latin typeface="Times New Roman" pitchFamily="18" charset="0"/>
                          <a:ea typeface="仿宋_GB2312" pitchFamily="49" charset="-122"/>
                        </a:rPr>
                        <a:t>行</a:t>
                      </a: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row</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0</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0</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1</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1</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2</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3</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4</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5</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r>
              <a:tr h="52050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dirty="0" smtClean="0">
                          <a:ln>
                            <a:noFill/>
                          </a:ln>
                          <a:solidFill>
                            <a:srgbClr val="000099"/>
                          </a:solidFill>
                          <a:effectLst/>
                          <a:latin typeface="Times New Roman" pitchFamily="18" charset="0"/>
                          <a:ea typeface="仿宋_GB2312" pitchFamily="49" charset="-122"/>
                        </a:rPr>
                        <a:t>列</a:t>
                      </a: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col</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3</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6</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1</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5</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3</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5</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0</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2</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55224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dirty="0" smtClean="0">
                          <a:ln>
                            <a:noFill/>
                          </a:ln>
                          <a:solidFill>
                            <a:srgbClr val="000099"/>
                          </a:solidFill>
                          <a:effectLst/>
                          <a:latin typeface="Times New Roman" pitchFamily="18" charset="0"/>
                          <a:ea typeface="仿宋_GB2312" pitchFamily="49" charset="-122"/>
                        </a:rPr>
                        <a:t>值</a:t>
                      </a: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value</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22</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smtClean="0">
                          <a:ln>
                            <a:noFill/>
                          </a:ln>
                          <a:solidFill>
                            <a:srgbClr val="000099"/>
                          </a:solidFill>
                          <a:effectLst/>
                          <a:latin typeface="Times New Roman" pitchFamily="18" charset="0"/>
                          <a:ea typeface="仿宋_GB2312" pitchFamily="49" charset="-122"/>
                        </a:rPr>
                        <a:t>15</a:t>
                      </a:r>
                      <a:endParaRPr kumimoji="0" lang="en-US" sz="2800" b="1" i="0" u="none" strike="noStrike" cap="none" normalizeH="0" baseline="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smtClean="0">
                          <a:ln>
                            <a:noFill/>
                          </a:ln>
                          <a:solidFill>
                            <a:srgbClr val="000099"/>
                          </a:solidFill>
                          <a:effectLst/>
                          <a:latin typeface="Times New Roman" pitchFamily="18" charset="0"/>
                          <a:ea typeface="仿宋_GB2312" pitchFamily="49" charset="-122"/>
                        </a:rPr>
                        <a:t>11</a:t>
                      </a:r>
                      <a:endParaRPr kumimoji="0" lang="en-US" sz="2800" b="1" i="0" u="none" strike="noStrike" cap="none" normalizeH="0" baseline="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smtClean="0">
                          <a:ln>
                            <a:noFill/>
                          </a:ln>
                          <a:solidFill>
                            <a:srgbClr val="000099"/>
                          </a:solidFill>
                          <a:effectLst/>
                          <a:latin typeface="Times New Roman" pitchFamily="18" charset="0"/>
                          <a:ea typeface="仿宋_GB2312" pitchFamily="49" charset="-122"/>
                        </a:rPr>
                        <a:t>17</a:t>
                      </a:r>
                      <a:endParaRPr kumimoji="0" lang="en-US" sz="2800" b="1" i="0" u="none" strike="noStrike" cap="none" normalizeH="0" baseline="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smtClean="0">
                          <a:ln>
                            <a:noFill/>
                          </a:ln>
                          <a:solidFill>
                            <a:srgbClr val="000099"/>
                          </a:solidFill>
                          <a:effectLst/>
                          <a:latin typeface="Times New Roman" pitchFamily="18" charset="0"/>
                          <a:ea typeface="黑体" pitchFamily="2" charset="-122"/>
                        </a:rPr>
                        <a:t>-</a:t>
                      </a:r>
                      <a:r>
                        <a:rPr kumimoji="0" lang="en-US" sz="2800" b="1" i="0" u="none" strike="noStrike" cap="none" normalizeH="0" baseline="0" smtClean="0">
                          <a:ln>
                            <a:noFill/>
                          </a:ln>
                          <a:solidFill>
                            <a:srgbClr val="000099"/>
                          </a:solidFill>
                          <a:effectLst/>
                          <a:latin typeface="Times New Roman" pitchFamily="18" charset="0"/>
                          <a:ea typeface="仿宋_GB2312" pitchFamily="49" charset="-122"/>
                        </a:rPr>
                        <a:t>6</a:t>
                      </a:r>
                      <a:endParaRPr kumimoji="0" lang="en-US" sz="2800" b="1" i="0" u="none" strike="noStrike" cap="none" normalizeH="0" baseline="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smtClean="0">
                          <a:ln>
                            <a:noFill/>
                          </a:ln>
                          <a:solidFill>
                            <a:srgbClr val="000099"/>
                          </a:solidFill>
                          <a:effectLst/>
                          <a:latin typeface="Times New Roman" pitchFamily="18" charset="0"/>
                          <a:ea typeface="仿宋_GB2312" pitchFamily="49" charset="-122"/>
                        </a:rPr>
                        <a:t>39</a:t>
                      </a:r>
                      <a:endParaRPr kumimoji="0" lang="en-US" sz="2800" b="1" i="0" u="none" strike="noStrike" cap="none" normalizeH="0" baseline="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smtClean="0">
                          <a:ln>
                            <a:noFill/>
                          </a:ln>
                          <a:solidFill>
                            <a:srgbClr val="000099"/>
                          </a:solidFill>
                          <a:effectLst/>
                          <a:latin typeface="Times New Roman" pitchFamily="18" charset="0"/>
                          <a:ea typeface="仿宋_GB2312" pitchFamily="49" charset="-122"/>
                        </a:rPr>
                        <a:t>91</a:t>
                      </a:r>
                      <a:endParaRPr kumimoji="0" lang="en-US" sz="2800" b="1" i="0" u="none" strike="noStrike" cap="none" normalizeH="0" baseline="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rgbClr val="000099"/>
                          </a:solidFill>
                          <a:effectLst/>
                          <a:latin typeface="Times New Roman" pitchFamily="18" charset="0"/>
                          <a:ea typeface="仿宋_GB2312" pitchFamily="49" charset="-122"/>
                        </a:rPr>
                        <a:t>28</a:t>
                      </a:r>
                      <a:endParaRPr kumimoji="0" lang="en-US" sz="2800" b="1" i="0" u="none" strike="noStrike" cap="none" normalizeH="0" baseline="0" dirty="0" smtClean="0">
                        <a:ln>
                          <a:noFill/>
                        </a:ln>
                        <a:solidFill>
                          <a:srgbClr val="000099"/>
                        </a:solidFill>
                        <a:effectLst/>
                        <a:latin typeface="Arial" pitchFamily="34" charset="0"/>
                        <a:ea typeface="仿宋_GB2312" pitchFamily="49" charset="-122"/>
                      </a:endParaRPr>
                    </a:p>
                  </a:txBody>
                  <a:tcPr marT="45702" marB="4570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r>
            </a:tbl>
          </a:graphicData>
        </a:graphic>
      </p:graphicFrame>
      <p:sp>
        <p:nvSpPr>
          <p:cNvPr id="50230" name="Freeform 71"/>
          <p:cNvSpPr>
            <a:spLocks/>
          </p:cNvSpPr>
          <p:nvPr/>
        </p:nvSpPr>
        <p:spPr bwMode="auto">
          <a:xfrm>
            <a:off x="3800475" y="2624138"/>
            <a:ext cx="1995488" cy="2411412"/>
          </a:xfrm>
          <a:custGeom>
            <a:avLst/>
            <a:gdLst>
              <a:gd name="T0" fmla="*/ 2147483647 w 2945"/>
              <a:gd name="T1" fmla="*/ 2147483647 h 1519"/>
              <a:gd name="T2" fmla="*/ 2147483647 w 2945"/>
              <a:gd name="T3" fmla="*/ 2147483647 h 1519"/>
              <a:gd name="T4" fmla="*/ 2147483647 w 2945"/>
              <a:gd name="T5" fmla="*/ 2147483647 h 1519"/>
              <a:gd name="T6" fmla="*/ 2147483647 w 2945"/>
              <a:gd name="T7" fmla="*/ 2147483647 h 1519"/>
              <a:gd name="T8" fmla="*/ 2147483647 w 2945"/>
              <a:gd name="T9" fmla="*/ 2147483647 h 1519"/>
              <a:gd name="T10" fmla="*/ 0 w 2945"/>
              <a:gd name="T11" fmla="*/ 0 h 1519"/>
              <a:gd name="T12" fmla="*/ 0 60000 65536"/>
              <a:gd name="T13" fmla="*/ 0 60000 65536"/>
              <a:gd name="T14" fmla="*/ 0 60000 65536"/>
              <a:gd name="T15" fmla="*/ 0 60000 65536"/>
              <a:gd name="T16" fmla="*/ 0 60000 65536"/>
              <a:gd name="T17" fmla="*/ 0 60000 65536"/>
              <a:gd name="T18" fmla="*/ 0 w 2945"/>
              <a:gd name="T19" fmla="*/ 0 h 1519"/>
              <a:gd name="T20" fmla="*/ 2945 w 2945"/>
              <a:gd name="T21" fmla="*/ 1519 h 1519"/>
            </a:gdLst>
            <a:ahLst/>
            <a:cxnLst>
              <a:cxn ang="T12">
                <a:pos x="T0" y="T1"/>
              </a:cxn>
              <a:cxn ang="T13">
                <a:pos x="T2" y="T3"/>
              </a:cxn>
              <a:cxn ang="T14">
                <a:pos x="T4" y="T5"/>
              </a:cxn>
              <a:cxn ang="T15">
                <a:pos x="T6" y="T7"/>
              </a:cxn>
              <a:cxn ang="T16">
                <a:pos x="T8" y="T9"/>
              </a:cxn>
              <a:cxn ang="T17">
                <a:pos x="T10" y="T11"/>
              </a:cxn>
            </a:cxnLst>
            <a:rect l="T18" t="T19" r="T20" b="T21"/>
            <a:pathLst>
              <a:path w="2945" h="1519">
                <a:moveTo>
                  <a:pt x="2921" y="1519"/>
                </a:moveTo>
                <a:cubicBezTo>
                  <a:pt x="2933" y="1242"/>
                  <a:pt x="2945" y="965"/>
                  <a:pt x="2905" y="801"/>
                </a:cubicBezTo>
                <a:cubicBezTo>
                  <a:pt x="2865" y="637"/>
                  <a:pt x="2878" y="590"/>
                  <a:pt x="2679" y="534"/>
                </a:cubicBezTo>
                <a:cubicBezTo>
                  <a:pt x="2480" y="478"/>
                  <a:pt x="2070" y="484"/>
                  <a:pt x="1711" y="467"/>
                </a:cubicBezTo>
                <a:cubicBezTo>
                  <a:pt x="1352" y="450"/>
                  <a:pt x="810" y="512"/>
                  <a:pt x="525" y="434"/>
                </a:cubicBezTo>
                <a:cubicBezTo>
                  <a:pt x="240" y="356"/>
                  <a:pt x="88" y="72"/>
                  <a:pt x="0" y="0"/>
                </a:cubicBezTo>
              </a:path>
            </a:pathLst>
          </a:custGeom>
          <a:noFill/>
          <a:ln w="25400" cmpd="sng">
            <a:solidFill>
              <a:schemeClr val="tx1"/>
            </a:solidFill>
            <a:prstDash val="dash"/>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31" name="Freeform 73"/>
          <p:cNvSpPr>
            <a:spLocks/>
          </p:cNvSpPr>
          <p:nvPr/>
        </p:nvSpPr>
        <p:spPr bwMode="auto">
          <a:xfrm>
            <a:off x="2928938" y="2597150"/>
            <a:ext cx="1033462" cy="2532063"/>
          </a:xfrm>
          <a:custGeom>
            <a:avLst/>
            <a:gdLst>
              <a:gd name="T0" fmla="*/ 2147483647 w 651"/>
              <a:gd name="T1" fmla="*/ 2147483647 h 1595"/>
              <a:gd name="T2" fmla="*/ 2147483647 w 651"/>
              <a:gd name="T3" fmla="*/ 2147483647 h 1595"/>
              <a:gd name="T4" fmla="*/ 2147483647 w 651"/>
              <a:gd name="T5" fmla="*/ 2147483647 h 1595"/>
              <a:gd name="T6" fmla="*/ 0 w 651"/>
              <a:gd name="T7" fmla="*/ 0 h 1595"/>
              <a:gd name="T8" fmla="*/ 0 60000 65536"/>
              <a:gd name="T9" fmla="*/ 0 60000 65536"/>
              <a:gd name="T10" fmla="*/ 0 60000 65536"/>
              <a:gd name="T11" fmla="*/ 0 60000 65536"/>
              <a:gd name="T12" fmla="*/ 0 w 651"/>
              <a:gd name="T13" fmla="*/ 0 h 1595"/>
              <a:gd name="T14" fmla="*/ 651 w 651"/>
              <a:gd name="T15" fmla="*/ 1595 h 1595"/>
            </a:gdLst>
            <a:ahLst/>
            <a:cxnLst>
              <a:cxn ang="T8">
                <a:pos x="T0" y="T1"/>
              </a:cxn>
              <a:cxn ang="T9">
                <a:pos x="T2" y="T3"/>
              </a:cxn>
              <a:cxn ang="T10">
                <a:pos x="T4" y="T5"/>
              </a:cxn>
              <a:cxn ang="T11">
                <a:pos x="T6" y="T7"/>
              </a:cxn>
            </a:cxnLst>
            <a:rect l="T12" t="T13" r="T14" b="T15"/>
            <a:pathLst>
              <a:path w="651" h="1595">
                <a:moveTo>
                  <a:pt x="651" y="1595"/>
                </a:moveTo>
                <a:cubicBezTo>
                  <a:pt x="646" y="1245"/>
                  <a:pt x="641" y="895"/>
                  <a:pt x="584" y="693"/>
                </a:cubicBezTo>
                <a:cubicBezTo>
                  <a:pt x="527" y="491"/>
                  <a:pt x="406" y="500"/>
                  <a:pt x="309" y="384"/>
                </a:cubicBezTo>
                <a:cubicBezTo>
                  <a:pt x="212" y="268"/>
                  <a:pt x="51" y="64"/>
                  <a:pt x="0" y="0"/>
                </a:cubicBezTo>
              </a:path>
            </a:pathLst>
          </a:custGeom>
          <a:noFill/>
          <a:ln w="25400" cmpd="sng">
            <a:solidFill>
              <a:srgbClr val="008000"/>
            </a:solidFill>
            <a:prstDash val="dash"/>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32" name="Freeform 75"/>
          <p:cNvSpPr>
            <a:spLocks/>
          </p:cNvSpPr>
          <p:nvPr/>
        </p:nvSpPr>
        <p:spPr bwMode="auto">
          <a:xfrm>
            <a:off x="4911725" y="2571750"/>
            <a:ext cx="1460500" cy="2570163"/>
          </a:xfrm>
          <a:custGeom>
            <a:avLst/>
            <a:gdLst>
              <a:gd name="T0" fmla="*/ 2147483647 w 2797"/>
              <a:gd name="T1" fmla="*/ 2147483647 h 1594"/>
              <a:gd name="T2" fmla="*/ 2147483647 w 2797"/>
              <a:gd name="T3" fmla="*/ 2147483647 h 1594"/>
              <a:gd name="T4" fmla="*/ 2147483647 w 2797"/>
              <a:gd name="T5" fmla="*/ 2147483647 h 1594"/>
              <a:gd name="T6" fmla="*/ 2147483647 w 2797"/>
              <a:gd name="T7" fmla="*/ 2147483647 h 1594"/>
              <a:gd name="T8" fmla="*/ 2147483647 w 2797"/>
              <a:gd name="T9" fmla="*/ 2147483647 h 1594"/>
              <a:gd name="T10" fmla="*/ 0 w 2797"/>
              <a:gd name="T11" fmla="*/ 0 h 1594"/>
              <a:gd name="T12" fmla="*/ 0 60000 65536"/>
              <a:gd name="T13" fmla="*/ 0 60000 65536"/>
              <a:gd name="T14" fmla="*/ 0 60000 65536"/>
              <a:gd name="T15" fmla="*/ 0 60000 65536"/>
              <a:gd name="T16" fmla="*/ 0 60000 65536"/>
              <a:gd name="T17" fmla="*/ 0 60000 65536"/>
              <a:gd name="T18" fmla="*/ 0 w 2797"/>
              <a:gd name="T19" fmla="*/ 0 h 1594"/>
              <a:gd name="T20" fmla="*/ 2797 w 2797"/>
              <a:gd name="T21" fmla="*/ 1594 h 1594"/>
            </a:gdLst>
            <a:ahLst/>
            <a:cxnLst>
              <a:cxn ang="T12">
                <a:pos x="T0" y="T1"/>
              </a:cxn>
              <a:cxn ang="T13">
                <a:pos x="T2" y="T3"/>
              </a:cxn>
              <a:cxn ang="T14">
                <a:pos x="T4" y="T5"/>
              </a:cxn>
              <a:cxn ang="T15">
                <a:pos x="T6" y="T7"/>
              </a:cxn>
              <a:cxn ang="T16">
                <a:pos x="T8" y="T9"/>
              </a:cxn>
              <a:cxn ang="T17">
                <a:pos x="T10" y="T11"/>
              </a:cxn>
            </a:cxnLst>
            <a:rect l="T18" t="T19" r="T20" b="T21"/>
            <a:pathLst>
              <a:path w="2797" h="1594">
                <a:moveTo>
                  <a:pt x="2797" y="1594"/>
                </a:moveTo>
                <a:cubicBezTo>
                  <a:pt x="2790" y="1323"/>
                  <a:pt x="2784" y="1053"/>
                  <a:pt x="2705" y="868"/>
                </a:cubicBezTo>
                <a:cubicBezTo>
                  <a:pt x="2626" y="683"/>
                  <a:pt x="2528" y="570"/>
                  <a:pt x="2321" y="484"/>
                </a:cubicBezTo>
                <a:cubicBezTo>
                  <a:pt x="2114" y="398"/>
                  <a:pt x="1764" y="392"/>
                  <a:pt x="1461" y="350"/>
                </a:cubicBezTo>
                <a:cubicBezTo>
                  <a:pt x="1158" y="308"/>
                  <a:pt x="745" y="291"/>
                  <a:pt x="501" y="233"/>
                </a:cubicBezTo>
                <a:cubicBezTo>
                  <a:pt x="257" y="175"/>
                  <a:pt x="83" y="39"/>
                  <a:pt x="0" y="0"/>
                </a:cubicBezTo>
              </a:path>
            </a:pathLst>
          </a:custGeom>
          <a:noFill/>
          <a:ln w="25400" cmpd="sng">
            <a:solidFill>
              <a:srgbClr val="FF0000"/>
            </a:solidFill>
            <a:prstDash val="dash"/>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33" name="Freeform 76"/>
          <p:cNvSpPr>
            <a:spLocks/>
          </p:cNvSpPr>
          <p:nvPr/>
        </p:nvSpPr>
        <p:spPr bwMode="auto">
          <a:xfrm>
            <a:off x="2338388" y="2571750"/>
            <a:ext cx="1482725" cy="2490788"/>
          </a:xfrm>
          <a:custGeom>
            <a:avLst/>
            <a:gdLst>
              <a:gd name="T0" fmla="*/ 2147483647 w 941"/>
              <a:gd name="T1" fmla="*/ 2147483647 h 1570"/>
              <a:gd name="T2" fmla="*/ 2147483647 w 941"/>
              <a:gd name="T3" fmla="*/ 2147483647 h 1570"/>
              <a:gd name="T4" fmla="*/ 2147483647 w 941"/>
              <a:gd name="T5" fmla="*/ 2147483647 h 1570"/>
              <a:gd name="T6" fmla="*/ 2147483647 w 941"/>
              <a:gd name="T7" fmla="*/ 2147483647 h 1570"/>
              <a:gd name="T8" fmla="*/ 2147483647 w 941"/>
              <a:gd name="T9" fmla="*/ 0 h 1570"/>
              <a:gd name="T10" fmla="*/ 0 60000 65536"/>
              <a:gd name="T11" fmla="*/ 0 60000 65536"/>
              <a:gd name="T12" fmla="*/ 0 60000 65536"/>
              <a:gd name="T13" fmla="*/ 0 60000 65536"/>
              <a:gd name="T14" fmla="*/ 0 60000 65536"/>
              <a:gd name="T15" fmla="*/ 0 w 941"/>
              <a:gd name="T16" fmla="*/ 0 h 1570"/>
              <a:gd name="T17" fmla="*/ 941 w 941"/>
              <a:gd name="T18" fmla="*/ 1570 h 1570"/>
            </a:gdLst>
            <a:ahLst/>
            <a:cxnLst>
              <a:cxn ang="T10">
                <a:pos x="T0" y="T1"/>
              </a:cxn>
              <a:cxn ang="T11">
                <a:pos x="T2" y="T3"/>
              </a:cxn>
              <a:cxn ang="T12">
                <a:pos x="T4" y="T5"/>
              </a:cxn>
              <a:cxn ang="T13">
                <a:pos x="T6" y="T7"/>
              </a:cxn>
              <a:cxn ang="T14">
                <a:pos x="T8" y="T9"/>
              </a:cxn>
            </a:cxnLst>
            <a:rect l="T15" t="T16" r="T17" b="T18"/>
            <a:pathLst>
              <a:path w="941" h="1570">
                <a:moveTo>
                  <a:pt x="14" y="1570"/>
                </a:moveTo>
                <a:cubicBezTo>
                  <a:pt x="7" y="1336"/>
                  <a:pt x="0" y="1102"/>
                  <a:pt x="22" y="935"/>
                </a:cubicBezTo>
                <a:cubicBezTo>
                  <a:pt x="44" y="768"/>
                  <a:pt x="17" y="681"/>
                  <a:pt x="148" y="568"/>
                </a:cubicBezTo>
                <a:cubicBezTo>
                  <a:pt x="279" y="455"/>
                  <a:pt x="675" y="354"/>
                  <a:pt x="807" y="259"/>
                </a:cubicBezTo>
                <a:cubicBezTo>
                  <a:pt x="939" y="164"/>
                  <a:pt x="919" y="43"/>
                  <a:pt x="941" y="0"/>
                </a:cubicBezTo>
              </a:path>
            </a:pathLst>
          </a:custGeom>
          <a:noFill/>
          <a:ln w="25400" cmpd="sng">
            <a:solidFill>
              <a:schemeClr val="hlink"/>
            </a:solidFill>
            <a:prstDash val="dash"/>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34" name="Freeform 77"/>
          <p:cNvSpPr>
            <a:spLocks/>
          </p:cNvSpPr>
          <p:nvPr/>
        </p:nvSpPr>
        <p:spPr bwMode="auto">
          <a:xfrm>
            <a:off x="4637088" y="2584450"/>
            <a:ext cx="212725" cy="2465388"/>
          </a:xfrm>
          <a:custGeom>
            <a:avLst/>
            <a:gdLst>
              <a:gd name="T0" fmla="*/ 2147483647 w 134"/>
              <a:gd name="T1" fmla="*/ 2147483647 h 1553"/>
              <a:gd name="T2" fmla="*/ 2147483647 w 134"/>
              <a:gd name="T3" fmla="*/ 2147483647 h 1553"/>
              <a:gd name="T4" fmla="*/ 2147483647 w 134"/>
              <a:gd name="T5" fmla="*/ 0 h 1553"/>
              <a:gd name="T6" fmla="*/ 0 60000 65536"/>
              <a:gd name="T7" fmla="*/ 0 60000 65536"/>
              <a:gd name="T8" fmla="*/ 0 60000 65536"/>
              <a:gd name="T9" fmla="*/ 0 w 134"/>
              <a:gd name="T10" fmla="*/ 0 h 1553"/>
              <a:gd name="T11" fmla="*/ 134 w 134"/>
              <a:gd name="T12" fmla="*/ 1553 h 1553"/>
            </a:gdLst>
            <a:ahLst/>
            <a:cxnLst>
              <a:cxn ang="T6">
                <a:pos x="T0" y="T1"/>
              </a:cxn>
              <a:cxn ang="T7">
                <a:pos x="T2" y="T3"/>
              </a:cxn>
              <a:cxn ang="T8">
                <a:pos x="T4" y="T5"/>
              </a:cxn>
            </a:cxnLst>
            <a:rect l="T9" t="T10" r="T11" b="T12"/>
            <a:pathLst>
              <a:path w="134" h="1553">
                <a:moveTo>
                  <a:pt x="34" y="1553"/>
                </a:moveTo>
                <a:cubicBezTo>
                  <a:pt x="17" y="1194"/>
                  <a:pt x="0" y="835"/>
                  <a:pt x="17" y="576"/>
                </a:cubicBezTo>
                <a:cubicBezTo>
                  <a:pt x="34" y="317"/>
                  <a:pt x="115" y="96"/>
                  <a:pt x="134" y="0"/>
                </a:cubicBezTo>
              </a:path>
            </a:pathLst>
          </a:custGeom>
          <a:noFill/>
          <a:ln w="25400" cmpd="sng">
            <a:solidFill>
              <a:srgbClr val="800080"/>
            </a:solidFill>
            <a:prstDash val="dash"/>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35" name="Freeform 78"/>
          <p:cNvSpPr>
            <a:spLocks/>
          </p:cNvSpPr>
          <p:nvPr/>
        </p:nvSpPr>
        <p:spPr bwMode="auto">
          <a:xfrm>
            <a:off x="3149600" y="2584450"/>
            <a:ext cx="2270125" cy="2517775"/>
          </a:xfrm>
          <a:custGeom>
            <a:avLst/>
            <a:gdLst>
              <a:gd name="T0" fmla="*/ 2147483647 w 1430"/>
              <a:gd name="T1" fmla="*/ 2147483647 h 1586"/>
              <a:gd name="T2" fmla="*/ 2147483647 w 1430"/>
              <a:gd name="T3" fmla="*/ 2147483647 h 1586"/>
              <a:gd name="T4" fmla="*/ 2147483647 w 1430"/>
              <a:gd name="T5" fmla="*/ 2147483647 h 1586"/>
              <a:gd name="T6" fmla="*/ 2147483647 w 1430"/>
              <a:gd name="T7" fmla="*/ 2147483647 h 1586"/>
              <a:gd name="T8" fmla="*/ 2147483647 w 1430"/>
              <a:gd name="T9" fmla="*/ 2147483647 h 1586"/>
              <a:gd name="T10" fmla="*/ 2147483647 w 1430"/>
              <a:gd name="T11" fmla="*/ 0 h 1586"/>
              <a:gd name="T12" fmla="*/ 0 60000 65536"/>
              <a:gd name="T13" fmla="*/ 0 60000 65536"/>
              <a:gd name="T14" fmla="*/ 0 60000 65536"/>
              <a:gd name="T15" fmla="*/ 0 60000 65536"/>
              <a:gd name="T16" fmla="*/ 0 60000 65536"/>
              <a:gd name="T17" fmla="*/ 0 60000 65536"/>
              <a:gd name="T18" fmla="*/ 0 w 1430"/>
              <a:gd name="T19" fmla="*/ 0 h 1586"/>
              <a:gd name="T20" fmla="*/ 1430 w 1430"/>
              <a:gd name="T21" fmla="*/ 1586 h 1586"/>
            </a:gdLst>
            <a:ahLst/>
            <a:cxnLst>
              <a:cxn ang="T12">
                <a:pos x="T0" y="T1"/>
              </a:cxn>
              <a:cxn ang="T13">
                <a:pos x="T2" y="T3"/>
              </a:cxn>
              <a:cxn ang="T14">
                <a:pos x="T4" y="T5"/>
              </a:cxn>
              <a:cxn ang="T15">
                <a:pos x="T6" y="T7"/>
              </a:cxn>
              <a:cxn ang="T16">
                <a:pos x="T8" y="T9"/>
              </a:cxn>
              <a:cxn ang="T17">
                <a:pos x="T10" y="T11"/>
              </a:cxn>
            </a:cxnLst>
            <a:rect l="T18" t="T19" r="T20" b="T21"/>
            <a:pathLst>
              <a:path w="1430" h="1586">
                <a:moveTo>
                  <a:pt x="19" y="1586"/>
                </a:moveTo>
                <a:cubicBezTo>
                  <a:pt x="9" y="1394"/>
                  <a:pt x="0" y="1203"/>
                  <a:pt x="11" y="1060"/>
                </a:cubicBezTo>
                <a:cubicBezTo>
                  <a:pt x="22" y="917"/>
                  <a:pt x="32" y="805"/>
                  <a:pt x="86" y="726"/>
                </a:cubicBezTo>
                <a:cubicBezTo>
                  <a:pt x="140" y="647"/>
                  <a:pt x="171" y="638"/>
                  <a:pt x="337" y="584"/>
                </a:cubicBezTo>
                <a:cubicBezTo>
                  <a:pt x="503" y="530"/>
                  <a:pt x="898" y="498"/>
                  <a:pt x="1080" y="401"/>
                </a:cubicBezTo>
                <a:cubicBezTo>
                  <a:pt x="1262" y="304"/>
                  <a:pt x="1372" y="67"/>
                  <a:pt x="1430" y="0"/>
                </a:cubicBezTo>
              </a:path>
            </a:pathLst>
          </a:custGeom>
          <a:noFill/>
          <a:ln w="25400" cmpd="sng">
            <a:solidFill>
              <a:srgbClr val="FF6600"/>
            </a:solidFill>
            <a:prstDash val="dash"/>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TextBox 1"/>
          <p:cNvSpPr txBox="1">
            <a:spLocks noChangeArrowheads="1"/>
          </p:cNvSpPr>
          <p:nvPr/>
        </p:nvSpPr>
        <p:spPr bwMode="auto">
          <a:xfrm>
            <a:off x="3638550" y="2092325"/>
            <a:ext cx="323850" cy="522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2800" b="1"/>
              <a:t>4</a:t>
            </a:r>
            <a:endParaRPr lang="zh-CN" altLang="en-US" sz="2800" b="1"/>
          </a:p>
        </p:txBody>
      </p:sp>
      <p:sp>
        <p:nvSpPr>
          <p:cNvPr id="12" name="TextBox 11"/>
          <p:cNvSpPr txBox="1">
            <a:spLocks noChangeArrowheads="1"/>
          </p:cNvSpPr>
          <p:nvPr/>
        </p:nvSpPr>
        <p:spPr bwMode="auto">
          <a:xfrm>
            <a:off x="5257800" y="2105025"/>
            <a:ext cx="323850" cy="522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2800" b="1"/>
              <a:t>8</a:t>
            </a:r>
            <a:endParaRPr lang="zh-CN" altLang="en-US" sz="2800" b="1"/>
          </a:p>
        </p:txBody>
      </p:sp>
      <p:sp>
        <p:nvSpPr>
          <p:cNvPr id="13" name="TextBox 12"/>
          <p:cNvSpPr txBox="1">
            <a:spLocks noChangeArrowheads="1"/>
          </p:cNvSpPr>
          <p:nvPr/>
        </p:nvSpPr>
        <p:spPr bwMode="auto">
          <a:xfrm>
            <a:off x="2700338" y="2060575"/>
            <a:ext cx="322262"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2800" b="1"/>
              <a:t>2</a:t>
            </a:r>
            <a:endParaRPr lang="zh-CN" altLang="en-US" sz="2800" b="1"/>
          </a:p>
        </p:txBody>
      </p:sp>
      <p:sp>
        <p:nvSpPr>
          <p:cNvPr id="14" name="TextBox 13"/>
          <p:cNvSpPr txBox="1">
            <a:spLocks noChangeArrowheads="1"/>
          </p:cNvSpPr>
          <p:nvPr/>
        </p:nvSpPr>
        <p:spPr bwMode="auto">
          <a:xfrm>
            <a:off x="4799013" y="2047875"/>
            <a:ext cx="322262"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2800" b="1"/>
              <a:t>6</a:t>
            </a:r>
            <a:endParaRPr lang="zh-CN" altLang="en-US" sz="2800" b="1"/>
          </a:p>
        </p:txBody>
      </p:sp>
      <p:sp>
        <p:nvSpPr>
          <p:cNvPr id="15" name="TextBox 14"/>
          <p:cNvSpPr txBox="1">
            <a:spLocks noChangeArrowheads="1"/>
          </p:cNvSpPr>
          <p:nvPr/>
        </p:nvSpPr>
        <p:spPr bwMode="auto">
          <a:xfrm>
            <a:off x="3619500" y="2127250"/>
            <a:ext cx="322263"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2800" b="1"/>
              <a:t>5</a:t>
            </a:r>
            <a:endParaRPr lang="zh-CN" altLang="en-US" sz="2800" b="1"/>
          </a:p>
        </p:txBody>
      </p:sp>
      <p:sp>
        <p:nvSpPr>
          <p:cNvPr id="16" name="TextBox 15"/>
          <p:cNvSpPr txBox="1">
            <a:spLocks noChangeArrowheads="1"/>
          </p:cNvSpPr>
          <p:nvPr/>
        </p:nvSpPr>
        <p:spPr bwMode="auto">
          <a:xfrm>
            <a:off x="4799013" y="2092325"/>
            <a:ext cx="322262" cy="522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2800" b="1"/>
              <a:t>7</a:t>
            </a:r>
            <a:endParaRPr lang="zh-CN" altLang="en-US" sz="2800" b="1"/>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233"/>
                                        </p:tgtEl>
                                        <p:attrNameLst>
                                          <p:attrName>style.visibility</p:attrName>
                                        </p:attrNameLst>
                                      </p:cBhvr>
                                      <p:to>
                                        <p:strVal val="visible"/>
                                      </p:to>
                                    </p:set>
                                    <p:animEffect transition="in" filter="wipe(down)">
                                      <p:cBhvr>
                                        <p:cTn id="7" dur="500"/>
                                        <p:tgtEl>
                                          <p:spTgt spid="502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0235"/>
                                        </p:tgtEl>
                                        <p:attrNameLst>
                                          <p:attrName>style.visibility</p:attrName>
                                        </p:attrNameLst>
                                      </p:cBhvr>
                                      <p:to>
                                        <p:strVal val="visible"/>
                                      </p:to>
                                    </p:set>
                                    <p:animEffect transition="in" filter="wipe(down)">
                                      <p:cBhvr>
                                        <p:cTn id="17" dur="500"/>
                                        <p:tgtEl>
                                          <p:spTgt spid="502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0231"/>
                                        </p:tgtEl>
                                        <p:attrNameLst>
                                          <p:attrName>style.visibility</p:attrName>
                                        </p:attrNameLst>
                                      </p:cBhvr>
                                      <p:to>
                                        <p:strVal val="visible"/>
                                      </p:to>
                                    </p:set>
                                    <p:animEffect transition="in" filter="wipe(down)">
                                      <p:cBhvr>
                                        <p:cTn id="27" dur="500"/>
                                        <p:tgtEl>
                                          <p:spTgt spid="502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0234"/>
                                        </p:tgtEl>
                                        <p:attrNameLst>
                                          <p:attrName>style.visibility</p:attrName>
                                        </p:attrNameLst>
                                      </p:cBhvr>
                                      <p:to>
                                        <p:strVal val="visible"/>
                                      </p:to>
                                    </p:set>
                                    <p:animEffect transition="in" filter="wipe(down)">
                                      <p:cBhvr>
                                        <p:cTn id="37" dur="500"/>
                                        <p:tgtEl>
                                          <p:spTgt spid="502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0230"/>
                                        </p:tgtEl>
                                        <p:attrNameLst>
                                          <p:attrName>style.visibility</p:attrName>
                                        </p:attrNameLst>
                                      </p:cBhvr>
                                      <p:to>
                                        <p:strVal val="visible"/>
                                      </p:to>
                                    </p:set>
                                    <p:animEffect transition="in" filter="wipe(down)">
                                      <p:cBhvr>
                                        <p:cTn id="47" dur="500"/>
                                        <p:tgtEl>
                                          <p:spTgt spid="502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0232"/>
                                        </p:tgtEl>
                                        <p:attrNameLst>
                                          <p:attrName>style.visibility</p:attrName>
                                        </p:attrNameLst>
                                      </p:cBhvr>
                                      <p:to>
                                        <p:strVal val="visible"/>
                                      </p:to>
                                    </p:set>
                                    <p:animEffect transition="in" filter="wipe(down)">
                                      <p:cBhvr>
                                        <p:cTn id="57" dur="500"/>
                                        <p:tgtEl>
                                          <p:spTgt spid="5023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30" grpId="0" animBg="1"/>
      <p:bldP spid="50231" grpId="0" animBg="1"/>
      <p:bldP spid="50232" grpId="0" animBg="1"/>
      <p:bldP spid="50233" grpId="0" animBg="1"/>
      <p:bldP spid="50234" grpId="0" animBg="1"/>
      <p:bldP spid="50235" grpId="0" animBg="1"/>
      <p:bldP spid="2" grpId="0" animBg="1"/>
      <p:bldP spid="12" grpId="0" animBg="1"/>
      <p:bldP spid="13" grpId="0" animBg="1"/>
      <p:bldP spid="14" grpId="0" animBg="1"/>
      <p:bldP spid="1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26406C47-EF1E-4C4C-9754-3DB5F8E78DC9}" type="slidenum">
              <a:rPr lang="en-US" altLang="zh-CN">
                <a:latin typeface="华文新魏" pitchFamily="2" charset="-122"/>
                <a:ea typeface="华文新魏" pitchFamily="2" charset="-122"/>
              </a:rPr>
              <a:pPr algn="r"/>
              <a:t>28</a:t>
            </a:fld>
            <a:endParaRPr lang="en-US" altLang="zh-CN">
              <a:latin typeface="华文新魏" pitchFamily="2" charset="-122"/>
              <a:ea typeface="华文新魏" pitchFamily="2" charset="-122"/>
            </a:endParaRPr>
          </a:p>
        </p:txBody>
      </p:sp>
      <p:sp>
        <p:nvSpPr>
          <p:cNvPr id="34819" name="Rectangle 3"/>
          <p:cNvSpPr>
            <a:spLocks noGrp="1" noChangeArrowheads="1"/>
          </p:cNvSpPr>
          <p:nvPr>
            <p:ph type="title" idx="4294967295"/>
          </p:nvPr>
        </p:nvSpPr>
        <p:spPr>
          <a:xfrm>
            <a:off x="457200" y="457200"/>
            <a:ext cx="8229600" cy="922338"/>
          </a:xfrm>
        </p:spPr>
        <p:txBody>
          <a:bodyPr/>
          <a:lstStyle/>
          <a:p>
            <a:pPr algn="ctr"/>
            <a:r>
              <a:rPr lang="zh-CN" altLang="en-US" sz="3600" b="1" smtClean="0">
                <a:solidFill>
                  <a:schemeClr val="tx2"/>
                </a:solidFill>
                <a:ea typeface="华文新魏" pitchFamily="2" charset="-122"/>
              </a:rPr>
              <a:t>稀疏矩阵的快速转置算法</a:t>
            </a:r>
          </a:p>
        </p:txBody>
      </p:sp>
      <p:sp>
        <p:nvSpPr>
          <p:cNvPr id="51204" name="Rectangle 4"/>
          <p:cNvSpPr>
            <a:spLocks noGrp="1" noChangeArrowheads="1"/>
          </p:cNvSpPr>
          <p:nvPr>
            <p:ph type="body" idx="4294967295"/>
          </p:nvPr>
        </p:nvSpPr>
        <p:spPr>
          <a:xfrm>
            <a:off x="647700" y="1308100"/>
            <a:ext cx="8229600" cy="5053013"/>
          </a:xfrm>
        </p:spPr>
        <p:txBody>
          <a:bodyPr/>
          <a:lstStyle/>
          <a:p>
            <a:pPr>
              <a:lnSpc>
                <a:spcPct val="90000"/>
              </a:lnSpc>
              <a:spcBef>
                <a:spcPct val="5000"/>
              </a:spcBef>
              <a:buFont typeface="Wingdings" pitchFamily="2" charset="2"/>
              <a:buNone/>
            </a:pPr>
            <a:r>
              <a:rPr lang="en-US" altLang="zh-CN" sz="2800" b="1" dirty="0" smtClean="0">
                <a:latin typeface="Times New Roman" pitchFamily="18" charset="0"/>
                <a:ea typeface="隶书" pitchFamily="49" charset="-122"/>
              </a:rPr>
              <a:t>void </a:t>
            </a:r>
            <a:r>
              <a:rPr lang="en-US" altLang="zh-CN" sz="2800" dirty="0" err="1" smtClean="0">
                <a:latin typeface="Times New Roman" pitchFamily="18" charset="0"/>
                <a:ea typeface="隶书" pitchFamily="49" charset="-122"/>
              </a:rPr>
              <a:t>SparseMatrix</a:t>
            </a:r>
            <a:r>
              <a:rPr lang="en-US" altLang="zh-CN" sz="2800" b="1" dirty="0" smtClean="0">
                <a:latin typeface="Times New Roman" pitchFamily="18" charset="0"/>
                <a:ea typeface="隶书" pitchFamily="49" charset="-122"/>
              </a:rPr>
              <a:t>::</a:t>
            </a:r>
          </a:p>
          <a:p>
            <a:pPr>
              <a:lnSpc>
                <a:spcPct val="90000"/>
              </a:lnSpc>
              <a:spcBef>
                <a:spcPct val="5000"/>
              </a:spcBef>
              <a:buFont typeface="Wingdings" pitchFamily="2" charset="2"/>
              <a:buNone/>
            </a:pPr>
            <a:r>
              <a:rPr lang="en-US" altLang="zh-CN"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FastTranspos</a:t>
            </a:r>
            <a:r>
              <a:rPr lang="en-US" altLang="zh-CN"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SparseMatrix</a:t>
            </a:r>
            <a:r>
              <a:rPr lang="en-US" altLang="zh-CN" sz="2800" b="1" dirty="0" smtClean="0">
                <a:latin typeface="Times New Roman" pitchFamily="18" charset="0"/>
                <a:ea typeface="隶书" pitchFamily="49" charset="-122"/>
              </a:rPr>
              <a:t>&amp;</a:t>
            </a:r>
            <a:r>
              <a:rPr lang="en-US" altLang="zh-CN" sz="2800" dirty="0" smtClean="0">
                <a:latin typeface="Times New Roman" pitchFamily="18" charset="0"/>
                <a:ea typeface="隶书" pitchFamily="49" charset="-122"/>
              </a:rPr>
              <a:t> B)</a:t>
            </a:r>
            <a:r>
              <a:rPr lang="en-US" altLang="zh-CN" sz="2800" b="1" dirty="0" smtClean="0">
                <a:latin typeface="Times New Roman" pitchFamily="18" charset="0"/>
                <a:ea typeface="隶书" pitchFamily="49" charset="-122"/>
              </a:rPr>
              <a:t> {</a:t>
            </a:r>
          </a:p>
          <a:p>
            <a:pPr>
              <a:lnSpc>
                <a:spcPct val="90000"/>
              </a:lnSpc>
              <a:spcBef>
                <a:spcPct val="5000"/>
              </a:spcBef>
              <a:buFont typeface="Wingdings" pitchFamily="2" charset="2"/>
              <a:buNone/>
            </a:pPr>
            <a:r>
              <a:rPr lang="en-US" altLang="zh-CN" sz="2800" dirty="0" smtClean="0">
                <a:latin typeface="Times New Roman" pitchFamily="18" charset="0"/>
                <a:ea typeface="隶书" pitchFamily="49" charset="-122"/>
              </a:rPr>
              <a:t>    </a:t>
            </a:r>
            <a:r>
              <a:rPr lang="en-US" altLang="zh-CN" sz="2800" b="1" dirty="0" err="1" smtClean="0">
                <a:latin typeface="Times New Roman" pitchFamily="18" charset="0"/>
                <a:ea typeface="隶书" pitchFamily="49" charset="-122"/>
              </a:rPr>
              <a:t>int</a:t>
            </a:r>
            <a:r>
              <a:rPr lang="en-US" altLang="zh-CN"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rowSize</a:t>
            </a:r>
            <a:r>
              <a:rPr lang="en-US" altLang="zh-CN" sz="2800" dirty="0" smtClean="0">
                <a:latin typeface="Times New Roman" pitchFamily="18" charset="0"/>
                <a:ea typeface="隶书" pitchFamily="49" charset="-122"/>
              </a:rPr>
              <a:t> = </a:t>
            </a:r>
            <a:r>
              <a:rPr lang="en-US" altLang="zh-CN" sz="2800" b="1" dirty="0" smtClean="0">
                <a:latin typeface="Times New Roman" pitchFamily="18" charset="0"/>
                <a:ea typeface="隶书" pitchFamily="49" charset="-122"/>
              </a:rPr>
              <a:t>new </a:t>
            </a:r>
            <a:r>
              <a:rPr lang="en-US" altLang="zh-CN" sz="2800" b="1" dirty="0" err="1" smtClean="0">
                <a:latin typeface="Times New Roman" pitchFamily="18" charset="0"/>
                <a:ea typeface="隶书" pitchFamily="49" charset="-122"/>
              </a:rPr>
              <a:t>int</a:t>
            </a:r>
            <a:r>
              <a:rPr lang="en-US" altLang="zh-CN" sz="2800" dirty="0" smtClean="0">
                <a:latin typeface="Times New Roman" pitchFamily="18" charset="0"/>
                <a:ea typeface="隶书" pitchFamily="49" charset="-122"/>
              </a:rPr>
              <a:t>[Cols]</a:t>
            </a:r>
            <a:r>
              <a:rPr lang="en-US" altLang="zh-CN" sz="2800" b="1" dirty="0" smtClean="0">
                <a:latin typeface="Times New Roman" pitchFamily="18" charset="0"/>
                <a:ea typeface="隶书" pitchFamily="49" charset="-122"/>
              </a:rPr>
              <a:t>;       //</a:t>
            </a:r>
            <a:r>
              <a:rPr lang="zh-CN" altLang="en-US" sz="2800" dirty="0" smtClean="0">
                <a:latin typeface="Times New Roman" pitchFamily="18" charset="0"/>
                <a:ea typeface="隶书" pitchFamily="49" charset="-122"/>
              </a:rPr>
              <a:t>列元素数数组</a:t>
            </a:r>
          </a:p>
          <a:p>
            <a:pPr>
              <a:lnSpc>
                <a:spcPct val="90000"/>
              </a:lnSpc>
              <a:spcBef>
                <a:spcPct val="5000"/>
              </a:spcBef>
              <a:buFont typeface="Wingdings" pitchFamily="2" charset="2"/>
              <a:buNone/>
            </a:pPr>
            <a:r>
              <a:rPr lang="zh-CN" altLang="en-US" sz="2800" dirty="0" smtClean="0">
                <a:latin typeface="Times New Roman" pitchFamily="18" charset="0"/>
                <a:ea typeface="隶书" pitchFamily="49" charset="-122"/>
              </a:rPr>
              <a:t>    </a:t>
            </a:r>
            <a:r>
              <a:rPr lang="en-US" altLang="zh-CN" sz="2800" b="1" dirty="0" err="1" smtClean="0">
                <a:latin typeface="Times New Roman" pitchFamily="18" charset="0"/>
                <a:ea typeface="隶书" pitchFamily="49" charset="-122"/>
              </a:rPr>
              <a:t>int</a:t>
            </a:r>
            <a:r>
              <a:rPr lang="en-US" altLang="zh-CN" sz="2800" b="1" dirty="0" smtClean="0">
                <a:latin typeface="Times New Roman" pitchFamily="18" charset="0"/>
                <a:ea typeface="隶书" pitchFamily="49" charset="-122"/>
              </a:rPr>
              <a:t> </a:t>
            </a:r>
            <a:r>
              <a:rPr lang="en-US" altLang="zh-CN" sz="2800" dirty="0" smtClean="0">
                <a:latin typeface="Times New Roman" pitchFamily="18" charset="0"/>
                <a:ea typeface="隶书" pitchFamily="49" charset="-122"/>
              </a:rPr>
              <a:t>*</a:t>
            </a:r>
            <a:r>
              <a:rPr lang="en-US" altLang="zh-CN" sz="2800" dirty="0" err="1" smtClean="0">
                <a:latin typeface="Times New Roman" pitchFamily="18" charset="0"/>
                <a:ea typeface="隶书" pitchFamily="49" charset="-122"/>
              </a:rPr>
              <a:t>rowStart</a:t>
            </a:r>
            <a:r>
              <a:rPr lang="en-US" altLang="zh-CN" sz="2800" dirty="0" smtClean="0">
                <a:latin typeface="Times New Roman" pitchFamily="18" charset="0"/>
                <a:ea typeface="隶书" pitchFamily="49" charset="-122"/>
              </a:rPr>
              <a:t> = </a:t>
            </a:r>
            <a:r>
              <a:rPr lang="en-US" altLang="zh-CN" sz="2800" b="1" dirty="0" smtClean="0">
                <a:latin typeface="Times New Roman" pitchFamily="18" charset="0"/>
                <a:ea typeface="隶书" pitchFamily="49" charset="-122"/>
              </a:rPr>
              <a:t>new </a:t>
            </a:r>
            <a:r>
              <a:rPr lang="en-US" altLang="zh-CN" sz="2800" b="1" dirty="0" err="1" smtClean="0">
                <a:latin typeface="Times New Roman" pitchFamily="18" charset="0"/>
                <a:ea typeface="隶书" pitchFamily="49" charset="-122"/>
              </a:rPr>
              <a:t>int</a:t>
            </a:r>
            <a:r>
              <a:rPr lang="en-US" altLang="zh-CN" sz="2800" dirty="0" smtClean="0">
                <a:latin typeface="Times New Roman" pitchFamily="18" charset="0"/>
                <a:ea typeface="隶书" pitchFamily="49" charset="-122"/>
              </a:rPr>
              <a:t>[Cols]</a:t>
            </a:r>
            <a:r>
              <a:rPr lang="en-US" altLang="zh-CN" sz="2800" b="1" dirty="0" smtClean="0">
                <a:latin typeface="Times New Roman" pitchFamily="18" charset="0"/>
                <a:ea typeface="隶书" pitchFamily="49" charset="-122"/>
              </a:rPr>
              <a:t>;      //</a:t>
            </a:r>
            <a:r>
              <a:rPr lang="zh-CN" altLang="en-US" sz="2800" dirty="0" smtClean="0">
                <a:latin typeface="Times New Roman" pitchFamily="18" charset="0"/>
                <a:ea typeface="隶书" pitchFamily="49" charset="-122"/>
              </a:rPr>
              <a:t>转置位置数组</a:t>
            </a:r>
          </a:p>
          <a:p>
            <a:pPr>
              <a:lnSpc>
                <a:spcPct val="90000"/>
              </a:lnSpc>
              <a:spcBef>
                <a:spcPct val="5000"/>
              </a:spcBef>
              <a:buFont typeface="Wingdings" pitchFamily="2" charset="2"/>
              <a:buNone/>
            </a:pPr>
            <a:r>
              <a:rPr lang="zh-CN" altLang="en-US"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B.Rows</a:t>
            </a:r>
            <a:r>
              <a:rPr lang="en-US" altLang="zh-CN" sz="2800" dirty="0" smtClean="0">
                <a:latin typeface="Times New Roman" pitchFamily="18" charset="0"/>
                <a:ea typeface="隶书" pitchFamily="49" charset="-122"/>
              </a:rPr>
              <a:t> = Cols</a:t>
            </a:r>
            <a:r>
              <a:rPr lang="en-US" altLang="zh-CN" sz="2800" b="1" dirty="0" smtClean="0">
                <a:latin typeface="Times New Roman" pitchFamily="18" charset="0"/>
                <a:ea typeface="隶书" pitchFamily="49" charset="-122"/>
              </a:rPr>
              <a:t>;</a:t>
            </a:r>
            <a:r>
              <a:rPr lang="en-US" altLang="zh-CN"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B.Cols</a:t>
            </a:r>
            <a:r>
              <a:rPr lang="en-US" altLang="zh-CN" sz="2800" dirty="0" smtClean="0">
                <a:latin typeface="Times New Roman" pitchFamily="18" charset="0"/>
                <a:ea typeface="隶书" pitchFamily="49" charset="-122"/>
              </a:rPr>
              <a:t> = Rows</a:t>
            </a:r>
            <a:r>
              <a:rPr lang="en-US" altLang="zh-CN" sz="2800" b="1" dirty="0" smtClean="0">
                <a:latin typeface="Times New Roman" pitchFamily="18" charset="0"/>
                <a:ea typeface="隶书" pitchFamily="49" charset="-122"/>
              </a:rPr>
              <a:t>;</a:t>
            </a:r>
          </a:p>
          <a:p>
            <a:pPr>
              <a:lnSpc>
                <a:spcPct val="90000"/>
              </a:lnSpc>
              <a:spcBef>
                <a:spcPct val="5000"/>
              </a:spcBef>
              <a:buFont typeface="Wingdings" pitchFamily="2" charset="2"/>
              <a:buNone/>
            </a:pPr>
            <a:r>
              <a:rPr lang="en-US" altLang="zh-CN" sz="2800" b="1" dirty="0" smtClean="0">
                <a:latin typeface="Times New Roman" pitchFamily="18" charset="0"/>
                <a:ea typeface="隶书" pitchFamily="49" charset="-122"/>
              </a:rPr>
              <a:t>  </a:t>
            </a:r>
            <a:r>
              <a:rPr lang="en-US" altLang="zh-CN"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B.Terms</a:t>
            </a:r>
            <a:r>
              <a:rPr lang="en-US" altLang="zh-CN" sz="2800" dirty="0" smtClean="0">
                <a:latin typeface="Times New Roman" pitchFamily="18" charset="0"/>
                <a:ea typeface="隶书" pitchFamily="49" charset="-122"/>
              </a:rPr>
              <a:t> = Terms</a:t>
            </a:r>
            <a:r>
              <a:rPr lang="en-US" altLang="zh-CN" sz="2800" b="1" dirty="0" smtClean="0">
                <a:latin typeface="Times New Roman" pitchFamily="18" charset="0"/>
                <a:ea typeface="隶书" pitchFamily="49" charset="-122"/>
              </a:rPr>
              <a:t>;</a:t>
            </a:r>
          </a:p>
          <a:p>
            <a:pPr>
              <a:lnSpc>
                <a:spcPct val="90000"/>
              </a:lnSpc>
              <a:spcBef>
                <a:spcPct val="5000"/>
              </a:spcBef>
              <a:buFont typeface="Wingdings" pitchFamily="2" charset="2"/>
              <a:buNone/>
            </a:pPr>
            <a:r>
              <a:rPr lang="en-US" altLang="zh-CN" sz="2800" b="1" dirty="0" smtClean="0">
                <a:latin typeface="Times New Roman" pitchFamily="18" charset="0"/>
                <a:ea typeface="隶书" pitchFamily="49" charset="-122"/>
              </a:rPr>
              <a:t>    if </a:t>
            </a:r>
            <a:r>
              <a:rPr lang="en-US" altLang="zh-CN" sz="2800" dirty="0" smtClean="0">
                <a:latin typeface="Times New Roman" pitchFamily="18" charset="0"/>
                <a:ea typeface="隶书" pitchFamily="49" charset="-122"/>
              </a:rPr>
              <a:t>(Terms &gt; 0)</a:t>
            </a:r>
            <a:r>
              <a:rPr lang="en-US" altLang="zh-CN" sz="2800" b="1" dirty="0" smtClean="0">
                <a:latin typeface="Times New Roman" pitchFamily="18" charset="0"/>
                <a:ea typeface="隶书" pitchFamily="49" charset="-122"/>
              </a:rPr>
              <a:t> {</a:t>
            </a:r>
            <a:endParaRPr lang="en-US" altLang="zh-CN" sz="2800" dirty="0" smtClean="0">
              <a:latin typeface="Times New Roman" pitchFamily="18" charset="0"/>
              <a:ea typeface="隶书" pitchFamily="49" charset="-122"/>
            </a:endParaRPr>
          </a:p>
          <a:p>
            <a:pPr>
              <a:lnSpc>
                <a:spcPct val="90000"/>
              </a:lnSpc>
              <a:spcBef>
                <a:spcPct val="5000"/>
              </a:spcBef>
              <a:buFont typeface="Wingdings" pitchFamily="2" charset="2"/>
              <a:buNone/>
            </a:pPr>
            <a:r>
              <a:rPr lang="en-US" altLang="zh-CN" sz="2800" b="1" dirty="0" smtClean="0">
                <a:latin typeface="Times New Roman" pitchFamily="18" charset="0"/>
                <a:ea typeface="隶书" pitchFamily="49" charset="-122"/>
              </a:rPr>
              <a:t>        </a:t>
            </a:r>
            <a:r>
              <a:rPr lang="en-US" altLang="zh-CN" sz="2800" b="1" dirty="0" err="1" smtClean="0">
                <a:latin typeface="Times New Roman" pitchFamily="18" charset="0"/>
                <a:ea typeface="隶书" pitchFamily="49" charset="-122"/>
              </a:rPr>
              <a:t>int</a:t>
            </a:r>
            <a:r>
              <a:rPr lang="en-US" altLang="zh-CN" sz="2800" b="1"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i</a:t>
            </a:r>
            <a:r>
              <a:rPr lang="en-US" altLang="zh-CN" sz="2800" b="1" dirty="0" smtClean="0">
                <a:latin typeface="Times New Roman" pitchFamily="18" charset="0"/>
                <a:ea typeface="隶书" pitchFamily="49" charset="-122"/>
              </a:rPr>
              <a:t>,</a:t>
            </a:r>
            <a:r>
              <a:rPr lang="en-US" altLang="zh-CN" sz="2800" dirty="0" smtClean="0">
                <a:latin typeface="Times New Roman" pitchFamily="18" charset="0"/>
                <a:ea typeface="隶书" pitchFamily="49" charset="-122"/>
              </a:rPr>
              <a:t> j</a:t>
            </a:r>
            <a:r>
              <a:rPr lang="en-US" altLang="zh-CN" sz="2800" b="1" dirty="0" smtClean="0">
                <a:latin typeface="Times New Roman" pitchFamily="18" charset="0"/>
                <a:ea typeface="隶书" pitchFamily="49" charset="-122"/>
              </a:rPr>
              <a:t>;</a:t>
            </a:r>
          </a:p>
          <a:p>
            <a:pPr>
              <a:lnSpc>
                <a:spcPct val="90000"/>
              </a:lnSpc>
              <a:spcBef>
                <a:spcPct val="5000"/>
              </a:spcBef>
              <a:buFont typeface="Wingdings" pitchFamily="2" charset="2"/>
              <a:buNone/>
            </a:pPr>
            <a:r>
              <a:rPr lang="en-US" altLang="zh-CN" sz="2800" b="1" dirty="0" smtClean="0">
                <a:latin typeface="Times New Roman" pitchFamily="18" charset="0"/>
                <a:ea typeface="隶书" pitchFamily="49" charset="-122"/>
              </a:rPr>
              <a:t>        for </a:t>
            </a:r>
            <a:r>
              <a:rPr lang="en-US" altLang="zh-CN" sz="2800" dirty="0" smtClean="0">
                <a:latin typeface="Times New Roman" pitchFamily="18" charset="0"/>
                <a:ea typeface="隶书" pitchFamily="49" charset="-122"/>
              </a:rPr>
              <a:t>(</a:t>
            </a:r>
            <a:r>
              <a:rPr lang="en-US" altLang="zh-CN" sz="2800" dirty="0" err="1" smtClean="0">
                <a:latin typeface="Times New Roman" pitchFamily="18" charset="0"/>
                <a:ea typeface="隶书" pitchFamily="49" charset="-122"/>
              </a:rPr>
              <a:t>i</a:t>
            </a:r>
            <a:r>
              <a:rPr lang="en-US" altLang="zh-CN" sz="2800" dirty="0" smtClean="0">
                <a:latin typeface="Times New Roman" pitchFamily="18" charset="0"/>
                <a:ea typeface="隶书" pitchFamily="49" charset="-122"/>
              </a:rPr>
              <a:t> = 0</a:t>
            </a:r>
            <a:r>
              <a:rPr lang="en-US" altLang="zh-CN" sz="2800" b="1" dirty="0" smtClean="0">
                <a:latin typeface="Times New Roman" pitchFamily="18" charset="0"/>
                <a:ea typeface="隶书" pitchFamily="49" charset="-122"/>
              </a:rPr>
              <a:t>;</a:t>
            </a:r>
            <a:r>
              <a:rPr lang="en-US" altLang="zh-CN"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i</a:t>
            </a:r>
            <a:r>
              <a:rPr lang="en-US" altLang="zh-CN" sz="2800" dirty="0" smtClean="0">
                <a:latin typeface="Times New Roman" pitchFamily="18" charset="0"/>
                <a:ea typeface="隶书" pitchFamily="49" charset="-122"/>
              </a:rPr>
              <a:t> &lt; Cols</a:t>
            </a:r>
            <a:r>
              <a:rPr lang="en-US" altLang="zh-CN" sz="2800" b="1" dirty="0" smtClean="0">
                <a:latin typeface="Times New Roman" pitchFamily="18" charset="0"/>
                <a:ea typeface="隶书" pitchFamily="49" charset="-122"/>
              </a:rPr>
              <a:t>;</a:t>
            </a:r>
            <a:r>
              <a:rPr lang="en-US" altLang="zh-CN"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i</a:t>
            </a:r>
            <a:r>
              <a:rPr lang="en-US" altLang="zh-CN"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rowSize</a:t>
            </a:r>
            <a:r>
              <a:rPr lang="en-US" altLang="zh-CN" sz="2800" dirty="0" smtClean="0">
                <a:latin typeface="Times New Roman" pitchFamily="18" charset="0"/>
                <a:ea typeface="隶书" pitchFamily="49" charset="-122"/>
              </a:rPr>
              <a:t>[</a:t>
            </a:r>
            <a:r>
              <a:rPr lang="en-US" altLang="zh-CN" sz="2800" dirty="0" err="1" smtClean="0">
                <a:latin typeface="Times New Roman" pitchFamily="18" charset="0"/>
                <a:ea typeface="隶书" pitchFamily="49" charset="-122"/>
              </a:rPr>
              <a:t>i</a:t>
            </a:r>
            <a:r>
              <a:rPr lang="en-US" altLang="zh-CN" sz="2800" dirty="0" smtClean="0">
                <a:latin typeface="Times New Roman" pitchFamily="18" charset="0"/>
                <a:ea typeface="隶书" pitchFamily="49" charset="-122"/>
              </a:rPr>
              <a:t>] = 0</a:t>
            </a:r>
            <a:r>
              <a:rPr lang="en-US" altLang="zh-CN" sz="2800" b="1" dirty="0" smtClean="0">
                <a:latin typeface="Times New Roman" pitchFamily="18" charset="0"/>
                <a:ea typeface="隶书" pitchFamily="49" charset="-122"/>
              </a:rPr>
              <a:t>;</a:t>
            </a:r>
            <a:r>
              <a:rPr lang="en-US" altLang="zh-CN" sz="2800" b="1" dirty="0" smtClean="0">
                <a:latin typeface="Times New Roman" pitchFamily="18" charset="0"/>
              </a:rPr>
              <a:t>   </a:t>
            </a:r>
          </a:p>
          <a:p>
            <a:pPr>
              <a:lnSpc>
                <a:spcPct val="90000"/>
              </a:lnSpc>
              <a:spcBef>
                <a:spcPct val="10000"/>
              </a:spcBef>
              <a:buFont typeface="Wingdings" pitchFamily="2" charset="2"/>
              <a:buNone/>
            </a:pPr>
            <a:r>
              <a:rPr lang="zh-CN" altLang="en-US" sz="2800" b="1" dirty="0" smtClean="0"/>
              <a:t>       </a:t>
            </a:r>
            <a:r>
              <a:rPr lang="en-US" altLang="zh-CN" sz="2800" b="1" dirty="0" smtClean="0"/>
              <a:t>for (</a:t>
            </a:r>
            <a:r>
              <a:rPr lang="en-US" altLang="zh-CN" sz="2800" b="1" dirty="0" err="1" smtClean="0"/>
              <a:t>i</a:t>
            </a:r>
            <a:r>
              <a:rPr lang="en-US" altLang="zh-CN" sz="2800" b="1" dirty="0" smtClean="0"/>
              <a:t> = 0; </a:t>
            </a:r>
            <a:r>
              <a:rPr lang="en-US" altLang="zh-CN" sz="2800" b="1" dirty="0" err="1" smtClean="0"/>
              <a:t>i</a:t>
            </a:r>
            <a:r>
              <a:rPr lang="en-US" altLang="zh-CN" sz="2800" b="1" dirty="0" smtClean="0"/>
              <a:t> &lt; Terms; </a:t>
            </a:r>
            <a:r>
              <a:rPr lang="en-US" altLang="zh-CN" sz="2800" b="1" dirty="0" err="1" smtClean="0"/>
              <a:t>i</a:t>
            </a:r>
            <a:r>
              <a:rPr lang="en-US" altLang="zh-CN" sz="2800" b="1" dirty="0" smtClean="0"/>
              <a:t>++)</a:t>
            </a:r>
          </a:p>
          <a:p>
            <a:pPr>
              <a:lnSpc>
                <a:spcPct val="90000"/>
              </a:lnSpc>
              <a:spcBef>
                <a:spcPct val="10000"/>
              </a:spcBef>
              <a:buFont typeface="Wingdings" pitchFamily="2" charset="2"/>
              <a:buNone/>
            </a:pPr>
            <a:r>
              <a:rPr lang="en-US" altLang="zh-CN" sz="2800" b="1" dirty="0" smtClean="0"/>
              <a:t>          </a:t>
            </a:r>
            <a:r>
              <a:rPr lang="en-US" altLang="zh-CN" sz="2800" b="1" dirty="0" err="1" smtClean="0"/>
              <a:t>rowSize</a:t>
            </a:r>
            <a:r>
              <a:rPr lang="en-US" altLang="zh-CN" sz="2800" b="1" dirty="0" smtClean="0"/>
              <a:t>[</a:t>
            </a:r>
            <a:r>
              <a:rPr lang="en-US" altLang="zh-CN" sz="2800" b="1" dirty="0" err="1" smtClean="0"/>
              <a:t>smArray</a:t>
            </a:r>
            <a:r>
              <a:rPr lang="en-US" altLang="zh-CN" sz="2800" b="1" dirty="0" smtClean="0"/>
              <a:t>[</a:t>
            </a:r>
            <a:r>
              <a:rPr lang="en-US" altLang="zh-CN" sz="2800" b="1" dirty="0" err="1" smtClean="0"/>
              <a:t>i</a:t>
            </a:r>
            <a:r>
              <a:rPr lang="en-US" altLang="zh-CN" sz="2800" b="1" dirty="0" smtClean="0"/>
              <a:t>].col]++; </a:t>
            </a:r>
          </a:p>
          <a:p>
            <a:pPr>
              <a:lnSpc>
                <a:spcPct val="90000"/>
              </a:lnSpc>
              <a:spcBef>
                <a:spcPct val="5000"/>
              </a:spcBef>
              <a:buFont typeface="Wingdings" pitchFamily="2" charset="2"/>
              <a:buNone/>
            </a:pPr>
            <a:r>
              <a:rPr lang="en-US" altLang="zh-CN" sz="2800" b="1" dirty="0" smtClean="0">
                <a:latin typeface="Times New Roman" pitchFamily="18" charset="0"/>
              </a:rPr>
              <a:t>     </a:t>
            </a:r>
            <a:endParaRPr lang="en-US" altLang="zh-CN" sz="2800" b="1" dirty="0" smtClean="0">
              <a:latin typeface="Times New Roman" pitchFamily="18" charset="0"/>
              <a:ea typeface="隶书"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4">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120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0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4">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763688" y="2924943"/>
            <a:ext cx="6408712" cy="1919593"/>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842"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00591110-D541-4838-AA8D-297BFE8478C9}" type="slidenum">
              <a:rPr lang="en-US" altLang="zh-CN">
                <a:latin typeface="华文新魏" pitchFamily="2" charset="-122"/>
                <a:ea typeface="华文新魏" pitchFamily="2" charset="-122"/>
              </a:rPr>
              <a:pPr algn="r"/>
              <a:t>29</a:t>
            </a:fld>
            <a:endParaRPr lang="en-US" altLang="zh-CN">
              <a:latin typeface="华文新魏" pitchFamily="2" charset="-122"/>
              <a:ea typeface="华文新魏" pitchFamily="2" charset="-122"/>
            </a:endParaRPr>
          </a:p>
        </p:txBody>
      </p:sp>
      <p:sp>
        <p:nvSpPr>
          <p:cNvPr id="52227" name="Text Box 2"/>
          <p:cNvSpPr txBox="1">
            <a:spLocks noChangeArrowheads="1"/>
          </p:cNvSpPr>
          <p:nvPr/>
        </p:nvSpPr>
        <p:spPr bwMode="auto">
          <a:xfrm>
            <a:off x="427235" y="404664"/>
            <a:ext cx="8177213"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spcBef>
                <a:spcPct val="10000"/>
              </a:spcBef>
            </a:pPr>
            <a:r>
              <a:rPr lang="en-US" altLang="zh-CN" sz="3600" b="1" dirty="0">
                <a:solidFill>
                  <a:srgbClr val="CC0000"/>
                </a:solidFill>
              </a:rPr>
              <a:t>	 </a:t>
            </a:r>
            <a:r>
              <a:rPr lang="en-US" altLang="zh-CN" sz="2800" b="1" dirty="0"/>
              <a:t> </a:t>
            </a:r>
            <a:r>
              <a:rPr lang="en-US" altLang="zh-CN" sz="2800" b="1" dirty="0" err="1"/>
              <a:t>rowStart</a:t>
            </a:r>
            <a:r>
              <a:rPr lang="en-US" altLang="zh-CN" sz="2800" b="1" dirty="0"/>
              <a:t>[0] = 0;	</a:t>
            </a:r>
          </a:p>
          <a:p>
            <a:pPr>
              <a:spcBef>
                <a:spcPct val="10000"/>
              </a:spcBef>
            </a:pPr>
            <a:r>
              <a:rPr lang="en-US" altLang="zh-CN" sz="2800" b="1" dirty="0"/>
              <a:t>            for (</a:t>
            </a:r>
            <a:r>
              <a:rPr lang="en-US" altLang="zh-CN" sz="2800" b="1" dirty="0" err="1"/>
              <a:t>i</a:t>
            </a:r>
            <a:r>
              <a:rPr lang="en-US" altLang="zh-CN" sz="2800" b="1" dirty="0"/>
              <a:t> = 1; </a:t>
            </a:r>
            <a:r>
              <a:rPr lang="en-US" altLang="zh-CN" sz="2800" b="1" dirty="0" err="1"/>
              <a:t>i</a:t>
            </a:r>
            <a:r>
              <a:rPr lang="en-US" altLang="zh-CN" sz="2800" b="1" dirty="0"/>
              <a:t> &lt; Cols; </a:t>
            </a:r>
            <a:r>
              <a:rPr lang="en-US" altLang="zh-CN" sz="2800" b="1" dirty="0" err="1"/>
              <a:t>i</a:t>
            </a:r>
            <a:r>
              <a:rPr lang="en-US" altLang="zh-CN" sz="2800" b="1" dirty="0"/>
              <a:t>++)			</a:t>
            </a:r>
          </a:p>
          <a:p>
            <a:pPr>
              <a:spcBef>
                <a:spcPct val="10000"/>
              </a:spcBef>
            </a:pPr>
            <a:r>
              <a:rPr lang="en-US" altLang="zh-CN" sz="2800" b="1" dirty="0"/>
              <a:t>	       </a:t>
            </a:r>
            <a:r>
              <a:rPr lang="en-US" altLang="zh-CN" sz="2800" b="1" dirty="0" err="1"/>
              <a:t>rowStart</a:t>
            </a:r>
            <a:r>
              <a:rPr lang="en-US" altLang="zh-CN" sz="2800" b="1" dirty="0"/>
              <a:t>[</a:t>
            </a:r>
            <a:r>
              <a:rPr lang="en-US" altLang="zh-CN" sz="2800" b="1" dirty="0" err="1"/>
              <a:t>i</a:t>
            </a:r>
            <a:r>
              <a:rPr lang="en-US" altLang="zh-CN" sz="2800" b="1" dirty="0"/>
              <a:t>] = </a:t>
            </a:r>
            <a:r>
              <a:rPr lang="en-US" altLang="zh-CN" sz="2800" b="1" dirty="0" err="1"/>
              <a:t>rowStart</a:t>
            </a:r>
            <a:r>
              <a:rPr lang="en-US" altLang="zh-CN" sz="2800" b="1" dirty="0"/>
              <a:t>[i</a:t>
            </a:r>
            <a:r>
              <a:rPr lang="en-US" altLang="zh-CN" sz="2800" b="1" dirty="0">
                <a:ea typeface="仿宋_GB2312" pitchFamily="49" charset="-122"/>
              </a:rPr>
              <a:t>-</a:t>
            </a:r>
            <a:r>
              <a:rPr lang="en-US" altLang="zh-CN" sz="2800" b="1" dirty="0"/>
              <a:t>1]+</a:t>
            </a:r>
            <a:r>
              <a:rPr lang="en-US" altLang="zh-CN" sz="2800" b="1" dirty="0" err="1"/>
              <a:t>rowSize</a:t>
            </a:r>
            <a:r>
              <a:rPr lang="en-US" altLang="zh-CN" sz="2800" b="1" dirty="0"/>
              <a:t>[i</a:t>
            </a:r>
            <a:r>
              <a:rPr lang="en-US" altLang="zh-CN" sz="2800" b="1" dirty="0">
                <a:ea typeface="仿宋_GB2312" pitchFamily="49" charset="-122"/>
              </a:rPr>
              <a:t>-</a:t>
            </a:r>
            <a:r>
              <a:rPr lang="en-US" altLang="zh-CN" sz="2800" b="1" dirty="0"/>
              <a:t>1];</a:t>
            </a:r>
          </a:p>
          <a:p>
            <a:pPr>
              <a:spcBef>
                <a:spcPct val="10000"/>
              </a:spcBef>
            </a:pPr>
            <a:r>
              <a:rPr lang="en-US" altLang="zh-CN" sz="2800" b="1" dirty="0"/>
              <a:t>	  for (</a:t>
            </a:r>
            <a:r>
              <a:rPr lang="en-US" altLang="zh-CN" sz="2800" b="1" dirty="0" err="1"/>
              <a:t>i</a:t>
            </a:r>
            <a:r>
              <a:rPr lang="en-US" altLang="zh-CN" sz="2800" b="1" dirty="0"/>
              <a:t> = 0; </a:t>
            </a:r>
            <a:r>
              <a:rPr lang="en-US" altLang="zh-CN" sz="2800" b="1" dirty="0" err="1"/>
              <a:t>i</a:t>
            </a:r>
            <a:r>
              <a:rPr lang="en-US" altLang="zh-CN" sz="2800" b="1" dirty="0"/>
              <a:t> &lt; Terms; </a:t>
            </a:r>
            <a:r>
              <a:rPr lang="en-US" altLang="zh-CN" sz="2800" b="1" dirty="0" err="1"/>
              <a:t>i</a:t>
            </a:r>
            <a:r>
              <a:rPr lang="en-US" altLang="zh-CN" sz="2800" b="1" dirty="0"/>
              <a:t>++) {			</a:t>
            </a:r>
          </a:p>
          <a:p>
            <a:pPr>
              <a:spcBef>
                <a:spcPct val="10000"/>
              </a:spcBef>
            </a:pPr>
            <a:r>
              <a:rPr lang="en-US" altLang="zh-CN" sz="2800" b="1" dirty="0"/>
              <a:t>	       j = </a:t>
            </a:r>
            <a:r>
              <a:rPr lang="en-US" altLang="zh-CN" sz="2800" b="1" dirty="0" err="1"/>
              <a:t>rowStart</a:t>
            </a:r>
            <a:r>
              <a:rPr lang="en-US" altLang="zh-CN" sz="2800" b="1" dirty="0"/>
              <a:t> [</a:t>
            </a:r>
            <a:r>
              <a:rPr lang="en-US" altLang="zh-CN" sz="2800" b="1" dirty="0" err="1">
                <a:solidFill>
                  <a:srgbClr val="FF0000"/>
                </a:solidFill>
              </a:rPr>
              <a:t>smArray</a:t>
            </a:r>
            <a:r>
              <a:rPr lang="en-US" altLang="zh-CN" sz="2800" b="1" dirty="0">
                <a:solidFill>
                  <a:srgbClr val="FF0000"/>
                </a:solidFill>
              </a:rPr>
              <a:t>[</a:t>
            </a:r>
            <a:r>
              <a:rPr lang="en-US" altLang="zh-CN" sz="2800" b="1" dirty="0" err="1">
                <a:solidFill>
                  <a:srgbClr val="FF0000"/>
                </a:solidFill>
              </a:rPr>
              <a:t>i</a:t>
            </a:r>
            <a:r>
              <a:rPr lang="en-US" altLang="zh-CN" sz="2800" b="1" dirty="0">
                <a:solidFill>
                  <a:srgbClr val="FF0000"/>
                </a:solidFill>
              </a:rPr>
              <a:t>].col</a:t>
            </a:r>
            <a:r>
              <a:rPr lang="en-US" altLang="zh-CN" sz="2800" b="1" dirty="0"/>
              <a:t>];		</a:t>
            </a:r>
          </a:p>
          <a:p>
            <a:pPr>
              <a:spcBef>
                <a:spcPct val="10000"/>
              </a:spcBef>
            </a:pPr>
            <a:r>
              <a:rPr lang="en-US" altLang="zh-CN" sz="2800" b="1" dirty="0"/>
              <a:t>	       </a:t>
            </a:r>
            <a:r>
              <a:rPr lang="en-US" altLang="zh-CN" sz="2800" b="1" dirty="0" err="1"/>
              <a:t>B.smArray</a:t>
            </a:r>
            <a:r>
              <a:rPr lang="en-US" altLang="zh-CN" sz="2800" b="1" dirty="0"/>
              <a:t>[j].row = </a:t>
            </a:r>
            <a:r>
              <a:rPr lang="en-US" altLang="zh-CN" sz="2800" b="1" dirty="0" err="1"/>
              <a:t>smArray</a:t>
            </a:r>
            <a:r>
              <a:rPr lang="en-US" altLang="zh-CN" sz="2800" b="1" dirty="0"/>
              <a:t>[</a:t>
            </a:r>
            <a:r>
              <a:rPr lang="en-US" altLang="zh-CN" sz="2800" b="1" dirty="0" err="1"/>
              <a:t>i</a:t>
            </a:r>
            <a:r>
              <a:rPr lang="en-US" altLang="zh-CN" sz="2800" b="1" dirty="0"/>
              <a:t>].col;</a:t>
            </a:r>
          </a:p>
          <a:p>
            <a:pPr>
              <a:spcBef>
                <a:spcPct val="10000"/>
              </a:spcBef>
            </a:pPr>
            <a:r>
              <a:rPr lang="en-US" altLang="zh-CN" sz="2800" b="1" dirty="0"/>
              <a:t>	       </a:t>
            </a:r>
            <a:r>
              <a:rPr lang="en-US" altLang="zh-CN" sz="2800" b="1" dirty="0" err="1"/>
              <a:t>B.smArray</a:t>
            </a:r>
            <a:r>
              <a:rPr lang="en-US" altLang="zh-CN" sz="2800" b="1" dirty="0"/>
              <a:t>[j].col = </a:t>
            </a:r>
            <a:r>
              <a:rPr lang="en-US" altLang="zh-CN" sz="2800" b="1" dirty="0" err="1"/>
              <a:t>smArray</a:t>
            </a:r>
            <a:r>
              <a:rPr lang="en-US" altLang="zh-CN" sz="2800" b="1" dirty="0"/>
              <a:t>[</a:t>
            </a:r>
            <a:r>
              <a:rPr lang="en-US" altLang="zh-CN" sz="2800" b="1" dirty="0" err="1"/>
              <a:t>i</a:t>
            </a:r>
            <a:r>
              <a:rPr lang="en-US" altLang="zh-CN" sz="2800" b="1" dirty="0"/>
              <a:t>].row;</a:t>
            </a:r>
          </a:p>
          <a:p>
            <a:pPr>
              <a:spcBef>
                <a:spcPct val="10000"/>
              </a:spcBef>
            </a:pPr>
            <a:r>
              <a:rPr lang="en-US" altLang="zh-CN" sz="2800" b="1" dirty="0"/>
              <a:t>	       </a:t>
            </a:r>
            <a:r>
              <a:rPr lang="en-US" altLang="zh-CN" sz="2800" b="1" dirty="0" err="1"/>
              <a:t>B.smArray</a:t>
            </a:r>
            <a:r>
              <a:rPr lang="en-US" altLang="zh-CN" sz="2800" b="1" dirty="0"/>
              <a:t>[j].value = </a:t>
            </a:r>
            <a:r>
              <a:rPr lang="en-US" altLang="zh-CN" sz="2800" b="1" dirty="0" err="1"/>
              <a:t>smArray</a:t>
            </a:r>
            <a:r>
              <a:rPr lang="en-US" altLang="zh-CN" sz="2800" b="1" dirty="0"/>
              <a:t>[</a:t>
            </a:r>
            <a:r>
              <a:rPr lang="en-US" altLang="zh-CN" sz="2800" b="1" dirty="0" err="1"/>
              <a:t>i</a:t>
            </a:r>
            <a:r>
              <a:rPr lang="en-US" altLang="zh-CN" sz="2800" b="1" dirty="0"/>
              <a:t>].value;</a:t>
            </a:r>
          </a:p>
          <a:p>
            <a:pPr>
              <a:spcBef>
                <a:spcPct val="10000"/>
              </a:spcBef>
            </a:pPr>
            <a:r>
              <a:rPr lang="en-US" altLang="zh-CN" sz="2800" b="1" dirty="0"/>
              <a:t>	       </a:t>
            </a:r>
            <a:r>
              <a:rPr lang="en-US" altLang="zh-CN" sz="2800" b="1" dirty="0" err="1"/>
              <a:t>rowStart</a:t>
            </a:r>
            <a:r>
              <a:rPr lang="en-US" altLang="zh-CN" sz="2800" b="1" dirty="0"/>
              <a:t> [</a:t>
            </a:r>
            <a:r>
              <a:rPr lang="en-US" altLang="zh-CN" b="1" dirty="0" err="1">
                <a:solidFill>
                  <a:srgbClr val="FF0000"/>
                </a:solidFill>
              </a:rPr>
              <a:t>smArray</a:t>
            </a:r>
            <a:r>
              <a:rPr lang="en-US" altLang="zh-CN" b="1" dirty="0">
                <a:solidFill>
                  <a:srgbClr val="FF0000"/>
                </a:solidFill>
              </a:rPr>
              <a:t>[</a:t>
            </a:r>
            <a:r>
              <a:rPr lang="en-US" altLang="zh-CN" b="1" dirty="0" err="1">
                <a:solidFill>
                  <a:srgbClr val="FF0000"/>
                </a:solidFill>
              </a:rPr>
              <a:t>i</a:t>
            </a:r>
            <a:r>
              <a:rPr lang="en-US" altLang="zh-CN" b="1" dirty="0">
                <a:solidFill>
                  <a:srgbClr val="FF0000"/>
                </a:solidFill>
              </a:rPr>
              <a:t>].col</a:t>
            </a:r>
            <a:r>
              <a:rPr lang="en-US" altLang="zh-CN" sz="2800" b="1" dirty="0"/>
              <a:t>]++;		</a:t>
            </a:r>
          </a:p>
          <a:p>
            <a:pPr>
              <a:spcBef>
                <a:spcPct val="10000"/>
              </a:spcBef>
            </a:pPr>
            <a:r>
              <a:rPr lang="en-US" altLang="zh-CN" sz="2800" b="1" dirty="0"/>
              <a:t>	  }        </a:t>
            </a:r>
          </a:p>
          <a:p>
            <a:r>
              <a:rPr lang="en-US" altLang="zh-CN" dirty="0">
                <a:solidFill>
                  <a:srgbClr val="CC0000"/>
                </a:solidFill>
              </a:rPr>
              <a:t> </a:t>
            </a:r>
            <a:r>
              <a:rPr lang="zh-CN" altLang="en-US" dirty="0">
                <a:solidFill>
                  <a:srgbClr val="CC0000"/>
                </a:solidFill>
              </a:rPr>
              <a:t>     </a:t>
            </a:r>
            <a:r>
              <a:rPr lang="zh-CN" altLang="en-US" sz="2800" dirty="0">
                <a:solidFill>
                  <a:srgbClr val="CC0000"/>
                </a:solidFill>
              </a:rPr>
              <a:t> </a:t>
            </a:r>
            <a:r>
              <a:rPr lang="en-US" altLang="zh-CN" sz="2800" b="1" dirty="0"/>
              <a:t>}    </a:t>
            </a:r>
          </a:p>
          <a:p>
            <a:r>
              <a:rPr lang="en-US" altLang="zh-CN" sz="2800" b="1" dirty="0"/>
              <a:t>     delete [ ] </a:t>
            </a:r>
            <a:r>
              <a:rPr lang="en-US" altLang="zh-CN" sz="2800" b="1" dirty="0" err="1"/>
              <a:t>rowSize</a:t>
            </a:r>
            <a:r>
              <a:rPr lang="en-US" altLang="zh-CN" sz="2800" b="1" dirty="0"/>
              <a:t>;   delete [ ] </a:t>
            </a:r>
            <a:r>
              <a:rPr lang="en-US" altLang="zh-CN" sz="2800" b="1" dirty="0" err="1"/>
              <a:t>rowStart</a:t>
            </a:r>
            <a:r>
              <a:rPr lang="en-US" altLang="zh-CN" sz="2800" b="1" dirty="0"/>
              <a:t>;</a:t>
            </a:r>
          </a:p>
          <a:p>
            <a:r>
              <a:rPr lang="zh-CN" altLang="en-US" sz="2800" b="1" dirty="0"/>
              <a:t>   </a:t>
            </a:r>
            <a:r>
              <a:rPr lang="en-US" altLang="zh-CN" sz="2800" b="1" dirty="0"/>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222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22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22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22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222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227">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2227">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227">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22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DCE007BD-A39D-4612-87E8-36A08BDC2D6E}" type="slidenum">
              <a:rPr lang="en-US" altLang="zh-CN">
                <a:latin typeface="华文新魏" pitchFamily="2" charset="-122"/>
                <a:ea typeface="华文新魏" pitchFamily="2" charset="-122"/>
              </a:rPr>
              <a:pPr algn="r"/>
              <a:t>3</a:t>
            </a:fld>
            <a:endParaRPr lang="en-US" altLang="zh-CN">
              <a:latin typeface="华文新魏" pitchFamily="2" charset="-122"/>
              <a:ea typeface="华文新魏" pitchFamily="2" charset="-122"/>
            </a:endParaRPr>
          </a:p>
        </p:txBody>
      </p:sp>
      <p:sp>
        <p:nvSpPr>
          <p:cNvPr id="9219" name="Rectangle 3"/>
          <p:cNvSpPr>
            <a:spLocks noGrp="1" noChangeArrowheads="1"/>
          </p:cNvSpPr>
          <p:nvPr>
            <p:ph type="title" idx="4294967295"/>
          </p:nvPr>
        </p:nvSpPr>
        <p:spPr>
          <a:xfrm>
            <a:off x="2209800" y="558800"/>
            <a:ext cx="4800600" cy="884238"/>
          </a:xfrm>
        </p:spPr>
        <p:txBody>
          <a:bodyPr/>
          <a:lstStyle/>
          <a:p>
            <a:pPr algn="ctr" eaLnBrk="1" hangingPunct="1"/>
            <a:r>
              <a:rPr lang="zh-CN" altLang="en-US" sz="4000" b="1" smtClean="0">
                <a:solidFill>
                  <a:schemeClr val="tx2"/>
                </a:solidFill>
                <a:ea typeface="华文新魏" pitchFamily="2" charset="-122"/>
              </a:rPr>
              <a:t>数组的连续存储方式</a:t>
            </a:r>
          </a:p>
        </p:txBody>
      </p:sp>
      <p:sp>
        <p:nvSpPr>
          <p:cNvPr id="9220" name="Rectangle 4"/>
          <p:cNvSpPr>
            <a:spLocks noGrp="1" noChangeArrowheads="1"/>
          </p:cNvSpPr>
          <p:nvPr>
            <p:ph type="body" idx="4294967295"/>
          </p:nvPr>
        </p:nvSpPr>
        <p:spPr>
          <a:xfrm>
            <a:off x="2835275" y="1465263"/>
            <a:ext cx="3276600" cy="685800"/>
          </a:xfrm>
        </p:spPr>
        <p:txBody>
          <a:bodyPr/>
          <a:lstStyle/>
          <a:p>
            <a:pPr algn="ctr" eaLnBrk="1" hangingPunct="1">
              <a:buClr>
                <a:srgbClr val="800080"/>
              </a:buClr>
              <a:buSzPct val="50000"/>
              <a:buFont typeface="Wingdings" pitchFamily="2" charset="2"/>
              <a:buNone/>
            </a:pPr>
            <a:r>
              <a:rPr lang="zh-CN" altLang="en-US" sz="3600" b="1" u="sng" smtClean="0">
                <a:solidFill>
                  <a:schemeClr val="tx2"/>
                </a:solidFill>
                <a:ea typeface="华文新魏" pitchFamily="2" charset="-122"/>
              </a:rPr>
              <a:t>一维数组</a:t>
            </a:r>
            <a:endParaRPr lang="zh-CN" altLang="en-US" sz="3600" u="sng" smtClean="0">
              <a:solidFill>
                <a:schemeClr val="tx2"/>
              </a:solidFill>
              <a:ea typeface="华文新魏" pitchFamily="2" charset="-122"/>
            </a:endParaRPr>
          </a:p>
        </p:txBody>
      </p:sp>
      <p:grpSp>
        <p:nvGrpSpPr>
          <p:cNvPr id="9221" name="Group 5"/>
          <p:cNvGrpSpPr>
            <a:grpSpLocks/>
          </p:cNvGrpSpPr>
          <p:nvPr/>
        </p:nvGrpSpPr>
        <p:grpSpPr bwMode="auto">
          <a:xfrm>
            <a:off x="1295400" y="2095500"/>
            <a:ext cx="7239000" cy="1295400"/>
            <a:chOff x="0" y="0"/>
            <a:chExt cx="4560" cy="816"/>
          </a:xfrm>
        </p:grpSpPr>
        <p:sp>
          <p:nvSpPr>
            <p:cNvPr id="9249" name="AutoShape 28"/>
            <p:cNvSpPr>
              <a:spLocks/>
            </p:cNvSpPr>
            <p:nvPr/>
          </p:nvSpPr>
          <p:spPr bwMode="auto">
            <a:xfrm>
              <a:off x="1146" y="194"/>
              <a:ext cx="54" cy="534"/>
            </a:xfrm>
            <a:prstGeom prst="leftBrace">
              <a:avLst>
                <a:gd name="adj1" fmla="val 82407"/>
                <a:gd name="adj2" fmla="val 50000"/>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3600"/>
            </a:p>
          </p:txBody>
        </p:sp>
        <p:sp>
          <p:nvSpPr>
            <p:cNvPr id="9250" name="Rectangle 29"/>
            <p:cNvSpPr>
              <a:spLocks noChangeArrowheads="1"/>
            </p:cNvSpPr>
            <p:nvPr/>
          </p:nvSpPr>
          <p:spPr bwMode="auto">
            <a:xfrm>
              <a:off x="0" y="220"/>
              <a:ext cx="12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a:t>LOC(</a:t>
              </a:r>
              <a:r>
                <a:rPr lang="en-US" altLang="zh-CN" sz="3200" i="1"/>
                <a:t>i</a:t>
              </a:r>
              <a:r>
                <a:rPr lang="en-US" altLang="zh-CN" sz="3200"/>
                <a:t>) =</a:t>
              </a:r>
              <a:r>
                <a:rPr lang="en-US" altLang="zh-CN" sz="3600"/>
                <a:t> </a:t>
              </a:r>
            </a:p>
          </p:txBody>
        </p:sp>
        <p:sp>
          <p:nvSpPr>
            <p:cNvPr id="9251" name="Rectangle 30"/>
            <p:cNvSpPr>
              <a:spLocks noChangeArrowheads="1"/>
            </p:cNvSpPr>
            <p:nvPr/>
          </p:nvSpPr>
          <p:spPr bwMode="auto">
            <a:xfrm>
              <a:off x="1248" y="412"/>
              <a:ext cx="33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a:t>LOC(</a:t>
              </a:r>
              <a:r>
                <a:rPr lang="en-US" altLang="zh-CN" sz="3200" i="1"/>
                <a:t>i</a:t>
              </a:r>
              <a:r>
                <a:rPr lang="en-US" altLang="zh-CN" sz="3200"/>
                <a:t>-1)+</a:t>
              </a:r>
              <a:r>
                <a:rPr lang="en-US" altLang="zh-CN" sz="3200" i="1"/>
                <a:t>l</a:t>
              </a:r>
              <a:r>
                <a:rPr lang="en-US" altLang="zh-CN" sz="3200"/>
                <a:t> = </a:t>
              </a:r>
              <a:r>
                <a:rPr lang="en-US" altLang="zh-CN" sz="3200" i="1"/>
                <a:t>a</a:t>
              </a:r>
              <a:r>
                <a:rPr lang="en-US" altLang="zh-CN" sz="3200"/>
                <a:t>+</a:t>
              </a:r>
              <a:r>
                <a:rPr lang="en-US" altLang="zh-CN" sz="3200" i="1"/>
                <a:t>i</a:t>
              </a:r>
              <a:r>
                <a:rPr lang="en-US" altLang="zh-CN" sz="3200"/>
                <a:t>*</a:t>
              </a:r>
              <a:r>
                <a:rPr lang="en-US" altLang="zh-CN" sz="3200" i="1"/>
                <a:t>l,  i &gt;</a:t>
              </a:r>
              <a:r>
                <a:rPr lang="en-US" altLang="zh-CN" sz="3200"/>
                <a:t> 0</a:t>
              </a:r>
              <a:r>
                <a:rPr lang="en-US" altLang="zh-CN" sz="3600" i="1"/>
                <a:t> </a:t>
              </a:r>
              <a:endParaRPr lang="en-US" altLang="zh-CN" sz="3600"/>
            </a:p>
          </p:txBody>
        </p:sp>
        <p:sp>
          <p:nvSpPr>
            <p:cNvPr id="9252" name="Text Box 31"/>
            <p:cNvSpPr txBox="1">
              <a:spLocks noChangeArrowheads="1"/>
            </p:cNvSpPr>
            <p:nvPr/>
          </p:nvSpPr>
          <p:spPr bwMode="auto">
            <a:xfrm>
              <a:off x="1264" y="0"/>
              <a:ext cx="171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3200" i="1"/>
                <a:t>a,         i </a:t>
              </a:r>
              <a:r>
                <a:rPr lang="en-US" altLang="zh-CN" sz="3200"/>
                <a:t>= 0</a:t>
              </a:r>
              <a:r>
                <a:rPr lang="en-US" altLang="zh-CN" sz="3600" i="1"/>
                <a:t>     </a:t>
              </a:r>
              <a:endParaRPr lang="en-US" altLang="zh-CN" sz="3600"/>
            </a:p>
          </p:txBody>
        </p:sp>
      </p:grpSp>
      <p:grpSp>
        <p:nvGrpSpPr>
          <p:cNvPr id="9222" name="Group 10"/>
          <p:cNvGrpSpPr>
            <a:grpSpLocks/>
          </p:cNvGrpSpPr>
          <p:nvPr/>
        </p:nvGrpSpPr>
        <p:grpSpPr bwMode="auto">
          <a:xfrm>
            <a:off x="806450" y="3543300"/>
            <a:ext cx="7321550" cy="2565400"/>
            <a:chOff x="0" y="0"/>
            <a:chExt cx="4612" cy="1616"/>
          </a:xfrm>
        </p:grpSpPr>
        <p:sp>
          <p:nvSpPr>
            <p:cNvPr id="9223" name="Rectangle 2"/>
            <p:cNvSpPr>
              <a:spLocks noChangeArrowheads="1"/>
            </p:cNvSpPr>
            <p:nvPr/>
          </p:nvSpPr>
          <p:spPr bwMode="auto">
            <a:xfrm>
              <a:off x="308" y="365"/>
              <a:ext cx="4272" cy="432"/>
            </a:xfrm>
            <a:prstGeom prst="rect">
              <a:avLst/>
            </a:prstGeom>
            <a:solidFill>
              <a:schemeClr val="accent1"/>
            </a:solidFill>
            <a:ln w="38100">
              <a:solidFill>
                <a:srgbClr val="3333CC"/>
              </a:solidFill>
              <a:miter lim="800000"/>
              <a:headEnd/>
              <a:tailEnd/>
            </a:ln>
            <a:effectLst>
              <a:outerShdw dist="107763" dir="2700000" algn="ctr" rotWithShape="0">
                <a:srgbClr val="808080"/>
              </a:outerShdw>
            </a:effectLst>
          </p:spPr>
          <p:txBody>
            <a:bodyPr wrap="none" anchor="ctr"/>
            <a:lstStyle/>
            <a:p>
              <a:pPr algn="ctr"/>
              <a:endParaRPr lang="zh-CN" altLang="en-US" sz="3600">
                <a:solidFill>
                  <a:srgbClr val="3333CC"/>
                </a:solidFill>
              </a:endParaRPr>
            </a:p>
          </p:txBody>
        </p:sp>
        <p:sp>
          <p:nvSpPr>
            <p:cNvPr id="9224" name="Text Box 5"/>
            <p:cNvSpPr txBox="1">
              <a:spLocks noChangeArrowheads="1"/>
            </p:cNvSpPr>
            <p:nvPr/>
          </p:nvSpPr>
          <p:spPr bwMode="auto">
            <a:xfrm>
              <a:off x="356" y="412"/>
              <a:ext cx="41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3200" b="1">
                  <a:solidFill>
                    <a:srgbClr val="FF0000"/>
                  </a:solidFill>
                  <a:latin typeface="Arial Narrow" pitchFamily="34" charset="0"/>
                  <a:ea typeface="仿宋_GB2312" pitchFamily="49" charset="-122"/>
                </a:rPr>
                <a:t>35  27  49  18  60  54   77  83  41 02</a:t>
              </a:r>
              <a:endParaRPr lang="en-US" altLang="zh-CN" sz="3600" b="1">
                <a:solidFill>
                  <a:srgbClr val="FF0000"/>
                </a:solidFill>
              </a:endParaRPr>
            </a:p>
          </p:txBody>
        </p:sp>
        <p:sp>
          <p:nvSpPr>
            <p:cNvPr id="9225" name="Line 6"/>
            <p:cNvSpPr>
              <a:spLocks noChangeShapeType="1"/>
            </p:cNvSpPr>
            <p:nvPr/>
          </p:nvSpPr>
          <p:spPr bwMode="auto">
            <a:xfrm>
              <a:off x="740" y="365"/>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6" name="Line 7"/>
            <p:cNvSpPr>
              <a:spLocks noChangeShapeType="1"/>
            </p:cNvSpPr>
            <p:nvPr/>
          </p:nvSpPr>
          <p:spPr bwMode="auto">
            <a:xfrm>
              <a:off x="1172" y="365"/>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7" name="Line 8"/>
            <p:cNvSpPr>
              <a:spLocks noChangeShapeType="1"/>
            </p:cNvSpPr>
            <p:nvPr/>
          </p:nvSpPr>
          <p:spPr bwMode="auto">
            <a:xfrm>
              <a:off x="1604" y="365"/>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8" name="Line 9"/>
            <p:cNvSpPr>
              <a:spLocks noChangeShapeType="1"/>
            </p:cNvSpPr>
            <p:nvPr/>
          </p:nvSpPr>
          <p:spPr bwMode="auto">
            <a:xfrm>
              <a:off x="2036" y="365"/>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9" name="Line 10"/>
            <p:cNvSpPr>
              <a:spLocks noChangeShapeType="1"/>
            </p:cNvSpPr>
            <p:nvPr/>
          </p:nvSpPr>
          <p:spPr bwMode="auto">
            <a:xfrm>
              <a:off x="2468" y="365"/>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0" name="Line 11"/>
            <p:cNvSpPr>
              <a:spLocks noChangeShapeType="1"/>
            </p:cNvSpPr>
            <p:nvPr/>
          </p:nvSpPr>
          <p:spPr bwMode="auto">
            <a:xfrm>
              <a:off x="2900" y="365"/>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Line 12"/>
            <p:cNvSpPr>
              <a:spLocks noChangeShapeType="1"/>
            </p:cNvSpPr>
            <p:nvPr/>
          </p:nvSpPr>
          <p:spPr bwMode="auto">
            <a:xfrm>
              <a:off x="3332" y="365"/>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2" name="Line 13"/>
            <p:cNvSpPr>
              <a:spLocks noChangeShapeType="1"/>
            </p:cNvSpPr>
            <p:nvPr/>
          </p:nvSpPr>
          <p:spPr bwMode="auto">
            <a:xfrm>
              <a:off x="3764" y="365"/>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3" name="Line 14"/>
            <p:cNvSpPr>
              <a:spLocks noChangeShapeType="1"/>
            </p:cNvSpPr>
            <p:nvPr/>
          </p:nvSpPr>
          <p:spPr bwMode="auto">
            <a:xfrm>
              <a:off x="4196" y="365"/>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4" name="Text Box 15"/>
            <p:cNvSpPr txBox="1">
              <a:spLocks noChangeArrowheads="1"/>
            </p:cNvSpPr>
            <p:nvPr/>
          </p:nvSpPr>
          <p:spPr bwMode="auto">
            <a:xfrm>
              <a:off x="260" y="0"/>
              <a:ext cx="42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3200" b="1"/>
                <a:t>0     1     2     3     4     5    6     7     8     9</a:t>
              </a:r>
            </a:p>
          </p:txBody>
        </p:sp>
        <p:sp>
          <p:nvSpPr>
            <p:cNvPr id="9235" name="AutoShape 16"/>
            <p:cNvSpPr>
              <a:spLocks/>
            </p:cNvSpPr>
            <p:nvPr/>
          </p:nvSpPr>
          <p:spPr bwMode="auto">
            <a:xfrm rot="-5400000">
              <a:off x="476" y="696"/>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36" name="AutoShape 17"/>
            <p:cNvSpPr>
              <a:spLocks/>
            </p:cNvSpPr>
            <p:nvPr/>
          </p:nvSpPr>
          <p:spPr bwMode="auto">
            <a:xfrm rot="-5400000">
              <a:off x="908" y="696"/>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37" name="AutoShape 18"/>
            <p:cNvSpPr>
              <a:spLocks/>
            </p:cNvSpPr>
            <p:nvPr/>
          </p:nvSpPr>
          <p:spPr bwMode="auto">
            <a:xfrm rot="-5400000">
              <a:off x="1340" y="696"/>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38" name="AutoShape 19"/>
            <p:cNvSpPr>
              <a:spLocks/>
            </p:cNvSpPr>
            <p:nvPr/>
          </p:nvSpPr>
          <p:spPr bwMode="auto">
            <a:xfrm rot="-5400000">
              <a:off x="1772" y="696"/>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39" name="AutoShape 20"/>
            <p:cNvSpPr>
              <a:spLocks/>
            </p:cNvSpPr>
            <p:nvPr/>
          </p:nvSpPr>
          <p:spPr bwMode="auto">
            <a:xfrm rot="-5400000">
              <a:off x="2204" y="696"/>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0" name="AutoShape 21"/>
            <p:cNvSpPr>
              <a:spLocks/>
            </p:cNvSpPr>
            <p:nvPr/>
          </p:nvSpPr>
          <p:spPr bwMode="auto">
            <a:xfrm rot="-5400000">
              <a:off x="2636" y="696"/>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1" name="AutoShape 22"/>
            <p:cNvSpPr>
              <a:spLocks/>
            </p:cNvSpPr>
            <p:nvPr/>
          </p:nvSpPr>
          <p:spPr bwMode="auto">
            <a:xfrm rot="-5400000">
              <a:off x="3068" y="696"/>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2" name="AutoShape 23"/>
            <p:cNvSpPr>
              <a:spLocks/>
            </p:cNvSpPr>
            <p:nvPr/>
          </p:nvSpPr>
          <p:spPr bwMode="auto">
            <a:xfrm rot="-5400000">
              <a:off x="3500" y="696"/>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3" name="AutoShape 24"/>
            <p:cNvSpPr>
              <a:spLocks/>
            </p:cNvSpPr>
            <p:nvPr/>
          </p:nvSpPr>
          <p:spPr bwMode="auto">
            <a:xfrm rot="-5400000">
              <a:off x="3884" y="696"/>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4" name="AutoShape 25"/>
            <p:cNvSpPr>
              <a:spLocks/>
            </p:cNvSpPr>
            <p:nvPr/>
          </p:nvSpPr>
          <p:spPr bwMode="auto">
            <a:xfrm rot="-5400000">
              <a:off x="4316" y="696"/>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5" name="Text Box 26"/>
            <p:cNvSpPr txBox="1">
              <a:spLocks noChangeArrowheads="1"/>
            </p:cNvSpPr>
            <p:nvPr/>
          </p:nvSpPr>
          <p:spPr bwMode="auto">
            <a:xfrm>
              <a:off x="394" y="960"/>
              <a:ext cx="42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3200" b="1" i="1"/>
                <a:t>l      l      l     l      l      l     l      l     l      l  </a:t>
              </a:r>
              <a:endParaRPr lang="en-US" altLang="zh-CN" sz="3600" b="1"/>
            </a:p>
          </p:txBody>
        </p:sp>
        <p:sp>
          <p:nvSpPr>
            <p:cNvPr id="9246" name="Line 32"/>
            <p:cNvSpPr>
              <a:spLocks noChangeShapeType="1"/>
            </p:cNvSpPr>
            <p:nvPr/>
          </p:nvSpPr>
          <p:spPr bwMode="auto">
            <a:xfrm flipV="1">
              <a:off x="2564" y="912"/>
              <a:ext cx="0" cy="528"/>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7" name="Text Box 33"/>
            <p:cNvSpPr txBox="1">
              <a:spLocks noChangeArrowheads="1"/>
            </p:cNvSpPr>
            <p:nvPr/>
          </p:nvSpPr>
          <p:spPr bwMode="auto">
            <a:xfrm>
              <a:off x="2564" y="1248"/>
              <a:ext cx="66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3200" b="1" i="1"/>
                <a:t>a+i*l</a:t>
              </a:r>
              <a:endParaRPr lang="en-US" altLang="zh-CN" b="1"/>
            </a:p>
          </p:txBody>
        </p:sp>
        <p:sp>
          <p:nvSpPr>
            <p:cNvPr id="9248" name="Text Box 34"/>
            <p:cNvSpPr txBox="1">
              <a:spLocks noChangeArrowheads="1"/>
            </p:cNvSpPr>
            <p:nvPr/>
          </p:nvSpPr>
          <p:spPr bwMode="auto">
            <a:xfrm>
              <a:off x="0" y="316"/>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3600" b="1" i="1">
                  <a:solidFill>
                    <a:srgbClr val="0000CC"/>
                  </a:solidFill>
                </a:rPr>
                <a:t>a</a:t>
              </a:r>
              <a:endParaRPr lang="en-US" altLang="zh-CN" b="1">
                <a:solidFill>
                  <a:srgbClr val="0000CC"/>
                </a:solidFill>
              </a:endParaRPr>
            </a:p>
          </p:txBody>
        </p:sp>
      </p:gr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body" idx="4294967295"/>
          </p:nvPr>
        </p:nvSpPr>
        <p:spPr>
          <a:xfrm>
            <a:off x="457200" y="1125538"/>
            <a:ext cx="8229600" cy="4741862"/>
          </a:xfrm>
        </p:spPr>
        <p:txBody>
          <a:bodyPr/>
          <a:lstStyle/>
          <a:p>
            <a:r>
              <a:rPr lang="zh-CN" altLang="en-US" b="1" dirty="0" smtClean="0"/>
              <a:t>时间复杂性：</a:t>
            </a:r>
            <a:r>
              <a:rPr lang="en-US" altLang="zh-CN" b="1" dirty="0" smtClean="0"/>
              <a:t>O(2Cols+2Terms</a:t>
            </a:r>
            <a:r>
              <a:rPr lang="en-US" altLang="zh-CN" b="1" dirty="0" smtClean="0"/>
              <a:t>)</a:t>
            </a:r>
            <a:r>
              <a:rPr lang="en-US" altLang="zh-CN" dirty="0" smtClean="0"/>
              <a:t> </a:t>
            </a:r>
            <a:endParaRPr lang="en-US" altLang="zh-CN" b="1" dirty="0" smtClean="0"/>
          </a:p>
          <a:p>
            <a:r>
              <a:rPr lang="zh-CN" altLang="en-US" b="1" dirty="0" smtClean="0"/>
              <a:t>当</a:t>
            </a:r>
            <a:r>
              <a:rPr lang="en-US" altLang="zh-CN" b="1" dirty="0" smtClean="0"/>
              <a:t>Terms &lt;&lt; Rows*Cols</a:t>
            </a:r>
            <a:r>
              <a:rPr lang="zh-CN" altLang="en-US" b="1" dirty="0" smtClean="0"/>
              <a:t>时，比一般转置算法快，所以又称为快速转置算法。</a:t>
            </a:r>
          </a:p>
          <a:p>
            <a:r>
              <a:rPr lang="zh-CN" altLang="en-US" b="1" dirty="0" smtClean="0"/>
              <a:t>在空间复杂性上，该算法多用了两个辅助向量，是以少量空间换取了较快的执行速度。</a:t>
            </a:r>
          </a:p>
        </p:txBody>
      </p:sp>
      <p:sp>
        <p:nvSpPr>
          <p:cNvPr id="3" name="爆炸形 1 2"/>
          <p:cNvSpPr/>
          <p:nvPr/>
        </p:nvSpPr>
        <p:spPr bwMode="auto">
          <a:xfrm>
            <a:off x="2771800" y="4221088"/>
            <a:ext cx="4968552" cy="2201850"/>
          </a:xfrm>
          <a:prstGeom prst="irregularSeal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R="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0000"/>
                </a:solidFill>
                <a:effectLst/>
                <a:latin typeface="Times New Roman" pitchFamily="18" charset="0"/>
                <a:ea typeface="宋体" pitchFamily="2" charset="-122"/>
              </a:rPr>
              <a:t>思考？</a:t>
            </a:r>
            <a:r>
              <a:rPr kumimoji="0" lang="en-US" altLang="zh-CN" sz="2400" b="1" i="0" u="none" strike="noStrike" cap="none" normalizeH="0" baseline="0" dirty="0" err="1" smtClean="0">
                <a:ln>
                  <a:noFill/>
                </a:ln>
                <a:solidFill>
                  <a:srgbClr val="FF0000"/>
                </a:solidFill>
                <a:effectLst/>
                <a:latin typeface="Times New Roman" pitchFamily="18" charset="0"/>
                <a:ea typeface="宋体" pitchFamily="2" charset="-122"/>
              </a:rPr>
              <a:t>rowSize</a:t>
            </a:r>
            <a:r>
              <a:rPr kumimoji="0" lang="zh-CN" altLang="en-US" sz="2400" b="1" i="0" u="none" strike="noStrike" cap="none" normalizeH="0" baseline="0" dirty="0" smtClean="0">
                <a:ln>
                  <a:noFill/>
                </a:ln>
                <a:solidFill>
                  <a:srgbClr val="FF0000"/>
                </a:solidFill>
                <a:effectLst/>
                <a:latin typeface="Times New Roman" pitchFamily="18" charset="0"/>
                <a:ea typeface="宋体" pitchFamily="2" charset="-122"/>
              </a:rPr>
              <a:t>与</a:t>
            </a:r>
            <a:r>
              <a:rPr kumimoji="0" lang="en-US" altLang="zh-CN" sz="2400" b="1" i="0" u="none" strike="noStrike" cap="none" normalizeH="0" baseline="0" dirty="0" err="1" smtClean="0">
                <a:ln>
                  <a:noFill/>
                </a:ln>
                <a:solidFill>
                  <a:srgbClr val="FF0000"/>
                </a:solidFill>
                <a:effectLst/>
                <a:latin typeface="Times New Roman" pitchFamily="18" charset="0"/>
                <a:ea typeface="宋体" pitchFamily="2" charset="-122"/>
              </a:rPr>
              <a:t>rowStart</a:t>
            </a:r>
            <a:endParaRPr kumimoji="0" lang="en-US" altLang="zh-CN" sz="2400" b="1" i="0" u="none" strike="noStrike" cap="none" normalizeH="0" baseline="0" dirty="0" smtClean="0">
              <a:ln>
                <a:noFill/>
              </a:ln>
              <a:solidFill>
                <a:srgbClr val="FF0000"/>
              </a:solidFill>
              <a:effectLst/>
              <a:latin typeface="Times New Roman" pitchFamily="18" charset="0"/>
              <a:ea typeface="宋体" pitchFamily="2" charset="-122"/>
            </a:endParaRPr>
          </a:p>
          <a:p>
            <a:pPr marR="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0000"/>
                </a:solidFill>
                <a:effectLst/>
                <a:latin typeface="Times New Roman" pitchFamily="18" charset="0"/>
                <a:ea typeface="宋体" pitchFamily="2" charset="-122"/>
              </a:rPr>
              <a:t>是否可以合二为一？</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 calcmode="discrete" valueType="clr">
                                      <p:cBhvr override="childStyle">
                                        <p:cTn id="7" dur="80"/>
                                        <p:tgtEl>
                                          <p:spTgt spid="5325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3250">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3250">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childTnLst>
                                    <p:set>
                                      <p:cBhvr>
                                        <p:cTn id="13" dur="1" fill="hold">
                                          <p:stCondLst>
                                            <p:cond delay="0"/>
                                          </p:stCondLst>
                                        </p:cTn>
                                        <p:tgtEl>
                                          <p:spTgt spid="53250">
                                            <p:txEl>
                                              <p:pRg st="1" end="1"/>
                                            </p:txEl>
                                          </p:spTgt>
                                        </p:tgtEl>
                                        <p:attrNameLst>
                                          <p:attrName>style.visibility</p:attrName>
                                        </p:attrNameLst>
                                      </p:cBhvr>
                                      <p:to>
                                        <p:strVal val="visible"/>
                                      </p:to>
                                    </p:set>
                                    <p:anim calcmode="discrete" valueType="clr">
                                      <p:cBhvr override="childStyle">
                                        <p:cTn id="14" dur="80"/>
                                        <p:tgtEl>
                                          <p:spTgt spid="53250">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3250">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53250">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childTnLst>
                                    <p:set>
                                      <p:cBhvr>
                                        <p:cTn id="20" dur="1" fill="hold">
                                          <p:stCondLst>
                                            <p:cond delay="0"/>
                                          </p:stCondLst>
                                        </p:cTn>
                                        <p:tgtEl>
                                          <p:spTgt spid="53250">
                                            <p:txEl>
                                              <p:pRg st="2" end="2"/>
                                            </p:txEl>
                                          </p:spTgt>
                                        </p:tgtEl>
                                        <p:attrNameLst>
                                          <p:attrName>style.visibility</p:attrName>
                                        </p:attrNameLst>
                                      </p:cBhvr>
                                      <p:to>
                                        <p:strVal val="visible"/>
                                      </p:to>
                                    </p:set>
                                    <p:anim calcmode="discrete" valueType="clr">
                                      <p:cBhvr override="childStyle">
                                        <p:cTn id="21" dur="80"/>
                                        <p:tgtEl>
                                          <p:spTgt spid="53250">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3250">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53250">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102C91F0-102C-423F-B1F3-5CE9A942875A}" type="slidenum">
              <a:rPr lang="en-US" altLang="zh-CN">
                <a:latin typeface="华文新魏" pitchFamily="2" charset="-122"/>
                <a:ea typeface="华文新魏" pitchFamily="2" charset="-122"/>
              </a:rPr>
              <a:pPr algn="r"/>
              <a:t>31</a:t>
            </a:fld>
            <a:endParaRPr lang="en-US" altLang="zh-CN">
              <a:latin typeface="华文新魏" pitchFamily="2" charset="-122"/>
              <a:ea typeface="华文新魏" pitchFamily="2" charset="-122"/>
            </a:endParaRPr>
          </a:p>
        </p:txBody>
      </p:sp>
      <p:sp>
        <p:nvSpPr>
          <p:cNvPr id="37891" name="Text Box 2"/>
          <p:cNvSpPr txBox="1">
            <a:spLocks noChangeArrowheads="1"/>
          </p:cNvSpPr>
          <p:nvPr/>
        </p:nvSpPr>
        <p:spPr bwMode="auto">
          <a:xfrm>
            <a:off x="2479675" y="307975"/>
            <a:ext cx="35702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en-US" altLang="zh-CN" sz="6600" dirty="0">
                <a:latin typeface="隶书" pitchFamily="49" charset="-122"/>
                <a:ea typeface="隶书" pitchFamily="49" charset="-122"/>
              </a:rPr>
              <a:t>4.4  </a:t>
            </a:r>
            <a:r>
              <a:rPr lang="zh-CN" altLang="en-US" sz="6600" dirty="0">
                <a:latin typeface="隶书" pitchFamily="49" charset="-122"/>
                <a:ea typeface="隶书" pitchFamily="49" charset="-122"/>
              </a:rPr>
              <a:t>串 </a:t>
            </a:r>
            <a:endParaRPr lang="zh-CN" altLang="en-US" sz="8000" dirty="0"/>
          </a:p>
        </p:txBody>
      </p:sp>
      <p:sp>
        <p:nvSpPr>
          <p:cNvPr id="37892" name="Text Box 3"/>
          <p:cNvSpPr txBox="1">
            <a:spLocks noChangeArrowheads="1"/>
          </p:cNvSpPr>
          <p:nvPr/>
        </p:nvSpPr>
        <p:spPr bwMode="auto">
          <a:xfrm>
            <a:off x="611188" y="1917700"/>
            <a:ext cx="81010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2800" dirty="0">
                <a:ea typeface="幼圆" pitchFamily="49" charset="-122"/>
              </a:rPr>
              <a:t>     </a:t>
            </a:r>
            <a:r>
              <a:rPr lang="zh-CN" altLang="en-US" sz="2800" dirty="0">
                <a:ea typeface="幼圆" pitchFamily="49" charset="-122"/>
              </a:rPr>
              <a:t>本节学习另一种特殊的线性表</a:t>
            </a:r>
            <a:r>
              <a:rPr lang="en-US" altLang="zh-CN" sz="2800" dirty="0">
                <a:ea typeface="幼圆" pitchFamily="49" charset="-122"/>
              </a:rPr>
              <a:t>—</a:t>
            </a:r>
            <a:r>
              <a:rPr lang="zh-CN" altLang="en-US" sz="2800" dirty="0">
                <a:solidFill>
                  <a:srgbClr val="FF0000"/>
                </a:solidFill>
                <a:ea typeface="黑体" pitchFamily="49" charset="-122"/>
              </a:rPr>
              <a:t>串</a:t>
            </a:r>
            <a:r>
              <a:rPr lang="zh-CN" altLang="en-US" sz="2800" dirty="0">
                <a:ea typeface="幼圆" pitchFamily="49" charset="-122"/>
              </a:rPr>
              <a:t>，它特殊在：</a:t>
            </a:r>
          </a:p>
        </p:txBody>
      </p:sp>
      <p:sp>
        <p:nvSpPr>
          <p:cNvPr id="37893" name="Text Box 5"/>
          <p:cNvSpPr txBox="1">
            <a:spLocks noChangeArrowheads="1"/>
          </p:cNvSpPr>
          <p:nvPr/>
        </p:nvSpPr>
        <p:spPr bwMode="auto">
          <a:xfrm>
            <a:off x="611188" y="2565400"/>
            <a:ext cx="810101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2800" dirty="0">
                <a:ea typeface="幼圆" pitchFamily="49" charset="-122"/>
              </a:rPr>
              <a:t>1. </a:t>
            </a:r>
            <a:r>
              <a:rPr lang="zh-CN" altLang="en-US" sz="2800" dirty="0">
                <a:ea typeface="幼圆" pitchFamily="49" charset="-122"/>
              </a:rPr>
              <a:t>数据元素都来自</a:t>
            </a:r>
            <a:r>
              <a:rPr lang="zh-CN" altLang="en-US" sz="2800" dirty="0">
                <a:solidFill>
                  <a:srgbClr val="FF0000"/>
                </a:solidFill>
                <a:ea typeface="黑体" pitchFamily="49" charset="-122"/>
              </a:rPr>
              <a:t>字符集</a:t>
            </a:r>
            <a:r>
              <a:rPr lang="zh-CN" altLang="en-US" sz="2800" dirty="0">
                <a:ea typeface="幼圆" pitchFamily="49" charset="-122"/>
              </a:rPr>
              <a:t>！数据对象是字符集。</a:t>
            </a:r>
          </a:p>
        </p:txBody>
      </p:sp>
      <p:sp>
        <p:nvSpPr>
          <p:cNvPr id="54279" name="Text Box 6"/>
          <p:cNvSpPr txBox="1">
            <a:spLocks noChangeArrowheads="1"/>
          </p:cNvSpPr>
          <p:nvPr/>
        </p:nvSpPr>
        <p:spPr bwMode="auto">
          <a:xfrm>
            <a:off x="611188" y="3225800"/>
            <a:ext cx="8101012"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2800" dirty="0">
                <a:ea typeface="幼圆" pitchFamily="49" charset="-122"/>
              </a:rPr>
              <a:t>2. </a:t>
            </a:r>
            <a:r>
              <a:rPr lang="zh-CN" altLang="en-US" sz="2800" dirty="0">
                <a:ea typeface="幼圆" pitchFamily="49" charset="-122"/>
              </a:rPr>
              <a:t>由于数据元素特殊，它的操作有些不同于一般线性表，例如：操作对象一般是</a:t>
            </a:r>
            <a:r>
              <a:rPr lang="zh-CN" altLang="en-US" sz="2800" dirty="0">
                <a:ea typeface="黑体" pitchFamily="49" charset="-122"/>
              </a:rPr>
              <a:t>子串</a:t>
            </a:r>
            <a:r>
              <a:rPr lang="zh-CN" altLang="en-US" sz="2800" dirty="0">
                <a:ea typeface="幼圆" pitchFamily="49" charset="-122"/>
              </a:rPr>
              <a:t>（即一组数据元素），而不是单个数据元素。</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wipe(left)">
                                      <p:cBhvr>
                                        <p:cTn id="7" dur="500"/>
                                        <p:tgtEl>
                                          <p:spTgt spid="54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D40B89A6-B8BA-4615-B71E-13A65ED2E573}" type="slidenum">
              <a:rPr lang="en-US" altLang="zh-CN">
                <a:latin typeface="华文新魏" pitchFamily="2" charset="-122"/>
                <a:ea typeface="华文新魏" pitchFamily="2" charset="-122"/>
              </a:rPr>
              <a:pPr algn="r"/>
              <a:t>32</a:t>
            </a:fld>
            <a:endParaRPr lang="en-US" altLang="zh-CN">
              <a:latin typeface="华文新魏" pitchFamily="2" charset="-122"/>
              <a:ea typeface="华文新魏" pitchFamily="2" charset="-122"/>
            </a:endParaRPr>
          </a:p>
        </p:txBody>
      </p:sp>
      <p:sp>
        <p:nvSpPr>
          <p:cNvPr id="38915" name="Rectangle 2"/>
          <p:cNvSpPr>
            <a:spLocks noGrp="1" noChangeArrowheads="1"/>
          </p:cNvSpPr>
          <p:nvPr>
            <p:ph type="title" idx="4294967295"/>
          </p:nvPr>
        </p:nvSpPr>
        <p:spPr>
          <a:xfrm>
            <a:off x="2743200" y="457200"/>
            <a:ext cx="3886200" cy="868363"/>
          </a:xfrm>
        </p:spPr>
        <p:txBody>
          <a:bodyPr/>
          <a:lstStyle/>
          <a:p>
            <a:pPr eaLnBrk="1" hangingPunct="1"/>
            <a:r>
              <a:rPr lang="zh-CN" altLang="en-US" b="1" smtClean="0">
                <a:solidFill>
                  <a:schemeClr val="tx2"/>
                </a:solidFill>
                <a:ea typeface="华文新魏" pitchFamily="2" charset="-122"/>
              </a:rPr>
              <a:t>串的模式匹配 </a:t>
            </a:r>
            <a:endParaRPr lang="zh-CN" altLang="en-US" smtClean="0">
              <a:solidFill>
                <a:schemeClr val="tx2"/>
              </a:solidFill>
              <a:ea typeface="华文新魏" pitchFamily="2" charset="-122"/>
            </a:endParaRPr>
          </a:p>
        </p:txBody>
      </p:sp>
      <p:sp>
        <p:nvSpPr>
          <p:cNvPr id="55300" name="Rectangle 3"/>
          <p:cNvSpPr>
            <a:spLocks noGrp="1" noChangeArrowheads="1"/>
          </p:cNvSpPr>
          <p:nvPr>
            <p:ph type="body" idx="4294967295"/>
          </p:nvPr>
        </p:nvSpPr>
        <p:spPr>
          <a:xfrm>
            <a:off x="357188" y="1219200"/>
            <a:ext cx="8137525" cy="5280025"/>
          </a:xfrm>
        </p:spPr>
        <p:txBody>
          <a:bodyPr/>
          <a:lstStyle/>
          <a:p>
            <a:pPr eaLnBrk="1" hangingPunct="1">
              <a:lnSpc>
                <a:spcPct val="90000"/>
              </a:lnSpc>
              <a:buClr>
                <a:srgbClr val="990099"/>
              </a:buClr>
              <a:buSzPct val="50000"/>
            </a:pPr>
            <a:r>
              <a:rPr lang="zh-CN" altLang="en-US" sz="3000" b="1" u="sng" dirty="0" smtClean="0">
                <a:solidFill>
                  <a:schemeClr val="tx2"/>
                </a:solidFill>
                <a:latin typeface="Times New Roman" pitchFamily="18" charset="0"/>
                <a:ea typeface="仿宋_GB2312" pitchFamily="49" charset="-122"/>
              </a:rPr>
              <a:t>定义</a:t>
            </a:r>
            <a:r>
              <a:rPr lang="zh-CN" altLang="en-US" sz="3000" b="1" dirty="0" smtClean="0">
                <a:solidFill>
                  <a:schemeClr val="tx2"/>
                </a:solidFill>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就是定位操作，在主串中寻找子串（第一个字符）在串中的位置（从</a:t>
            </a:r>
            <a:r>
              <a:rPr lang="en-US" altLang="zh-CN" sz="3000" b="1" dirty="0" smtClean="0">
                <a:latin typeface="Times New Roman" pitchFamily="18" charset="0"/>
                <a:ea typeface="仿宋_GB2312" pitchFamily="49" charset="-122"/>
              </a:rPr>
              <a:t>0</a:t>
            </a:r>
            <a:r>
              <a:rPr lang="zh-CN" altLang="en-US" sz="3000" b="1" dirty="0" smtClean="0">
                <a:latin typeface="Times New Roman" pitchFamily="18" charset="0"/>
                <a:ea typeface="仿宋_GB2312" pitchFamily="49" charset="-122"/>
              </a:rPr>
              <a:t>开始）</a:t>
            </a:r>
          </a:p>
          <a:p>
            <a:pPr eaLnBrk="1" hangingPunct="1">
              <a:lnSpc>
                <a:spcPct val="90000"/>
              </a:lnSpc>
              <a:buClr>
                <a:srgbClr val="990099"/>
              </a:buClr>
              <a:buSzPct val="50000"/>
            </a:pPr>
            <a:r>
              <a:rPr lang="zh-CN" altLang="en-US" sz="3000" b="1" u="sng" dirty="0" smtClean="0">
                <a:solidFill>
                  <a:schemeClr val="tx2"/>
                </a:solidFill>
                <a:latin typeface="Times New Roman" pitchFamily="18" charset="0"/>
                <a:ea typeface="仿宋_GB2312" pitchFamily="49" charset="-122"/>
              </a:rPr>
              <a:t>示例 </a:t>
            </a:r>
            <a:r>
              <a:rPr lang="zh-CN" altLang="en-US" sz="3000" b="1" dirty="0" smtClean="0">
                <a:latin typeface="Times New Roman" pitchFamily="18" charset="0"/>
                <a:ea typeface="仿宋_GB2312" pitchFamily="49" charset="-122"/>
              </a:rPr>
              <a:t> 目标 </a:t>
            </a:r>
            <a:r>
              <a:rPr lang="en-US" altLang="zh-CN" sz="3000" b="1" dirty="0" smtClean="0">
                <a:latin typeface="Times New Roman" pitchFamily="18" charset="0"/>
                <a:ea typeface="仿宋_GB2312" pitchFamily="49" charset="-122"/>
              </a:rPr>
              <a:t>T : “Bei</a:t>
            </a:r>
            <a:r>
              <a:rPr lang="en-US" altLang="zh-CN" sz="3000" b="1" u="sng" dirty="0" smtClean="0">
                <a:latin typeface="Times New Roman" pitchFamily="18" charset="0"/>
                <a:ea typeface="仿宋_GB2312" pitchFamily="49" charset="-122"/>
              </a:rPr>
              <a:t>jin</a:t>
            </a:r>
            <a:r>
              <a:rPr lang="en-US" altLang="zh-CN" sz="3000" b="1" dirty="0" smtClean="0">
                <a:latin typeface="Times New Roman" pitchFamily="18" charset="0"/>
                <a:ea typeface="仿宋_GB2312" pitchFamily="49" charset="-122"/>
              </a:rPr>
              <a:t>g”</a:t>
            </a:r>
          </a:p>
          <a:p>
            <a:pPr eaLnBrk="1" hangingPunct="1">
              <a:lnSpc>
                <a:spcPct val="90000"/>
              </a:lnSpc>
              <a:buClr>
                <a:srgbClr val="990099"/>
              </a:buClr>
              <a:buSzPct val="50000"/>
              <a:buFont typeface="Wingdings" pitchFamily="2" charset="2"/>
              <a:buNone/>
            </a:pP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模式 </a:t>
            </a:r>
            <a:r>
              <a:rPr lang="en-US" altLang="zh-CN" sz="3000" b="1" dirty="0" smtClean="0">
                <a:latin typeface="Times New Roman" pitchFamily="18" charset="0"/>
                <a:ea typeface="仿宋_GB2312" pitchFamily="49" charset="-122"/>
              </a:rPr>
              <a:t>P : “</a:t>
            </a:r>
            <a:r>
              <a:rPr lang="en-US" altLang="zh-CN" sz="3000" b="1" dirty="0" err="1" smtClean="0">
                <a:latin typeface="Times New Roman" pitchFamily="18" charset="0"/>
                <a:ea typeface="仿宋_GB2312" pitchFamily="49" charset="-122"/>
              </a:rPr>
              <a:t>jin</a:t>
            </a:r>
            <a:r>
              <a:rPr lang="en-US" altLang="zh-CN" sz="3000" b="1" dirty="0" smtClean="0">
                <a:latin typeface="Times New Roman" pitchFamily="18" charset="0"/>
                <a:ea typeface="仿宋_GB2312" pitchFamily="49" charset="-122"/>
              </a:rPr>
              <a:t>”</a:t>
            </a:r>
          </a:p>
          <a:p>
            <a:pPr eaLnBrk="1" hangingPunct="1">
              <a:lnSpc>
                <a:spcPct val="90000"/>
              </a:lnSpc>
              <a:buClr>
                <a:srgbClr val="990099"/>
              </a:buClr>
              <a:buSzPct val="50000"/>
              <a:buFont typeface="Wingdings" pitchFamily="2" charset="2"/>
              <a:buNone/>
            </a:pP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匹配结果 </a:t>
            </a:r>
            <a:r>
              <a:rPr lang="en-US" altLang="zh-CN" sz="3000" b="1" dirty="0" smtClean="0">
                <a:latin typeface="Times New Roman" pitchFamily="18" charset="0"/>
                <a:ea typeface="仿宋_GB2312" pitchFamily="49" charset="-122"/>
              </a:rPr>
              <a:t>= 3  </a:t>
            </a:r>
          </a:p>
          <a:p>
            <a:pPr eaLnBrk="1" hangingPunct="1">
              <a:lnSpc>
                <a:spcPct val="90000"/>
              </a:lnSpc>
              <a:buClr>
                <a:srgbClr val="990099"/>
              </a:buClr>
              <a:buSzPct val="50000"/>
            </a:pPr>
            <a:r>
              <a:rPr lang="zh-CN" altLang="en-US" sz="3000" b="1" u="sng" dirty="0" smtClean="0">
                <a:solidFill>
                  <a:schemeClr val="tx2"/>
                </a:solidFill>
                <a:latin typeface="仿宋_GB2312" pitchFamily="49" charset="-122"/>
                <a:ea typeface="仿宋_GB2312" pitchFamily="49" charset="-122"/>
              </a:rPr>
              <a:t>实现方法</a:t>
            </a:r>
            <a:r>
              <a:rPr lang="zh-CN" altLang="en-US" sz="3000" b="1" dirty="0" smtClean="0">
                <a:latin typeface="仿宋_GB2312" pitchFamily="49" charset="-122"/>
                <a:ea typeface="仿宋_GB2312" pitchFamily="49" charset="-122"/>
              </a:rPr>
              <a:t> </a:t>
            </a:r>
            <a:r>
              <a:rPr lang="en-US" altLang="zh-CN" sz="3000" b="1" dirty="0" smtClean="0">
                <a:latin typeface="仿宋_GB2312" pitchFamily="49" charset="-122"/>
                <a:ea typeface="仿宋_GB2312" pitchFamily="49" charset="-122"/>
              </a:rPr>
              <a:t>BF</a:t>
            </a:r>
            <a:r>
              <a:rPr lang="zh-CN" altLang="en-US" sz="3000" b="1" dirty="0" smtClean="0">
                <a:latin typeface="仿宋_GB2312" pitchFamily="49" charset="-122"/>
                <a:ea typeface="仿宋_GB2312" pitchFamily="49" charset="-122"/>
              </a:rPr>
              <a:t>算法、</a:t>
            </a:r>
            <a:r>
              <a:rPr lang="en-US" altLang="zh-CN" sz="3000" b="1" dirty="0" smtClean="0">
                <a:latin typeface="仿宋_GB2312" pitchFamily="49" charset="-122"/>
                <a:ea typeface="仿宋_GB2312" pitchFamily="49" charset="-122"/>
              </a:rPr>
              <a:t>KMP</a:t>
            </a:r>
            <a:r>
              <a:rPr lang="zh-CN" altLang="en-US" sz="3000" b="1" dirty="0" smtClean="0">
                <a:latin typeface="仿宋_GB2312" pitchFamily="49" charset="-122"/>
                <a:ea typeface="仿宋_GB2312" pitchFamily="49" charset="-122"/>
              </a:rPr>
              <a:t>算法等。</a:t>
            </a:r>
          </a:p>
          <a:p>
            <a:pPr eaLnBrk="1" hangingPunct="1">
              <a:lnSpc>
                <a:spcPct val="90000"/>
              </a:lnSpc>
              <a:buClr>
                <a:srgbClr val="990099"/>
              </a:buClr>
              <a:buSzPct val="50000"/>
            </a:pPr>
            <a:r>
              <a:rPr lang="en-US" altLang="zh-CN" sz="3000" b="1" dirty="0" smtClean="0">
                <a:latin typeface="仿宋_GB2312" pitchFamily="49" charset="-122"/>
                <a:ea typeface="仿宋_GB2312" pitchFamily="49" charset="-122"/>
              </a:rPr>
              <a:t>BF</a:t>
            </a:r>
            <a:r>
              <a:rPr lang="zh-CN" altLang="en-US" sz="3000" b="1" dirty="0" smtClean="0">
                <a:latin typeface="仿宋_GB2312" pitchFamily="49" charset="-122"/>
                <a:ea typeface="仿宋_GB2312" pitchFamily="49" charset="-122"/>
              </a:rPr>
              <a:t>算法</a:t>
            </a:r>
            <a:r>
              <a:rPr lang="en-US" altLang="zh-CN" sz="3000" b="1" dirty="0" smtClean="0">
                <a:ea typeface="仿宋_GB2312" pitchFamily="49" charset="-122"/>
              </a:rPr>
              <a:t>——</a:t>
            </a:r>
            <a:r>
              <a:rPr lang="zh-CN" altLang="en-US" sz="3000" b="1" dirty="0" smtClean="0">
                <a:latin typeface="仿宋_GB2312" pitchFamily="49" charset="-122"/>
                <a:ea typeface="仿宋_GB2312" pitchFamily="49" charset="-122"/>
              </a:rPr>
              <a:t>最简单、最易理解的匹配算法</a:t>
            </a:r>
          </a:p>
          <a:p>
            <a:pPr eaLnBrk="1" hangingPunct="1">
              <a:lnSpc>
                <a:spcPct val="90000"/>
              </a:lnSpc>
              <a:buClr>
                <a:srgbClr val="990099"/>
              </a:buClr>
              <a:buSzPct val="50000"/>
            </a:pPr>
            <a:r>
              <a:rPr lang="en-US" altLang="zh-CN" sz="3000" b="1" dirty="0" smtClean="0">
                <a:latin typeface="仿宋_GB2312" pitchFamily="49" charset="-122"/>
                <a:ea typeface="仿宋_GB2312" pitchFamily="49" charset="-122"/>
              </a:rPr>
              <a:t>KMP</a:t>
            </a:r>
            <a:r>
              <a:rPr lang="zh-CN" altLang="en-US" sz="3000" b="1" dirty="0" smtClean="0">
                <a:latin typeface="仿宋_GB2312" pitchFamily="49" charset="-122"/>
                <a:ea typeface="仿宋_GB2312" pitchFamily="49" charset="-122"/>
              </a:rPr>
              <a:t>算法</a:t>
            </a:r>
            <a:r>
              <a:rPr lang="en-US" altLang="zh-CN" sz="3000" b="1" dirty="0" smtClean="0">
                <a:ea typeface="仿宋_GB2312" pitchFamily="49" charset="-122"/>
              </a:rPr>
              <a:t>——</a:t>
            </a:r>
            <a:r>
              <a:rPr lang="zh-CN" altLang="en-US" sz="3000" b="1" dirty="0" smtClean="0">
                <a:latin typeface="仿宋_GB2312" pitchFamily="49" charset="-122"/>
                <a:ea typeface="仿宋_GB2312" pitchFamily="49" charset="-122"/>
              </a:rPr>
              <a:t>效率较高的匹配算法</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5300">
                                            <p:txEl>
                                              <p:pRg st="1" end="1"/>
                                            </p:txEl>
                                          </p:spTgt>
                                        </p:tgtEl>
                                        <p:attrNameLst>
                                          <p:attrName>style.visibility</p:attrName>
                                        </p:attrNameLst>
                                      </p:cBhvr>
                                      <p:to>
                                        <p:strVal val="visible"/>
                                      </p:to>
                                    </p:set>
                                    <p:animEffect transition="in" filter="slide(fromBottom)">
                                      <p:cBhvr>
                                        <p:cTn id="7" dur="500"/>
                                        <p:tgtEl>
                                          <p:spTgt spid="55300">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5300">
                                            <p:txEl>
                                              <p:pRg st="2" end="2"/>
                                            </p:txEl>
                                          </p:spTgt>
                                        </p:tgtEl>
                                        <p:attrNameLst>
                                          <p:attrName>style.visibility</p:attrName>
                                        </p:attrNameLst>
                                      </p:cBhvr>
                                      <p:to>
                                        <p:strVal val="visible"/>
                                      </p:to>
                                    </p:set>
                                    <p:animEffect transition="in" filter="slide(fromBottom)">
                                      <p:cBhvr>
                                        <p:cTn id="10" dur="1000"/>
                                        <p:tgtEl>
                                          <p:spTgt spid="55300">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55300">
                                            <p:txEl>
                                              <p:pRg st="3" end="3"/>
                                            </p:txEl>
                                          </p:spTgt>
                                        </p:tgtEl>
                                        <p:attrNameLst>
                                          <p:attrName>style.visibility</p:attrName>
                                        </p:attrNameLst>
                                      </p:cBhvr>
                                      <p:to>
                                        <p:strVal val="visible"/>
                                      </p:to>
                                    </p:set>
                                    <p:animEffect transition="in" filter="slide(fromBottom)">
                                      <p:cBhvr>
                                        <p:cTn id="13" dur="1000"/>
                                        <p:tgtEl>
                                          <p:spTgt spid="55300">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7" presetClass="entr" presetSubtype="0" fill="hold" nodeType="clickEffect">
                                  <p:stCondLst>
                                    <p:cond delay="0"/>
                                  </p:stCondLst>
                                  <p:childTnLst>
                                    <p:set>
                                      <p:cBhvr>
                                        <p:cTn id="17" dur="1" fill="hold">
                                          <p:stCondLst>
                                            <p:cond delay="0"/>
                                          </p:stCondLst>
                                        </p:cTn>
                                        <p:tgtEl>
                                          <p:spTgt spid="55300">
                                            <p:txEl>
                                              <p:pRg st="4" end="4"/>
                                            </p:txEl>
                                          </p:spTgt>
                                        </p:tgtEl>
                                        <p:attrNameLst>
                                          <p:attrName>style.visibility</p:attrName>
                                        </p:attrNameLst>
                                      </p:cBhvr>
                                      <p:to>
                                        <p:strVal val="visible"/>
                                      </p:to>
                                    </p:set>
                                    <p:anim calcmode="discrete" valueType="clr">
                                      <p:cBhvr override="childStyle">
                                        <p:cTn id="18" dur="80"/>
                                        <p:tgtEl>
                                          <p:spTgt spid="55300">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55300">
                                            <p:txEl>
                                              <p:pRg st="4" end="4"/>
                                            </p:txEl>
                                          </p:spTgt>
                                        </p:tgtEl>
                                        <p:attrNameLst>
                                          <p:attrName>fillcolor</p:attrName>
                                        </p:attrNameLst>
                                      </p:cBhvr>
                                      <p:tavLst>
                                        <p:tav tm="0">
                                          <p:val>
                                            <p:clrVal>
                                              <a:schemeClr val="accent2"/>
                                            </p:clrVal>
                                          </p:val>
                                        </p:tav>
                                        <p:tav tm="50000">
                                          <p:val>
                                            <p:clrVal>
                                              <a:schemeClr val="hlink"/>
                                            </p:clrVal>
                                          </p:val>
                                        </p:tav>
                                      </p:tavLst>
                                    </p:anim>
                                    <p:set>
                                      <p:cBhvr>
                                        <p:cTn id="20" dur="80"/>
                                        <p:tgtEl>
                                          <p:spTgt spid="55300">
                                            <p:txEl>
                                              <p:pRg st="4" end="4"/>
                                            </p:txEl>
                                          </p:spTgt>
                                        </p:tgtEl>
                                        <p:attrNameLst>
                                          <p:attrName>fill.type</p:attrName>
                                        </p:attrNameLst>
                                      </p:cBhvr>
                                      <p:to>
                                        <p:strVal val="solid"/>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55300">
                                            <p:txEl>
                                              <p:pRg st="5" end="5"/>
                                            </p:txEl>
                                          </p:spTgt>
                                        </p:tgtEl>
                                        <p:attrNameLst>
                                          <p:attrName>style.visibility</p:attrName>
                                        </p:attrNameLst>
                                      </p:cBhvr>
                                      <p:to>
                                        <p:strVal val="visible"/>
                                      </p:to>
                                    </p:set>
                                    <p:animEffect transition="in" filter="slide(fromBottom)">
                                      <p:cBhvr>
                                        <p:cTn id="25" dur="500"/>
                                        <p:tgtEl>
                                          <p:spTgt spid="55300">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55300">
                                            <p:txEl>
                                              <p:pRg st="6" end="6"/>
                                            </p:txEl>
                                          </p:spTgt>
                                        </p:tgtEl>
                                        <p:attrNameLst>
                                          <p:attrName>style.visibility</p:attrName>
                                        </p:attrNameLst>
                                      </p:cBhvr>
                                      <p:to>
                                        <p:strVal val="visible"/>
                                      </p:to>
                                    </p:set>
                                    <p:animEffect transition="in" filter="slide(fromBottom)">
                                      <p:cBhvr>
                                        <p:cTn id="30" dur="500"/>
                                        <p:tgtEl>
                                          <p:spTgt spid="553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A3245B6E-D417-4CE6-A2D3-F46D1E272253}" type="slidenum">
              <a:rPr lang="en-US" altLang="zh-CN">
                <a:latin typeface="华文新魏" pitchFamily="2" charset="-122"/>
                <a:ea typeface="华文新魏" pitchFamily="2" charset="-122"/>
              </a:rPr>
              <a:pPr algn="r"/>
              <a:t>33</a:t>
            </a:fld>
            <a:endParaRPr lang="en-US" altLang="zh-CN">
              <a:latin typeface="华文新魏" pitchFamily="2" charset="-122"/>
              <a:ea typeface="华文新魏" pitchFamily="2" charset="-122"/>
            </a:endParaRPr>
          </a:p>
        </p:txBody>
      </p:sp>
      <p:sp>
        <p:nvSpPr>
          <p:cNvPr id="39939" name="Rectangle 3"/>
          <p:cNvSpPr>
            <a:spLocks noGrp="1" noChangeArrowheads="1"/>
          </p:cNvSpPr>
          <p:nvPr>
            <p:ph type="title" idx="4294967295"/>
          </p:nvPr>
        </p:nvSpPr>
        <p:spPr>
          <a:xfrm>
            <a:off x="457200" y="457200"/>
            <a:ext cx="8229600" cy="1001713"/>
          </a:xfrm>
        </p:spPr>
        <p:txBody>
          <a:bodyPr/>
          <a:lstStyle/>
          <a:p>
            <a:pPr algn="ctr" eaLnBrk="1" hangingPunct="1"/>
            <a:r>
              <a:rPr lang="zh-CN" altLang="en-US" sz="4000" b="1" dirty="0" smtClean="0">
                <a:solidFill>
                  <a:schemeClr val="tx2"/>
                </a:solidFill>
                <a:ea typeface="华文新魏" pitchFamily="2" charset="-122"/>
              </a:rPr>
              <a:t>朴素的模式匹配</a:t>
            </a:r>
            <a:r>
              <a:rPr lang="zh-CN" altLang="en-US" sz="4000" b="1" dirty="0" smtClean="0">
                <a:solidFill>
                  <a:schemeClr val="tx2"/>
                </a:solidFill>
                <a:latin typeface="华文新魏" pitchFamily="2" charset="-122"/>
                <a:ea typeface="华文新魏" pitchFamily="2" charset="-122"/>
              </a:rPr>
              <a:t>（</a:t>
            </a:r>
            <a:r>
              <a:rPr lang="en-US" altLang="zh-CN" sz="4000" b="1" dirty="0" smtClean="0">
                <a:solidFill>
                  <a:schemeClr val="tx2"/>
                </a:solidFill>
                <a:latin typeface="华文新魏" pitchFamily="2" charset="-122"/>
                <a:ea typeface="华文新魏" pitchFamily="2" charset="-122"/>
              </a:rPr>
              <a:t>B-F</a:t>
            </a:r>
            <a:r>
              <a:rPr lang="zh-CN" altLang="en-US" sz="4000" b="1" dirty="0" smtClean="0">
                <a:solidFill>
                  <a:schemeClr val="tx2"/>
                </a:solidFill>
                <a:latin typeface="华文新魏" pitchFamily="2" charset="-122"/>
                <a:ea typeface="华文新魏" pitchFamily="2" charset="-122"/>
              </a:rPr>
              <a:t>算法）</a:t>
            </a:r>
            <a:r>
              <a:rPr lang="zh-CN" altLang="en-US" dirty="0" smtClean="0"/>
              <a:t> </a:t>
            </a:r>
          </a:p>
        </p:txBody>
      </p:sp>
      <p:sp>
        <p:nvSpPr>
          <p:cNvPr id="39940" name="Text Box 35"/>
          <p:cNvSpPr txBox="1">
            <a:spLocks noChangeArrowheads="1"/>
          </p:cNvSpPr>
          <p:nvPr/>
        </p:nvSpPr>
        <p:spPr bwMode="auto">
          <a:xfrm>
            <a:off x="889000" y="1463675"/>
            <a:ext cx="33766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3000" b="1">
                <a:latin typeface="仿宋_GB2312" pitchFamily="49" charset="-122"/>
                <a:ea typeface="仿宋_GB2312" pitchFamily="49" charset="-122"/>
              </a:rPr>
              <a:t>BF</a:t>
            </a:r>
            <a:r>
              <a:rPr lang="zh-CN" altLang="en-US" sz="3000" b="1">
                <a:latin typeface="仿宋_GB2312" pitchFamily="49" charset="-122"/>
                <a:ea typeface="仿宋_GB2312" pitchFamily="49" charset="-122"/>
              </a:rPr>
              <a:t>算法的基本思想 </a:t>
            </a:r>
          </a:p>
        </p:txBody>
      </p:sp>
      <p:sp>
        <p:nvSpPr>
          <p:cNvPr id="56325" name="Text Box 36"/>
          <p:cNvSpPr txBox="1">
            <a:spLocks noChangeArrowheads="1"/>
          </p:cNvSpPr>
          <p:nvPr/>
        </p:nvSpPr>
        <p:spPr bwMode="auto">
          <a:xfrm>
            <a:off x="285750" y="3403600"/>
            <a:ext cx="868362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3000" b="1">
                <a:latin typeface="仿宋_GB2312" pitchFamily="49" charset="-122"/>
                <a:ea typeface="仿宋_GB2312" pitchFamily="49" charset="-122"/>
              </a:rPr>
              <a:t>    </a:t>
            </a:r>
            <a:r>
              <a:rPr lang="zh-CN" altLang="en-US" sz="3000" b="1">
                <a:latin typeface="仿宋_GB2312" pitchFamily="49" charset="-122"/>
                <a:ea typeface="仿宋_GB2312" pitchFamily="49" charset="-122"/>
              </a:rPr>
              <a:t>采用</a:t>
            </a:r>
            <a:r>
              <a:rPr lang="zh-CN" altLang="en-US" sz="3000" b="1">
                <a:solidFill>
                  <a:srgbClr val="FF0000"/>
                </a:solidFill>
                <a:latin typeface="仿宋_GB2312" pitchFamily="49" charset="-122"/>
                <a:ea typeface="仿宋_GB2312" pitchFamily="49" charset="-122"/>
              </a:rPr>
              <a:t>回溯法</a:t>
            </a:r>
            <a:r>
              <a:rPr lang="zh-CN" altLang="en-US" sz="3000" b="1">
                <a:ea typeface="仿宋_GB2312" pitchFamily="49" charset="-122"/>
              </a:rPr>
              <a:t>：</a:t>
            </a:r>
            <a:r>
              <a:rPr lang="zh-CN" altLang="en-US" sz="3000" b="1">
                <a:latin typeface="仿宋_GB2312" pitchFamily="49" charset="-122"/>
                <a:ea typeface="仿宋_GB2312" pitchFamily="49" charset="-122"/>
              </a:rPr>
              <a:t>从主串的第</a:t>
            </a:r>
            <a:r>
              <a:rPr lang="en-US" altLang="zh-CN" sz="3000" b="1">
                <a:ea typeface="仿宋_GB2312" pitchFamily="49" charset="-122"/>
              </a:rPr>
              <a:t>i</a:t>
            </a:r>
            <a:r>
              <a:rPr lang="zh-CN" altLang="en-US" sz="3000" b="1">
                <a:latin typeface="仿宋_GB2312" pitchFamily="49" charset="-122"/>
                <a:ea typeface="仿宋_GB2312" pitchFamily="49" charset="-122"/>
              </a:rPr>
              <a:t>个位置开始，与子串的每个字符逐个比较，若均相等，则找到，位置为</a:t>
            </a:r>
            <a:r>
              <a:rPr lang="en-US" altLang="zh-CN" sz="3000" b="1">
                <a:ea typeface="仿宋_GB2312" pitchFamily="49" charset="-122"/>
              </a:rPr>
              <a:t>i</a:t>
            </a:r>
            <a:r>
              <a:rPr lang="zh-CN" altLang="en-US" sz="3000" b="1">
                <a:ea typeface="仿宋_GB2312" pitchFamily="49" charset="-122"/>
              </a:rPr>
              <a:t>；</a:t>
            </a:r>
            <a:r>
              <a:rPr lang="zh-CN" altLang="en-US" sz="3000" b="1">
                <a:latin typeface="仿宋_GB2312" pitchFamily="49" charset="-122"/>
                <a:ea typeface="仿宋_GB2312" pitchFamily="49" charset="-122"/>
              </a:rPr>
              <a:t>否则</a:t>
            </a:r>
            <a:r>
              <a:rPr lang="zh-CN" altLang="en-US" sz="3000" b="1">
                <a:ea typeface="仿宋_GB2312" pitchFamily="49" charset="-122"/>
              </a:rPr>
              <a:t>，</a:t>
            </a:r>
            <a:r>
              <a:rPr lang="zh-CN" altLang="en-US" sz="3000" b="1">
                <a:latin typeface="仿宋_GB2312" pitchFamily="49" charset="-122"/>
                <a:ea typeface="仿宋_GB2312" pitchFamily="49" charset="-122"/>
              </a:rPr>
              <a:t>即在某个位置出现了不等，则说明从该起点开始的子串不是模式串，换一个新起点</a:t>
            </a:r>
            <a:r>
              <a:rPr lang="en-US" altLang="zh-CN" sz="3000" b="1">
                <a:latin typeface="仿宋_GB2312" pitchFamily="49" charset="-122"/>
                <a:ea typeface="仿宋_GB2312" pitchFamily="49" charset="-122"/>
              </a:rPr>
              <a:t>(</a:t>
            </a:r>
            <a:r>
              <a:rPr lang="zh-CN" altLang="en-US" sz="3000" b="1">
                <a:latin typeface="仿宋_GB2312" pitchFamily="49" charset="-122"/>
                <a:ea typeface="仿宋_GB2312" pitchFamily="49" charset="-122"/>
              </a:rPr>
              <a:t>第</a:t>
            </a:r>
            <a:r>
              <a:rPr lang="en-US" altLang="zh-CN" sz="3000" b="1">
                <a:ea typeface="仿宋_GB2312" pitchFamily="49" charset="-122"/>
              </a:rPr>
              <a:t>i+1</a:t>
            </a:r>
            <a:r>
              <a:rPr lang="zh-CN" altLang="en-US" sz="3000" b="1">
                <a:latin typeface="仿宋_GB2312" pitchFamily="49" charset="-122"/>
                <a:ea typeface="仿宋_GB2312" pitchFamily="49" charset="-122"/>
              </a:rPr>
              <a:t>个位置</a:t>
            </a:r>
            <a:r>
              <a:rPr lang="en-US" altLang="zh-CN" sz="3000" b="1">
                <a:latin typeface="仿宋_GB2312" pitchFamily="49" charset="-122"/>
                <a:ea typeface="仿宋_GB2312" pitchFamily="49" charset="-122"/>
              </a:rPr>
              <a:t>)</a:t>
            </a:r>
            <a:r>
              <a:rPr lang="zh-CN" altLang="en-US" sz="3000" b="1">
                <a:latin typeface="仿宋_GB2312" pitchFamily="49" charset="-122"/>
                <a:ea typeface="仿宋_GB2312" pitchFamily="49" charset="-122"/>
              </a:rPr>
              <a:t>，重新开始，继续逐一比较，直到找到，或查找完毕为止。 </a:t>
            </a:r>
          </a:p>
        </p:txBody>
      </p:sp>
      <p:grpSp>
        <p:nvGrpSpPr>
          <p:cNvPr id="39942" name="Group 6"/>
          <p:cNvGrpSpPr>
            <a:grpSpLocks/>
          </p:cNvGrpSpPr>
          <p:nvPr/>
        </p:nvGrpSpPr>
        <p:grpSpPr bwMode="auto">
          <a:xfrm>
            <a:off x="1117600" y="2060575"/>
            <a:ext cx="6553200" cy="1012825"/>
            <a:chOff x="0" y="0"/>
            <a:chExt cx="4128" cy="638"/>
          </a:xfrm>
        </p:grpSpPr>
        <p:sp>
          <p:nvSpPr>
            <p:cNvPr id="39943" name="Rectangle 38"/>
            <p:cNvSpPr>
              <a:spLocks noChangeArrowheads="1"/>
            </p:cNvSpPr>
            <p:nvPr/>
          </p:nvSpPr>
          <p:spPr bwMode="auto">
            <a:xfrm>
              <a:off x="384" y="446"/>
              <a:ext cx="2016"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44" name="Rectangle 39"/>
            <p:cNvSpPr>
              <a:spLocks noChangeArrowheads="1"/>
            </p:cNvSpPr>
            <p:nvPr/>
          </p:nvSpPr>
          <p:spPr bwMode="auto">
            <a:xfrm>
              <a:off x="3264" y="446"/>
              <a:ext cx="864"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45" name="Text Box 40"/>
            <p:cNvSpPr txBox="1">
              <a:spLocks noChangeArrowheads="1"/>
            </p:cNvSpPr>
            <p:nvPr/>
          </p:nvSpPr>
          <p:spPr bwMode="auto">
            <a:xfrm>
              <a:off x="0" y="35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pPr>
              <a:r>
                <a:rPr lang="en-US" altLang="zh-CN"/>
                <a:t>T</a:t>
              </a:r>
            </a:p>
          </p:txBody>
        </p:sp>
        <p:sp>
          <p:nvSpPr>
            <p:cNvPr id="39946" name="Text Box 41"/>
            <p:cNvSpPr txBox="1">
              <a:spLocks noChangeArrowheads="1"/>
            </p:cNvSpPr>
            <p:nvPr/>
          </p:nvSpPr>
          <p:spPr bwMode="auto">
            <a:xfrm>
              <a:off x="2880" y="35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pPr>
              <a:r>
                <a:rPr lang="en-US" altLang="zh-CN"/>
                <a:t>P</a:t>
              </a:r>
            </a:p>
          </p:txBody>
        </p:sp>
        <p:sp>
          <p:nvSpPr>
            <p:cNvPr id="39947" name="Text Box 42"/>
            <p:cNvSpPr txBox="1">
              <a:spLocks noChangeArrowheads="1"/>
            </p:cNvSpPr>
            <p:nvPr/>
          </p:nvSpPr>
          <p:spPr bwMode="auto">
            <a:xfrm>
              <a:off x="309" y="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pPr>
              <a:r>
                <a:rPr lang="en-US" altLang="zh-CN"/>
                <a:t>i</a:t>
              </a:r>
            </a:p>
          </p:txBody>
        </p:sp>
        <p:sp>
          <p:nvSpPr>
            <p:cNvPr id="39948" name="Text Box 43"/>
            <p:cNvSpPr txBox="1">
              <a:spLocks noChangeArrowheads="1"/>
            </p:cNvSpPr>
            <p:nvPr/>
          </p:nvSpPr>
          <p:spPr bwMode="auto">
            <a:xfrm>
              <a:off x="3189" y="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pPr>
              <a:r>
                <a:rPr lang="en-US" altLang="zh-CN"/>
                <a:t>j</a:t>
              </a:r>
            </a:p>
          </p:txBody>
        </p:sp>
        <p:sp>
          <p:nvSpPr>
            <p:cNvPr id="39949" name="Line 44"/>
            <p:cNvSpPr>
              <a:spLocks noChangeShapeType="1"/>
            </p:cNvSpPr>
            <p:nvPr/>
          </p:nvSpPr>
          <p:spPr bwMode="auto">
            <a:xfrm>
              <a:off x="466" y="20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0" name="Line 45"/>
            <p:cNvSpPr>
              <a:spLocks noChangeShapeType="1"/>
            </p:cNvSpPr>
            <p:nvPr/>
          </p:nvSpPr>
          <p:spPr bwMode="auto">
            <a:xfrm>
              <a:off x="3333" y="20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1" name="Line 46"/>
            <p:cNvSpPr>
              <a:spLocks noChangeShapeType="1"/>
            </p:cNvSpPr>
            <p:nvPr/>
          </p:nvSpPr>
          <p:spPr bwMode="auto">
            <a:xfrm>
              <a:off x="528" y="44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2" name="Line 47"/>
            <p:cNvSpPr>
              <a:spLocks noChangeShapeType="1"/>
            </p:cNvSpPr>
            <p:nvPr/>
          </p:nvSpPr>
          <p:spPr bwMode="auto">
            <a:xfrm>
              <a:off x="672" y="44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3" name="Line 48"/>
            <p:cNvSpPr>
              <a:spLocks noChangeShapeType="1"/>
            </p:cNvSpPr>
            <p:nvPr/>
          </p:nvSpPr>
          <p:spPr bwMode="auto">
            <a:xfrm>
              <a:off x="816" y="44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4" name="Line 49"/>
            <p:cNvSpPr>
              <a:spLocks noChangeShapeType="1"/>
            </p:cNvSpPr>
            <p:nvPr/>
          </p:nvSpPr>
          <p:spPr bwMode="auto">
            <a:xfrm>
              <a:off x="960" y="44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5" name="Line 50"/>
            <p:cNvSpPr>
              <a:spLocks noChangeShapeType="1"/>
            </p:cNvSpPr>
            <p:nvPr/>
          </p:nvSpPr>
          <p:spPr bwMode="auto">
            <a:xfrm>
              <a:off x="1104" y="44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6" name="Line 51"/>
            <p:cNvSpPr>
              <a:spLocks noChangeShapeType="1"/>
            </p:cNvSpPr>
            <p:nvPr/>
          </p:nvSpPr>
          <p:spPr bwMode="auto">
            <a:xfrm>
              <a:off x="1248" y="44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7" name="Line 52"/>
            <p:cNvSpPr>
              <a:spLocks noChangeShapeType="1"/>
            </p:cNvSpPr>
            <p:nvPr/>
          </p:nvSpPr>
          <p:spPr bwMode="auto">
            <a:xfrm>
              <a:off x="1392" y="44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8" name="Line 53"/>
            <p:cNvSpPr>
              <a:spLocks noChangeShapeType="1"/>
            </p:cNvSpPr>
            <p:nvPr/>
          </p:nvSpPr>
          <p:spPr bwMode="auto">
            <a:xfrm>
              <a:off x="1536" y="44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9" name="Line 54"/>
            <p:cNvSpPr>
              <a:spLocks noChangeShapeType="1"/>
            </p:cNvSpPr>
            <p:nvPr/>
          </p:nvSpPr>
          <p:spPr bwMode="auto">
            <a:xfrm>
              <a:off x="1680" y="44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0" name="Line 55"/>
            <p:cNvSpPr>
              <a:spLocks noChangeShapeType="1"/>
            </p:cNvSpPr>
            <p:nvPr/>
          </p:nvSpPr>
          <p:spPr bwMode="auto">
            <a:xfrm>
              <a:off x="1824" y="44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1" name="Line 56"/>
            <p:cNvSpPr>
              <a:spLocks noChangeShapeType="1"/>
            </p:cNvSpPr>
            <p:nvPr/>
          </p:nvSpPr>
          <p:spPr bwMode="auto">
            <a:xfrm>
              <a:off x="1968" y="44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2" name="Line 57"/>
            <p:cNvSpPr>
              <a:spLocks noChangeShapeType="1"/>
            </p:cNvSpPr>
            <p:nvPr/>
          </p:nvSpPr>
          <p:spPr bwMode="auto">
            <a:xfrm>
              <a:off x="2112" y="44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3" name="Line 58"/>
            <p:cNvSpPr>
              <a:spLocks noChangeShapeType="1"/>
            </p:cNvSpPr>
            <p:nvPr/>
          </p:nvSpPr>
          <p:spPr bwMode="auto">
            <a:xfrm>
              <a:off x="2256" y="44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4" name="Line 59"/>
            <p:cNvSpPr>
              <a:spLocks noChangeShapeType="1"/>
            </p:cNvSpPr>
            <p:nvPr/>
          </p:nvSpPr>
          <p:spPr bwMode="auto">
            <a:xfrm>
              <a:off x="3408" y="44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5" name="Line 60"/>
            <p:cNvSpPr>
              <a:spLocks noChangeShapeType="1"/>
            </p:cNvSpPr>
            <p:nvPr/>
          </p:nvSpPr>
          <p:spPr bwMode="auto">
            <a:xfrm>
              <a:off x="3552" y="44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6" name="Line 61"/>
            <p:cNvSpPr>
              <a:spLocks noChangeShapeType="1"/>
            </p:cNvSpPr>
            <p:nvPr/>
          </p:nvSpPr>
          <p:spPr bwMode="auto">
            <a:xfrm>
              <a:off x="3696" y="44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7" name="Line 62"/>
            <p:cNvSpPr>
              <a:spLocks noChangeShapeType="1"/>
            </p:cNvSpPr>
            <p:nvPr/>
          </p:nvSpPr>
          <p:spPr bwMode="auto">
            <a:xfrm>
              <a:off x="3840" y="44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8" name="Line 63"/>
            <p:cNvSpPr>
              <a:spLocks noChangeShapeType="1"/>
            </p:cNvSpPr>
            <p:nvPr/>
          </p:nvSpPr>
          <p:spPr bwMode="auto">
            <a:xfrm>
              <a:off x="3984" y="44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anim calcmode="discrete" valueType="clr">
                                      <p:cBhvr override="childStyle">
                                        <p:cTn id="7" dur="80"/>
                                        <p:tgtEl>
                                          <p:spTgt spid="5632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632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632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7A2EC8DF-4132-4EA0-9ECB-F2EE8A2F02F9}" type="slidenum">
              <a:rPr lang="en-US" altLang="zh-CN">
                <a:latin typeface="华文新魏" pitchFamily="2" charset="-122"/>
                <a:ea typeface="华文新魏" pitchFamily="2" charset="-122"/>
              </a:rPr>
              <a:pPr algn="r"/>
              <a:t>34</a:t>
            </a:fld>
            <a:endParaRPr lang="en-US" altLang="zh-CN">
              <a:latin typeface="华文新魏" pitchFamily="2" charset="-122"/>
              <a:ea typeface="华文新魏" pitchFamily="2" charset="-122"/>
            </a:endParaRPr>
          </a:p>
        </p:txBody>
      </p:sp>
      <p:sp>
        <p:nvSpPr>
          <p:cNvPr id="57347" name="Rectangle 3"/>
          <p:cNvSpPr>
            <a:spLocks noGrp="1" noChangeArrowheads="1"/>
          </p:cNvSpPr>
          <p:nvPr>
            <p:ph type="body" idx="4294967295"/>
          </p:nvPr>
        </p:nvSpPr>
        <p:spPr>
          <a:xfrm>
            <a:off x="614363" y="1222375"/>
            <a:ext cx="3578225" cy="3341688"/>
          </a:xfrm>
        </p:spPr>
        <p:txBody>
          <a:bodyPr/>
          <a:lstStyle/>
          <a:p>
            <a:pPr eaLnBrk="1" hangingPunct="1">
              <a:spcBef>
                <a:spcPct val="0"/>
              </a:spcBef>
              <a:buClr>
                <a:srgbClr val="990099"/>
              </a:buClr>
              <a:buSzPct val="50000"/>
              <a:buFont typeface="Wingdings" pitchFamily="2" charset="2"/>
              <a:buNone/>
            </a:pPr>
            <a:r>
              <a:rPr lang="zh-CN" altLang="en-US" sz="2800" b="1" smtClean="0">
                <a:solidFill>
                  <a:srgbClr val="FF3300"/>
                </a:solidFill>
                <a:latin typeface="Times New Roman" pitchFamily="18" charset="0"/>
                <a:ea typeface="仿宋_GB2312" pitchFamily="49" charset="-122"/>
              </a:rPr>
              <a:t>第</a:t>
            </a:r>
            <a:r>
              <a:rPr lang="en-US" altLang="zh-CN" sz="2800" b="1" smtClean="0">
                <a:solidFill>
                  <a:srgbClr val="FF3300"/>
                </a:solidFill>
                <a:latin typeface="Times New Roman" pitchFamily="18" charset="0"/>
                <a:ea typeface="仿宋_GB2312" pitchFamily="49" charset="-122"/>
              </a:rPr>
              <a:t>1</a:t>
            </a:r>
            <a:r>
              <a:rPr lang="zh-CN" altLang="en-US" sz="2800" b="1" smtClean="0">
                <a:solidFill>
                  <a:srgbClr val="FF3300"/>
                </a:solidFill>
                <a:latin typeface="Times New Roman" pitchFamily="18" charset="0"/>
                <a:ea typeface="仿宋_GB2312" pitchFamily="49" charset="-122"/>
              </a:rPr>
              <a:t>趟</a:t>
            </a:r>
            <a:r>
              <a:rPr lang="zh-CN" altLang="en-US" sz="2800" b="1" smtClean="0">
                <a:solidFill>
                  <a:srgbClr val="000099"/>
                </a:solidFill>
                <a:latin typeface="Times New Roman" pitchFamily="18" charset="0"/>
                <a:ea typeface="仿宋_GB2312" pitchFamily="49" charset="-122"/>
              </a:rPr>
              <a:t>    </a:t>
            </a:r>
            <a:r>
              <a:rPr lang="en-US" altLang="zh-CN" sz="2800" b="1" i="1" smtClean="0">
                <a:solidFill>
                  <a:srgbClr val="000099"/>
                </a:solidFill>
                <a:latin typeface="Times New Roman" pitchFamily="18" charset="0"/>
                <a:ea typeface="仿宋_GB2312" pitchFamily="49" charset="-122"/>
              </a:rPr>
              <a:t>T   </a:t>
            </a:r>
            <a:r>
              <a:rPr lang="en-US" altLang="zh-CN" sz="2800" b="1" smtClean="0">
                <a:solidFill>
                  <a:srgbClr val="000099"/>
                </a:solidFill>
                <a:latin typeface="Times New Roman" pitchFamily="18" charset="0"/>
                <a:ea typeface="仿宋_GB2312" pitchFamily="49" charset="-122"/>
              </a:rPr>
              <a:t>a b </a:t>
            </a:r>
            <a:r>
              <a:rPr lang="en-US" altLang="zh-CN" sz="2800" b="1" smtClean="0">
                <a:solidFill>
                  <a:schemeClr val="tx2"/>
                </a:solidFill>
                <a:latin typeface="Times New Roman" pitchFamily="18" charset="0"/>
                <a:ea typeface="仿宋_GB2312" pitchFamily="49" charset="-122"/>
              </a:rPr>
              <a:t>b</a:t>
            </a:r>
            <a:r>
              <a:rPr lang="en-US" altLang="zh-CN" sz="2800" b="1" smtClean="0">
                <a:solidFill>
                  <a:srgbClr val="000099"/>
                </a:solidFill>
                <a:latin typeface="Times New Roman" pitchFamily="18" charset="0"/>
                <a:ea typeface="仿宋_GB2312" pitchFamily="49" charset="-122"/>
              </a:rPr>
              <a:t> a b a </a:t>
            </a:r>
          </a:p>
          <a:p>
            <a:pPr eaLnBrk="1" hangingPunct="1">
              <a:spcBef>
                <a:spcPct val="0"/>
              </a:spcBef>
              <a:buClr>
                <a:srgbClr val="990099"/>
              </a:buClr>
              <a:buSzPct val="50000"/>
              <a:buFont typeface="Wingdings" pitchFamily="2" charset="2"/>
              <a:buNone/>
            </a:pPr>
            <a:r>
              <a:rPr lang="en-US" altLang="zh-CN" sz="2800" b="1" i="1" smtClean="0">
                <a:solidFill>
                  <a:srgbClr val="000099"/>
                </a:solidFill>
                <a:latin typeface="Times New Roman" pitchFamily="18" charset="0"/>
                <a:ea typeface="仿宋_GB2312" pitchFamily="49" charset="-122"/>
              </a:rPr>
              <a:t>	          P   </a:t>
            </a:r>
            <a:r>
              <a:rPr lang="en-US" altLang="zh-CN" sz="2800" b="1" smtClean="0">
                <a:solidFill>
                  <a:srgbClr val="000099"/>
                </a:solidFill>
                <a:latin typeface="Times New Roman" pitchFamily="18" charset="0"/>
                <a:ea typeface="仿宋_GB2312" pitchFamily="49" charset="-122"/>
              </a:rPr>
              <a:t>a b </a:t>
            </a:r>
            <a:r>
              <a:rPr lang="en-US" altLang="zh-CN" sz="2800" b="1" smtClean="0">
                <a:solidFill>
                  <a:schemeClr val="tx2"/>
                </a:solidFill>
                <a:latin typeface="Times New Roman" pitchFamily="18" charset="0"/>
                <a:ea typeface="仿宋_GB2312" pitchFamily="49" charset="-122"/>
              </a:rPr>
              <a:t>a</a:t>
            </a:r>
            <a:r>
              <a:rPr lang="en-US" altLang="zh-CN" sz="2800" b="1" smtClean="0">
                <a:solidFill>
                  <a:srgbClr val="000099"/>
                </a:solidFill>
                <a:latin typeface="Times New Roman" pitchFamily="18" charset="0"/>
                <a:ea typeface="仿宋_GB2312" pitchFamily="49" charset="-122"/>
              </a:rPr>
              <a:t>	</a:t>
            </a:r>
          </a:p>
          <a:p>
            <a:pPr eaLnBrk="1" hangingPunct="1">
              <a:spcBef>
                <a:spcPct val="0"/>
              </a:spcBef>
              <a:buClr>
                <a:srgbClr val="990099"/>
              </a:buClr>
              <a:buSzPct val="50000"/>
              <a:buFont typeface="Wingdings" pitchFamily="2" charset="2"/>
              <a:buNone/>
            </a:pPr>
            <a:endParaRPr lang="en-US" altLang="zh-CN" sz="2800" b="1" smtClean="0">
              <a:solidFill>
                <a:srgbClr val="000099"/>
              </a:solidFill>
              <a:latin typeface="Times New Roman" pitchFamily="18" charset="0"/>
              <a:ea typeface="仿宋_GB2312" pitchFamily="49" charset="-122"/>
            </a:endParaRPr>
          </a:p>
          <a:p>
            <a:pPr eaLnBrk="1" hangingPunct="1">
              <a:spcBef>
                <a:spcPct val="0"/>
              </a:spcBef>
              <a:buClr>
                <a:srgbClr val="990099"/>
              </a:buClr>
              <a:buSzPct val="50000"/>
              <a:buFont typeface="Wingdings" pitchFamily="2" charset="2"/>
              <a:buNone/>
            </a:pPr>
            <a:r>
              <a:rPr lang="en-US" altLang="zh-CN" sz="2800" b="1" smtClean="0">
                <a:solidFill>
                  <a:srgbClr val="000099"/>
                </a:solidFill>
                <a:latin typeface="Times New Roman" pitchFamily="18" charset="0"/>
                <a:ea typeface="仿宋_GB2312" pitchFamily="49" charset="-122"/>
              </a:rPr>
              <a:t>		 	</a:t>
            </a:r>
          </a:p>
          <a:p>
            <a:pPr eaLnBrk="1" hangingPunct="1">
              <a:spcBef>
                <a:spcPct val="0"/>
              </a:spcBef>
              <a:buClr>
                <a:srgbClr val="990099"/>
              </a:buClr>
              <a:buSzPct val="50000"/>
              <a:buFont typeface="Wingdings" pitchFamily="2" charset="2"/>
              <a:buNone/>
            </a:pPr>
            <a:endParaRPr lang="en-US" altLang="zh-CN" sz="2800" b="1" smtClean="0">
              <a:solidFill>
                <a:srgbClr val="FF3300"/>
              </a:solidFill>
              <a:latin typeface="Times New Roman" pitchFamily="18" charset="0"/>
              <a:ea typeface="仿宋_GB2312" pitchFamily="49" charset="-122"/>
            </a:endParaRPr>
          </a:p>
          <a:p>
            <a:pPr eaLnBrk="1" hangingPunct="1">
              <a:spcBef>
                <a:spcPct val="0"/>
              </a:spcBef>
              <a:buClr>
                <a:srgbClr val="990099"/>
              </a:buClr>
              <a:buSzPct val="50000"/>
              <a:buFont typeface="Wingdings" pitchFamily="2" charset="2"/>
              <a:buNone/>
            </a:pPr>
            <a:r>
              <a:rPr lang="zh-CN" altLang="en-US" sz="2800" b="1" smtClean="0">
                <a:solidFill>
                  <a:srgbClr val="FF3300"/>
                </a:solidFill>
                <a:latin typeface="Times New Roman" pitchFamily="18" charset="0"/>
                <a:ea typeface="仿宋_GB2312" pitchFamily="49" charset="-122"/>
              </a:rPr>
              <a:t>第</a:t>
            </a:r>
            <a:r>
              <a:rPr lang="en-US" altLang="zh-CN" sz="2800" b="1" smtClean="0">
                <a:solidFill>
                  <a:srgbClr val="FF3300"/>
                </a:solidFill>
                <a:latin typeface="Times New Roman" pitchFamily="18" charset="0"/>
                <a:ea typeface="仿宋_GB2312" pitchFamily="49" charset="-122"/>
              </a:rPr>
              <a:t>2</a:t>
            </a:r>
            <a:r>
              <a:rPr lang="zh-CN" altLang="en-US" sz="2800" b="1" smtClean="0">
                <a:solidFill>
                  <a:srgbClr val="FF3300"/>
                </a:solidFill>
                <a:latin typeface="Times New Roman" pitchFamily="18" charset="0"/>
                <a:ea typeface="仿宋_GB2312" pitchFamily="49" charset="-122"/>
              </a:rPr>
              <a:t>趟</a:t>
            </a:r>
            <a:r>
              <a:rPr lang="zh-CN" altLang="en-US" sz="2800" b="1" smtClean="0">
                <a:solidFill>
                  <a:srgbClr val="000099"/>
                </a:solidFill>
                <a:latin typeface="Times New Roman" pitchFamily="18" charset="0"/>
                <a:ea typeface="仿宋_GB2312" pitchFamily="49" charset="-122"/>
              </a:rPr>
              <a:t>	   </a:t>
            </a:r>
            <a:r>
              <a:rPr lang="en-US" altLang="zh-CN" sz="2800" b="1" i="1" smtClean="0">
                <a:solidFill>
                  <a:srgbClr val="000099"/>
                </a:solidFill>
                <a:latin typeface="Times New Roman" pitchFamily="18" charset="0"/>
                <a:ea typeface="仿宋_GB2312" pitchFamily="49" charset="-122"/>
              </a:rPr>
              <a:t>T  </a:t>
            </a:r>
            <a:r>
              <a:rPr lang="en-US" altLang="zh-CN" sz="2800" b="1" smtClean="0">
                <a:solidFill>
                  <a:srgbClr val="000099"/>
                </a:solidFill>
                <a:latin typeface="Times New Roman" pitchFamily="18" charset="0"/>
                <a:ea typeface="仿宋_GB2312" pitchFamily="49" charset="-122"/>
              </a:rPr>
              <a:t> a </a:t>
            </a:r>
            <a:r>
              <a:rPr lang="en-US" altLang="zh-CN" sz="2800" b="1" smtClean="0">
                <a:solidFill>
                  <a:schemeClr val="tx2"/>
                </a:solidFill>
                <a:latin typeface="Times New Roman" pitchFamily="18" charset="0"/>
                <a:ea typeface="仿宋_GB2312" pitchFamily="49" charset="-122"/>
              </a:rPr>
              <a:t>b</a:t>
            </a:r>
            <a:r>
              <a:rPr lang="en-US" altLang="zh-CN" sz="2800" b="1" smtClean="0">
                <a:solidFill>
                  <a:srgbClr val="000099"/>
                </a:solidFill>
                <a:latin typeface="Times New Roman" pitchFamily="18" charset="0"/>
                <a:ea typeface="仿宋_GB2312" pitchFamily="49" charset="-122"/>
              </a:rPr>
              <a:t> b a b a</a:t>
            </a:r>
          </a:p>
          <a:p>
            <a:pPr eaLnBrk="1" hangingPunct="1">
              <a:spcBef>
                <a:spcPct val="0"/>
              </a:spcBef>
              <a:buClr>
                <a:srgbClr val="990099"/>
              </a:buClr>
              <a:buSzPct val="50000"/>
              <a:buFont typeface="Wingdings" pitchFamily="2" charset="2"/>
              <a:buNone/>
            </a:pPr>
            <a:r>
              <a:rPr lang="en-US" altLang="zh-CN" sz="2800" b="1" i="1" smtClean="0">
                <a:solidFill>
                  <a:srgbClr val="000099"/>
                </a:solidFill>
                <a:latin typeface="Times New Roman" pitchFamily="18" charset="0"/>
                <a:ea typeface="仿宋_GB2312" pitchFamily="49" charset="-122"/>
              </a:rPr>
              <a:t>		   P</a:t>
            </a:r>
            <a:r>
              <a:rPr lang="en-US" altLang="zh-CN" sz="2800" b="1" smtClean="0">
                <a:solidFill>
                  <a:srgbClr val="000099"/>
                </a:solidFill>
                <a:latin typeface="Times New Roman" pitchFamily="18" charset="0"/>
                <a:ea typeface="仿宋_GB2312" pitchFamily="49" charset="-122"/>
              </a:rPr>
              <a:t>      </a:t>
            </a:r>
            <a:r>
              <a:rPr lang="en-US" altLang="zh-CN" sz="2800" b="1" smtClean="0">
                <a:solidFill>
                  <a:schemeClr val="tx2"/>
                </a:solidFill>
                <a:latin typeface="Times New Roman" pitchFamily="18" charset="0"/>
                <a:ea typeface="仿宋_GB2312" pitchFamily="49" charset="-122"/>
              </a:rPr>
              <a:t>a</a:t>
            </a:r>
            <a:r>
              <a:rPr lang="en-US" altLang="zh-CN" sz="2800" b="1" smtClean="0">
                <a:solidFill>
                  <a:srgbClr val="000099"/>
                </a:solidFill>
                <a:latin typeface="Times New Roman" pitchFamily="18" charset="0"/>
                <a:ea typeface="仿宋_GB2312" pitchFamily="49" charset="-122"/>
              </a:rPr>
              <a:t> b a</a:t>
            </a:r>
            <a:r>
              <a:rPr lang="en-US" altLang="zh-CN" sz="2800" b="1" i="1" smtClean="0">
                <a:solidFill>
                  <a:srgbClr val="000099"/>
                </a:solidFill>
                <a:latin typeface="Times New Roman" pitchFamily="18" charset="0"/>
                <a:ea typeface="仿宋_GB2312" pitchFamily="49" charset="-122"/>
              </a:rPr>
              <a:t>	</a:t>
            </a:r>
            <a:endParaRPr lang="en-US" altLang="zh-CN" sz="2800" b="1" smtClean="0">
              <a:solidFill>
                <a:srgbClr val="000099"/>
              </a:solidFill>
              <a:latin typeface="Times New Roman" pitchFamily="18" charset="0"/>
              <a:ea typeface="仿宋_GB2312" pitchFamily="49" charset="-122"/>
            </a:endParaRPr>
          </a:p>
        </p:txBody>
      </p:sp>
      <p:grpSp>
        <p:nvGrpSpPr>
          <p:cNvPr id="57348" name="Group 4"/>
          <p:cNvGrpSpPr>
            <a:grpSpLocks/>
          </p:cNvGrpSpPr>
          <p:nvPr/>
        </p:nvGrpSpPr>
        <p:grpSpPr bwMode="auto">
          <a:xfrm>
            <a:off x="2938463" y="969963"/>
            <a:ext cx="265112" cy="1468437"/>
            <a:chOff x="0" y="0"/>
            <a:chExt cx="167" cy="925"/>
          </a:xfrm>
        </p:grpSpPr>
        <p:sp>
          <p:nvSpPr>
            <p:cNvPr id="40991" name="AutoShape 5"/>
            <p:cNvSpPr>
              <a:spLocks noChangeArrowheads="1"/>
            </p:cNvSpPr>
            <p:nvPr/>
          </p:nvSpPr>
          <p:spPr bwMode="auto">
            <a:xfrm>
              <a:off x="0" y="191"/>
              <a:ext cx="167" cy="543"/>
            </a:xfrm>
            <a:prstGeom prst="roundRect">
              <a:avLst>
                <a:gd name="adj" fmla="val 16667"/>
              </a:avLst>
            </a:prstGeom>
            <a:solidFill>
              <a:schemeClr val="accent2">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0992" name="Line 7"/>
            <p:cNvSpPr>
              <a:spLocks noChangeShapeType="1"/>
            </p:cNvSpPr>
            <p:nvPr/>
          </p:nvSpPr>
          <p:spPr bwMode="auto">
            <a:xfrm flipH="1">
              <a:off x="86" y="0"/>
              <a:ext cx="0" cy="192"/>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0993" name="Line 9"/>
            <p:cNvSpPr>
              <a:spLocks noChangeShapeType="1"/>
            </p:cNvSpPr>
            <p:nvPr/>
          </p:nvSpPr>
          <p:spPr bwMode="auto">
            <a:xfrm rot="10800000">
              <a:off x="87" y="743"/>
              <a:ext cx="0" cy="18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7352" name="Group 8"/>
          <p:cNvGrpSpPr>
            <a:grpSpLocks/>
          </p:cNvGrpSpPr>
          <p:nvPr/>
        </p:nvGrpSpPr>
        <p:grpSpPr bwMode="auto">
          <a:xfrm>
            <a:off x="3152775" y="777875"/>
            <a:ext cx="811213" cy="1746250"/>
            <a:chOff x="0" y="0"/>
            <a:chExt cx="511" cy="1100"/>
          </a:xfrm>
        </p:grpSpPr>
        <p:sp>
          <p:nvSpPr>
            <p:cNvPr id="40989" name="Text Box 8"/>
            <p:cNvSpPr txBox="1">
              <a:spLocks noChangeArrowheads="1"/>
            </p:cNvSpPr>
            <p:nvPr/>
          </p:nvSpPr>
          <p:spPr bwMode="auto">
            <a:xfrm>
              <a:off x="0" y="0"/>
              <a:ext cx="41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spcBef>
                  <a:spcPct val="50000"/>
                </a:spcBef>
              </a:pPr>
              <a:r>
                <a:rPr lang="en-US" altLang="zh-CN" sz="2600">
                  <a:solidFill>
                    <a:srgbClr val="008000"/>
                  </a:solidFill>
                </a:rPr>
                <a:t>i=2</a:t>
              </a:r>
            </a:p>
          </p:txBody>
        </p:sp>
        <p:sp>
          <p:nvSpPr>
            <p:cNvPr id="40990" name="Text Box 10"/>
            <p:cNvSpPr txBox="1">
              <a:spLocks noChangeArrowheads="1"/>
            </p:cNvSpPr>
            <p:nvPr/>
          </p:nvSpPr>
          <p:spPr bwMode="auto">
            <a:xfrm>
              <a:off x="8" y="792"/>
              <a:ext cx="50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spcBef>
                  <a:spcPct val="50000"/>
                </a:spcBef>
              </a:pPr>
              <a:r>
                <a:rPr lang="en-US" altLang="zh-CN" sz="2600">
                  <a:solidFill>
                    <a:srgbClr val="008000"/>
                  </a:solidFill>
                </a:rPr>
                <a:t>j=2</a:t>
              </a:r>
            </a:p>
          </p:txBody>
        </p:sp>
      </p:grpSp>
      <p:grpSp>
        <p:nvGrpSpPr>
          <p:cNvPr id="57355" name="Group 11"/>
          <p:cNvGrpSpPr>
            <a:grpSpLocks/>
          </p:cNvGrpSpPr>
          <p:nvPr/>
        </p:nvGrpSpPr>
        <p:grpSpPr bwMode="auto">
          <a:xfrm>
            <a:off x="2592388" y="3087688"/>
            <a:ext cx="265112" cy="1452562"/>
            <a:chOff x="0" y="0"/>
            <a:chExt cx="167" cy="915"/>
          </a:xfrm>
        </p:grpSpPr>
        <p:sp>
          <p:nvSpPr>
            <p:cNvPr id="40986" name="AutoShape 6"/>
            <p:cNvSpPr>
              <a:spLocks noChangeArrowheads="1"/>
            </p:cNvSpPr>
            <p:nvPr/>
          </p:nvSpPr>
          <p:spPr bwMode="auto">
            <a:xfrm>
              <a:off x="0" y="207"/>
              <a:ext cx="167" cy="543"/>
            </a:xfrm>
            <a:prstGeom prst="roundRect">
              <a:avLst>
                <a:gd name="adj" fmla="val 16667"/>
              </a:avLst>
            </a:prstGeom>
            <a:solidFill>
              <a:schemeClr val="accent2">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0987" name="Line 12"/>
            <p:cNvSpPr>
              <a:spLocks noChangeShapeType="1"/>
            </p:cNvSpPr>
            <p:nvPr/>
          </p:nvSpPr>
          <p:spPr bwMode="auto">
            <a:xfrm flipH="1">
              <a:off x="85" y="0"/>
              <a:ext cx="0" cy="192"/>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0988" name="Line 13"/>
            <p:cNvSpPr>
              <a:spLocks noChangeShapeType="1"/>
            </p:cNvSpPr>
            <p:nvPr/>
          </p:nvSpPr>
          <p:spPr bwMode="auto">
            <a:xfrm rot="10800000">
              <a:off x="90" y="733"/>
              <a:ext cx="0" cy="18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7359" name="Group 15"/>
          <p:cNvGrpSpPr>
            <a:grpSpLocks/>
          </p:cNvGrpSpPr>
          <p:nvPr/>
        </p:nvGrpSpPr>
        <p:grpSpPr bwMode="auto">
          <a:xfrm>
            <a:off x="2794000" y="2928938"/>
            <a:ext cx="709613" cy="1725612"/>
            <a:chOff x="0" y="0"/>
            <a:chExt cx="447" cy="1087"/>
          </a:xfrm>
        </p:grpSpPr>
        <p:sp>
          <p:nvSpPr>
            <p:cNvPr id="40984" name="Text Box 11"/>
            <p:cNvSpPr txBox="1">
              <a:spLocks noChangeArrowheads="1"/>
            </p:cNvSpPr>
            <p:nvPr/>
          </p:nvSpPr>
          <p:spPr bwMode="auto">
            <a:xfrm>
              <a:off x="4" y="0"/>
              <a:ext cx="41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spcBef>
                  <a:spcPct val="50000"/>
                </a:spcBef>
              </a:pPr>
              <a:r>
                <a:rPr lang="en-US" altLang="zh-CN" sz="2600">
                  <a:solidFill>
                    <a:srgbClr val="008000"/>
                  </a:solidFill>
                </a:rPr>
                <a:t>i=1</a:t>
              </a:r>
            </a:p>
          </p:txBody>
        </p:sp>
        <p:sp>
          <p:nvSpPr>
            <p:cNvPr id="40985" name="Text Box 14"/>
            <p:cNvSpPr txBox="1">
              <a:spLocks noChangeArrowheads="1"/>
            </p:cNvSpPr>
            <p:nvPr/>
          </p:nvSpPr>
          <p:spPr bwMode="auto">
            <a:xfrm>
              <a:off x="0" y="779"/>
              <a:ext cx="44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spcBef>
                  <a:spcPct val="50000"/>
                </a:spcBef>
              </a:pPr>
              <a:r>
                <a:rPr lang="en-US" altLang="zh-CN" sz="2600">
                  <a:solidFill>
                    <a:srgbClr val="008000"/>
                  </a:solidFill>
                </a:rPr>
                <a:t>j=0</a:t>
              </a:r>
            </a:p>
          </p:txBody>
        </p:sp>
      </p:grpSp>
      <p:sp>
        <p:nvSpPr>
          <p:cNvPr id="57362" name="Rectangle 15"/>
          <p:cNvSpPr>
            <a:spLocks noChangeArrowheads="1"/>
          </p:cNvSpPr>
          <p:nvPr/>
        </p:nvSpPr>
        <p:spPr bwMode="auto">
          <a:xfrm>
            <a:off x="4532313" y="1209675"/>
            <a:ext cx="3578225"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990099"/>
              </a:buClr>
              <a:buSzPct val="50000"/>
              <a:buFont typeface="Wingdings" pitchFamily="2" charset="2"/>
              <a:buNone/>
            </a:pPr>
            <a:r>
              <a:rPr lang="zh-CN" altLang="en-US" sz="2800">
                <a:solidFill>
                  <a:srgbClr val="FF3300"/>
                </a:solidFill>
                <a:ea typeface="仿宋_GB2312" pitchFamily="49" charset="-122"/>
              </a:rPr>
              <a:t>第</a:t>
            </a:r>
            <a:r>
              <a:rPr lang="en-US" altLang="zh-CN" sz="2800">
                <a:solidFill>
                  <a:srgbClr val="FF3300"/>
                </a:solidFill>
                <a:ea typeface="仿宋_GB2312" pitchFamily="49" charset="-122"/>
              </a:rPr>
              <a:t>3</a:t>
            </a:r>
            <a:r>
              <a:rPr lang="zh-CN" altLang="en-US" sz="2800">
                <a:solidFill>
                  <a:srgbClr val="FF3300"/>
                </a:solidFill>
                <a:ea typeface="仿宋_GB2312" pitchFamily="49" charset="-122"/>
              </a:rPr>
              <a:t>趟</a:t>
            </a:r>
            <a:r>
              <a:rPr lang="zh-CN" altLang="en-US" sz="2800">
                <a:solidFill>
                  <a:srgbClr val="000099"/>
                </a:solidFill>
                <a:ea typeface="仿宋_GB2312" pitchFamily="49" charset="-122"/>
              </a:rPr>
              <a:t>    </a:t>
            </a:r>
            <a:r>
              <a:rPr lang="en-US" altLang="zh-CN" sz="2800" i="1">
                <a:solidFill>
                  <a:srgbClr val="000099"/>
                </a:solidFill>
                <a:ea typeface="仿宋_GB2312" pitchFamily="49" charset="-122"/>
              </a:rPr>
              <a:t>T   </a:t>
            </a:r>
            <a:r>
              <a:rPr lang="en-US" altLang="zh-CN" sz="2800">
                <a:solidFill>
                  <a:srgbClr val="000099"/>
                </a:solidFill>
                <a:ea typeface="仿宋_GB2312" pitchFamily="49" charset="-122"/>
              </a:rPr>
              <a:t>a b </a:t>
            </a:r>
            <a:r>
              <a:rPr lang="en-US" altLang="zh-CN" sz="2800">
                <a:solidFill>
                  <a:schemeClr val="tx2"/>
                </a:solidFill>
                <a:ea typeface="仿宋_GB2312" pitchFamily="49" charset="-122"/>
              </a:rPr>
              <a:t>b</a:t>
            </a:r>
            <a:r>
              <a:rPr lang="en-US" altLang="zh-CN" sz="2800">
                <a:solidFill>
                  <a:srgbClr val="000099"/>
                </a:solidFill>
                <a:ea typeface="仿宋_GB2312" pitchFamily="49" charset="-122"/>
              </a:rPr>
              <a:t> a b a   </a:t>
            </a:r>
          </a:p>
          <a:p>
            <a:pPr marL="342900" indent="-342900">
              <a:buClr>
                <a:srgbClr val="990099"/>
              </a:buClr>
              <a:buSzPct val="50000"/>
              <a:buFont typeface="Wingdings" pitchFamily="2" charset="2"/>
              <a:buNone/>
            </a:pPr>
            <a:r>
              <a:rPr lang="en-US" altLang="zh-CN" sz="2800" i="1">
                <a:solidFill>
                  <a:srgbClr val="000099"/>
                </a:solidFill>
                <a:ea typeface="仿宋_GB2312" pitchFamily="49" charset="-122"/>
              </a:rPr>
              <a:t>	          P         </a:t>
            </a:r>
            <a:r>
              <a:rPr lang="en-US" altLang="zh-CN" sz="2800">
                <a:solidFill>
                  <a:schemeClr val="tx2"/>
                </a:solidFill>
                <a:ea typeface="仿宋_GB2312" pitchFamily="49" charset="-122"/>
              </a:rPr>
              <a:t>a</a:t>
            </a:r>
            <a:r>
              <a:rPr lang="en-US" altLang="zh-CN" sz="2800">
                <a:solidFill>
                  <a:srgbClr val="000099"/>
                </a:solidFill>
                <a:ea typeface="仿宋_GB2312" pitchFamily="49" charset="-122"/>
              </a:rPr>
              <a:t> b</a:t>
            </a:r>
            <a:r>
              <a:rPr lang="en-US" altLang="zh-CN" sz="2800">
                <a:ea typeface="仿宋_GB2312" pitchFamily="49" charset="-122"/>
              </a:rPr>
              <a:t> a</a:t>
            </a:r>
            <a:r>
              <a:rPr lang="en-US" altLang="zh-CN" sz="2800">
                <a:solidFill>
                  <a:srgbClr val="000099"/>
                </a:solidFill>
                <a:ea typeface="仿宋_GB2312" pitchFamily="49" charset="-122"/>
              </a:rPr>
              <a:t>	</a:t>
            </a:r>
          </a:p>
          <a:p>
            <a:pPr marL="342900" indent="-342900">
              <a:buClr>
                <a:srgbClr val="990099"/>
              </a:buClr>
              <a:buSzPct val="50000"/>
              <a:buFont typeface="Wingdings" pitchFamily="2" charset="2"/>
              <a:buNone/>
            </a:pPr>
            <a:endParaRPr lang="en-US" altLang="zh-CN" sz="2800">
              <a:solidFill>
                <a:srgbClr val="000099"/>
              </a:solidFill>
              <a:ea typeface="仿宋_GB2312" pitchFamily="49" charset="-122"/>
            </a:endParaRPr>
          </a:p>
          <a:p>
            <a:pPr marL="342900" indent="-342900">
              <a:buClr>
                <a:srgbClr val="990099"/>
              </a:buClr>
              <a:buSzPct val="50000"/>
              <a:buFont typeface="Wingdings" pitchFamily="2" charset="2"/>
              <a:buNone/>
            </a:pPr>
            <a:r>
              <a:rPr lang="en-US" altLang="zh-CN" sz="2800">
                <a:solidFill>
                  <a:srgbClr val="000099"/>
                </a:solidFill>
                <a:ea typeface="仿宋_GB2312" pitchFamily="49" charset="-122"/>
              </a:rPr>
              <a:t>		 	</a:t>
            </a:r>
          </a:p>
          <a:p>
            <a:pPr marL="342900" indent="-342900">
              <a:buClr>
                <a:srgbClr val="990099"/>
              </a:buClr>
              <a:buSzPct val="50000"/>
              <a:buFont typeface="Wingdings" pitchFamily="2" charset="2"/>
              <a:buNone/>
            </a:pPr>
            <a:r>
              <a:rPr lang="zh-CN" altLang="en-US" sz="2800">
                <a:solidFill>
                  <a:srgbClr val="FF3300"/>
                </a:solidFill>
                <a:ea typeface="仿宋_GB2312" pitchFamily="49" charset="-122"/>
              </a:rPr>
              <a:t>第</a:t>
            </a:r>
            <a:r>
              <a:rPr lang="en-US" altLang="zh-CN" sz="2800">
                <a:solidFill>
                  <a:srgbClr val="FF3300"/>
                </a:solidFill>
                <a:ea typeface="仿宋_GB2312" pitchFamily="49" charset="-122"/>
              </a:rPr>
              <a:t>4</a:t>
            </a:r>
            <a:r>
              <a:rPr lang="zh-CN" altLang="en-US" sz="2800">
                <a:solidFill>
                  <a:srgbClr val="FF3300"/>
                </a:solidFill>
                <a:ea typeface="仿宋_GB2312" pitchFamily="49" charset="-122"/>
              </a:rPr>
              <a:t>趟</a:t>
            </a:r>
            <a:r>
              <a:rPr lang="zh-CN" altLang="en-US" sz="2800">
                <a:solidFill>
                  <a:srgbClr val="000099"/>
                </a:solidFill>
                <a:ea typeface="仿宋_GB2312" pitchFamily="49" charset="-122"/>
              </a:rPr>
              <a:t>	   </a:t>
            </a:r>
            <a:r>
              <a:rPr lang="en-US" altLang="zh-CN" sz="2800" i="1">
                <a:solidFill>
                  <a:srgbClr val="000099"/>
                </a:solidFill>
                <a:ea typeface="仿宋_GB2312" pitchFamily="49" charset="-122"/>
              </a:rPr>
              <a:t>T  </a:t>
            </a:r>
            <a:r>
              <a:rPr lang="en-US" altLang="zh-CN" sz="2800">
                <a:solidFill>
                  <a:srgbClr val="000099"/>
                </a:solidFill>
                <a:ea typeface="仿宋_GB2312" pitchFamily="49" charset="-122"/>
              </a:rPr>
              <a:t> a </a:t>
            </a:r>
            <a:r>
              <a:rPr lang="en-US" altLang="zh-CN" sz="2800">
                <a:ea typeface="仿宋_GB2312" pitchFamily="49" charset="-122"/>
              </a:rPr>
              <a:t>b</a:t>
            </a:r>
            <a:r>
              <a:rPr lang="en-US" altLang="zh-CN" sz="2800">
                <a:solidFill>
                  <a:srgbClr val="000099"/>
                </a:solidFill>
                <a:ea typeface="仿宋_GB2312" pitchFamily="49" charset="-122"/>
              </a:rPr>
              <a:t> b a b a</a:t>
            </a:r>
          </a:p>
          <a:p>
            <a:pPr marL="342900" indent="-342900">
              <a:buClr>
                <a:srgbClr val="990099"/>
              </a:buClr>
              <a:buSzPct val="50000"/>
              <a:buFont typeface="Wingdings" pitchFamily="2" charset="2"/>
              <a:buNone/>
            </a:pPr>
            <a:r>
              <a:rPr lang="en-US" altLang="zh-CN" sz="2800" i="1">
                <a:solidFill>
                  <a:srgbClr val="000099"/>
                </a:solidFill>
                <a:ea typeface="仿宋_GB2312" pitchFamily="49" charset="-122"/>
              </a:rPr>
              <a:t>		   P</a:t>
            </a:r>
            <a:r>
              <a:rPr lang="en-US" altLang="zh-CN" sz="2800">
                <a:solidFill>
                  <a:srgbClr val="000099"/>
                </a:solidFill>
                <a:ea typeface="仿宋_GB2312" pitchFamily="49" charset="-122"/>
              </a:rPr>
              <a:t>            </a:t>
            </a:r>
            <a:r>
              <a:rPr lang="en-US" altLang="zh-CN" sz="2800">
                <a:ea typeface="仿宋_GB2312" pitchFamily="49" charset="-122"/>
              </a:rPr>
              <a:t>a</a:t>
            </a:r>
            <a:r>
              <a:rPr lang="en-US" altLang="zh-CN" sz="2800">
                <a:solidFill>
                  <a:srgbClr val="000099"/>
                </a:solidFill>
                <a:ea typeface="仿宋_GB2312" pitchFamily="49" charset="-122"/>
              </a:rPr>
              <a:t> b a</a:t>
            </a:r>
            <a:r>
              <a:rPr lang="en-US" altLang="zh-CN" sz="2800" i="1">
                <a:solidFill>
                  <a:srgbClr val="000099"/>
                </a:solidFill>
                <a:ea typeface="仿宋_GB2312" pitchFamily="49" charset="-122"/>
              </a:rPr>
              <a:t>	</a:t>
            </a:r>
            <a:endParaRPr lang="en-US" altLang="zh-CN" sz="2800">
              <a:solidFill>
                <a:srgbClr val="000099"/>
              </a:solidFill>
              <a:ea typeface="仿宋_GB2312" pitchFamily="49" charset="-122"/>
            </a:endParaRPr>
          </a:p>
        </p:txBody>
      </p:sp>
      <p:grpSp>
        <p:nvGrpSpPr>
          <p:cNvPr id="57363" name="Group 19"/>
          <p:cNvGrpSpPr>
            <a:grpSpLocks/>
          </p:cNvGrpSpPr>
          <p:nvPr/>
        </p:nvGrpSpPr>
        <p:grpSpPr bwMode="auto">
          <a:xfrm>
            <a:off x="6786563" y="928688"/>
            <a:ext cx="265112" cy="1468437"/>
            <a:chOff x="0" y="0"/>
            <a:chExt cx="167" cy="925"/>
          </a:xfrm>
        </p:grpSpPr>
        <p:sp>
          <p:nvSpPr>
            <p:cNvPr id="40981" name="AutoShape 16"/>
            <p:cNvSpPr>
              <a:spLocks noChangeArrowheads="1"/>
            </p:cNvSpPr>
            <p:nvPr/>
          </p:nvSpPr>
          <p:spPr bwMode="auto">
            <a:xfrm>
              <a:off x="0" y="225"/>
              <a:ext cx="167" cy="543"/>
            </a:xfrm>
            <a:prstGeom prst="roundRect">
              <a:avLst>
                <a:gd name="adj" fmla="val 16667"/>
              </a:avLst>
            </a:prstGeom>
            <a:solidFill>
              <a:schemeClr val="accent2">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0982" name="Line 17"/>
            <p:cNvSpPr>
              <a:spLocks noChangeShapeType="1"/>
            </p:cNvSpPr>
            <p:nvPr/>
          </p:nvSpPr>
          <p:spPr bwMode="auto">
            <a:xfrm flipH="1">
              <a:off x="111" y="0"/>
              <a:ext cx="0" cy="192"/>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0983" name="Line 19"/>
            <p:cNvSpPr>
              <a:spLocks noChangeShapeType="1"/>
            </p:cNvSpPr>
            <p:nvPr/>
          </p:nvSpPr>
          <p:spPr bwMode="auto">
            <a:xfrm rot="10800000">
              <a:off x="120" y="743"/>
              <a:ext cx="0" cy="18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7367" name="Group 23"/>
          <p:cNvGrpSpPr>
            <a:grpSpLocks/>
          </p:cNvGrpSpPr>
          <p:nvPr/>
        </p:nvGrpSpPr>
        <p:grpSpPr bwMode="auto">
          <a:xfrm>
            <a:off x="7096125" y="777875"/>
            <a:ext cx="749300" cy="1784350"/>
            <a:chOff x="0" y="0"/>
            <a:chExt cx="472" cy="1124"/>
          </a:xfrm>
        </p:grpSpPr>
        <p:sp>
          <p:nvSpPr>
            <p:cNvPr id="40979" name="Text Box 18"/>
            <p:cNvSpPr txBox="1">
              <a:spLocks noChangeArrowheads="1"/>
            </p:cNvSpPr>
            <p:nvPr/>
          </p:nvSpPr>
          <p:spPr bwMode="auto">
            <a:xfrm>
              <a:off x="0" y="0"/>
              <a:ext cx="41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spcBef>
                  <a:spcPct val="50000"/>
                </a:spcBef>
              </a:pPr>
              <a:r>
                <a:rPr lang="en-US" altLang="zh-CN" sz="2600">
                  <a:solidFill>
                    <a:srgbClr val="008000"/>
                  </a:solidFill>
                </a:rPr>
                <a:t>i=2</a:t>
              </a:r>
            </a:p>
          </p:txBody>
        </p:sp>
        <p:sp>
          <p:nvSpPr>
            <p:cNvPr id="40980" name="Text Box 20"/>
            <p:cNvSpPr txBox="1">
              <a:spLocks noChangeArrowheads="1"/>
            </p:cNvSpPr>
            <p:nvPr/>
          </p:nvSpPr>
          <p:spPr bwMode="auto">
            <a:xfrm>
              <a:off x="8" y="816"/>
              <a:ext cx="46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spcBef>
                  <a:spcPct val="50000"/>
                </a:spcBef>
              </a:pPr>
              <a:r>
                <a:rPr lang="en-US" altLang="zh-CN" sz="2600">
                  <a:solidFill>
                    <a:srgbClr val="008000"/>
                  </a:solidFill>
                </a:rPr>
                <a:t>j=0</a:t>
              </a:r>
            </a:p>
          </p:txBody>
        </p:sp>
      </p:grpSp>
      <p:grpSp>
        <p:nvGrpSpPr>
          <p:cNvPr id="57370" name="Group 26"/>
          <p:cNvGrpSpPr>
            <a:grpSpLocks/>
          </p:cNvGrpSpPr>
          <p:nvPr/>
        </p:nvGrpSpPr>
        <p:grpSpPr bwMode="auto">
          <a:xfrm>
            <a:off x="7902575" y="3141663"/>
            <a:ext cx="265113" cy="1404937"/>
            <a:chOff x="0" y="0"/>
            <a:chExt cx="167" cy="885"/>
          </a:xfrm>
        </p:grpSpPr>
        <p:sp>
          <p:nvSpPr>
            <p:cNvPr id="40976" name="AutoShape 22"/>
            <p:cNvSpPr>
              <a:spLocks noChangeArrowheads="1"/>
            </p:cNvSpPr>
            <p:nvPr/>
          </p:nvSpPr>
          <p:spPr bwMode="auto">
            <a:xfrm>
              <a:off x="0" y="183"/>
              <a:ext cx="167" cy="543"/>
            </a:xfrm>
            <a:prstGeom prst="roundRect">
              <a:avLst>
                <a:gd name="adj" fmla="val 16667"/>
              </a:avLst>
            </a:prstGeom>
            <a:solidFill>
              <a:schemeClr val="accent2">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0977" name="Line 24"/>
            <p:cNvSpPr>
              <a:spLocks noChangeShapeType="1"/>
            </p:cNvSpPr>
            <p:nvPr/>
          </p:nvSpPr>
          <p:spPr bwMode="auto">
            <a:xfrm flipH="1">
              <a:off x="53" y="0"/>
              <a:ext cx="0" cy="192"/>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0978" name="Line 25"/>
            <p:cNvSpPr>
              <a:spLocks noChangeShapeType="1"/>
            </p:cNvSpPr>
            <p:nvPr/>
          </p:nvSpPr>
          <p:spPr bwMode="auto">
            <a:xfrm rot="10800000">
              <a:off x="63" y="703"/>
              <a:ext cx="0" cy="18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7374" name="Group 30"/>
          <p:cNvGrpSpPr>
            <a:grpSpLocks/>
          </p:cNvGrpSpPr>
          <p:nvPr/>
        </p:nvGrpSpPr>
        <p:grpSpPr bwMode="auto">
          <a:xfrm>
            <a:off x="8064500" y="2974975"/>
            <a:ext cx="687388" cy="1722438"/>
            <a:chOff x="0" y="0"/>
            <a:chExt cx="433" cy="1085"/>
          </a:xfrm>
        </p:grpSpPr>
        <p:sp>
          <p:nvSpPr>
            <p:cNvPr id="40974" name="Text Box 23"/>
            <p:cNvSpPr txBox="1">
              <a:spLocks noChangeArrowheads="1"/>
            </p:cNvSpPr>
            <p:nvPr/>
          </p:nvSpPr>
          <p:spPr bwMode="auto">
            <a:xfrm>
              <a:off x="0" y="0"/>
              <a:ext cx="41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spcBef>
                  <a:spcPct val="50000"/>
                </a:spcBef>
              </a:pPr>
              <a:r>
                <a:rPr lang="en-US" altLang="zh-CN" sz="2600">
                  <a:solidFill>
                    <a:srgbClr val="006600"/>
                  </a:solidFill>
                </a:rPr>
                <a:t>i=6</a:t>
              </a:r>
            </a:p>
          </p:txBody>
        </p:sp>
        <p:sp>
          <p:nvSpPr>
            <p:cNvPr id="40975" name="Text Box 26"/>
            <p:cNvSpPr txBox="1">
              <a:spLocks noChangeArrowheads="1"/>
            </p:cNvSpPr>
            <p:nvPr/>
          </p:nvSpPr>
          <p:spPr bwMode="auto">
            <a:xfrm>
              <a:off x="20" y="777"/>
              <a:ext cx="41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spcBef>
                  <a:spcPct val="50000"/>
                </a:spcBef>
              </a:pPr>
              <a:r>
                <a:rPr lang="en-US" altLang="zh-CN" sz="2600">
                  <a:solidFill>
                    <a:srgbClr val="006600"/>
                  </a:solidFill>
                </a:rPr>
                <a:t>j=3</a:t>
              </a:r>
            </a:p>
          </p:txBody>
        </p:sp>
      </p:grpSp>
      <p:sp>
        <p:nvSpPr>
          <p:cNvPr id="57377" name="Text Box 28"/>
          <p:cNvSpPr txBox="1">
            <a:spLocks noChangeArrowheads="1"/>
          </p:cNvSpPr>
          <p:nvPr/>
        </p:nvSpPr>
        <p:spPr bwMode="auto">
          <a:xfrm>
            <a:off x="1079500" y="4914900"/>
            <a:ext cx="713581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sz="3000" b="1" i="1">
                <a:solidFill>
                  <a:srgbClr val="FF0000"/>
                </a:solidFill>
                <a:latin typeface="仿宋_GB2312" pitchFamily="49" charset="-122"/>
                <a:ea typeface="仿宋_GB2312" pitchFamily="49" charset="-122"/>
              </a:rPr>
              <a:t>每趟：</a:t>
            </a:r>
            <a:endParaRPr lang="zh-CN" altLang="en-US" sz="3000" b="1">
              <a:latin typeface="仿宋_GB2312" pitchFamily="49" charset="-122"/>
              <a:ea typeface="仿宋_GB2312" pitchFamily="49" charset="-122"/>
            </a:endParaRPr>
          </a:p>
          <a:p>
            <a:r>
              <a:rPr lang="zh-CN" altLang="en-US" sz="3000" b="1">
                <a:latin typeface="仿宋_GB2312" pitchFamily="49" charset="-122"/>
                <a:ea typeface="仿宋_GB2312" pitchFamily="49" charset="-122"/>
              </a:rPr>
              <a:t>    主串回溯到上次起点的下一个位置；</a:t>
            </a:r>
          </a:p>
          <a:p>
            <a:r>
              <a:rPr lang="zh-CN" altLang="en-US" sz="3000" b="1">
                <a:latin typeface="仿宋_GB2312" pitchFamily="49" charset="-122"/>
                <a:ea typeface="仿宋_GB2312" pitchFamily="49" charset="-122"/>
              </a:rPr>
              <a:t>    模式串回到</a:t>
            </a:r>
            <a:r>
              <a:rPr lang="en-US" altLang="zh-CN" sz="3000" b="1">
                <a:latin typeface="仿宋_GB2312" pitchFamily="49" charset="-122"/>
                <a:ea typeface="仿宋_GB2312" pitchFamily="49"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slide(fromLeft)">
                                      <p:cBhvr>
                                        <p:cTn id="7" dur="500"/>
                                        <p:tgtEl>
                                          <p:spTgt spid="57348"/>
                                        </p:tgtEl>
                                      </p:cBhvr>
                                    </p:animEffect>
                                  </p:childTnLst>
                                </p:cTn>
                              </p:par>
                              <p:par>
                                <p:cTn id="8" presetID="12" presetClass="entr" presetSubtype="2" fill="hold" nodeType="withEffect">
                                  <p:stCondLst>
                                    <p:cond delay="0"/>
                                  </p:stCondLst>
                                  <p:childTnLst>
                                    <p:set>
                                      <p:cBhvr>
                                        <p:cTn id="9" dur="1" fill="hold">
                                          <p:stCondLst>
                                            <p:cond delay="0"/>
                                          </p:stCondLst>
                                        </p:cTn>
                                        <p:tgtEl>
                                          <p:spTgt spid="57352"/>
                                        </p:tgtEl>
                                        <p:attrNameLst>
                                          <p:attrName>style.visibility</p:attrName>
                                        </p:attrNameLst>
                                      </p:cBhvr>
                                      <p:to>
                                        <p:strVal val="visible"/>
                                      </p:to>
                                    </p:set>
                                    <p:animEffect transition="in" filter="slide(fromRight)">
                                      <p:cBhvr>
                                        <p:cTn id="10" dur="500"/>
                                        <p:tgtEl>
                                          <p:spTgt spid="5735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57347">
                                            <p:txEl>
                                              <p:pRg st="5" end="5"/>
                                            </p:txEl>
                                          </p:spTgt>
                                        </p:tgtEl>
                                        <p:attrNameLst>
                                          <p:attrName>style.visibility</p:attrName>
                                        </p:attrNameLst>
                                      </p:cBhvr>
                                      <p:to>
                                        <p:strVal val="visible"/>
                                      </p:to>
                                    </p:set>
                                    <p:anim calcmode="lin" valueType="num">
                                      <p:cBhvr>
                                        <p:cTn id="15" dur="500" fill="hold"/>
                                        <p:tgtEl>
                                          <p:spTgt spid="57347">
                                            <p:txEl>
                                              <p:pRg st="5" end="5"/>
                                            </p:txEl>
                                          </p:spTgt>
                                        </p:tgtEl>
                                        <p:attrNameLst>
                                          <p:attrName>ppt_x</p:attrName>
                                        </p:attrNameLst>
                                      </p:cBhvr>
                                      <p:tavLst>
                                        <p:tav tm="0">
                                          <p:val>
                                            <p:strVal val="#ppt_x-#ppt_w/2"/>
                                          </p:val>
                                        </p:tav>
                                        <p:tav tm="100000">
                                          <p:val>
                                            <p:strVal val="#ppt_x"/>
                                          </p:val>
                                        </p:tav>
                                      </p:tavLst>
                                    </p:anim>
                                    <p:anim calcmode="lin" valueType="num">
                                      <p:cBhvr>
                                        <p:cTn id="16" dur="500" fill="hold"/>
                                        <p:tgtEl>
                                          <p:spTgt spid="57347">
                                            <p:txEl>
                                              <p:pRg st="5" end="5"/>
                                            </p:txEl>
                                          </p:spTgt>
                                        </p:tgtEl>
                                        <p:attrNameLst>
                                          <p:attrName>ppt_y</p:attrName>
                                        </p:attrNameLst>
                                      </p:cBhvr>
                                      <p:tavLst>
                                        <p:tav tm="0">
                                          <p:val>
                                            <p:strVal val="#ppt_y"/>
                                          </p:val>
                                        </p:tav>
                                        <p:tav tm="100000">
                                          <p:val>
                                            <p:strVal val="#ppt_y"/>
                                          </p:val>
                                        </p:tav>
                                      </p:tavLst>
                                    </p:anim>
                                    <p:anim calcmode="lin" valueType="num">
                                      <p:cBhvr>
                                        <p:cTn id="17" dur="500" fill="hold"/>
                                        <p:tgtEl>
                                          <p:spTgt spid="57347">
                                            <p:txEl>
                                              <p:pRg st="5" end="5"/>
                                            </p:txEl>
                                          </p:spTgt>
                                        </p:tgtEl>
                                        <p:attrNameLst>
                                          <p:attrName>ppt_w</p:attrName>
                                        </p:attrNameLst>
                                      </p:cBhvr>
                                      <p:tavLst>
                                        <p:tav tm="0">
                                          <p:val>
                                            <p:fltVal val="0"/>
                                          </p:val>
                                        </p:tav>
                                        <p:tav tm="100000">
                                          <p:val>
                                            <p:strVal val="#ppt_w"/>
                                          </p:val>
                                        </p:tav>
                                      </p:tavLst>
                                    </p:anim>
                                    <p:anim calcmode="lin" valueType="num">
                                      <p:cBhvr>
                                        <p:cTn id="18" dur="500" fill="hold"/>
                                        <p:tgtEl>
                                          <p:spTgt spid="57347">
                                            <p:txEl>
                                              <p:pRg st="5" end="5"/>
                                            </p:txEl>
                                          </p:spTgt>
                                        </p:tgtEl>
                                        <p:attrNameLst>
                                          <p:attrName>ppt_h</p:attrName>
                                        </p:attrNameLst>
                                      </p:cBhvr>
                                      <p:tavLst>
                                        <p:tav tm="0">
                                          <p:val>
                                            <p:strVal val="#ppt_h"/>
                                          </p:val>
                                        </p:tav>
                                        <p:tav tm="100000">
                                          <p:val>
                                            <p:strVal val="#ppt_h"/>
                                          </p:val>
                                        </p:tav>
                                      </p:tavLst>
                                    </p:anim>
                                  </p:childTnLst>
                                </p:cTn>
                              </p:par>
                              <p:par>
                                <p:cTn id="19" presetID="17" presetClass="entr" presetSubtype="8" fill="hold" nodeType="withEffect">
                                  <p:stCondLst>
                                    <p:cond delay="0"/>
                                  </p:stCondLst>
                                  <p:childTnLst>
                                    <p:set>
                                      <p:cBhvr>
                                        <p:cTn id="20" dur="1" fill="hold">
                                          <p:stCondLst>
                                            <p:cond delay="0"/>
                                          </p:stCondLst>
                                        </p:cTn>
                                        <p:tgtEl>
                                          <p:spTgt spid="57347">
                                            <p:txEl>
                                              <p:pRg st="6" end="6"/>
                                            </p:txEl>
                                          </p:spTgt>
                                        </p:tgtEl>
                                        <p:attrNameLst>
                                          <p:attrName>style.visibility</p:attrName>
                                        </p:attrNameLst>
                                      </p:cBhvr>
                                      <p:to>
                                        <p:strVal val="visible"/>
                                      </p:to>
                                    </p:set>
                                    <p:anim calcmode="lin" valueType="num">
                                      <p:cBhvr>
                                        <p:cTn id="21" dur="500" fill="hold"/>
                                        <p:tgtEl>
                                          <p:spTgt spid="57347">
                                            <p:txEl>
                                              <p:pRg st="6" end="6"/>
                                            </p:txEl>
                                          </p:spTgt>
                                        </p:tgtEl>
                                        <p:attrNameLst>
                                          <p:attrName>ppt_x</p:attrName>
                                        </p:attrNameLst>
                                      </p:cBhvr>
                                      <p:tavLst>
                                        <p:tav tm="0">
                                          <p:val>
                                            <p:strVal val="#ppt_x-#ppt_w/2"/>
                                          </p:val>
                                        </p:tav>
                                        <p:tav tm="100000">
                                          <p:val>
                                            <p:strVal val="#ppt_x"/>
                                          </p:val>
                                        </p:tav>
                                      </p:tavLst>
                                    </p:anim>
                                    <p:anim calcmode="lin" valueType="num">
                                      <p:cBhvr>
                                        <p:cTn id="22" dur="500" fill="hold"/>
                                        <p:tgtEl>
                                          <p:spTgt spid="57347">
                                            <p:txEl>
                                              <p:pRg st="6" end="6"/>
                                            </p:txEl>
                                          </p:spTgt>
                                        </p:tgtEl>
                                        <p:attrNameLst>
                                          <p:attrName>ppt_y</p:attrName>
                                        </p:attrNameLst>
                                      </p:cBhvr>
                                      <p:tavLst>
                                        <p:tav tm="0">
                                          <p:val>
                                            <p:strVal val="#ppt_y"/>
                                          </p:val>
                                        </p:tav>
                                        <p:tav tm="100000">
                                          <p:val>
                                            <p:strVal val="#ppt_y"/>
                                          </p:val>
                                        </p:tav>
                                      </p:tavLst>
                                    </p:anim>
                                    <p:anim calcmode="lin" valueType="num">
                                      <p:cBhvr>
                                        <p:cTn id="23" dur="500" fill="hold"/>
                                        <p:tgtEl>
                                          <p:spTgt spid="57347">
                                            <p:txEl>
                                              <p:pRg st="6" end="6"/>
                                            </p:txEl>
                                          </p:spTgt>
                                        </p:tgtEl>
                                        <p:attrNameLst>
                                          <p:attrName>ppt_w</p:attrName>
                                        </p:attrNameLst>
                                      </p:cBhvr>
                                      <p:tavLst>
                                        <p:tav tm="0">
                                          <p:val>
                                            <p:fltVal val="0"/>
                                          </p:val>
                                        </p:tav>
                                        <p:tav tm="100000">
                                          <p:val>
                                            <p:strVal val="#ppt_w"/>
                                          </p:val>
                                        </p:tav>
                                      </p:tavLst>
                                    </p:anim>
                                    <p:anim calcmode="lin" valueType="num">
                                      <p:cBhvr>
                                        <p:cTn id="24" dur="500" fill="hold"/>
                                        <p:tgtEl>
                                          <p:spTgt spid="57347">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8" fill="hold" nodeType="clickEffect">
                                  <p:stCondLst>
                                    <p:cond delay="0"/>
                                  </p:stCondLst>
                                  <p:childTnLst>
                                    <p:set>
                                      <p:cBhvr>
                                        <p:cTn id="28" dur="1" fill="hold">
                                          <p:stCondLst>
                                            <p:cond delay="0"/>
                                          </p:stCondLst>
                                        </p:cTn>
                                        <p:tgtEl>
                                          <p:spTgt spid="57355"/>
                                        </p:tgtEl>
                                        <p:attrNameLst>
                                          <p:attrName>style.visibility</p:attrName>
                                        </p:attrNameLst>
                                      </p:cBhvr>
                                      <p:to>
                                        <p:strVal val="visible"/>
                                      </p:to>
                                    </p:set>
                                    <p:animEffect transition="in" filter="slide(fromLeft)">
                                      <p:cBhvr>
                                        <p:cTn id="29" dur="500"/>
                                        <p:tgtEl>
                                          <p:spTgt spid="57355"/>
                                        </p:tgtEl>
                                      </p:cBhvr>
                                    </p:animEffect>
                                  </p:childTnLst>
                                </p:cTn>
                              </p:par>
                              <p:par>
                                <p:cTn id="30" presetID="12" presetClass="entr" presetSubtype="2" fill="hold" nodeType="withEffect">
                                  <p:stCondLst>
                                    <p:cond delay="0"/>
                                  </p:stCondLst>
                                  <p:childTnLst>
                                    <p:set>
                                      <p:cBhvr>
                                        <p:cTn id="31" dur="1" fill="hold">
                                          <p:stCondLst>
                                            <p:cond delay="0"/>
                                          </p:stCondLst>
                                        </p:cTn>
                                        <p:tgtEl>
                                          <p:spTgt spid="57359"/>
                                        </p:tgtEl>
                                        <p:attrNameLst>
                                          <p:attrName>style.visibility</p:attrName>
                                        </p:attrNameLst>
                                      </p:cBhvr>
                                      <p:to>
                                        <p:strVal val="visible"/>
                                      </p:to>
                                    </p:set>
                                    <p:animEffect transition="in" filter="slide(fromRight)">
                                      <p:cBhvr>
                                        <p:cTn id="32" dur="500"/>
                                        <p:tgtEl>
                                          <p:spTgt spid="5735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8" fill="hold" nodeType="clickEffect">
                                  <p:stCondLst>
                                    <p:cond delay="0"/>
                                  </p:stCondLst>
                                  <p:childTnLst>
                                    <p:set>
                                      <p:cBhvr>
                                        <p:cTn id="36" dur="1" fill="hold">
                                          <p:stCondLst>
                                            <p:cond delay="0"/>
                                          </p:stCondLst>
                                        </p:cTn>
                                        <p:tgtEl>
                                          <p:spTgt spid="57362">
                                            <p:txEl>
                                              <p:pRg st="0" end="0"/>
                                            </p:txEl>
                                          </p:spTgt>
                                        </p:tgtEl>
                                        <p:attrNameLst>
                                          <p:attrName>style.visibility</p:attrName>
                                        </p:attrNameLst>
                                      </p:cBhvr>
                                      <p:to>
                                        <p:strVal val="visible"/>
                                      </p:to>
                                    </p:set>
                                    <p:anim calcmode="lin" valueType="num">
                                      <p:cBhvr>
                                        <p:cTn id="37" dur="500" fill="hold"/>
                                        <p:tgtEl>
                                          <p:spTgt spid="57362">
                                            <p:txEl>
                                              <p:pRg st="0" end="0"/>
                                            </p:txEl>
                                          </p:spTgt>
                                        </p:tgtEl>
                                        <p:attrNameLst>
                                          <p:attrName>ppt_x</p:attrName>
                                        </p:attrNameLst>
                                      </p:cBhvr>
                                      <p:tavLst>
                                        <p:tav tm="0">
                                          <p:val>
                                            <p:strVal val="#ppt_x-#ppt_w/2"/>
                                          </p:val>
                                        </p:tav>
                                        <p:tav tm="100000">
                                          <p:val>
                                            <p:strVal val="#ppt_x"/>
                                          </p:val>
                                        </p:tav>
                                      </p:tavLst>
                                    </p:anim>
                                    <p:anim calcmode="lin" valueType="num">
                                      <p:cBhvr>
                                        <p:cTn id="38" dur="500" fill="hold"/>
                                        <p:tgtEl>
                                          <p:spTgt spid="57362">
                                            <p:txEl>
                                              <p:pRg st="0" end="0"/>
                                            </p:txEl>
                                          </p:spTgt>
                                        </p:tgtEl>
                                        <p:attrNameLst>
                                          <p:attrName>ppt_y</p:attrName>
                                        </p:attrNameLst>
                                      </p:cBhvr>
                                      <p:tavLst>
                                        <p:tav tm="0">
                                          <p:val>
                                            <p:strVal val="#ppt_y"/>
                                          </p:val>
                                        </p:tav>
                                        <p:tav tm="100000">
                                          <p:val>
                                            <p:strVal val="#ppt_y"/>
                                          </p:val>
                                        </p:tav>
                                      </p:tavLst>
                                    </p:anim>
                                    <p:anim calcmode="lin" valueType="num">
                                      <p:cBhvr>
                                        <p:cTn id="39" dur="500" fill="hold"/>
                                        <p:tgtEl>
                                          <p:spTgt spid="57362">
                                            <p:txEl>
                                              <p:pRg st="0" end="0"/>
                                            </p:txEl>
                                          </p:spTgt>
                                        </p:tgtEl>
                                        <p:attrNameLst>
                                          <p:attrName>ppt_w</p:attrName>
                                        </p:attrNameLst>
                                      </p:cBhvr>
                                      <p:tavLst>
                                        <p:tav tm="0">
                                          <p:val>
                                            <p:fltVal val="0"/>
                                          </p:val>
                                        </p:tav>
                                        <p:tav tm="100000">
                                          <p:val>
                                            <p:strVal val="#ppt_w"/>
                                          </p:val>
                                        </p:tav>
                                      </p:tavLst>
                                    </p:anim>
                                    <p:anim calcmode="lin" valueType="num">
                                      <p:cBhvr>
                                        <p:cTn id="40" dur="500" fill="hold"/>
                                        <p:tgtEl>
                                          <p:spTgt spid="57362">
                                            <p:txEl>
                                              <p:pRg st="0" end="0"/>
                                            </p:txEl>
                                          </p:spTgt>
                                        </p:tgtEl>
                                        <p:attrNameLst>
                                          <p:attrName>ppt_h</p:attrName>
                                        </p:attrNameLst>
                                      </p:cBhvr>
                                      <p:tavLst>
                                        <p:tav tm="0">
                                          <p:val>
                                            <p:strVal val="#ppt_h"/>
                                          </p:val>
                                        </p:tav>
                                        <p:tav tm="100000">
                                          <p:val>
                                            <p:strVal val="#ppt_h"/>
                                          </p:val>
                                        </p:tav>
                                      </p:tavLst>
                                    </p:anim>
                                  </p:childTnLst>
                                </p:cTn>
                              </p:par>
                              <p:par>
                                <p:cTn id="41" presetID="17" presetClass="entr" presetSubtype="8" fill="hold" nodeType="withEffect">
                                  <p:stCondLst>
                                    <p:cond delay="0"/>
                                  </p:stCondLst>
                                  <p:childTnLst>
                                    <p:set>
                                      <p:cBhvr>
                                        <p:cTn id="42" dur="1" fill="hold">
                                          <p:stCondLst>
                                            <p:cond delay="0"/>
                                          </p:stCondLst>
                                        </p:cTn>
                                        <p:tgtEl>
                                          <p:spTgt spid="57362">
                                            <p:txEl>
                                              <p:pRg st="1" end="1"/>
                                            </p:txEl>
                                          </p:spTgt>
                                        </p:tgtEl>
                                        <p:attrNameLst>
                                          <p:attrName>style.visibility</p:attrName>
                                        </p:attrNameLst>
                                      </p:cBhvr>
                                      <p:to>
                                        <p:strVal val="visible"/>
                                      </p:to>
                                    </p:set>
                                    <p:anim calcmode="lin" valueType="num">
                                      <p:cBhvr>
                                        <p:cTn id="43" dur="500" fill="hold"/>
                                        <p:tgtEl>
                                          <p:spTgt spid="57362">
                                            <p:txEl>
                                              <p:pRg st="1" end="1"/>
                                            </p:txEl>
                                          </p:spTgt>
                                        </p:tgtEl>
                                        <p:attrNameLst>
                                          <p:attrName>ppt_x</p:attrName>
                                        </p:attrNameLst>
                                      </p:cBhvr>
                                      <p:tavLst>
                                        <p:tav tm="0">
                                          <p:val>
                                            <p:strVal val="#ppt_x-#ppt_w/2"/>
                                          </p:val>
                                        </p:tav>
                                        <p:tav tm="100000">
                                          <p:val>
                                            <p:strVal val="#ppt_x"/>
                                          </p:val>
                                        </p:tav>
                                      </p:tavLst>
                                    </p:anim>
                                    <p:anim calcmode="lin" valueType="num">
                                      <p:cBhvr>
                                        <p:cTn id="44" dur="500" fill="hold"/>
                                        <p:tgtEl>
                                          <p:spTgt spid="57362">
                                            <p:txEl>
                                              <p:pRg st="1" end="1"/>
                                            </p:txEl>
                                          </p:spTgt>
                                        </p:tgtEl>
                                        <p:attrNameLst>
                                          <p:attrName>ppt_y</p:attrName>
                                        </p:attrNameLst>
                                      </p:cBhvr>
                                      <p:tavLst>
                                        <p:tav tm="0">
                                          <p:val>
                                            <p:strVal val="#ppt_y"/>
                                          </p:val>
                                        </p:tav>
                                        <p:tav tm="100000">
                                          <p:val>
                                            <p:strVal val="#ppt_y"/>
                                          </p:val>
                                        </p:tav>
                                      </p:tavLst>
                                    </p:anim>
                                    <p:anim calcmode="lin" valueType="num">
                                      <p:cBhvr>
                                        <p:cTn id="45" dur="500" fill="hold"/>
                                        <p:tgtEl>
                                          <p:spTgt spid="57362">
                                            <p:txEl>
                                              <p:pRg st="1" end="1"/>
                                            </p:txEl>
                                          </p:spTgt>
                                        </p:tgtEl>
                                        <p:attrNameLst>
                                          <p:attrName>ppt_w</p:attrName>
                                        </p:attrNameLst>
                                      </p:cBhvr>
                                      <p:tavLst>
                                        <p:tav tm="0">
                                          <p:val>
                                            <p:fltVal val="0"/>
                                          </p:val>
                                        </p:tav>
                                        <p:tav tm="100000">
                                          <p:val>
                                            <p:strVal val="#ppt_w"/>
                                          </p:val>
                                        </p:tav>
                                      </p:tavLst>
                                    </p:anim>
                                    <p:anim calcmode="lin" valueType="num">
                                      <p:cBhvr>
                                        <p:cTn id="46" dur="500" fill="hold"/>
                                        <p:tgtEl>
                                          <p:spTgt spid="5736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nodeType="clickEffect">
                                  <p:stCondLst>
                                    <p:cond delay="0"/>
                                  </p:stCondLst>
                                  <p:childTnLst>
                                    <p:set>
                                      <p:cBhvr>
                                        <p:cTn id="50" dur="1" fill="hold">
                                          <p:stCondLst>
                                            <p:cond delay="0"/>
                                          </p:stCondLst>
                                        </p:cTn>
                                        <p:tgtEl>
                                          <p:spTgt spid="57363"/>
                                        </p:tgtEl>
                                        <p:attrNameLst>
                                          <p:attrName>style.visibility</p:attrName>
                                        </p:attrNameLst>
                                      </p:cBhvr>
                                      <p:to>
                                        <p:strVal val="visible"/>
                                      </p:to>
                                    </p:set>
                                    <p:animEffect transition="in" filter="slide(fromLeft)">
                                      <p:cBhvr>
                                        <p:cTn id="51" dur="500"/>
                                        <p:tgtEl>
                                          <p:spTgt spid="57363"/>
                                        </p:tgtEl>
                                      </p:cBhvr>
                                    </p:animEffect>
                                  </p:childTnLst>
                                </p:cTn>
                              </p:par>
                              <p:par>
                                <p:cTn id="52" presetID="12" presetClass="entr" presetSubtype="2" fill="hold" nodeType="withEffect">
                                  <p:stCondLst>
                                    <p:cond delay="0"/>
                                  </p:stCondLst>
                                  <p:childTnLst>
                                    <p:set>
                                      <p:cBhvr>
                                        <p:cTn id="53" dur="1" fill="hold">
                                          <p:stCondLst>
                                            <p:cond delay="0"/>
                                          </p:stCondLst>
                                        </p:cTn>
                                        <p:tgtEl>
                                          <p:spTgt spid="57367"/>
                                        </p:tgtEl>
                                        <p:attrNameLst>
                                          <p:attrName>style.visibility</p:attrName>
                                        </p:attrNameLst>
                                      </p:cBhvr>
                                      <p:to>
                                        <p:strVal val="visible"/>
                                      </p:to>
                                    </p:set>
                                    <p:animEffect transition="in" filter="slide(fromRight)">
                                      <p:cBhvr>
                                        <p:cTn id="54" dur="500"/>
                                        <p:tgtEl>
                                          <p:spTgt spid="5736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nodeType="clickEffect">
                                  <p:stCondLst>
                                    <p:cond delay="0"/>
                                  </p:stCondLst>
                                  <p:childTnLst>
                                    <p:set>
                                      <p:cBhvr>
                                        <p:cTn id="58" dur="1" fill="hold">
                                          <p:stCondLst>
                                            <p:cond delay="0"/>
                                          </p:stCondLst>
                                        </p:cTn>
                                        <p:tgtEl>
                                          <p:spTgt spid="57362">
                                            <p:txEl>
                                              <p:pRg st="4" end="4"/>
                                            </p:txEl>
                                          </p:spTgt>
                                        </p:tgtEl>
                                        <p:attrNameLst>
                                          <p:attrName>style.visibility</p:attrName>
                                        </p:attrNameLst>
                                      </p:cBhvr>
                                      <p:to>
                                        <p:strVal val="visible"/>
                                      </p:to>
                                    </p:set>
                                    <p:anim calcmode="lin" valueType="num">
                                      <p:cBhvr>
                                        <p:cTn id="59" dur="500" fill="hold"/>
                                        <p:tgtEl>
                                          <p:spTgt spid="57362">
                                            <p:txEl>
                                              <p:pRg st="4" end="4"/>
                                            </p:txEl>
                                          </p:spTgt>
                                        </p:tgtEl>
                                        <p:attrNameLst>
                                          <p:attrName>ppt_x</p:attrName>
                                        </p:attrNameLst>
                                      </p:cBhvr>
                                      <p:tavLst>
                                        <p:tav tm="0">
                                          <p:val>
                                            <p:strVal val="#ppt_x-#ppt_w/2"/>
                                          </p:val>
                                        </p:tav>
                                        <p:tav tm="100000">
                                          <p:val>
                                            <p:strVal val="#ppt_x"/>
                                          </p:val>
                                        </p:tav>
                                      </p:tavLst>
                                    </p:anim>
                                    <p:anim calcmode="lin" valueType="num">
                                      <p:cBhvr>
                                        <p:cTn id="60" dur="500" fill="hold"/>
                                        <p:tgtEl>
                                          <p:spTgt spid="57362">
                                            <p:txEl>
                                              <p:pRg st="4" end="4"/>
                                            </p:txEl>
                                          </p:spTgt>
                                        </p:tgtEl>
                                        <p:attrNameLst>
                                          <p:attrName>ppt_y</p:attrName>
                                        </p:attrNameLst>
                                      </p:cBhvr>
                                      <p:tavLst>
                                        <p:tav tm="0">
                                          <p:val>
                                            <p:strVal val="#ppt_y"/>
                                          </p:val>
                                        </p:tav>
                                        <p:tav tm="100000">
                                          <p:val>
                                            <p:strVal val="#ppt_y"/>
                                          </p:val>
                                        </p:tav>
                                      </p:tavLst>
                                    </p:anim>
                                    <p:anim calcmode="lin" valueType="num">
                                      <p:cBhvr>
                                        <p:cTn id="61" dur="500" fill="hold"/>
                                        <p:tgtEl>
                                          <p:spTgt spid="57362">
                                            <p:txEl>
                                              <p:pRg st="4" end="4"/>
                                            </p:txEl>
                                          </p:spTgt>
                                        </p:tgtEl>
                                        <p:attrNameLst>
                                          <p:attrName>ppt_w</p:attrName>
                                        </p:attrNameLst>
                                      </p:cBhvr>
                                      <p:tavLst>
                                        <p:tav tm="0">
                                          <p:val>
                                            <p:fltVal val="0"/>
                                          </p:val>
                                        </p:tav>
                                        <p:tav tm="100000">
                                          <p:val>
                                            <p:strVal val="#ppt_w"/>
                                          </p:val>
                                        </p:tav>
                                      </p:tavLst>
                                    </p:anim>
                                    <p:anim calcmode="lin" valueType="num">
                                      <p:cBhvr>
                                        <p:cTn id="62" dur="500" fill="hold"/>
                                        <p:tgtEl>
                                          <p:spTgt spid="57362">
                                            <p:txEl>
                                              <p:pRg st="4" end="4"/>
                                            </p:txEl>
                                          </p:spTgt>
                                        </p:tgtEl>
                                        <p:attrNameLst>
                                          <p:attrName>ppt_h</p:attrName>
                                        </p:attrNameLst>
                                      </p:cBhvr>
                                      <p:tavLst>
                                        <p:tav tm="0">
                                          <p:val>
                                            <p:strVal val="#ppt_h"/>
                                          </p:val>
                                        </p:tav>
                                        <p:tav tm="100000">
                                          <p:val>
                                            <p:strVal val="#ppt_h"/>
                                          </p:val>
                                        </p:tav>
                                      </p:tavLst>
                                    </p:anim>
                                  </p:childTnLst>
                                </p:cTn>
                              </p:par>
                              <p:par>
                                <p:cTn id="63" presetID="17" presetClass="entr" presetSubtype="8" fill="hold" nodeType="withEffect">
                                  <p:stCondLst>
                                    <p:cond delay="0"/>
                                  </p:stCondLst>
                                  <p:childTnLst>
                                    <p:set>
                                      <p:cBhvr>
                                        <p:cTn id="64" dur="1" fill="hold">
                                          <p:stCondLst>
                                            <p:cond delay="0"/>
                                          </p:stCondLst>
                                        </p:cTn>
                                        <p:tgtEl>
                                          <p:spTgt spid="57362">
                                            <p:txEl>
                                              <p:pRg st="5" end="5"/>
                                            </p:txEl>
                                          </p:spTgt>
                                        </p:tgtEl>
                                        <p:attrNameLst>
                                          <p:attrName>style.visibility</p:attrName>
                                        </p:attrNameLst>
                                      </p:cBhvr>
                                      <p:to>
                                        <p:strVal val="visible"/>
                                      </p:to>
                                    </p:set>
                                    <p:anim calcmode="lin" valueType="num">
                                      <p:cBhvr>
                                        <p:cTn id="65" dur="500" fill="hold"/>
                                        <p:tgtEl>
                                          <p:spTgt spid="57362">
                                            <p:txEl>
                                              <p:pRg st="5" end="5"/>
                                            </p:txEl>
                                          </p:spTgt>
                                        </p:tgtEl>
                                        <p:attrNameLst>
                                          <p:attrName>ppt_x</p:attrName>
                                        </p:attrNameLst>
                                      </p:cBhvr>
                                      <p:tavLst>
                                        <p:tav tm="0">
                                          <p:val>
                                            <p:strVal val="#ppt_x-#ppt_w/2"/>
                                          </p:val>
                                        </p:tav>
                                        <p:tav tm="100000">
                                          <p:val>
                                            <p:strVal val="#ppt_x"/>
                                          </p:val>
                                        </p:tav>
                                      </p:tavLst>
                                    </p:anim>
                                    <p:anim calcmode="lin" valueType="num">
                                      <p:cBhvr>
                                        <p:cTn id="66" dur="500" fill="hold"/>
                                        <p:tgtEl>
                                          <p:spTgt spid="57362">
                                            <p:txEl>
                                              <p:pRg st="5" end="5"/>
                                            </p:txEl>
                                          </p:spTgt>
                                        </p:tgtEl>
                                        <p:attrNameLst>
                                          <p:attrName>ppt_y</p:attrName>
                                        </p:attrNameLst>
                                      </p:cBhvr>
                                      <p:tavLst>
                                        <p:tav tm="0">
                                          <p:val>
                                            <p:strVal val="#ppt_y"/>
                                          </p:val>
                                        </p:tav>
                                        <p:tav tm="100000">
                                          <p:val>
                                            <p:strVal val="#ppt_y"/>
                                          </p:val>
                                        </p:tav>
                                      </p:tavLst>
                                    </p:anim>
                                    <p:anim calcmode="lin" valueType="num">
                                      <p:cBhvr>
                                        <p:cTn id="67" dur="500" fill="hold"/>
                                        <p:tgtEl>
                                          <p:spTgt spid="57362">
                                            <p:txEl>
                                              <p:pRg st="5" end="5"/>
                                            </p:txEl>
                                          </p:spTgt>
                                        </p:tgtEl>
                                        <p:attrNameLst>
                                          <p:attrName>ppt_w</p:attrName>
                                        </p:attrNameLst>
                                      </p:cBhvr>
                                      <p:tavLst>
                                        <p:tav tm="0">
                                          <p:val>
                                            <p:fltVal val="0"/>
                                          </p:val>
                                        </p:tav>
                                        <p:tav tm="100000">
                                          <p:val>
                                            <p:strVal val="#ppt_w"/>
                                          </p:val>
                                        </p:tav>
                                      </p:tavLst>
                                    </p:anim>
                                    <p:anim calcmode="lin" valueType="num">
                                      <p:cBhvr>
                                        <p:cTn id="68" dur="500" fill="hold"/>
                                        <p:tgtEl>
                                          <p:spTgt spid="57362">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2" presetClass="entr" presetSubtype="8" fill="hold" nodeType="clickEffect">
                                  <p:stCondLst>
                                    <p:cond delay="0"/>
                                  </p:stCondLst>
                                  <p:childTnLst>
                                    <p:set>
                                      <p:cBhvr>
                                        <p:cTn id="72" dur="1" fill="hold">
                                          <p:stCondLst>
                                            <p:cond delay="0"/>
                                          </p:stCondLst>
                                        </p:cTn>
                                        <p:tgtEl>
                                          <p:spTgt spid="57370"/>
                                        </p:tgtEl>
                                        <p:attrNameLst>
                                          <p:attrName>style.visibility</p:attrName>
                                        </p:attrNameLst>
                                      </p:cBhvr>
                                      <p:to>
                                        <p:strVal val="visible"/>
                                      </p:to>
                                    </p:set>
                                    <p:animEffect transition="in" filter="slide(fromLeft)">
                                      <p:cBhvr>
                                        <p:cTn id="73" dur="500"/>
                                        <p:tgtEl>
                                          <p:spTgt spid="57370"/>
                                        </p:tgtEl>
                                      </p:cBhvr>
                                    </p:animEffect>
                                  </p:childTnLst>
                                </p:cTn>
                              </p:par>
                              <p:par>
                                <p:cTn id="74" presetID="12" presetClass="entr" presetSubtype="2" fill="hold" nodeType="withEffect">
                                  <p:stCondLst>
                                    <p:cond delay="0"/>
                                  </p:stCondLst>
                                  <p:childTnLst>
                                    <p:set>
                                      <p:cBhvr>
                                        <p:cTn id="75" dur="1" fill="hold">
                                          <p:stCondLst>
                                            <p:cond delay="0"/>
                                          </p:stCondLst>
                                        </p:cTn>
                                        <p:tgtEl>
                                          <p:spTgt spid="57374"/>
                                        </p:tgtEl>
                                        <p:attrNameLst>
                                          <p:attrName>style.visibility</p:attrName>
                                        </p:attrNameLst>
                                      </p:cBhvr>
                                      <p:to>
                                        <p:strVal val="visible"/>
                                      </p:to>
                                    </p:set>
                                    <p:animEffect transition="in" filter="slide(fromRight)">
                                      <p:cBhvr>
                                        <p:cTn id="76" dur="500"/>
                                        <p:tgtEl>
                                          <p:spTgt spid="5737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2" presetClass="entr" presetSubtype="8" fill="hold" nodeType="clickEffect">
                                  <p:stCondLst>
                                    <p:cond delay="0"/>
                                  </p:stCondLst>
                                  <p:childTnLst>
                                    <p:set>
                                      <p:cBhvr>
                                        <p:cTn id="80" dur="1" fill="hold">
                                          <p:stCondLst>
                                            <p:cond delay="0"/>
                                          </p:stCondLst>
                                        </p:cTn>
                                        <p:tgtEl>
                                          <p:spTgt spid="57377">
                                            <p:txEl>
                                              <p:pRg st="0" end="0"/>
                                            </p:txEl>
                                          </p:spTgt>
                                        </p:tgtEl>
                                        <p:attrNameLst>
                                          <p:attrName>style.visibility</p:attrName>
                                        </p:attrNameLst>
                                      </p:cBhvr>
                                      <p:to>
                                        <p:strVal val="visible"/>
                                      </p:to>
                                    </p:set>
                                    <p:animEffect transition="in" filter="slide(fromLeft)">
                                      <p:cBhvr>
                                        <p:cTn id="81" dur="500"/>
                                        <p:tgtEl>
                                          <p:spTgt spid="57377">
                                            <p:txEl>
                                              <p:pRg st="0" end="0"/>
                                            </p:txEl>
                                          </p:spTgt>
                                        </p:tgtEl>
                                      </p:cBhvr>
                                    </p:animEffect>
                                  </p:childTnLst>
                                </p:cTn>
                              </p:par>
                              <p:par>
                                <p:cTn id="82" presetID="27" presetClass="entr" presetSubtype="0" fill="hold" nodeType="withEffect">
                                  <p:stCondLst>
                                    <p:cond delay="0"/>
                                  </p:stCondLst>
                                  <p:childTnLst>
                                    <p:set>
                                      <p:cBhvr>
                                        <p:cTn id="83" dur="1" fill="hold">
                                          <p:stCondLst>
                                            <p:cond delay="0"/>
                                          </p:stCondLst>
                                        </p:cTn>
                                        <p:tgtEl>
                                          <p:spTgt spid="57377">
                                            <p:txEl>
                                              <p:pRg st="1" end="1"/>
                                            </p:txEl>
                                          </p:spTgt>
                                        </p:tgtEl>
                                        <p:attrNameLst>
                                          <p:attrName>style.visibility</p:attrName>
                                        </p:attrNameLst>
                                      </p:cBhvr>
                                      <p:to>
                                        <p:strVal val="visible"/>
                                      </p:to>
                                    </p:set>
                                    <p:anim calcmode="discrete" valueType="clr">
                                      <p:cBhvr override="childStyle">
                                        <p:cTn id="84" dur="80"/>
                                        <p:tgtEl>
                                          <p:spTgt spid="5737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5" dur="80"/>
                                        <p:tgtEl>
                                          <p:spTgt spid="57377">
                                            <p:txEl>
                                              <p:pRg st="1" end="1"/>
                                            </p:txEl>
                                          </p:spTgt>
                                        </p:tgtEl>
                                        <p:attrNameLst>
                                          <p:attrName>fillcolor</p:attrName>
                                        </p:attrNameLst>
                                      </p:cBhvr>
                                      <p:tavLst>
                                        <p:tav tm="0">
                                          <p:val>
                                            <p:clrVal>
                                              <a:schemeClr val="accent2"/>
                                            </p:clrVal>
                                          </p:val>
                                        </p:tav>
                                        <p:tav tm="50000">
                                          <p:val>
                                            <p:clrVal>
                                              <a:schemeClr val="hlink"/>
                                            </p:clrVal>
                                          </p:val>
                                        </p:tav>
                                      </p:tavLst>
                                    </p:anim>
                                    <p:set>
                                      <p:cBhvr>
                                        <p:cTn id="86" dur="80"/>
                                        <p:tgtEl>
                                          <p:spTgt spid="57377">
                                            <p:txEl>
                                              <p:pRg st="1" end="1"/>
                                            </p:txEl>
                                          </p:spTgt>
                                        </p:tgtEl>
                                        <p:attrNameLst>
                                          <p:attrName>fill.type</p:attrName>
                                        </p:attrNameLst>
                                      </p:cBhvr>
                                      <p:to>
                                        <p:strVal val="solid"/>
                                      </p:to>
                                    </p:set>
                                  </p:childTnLst>
                                </p:cTn>
                              </p:par>
                              <p:par>
                                <p:cTn id="87" presetID="27" presetClass="entr" presetSubtype="0" fill="hold" nodeType="withEffect">
                                  <p:stCondLst>
                                    <p:cond delay="0"/>
                                  </p:stCondLst>
                                  <p:childTnLst>
                                    <p:set>
                                      <p:cBhvr>
                                        <p:cTn id="88" dur="1" fill="hold">
                                          <p:stCondLst>
                                            <p:cond delay="0"/>
                                          </p:stCondLst>
                                        </p:cTn>
                                        <p:tgtEl>
                                          <p:spTgt spid="57377">
                                            <p:txEl>
                                              <p:pRg st="2" end="2"/>
                                            </p:txEl>
                                          </p:spTgt>
                                        </p:tgtEl>
                                        <p:attrNameLst>
                                          <p:attrName>style.visibility</p:attrName>
                                        </p:attrNameLst>
                                      </p:cBhvr>
                                      <p:to>
                                        <p:strVal val="visible"/>
                                      </p:to>
                                    </p:set>
                                    <p:anim calcmode="discrete" valueType="clr">
                                      <p:cBhvr override="childStyle">
                                        <p:cTn id="89" dur="80"/>
                                        <p:tgtEl>
                                          <p:spTgt spid="5737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0" dur="80"/>
                                        <p:tgtEl>
                                          <p:spTgt spid="57377">
                                            <p:txEl>
                                              <p:pRg st="2" end="2"/>
                                            </p:txEl>
                                          </p:spTgt>
                                        </p:tgtEl>
                                        <p:attrNameLst>
                                          <p:attrName>fillcolor</p:attrName>
                                        </p:attrNameLst>
                                      </p:cBhvr>
                                      <p:tavLst>
                                        <p:tav tm="0">
                                          <p:val>
                                            <p:clrVal>
                                              <a:schemeClr val="accent2"/>
                                            </p:clrVal>
                                          </p:val>
                                        </p:tav>
                                        <p:tav tm="50000">
                                          <p:val>
                                            <p:clrVal>
                                              <a:schemeClr val="hlink"/>
                                            </p:clrVal>
                                          </p:val>
                                        </p:tav>
                                      </p:tavLst>
                                    </p:anim>
                                    <p:set>
                                      <p:cBhvr>
                                        <p:cTn id="91" dur="80"/>
                                        <p:tgtEl>
                                          <p:spTgt spid="5737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AF673E8A-595F-4393-9855-B6DAF21C1218}" type="slidenum">
              <a:rPr lang="en-US" altLang="zh-CN">
                <a:latin typeface="华文新魏" pitchFamily="2" charset="-122"/>
                <a:ea typeface="华文新魏" pitchFamily="2" charset="-122"/>
              </a:rPr>
              <a:pPr algn="r"/>
              <a:t>35</a:t>
            </a:fld>
            <a:endParaRPr lang="en-US" altLang="zh-CN">
              <a:latin typeface="华文新魏" pitchFamily="2" charset="-122"/>
              <a:ea typeface="华文新魏" pitchFamily="2" charset="-122"/>
            </a:endParaRPr>
          </a:p>
        </p:txBody>
      </p:sp>
      <p:sp>
        <p:nvSpPr>
          <p:cNvPr id="41987" name="Rectangle 2"/>
          <p:cNvSpPr>
            <a:spLocks noGrp="1" noChangeArrowheads="1"/>
          </p:cNvSpPr>
          <p:nvPr>
            <p:ph type="title" idx="4294967295"/>
          </p:nvPr>
        </p:nvSpPr>
        <p:spPr>
          <a:xfrm>
            <a:off x="457200" y="285750"/>
            <a:ext cx="8229600" cy="787400"/>
          </a:xfrm>
        </p:spPr>
        <p:txBody>
          <a:bodyPr/>
          <a:lstStyle/>
          <a:p>
            <a:pPr algn="ctr" eaLnBrk="1" hangingPunct="1"/>
            <a:r>
              <a:rPr lang="zh-CN" altLang="en-US" sz="4000" b="1" smtClean="0">
                <a:solidFill>
                  <a:schemeClr val="tx2"/>
                </a:solidFill>
                <a:ea typeface="华文新魏" pitchFamily="2" charset="-122"/>
              </a:rPr>
              <a:t>朴素的模式匹配算法</a:t>
            </a:r>
          </a:p>
        </p:txBody>
      </p:sp>
      <p:sp>
        <p:nvSpPr>
          <p:cNvPr id="58372" name="Rectangle 3"/>
          <p:cNvSpPr>
            <a:spLocks noGrp="1" noChangeArrowheads="1"/>
          </p:cNvSpPr>
          <p:nvPr>
            <p:ph type="body" idx="4294967295"/>
          </p:nvPr>
        </p:nvSpPr>
        <p:spPr>
          <a:xfrm>
            <a:off x="574675" y="1071563"/>
            <a:ext cx="8229600" cy="5157787"/>
          </a:xfrm>
        </p:spPr>
        <p:txBody>
          <a:bodyPr/>
          <a:lstStyle/>
          <a:p>
            <a:pPr eaLnBrk="1" hangingPunct="1">
              <a:spcBef>
                <a:spcPct val="5000"/>
              </a:spcBef>
              <a:buFont typeface="Wingdings" pitchFamily="2" charset="2"/>
              <a:buNone/>
            </a:pPr>
            <a:r>
              <a:rPr lang="en-US" altLang="zh-CN" sz="2800" b="1" dirty="0" err="1" smtClean="0">
                <a:latin typeface="Times New Roman" pitchFamily="18" charset="0"/>
                <a:ea typeface="隶书" pitchFamily="49" charset="-122"/>
              </a:rPr>
              <a:t>int</a:t>
            </a:r>
            <a:r>
              <a:rPr lang="en-US" altLang="zh-CN" sz="2800" b="1"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AString</a:t>
            </a:r>
            <a:r>
              <a:rPr lang="en-US" altLang="zh-CN" sz="2800" b="1" dirty="0" smtClean="0">
                <a:latin typeface="Times New Roman" pitchFamily="18" charset="0"/>
                <a:ea typeface="隶书" pitchFamily="49" charset="-122"/>
              </a:rPr>
              <a:t>::</a:t>
            </a:r>
            <a:r>
              <a:rPr lang="en-US" altLang="zh-CN" sz="2800" dirty="0" smtClean="0">
                <a:latin typeface="Times New Roman" pitchFamily="18" charset="0"/>
                <a:ea typeface="隶书" pitchFamily="49" charset="-122"/>
              </a:rPr>
              <a:t>Find(</a:t>
            </a:r>
            <a:r>
              <a:rPr lang="en-US" altLang="zh-CN" sz="2800" dirty="0" err="1" smtClean="0">
                <a:latin typeface="Times New Roman" pitchFamily="18" charset="0"/>
                <a:ea typeface="隶书" pitchFamily="49" charset="-122"/>
              </a:rPr>
              <a:t>AString</a:t>
            </a:r>
            <a:r>
              <a:rPr lang="en-US" altLang="zh-CN" sz="2800" b="1" dirty="0" smtClean="0">
                <a:latin typeface="Times New Roman" pitchFamily="18" charset="0"/>
                <a:ea typeface="隶书" pitchFamily="49" charset="-122"/>
              </a:rPr>
              <a:t>&amp;</a:t>
            </a:r>
            <a:r>
              <a:rPr lang="en-US" altLang="zh-CN" sz="2800" dirty="0" smtClean="0">
                <a:latin typeface="Times New Roman" pitchFamily="18" charset="0"/>
                <a:ea typeface="隶书" pitchFamily="49" charset="-122"/>
              </a:rPr>
              <a:t> pat</a:t>
            </a:r>
            <a:r>
              <a:rPr lang="en-US" altLang="zh-CN" sz="2800" b="1" dirty="0" smtClean="0">
                <a:latin typeface="Times New Roman" pitchFamily="18" charset="0"/>
                <a:ea typeface="隶书" pitchFamily="49" charset="-122"/>
              </a:rPr>
              <a:t>, </a:t>
            </a:r>
            <a:r>
              <a:rPr lang="en-US" altLang="zh-CN" sz="2800" b="1" dirty="0" err="1" smtClean="0">
                <a:latin typeface="Times New Roman" pitchFamily="18" charset="0"/>
                <a:ea typeface="隶书" pitchFamily="49" charset="-122"/>
              </a:rPr>
              <a:t>int</a:t>
            </a:r>
            <a:r>
              <a:rPr lang="en-US" altLang="zh-CN" sz="2800" dirty="0" smtClean="0">
                <a:latin typeface="Times New Roman" pitchFamily="18" charset="0"/>
                <a:ea typeface="隶书" pitchFamily="49" charset="-122"/>
              </a:rPr>
              <a:t> k) </a:t>
            </a:r>
            <a:r>
              <a:rPr lang="en-US" altLang="zh-CN" sz="2800" b="1" dirty="0" err="1" smtClean="0">
                <a:latin typeface="Times New Roman" pitchFamily="18" charset="0"/>
                <a:ea typeface="隶书" pitchFamily="49" charset="-122"/>
              </a:rPr>
              <a:t>const</a:t>
            </a:r>
            <a:r>
              <a:rPr lang="en-US" altLang="zh-CN" sz="2800" b="1" dirty="0" smtClean="0">
                <a:latin typeface="Times New Roman" pitchFamily="18" charset="0"/>
                <a:ea typeface="隶书" pitchFamily="49" charset="-122"/>
              </a:rPr>
              <a:t> {</a:t>
            </a:r>
          </a:p>
          <a:p>
            <a:pPr eaLnBrk="1" hangingPunct="1">
              <a:spcBef>
                <a:spcPct val="5000"/>
              </a:spcBef>
              <a:buFont typeface="Wingdings" pitchFamily="2" charset="2"/>
              <a:buNone/>
            </a:pPr>
            <a:r>
              <a:rPr lang="en-US" altLang="zh-CN" sz="2800" b="1" dirty="0" smtClean="0">
                <a:solidFill>
                  <a:schemeClr val="tx2"/>
                </a:solidFill>
                <a:latin typeface="Times New Roman" pitchFamily="18" charset="0"/>
                <a:ea typeface="隶书" pitchFamily="49" charset="-122"/>
              </a:rPr>
              <a:t>//</a:t>
            </a:r>
            <a:r>
              <a:rPr lang="zh-CN" altLang="en-US" sz="2800" dirty="0" smtClean="0">
                <a:solidFill>
                  <a:schemeClr val="tx2"/>
                </a:solidFill>
                <a:latin typeface="Times New Roman" pitchFamily="18" charset="0"/>
                <a:ea typeface="隶书" pitchFamily="49" charset="-122"/>
              </a:rPr>
              <a:t>在当前串</a:t>
            </a:r>
            <a:r>
              <a:rPr lang="en-US" altLang="zh-CN" sz="2800" dirty="0" err="1" smtClean="0">
                <a:solidFill>
                  <a:schemeClr val="tx2"/>
                </a:solidFill>
                <a:latin typeface="Times New Roman" pitchFamily="18" charset="0"/>
                <a:ea typeface="隶书" pitchFamily="49" charset="-122"/>
              </a:rPr>
              <a:t>ch</a:t>
            </a:r>
            <a:r>
              <a:rPr lang="zh-CN" altLang="en-US" sz="2800" dirty="0" smtClean="0">
                <a:solidFill>
                  <a:schemeClr val="tx2"/>
                </a:solidFill>
                <a:latin typeface="Times New Roman" pitchFamily="18" charset="0"/>
                <a:ea typeface="隶书" pitchFamily="49" charset="-122"/>
              </a:rPr>
              <a:t>中从第 </a:t>
            </a:r>
            <a:r>
              <a:rPr lang="en-US" altLang="zh-CN" sz="2800" dirty="0" smtClean="0">
                <a:solidFill>
                  <a:schemeClr val="tx2"/>
                </a:solidFill>
                <a:latin typeface="Times New Roman" pitchFamily="18" charset="0"/>
                <a:ea typeface="隶书" pitchFamily="49" charset="-122"/>
              </a:rPr>
              <a:t>k </a:t>
            </a:r>
            <a:r>
              <a:rPr lang="zh-CN" altLang="en-US" sz="2800" dirty="0" smtClean="0">
                <a:solidFill>
                  <a:schemeClr val="tx2"/>
                </a:solidFill>
                <a:latin typeface="Times New Roman" pitchFamily="18" charset="0"/>
                <a:ea typeface="隶书" pitchFamily="49" charset="-122"/>
              </a:rPr>
              <a:t>个字符开始寻找模式 </a:t>
            </a:r>
            <a:r>
              <a:rPr lang="en-US" altLang="zh-CN" sz="2800" dirty="0" smtClean="0">
                <a:solidFill>
                  <a:schemeClr val="tx2"/>
                </a:solidFill>
                <a:latin typeface="Times New Roman" pitchFamily="18" charset="0"/>
                <a:ea typeface="隶书" pitchFamily="49" charset="-122"/>
              </a:rPr>
              <a:t>pat </a:t>
            </a:r>
            <a:r>
              <a:rPr lang="zh-CN" altLang="en-US" sz="2800" dirty="0" smtClean="0">
                <a:solidFill>
                  <a:schemeClr val="tx2"/>
                </a:solidFill>
                <a:latin typeface="Times New Roman" pitchFamily="18" charset="0"/>
                <a:ea typeface="隶书" pitchFamily="49" charset="-122"/>
              </a:rPr>
              <a:t>在当</a:t>
            </a:r>
          </a:p>
          <a:p>
            <a:pPr eaLnBrk="1" hangingPunct="1">
              <a:spcBef>
                <a:spcPct val="5000"/>
              </a:spcBef>
              <a:buFont typeface="Wingdings" pitchFamily="2" charset="2"/>
              <a:buNone/>
            </a:pPr>
            <a:r>
              <a:rPr lang="en-US" altLang="zh-CN" sz="2800" b="1" dirty="0" smtClean="0">
                <a:solidFill>
                  <a:schemeClr val="tx2"/>
                </a:solidFill>
                <a:latin typeface="Times New Roman" pitchFamily="18" charset="0"/>
                <a:ea typeface="隶书" pitchFamily="49" charset="-122"/>
              </a:rPr>
              <a:t>//</a:t>
            </a:r>
            <a:r>
              <a:rPr lang="zh-CN" altLang="en-US" sz="2800" dirty="0" smtClean="0">
                <a:solidFill>
                  <a:schemeClr val="tx2"/>
                </a:solidFill>
                <a:latin typeface="Times New Roman" pitchFamily="18" charset="0"/>
                <a:ea typeface="隶书" pitchFamily="49" charset="-122"/>
              </a:rPr>
              <a:t>前串中匹配的位置。若匹配成功</a:t>
            </a:r>
            <a:r>
              <a:rPr lang="en-US" altLang="zh-CN" sz="2800" dirty="0" smtClean="0">
                <a:solidFill>
                  <a:schemeClr val="tx2"/>
                </a:solidFill>
                <a:latin typeface="Times New Roman" pitchFamily="18" charset="0"/>
                <a:ea typeface="隶书" pitchFamily="49" charset="-122"/>
              </a:rPr>
              <a:t>, </a:t>
            </a:r>
            <a:r>
              <a:rPr lang="zh-CN" altLang="en-US" sz="2800" dirty="0" smtClean="0">
                <a:solidFill>
                  <a:schemeClr val="tx2"/>
                </a:solidFill>
                <a:latin typeface="Times New Roman" pitchFamily="18" charset="0"/>
                <a:ea typeface="隶书" pitchFamily="49" charset="-122"/>
              </a:rPr>
              <a:t>则函数返回首</a:t>
            </a:r>
          </a:p>
          <a:p>
            <a:pPr eaLnBrk="1" hangingPunct="1">
              <a:spcBef>
                <a:spcPct val="5000"/>
              </a:spcBef>
              <a:buFont typeface="Wingdings" pitchFamily="2" charset="2"/>
              <a:buNone/>
            </a:pPr>
            <a:r>
              <a:rPr lang="en-US" altLang="zh-CN" sz="2800" b="1" dirty="0" smtClean="0">
                <a:solidFill>
                  <a:schemeClr val="tx2"/>
                </a:solidFill>
                <a:latin typeface="Times New Roman" pitchFamily="18" charset="0"/>
                <a:ea typeface="隶书" pitchFamily="49" charset="-122"/>
              </a:rPr>
              <a:t>//</a:t>
            </a:r>
            <a:r>
              <a:rPr lang="zh-CN" altLang="en-US" sz="2800" dirty="0" smtClean="0">
                <a:solidFill>
                  <a:schemeClr val="tx2"/>
                </a:solidFill>
                <a:latin typeface="Times New Roman" pitchFamily="18" charset="0"/>
                <a:ea typeface="隶书" pitchFamily="49" charset="-122"/>
              </a:rPr>
              <a:t>次匹配的位置</a:t>
            </a:r>
            <a:r>
              <a:rPr lang="en-US" altLang="zh-CN" sz="2800" dirty="0" smtClean="0">
                <a:solidFill>
                  <a:schemeClr val="tx2"/>
                </a:solidFill>
                <a:latin typeface="Times New Roman" pitchFamily="18" charset="0"/>
                <a:ea typeface="隶书" pitchFamily="49" charset="-122"/>
              </a:rPr>
              <a:t>, </a:t>
            </a:r>
            <a:r>
              <a:rPr lang="zh-CN" altLang="en-US" sz="2800" dirty="0" smtClean="0">
                <a:solidFill>
                  <a:schemeClr val="tx2"/>
                </a:solidFill>
                <a:latin typeface="Times New Roman" pitchFamily="18" charset="0"/>
                <a:ea typeface="隶书" pitchFamily="49" charset="-122"/>
              </a:rPr>
              <a:t>否则返回</a:t>
            </a:r>
            <a:r>
              <a:rPr lang="en-US" altLang="zh-CN" sz="2800" dirty="0" smtClean="0">
                <a:solidFill>
                  <a:schemeClr val="tx2"/>
                </a:solidFill>
                <a:latin typeface="Courier New" pitchFamily="49" charset="0"/>
                <a:ea typeface="隶书" pitchFamily="49" charset="-122"/>
              </a:rPr>
              <a:t>-</a:t>
            </a:r>
            <a:r>
              <a:rPr lang="en-US" altLang="zh-CN" sz="2800" dirty="0" smtClean="0">
                <a:solidFill>
                  <a:schemeClr val="tx2"/>
                </a:solidFill>
                <a:latin typeface="Times New Roman" pitchFamily="18" charset="0"/>
                <a:ea typeface="隶书" pitchFamily="49" charset="-122"/>
              </a:rPr>
              <a:t>1</a:t>
            </a:r>
            <a:r>
              <a:rPr lang="zh-CN" altLang="en-US" sz="2800" dirty="0" smtClean="0">
                <a:solidFill>
                  <a:schemeClr val="tx2"/>
                </a:solidFill>
                <a:latin typeface="Times New Roman" pitchFamily="18" charset="0"/>
                <a:ea typeface="隶书" pitchFamily="49" charset="-122"/>
              </a:rPr>
              <a:t>。</a:t>
            </a:r>
          </a:p>
          <a:p>
            <a:pPr eaLnBrk="1" hangingPunct="1">
              <a:spcBef>
                <a:spcPct val="5000"/>
              </a:spcBef>
              <a:buFont typeface="Wingdings" pitchFamily="2" charset="2"/>
              <a:buNone/>
            </a:pPr>
            <a:r>
              <a:rPr lang="zh-CN" altLang="en-US" sz="2800" dirty="0" smtClean="0">
                <a:latin typeface="Times New Roman" pitchFamily="18" charset="0"/>
                <a:ea typeface="隶书" pitchFamily="49" charset="-122"/>
              </a:rPr>
              <a:t>     </a:t>
            </a:r>
            <a:r>
              <a:rPr lang="en-US" altLang="zh-CN" sz="2800" b="1" dirty="0" err="1" smtClean="0">
                <a:latin typeface="Times New Roman" pitchFamily="18" charset="0"/>
                <a:ea typeface="隶书" pitchFamily="49" charset="-122"/>
              </a:rPr>
              <a:t>int</a:t>
            </a:r>
            <a:r>
              <a:rPr lang="en-US" altLang="zh-CN"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i</a:t>
            </a:r>
            <a:r>
              <a:rPr lang="en-US" altLang="zh-CN" sz="2800" b="1" dirty="0" smtClean="0">
                <a:latin typeface="Times New Roman" pitchFamily="18" charset="0"/>
                <a:ea typeface="隶书" pitchFamily="49" charset="-122"/>
              </a:rPr>
              <a:t>,</a:t>
            </a:r>
            <a:r>
              <a:rPr lang="en-US" altLang="zh-CN" sz="2800" dirty="0" smtClean="0">
                <a:latin typeface="Times New Roman" pitchFamily="18" charset="0"/>
                <a:ea typeface="隶书" pitchFamily="49" charset="-122"/>
              </a:rPr>
              <a:t> j, n = Length</a:t>
            </a:r>
            <a:r>
              <a:rPr lang="en-US" altLang="zh-CN" sz="2800" b="1" dirty="0" smtClean="0">
                <a:latin typeface="Times New Roman" pitchFamily="18" charset="0"/>
                <a:ea typeface="隶书" pitchFamily="49" charset="-122"/>
              </a:rPr>
              <a:t>,</a:t>
            </a:r>
            <a:r>
              <a:rPr lang="en-US" altLang="zh-CN" sz="2800" dirty="0" smtClean="0">
                <a:latin typeface="Times New Roman" pitchFamily="18" charset="0"/>
                <a:ea typeface="隶书" pitchFamily="49" charset="-122"/>
              </a:rPr>
              <a:t> m = </a:t>
            </a:r>
            <a:r>
              <a:rPr lang="en-US" altLang="zh-CN" sz="2800" dirty="0" err="1" smtClean="0">
                <a:latin typeface="Times New Roman" pitchFamily="18" charset="0"/>
                <a:ea typeface="隶书" pitchFamily="49" charset="-122"/>
              </a:rPr>
              <a:t>pat.Length</a:t>
            </a:r>
            <a:r>
              <a:rPr lang="en-US" altLang="zh-CN" sz="2800" b="1" dirty="0" smtClean="0">
                <a:latin typeface="Times New Roman" pitchFamily="18" charset="0"/>
                <a:ea typeface="隶书" pitchFamily="49" charset="-122"/>
              </a:rPr>
              <a:t>;</a:t>
            </a:r>
            <a:endParaRPr lang="en-US" altLang="zh-CN" sz="2800" dirty="0" smtClean="0">
              <a:latin typeface="Times New Roman" pitchFamily="18" charset="0"/>
              <a:ea typeface="隶书" pitchFamily="49" charset="-122"/>
            </a:endParaRPr>
          </a:p>
          <a:p>
            <a:pPr eaLnBrk="1" hangingPunct="1">
              <a:spcBef>
                <a:spcPct val="5000"/>
              </a:spcBef>
              <a:buFont typeface="Wingdings" pitchFamily="2" charset="2"/>
              <a:buNone/>
            </a:pPr>
            <a:r>
              <a:rPr lang="en-US" altLang="zh-CN" sz="2800" b="1" dirty="0" smtClean="0">
                <a:latin typeface="Times New Roman" pitchFamily="18" charset="0"/>
                <a:ea typeface="隶书" pitchFamily="49" charset="-122"/>
              </a:rPr>
              <a:t>     for</a:t>
            </a:r>
            <a:r>
              <a:rPr lang="en-US" altLang="zh-CN"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i</a:t>
            </a:r>
            <a:r>
              <a:rPr lang="en-US" altLang="zh-CN" sz="2800" dirty="0" smtClean="0">
                <a:latin typeface="Times New Roman" pitchFamily="18" charset="0"/>
                <a:ea typeface="隶书" pitchFamily="49" charset="-122"/>
              </a:rPr>
              <a:t> = k</a:t>
            </a:r>
            <a:r>
              <a:rPr lang="en-US" altLang="zh-CN" sz="2800" b="1" dirty="0" smtClean="0">
                <a:latin typeface="Times New Roman" pitchFamily="18" charset="0"/>
                <a:ea typeface="隶书" pitchFamily="49" charset="-122"/>
              </a:rPr>
              <a:t>;</a:t>
            </a:r>
            <a:r>
              <a:rPr lang="en-US" altLang="zh-CN"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i</a:t>
            </a:r>
            <a:r>
              <a:rPr lang="en-US" altLang="zh-CN" sz="2800" dirty="0" smtClean="0">
                <a:latin typeface="Times New Roman" pitchFamily="18" charset="0"/>
                <a:ea typeface="隶书" pitchFamily="49" charset="-122"/>
              </a:rPr>
              <a:t> &lt;=              </a:t>
            </a:r>
            <a:r>
              <a:rPr lang="en-US" altLang="zh-CN" sz="2800" b="1" dirty="0" smtClean="0">
                <a:latin typeface="Times New Roman" pitchFamily="18" charset="0"/>
                <a:ea typeface="隶书" pitchFamily="49" charset="-122"/>
              </a:rPr>
              <a:t>;</a:t>
            </a:r>
            <a:r>
              <a:rPr lang="en-US" altLang="zh-CN"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i</a:t>
            </a:r>
            <a:r>
              <a:rPr lang="en-US" altLang="zh-CN" sz="2800" dirty="0" smtClean="0">
                <a:latin typeface="Times New Roman" pitchFamily="18" charset="0"/>
                <a:ea typeface="隶书" pitchFamily="49" charset="-122"/>
              </a:rPr>
              <a:t>++) </a:t>
            </a:r>
            <a:r>
              <a:rPr lang="en-US" altLang="zh-CN" sz="2800" b="1" dirty="0" smtClean="0">
                <a:latin typeface="Times New Roman" pitchFamily="18" charset="0"/>
                <a:ea typeface="隶书" pitchFamily="49" charset="-122"/>
              </a:rPr>
              <a:t>{   </a:t>
            </a:r>
            <a:r>
              <a:rPr lang="en-US" altLang="zh-CN" sz="2800" b="1" dirty="0" smtClean="0">
                <a:solidFill>
                  <a:schemeClr val="tx2"/>
                </a:solidFill>
                <a:latin typeface="Times New Roman" pitchFamily="18" charset="0"/>
                <a:ea typeface="隶书" pitchFamily="49" charset="-122"/>
              </a:rPr>
              <a:t>//</a:t>
            </a:r>
            <a:r>
              <a:rPr lang="zh-CN" altLang="en-US" sz="2800" dirty="0" smtClean="0">
                <a:solidFill>
                  <a:schemeClr val="tx2"/>
                </a:solidFill>
                <a:latin typeface="Times New Roman" pitchFamily="18" charset="0"/>
                <a:ea typeface="隶书" pitchFamily="49" charset="-122"/>
              </a:rPr>
              <a:t>逐趟比较</a:t>
            </a:r>
            <a:endParaRPr lang="zh-CN" altLang="en-US" sz="2800" b="1" dirty="0" smtClean="0">
              <a:latin typeface="Times New Roman" pitchFamily="18" charset="0"/>
              <a:ea typeface="隶书" pitchFamily="49" charset="-122"/>
            </a:endParaRPr>
          </a:p>
          <a:p>
            <a:pPr eaLnBrk="1" hangingPunct="1">
              <a:spcBef>
                <a:spcPct val="5000"/>
              </a:spcBef>
              <a:buFont typeface="Wingdings" pitchFamily="2" charset="2"/>
              <a:buNone/>
            </a:pPr>
            <a:r>
              <a:rPr lang="zh-CN" altLang="en-US" sz="2800" b="1" dirty="0" smtClean="0">
                <a:latin typeface="Times New Roman" pitchFamily="18" charset="0"/>
                <a:ea typeface="隶书" pitchFamily="49" charset="-122"/>
              </a:rPr>
              <a:t>          	</a:t>
            </a:r>
            <a:r>
              <a:rPr lang="en-US" altLang="zh-CN" sz="2800" b="1" dirty="0" smtClean="0">
                <a:latin typeface="Times New Roman" pitchFamily="18" charset="0"/>
                <a:ea typeface="隶书" pitchFamily="49" charset="-122"/>
              </a:rPr>
              <a:t>for</a:t>
            </a:r>
            <a:r>
              <a:rPr lang="en-US" altLang="zh-CN" sz="2800" dirty="0" smtClean="0">
                <a:latin typeface="Times New Roman" pitchFamily="18" charset="0"/>
                <a:ea typeface="隶书" pitchFamily="49" charset="-122"/>
              </a:rPr>
              <a:t> (j = 0</a:t>
            </a:r>
            <a:r>
              <a:rPr lang="en-US" altLang="zh-CN" sz="2800" b="1" dirty="0" smtClean="0">
                <a:latin typeface="Times New Roman" pitchFamily="18" charset="0"/>
                <a:ea typeface="隶书" pitchFamily="49" charset="-122"/>
              </a:rPr>
              <a:t>;</a:t>
            </a:r>
            <a:r>
              <a:rPr lang="en-US" altLang="zh-CN" sz="2800" dirty="0" smtClean="0">
                <a:latin typeface="Times New Roman" pitchFamily="18" charset="0"/>
                <a:ea typeface="隶书" pitchFamily="49" charset="-122"/>
              </a:rPr>
              <a:t> j &lt; m</a:t>
            </a:r>
            <a:r>
              <a:rPr lang="en-US" altLang="zh-CN" sz="2800" b="1" dirty="0" smtClean="0">
                <a:latin typeface="Times New Roman" pitchFamily="18" charset="0"/>
                <a:ea typeface="隶书" pitchFamily="49" charset="-122"/>
              </a:rPr>
              <a:t>;</a:t>
            </a:r>
            <a:r>
              <a:rPr lang="en-US" altLang="zh-CN" sz="2800" dirty="0" smtClean="0">
                <a:latin typeface="Times New Roman" pitchFamily="18" charset="0"/>
                <a:ea typeface="隶书" pitchFamily="49" charset="-122"/>
              </a:rPr>
              <a:t> j++)</a:t>
            </a:r>
          </a:p>
          <a:p>
            <a:pPr eaLnBrk="1" hangingPunct="1">
              <a:spcBef>
                <a:spcPct val="5000"/>
              </a:spcBef>
              <a:buFont typeface="Wingdings" pitchFamily="2" charset="2"/>
              <a:buNone/>
            </a:pPr>
            <a:r>
              <a:rPr lang="en-US" altLang="zh-CN" sz="2800" dirty="0" smtClean="0">
                <a:latin typeface="Times New Roman" pitchFamily="18" charset="0"/>
                <a:ea typeface="隶书" pitchFamily="49" charset="-122"/>
              </a:rPr>
              <a:t>               </a:t>
            </a:r>
            <a:r>
              <a:rPr lang="en-US" altLang="zh-CN" sz="2800" b="1" dirty="0" smtClean="0">
                <a:latin typeface="Times New Roman" pitchFamily="18" charset="0"/>
                <a:ea typeface="隶书" pitchFamily="49" charset="-122"/>
              </a:rPr>
              <a:t>if</a:t>
            </a:r>
            <a:r>
              <a:rPr lang="en-US" altLang="zh-CN" sz="2800" dirty="0" smtClean="0">
                <a:latin typeface="Times New Roman" pitchFamily="18" charset="0"/>
                <a:ea typeface="隶书" pitchFamily="49" charset="-122"/>
              </a:rPr>
              <a:t> (                                 ) </a:t>
            </a:r>
            <a:r>
              <a:rPr lang="en-US" altLang="zh-CN" sz="2800" b="1" dirty="0" smtClean="0">
                <a:latin typeface="Times New Roman" pitchFamily="18" charset="0"/>
                <a:ea typeface="隶书" pitchFamily="49" charset="-122"/>
              </a:rPr>
              <a:t>break;   </a:t>
            </a:r>
            <a:r>
              <a:rPr lang="en-US" altLang="zh-CN" sz="2800" b="1" dirty="0" smtClean="0">
                <a:solidFill>
                  <a:schemeClr val="tx2"/>
                </a:solidFill>
                <a:latin typeface="Times New Roman" pitchFamily="18" charset="0"/>
                <a:ea typeface="隶书" pitchFamily="49" charset="-122"/>
              </a:rPr>
              <a:t>//</a:t>
            </a:r>
            <a:r>
              <a:rPr lang="zh-CN" altLang="en-US" sz="2800" dirty="0" smtClean="0">
                <a:solidFill>
                  <a:schemeClr val="tx2"/>
                </a:solidFill>
                <a:latin typeface="Times New Roman" pitchFamily="18" charset="0"/>
                <a:ea typeface="隶书" pitchFamily="49" charset="-122"/>
              </a:rPr>
              <a:t>本次失配</a:t>
            </a:r>
          </a:p>
          <a:p>
            <a:pPr eaLnBrk="1" hangingPunct="1">
              <a:spcBef>
                <a:spcPct val="5000"/>
              </a:spcBef>
              <a:buFont typeface="Wingdings" pitchFamily="2" charset="2"/>
              <a:buNone/>
            </a:pPr>
            <a:r>
              <a:rPr lang="zh-CN" altLang="en-US" sz="2800" dirty="0" smtClean="0">
                <a:latin typeface="Times New Roman" pitchFamily="18" charset="0"/>
                <a:ea typeface="隶书" pitchFamily="49" charset="-122"/>
              </a:rPr>
              <a:t>           </a:t>
            </a:r>
            <a:r>
              <a:rPr lang="en-US" altLang="zh-CN" sz="2800" b="1" dirty="0" smtClean="0">
                <a:latin typeface="Times New Roman" pitchFamily="18" charset="0"/>
                <a:ea typeface="隶书" pitchFamily="49" charset="-122"/>
              </a:rPr>
              <a:t>if </a:t>
            </a:r>
            <a:r>
              <a:rPr lang="en-US" altLang="zh-CN" sz="2800" dirty="0" smtClean="0">
                <a:latin typeface="Times New Roman" pitchFamily="18" charset="0"/>
                <a:ea typeface="隶书" pitchFamily="49" charset="-122"/>
              </a:rPr>
              <a:t>(j </a:t>
            </a:r>
            <a:r>
              <a:rPr lang="en-US" altLang="zh-CN" sz="2800" i="1" dirty="0" smtClean="0">
                <a:latin typeface="Times New Roman" pitchFamily="18" charset="0"/>
                <a:ea typeface="隶书" pitchFamily="49" charset="-122"/>
              </a:rPr>
              <a:t>==</a:t>
            </a:r>
            <a:r>
              <a:rPr lang="en-US" altLang="zh-CN" sz="2800" dirty="0" smtClean="0">
                <a:latin typeface="Times New Roman" pitchFamily="18" charset="0"/>
                <a:ea typeface="隶书" pitchFamily="49" charset="-122"/>
              </a:rPr>
              <a:t> m) </a:t>
            </a:r>
            <a:r>
              <a:rPr lang="en-US" altLang="zh-CN" sz="2800" b="1" dirty="0" smtClean="0">
                <a:latin typeface="Times New Roman" pitchFamily="18" charset="0"/>
                <a:ea typeface="隶书" pitchFamily="49" charset="-122"/>
              </a:rPr>
              <a:t>return </a:t>
            </a:r>
            <a:r>
              <a:rPr lang="en-US" altLang="zh-CN" sz="2800" dirty="0" err="1" smtClean="0">
                <a:latin typeface="Times New Roman" pitchFamily="18" charset="0"/>
                <a:ea typeface="隶书" pitchFamily="49" charset="-122"/>
              </a:rPr>
              <a:t>i</a:t>
            </a:r>
            <a:r>
              <a:rPr lang="en-US" altLang="zh-CN" sz="2800" b="1" dirty="0" smtClean="0">
                <a:latin typeface="Times New Roman" pitchFamily="18" charset="0"/>
                <a:ea typeface="隶书" pitchFamily="49" charset="-122"/>
              </a:rPr>
              <a:t>;</a:t>
            </a:r>
          </a:p>
          <a:p>
            <a:pPr eaLnBrk="1" hangingPunct="1">
              <a:spcBef>
                <a:spcPct val="5000"/>
              </a:spcBef>
              <a:buFont typeface="Wingdings" pitchFamily="2" charset="2"/>
              <a:buNone/>
            </a:pPr>
            <a:r>
              <a:rPr lang="en-US" altLang="zh-CN" sz="2800" dirty="0" smtClean="0">
                <a:latin typeface="Times New Roman" pitchFamily="18" charset="0"/>
                <a:ea typeface="隶书" pitchFamily="49" charset="-122"/>
              </a:rPr>
              <a:t> 		</a:t>
            </a:r>
            <a:r>
              <a:rPr lang="en-US" altLang="zh-CN" sz="2800" b="1" dirty="0" smtClean="0">
                <a:latin typeface="Times New Roman" pitchFamily="18" charset="0"/>
                <a:ea typeface="隶书" pitchFamily="49" charset="-122"/>
              </a:rPr>
              <a:t>}</a:t>
            </a:r>
            <a:r>
              <a:rPr lang="en-US" altLang="zh-CN" sz="2800" dirty="0" smtClean="0">
                <a:latin typeface="Times New Roman" pitchFamily="18" charset="0"/>
                <a:ea typeface="隶书" pitchFamily="49" charset="-122"/>
              </a:rPr>
              <a:t>               </a:t>
            </a:r>
            <a:r>
              <a:rPr lang="en-US" altLang="zh-CN" sz="2800" b="1" dirty="0" smtClean="0">
                <a:solidFill>
                  <a:schemeClr val="tx2"/>
                </a:solidFill>
                <a:latin typeface="Times New Roman" pitchFamily="18" charset="0"/>
                <a:ea typeface="隶书" pitchFamily="49" charset="-122"/>
              </a:rPr>
              <a:t>//</a:t>
            </a:r>
            <a:r>
              <a:rPr lang="en-US" altLang="zh-CN" sz="2800" dirty="0" smtClean="0">
                <a:solidFill>
                  <a:schemeClr val="tx2"/>
                </a:solidFill>
                <a:latin typeface="Times New Roman" pitchFamily="18" charset="0"/>
                <a:ea typeface="隶书" pitchFamily="49" charset="-122"/>
              </a:rPr>
              <a:t>pat</a:t>
            </a:r>
            <a:r>
              <a:rPr lang="zh-CN" altLang="en-US" sz="2800" dirty="0" smtClean="0">
                <a:solidFill>
                  <a:schemeClr val="tx2"/>
                </a:solidFill>
                <a:latin typeface="Times New Roman" pitchFamily="18" charset="0"/>
                <a:ea typeface="隶书" pitchFamily="49" charset="-122"/>
              </a:rPr>
              <a:t>扫描完</a:t>
            </a:r>
            <a:r>
              <a:rPr lang="en-US" altLang="zh-CN" sz="2800" dirty="0" smtClean="0">
                <a:solidFill>
                  <a:schemeClr val="tx2"/>
                </a:solidFill>
                <a:latin typeface="Times New Roman" pitchFamily="18" charset="0"/>
                <a:ea typeface="隶书" pitchFamily="49" charset="-122"/>
              </a:rPr>
              <a:t>, </a:t>
            </a:r>
            <a:r>
              <a:rPr lang="zh-CN" altLang="en-US" sz="2800" dirty="0" smtClean="0">
                <a:solidFill>
                  <a:schemeClr val="tx2"/>
                </a:solidFill>
                <a:latin typeface="Times New Roman" pitchFamily="18" charset="0"/>
                <a:ea typeface="隶书" pitchFamily="49" charset="-122"/>
              </a:rPr>
              <a:t>匹配成功</a:t>
            </a:r>
          </a:p>
          <a:p>
            <a:pPr eaLnBrk="1" hangingPunct="1">
              <a:spcBef>
                <a:spcPct val="5000"/>
              </a:spcBef>
              <a:buFont typeface="Wingdings" pitchFamily="2" charset="2"/>
              <a:buNone/>
            </a:pPr>
            <a:r>
              <a:rPr lang="zh-CN" altLang="en-US" sz="2800" dirty="0" smtClean="0">
                <a:latin typeface="Times New Roman" pitchFamily="18" charset="0"/>
                <a:ea typeface="隶书" pitchFamily="49" charset="-122"/>
              </a:rPr>
              <a:t>	</a:t>
            </a:r>
            <a:r>
              <a:rPr lang="en-US" altLang="zh-CN" sz="2800" b="1" dirty="0" smtClean="0">
                <a:latin typeface="Times New Roman" pitchFamily="18" charset="0"/>
                <a:ea typeface="隶书" pitchFamily="49" charset="-122"/>
              </a:rPr>
              <a:t>return</a:t>
            </a:r>
            <a:r>
              <a:rPr lang="en-US" altLang="zh-CN" sz="2800" dirty="0" smtClean="0">
                <a:latin typeface="Times New Roman" pitchFamily="18" charset="0"/>
                <a:ea typeface="隶书" pitchFamily="49" charset="-122"/>
              </a:rPr>
              <a:t> </a:t>
            </a:r>
            <a:r>
              <a:rPr lang="en-US" altLang="zh-CN" sz="2800" dirty="0" smtClean="0">
                <a:latin typeface="Courier New" pitchFamily="49" charset="0"/>
                <a:ea typeface="隶书" pitchFamily="49" charset="-122"/>
              </a:rPr>
              <a:t>-</a:t>
            </a:r>
            <a:r>
              <a:rPr lang="en-US" altLang="zh-CN" sz="2800" dirty="0" smtClean="0">
                <a:latin typeface="Times New Roman" pitchFamily="18" charset="0"/>
                <a:ea typeface="隶书" pitchFamily="49" charset="-122"/>
              </a:rPr>
              <a:t>1</a:t>
            </a:r>
            <a:r>
              <a:rPr lang="en-US" altLang="zh-CN" sz="2800" b="1" dirty="0" smtClean="0">
                <a:latin typeface="Times New Roman" pitchFamily="18" charset="0"/>
                <a:ea typeface="隶书" pitchFamily="49" charset="-122"/>
              </a:rPr>
              <a:t>;	 </a:t>
            </a:r>
            <a:r>
              <a:rPr lang="en-US" altLang="zh-CN" sz="2800" b="1" dirty="0" smtClean="0">
                <a:solidFill>
                  <a:schemeClr val="tx2"/>
                </a:solidFill>
                <a:latin typeface="Times New Roman" pitchFamily="18" charset="0"/>
                <a:ea typeface="隶书" pitchFamily="49" charset="-122"/>
              </a:rPr>
              <a:t>//</a:t>
            </a:r>
            <a:r>
              <a:rPr lang="en-US" altLang="zh-CN" sz="2800" dirty="0" smtClean="0">
                <a:solidFill>
                  <a:schemeClr val="tx2"/>
                </a:solidFill>
                <a:latin typeface="Times New Roman" pitchFamily="18" charset="0"/>
                <a:ea typeface="隶书" pitchFamily="49" charset="-122"/>
              </a:rPr>
              <a:t>pat</a:t>
            </a:r>
            <a:r>
              <a:rPr lang="zh-CN" altLang="en-US" sz="2800" dirty="0" smtClean="0">
                <a:solidFill>
                  <a:schemeClr val="tx2"/>
                </a:solidFill>
                <a:latin typeface="Times New Roman" pitchFamily="18" charset="0"/>
                <a:ea typeface="隶书" pitchFamily="49" charset="-122"/>
              </a:rPr>
              <a:t>为空或在*</a:t>
            </a:r>
            <a:r>
              <a:rPr lang="en-US" altLang="zh-CN" sz="2800" dirty="0" smtClean="0">
                <a:solidFill>
                  <a:schemeClr val="tx2"/>
                </a:solidFill>
                <a:latin typeface="Times New Roman" pitchFamily="18" charset="0"/>
                <a:ea typeface="隶书" pitchFamily="49" charset="-122"/>
              </a:rPr>
              <a:t>this</a:t>
            </a:r>
            <a:r>
              <a:rPr lang="zh-CN" altLang="en-US" sz="2800" dirty="0" smtClean="0">
                <a:solidFill>
                  <a:schemeClr val="tx2"/>
                </a:solidFill>
                <a:latin typeface="Times New Roman" pitchFamily="18" charset="0"/>
                <a:ea typeface="隶书" pitchFamily="49" charset="-122"/>
              </a:rPr>
              <a:t>中找不到它</a:t>
            </a:r>
          </a:p>
          <a:p>
            <a:pPr eaLnBrk="1" hangingPunct="1">
              <a:buFont typeface="Wingdings" pitchFamily="2" charset="2"/>
              <a:buNone/>
            </a:pPr>
            <a:r>
              <a:rPr lang="en-US" altLang="zh-CN" sz="2800" b="1" dirty="0" smtClean="0">
                <a:latin typeface="Times New Roman" pitchFamily="18" charset="0"/>
                <a:ea typeface="隶书" pitchFamily="49" charset="-122"/>
              </a:rPr>
              <a:t>};</a:t>
            </a:r>
            <a:endParaRPr lang="en-US" altLang="zh-CN" sz="2800" dirty="0" smtClean="0">
              <a:latin typeface="Times New Roman" pitchFamily="18" charset="0"/>
              <a:ea typeface="隶书" pitchFamily="49" charset="-122"/>
            </a:endParaRPr>
          </a:p>
        </p:txBody>
      </p:sp>
      <p:sp>
        <p:nvSpPr>
          <p:cNvPr id="58373" name="TextBox 4"/>
          <p:cNvSpPr txBox="1">
            <a:spLocks noChangeArrowheads="1"/>
          </p:cNvSpPr>
          <p:nvPr/>
        </p:nvSpPr>
        <p:spPr bwMode="auto">
          <a:xfrm>
            <a:off x="3286125" y="3286125"/>
            <a:ext cx="1103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3200" b="1">
                <a:solidFill>
                  <a:srgbClr val="FF0000"/>
                </a:solidFill>
                <a:ea typeface="隶书" pitchFamily="49" charset="-122"/>
              </a:rPr>
              <a:t> n</a:t>
            </a:r>
            <a:r>
              <a:rPr lang="en-US" altLang="zh-CN" sz="3200" b="1">
                <a:solidFill>
                  <a:srgbClr val="FF0000"/>
                </a:solidFill>
                <a:latin typeface="Courier New" pitchFamily="49" charset="0"/>
                <a:ea typeface="隶书" pitchFamily="49" charset="-122"/>
              </a:rPr>
              <a:t>-</a:t>
            </a:r>
            <a:r>
              <a:rPr lang="en-US" altLang="zh-CN" sz="3200" b="1">
                <a:solidFill>
                  <a:srgbClr val="FF0000"/>
                </a:solidFill>
                <a:ea typeface="隶书" pitchFamily="49" charset="-122"/>
              </a:rPr>
              <a:t>m</a:t>
            </a:r>
            <a:endParaRPr lang="zh-CN" altLang="en-US" sz="3200" b="1"/>
          </a:p>
        </p:txBody>
      </p:sp>
      <p:sp>
        <p:nvSpPr>
          <p:cNvPr id="2" name="矩形 1"/>
          <p:cNvSpPr>
            <a:spLocks noChangeArrowheads="1"/>
          </p:cNvSpPr>
          <p:nvPr/>
        </p:nvSpPr>
        <p:spPr bwMode="auto">
          <a:xfrm>
            <a:off x="2413000" y="4221163"/>
            <a:ext cx="3022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err="1">
                <a:solidFill>
                  <a:srgbClr val="FF0000"/>
                </a:solidFill>
                <a:ea typeface="隶书" pitchFamily="49" charset="-122"/>
              </a:rPr>
              <a:t>ch</a:t>
            </a:r>
            <a:r>
              <a:rPr lang="en-US" altLang="zh-CN" sz="2800" b="1" dirty="0">
                <a:solidFill>
                  <a:srgbClr val="FF0000"/>
                </a:solidFill>
                <a:ea typeface="隶书" pitchFamily="49" charset="-122"/>
              </a:rPr>
              <a:t>[</a:t>
            </a:r>
            <a:r>
              <a:rPr lang="en-US" altLang="zh-CN" sz="2800" b="1" dirty="0" err="1">
                <a:solidFill>
                  <a:srgbClr val="FF0000"/>
                </a:solidFill>
                <a:ea typeface="隶书" pitchFamily="49" charset="-122"/>
              </a:rPr>
              <a:t>i+j</a:t>
            </a:r>
            <a:r>
              <a:rPr lang="en-US" altLang="zh-CN" sz="2800" b="1" dirty="0">
                <a:solidFill>
                  <a:srgbClr val="FF0000"/>
                </a:solidFill>
                <a:ea typeface="隶书" pitchFamily="49" charset="-122"/>
              </a:rPr>
              <a:t>] != pat.ch[j]</a:t>
            </a:r>
            <a:endParaRPr lang="zh-CN" altLang="en-US" sz="2800" b="1" dirty="0">
              <a:solidFill>
                <a:srgbClr val="FF0000"/>
              </a:solidFill>
              <a:ea typeface="隶书"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8372">
                                            <p:txEl>
                                              <p:pRg st="4" end="4"/>
                                            </p:txEl>
                                          </p:spTgt>
                                        </p:tgtEl>
                                        <p:attrNameLst>
                                          <p:attrName>style.visibility</p:attrName>
                                        </p:attrNameLst>
                                      </p:cBhvr>
                                      <p:to>
                                        <p:strVal val="visible"/>
                                      </p:to>
                                    </p:set>
                                    <p:animEffect transition="in" filter="slide(fromBottom)">
                                      <p:cBhvr>
                                        <p:cTn id="7" dur="500"/>
                                        <p:tgtEl>
                                          <p:spTgt spid="58372">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8372">
                                            <p:txEl>
                                              <p:pRg st="5" end="5"/>
                                            </p:txEl>
                                          </p:spTgt>
                                        </p:tgtEl>
                                        <p:attrNameLst>
                                          <p:attrName>style.visibility</p:attrName>
                                        </p:attrNameLst>
                                      </p:cBhvr>
                                      <p:to>
                                        <p:strVal val="visible"/>
                                      </p:to>
                                    </p:set>
                                    <p:animEffect transition="in" filter="slide(fromBottom)">
                                      <p:cBhvr>
                                        <p:cTn id="12" dur="500"/>
                                        <p:tgtEl>
                                          <p:spTgt spid="58372">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8372">
                                            <p:txEl>
                                              <p:pRg st="6" end="6"/>
                                            </p:txEl>
                                          </p:spTgt>
                                        </p:tgtEl>
                                        <p:attrNameLst>
                                          <p:attrName>style.visibility</p:attrName>
                                        </p:attrNameLst>
                                      </p:cBhvr>
                                      <p:to>
                                        <p:strVal val="visible"/>
                                      </p:to>
                                    </p:set>
                                    <p:animEffect transition="in" filter="slide(fromBottom)">
                                      <p:cBhvr>
                                        <p:cTn id="17" dur="500"/>
                                        <p:tgtEl>
                                          <p:spTgt spid="58372">
                                            <p:txEl>
                                              <p:pRg st="6" end="6"/>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58372">
                                            <p:txEl>
                                              <p:pRg st="7" end="7"/>
                                            </p:txEl>
                                          </p:spTgt>
                                        </p:tgtEl>
                                        <p:attrNameLst>
                                          <p:attrName>style.visibility</p:attrName>
                                        </p:attrNameLst>
                                      </p:cBhvr>
                                      <p:to>
                                        <p:strVal val="visible"/>
                                      </p:to>
                                    </p:set>
                                    <p:animEffect transition="in" filter="slide(fromBottom)">
                                      <p:cBhvr>
                                        <p:cTn id="20" dur="1000"/>
                                        <p:tgtEl>
                                          <p:spTgt spid="58372">
                                            <p:txEl>
                                              <p:pRg st="7" end="7"/>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58372">
                                            <p:txEl>
                                              <p:pRg st="8" end="8"/>
                                            </p:txEl>
                                          </p:spTgt>
                                        </p:tgtEl>
                                        <p:attrNameLst>
                                          <p:attrName>style.visibility</p:attrName>
                                        </p:attrNameLst>
                                      </p:cBhvr>
                                      <p:to>
                                        <p:strVal val="visible"/>
                                      </p:to>
                                    </p:set>
                                    <p:animEffect transition="in" filter="slide(fromBottom)">
                                      <p:cBhvr>
                                        <p:cTn id="25" dur="500"/>
                                        <p:tgtEl>
                                          <p:spTgt spid="58372">
                                            <p:txEl>
                                              <p:pRg st="8" end="8"/>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58372">
                                            <p:txEl>
                                              <p:pRg st="9" end="9"/>
                                            </p:txEl>
                                          </p:spTgt>
                                        </p:tgtEl>
                                        <p:attrNameLst>
                                          <p:attrName>style.visibility</p:attrName>
                                        </p:attrNameLst>
                                      </p:cBhvr>
                                      <p:to>
                                        <p:strVal val="visible"/>
                                      </p:to>
                                    </p:set>
                                    <p:animEffect transition="in" filter="slide(fromBottom)">
                                      <p:cBhvr>
                                        <p:cTn id="28" dur="1000"/>
                                        <p:tgtEl>
                                          <p:spTgt spid="58372">
                                            <p:txEl>
                                              <p:pRg st="9" end="9"/>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58372">
                                            <p:txEl>
                                              <p:pRg st="10" end="10"/>
                                            </p:txEl>
                                          </p:spTgt>
                                        </p:tgtEl>
                                        <p:attrNameLst>
                                          <p:attrName>style.visibility</p:attrName>
                                        </p:attrNameLst>
                                      </p:cBhvr>
                                      <p:to>
                                        <p:strVal val="visible"/>
                                      </p:to>
                                    </p:set>
                                    <p:animEffect transition="in" filter="slide(fromBottom)">
                                      <p:cBhvr>
                                        <p:cTn id="31" dur="1000"/>
                                        <p:tgtEl>
                                          <p:spTgt spid="58372">
                                            <p:txEl>
                                              <p:pRg st="10" end="10"/>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58372">
                                            <p:txEl>
                                              <p:pRg st="11" end="11"/>
                                            </p:txEl>
                                          </p:spTgt>
                                        </p:tgtEl>
                                        <p:attrNameLst>
                                          <p:attrName>style.visibility</p:attrName>
                                        </p:attrNameLst>
                                      </p:cBhvr>
                                      <p:to>
                                        <p:strVal val="visible"/>
                                      </p:to>
                                    </p:set>
                                    <p:animEffect transition="in" filter="slide(fromBottom)">
                                      <p:cBhvr>
                                        <p:cTn id="34" dur="1000"/>
                                        <p:tgtEl>
                                          <p:spTgt spid="58372">
                                            <p:txEl>
                                              <p:pRg st="11" end="1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58373"/>
                                        </p:tgtEl>
                                        <p:attrNameLst>
                                          <p:attrName>style.visibility</p:attrName>
                                        </p:attrNameLst>
                                      </p:cBhvr>
                                      <p:to>
                                        <p:strVal val="visible"/>
                                      </p:to>
                                    </p:set>
                                    <p:anim calcmode="lin" valueType="num">
                                      <p:cBhvr>
                                        <p:cTn id="39" dur="2000" fill="hold"/>
                                        <p:tgtEl>
                                          <p:spTgt spid="58373"/>
                                        </p:tgtEl>
                                        <p:attrNameLst>
                                          <p:attrName>ppt_w</p:attrName>
                                        </p:attrNameLst>
                                      </p:cBhvr>
                                      <p:tavLst>
                                        <p:tav tm="0">
                                          <p:val>
                                            <p:fltVal val="0"/>
                                          </p:val>
                                        </p:tav>
                                        <p:tav tm="100000">
                                          <p:val>
                                            <p:strVal val="#ppt_w"/>
                                          </p:val>
                                        </p:tav>
                                      </p:tavLst>
                                    </p:anim>
                                    <p:anim calcmode="lin" valueType="num">
                                      <p:cBhvr>
                                        <p:cTn id="40" dur="2000" fill="hold"/>
                                        <p:tgtEl>
                                          <p:spTgt spid="58373"/>
                                        </p:tgtEl>
                                        <p:attrNameLst>
                                          <p:attrName>ppt_h</p:attrName>
                                        </p:attrNameLst>
                                      </p:cBhvr>
                                      <p:tavLst>
                                        <p:tav tm="0">
                                          <p:val>
                                            <p:fltVal val="0"/>
                                          </p:val>
                                        </p:tav>
                                        <p:tav tm="100000">
                                          <p:val>
                                            <p:strVal val="#ppt_h"/>
                                          </p:val>
                                        </p:tav>
                                      </p:tavLst>
                                    </p:anim>
                                    <p:anim calcmode="lin" valueType="num">
                                      <p:cBhvr>
                                        <p:cTn id="41" dur="2000" fill="hold"/>
                                        <p:tgtEl>
                                          <p:spTgt spid="58373"/>
                                        </p:tgtEl>
                                        <p:attrNameLst>
                                          <p:attrName>ppt_x</p:attrName>
                                        </p:attrNameLst>
                                      </p:cBhvr>
                                      <p:tavLst>
                                        <p:tav tm="0" fmla="#ppt_x+(cos(-2*pi*(1-$))*-#ppt_x-sin(-2*pi*(1-$))*(1-#ppt_y))*(1-$)">
                                          <p:val>
                                            <p:fltVal val="0"/>
                                          </p:val>
                                        </p:tav>
                                        <p:tav tm="100000">
                                          <p:val>
                                            <p:fltVal val="1"/>
                                          </p:val>
                                        </p:tav>
                                      </p:tavLst>
                                    </p:anim>
                                    <p:anim calcmode="lin" valueType="num">
                                      <p:cBhvr>
                                        <p:cTn id="42" dur="2000" fill="hold"/>
                                        <p:tgtEl>
                                          <p:spTgt spid="5837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autoUpdateAnimBg="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2F595E63-EBD5-4879-80B9-4DBE0F011C15}" type="slidenum">
              <a:rPr lang="en-US" altLang="zh-CN">
                <a:latin typeface="华文新魏" pitchFamily="2" charset="-122"/>
                <a:ea typeface="华文新魏" pitchFamily="2" charset="-122"/>
              </a:rPr>
              <a:pPr algn="r"/>
              <a:t>36</a:t>
            </a:fld>
            <a:endParaRPr lang="en-US" altLang="zh-CN">
              <a:latin typeface="华文新魏" pitchFamily="2" charset="-122"/>
              <a:ea typeface="华文新魏" pitchFamily="2" charset="-122"/>
            </a:endParaRPr>
          </a:p>
        </p:txBody>
      </p:sp>
      <p:sp>
        <p:nvSpPr>
          <p:cNvPr id="59395" name="Text Box 3"/>
          <p:cNvSpPr txBox="1">
            <a:spLocks noChangeArrowheads="1"/>
          </p:cNvSpPr>
          <p:nvPr/>
        </p:nvSpPr>
        <p:spPr bwMode="auto">
          <a:xfrm>
            <a:off x="428625" y="1571625"/>
            <a:ext cx="84391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sz="3000">
                <a:latin typeface="仿宋_GB2312" pitchFamily="49" charset="-122"/>
                <a:ea typeface="仿宋_GB2312" pitchFamily="49" charset="-122"/>
              </a:rPr>
              <a:t>下面介绍一种改进的模式匹配算法</a:t>
            </a:r>
            <a:r>
              <a:rPr lang="en-US" altLang="zh-CN" sz="3000">
                <a:ea typeface="仿宋_GB2312" pitchFamily="49" charset="-122"/>
              </a:rPr>
              <a:t>——KMP</a:t>
            </a:r>
            <a:r>
              <a:rPr lang="zh-CN" altLang="en-US" sz="3000">
                <a:latin typeface="仿宋_GB2312" pitchFamily="49" charset="-122"/>
                <a:ea typeface="仿宋_GB2312" pitchFamily="49" charset="-122"/>
              </a:rPr>
              <a:t>算法</a:t>
            </a:r>
          </a:p>
          <a:p>
            <a:r>
              <a:rPr lang="zh-CN" altLang="en-US" sz="3000">
                <a:latin typeface="仿宋_GB2312" pitchFamily="49" charset="-122"/>
                <a:ea typeface="仿宋_GB2312" pitchFamily="49" charset="-122"/>
              </a:rPr>
              <a:t>      </a:t>
            </a:r>
            <a:r>
              <a:rPr lang="en-US" altLang="zh-CN" sz="3000">
                <a:ea typeface="仿宋_GB2312" pitchFamily="49" charset="-122"/>
              </a:rPr>
              <a:t>D.E.</a:t>
            </a:r>
            <a:r>
              <a:rPr lang="en-US" altLang="zh-CN" sz="3000" u="sng">
                <a:solidFill>
                  <a:srgbClr val="FF0000"/>
                </a:solidFill>
                <a:ea typeface="仿宋_GB2312" pitchFamily="49" charset="-122"/>
              </a:rPr>
              <a:t>K</a:t>
            </a:r>
            <a:r>
              <a:rPr lang="en-US" altLang="zh-CN" sz="3000">
                <a:ea typeface="仿宋_GB2312" pitchFamily="49" charset="-122"/>
              </a:rPr>
              <a:t>nuth</a:t>
            </a:r>
          </a:p>
          <a:p>
            <a:r>
              <a:rPr lang="en-US" altLang="zh-CN" sz="3000">
                <a:ea typeface="仿宋_GB2312" pitchFamily="49" charset="-122"/>
              </a:rPr>
              <a:t>            J.H.</a:t>
            </a:r>
            <a:r>
              <a:rPr lang="en-US" altLang="zh-CN" sz="3000" u="sng">
                <a:solidFill>
                  <a:srgbClr val="FF0000"/>
                </a:solidFill>
                <a:ea typeface="仿宋_GB2312" pitchFamily="49" charset="-122"/>
              </a:rPr>
              <a:t>M</a:t>
            </a:r>
            <a:r>
              <a:rPr lang="en-US" altLang="zh-CN" sz="3000">
                <a:ea typeface="仿宋_GB2312" pitchFamily="49" charset="-122"/>
              </a:rPr>
              <a:t>orris</a:t>
            </a:r>
          </a:p>
          <a:p>
            <a:r>
              <a:rPr lang="en-US" altLang="zh-CN" sz="3000">
                <a:ea typeface="仿宋_GB2312" pitchFamily="49" charset="-122"/>
              </a:rPr>
              <a:t>            V.R.</a:t>
            </a:r>
            <a:r>
              <a:rPr lang="en-US" altLang="zh-CN" sz="3000" u="sng">
                <a:solidFill>
                  <a:srgbClr val="FF0000"/>
                </a:solidFill>
                <a:ea typeface="仿宋_GB2312" pitchFamily="49" charset="-122"/>
              </a:rPr>
              <a:t>P</a:t>
            </a:r>
            <a:r>
              <a:rPr lang="en-US" altLang="zh-CN" sz="3000">
                <a:ea typeface="仿宋_GB2312" pitchFamily="49" charset="-122"/>
              </a:rPr>
              <a:t>ratt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slide(fromBottom)">
                                      <p:cBhvr>
                                        <p:cTn id="7" dur="500"/>
                                        <p:tgtEl>
                                          <p:spTgt spid="59395">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9395">
                                            <p:txEl>
                                              <p:pRg st="1" end="1"/>
                                            </p:txEl>
                                          </p:spTgt>
                                        </p:tgtEl>
                                        <p:attrNameLst>
                                          <p:attrName>style.visibility</p:attrName>
                                        </p:attrNameLst>
                                      </p:cBhvr>
                                      <p:to>
                                        <p:strVal val="visible"/>
                                      </p:to>
                                    </p:set>
                                    <p:animEffect transition="in" filter="slide(fromBottom)">
                                      <p:cBhvr>
                                        <p:cTn id="10" dur="500"/>
                                        <p:tgtEl>
                                          <p:spTgt spid="59395">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59395">
                                            <p:txEl>
                                              <p:pRg st="2" end="2"/>
                                            </p:txEl>
                                          </p:spTgt>
                                        </p:tgtEl>
                                        <p:attrNameLst>
                                          <p:attrName>style.visibility</p:attrName>
                                        </p:attrNameLst>
                                      </p:cBhvr>
                                      <p:to>
                                        <p:strVal val="visible"/>
                                      </p:to>
                                    </p:set>
                                    <p:animEffect transition="in" filter="slide(fromBottom)">
                                      <p:cBhvr>
                                        <p:cTn id="13" dur="500"/>
                                        <p:tgtEl>
                                          <p:spTgt spid="59395">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59395">
                                            <p:txEl>
                                              <p:pRg st="3" end="3"/>
                                            </p:txEl>
                                          </p:spTgt>
                                        </p:tgtEl>
                                        <p:attrNameLst>
                                          <p:attrName>style.visibility</p:attrName>
                                        </p:attrNameLst>
                                      </p:cBhvr>
                                      <p:to>
                                        <p:strVal val="visible"/>
                                      </p:to>
                                    </p:set>
                                    <p:animEffect transition="in" filter="slide(fromBottom)">
                                      <p:cBhvr>
                                        <p:cTn id="16" dur="500"/>
                                        <p:tgtEl>
                                          <p:spTgt spid="59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CD0843CB-7655-4F0E-9992-89E4ADA30EFB}" type="slidenum">
              <a:rPr lang="en-US" altLang="zh-CN">
                <a:latin typeface="华文新魏" pitchFamily="2" charset="-122"/>
                <a:ea typeface="华文新魏" pitchFamily="2" charset="-122"/>
              </a:rPr>
              <a:pPr algn="r"/>
              <a:t>37</a:t>
            </a:fld>
            <a:endParaRPr lang="en-US" altLang="zh-CN">
              <a:latin typeface="华文新魏" pitchFamily="2" charset="-122"/>
              <a:ea typeface="华文新魏" pitchFamily="2" charset="-122"/>
            </a:endParaRPr>
          </a:p>
        </p:txBody>
      </p:sp>
      <p:sp>
        <p:nvSpPr>
          <p:cNvPr id="60419" name="Text Box 2"/>
          <p:cNvSpPr txBox="1">
            <a:spLocks noChangeArrowheads="1"/>
          </p:cNvSpPr>
          <p:nvPr/>
        </p:nvSpPr>
        <p:spPr bwMode="auto">
          <a:xfrm>
            <a:off x="428625" y="333375"/>
            <a:ext cx="8329613" cy="48926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defRPr/>
            </a:pPr>
            <a:r>
              <a:rPr lang="en-US" altLang="zh-CN" b="1" dirty="0" smtClean="0"/>
              <a:t> </a:t>
            </a:r>
            <a:r>
              <a:rPr lang="zh-CN" altLang="en-US" b="1" dirty="0" smtClean="0">
                <a:ea typeface="仿宋_GB2312" pitchFamily="49" charset="-122"/>
              </a:rPr>
              <a:t>运用</a:t>
            </a:r>
            <a:r>
              <a:rPr lang="en-US" altLang="zh-CN" b="1" dirty="0" smtClean="0">
                <a:ea typeface="仿宋_GB2312" pitchFamily="49" charset="-122"/>
              </a:rPr>
              <a:t>KMP</a:t>
            </a:r>
            <a:r>
              <a:rPr lang="zh-CN" altLang="en-US" b="1" dirty="0" smtClean="0">
                <a:ea typeface="仿宋_GB2312" pitchFamily="49" charset="-122"/>
              </a:rPr>
              <a:t>算法的匹配过程</a:t>
            </a:r>
          </a:p>
          <a:p>
            <a:pPr>
              <a:defRPr/>
            </a:pPr>
            <a:endParaRPr lang="zh-CN" altLang="en-US" b="1" dirty="0" smtClean="0"/>
          </a:p>
          <a:p>
            <a:pPr>
              <a:defRPr/>
            </a:pPr>
            <a:r>
              <a:rPr lang="zh-CN" altLang="en-US" b="1" dirty="0" smtClean="0">
                <a:solidFill>
                  <a:srgbClr val="FF3300"/>
                </a:solidFill>
                <a:ea typeface="仿宋_GB2312" pitchFamily="49" charset="-122"/>
              </a:rPr>
              <a:t>第</a:t>
            </a:r>
            <a:r>
              <a:rPr lang="en-US" altLang="zh-CN" b="1" dirty="0" smtClean="0">
                <a:solidFill>
                  <a:srgbClr val="FF3300"/>
                </a:solidFill>
                <a:ea typeface="仿宋_GB2312" pitchFamily="49" charset="-122"/>
              </a:rPr>
              <a:t>1</a:t>
            </a:r>
            <a:r>
              <a:rPr lang="zh-CN" altLang="en-US" b="1" dirty="0" smtClean="0">
                <a:solidFill>
                  <a:srgbClr val="FF3300"/>
                </a:solidFill>
                <a:ea typeface="仿宋_GB2312" pitchFamily="49" charset="-122"/>
              </a:rPr>
              <a:t>趟  目标  </a:t>
            </a:r>
            <a:r>
              <a:rPr lang="zh-CN" altLang="en-US" b="1" dirty="0" smtClean="0">
                <a:ea typeface="仿宋_GB2312" pitchFamily="49" charset="-122"/>
              </a:rPr>
              <a:t> </a:t>
            </a:r>
            <a:r>
              <a:rPr lang="en-US" altLang="zh-CN" b="1" i="1" dirty="0" smtClean="0">
                <a:ea typeface="仿宋_GB2312" pitchFamily="49" charset="-122"/>
              </a:rPr>
              <a:t>a</a:t>
            </a:r>
            <a:r>
              <a:rPr lang="en-US" altLang="zh-CN" b="1" i="1" dirty="0" smtClean="0">
                <a:solidFill>
                  <a:srgbClr val="000099"/>
                </a:solidFill>
                <a:ea typeface="仿宋_GB2312" pitchFamily="49" charset="-122"/>
              </a:rPr>
              <a:t> </a:t>
            </a:r>
            <a:r>
              <a:rPr lang="en-US" altLang="zh-CN" b="1" i="1" dirty="0" smtClean="0">
                <a:solidFill>
                  <a:srgbClr val="FF3300"/>
                </a:solidFill>
                <a:ea typeface="仿宋_GB2312" pitchFamily="49" charset="-122"/>
              </a:rPr>
              <a:t>c</a:t>
            </a:r>
            <a:r>
              <a:rPr lang="en-US" altLang="zh-CN" b="1" i="1" dirty="0" smtClean="0">
                <a:solidFill>
                  <a:srgbClr val="000099"/>
                </a:solidFill>
                <a:ea typeface="仿宋_GB2312" pitchFamily="49" charset="-122"/>
              </a:rPr>
              <a:t> </a:t>
            </a:r>
            <a:r>
              <a:rPr lang="en-US" altLang="zh-CN" b="1" i="1" dirty="0" smtClean="0">
                <a:ea typeface="仿宋_GB2312" pitchFamily="49" charset="-122"/>
              </a:rPr>
              <a:t>a b a </a:t>
            </a:r>
            <a:r>
              <a:rPr lang="en-US" altLang="zh-CN" b="1" i="1" dirty="0" err="1" smtClean="0">
                <a:ea typeface="仿宋_GB2312" pitchFamily="49" charset="-122"/>
              </a:rPr>
              <a:t>a</a:t>
            </a:r>
            <a:r>
              <a:rPr lang="en-US" altLang="zh-CN" b="1" i="1" dirty="0" smtClean="0">
                <a:ea typeface="仿宋_GB2312" pitchFamily="49" charset="-122"/>
              </a:rPr>
              <a:t> b a </a:t>
            </a:r>
            <a:r>
              <a:rPr lang="en-US" altLang="zh-CN" b="1" i="1" dirty="0" err="1" smtClean="0">
                <a:ea typeface="仿宋_GB2312" pitchFamily="49" charset="-122"/>
              </a:rPr>
              <a:t>a</a:t>
            </a:r>
            <a:r>
              <a:rPr lang="en-US" altLang="zh-CN" b="1" i="1" dirty="0" smtClean="0">
                <a:ea typeface="仿宋_GB2312" pitchFamily="49" charset="-122"/>
              </a:rPr>
              <a:t> b c a c a </a:t>
            </a:r>
            <a:r>
              <a:rPr lang="en-US" altLang="zh-CN" b="1" i="1" dirty="0" err="1" smtClean="0">
                <a:ea typeface="仿宋_GB2312" pitchFamily="49" charset="-122"/>
              </a:rPr>
              <a:t>a</a:t>
            </a:r>
            <a:r>
              <a:rPr lang="en-US" altLang="zh-CN" b="1" i="1" dirty="0" smtClean="0">
                <a:ea typeface="仿宋_GB2312" pitchFamily="49" charset="-122"/>
              </a:rPr>
              <a:t> b c</a:t>
            </a:r>
            <a:endParaRPr lang="en-US" altLang="zh-CN" b="1" dirty="0" smtClean="0">
              <a:ea typeface="仿宋_GB2312" pitchFamily="49" charset="-122"/>
            </a:endParaRPr>
          </a:p>
          <a:p>
            <a:pPr>
              <a:defRPr/>
            </a:pPr>
            <a:r>
              <a:rPr lang="en-US" altLang="zh-CN" b="1" dirty="0" smtClean="0">
                <a:solidFill>
                  <a:srgbClr val="000099"/>
                </a:solidFill>
                <a:ea typeface="仿宋_GB2312" pitchFamily="49" charset="-122"/>
              </a:rPr>
              <a:t>            </a:t>
            </a:r>
            <a:r>
              <a:rPr lang="zh-CN" altLang="en-US" b="1" dirty="0" smtClean="0">
                <a:solidFill>
                  <a:srgbClr val="FF3300"/>
                </a:solidFill>
                <a:ea typeface="仿宋_GB2312" pitchFamily="49" charset="-122"/>
              </a:rPr>
              <a:t>模式</a:t>
            </a:r>
            <a:r>
              <a:rPr lang="zh-CN" altLang="en-US" b="1" dirty="0" smtClean="0">
                <a:solidFill>
                  <a:srgbClr val="000099"/>
                </a:solidFill>
              </a:rPr>
              <a:t>   </a:t>
            </a:r>
            <a:r>
              <a:rPr lang="en-US" altLang="zh-CN" b="1" i="1" dirty="0" smtClean="0"/>
              <a:t>a</a:t>
            </a:r>
            <a:r>
              <a:rPr lang="en-US" altLang="zh-CN" b="1" i="1" dirty="0" smtClean="0">
                <a:solidFill>
                  <a:srgbClr val="000099"/>
                </a:solidFill>
              </a:rPr>
              <a:t> </a:t>
            </a:r>
            <a:r>
              <a:rPr lang="en-US" altLang="zh-CN" b="1" i="1" dirty="0" smtClean="0">
                <a:solidFill>
                  <a:srgbClr val="FF3300"/>
                </a:solidFill>
              </a:rPr>
              <a:t>b</a:t>
            </a:r>
            <a:r>
              <a:rPr lang="en-US" altLang="zh-CN" b="1" i="1" dirty="0" smtClean="0"/>
              <a:t> a </a:t>
            </a:r>
            <a:r>
              <a:rPr lang="en-US" altLang="zh-CN" b="1" i="1" dirty="0" err="1" smtClean="0"/>
              <a:t>a</a:t>
            </a:r>
            <a:r>
              <a:rPr lang="en-US" altLang="zh-CN" b="1" i="1" dirty="0" smtClean="0"/>
              <a:t> b c a c</a:t>
            </a:r>
          </a:p>
          <a:p>
            <a:pPr>
              <a:defRPr/>
            </a:pPr>
            <a:r>
              <a:rPr lang="en-US" altLang="zh-CN" b="1" dirty="0" smtClean="0">
                <a:solidFill>
                  <a:srgbClr val="000099"/>
                </a:solidFill>
              </a:rPr>
              <a:t>	               </a:t>
            </a:r>
            <a:endParaRPr lang="en-US" altLang="zh-CN" b="1" dirty="0" smtClean="0">
              <a:solidFill>
                <a:schemeClr val="tx2"/>
              </a:solidFill>
              <a:ea typeface="仿宋_GB2312" pitchFamily="49" charset="-122"/>
            </a:endParaRPr>
          </a:p>
          <a:p>
            <a:pPr>
              <a:defRPr/>
            </a:pPr>
            <a:r>
              <a:rPr lang="zh-CN" altLang="en-US" b="1" dirty="0" smtClean="0">
                <a:solidFill>
                  <a:srgbClr val="FF3300"/>
                </a:solidFill>
                <a:ea typeface="仿宋_GB2312" pitchFamily="49" charset="-122"/>
              </a:rPr>
              <a:t>第</a:t>
            </a:r>
            <a:r>
              <a:rPr lang="en-US" altLang="zh-CN" b="1" dirty="0" smtClean="0">
                <a:solidFill>
                  <a:srgbClr val="FF3300"/>
                </a:solidFill>
                <a:ea typeface="仿宋_GB2312" pitchFamily="49" charset="-122"/>
              </a:rPr>
              <a:t>2</a:t>
            </a:r>
            <a:r>
              <a:rPr lang="zh-CN" altLang="en-US" b="1" dirty="0" smtClean="0">
                <a:solidFill>
                  <a:srgbClr val="FF3300"/>
                </a:solidFill>
                <a:ea typeface="仿宋_GB2312" pitchFamily="49" charset="-122"/>
              </a:rPr>
              <a:t>趟  目标   </a:t>
            </a:r>
            <a:r>
              <a:rPr lang="en-US" altLang="zh-CN" b="1" i="1" dirty="0" smtClean="0">
                <a:ea typeface="仿宋_GB2312" pitchFamily="49" charset="-122"/>
              </a:rPr>
              <a:t>a</a:t>
            </a:r>
            <a:r>
              <a:rPr lang="en-US" altLang="zh-CN" b="1" i="1" dirty="0" smtClean="0">
                <a:solidFill>
                  <a:srgbClr val="000099"/>
                </a:solidFill>
                <a:ea typeface="仿宋_GB2312" pitchFamily="49" charset="-122"/>
              </a:rPr>
              <a:t> </a:t>
            </a:r>
            <a:r>
              <a:rPr lang="en-US" altLang="zh-CN" b="1" i="1" dirty="0" smtClean="0">
                <a:solidFill>
                  <a:srgbClr val="FF3300"/>
                </a:solidFill>
                <a:ea typeface="仿宋_GB2312" pitchFamily="49" charset="-122"/>
              </a:rPr>
              <a:t>c</a:t>
            </a:r>
            <a:r>
              <a:rPr lang="en-US" altLang="zh-CN" b="1" i="1" dirty="0" smtClean="0">
                <a:ea typeface="仿宋_GB2312" pitchFamily="49" charset="-122"/>
              </a:rPr>
              <a:t> a b a </a:t>
            </a:r>
            <a:r>
              <a:rPr lang="en-US" altLang="zh-CN" b="1" i="1" dirty="0" err="1" smtClean="0">
                <a:ea typeface="仿宋_GB2312" pitchFamily="49" charset="-122"/>
              </a:rPr>
              <a:t>a</a:t>
            </a:r>
            <a:r>
              <a:rPr lang="en-US" altLang="zh-CN" b="1" i="1" dirty="0" smtClean="0">
                <a:ea typeface="仿宋_GB2312" pitchFamily="49" charset="-122"/>
              </a:rPr>
              <a:t> b a </a:t>
            </a:r>
            <a:r>
              <a:rPr lang="en-US" altLang="zh-CN" b="1" i="1" dirty="0" err="1" smtClean="0">
                <a:ea typeface="仿宋_GB2312" pitchFamily="49" charset="-122"/>
              </a:rPr>
              <a:t>a</a:t>
            </a:r>
            <a:r>
              <a:rPr lang="en-US" altLang="zh-CN" b="1" i="1" dirty="0" smtClean="0">
                <a:ea typeface="仿宋_GB2312" pitchFamily="49" charset="-122"/>
              </a:rPr>
              <a:t> b c a c a </a:t>
            </a:r>
            <a:r>
              <a:rPr lang="en-US" altLang="zh-CN" b="1" i="1" dirty="0" err="1" smtClean="0">
                <a:ea typeface="仿宋_GB2312" pitchFamily="49" charset="-122"/>
              </a:rPr>
              <a:t>a</a:t>
            </a:r>
            <a:r>
              <a:rPr lang="en-US" altLang="zh-CN" b="1" i="1" dirty="0" smtClean="0">
                <a:ea typeface="仿宋_GB2312" pitchFamily="49" charset="-122"/>
              </a:rPr>
              <a:t> b c</a:t>
            </a:r>
            <a:endParaRPr lang="en-US" altLang="zh-CN" b="1" dirty="0" smtClean="0">
              <a:ea typeface="仿宋_GB2312" pitchFamily="49" charset="-122"/>
            </a:endParaRPr>
          </a:p>
          <a:p>
            <a:pPr>
              <a:defRPr/>
            </a:pPr>
            <a:r>
              <a:rPr lang="en-US" altLang="zh-CN" b="1" dirty="0" smtClean="0">
                <a:solidFill>
                  <a:srgbClr val="000099"/>
                </a:solidFill>
                <a:ea typeface="仿宋_GB2312" pitchFamily="49" charset="-122"/>
              </a:rPr>
              <a:t>	</a:t>
            </a:r>
            <a:r>
              <a:rPr lang="zh-CN" altLang="en-US" b="1" dirty="0" smtClean="0">
                <a:solidFill>
                  <a:srgbClr val="FF3300"/>
                </a:solidFill>
                <a:ea typeface="仿宋_GB2312" pitchFamily="49" charset="-122"/>
              </a:rPr>
              <a:t>模式</a:t>
            </a:r>
            <a:r>
              <a:rPr lang="zh-CN" altLang="en-US" b="1" dirty="0" smtClean="0">
                <a:solidFill>
                  <a:srgbClr val="000099"/>
                </a:solidFill>
                <a:ea typeface="仿宋_GB2312" pitchFamily="49" charset="-122"/>
              </a:rPr>
              <a:t>      </a:t>
            </a:r>
            <a:r>
              <a:rPr lang="en-US" altLang="zh-CN" b="1" i="1" dirty="0" smtClean="0">
                <a:solidFill>
                  <a:srgbClr val="FF3300"/>
                </a:solidFill>
                <a:ea typeface="仿宋_GB2312" pitchFamily="49" charset="-122"/>
              </a:rPr>
              <a:t>a</a:t>
            </a:r>
            <a:r>
              <a:rPr lang="en-US" altLang="zh-CN" b="1" i="1" dirty="0" smtClean="0">
                <a:solidFill>
                  <a:srgbClr val="000099"/>
                </a:solidFill>
                <a:ea typeface="仿宋_GB2312" pitchFamily="49" charset="-122"/>
              </a:rPr>
              <a:t> </a:t>
            </a:r>
            <a:r>
              <a:rPr lang="en-US" altLang="zh-CN" b="1" i="1" dirty="0" smtClean="0">
                <a:ea typeface="仿宋_GB2312" pitchFamily="49" charset="-122"/>
              </a:rPr>
              <a:t>b a </a:t>
            </a:r>
            <a:r>
              <a:rPr lang="en-US" altLang="zh-CN" b="1" i="1" dirty="0" err="1" smtClean="0">
                <a:ea typeface="仿宋_GB2312" pitchFamily="49" charset="-122"/>
              </a:rPr>
              <a:t>a</a:t>
            </a:r>
            <a:r>
              <a:rPr lang="en-US" altLang="zh-CN" b="1" i="1" dirty="0" smtClean="0">
                <a:ea typeface="仿宋_GB2312" pitchFamily="49" charset="-122"/>
              </a:rPr>
              <a:t> b c a c</a:t>
            </a:r>
            <a:r>
              <a:rPr lang="en-US" altLang="zh-CN" b="1" dirty="0" smtClean="0">
                <a:solidFill>
                  <a:srgbClr val="000099"/>
                </a:solidFill>
                <a:ea typeface="仿宋_GB2312" pitchFamily="49" charset="-122"/>
              </a:rPr>
              <a:t>		</a:t>
            </a:r>
          </a:p>
          <a:p>
            <a:pPr>
              <a:defRPr/>
            </a:pPr>
            <a:r>
              <a:rPr lang="en-US" altLang="zh-CN" b="1" dirty="0" smtClean="0">
                <a:solidFill>
                  <a:srgbClr val="000099"/>
                </a:solidFill>
                <a:ea typeface="仿宋_GB2312" pitchFamily="49" charset="-122"/>
              </a:rPr>
              <a:t>     </a:t>
            </a:r>
            <a:endParaRPr lang="en-US" altLang="zh-CN" b="1" dirty="0" smtClean="0">
              <a:solidFill>
                <a:srgbClr val="0000FF"/>
              </a:solidFill>
              <a:ea typeface="仿宋_GB2312" pitchFamily="49" charset="-122"/>
            </a:endParaRPr>
          </a:p>
          <a:p>
            <a:pPr>
              <a:defRPr/>
            </a:pPr>
            <a:r>
              <a:rPr lang="zh-CN" altLang="en-US" b="1" dirty="0" smtClean="0">
                <a:solidFill>
                  <a:srgbClr val="FF3300"/>
                </a:solidFill>
                <a:ea typeface="仿宋_GB2312" pitchFamily="49" charset="-122"/>
              </a:rPr>
              <a:t>第</a:t>
            </a:r>
            <a:r>
              <a:rPr lang="en-US" altLang="zh-CN" b="1" dirty="0" smtClean="0">
                <a:solidFill>
                  <a:srgbClr val="FF3300"/>
                </a:solidFill>
                <a:ea typeface="仿宋_GB2312" pitchFamily="49" charset="-122"/>
              </a:rPr>
              <a:t>3</a:t>
            </a:r>
            <a:r>
              <a:rPr lang="zh-CN" altLang="en-US" b="1" dirty="0" smtClean="0">
                <a:solidFill>
                  <a:srgbClr val="FF3300"/>
                </a:solidFill>
                <a:ea typeface="仿宋_GB2312" pitchFamily="49" charset="-122"/>
              </a:rPr>
              <a:t>趟  目标   </a:t>
            </a:r>
            <a:r>
              <a:rPr lang="en-US" altLang="zh-CN" b="1" i="1" dirty="0" smtClean="0">
                <a:ea typeface="仿宋_GB2312" pitchFamily="49" charset="-122"/>
              </a:rPr>
              <a:t>a c a b a </a:t>
            </a:r>
            <a:r>
              <a:rPr lang="en-US" altLang="zh-CN" b="1" i="1" dirty="0" err="1" smtClean="0">
                <a:ea typeface="仿宋_GB2312" pitchFamily="49" charset="-122"/>
              </a:rPr>
              <a:t>a</a:t>
            </a:r>
            <a:r>
              <a:rPr lang="en-US" altLang="zh-CN" b="1" i="1" dirty="0" smtClean="0">
                <a:ea typeface="仿宋_GB2312" pitchFamily="49" charset="-122"/>
              </a:rPr>
              <a:t> b</a:t>
            </a:r>
            <a:r>
              <a:rPr lang="en-US" altLang="zh-CN" b="1" i="1" dirty="0" smtClean="0">
                <a:solidFill>
                  <a:srgbClr val="000099"/>
                </a:solidFill>
                <a:ea typeface="仿宋_GB2312" pitchFamily="49" charset="-122"/>
              </a:rPr>
              <a:t> </a:t>
            </a:r>
            <a:r>
              <a:rPr lang="en-US" altLang="zh-CN" b="1" i="1" dirty="0" smtClean="0">
                <a:solidFill>
                  <a:srgbClr val="FF3300"/>
                </a:solidFill>
                <a:ea typeface="仿宋_GB2312" pitchFamily="49" charset="-122"/>
              </a:rPr>
              <a:t>a</a:t>
            </a:r>
            <a:r>
              <a:rPr lang="en-US" altLang="zh-CN" b="1" i="1" dirty="0" smtClean="0">
                <a:solidFill>
                  <a:srgbClr val="000099"/>
                </a:solidFill>
                <a:ea typeface="仿宋_GB2312" pitchFamily="49" charset="-122"/>
              </a:rPr>
              <a:t> </a:t>
            </a:r>
            <a:r>
              <a:rPr lang="en-US" altLang="zh-CN" b="1" i="1" dirty="0" err="1" smtClean="0">
                <a:ea typeface="仿宋_GB2312" pitchFamily="49" charset="-122"/>
              </a:rPr>
              <a:t>a</a:t>
            </a:r>
            <a:r>
              <a:rPr lang="en-US" altLang="zh-CN" b="1" i="1" dirty="0" smtClean="0">
                <a:ea typeface="仿宋_GB2312" pitchFamily="49" charset="-122"/>
              </a:rPr>
              <a:t> b c a c a </a:t>
            </a:r>
            <a:r>
              <a:rPr lang="en-US" altLang="zh-CN" b="1" i="1" dirty="0" err="1" smtClean="0">
                <a:ea typeface="仿宋_GB2312" pitchFamily="49" charset="-122"/>
              </a:rPr>
              <a:t>a</a:t>
            </a:r>
            <a:r>
              <a:rPr lang="en-US" altLang="zh-CN" b="1" i="1" dirty="0" smtClean="0">
                <a:ea typeface="仿宋_GB2312" pitchFamily="49" charset="-122"/>
              </a:rPr>
              <a:t> b c</a:t>
            </a:r>
            <a:endParaRPr lang="en-US" altLang="zh-CN" b="1" dirty="0" smtClean="0">
              <a:ea typeface="仿宋_GB2312" pitchFamily="49" charset="-122"/>
            </a:endParaRPr>
          </a:p>
          <a:p>
            <a:pPr>
              <a:defRPr/>
            </a:pPr>
            <a:r>
              <a:rPr lang="en-US" altLang="zh-CN" b="1" dirty="0" smtClean="0">
                <a:solidFill>
                  <a:srgbClr val="000099"/>
                </a:solidFill>
                <a:ea typeface="仿宋_GB2312" pitchFamily="49" charset="-122"/>
              </a:rPr>
              <a:t>	</a:t>
            </a:r>
            <a:r>
              <a:rPr lang="zh-CN" altLang="en-US" b="1" dirty="0" smtClean="0">
                <a:solidFill>
                  <a:srgbClr val="FF3300"/>
                </a:solidFill>
                <a:ea typeface="仿宋_GB2312" pitchFamily="49" charset="-122"/>
              </a:rPr>
              <a:t>模式</a:t>
            </a:r>
            <a:r>
              <a:rPr lang="zh-CN" altLang="en-US" b="1" dirty="0" smtClean="0">
                <a:solidFill>
                  <a:srgbClr val="000099"/>
                </a:solidFill>
                <a:ea typeface="仿宋_GB2312" pitchFamily="49" charset="-122"/>
              </a:rPr>
              <a:t>	    </a:t>
            </a:r>
            <a:r>
              <a:rPr lang="zh-CN" altLang="en-US" b="1" dirty="0" smtClean="0">
                <a:ea typeface="仿宋_GB2312" pitchFamily="49" charset="-122"/>
              </a:rPr>
              <a:t> </a:t>
            </a:r>
            <a:r>
              <a:rPr lang="en-US" altLang="zh-CN" b="1" i="1" u="sng" dirty="0" smtClean="0">
                <a:ea typeface="仿宋_GB2312" pitchFamily="49" charset="-122"/>
              </a:rPr>
              <a:t>a b</a:t>
            </a:r>
            <a:r>
              <a:rPr lang="en-US" altLang="zh-CN" b="1" i="1" dirty="0" smtClean="0">
                <a:ea typeface="仿宋_GB2312" pitchFamily="49" charset="-122"/>
              </a:rPr>
              <a:t> a </a:t>
            </a:r>
            <a:r>
              <a:rPr lang="en-US" altLang="zh-CN" b="1" i="1" u="wavyHeavy" dirty="0" err="1" smtClean="0">
                <a:ea typeface="仿宋_GB2312" pitchFamily="49" charset="-122"/>
              </a:rPr>
              <a:t>a</a:t>
            </a:r>
            <a:r>
              <a:rPr lang="en-US" altLang="zh-CN" b="1" i="1" u="wavyHeavy" dirty="0" smtClean="0">
                <a:ea typeface="仿宋_GB2312" pitchFamily="49" charset="-122"/>
              </a:rPr>
              <a:t> b</a:t>
            </a:r>
            <a:r>
              <a:rPr lang="en-US" altLang="zh-CN" b="1" i="1" dirty="0" smtClean="0">
                <a:solidFill>
                  <a:srgbClr val="000099"/>
                </a:solidFill>
                <a:ea typeface="仿宋_GB2312" pitchFamily="49" charset="-122"/>
              </a:rPr>
              <a:t> </a:t>
            </a:r>
            <a:r>
              <a:rPr lang="en-US" altLang="zh-CN" b="1" i="1" dirty="0" smtClean="0">
                <a:solidFill>
                  <a:srgbClr val="FF3300"/>
                </a:solidFill>
                <a:ea typeface="仿宋_GB2312" pitchFamily="49" charset="-122"/>
              </a:rPr>
              <a:t>c</a:t>
            </a:r>
            <a:r>
              <a:rPr lang="en-US" altLang="zh-CN" b="1" i="1" dirty="0" smtClean="0">
                <a:solidFill>
                  <a:srgbClr val="000099"/>
                </a:solidFill>
                <a:ea typeface="仿宋_GB2312" pitchFamily="49" charset="-122"/>
              </a:rPr>
              <a:t> </a:t>
            </a:r>
            <a:r>
              <a:rPr lang="en-US" altLang="zh-CN" b="1" i="1" dirty="0" smtClean="0">
                <a:ea typeface="仿宋_GB2312" pitchFamily="49" charset="-122"/>
              </a:rPr>
              <a:t>a c</a:t>
            </a:r>
            <a:r>
              <a:rPr lang="en-US" altLang="zh-CN" b="1" dirty="0" smtClean="0">
                <a:solidFill>
                  <a:srgbClr val="000099"/>
                </a:solidFill>
                <a:ea typeface="仿宋_GB2312" pitchFamily="49" charset="-122"/>
              </a:rPr>
              <a:t>    </a:t>
            </a:r>
          </a:p>
          <a:p>
            <a:pPr>
              <a:defRPr/>
            </a:pPr>
            <a:r>
              <a:rPr lang="en-US" altLang="zh-CN" b="1" dirty="0" smtClean="0">
                <a:solidFill>
                  <a:srgbClr val="000099"/>
                </a:solidFill>
                <a:ea typeface="仿宋_GB2312" pitchFamily="49" charset="-122"/>
              </a:rPr>
              <a:t>                                       </a:t>
            </a:r>
            <a:endParaRPr lang="en-US" altLang="zh-CN" b="1" dirty="0" smtClean="0">
              <a:solidFill>
                <a:schemeClr val="tx2"/>
              </a:solidFill>
              <a:ea typeface="仿宋_GB2312" pitchFamily="49" charset="-122"/>
              <a:sym typeface="Symbol" pitchFamily="18" charset="2"/>
            </a:endParaRPr>
          </a:p>
          <a:p>
            <a:pPr>
              <a:defRPr/>
            </a:pPr>
            <a:r>
              <a:rPr lang="zh-CN" altLang="en-US" b="1" dirty="0" smtClean="0">
                <a:solidFill>
                  <a:srgbClr val="FF3300"/>
                </a:solidFill>
                <a:ea typeface="仿宋_GB2312" pitchFamily="49" charset="-122"/>
              </a:rPr>
              <a:t>第</a:t>
            </a:r>
            <a:r>
              <a:rPr lang="en-US" altLang="zh-CN" b="1" dirty="0" smtClean="0">
                <a:solidFill>
                  <a:srgbClr val="FF3300"/>
                </a:solidFill>
                <a:ea typeface="仿宋_GB2312" pitchFamily="49" charset="-122"/>
              </a:rPr>
              <a:t>4</a:t>
            </a:r>
            <a:r>
              <a:rPr lang="zh-CN" altLang="en-US" b="1" dirty="0" smtClean="0">
                <a:solidFill>
                  <a:srgbClr val="FF3300"/>
                </a:solidFill>
                <a:ea typeface="仿宋_GB2312" pitchFamily="49" charset="-122"/>
              </a:rPr>
              <a:t>趟  目标    </a:t>
            </a:r>
            <a:r>
              <a:rPr lang="en-US" altLang="zh-CN" b="1" i="1" dirty="0" smtClean="0">
                <a:ea typeface="仿宋_GB2312" pitchFamily="49" charset="-122"/>
              </a:rPr>
              <a:t>a c a b a </a:t>
            </a:r>
            <a:r>
              <a:rPr lang="en-US" altLang="zh-CN" b="1" i="1" dirty="0" err="1" smtClean="0">
                <a:ea typeface="仿宋_GB2312" pitchFamily="49" charset="-122"/>
              </a:rPr>
              <a:t>a</a:t>
            </a:r>
            <a:r>
              <a:rPr lang="en-US" altLang="zh-CN" b="1" i="1" dirty="0" smtClean="0">
                <a:ea typeface="仿宋_GB2312" pitchFamily="49" charset="-122"/>
              </a:rPr>
              <a:t> b</a:t>
            </a:r>
            <a:r>
              <a:rPr lang="en-US" altLang="zh-CN" b="1" i="1" dirty="0" smtClean="0">
                <a:solidFill>
                  <a:srgbClr val="000099"/>
                </a:solidFill>
                <a:ea typeface="仿宋_GB2312" pitchFamily="49" charset="-122"/>
              </a:rPr>
              <a:t>  </a:t>
            </a:r>
            <a:r>
              <a:rPr lang="en-US" altLang="zh-CN" b="1" i="1" dirty="0" smtClean="0">
                <a:solidFill>
                  <a:srgbClr val="FF3300"/>
                </a:solidFill>
                <a:ea typeface="仿宋_GB2312" pitchFamily="49" charset="-122"/>
              </a:rPr>
              <a:t>a</a:t>
            </a:r>
            <a:r>
              <a:rPr lang="en-US" altLang="zh-CN" b="1" i="1" dirty="0" smtClean="0">
                <a:solidFill>
                  <a:srgbClr val="000099"/>
                </a:solidFill>
                <a:ea typeface="仿宋_GB2312" pitchFamily="49" charset="-122"/>
              </a:rPr>
              <a:t> </a:t>
            </a:r>
            <a:r>
              <a:rPr lang="en-US" altLang="zh-CN" b="1" i="1" dirty="0" err="1" smtClean="0">
                <a:solidFill>
                  <a:srgbClr val="FF3300"/>
                </a:solidFill>
                <a:ea typeface="仿宋_GB2312" pitchFamily="49" charset="-122"/>
              </a:rPr>
              <a:t>a</a:t>
            </a:r>
            <a:r>
              <a:rPr lang="en-US" altLang="zh-CN" b="1" i="1" dirty="0" smtClean="0">
                <a:solidFill>
                  <a:srgbClr val="FF3300"/>
                </a:solidFill>
                <a:ea typeface="仿宋_GB2312" pitchFamily="49" charset="-122"/>
              </a:rPr>
              <a:t> b c a c</a:t>
            </a:r>
            <a:r>
              <a:rPr lang="en-US" altLang="zh-CN" b="1" i="1" dirty="0" smtClean="0">
                <a:solidFill>
                  <a:srgbClr val="000099"/>
                </a:solidFill>
                <a:ea typeface="仿宋_GB2312" pitchFamily="49" charset="-122"/>
              </a:rPr>
              <a:t> </a:t>
            </a:r>
            <a:r>
              <a:rPr lang="en-US" altLang="zh-CN" b="1" i="1" dirty="0" smtClean="0">
                <a:ea typeface="仿宋_GB2312" pitchFamily="49" charset="-122"/>
              </a:rPr>
              <a:t>a </a:t>
            </a:r>
            <a:r>
              <a:rPr lang="en-US" altLang="zh-CN" b="1" i="1" dirty="0" err="1" smtClean="0">
                <a:ea typeface="仿宋_GB2312" pitchFamily="49" charset="-122"/>
              </a:rPr>
              <a:t>a</a:t>
            </a:r>
            <a:r>
              <a:rPr lang="en-US" altLang="zh-CN" b="1" i="1" dirty="0" smtClean="0">
                <a:ea typeface="仿宋_GB2312" pitchFamily="49" charset="-122"/>
              </a:rPr>
              <a:t> b c</a:t>
            </a:r>
            <a:endParaRPr lang="en-US" altLang="zh-CN" b="1" dirty="0" smtClean="0">
              <a:ea typeface="仿宋_GB2312" pitchFamily="49" charset="-122"/>
            </a:endParaRPr>
          </a:p>
          <a:p>
            <a:pPr>
              <a:defRPr/>
            </a:pPr>
            <a:r>
              <a:rPr lang="en-US" altLang="zh-CN" b="1" dirty="0" smtClean="0">
                <a:solidFill>
                  <a:srgbClr val="000099"/>
                </a:solidFill>
                <a:ea typeface="仿宋_GB2312" pitchFamily="49" charset="-122"/>
              </a:rPr>
              <a:t>	</a:t>
            </a:r>
            <a:r>
              <a:rPr lang="zh-CN" altLang="en-US" b="1" dirty="0" smtClean="0">
                <a:solidFill>
                  <a:srgbClr val="FF3300"/>
                </a:solidFill>
                <a:ea typeface="仿宋_GB2312" pitchFamily="49" charset="-122"/>
              </a:rPr>
              <a:t>模式</a:t>
            </a:r>
            <a:r>
              <a:rPr lang="zh-CN" altLang="en-US" b="1" dirty="0" smtClean="0">
                <a:solidFill>
                  <a:srgbClr val="000099"/>
                </a:solidFill>
                <a:ea typeface="仿宋_GB2312" pitchFamily="49" charset="-122"/>
              </a:rPr>
              <a:t>               </a:t>
            </a:r>
            <a:r>
              <a:rPr lang="zh-CN" altLang="en-US" b="1" dirty="0" smtClean="0">
                <a:ea typeface="仿宋_GB2312" pitchFamily="49" charset="-122"/>
              </a:rPr>
              <a:t>  </a:t>
            </a:r>
            <a:r>
              <a:rPr lang="en-US" altLang="zh-CN" b="1" dirty="0" smtClean="0">
                <a:ea typeface="仿宋_GB2312" pitchFamily="49" charset="-122"/>
              </a:rPr>
              <a:t>(</a:t>
            </a:r>
            <a:r>
              <a:rPr lang="en-US" altLang="zh-CN" b="1" i="1" dirty="0" smtClean="0">
                <a:ea typeface="仿宋_GB2312" pitchFamily="49" charset="-122"/>
              </a:rPr>
              <a:t>a b</a:t>
            </a:r>
            <a:r>
              <a:rPr lang="en-US" altLang="zh-CN" b="1" dirty="0" smtClean="0">
                <a:ea typeface="仿宋_GB2312" pitchFamily="49" charset="-122"/>
              </a:rPr>
              <a:t>)</a:t>
            </a:r>
            <a:r>
              <a:rPr lang="en-US" altLang="zh-CN" b="1" dirty="0" smtClean="0">
                <a:solidFill>
                  <a:srgbClr val="000099"/>
                </a:solidFill>
                <a:ea typeface="仿宋_GB2312" pitchFamily="49" charset="-122"/>
              </a:rPr>
              <a:t> </a:t>
            </a:r>
            <a:r>
              <a:rPr lang="en-US" altLang="zh-CN" b="1" i="1" dirty="0" smtClean="0">
                <a:solidFill>
                  <a:srgbClr val="FF3300"/>
                </a:solidFill>
                <a:ea typeface="仿宋_GB2312" pitchFamily="49" charset="-122"/>
              </a:rPr>
              <a:t>a</a:t>
            </a:r>
            <a:r>
              <a:rPr lang="en-US" altLang="zh-CN" b="1" i="1" dirty="0" smtClean="0">
                <a:solidFill>
                  <a:srgbClr val="000099"/>
                </a:solidFill>
                <a:ea typeface="仿宋_GB2312" pitchFamily="49" charset="-122"/>
              </a:rPr>
              <a:t> </a:t>
            </a:r>
            <a:r>
              <a:rPr lang="en-US" altLang="zh-CN" b="1" i="1" dirty="0" err="1" smtClean="0">
                <a:solidFill>
                  <a:srgbClr val="FF3300"/>
                </a:solidFill>
                <a:ea typeface="仿宋_GB2312" pitchFamily="49" charset="-122"/>
              </a:rPr>
              <a:t>a</a:t>
            </a:r>
            <a:r>
              <a:rPr lang="en-US" altLang="zh-CN" b="1" i="1" dirty="0" smtClean="0">
                <a:solidFill>
                  <a:srgbClr val="FF3300"/>
                </a:solidFill>
                <a:ea typeface="仿宋_GB2312" pitchFamily="49" charset="-122"/>
              </a:rPr>
              <a:t> b c a c</a:t>
            </a:r>
            <a:r>
              <a:rPr lang="en-US" altLang="zh-CN" b="1" dirty="0" smtClean="0">
                <a:solidFill>
                  <a:srgbClr val="000099"/>
                </a:solidFill>
              </a:rPr>
              <a:t>   </a:t>
            </a:r>
            <a:r>
              <a:rPr lang="en-US" altLang="zh-CN" b="1" dirty="0" smtClean="0">
                <a:sym typeface="Symbol" pitchFamily="18" charset="2"/>
              </a:rPr>
              <a:t></a:t>
            </a:r>
            <a:r>
              <a:rPr lang="en-US" altLang="zh-CN" b="1" dirty="0" smtClean="0"/>
              <a:t>		</a:t>
            </a:r>
          </a:p>
        </p:txBody>
      </p:sp>
      <p:sp>
        <p:nvSpPr>
          <p:cNvPr id="4" name="Text Box 7"/>
          <p:cNvSpPr txBox="1">
            <a:spLocks noChangeArrowheads="1"/>
          </p:cNvSpPr>
          <p:nvPr/>
        </p:nvSpPr>
        <p:spPr bwMode="auto">
          <a:xfrm>
            <a:off x="28575" y="5407025"/>
            <a:ext cx="87296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b="1" dirty="0">
                <a:latin typeface="仿宋_GB2312" pitchFamily="49" charset="-122"/>
                <a:ea typeface="仿宋_GB2312" pitchFamily="49" charset="-122"/>
              </a:rPr>
              <a:t>    </a:t>
            </a:r>
            <a:r>
              <a:rPr lang="en-US" altLang="zh-CN" b="1" dirty="0">
                <a:ea typeface="仿宋_GB2312" pitchFamily="49" charset="-122"/>
              </a:rPr>
              <a:t>KMP</a:t>
            </a:r>
            <a:r>
              <a:rPr lang="zh-CN" altLang="en-US" b="1" dirty="0">
                <a:latin typeface="仿宋_GB2312" pitchFamily="49" charset="-122"/>
                <a:ea typeface="仿宋_GB2312" pitchFamily="49" charset="-122"/>
              </a:rPr>
              <a:t>算法最大的</a:t>
            </a:r>
            <a:r>
              <a:rPr lang="zh-CN" altLang="en-US" b="1" dirty="0">
                <a:solidFill>
                  <a:srgbClr val="FF0000"/>
                </a:solidFill>
                <a:latin typeface="仿宋_GB2312" pitchFamily="49" charset="-122"/>
                <a:ea typeface="仿宋_GB2312" pitchFamily="49" charset="-122"/>
              </a:rPr>
              <a:t>改进之处</a:t>
            </a:r>
            <a:r>
              <a:rPr lang="zh-CN" altLang="en-US" b="1" dirty="0">
                <a:latin typeface="仿宋_GB2312" pitchFamily="49" charset="-122"/>
                <a:ea typeface="仿宋_GB2312" pitchFamily="49" charset="-122"/>
              </a:rPr>
              <a:t>：在匹配失败时，主串中的指针</a:t>
            </a:r>
            <a:r>
              <a:rPr lang="en-US" altLang="zh-CN" b="1" dirty="0" err="1">
                <a:latin typeface="仿宋_GB2312" pitchFamily="49" charset="-122"/>
                <a:ea typeface="仿宋_GB2312" pitchFamily="49" charset="-122"/>
              </a:rPr>
              <a:t>i</a:t>
            </a:r>
            <a:r>
              <a:rPr lang="zh-CN" altLang="en-US" b="1" dirty="0">
                <a:latin typeface="仿宋_GB2312" pitchFamily="49" charset="-122"/>
                <a:ea typeface="仿宋_GB2312" pitchFamily="49" charset="-122"/>
              </a:rPr>
              <a:t>不需要回溯，而是在模式中找出适当的字符继续比较。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60419">
                                            <p:txEl>
                                              <p:pRg st="5" end="5"/>
                                            </p:txEl>
                                          </p:spTgt>
                                        </p:tgtEl>
                                        <p:attrNameLst>
                                          <p:attrName>style.visibility</p:attrName>
                                        </p:attrNameLst>
                                      </p:cBhvr>
                                      <p:to>
                                        <p:strVal val="visible"/>
                                      </p:to>
                                    </p:set>
                                    <p:anim calcmode="lin" valueType="num">
                                      <p:cBhvr>
                                        <p:cTn id="7" dur="500" fill="hold"/>
                                        <p:tgtEl>
                                          <p:spTgt spid="60419">
                                            <p:txEl>
                                              <p:pRg st="5" end="5"/>
                                            </p:txEl>
                                          </p:spTgt>
                                        </p:tgtEl>
                                        <p:attrNameLst>
                                          <p:attrName>ppt_x</p:attrName>
                                        </p:attrNameLst>
                                      </p:cBhvr>
                                      <p:tavLst>
                                        <p:tav tm="0">
                                          <p:val>
                                            <p:strVal val="#ppt_x-#ppt_w/2"/>
                                          </p:val>
                                        </p:tav>
                                        <p:tav tm="100000">
                                          <p:val>
                                            <p:strVal val="#ppt_x"/>
                                          </p:val>
                                        </p:tav>
                                      </p:tavLst>
                                    </p:anim>
                                    <p:anim calcmode="lin" valueType="num">
                                      <p:cBhvr>
                                        <p:cTn id="8" dur="500" fill="hold"/>
                                        <p:tgtEl>
                                          <p:spTgt spid="60419">
                                            <p:txEl>
                                              <p:pRg st="5" end="5"/>
                                            </p:txEl>
                                          </p:spTgt>
                                        </p:tgtEl>
                                        <p:attrNameLst>
                                          <p:attrName>ppt_y</p:attrName>
                                        </p:attrNameLst>
                                      </p:cBhvr>
                                      <p:tavLst>
                                        <p:tav tm="0">
                                          <p:val>
                                            <p:strVal val="#ppt_y"/>
                                          </p:val>
                                        </p:tav>
                                        <p:tav tm="100000">
                                          <p:val>
                                            <p:strVal val="#ppt_y"/>
                                          </p:val>
                                        </p:tav>
                                      </p:tavLst>
                                    </p:anim>
                                    <p:anim calcmode="lin" valueType="num">
                                      <p:cBhvr>
                                        <p:cTn id="9" dur="500" fill="hold"/>
                                        <p:tgtEl>
                                          <p:spTgt spid="60419">
                                            <p:txEl>
                                              <p:pRg st="5" end="5"/>
                                            </p:txEl>
                                          </p:spTgt>
                                        </p:tgtEl>
                                        <p:attrNameLst>
                                          <p:attrName>ppt_w</p:attrName>
                                        </p:attrNameLst>
                                      </p:cBhvr>
                                      <p:tavLst>
                                        <p:tav tm="0">
                                          <p:val>
                                            <p:fltVal val="0"/>
                                          </p:val>
                                        </p:tav>
                                        <p:tav tm="100000">
                                          <p:val>
                                            <p:strVal val="#ppt_w"/>
                                          </p:val>
                                        </p:tav>
                                      </p:tavLst>
                                    </p:anim>
                                    <p:anim calcmode="lin" valueType="num">
                                      <p:cBhvr>
                                        <p:cTn id="10" dur="500" fill="hold"/>
                                        <p:tgtEl>
                                          <p:spTgt spid="60419">
                                            <p:txEl>
                                              <p:pRg st="5" end="5"/>
                                            </p:txEl>
                                          </p:spTgt>
                                        </p:tgtEl>
                                        <p:attrNameLst>
                                          <p:attrName>ppt_h</p:attrName>
                                        </p:attrNameLst>
                                      </p:cBhvr>
                                      <p:tavLst>
                                        <p:tav tm="0">
                                          <p:val>
                                            <p:strVal val="#ppt_h"/>
                                          </p:val>
                                        </p:tav>
                                        <p:tav tm="100000">
                                          <p:val>
                                            <p:strVal val="#ppt_h"/>
                                          </p:val>
                                        </p:tav>
                                      </p:tavLst>
                                    </p:anim>
                                  </p:childTnLst>
                                </p:cTn>
                              </p:par>
                              <p:par>
                                <p:cTn id="11" presetID="17" presetClass="entr" presetSubtype="8" fill="hold" nodeType="withEffect">
                                  <p:stCondLst>
                                    <p:cond delay="0"/>
                                  </p:stCondLst>
                                  <p:childTnLst>
                                    <p:set>
                                      <p:cBhvr>
                                        <p:cTn id="12" dur="1" fill="hold">
                                          <p:stCondLst>
                                            <p:cond delay="0"/>
                                          </p:stCondLst>
                                        </p:cTn>
                                        <p:tgtEl>
                                          <p:spTgt spid="60419">
                                            <p:txEl>
                                              <p:pRg st="6" end="6"/>
                                            </p:txEl>
                                          </p:spTgt>
                                        </p:tgtEl>
                                        <p:attrNameLst>
                                          <p:attrName>style.visibility</p:attrName>
                                        </p:attrNameLst>
                                      </p:cBhvr>
                                      <p:to>
                                        <p:strVal val="visible"/>
                                      </p:to>
                                    </p:set>
                                    <p:anim calcmode="lin" valueType="num">
                                      <p:cBhvr>
                                        <p:cTn id="13" dur="500" fill="hold"/>
                                        <p:tgtEl>
                                          <p:spTgt spid="60419">
                                            <p:txEl>
                                              <p:pRg st="6" end="6"/>
                                            </p:txEl>
                                          </p:spTgt>
                                        </p:tgtEl>
                                        <p:attrNameLst>
                                          <p:attrName>ppt_x</p:attrName>
                                        </p:attrNameLst>
                                      </p:cBhvr>
                                      <p:tavLst>
                                        <p:tav tm="0">
                                          <p:val>
                                            <p:strVal val="#ppt_x-#ppt_w/2"/>
                                          </p:val>
                                        </p:tav>
                                        <p:tav tm="100000">
                                          <p:val>
                                            <p:strVal val="#ppt_x"/>
                                          </p:val>
                                        </p:tav>
                                      </p:tavLst>
                                    </p:anim>
                                    <p:anim calcmode="lin" valueType="num">
                                      <p:cBhvr>
                                        <p:cTn id="14" dur="500" fill="hold"/>
                                        <p:tgtEl>
                                          <p:spTgt spid="60419">
                                            <p:txEl>
                                              <p:pRg st="6" end="6"/>
                                            </p:txEl>
                                          </p:spTgt>
                                        </p:tgtEl>
                                        <p:attrNameLst>
                                          <p:attrName>ppt_y</p:attrName>
                                        </p:attrNameLst>
                                      </p:cBhvr>
                                      <p:tavLst>
                                        <p:tav tm="0">
                                          <p:val>
                                            <p:strVal val="#ppt_y"/>
                                          </p:val>
                                        </p:tav>
                                        <p:tav tm="100000">
                                          <p:val>
                                            <p:strVal val="#ppt_y"/>
                                          </p:val>
                                        </p:tav>
                                      </p:tavLst>
                                    </p:anim>
                                    <p:anim calcmode="lin" valueType="num">
                                      <p:cBhvr>
                                        <p:cTn id="15" dur="500" fill="hold"/>
                                        <p:tgtEl>
                                          <p:spTgt spid="60419">
                                            <p:txEl>
                                              <p:pRg st="6" end="6"/>
                                            </p:txEl>
                                          </p:spTgt>
                                        </p:tgtEl>
                                        <p:attrNameLst>
                                          <p:attrName>ppt_w</p:attrName>
                                        </p:attrNameLst>
                                      </p:cBhvr>
                                      <p:tavLst>
                                        <p:tav tm="0">
                                          <p:val>
                                            <p:fltVal val="0"/>
                                          </p:val>
                                        </p:tav>
                                        <p:tav tm="100000">
                                          <p:val>
                                            <p:strVal val="#ppt_w"/>
                                          </p:val>
                                        </p:tav>
                                      </p:tavLst>
                                    </p:anim>
                                    <p:anim calcmode="lin" valueType="num">
                                      <p:cBhvr>
                                        <p:cTn id="16" dur="500" fill="hold"/>
                                        <p:tgtEl>
                                          <p:spTgt spid="60419">
                                            <p:txEl>
                                              <p:pRg st="6" end="6"/>
                                            </p:txEl>
                                          </p:spTgt>
                                        </p:tgtEl>
                                        <p:attrNameLst>
                                          <p:attrName>ppt_h</p:attrName>
                                        </p:attrNameLst>
                                      </p:cBhvr>
                                      <p:tavLst>
                                        <p:tav tm="0">
                                          <p:val>
                                            <p:strVal val="#ppt_h"/>
                                          </p:val>
                                        </p:tav>
                                        <p:tav tm="100000">
                                          <p:val>
                                            <p:strVal val="#ppt_h"/>
                                          </p:val>
                                        </p:tav>
                                      </p:tavLst>
                                    </p:anim>
                                  </p:childTnLst>
                                </p:cTn>
                              </p:par>
                              <p:par>
                                <p:cTn id="17" presetID="17" presetClass="entr" presetSubtype="8" fill="hold" nodeType="withEffect">
                                  <p:stCondLst>
                                    <p:cond delay="0"/>
                                  </p:stCondLst>
                                  <p:childTnLst>
                                    <p:set>
                                      <p:cBhvr>
                                        <p:cTn id="18" dur="1" fill="hold">
                                          <p:stCondLst>
                                            <p:cond delay="0"/>
                                          </p:stCondLst>
                                        </p:cTn>
                                        <p:tgtEl>
                                          <p:spTgt spid="60419">
                                            <p:txEl>
                                              <p:pRg st="7" end="7"/>
                                            </p:txEl>
                                          </p:spTgt>
                                        </p:tgtEl>
                                        <p:attrNameLst>
                                          <p:attrName>style.visibility</p:attrName>
                                        </p:attrNameLst>
                                      </p:cBhvr>
                                      <p:to>
                                        <p:strVal val="visible"/>
                                      </p:to>
                                    </p:set>
                                    <p:anim calcmode="lin" valueType="num">
                                      <p:cBhvr>
                                        <p:cTn id="19" dur="500" fill="hold"/>
                                        <p:tgtEl>
                                          <p:spTgt spid="60419">
                                            <p:txEl>
                                              <p:pRg st="7" end="7"/>
                                            </p:txEl>
                                          </p:spTgt>
                                        </p:tgtEl>
                                        <p:attrNameLst>
                                          <p:attrName>ppt_x</p:attrName>
                                        </p:attrNameLst>
                                      </p:cBhvr>
                                      <p:tavLst>
                                        <p:tav tm="0">
                                          <p:val>
                                            <p:strVal val="#ppt_x-#ppt_w/2"/>
                                          </p:val>
                                        </p:tav>
                                        <p:tav tm="100000">
                                          <p:val>
                                            <p:strVal val="#ppt_x"/>
                                          </p:val>
                                        </p:tav>
                                      </p:tavLst>
                                    </p:anim>
                                    <p:anim calcmode="lin" valueType="num">
                                      <p:cBhvr>
                                        <p:cTn id="20" dur="500" fill="hold"/>
                                        <p:tgtEl>
                                          <p:spTgt spid="60419">
                                            <p:txEl>
                                              <p:pRg st="7" end="7"/>
                                            </p:txEl>
                                          </p:spTgt>
                                        </p:tgtEl>
                                        <p:attrNameLst>
                                          <p:attrName>ppt_y</p:attrName>
                                        </p:attrNameLst>
                                      </p:cBhvr>
                                      <p:tavLst>
                                        <p:tav tm="0">
                                          <p:val>
                                            <p:strVal val="#ppt_y"/>
                                          </p:val>
                                        </p:tav>
                                        <p:tav tm="100000">
                                          <p:val>
                                            <p:strVal val="#ppt_y"/>
                                          </p:val>
                                        </p:tav>
                                      </p:tavLst>
                                    </p:anim>
                                    <p:anim calcmode="lin" valueType="num">
                                      <p:cBhvr>
                                        <p:cTn id="21" dur="500" fill="hold"/>
                                        <p:tgtEl>
                                          <p:spTgt spid="60419">
                                            <p:txEl>
                                              <p:pRg st="7" end="7"/>
                                            </p:txEl>
                                          </p:spTgt>
                                        </p:tgtEl>
                                        <p:attrNameLst>
                                          <p:attrName>ppt_w</p:attrName>
                                        </p:attrNameLst>
                                      </p:cBhvr>
                                      <p:tavLst>
                                        <p:tav tm="0">
                                          <p:val>
                                            <p:fltVal val="0"/>
                                          </p:val>
                                        </p:tav>
                                        <p:tav tm="100000">
                                          <p:val>
                                            <p:strVal val="#ppt_w"/>
                                          </p:val>
                                        </p:tav>
                                      </p:tavLst>
                                    </p:anim>
                                    <p:anim calcmode="lin" valueType="num">
                                      <p:cBhvr>
                                        <p:cTn id="22" dur="500" fill="hold"/>
                                        <p:tgtEl>
                                          <p:spTgt spid="60419">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60419">
                                            <p:txEl>
                                              <p:pRg st="8" end="8"/>
                                            </p:txEl>
                                          </p:spTgt>
                                        </p:tgtEl>
                                        <p:attrNameLst>
                                          <p:attrName>style.visibility</p:attrName>
                                        </p:attrNameLst>
                                      </p:cBhvr>
                                      <p:to>
                                        <p:strVal val="visible"/>
                                      </p:to>
                                    </p:set>
                                    <p:anim calcmode="lin" valueType="num">
                                      <p:cBhvr>
                                        <p:cTn id="27" dur="500" fill="hold"/>
                                        <p:tgtEl>
                                          <p:spTgt spid="60419">
                                            <p:txEl>
                                              <p:pRg st="8" end="8"/>
                                            </p:txEl>
                                          </p:spTgt>
                                        </p:tgtEl>
                                        <p:attrNameLst>
                                          <p:attrName>ppt_x</p:attrName>
                                        </p:attrNameLst>
                                      </p:cBhvr>
                                      <p:tavLst>
                                        <p:tav tm="0">
                                          <p:val>
                                            <p:strVal val="#ppt_x-#ppt_w/2"/>
                                          </p:val>
                                        </p:tav>
                                        <p:tav tm="100000">
                                          <p:val>
                                            <p:strVal val="#ppt_x"/>
                                          </p:val>
                                        </p:tav>
                                      </p:tavLst>
                                    </p:anim>
                                    <p:anim calcmode="lin" valueType="num">
                                      <p:cBhvr>
                                        <p:cTn id="28" dur="500" fill="hold"/>
                                        <p:tgtEl>
                                          <p:spTgt spid="60419">
                                            <p:txEl>
                                              <p:pRg st="8" end="8"/>
                                            </p:txEl>
                                          </p:spTgt>
                                        </p:tgtEl>
                                        <p:attrNameLst>
                                          <p:attrName>ppt_y</p:attrName>
                                        </p:attrNameLst>
                                      </p:cBhvr>
                                      <p:tavLst>
                                        <p:tav tm="0">
                                          <p:val>
                                            <p:strVal val="#ppt_y"/>
                                          </p:val>
                                        </p:tav>
                                        <p:tav tm="100000">
                                          <p:val>
                                            <p:strVal val="#ppt_y"/>
                                          </p:val>
                                        </p:tav>
                                      </p:tavLst>
                                    </p:anim>
                                    <p:anim calcmode="lin" valueType="num">
                                      <p:cBhvr>
                                        <p:cTn id="29" dur="500" fill="hold"/>
                                        <p:tgtEl>
                                          <p:spTgt spid="60419">
                                            <p:txEl>
                                              <p:pRg st="8" end="8"/>
                                            </p:txEl>
                                          </p:spTgt>
                                        </p:tgtEl>
                                        <p:attrNameLst>
                                          <p:attrName>ppt_w</p:attrName>
                                        </p:attrNameLst>
                                      </p:cBhvr>
                                      <p:tavLst>
                                        <p:tav tm="0">
                                          <p:val>
                                            <p:fltVal val="0"/>
                                          </p:val>
                                        </p:tav>
                                        <p:tav tm="100000">
                                          <p:val>
                                            <p:strVal val="#ppt_w"/>
                                          </p:val>
                                        </p:tav>
                                      </p:tavLst>
                                    </p:anim>
                                    <p:anim calcmode="lin" valueType="num">
                                      <p:cBhvr>
                                        <p:cTn id="30" dur="500" fill="hold"/>
                                        <p:tgtEl>
                                          <p:spTgt spid="60419">
                                            <p:txEl>
                                              <p:pRg st="8" end="8"/>
                                            </p:txEl>
                                          </p:spTgt>
                                        </p:tgtEl>
                                        <p:attrNameLst>
                                          <p:attrName>ppt_h</p:attrName>
                                        </p:attrNameLst>
                                      </p:cBhvr>
                                      <p:tavLst>
                                        <p:tav tm="0">
                                          <p:val>
                                            <p:strVal val="#ppt_h"/>
                                          </p:val>
                                        </p:tav>
                                        <p:tav tm="100000">
                                          <p:val>
                                            <p:strVal val="#ppt_h"/>
                                          </p:val>
                                        </p:tav>
                                      </p:tavLst>
                                    </p:anim>
                                  </p:childTnLst>
                                </p:cTn>
                              </p:par>
                              <p:par>
                                <p:cTn id="31" presetID="17" presetClass="entr" presetSubtype="8" fill="hold" nodeType="withEffect">
                                  <p:stCondLst>
                                    <p:cond delay="0"/>
                                  </p:stCondLst>
                                  <p:childTnLst>
                                    <p:set>
                                      <p:cBhvr>
                                        <p:cTn id="32" dur="1" fill="hold">
                                          <p:stCondLst>
                                            <p:cond delay="0"/>
                                          </p:stCondLst>
                                        </p:cTn>
                                        <p:tgtEl>
                                          <p:spTgt spid="60419">
                                            <p:txEl>
                                              <p:pRg st="9" end="9"/>
                                            </p:txEl>
                                          </p:spTgt>
                                        </p:tgtEl>
                                        <p:attrNameLst>
                                          <p:attrName>style.visibility</p:attrName>
                                        </p:attrNameLst>
                                      </p:cBhvr>
                                      <p:to>
                                        <p:strVal val="visible"/>
                                      </p:to>
                                    </p:set>
                                    <p:anim calcmode="lin" valueType="num">
                                      <p:cBhvr>
                                        <p:cTn id="33" dur="500" fill="hold"/>
                                        <p:tgtEl>
                                          <p:spTgt spid="60419">
                                            <p:txEl>
                                              <p:pRg st="9" end="9"/>
                                            </p:txEl>
                                          </p:spTgt>
                                        </p:tgtEl>
                                        <p:attrNameLst>
                                          <p:attrName>ppt_x</p:attrName>
                                        </p:attrNameLst>
                                      </p:cBhvr>
                                      <p:tavLst>
                                        <p:tav tm="0">
                                          <p:val>
                                            <p:strVal val="#ppt_x-#ppt_w/2"/>
                                          </p:val>
                                        </p:tav>
                                        <p:tav tm="100000">
                                          <p:val>
                                            <p:strVal val="#ppt_x"/>
                                          </p:val>
                                        </p:tav>
                                      </p:tavLst>
                                    </p:anim>
                                    <p:anim calcmode="lin" valueType="num">
                                      <p:cBhvr>
                                        <p:cTn id="34" dur="500" fill="hold"/>
                                        <p:tgtEl>
                                          <p:spTgt spid="60419">
                                            <p:txEl>
                                              <p:pRg st="9" end="9"/>
                                            </p:txEl>
                                          </p:spTgt>
                                        </p:tgtEl>
                                        <p:attrNameLst>
                                          <p:attrName>ppt_y</p:attrName>
                                        </p:attrNameLst>
                                      </p:cBhvr>
                                      <p:tavLst>
                                        <p:tav tm="0">
                                          <p:val>
                                            <p:strVal val="#ppt_y"/>
                                          </p:val>
                                        </p:tav>
                                        <p:tav tm="100000">
                                          <p:val>
                                            <p:strVal val="#ppt_y"/>
                                          </p:val>
                                        </p:tav>
                                      </p:tavLst>
                                    </p:anim>
                                    <p:anim calcmode="lin" valueType="num">
                                      <p:cBhvr>
                                        <p:cTn id="35" dur="500" fill="hold"/>
                                        <p:tgtEl>
                                          <p:spTgt spid="60419">
                                            <p:txEl>
                                              <p:pRg st="9" end="9"/>
                                            </p:txEl>
                                          </p:spTgt>
                                        </p:tgtEl>
                                        <p:attrNameLst>
                                          <p:attrName>ppt_w</p:attrName>
                                        </p:attrNameLst>
                                      </p:cBhvr>
                                      <p:tavLst>
                                        <p:tav tm="0">
                                          <p:val>
                                            <p:fltVal val="0"/>
                                          </p:val>
                                        </p:tav>
                                        <p:tav tm="100000">
                                          <p:val>
                                            <p:strVal val="#ppt_w"/>
                                          </p:val>
                                        </p:tav>
                                      </p:tavLst>
                                    </p:anim>
                                    <p:anim calcmode="lin" valueType="num">
                                      <p:cBhvr>
                                        <p:cTn id="36" dur="500" fill="hold"/>
                                        <p:tgtEl>
                                          <p:spTgt spid="60419">
                                            <p:txEl>
                                              <p:pRg st="9" end="9"/>
                                            </p:txEl>
                                          </p:spTgt>
                                        </p:tgtEl>
                                        <p:attrNameLst>
                                          <p:attrName>ppt_h</p:attrName>
                                        </p:attrNameLst>
                                      </p:cBhvr>
                                      <p:tavLst>
                                        <p:tav tm="0">
                                          <p:val>
                                            <p:strVal val="#ppt_h"/>
                                          </p:val>
                                        </p:tav>
                                        <p:tav tm="100000">
                                          <p:val>
                                            <p:strVal val="#ppt_h"/>
                                          </p:val>
                                        </p:tav>
                                      </p:tavLst>
                                    </p:anim>
                                  </p:childTnLst>
                                </p:cTn>
                              </p:par>
                              <p:par>
                                <p:cTn id="37" presetID="17" presetClass="entr" presetSubtype="8" fill="hold" nodeType="withEffect">
                                  <p:stCondLst>
                                    <p:cond delay="0"/>
                                  </p:stCondLst>
                                  <p:childTnLst>
                                    <p:set>
                                      <p:cBhvr>
                                        <p:cTn id="38" dur="1" fill="hold">
                                          <p:stCondLst>
                                            <p:cond delay="0"/>
                                          </p:stCondLst>
                                        </p:cTn>
                                        <p:tgtEl>
                                          <p:spTgt spid="60419">
                                            <p:txEl>
                                              <p:pRg st="10" end="10"/>
                                            </p:txEl>
                                          </p:spTgt>
                                        </p:tgtEl>
                                        <p:attrNameLst>
                                          <p:attrName>style.visibility</p:attrName>
                                        </p:attrNameLst>
                                      </p:cBhvr>
                                      <p:to>
                                        <p:strVal val="visible"/>
                                      </p:to>
                                    </p:set>
                                    <p:anim calcmode="lin" valueType="num">
                                      <p:cBhvr>
                                        <p:cTn id="39" dur="500" fill="hold"/>
                                        <p:tgtEl>
                                          <p:spTgt spid="60419">
                                            <p:txEl>
                                              <p:pRg st="10" end="10"/>
                                            </p:txEl>
                                          </p:spTgt>
                                        </p:tgtEl>
                                        <p:attrNameLst>
                                          <p:attrName>ppt_x</p:attrName>
                                        </p:attrNameLst>
                                      </p:cBhvr>
                                      <p:tavLst>
                                        <p:tav tm="0">
                                          <p:val>
                                            <p:strVal val="#ppt_x-#ppt_w/2"/>
                                          </p:val>
                                        </p:tav>
                                        <p:tav tm="100000">
                                          <p:val>
                                            <p:strVal val="#ppt_x"/>
                                          </p:val>
                                        </p:tav>
                                      </p:tavLst>
                                    </p:anim>
                                    <p:anim calcmode="lin" valueType="num">
                                      <p:cBhvr>
                                        <p:cTn id="40" dur="500" fill="hold"/>
                                        <p:tgtEl>
                                          <p:spTgt spid="60419">
                                            <p:txEl>
                                              <p:pRg st="10" end="10"/>
                                            </p:txEl>
                                          </p:spTgt>
                                        </p:tgtEl>
                                        <p:attrNameLst>
                                          <p:attrName>ppt_y</p:attrName>
                                        </p:attrNameLst>
                                      </p:cBhvr>
                                      <p:tavLst>
                                        <p:tav tm="0">
                                          <p:val>
                                            <p:strVal val="#ppt_y"/>
                                          </p:val>
                                        </p:tav>
                                        <p:tav tm="100000">
                                          <p:val>
                                            <p:strVal val="#ppt_y"/>
                                          </p:val>
                                        </p:tav>
                                      </p:tavLst>
                                    </p:anim>
                                    <p:anim calcmode="lin" valueType="num">
                                      <p:cBhvr>
                                        <p:cTn id="41" dur="500" fill="hold"/>
                                        <p:tgtEl>
                                          <p:spTgt spid="60419">
                                            <p:txEl>
                                              <p:pRg st="10" end="10"/>
                                            </p:txEl>
                                          </p:spTgt>
                                        </p:tgtEl>
                                        <p:attrNameLst>
                                          <p:attrName>ppt_w</p:attrName>
                                        </p:attrNameLst>
                                      </p:cBhvr>
                                      <p:tavLst>
                                        <p:tav tm="0">
                                          <p:val>
                                            <p:fltVal val="0"/>
                                          </p:val>
                                        </p:tav>
                                        <p:tav tm="100000">
                                          <p:val>
                                            <p:strVal val="#ppt_w"/>
                                          </p:val>
                                        </p:tav>
                                      </p:tavLst>
                                    </p:anim>
                                    <p:anim calcmode="lin" valueType="num">
                                      <p:cBhvr>
                                        <p:cTn id="42" dur="500" fill="hold"/>
                                        <p:tgtEl>
                                          <p:spTgt spid="60419">
                                            <p:txEl>
                                              <p:pRg st="10" end="10"/>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60419">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0419">
                                            <p:txEl>
                                              <p:pRg st="12" end="12"/>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box(out)">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034926D5-9D0B-49F1-8319-BBB8F39696BA}" type="slidenum">
              <a:rPr lang="en-US" altLang="zh-CN">
                <a:latin typeface="华文新魏" pitchFamily="2" charset="-122"/>
                <a:ea typeface="华文新魏" pitchFamily="2" charset="-122"/>
              </a:rPr>
              <a:pPr algn="r"/>
              <a:t>38</a:t>
            </a:fld>
            <a:endParaRPr lang="en-US" altLang="zh-CN">
              <a:latin typeface="华文新魏" pitchFamily="2" charset="-122"/>
              <a:ea typeface="华文新魏" pitchFamily="2" charset="-122"/>
            </a:endParaRPr>
          </a:p>
        </p:txBody>
      </p:sp>
      <p:sp>
        <p:nvSpPr>
          <p:cNvPr id="62467" name="Text Box 4"/>
          <p:cNvSpPr txBox="1">
            <a:spLocks noChangeArrowheads="1"/>
          </p:cNvSpPr>
          <p:nvPr/>
        </p:nvSpPr>
        <p:spPr bwMode="auto">
          <a:xfrm>
            <a:off x="500063" y="3100388"/>
            <a:ext cx="854868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3000" b="1">
                <a:latin typeface="仿宋_GB2312" pitchFamily="49" charset="-122"/>
                <a:ea typeface="仿宋_GB2312" pitchFamily="49" charset="-122"/>
              </a:rPr>
              <a:t>    </a:t>
            </a:r>
            <a:r>
              <a:rPr lang="zh-CN" altLang="en-US" sz="3000" b="1">
                <a:latin typeface="仿宋_GB2312" pitchFamily="49" charset="-122"/>
                <a:ea typeface="仿宋_GB2312" pitchFamily="49" charset="-122"/>
              </a:rPr>
              <a:t>在主串的第</a:t>
            </a:r>
            <a:r>
              <a:rPr lang="en-US" altLang="zh-CN" sz="3000" b="1">
                <a:ea typeface="仿宋_GB2312" pitchFamily="49" charset="-122"/>
              </a:rPr>
              <a:t>i</a:t>
            </a:r>
            <a:r>
              <a:rPr lang="zh-CN" altLang="en-US" sz="3000" b="1">
                <a:latin typeface="仿宋_GB2312" pitchFamily="49" charset="-122"/>
                <a:ea typeface="仿宋_GB2312" pitchFamily="49" charset="-122"/>
              </a:rPr>
              <a:t>个字符</a:t>
            </a:r>
            <a:r>
              <a:rPr lang="en-US" altLang="zh-CN" sz="3000" b="1">
                <a:ea typeface="仿宋_GB2312" pitchFamily="49" charset="-122"/>
              </a:rPr>
              <a:t>t</a:t>
            </a:r>
            <a:r>
              <a:rPr lang="en-US" altLang="zh-CN" sz="3000" b="1" baseline="-30000">
                <a:ea typeface="仿宋_GB2312" pitchFamily="49" charset="-122"/>
              </a:rPr>
              <a:t>i</a:t>
            </a:r>
            <a:r>
              <a:rPr lang="zh-CN" altLang="en-US" sz="3000" b="1">
                <a:latin typeface="仿宋_GB2312" pitchFamily="49" charset="-122"/>
                <a:ea typeface="仿宋_GB2312" pitchFamily="49" charset="-122"/>
              </a:rPr>
              <a:t>与模式中</a:t>
            </a:r>
            <a:r>
              <a:rPr lang="en-US" altLang="zh-CN" sz="3000" b="1">
                <a:ea typeface="仿宋_GB2312" pitchFamily="49" charset="-122"/>
              </a:rPr>
              <a:t>p</a:t>
            </a:r>
            <a:r>
              <a:rPr lang="en-US" altLang="zh-CN" sz="3000" b="1" baseline="-30000">
                <a:ea typeface="仿宋_GB2312" pitchFamily="49" charset="-122"/>
              </a:rPr>
              <a:t>j</a:t>
            </a:r>
            <a:r>
              <a:rPr lang="zh-CN" altLang="en-US" sz="3000" b="1">
                <a:latin typeface="仿宋_GB2312" pitchFamily="49" charset="-122"/>
                <a:ea typeface="仿宋_GB2312" pitchFamily="49" charset="-122"/>
              </a:rPr>
              <a:t>匹配失败时，</a:t>
            </a:r>
            <a:r>
              <a:rPr lang="en-US" altLang="zh-CN" sz="3000" b="1">
                <a:ea typeface="仿宋_GB2312" pitchFamily="49" charset="-122"/>
              </a:rPr>
              <a:t>i</a:t>
            </a:r>
            <a:r>
              <a:rPr lang="zh-CN" altLang="en-US" sz="3000" b="1">
                <a:latin typeface="仿宋_GB2312" pitchFamily="49" charset="-122"/>
                <a:ea typeface="仿宋_GB2312" pitchFamily="49" charset="-122"/>
              </a:rPr>
              <a:t>不回退，而是在模式中向前找适当字符</a:t>
            </a:r>
            <a:r>
              <a:rPr lang="en-US" altLang="zh-CN" sz="3000" b="1">
                <a:ea typeface="仿宋_GB2312" pitchFamily="49" charset="-122"/>
              </a:rPr>
              <a:t>p</a:t>
            </a:r>
            <a:r>
              <a:rPr lang="en-US" altLang="zh-CN" sz="3000" b="1" baseline="-30000">
                <a:ea typeface="仿宋_GB2312" pitchFamily="49" charset="-122"/>
              </a:rPr>
              <a:t>k</a:t>
            </a:r>
            <a:r>
              <a:rPr lang="zh-CN" altLang="en-US" sz="3000" b="1">
                <a:latin typeface="仿宋_GB2312" pitchFamily="49" charset="-122"/>
                <a:ea typeface="仿宋_GB2312" pitchFamily="49" charset="-122"/>
              </a:rPr>
              <a:t>与</a:t>
            </a:r>
            <a:r>
              <a:rPr lang="en-US" altLang="zh-CN" sz="3000" b="1">
                <a:ea typeface="仿宋_GB2312" pitchFamily="49" charset="-122"/>
              </a:rPr>
              <a:t>t</a:t>
            </a:r>
            <a:r>
              <a:rPr lang="en-US" altLang="zh-CN" sz="3000" b="1" baseline="-30000">
                <a:ea typeface="仿宋_GB2312" pitchFamily="49" charset="-122"/>
              </a:rPr>
              <a:t>i</a:t>
            </a:r>
            <a:r>
              <a:rPr lang="zh-CN" altLang="en-US" sz="3000" b="1">
                <a:latin typeface="仿宋_GB2312" pitchFamily="49" charset="-122"/>
                <a:ea typeface="仿宋_GB2312" pitchFamily="49" charset="-122"/>
              </a:rPr>
              <a:t>继续比较，即：</a:t>
            </a:r>
            <a:r>
              <a:rPr lang="en-US" altLang="zh-CN" sz="3000" b="1">
                <a:ea typeface="仿宋_GB2312" pitchFamily="49" charset="-122"/>
              </a:rPr>
              <a:t>p</a:t>
            </a:r>
            <a:r>
              <a:rPr lang="en-US" altLang="zh-CN" sz="3000" b="1" baseline="-30000">
                <a:ea typeface="仿宋_GB2312" pitchFamily="49" charset="-122"/>
              </a:rPr>
              <a:t>k</a:t>
            </a:r>
            <a:r>
              <a:rPr lang="zh-CN" altLang="en-US" sz="3000" b="1">
                <a:latin typeface="仿宋_GB2312" pitchFamily="49" charset="-122"/>
                <a:ea typeface="仿宋_GB2312" pitchFamily="49" charset="-122"/>
              </a:rPr>
              <a:t>与</a:t>
            </a:r>
            <a:r>
              <a:rPr lang="en-US" altLang="zh-CN" sz="3000" b="1">
                <a:ea typeface="仿宋_GB2312" pitchFamily="49" charset="-122"/>
              </a:rPr>
              <a:t>t</a:t>
            </a:r>
            <a:r>
              <a:rPr lang="en-US" altLang="zh-CN" sz="3000" b="1" baseline="-30000">
                <a:ea typeface="仿宋_GB2312" pitchFamily="49" charset="-122"/>
              </a:rPr>
              <a:t>i</a:t>
            </a:r>
            <a:r>
              <a:rPr lang="en-US" altLang="zh-CN" sz="3000" b="1" baseline="-30000">
                <a:latin typeface="仿宋_GB2312" pitchFamily="49" charset="-122"/>
                <a:ea typeface="仿宋_GB2312" pitchFamily="49" charset="-122"/>
              </a:rPr>
              <a:t>   </a:t>
            </a:r>
            <a:r>
              <a:rPr lang="en-US" altLang="zh-CN" sz="3000" b="1">
                <a:ea typeface="仿宋_GB2312" pitchFamily="49" charset="-122"/>
              </a:rPr>
              <a:t>p</a:t>
            </a:r>
            <a:r>
              <a:rPr lang="en-US" altLang="zh-CN" sz="3000" b="1" baseline="-30000">
                <a:ea typeface="仿宋_GB2312" pitchFamily="49" charset="-122"/>
              </a:rPr>
              <a:t>k+1</a:t>
            </a:r>
            <a:r>
              <a:rPr lang="zh-CN" altLang="en-US" sz="3000" b="1">
                <a:latin typeface="仿宋_GB2312" pitchFamily="49" charset="-122"/>
                <a:ea typeface="仿宋_GB2312" pitchFamily="49" charset="-122"/>
              </a:rPr>
              <a:t>与</a:t>
            </a:r>
            <a:r>
              <a:rPr lang="en-US" altLang="zh-CN" sz="3000" b="1">
                <a:ea typeface="仿宋_GB2312" pitchFamily="49" charset="-122"/>
              </a:rPr>
              <a:t>t</a:t>
            </a:r>
            <a:r>
              <a:rPr lang="en-US" altLang="zh-CN" sz="3000" b="1" baseline="-30000">
                <a:ea typeface="仿宋_GB2312" pitchFamily="49" charset="-122"/>
              </a:rPr>
              <a:t>i+1</a:t>
            </a:r>
            <a:r>
              <a:rPr lang="en-US" altLang="zh-CN" sz="3000" b="1">
                <a:ea typeface="仿宋_GB2312" pitchFamily="49" charset="-122"/>
              </a:rPr>
              <a:t>……..</a:t>
            </a:r>
          </a:p>
          <a:p>
            <a:r>
              <a:rPr lang="en-US" altLang="zh-CN" sz="3000" b="1">
                <a:ea typeface="仿宋_GB2312" pitchFamily="49" charset="-122"/>
              </a:rPr>
              <a:t>        k</a:t>
            </a:r>
            <a:r>
              <a:rPr lang="zh-CN" altLang="en-US" sz="3000" b="1">
                <a:latin typeface="仿宋_GB2312" pitchFamily="49" charset="-122"/>
                <a:ea typeface="仿宋_GB2312" pitchFamily="49" charset="-122"/>
              </a:rPr>
              <a:t>称为</a:t>
            </a:r>
            <a:r>
              <a:rPr lang="en-US" altLang="zh-CN" sz="3000" b="1">
                <a:ea typeface="仿宋_GB2312" pitchFamily="49" charset="-122"/>
              </a:rPr>
              <a:t>p</a:t>
            </a:r>
            <a:r>
              <a:rPr lang="en-US" altLang="zh-CN" sz="3000" b="1" baseline="-25000">
                <a:ea typeface="仿宋_GB2312" pitchFamily="49" charset="-122"/>
              </a:rPr>
              <a:t>j</a:t>
            </a:r>
            <a:r>
              <a:rPr lang="zh-CN" altLang="en-US" sz="3000" b="1">
                <a:latin typeface="仿宋_GB2312" pitchFamily="49" charset="-122"/>
                <a:ea typeface="仿宋_GB2312" pitchFamily="49" charset="-122"/>
              </a:rPr>
              <a:t>的失败函数值，记作</a:t>
            </a:r>
            <a:r>
              <a:rPr lang="zh-CN" altLang="en-US" sz="3000" b="1">
                <a:ea typeface="仿宋_GB2312" pitchFamily="49" charset="-122"/>
              </a:rPr>
              <a:t> </a:t>
            </a:r>
            <a:r>
              <a:rPr lang="en-US" altLang="zh-CN" sz="3000" b="1">
                <a:solidFill>
                  <a:srgbClr val="FF0000"/>
                </a:solidFill>
                <a:ea typeface="仿宋_GB2312" pitchFamily="49" charset="-122"/>
              </a:rPr>
              <a:t>next[j]=k</a:t>
            </a:r>
            <a:r>
              <a:rPr lang="zh-CN" altLang="en-US" sz="3000" b="1">
                <a:ea typeface="仿宋_GB2312" pitchFamily="49" charset="-122"/>
              </a:rPr>
              <a:t>。</a:t>
            </a:r>
            <a:endParaRPr lang="en-US" altLang="zh-CN" sz="3000" b="1">
              <a:ea typeface="仿宋_GB2312" pitchFamily="49" charset="-122"/>
            </a:endParaRPr>
          </a:p>
          <a:p>
            <a:r>
              <a:rPr lang="zh-CN" altLang="en-US" sz="3000" b="1">
                <a:latin typeface="仿宋_GB2312" pitchFamily="49" charset="-122"/>
                <a:ea typeface="仿宋_GB2312" pitchFamily="49" charset="-122"/>
              </a:rPr>
              <a:t>    </a:t>
            </a:r>
            <a:r>
              <a:rPr lang="en-US" altLang="zh-CN" sz="3000" b="1">
                <a:ea typeface="仿宋_GB2312" pitchFamily="49" charset="-122"/>
              </a:rPr>
              <a:t>p</a:t>
            </a:r>
            <a:r>
              <a:rPr lang="en-US" altLang="zh-CN" sz="3000" b="1" baseline="-30000">
                <a:ea typeface="仿宋_GB2312" pitchFamily="49" charset="-122"/>
              </a:rPr>
              <a:t>0</a:t>
            </a:r>
            <a:r>
              <a:rPr lang="en-US" altLang="zh-CN" sz="3000" b="1">
                <a:ea typeface="仿宋_GB2312" pitchFamily="49" charset="-122"/>
              </a:rPr>
              <a:t>p</a:t>
            </a:r>
            <a:r>
              <a:rPr lang="en-US" altLang="zh-CN" sz="3000" b="1" baseline="-30000">
                <a:ea typeface="仿宋_GB2312" pitchFamily="49" charset="-122"/>
              </a:rPr>
              <a:t>1</a:t>
            </a:r>
            <a:r>
              <a:rPr lang="en-US" altLang="zh-CN" sz="3000" b="1">
                <a:ea typeface="仿宋_GB2312" pitchFamily="49" charset="-122"/>
              </a:rPr>
              <a:t>p</a:t>
            </a:r>
            <a:r>
              <a:rPr lang="en-US" altLang="zh-CN" sz="3000" b="1" baseline="-30000">
                <a:ea typeface="仿宋_GB2312" pitchFamily="49" charset="-122"/>
              </a:rPr>
              <a:t>2</a:t>
            </a:r>
            <a:r>
              <a:rPr lang="en-US" altLang="zh-CN" sz="3000" b="1">
                <a:ea typeface="仿宋_GB2312" pitchFamily="49" charset="-122"/>
              </a:rPr>
              <a:t>…p</a:t>
            </a:r>
            <a:r>
              <a:rPr lang="en-US" altLang="zh-CN" sz="3000" b="1" baseline="-30000">
                <a:ea typeface="仿宋_GB2312" pitchFamily="49" charset="-122"/>
              </a:rPr>
              <a:t>k-1</a:t>
            </a:r>
            <a:r>
              <a:rPr lang="zh-CN" altLang="en-US" sz="3000" b="1">
                <a:latin typeface="仿宋_GB2312" pitchFamily="49" charset="-122"/>
                <a:ea typeface="仿宋_GB2312" pitchFamily="49" charset="-122"/>
              </a:rPr>
              <a:t>既是</a:t>
            </a:r>
            <a:r>
              <a:rPr lang="zh-CN" altLang="en-US" sz="3000" b="1">
                <a:ea typeface="仿宋_GB2312" pitchFamily="49" charset="-122"/>
              </a:rPr>
              <a:t> </a:t>
            </a:r>
            <a:r>
              <a:rPr lang="en-US" altLang="zh-CN" sz="3000" b="1">
                <a:ea typeface="仿宋_GB2312" pitchFamily="49" charset="-122"/>
              </a:rPr>
              <a:t>p</a:t>
            </a:r>
            <a:r>
              <a:rPr lang="en-US" altLang="zh-CN" sz="3000" b="1" baseline="-30000">
                <a:ea typeface="仿宋_GB2312" pitchFamily="49" charset="-122"/>
              </a:rPr>
              <a:t>0</a:t>
            </a:r>
            <a:r>
              <a:rPr lang="en-US" altLang="zh-CN" sz="3000" b="1">
                <a:ea typeface="仿宋_GB2312" pitchFamily="49" charset="-122"/>
              </a:rPr>
              <a:t>p</a:t>
            </a:r>
            <a:r>
              <a:rPr lang="en-US" altLang="zh-CN" sz="3000" b="1" baseline="-30000">
                <a:ea typeface="仿宋_GB2312" pitchFamily="49" charset="-122"/>
              </a:rPr>
              <a:t>1</a:t>
            </a:r>
            <a:r>
              <a:rPr lang="en-US" altLang="zh-CN" sz="3000" b="1">
                <a:ea typeface="仿宋_GB2312" pitchFamily="49" charset="-122"/>
              </a:rPr>
              <a:t>…p</a:t>
            </a:r>
            <a:r>
              <a:rPr lang="en-US" altLang="zh-CN" sz="3000" b="1" baseline="-30000">
                <a:ea typeface="仿宋_GB2312" pitchFamily="49" charset="-122"/>
              </a:rPr>
              <a:t>j-1 </a:t>
            </a:r>
            <a:r>
              <a:rPr lang="zh-CN" altLang="en-US" sz="3000" b="1">
                <a:latin typeface="仿宋_GB2312" pitchFamily="49" charset="-122"/>
                <a:ea typeface="仿宋_GB2312" pitchFamily="49" charset="-122"/>
              </a:rPr>
              <a:t>的前缀、又是其后缀的最大子串。</a:t>
            </a:r>
            <a:r>
              <a:rPr lang="en-US" altLang="zh-CN" sz="3000" b="1" i="1">
                <a:solidFill>
                  <a:srgbClr val="FF0000"/>
                </a:solidFill>
                <a:ea typeface="仿宋_GB2312" pitchFamily="49" charset="-122"/>
              </a:rPr>
              <a:t>k</a:t>
            </a:r>
            <a:r>
              <a:rPr lang="zh-CN" altLang="en-US" sz="3000" b="1" i="1">
                <a:solidFill>
                  <a:srgbClr val="FF0000"/>
                </a:solidFill>
                <a:latin typeface="仿宋_GB2312" pitchFamily="49" charset="-122"/>
                <a:ea typeface="仿宋_GB2312" pitchFamily="49" charset="-122"/>
              </a:rPr>
              <a:t>与主串无关！！</a:t>
            </a:r>
            <a:endParaRPr lang="en-US" altLang="zh-CN" sz="3000" b="1">
              <a:ea typeface="仿宋_GB2312" pitchFamily="49" charset="-122"/>
            </a:endParaRPr>
          </a:p>
          <a:p>
            <a:r>
              <a:rPr lang="en-US" altLang="zh-CN" sz="3000" b="1">
                <a:latin typeface="仿宋_GB2312" pitchFamily="49" charset="-122"/>
                <a:ea typeface="仿宋_GB2312" pitchFamily="49" charset="-122"/>
              </a:rPr>
              <a:t>    </a:t>
            </a:r>
            <a:r>
              <a:rPr lang="zh-CN" altLang="en-US" sz="3000" b="1">
                <a:latin typeface="仿宋_GB2312" pitchFamily="49" charset="-122"/>
                <a:ea typeface="仿宋_GB2312" pitchFamily="49" charset="-122"/>
              </a:rPr>
              <a:t>此</a:t>
            </a:r>
            <a:r>
              <a:rPr lang="en-US" altLang="zh-CN" sz="3000" b="1">
                <a:ea typeface="仿宋_GB2312" pitchFamily="49" charset="-122"/>
              </a:rPr>
              <a:t>p</a:t>
            </a:r>
            <a:r>
              <a:rPr lang="en-US" altLang="zh-CN" sz="3000" b="1" baseline="-30000">
                <a:ea typeface="仿宋_GB2312" pitchFamily="49" charset="-122"/>
              </a:rPr>
              <a:t>k</a:t>
            </a:r>
            <a:r>
              <a:rPr lang="zh-CN" altLang="en-US" sz="3000" b="1">
                <a:latin typeface="仿宋_GB2312" pitchFamily="49" charset="-122"/>
                <a:ea typeface="仿宋_GB2312" pitchFamily="49" charset="-122"/>
              </a:rPr>
              <a:t>不是任意的，得根据一定算法找出</a:t>
            </a:r>
            <a:r>
              <a:rPr lang="zh-CN" altLang="en-US" sz="3000" b="1">
                <a:ea typeface="仿宋_GB2312" pitchFamily="49" charset="-122"/>
              </a:rPr>
              <a:t>。</a:t>
            </a:r>
            <a:endParaRPr lang="zh-CN" altLang="en-US" sz="3000" b="1">
              <a:solidFill>
                <a:srgbClr val="FF0000"/>
              </a:solidFill>
              <a:latin typeface="仿宋_GB2312" pitchFamily="49" charset="-122"/>
              <a:ea typeface="仿宋_GB2312" pitchFamily="49" charset="-122"/>
            </a:endParaRPr>
          </a:p>
        </p:txBody>
      </p:sp>
      <p:grpSp>
        <p:nvGrpSpPr>
          <p:cNvPr id="45060" name="Group 4"/>
          <p:cNvGrpSpPr>
            <a:grpSpLocks/>
          </p:cNvGrpSpPr>
          <p:nvPr/>
        </p:nvGrpSpPr>
        <p:grpSpPr bwMode="auto">
          <a:xfrm>
            <a:off x="611188" y="620713"/>
            <a:ext cx="7218362" cy="2133600"/>
            <a:chOff x="-563" y="0"/>
            <a:chExt cx="4547" cy="1344"/>
          </a:xfrm>
        </p:grpSpPr>
        <p:grpSp>
          <p:nvGrpSpPr>
            <p:cNvPr id="45065" name="Group 5"/>
            <p:cNvGrpSpPr>
              <a:grpSpLocks/>
            </p:cNvGrpSpPr>
            <p:nvPr/>
          </p:nvGrpSpPr>
          <p:grpSpPr bwMode="auto">
            <a:xfrm>
              <a:off x="-303" y="0"/>
              <a:ext cx="4287" cy="499"/>
              <a:chOff x="-303" y="0"/>
              <a:chExt cx="4287" cy="499"/>
            </a:xfrm>
          </p:grpSpPr>
          <p:sp>
            <p:nvSpPr>
              <p:cNvPr id="45084" name="Rectangle 7"/>
              <p:cNvSpPr>
                <a:spLocks noChangeArrowheads="1"/>
              </p:cNvSpPr>
              <p:nvPr/>
            </p:nvSpPr>
            <p:spPr bwMode="auto">
              <a:xfrm>
                <a:off x="384" y="240"/>
                <a:ext cx="3600" cy="192"/>
              </a:xfrm>
              <a:prstGeom prst="rect">
                <a:avLst/>
              </a:prstGeom>
              <a:solidFill>
                <a:schemeClr val="bg1"/>
              </a:solidFill>
              <a:ln w="9525">
                <a:solidFill>
                  <a:schemeClr val="tx1"/>
                </a:solidFill>
                <a:miter lim="800000"/>
                <a:headEnd/>
                <a:tailEnd/>
              </a:ln>
            </p:spPr>
            <p:txBody>
              <a:bodyPr wrap="none" anchor="ctr"/>
              <a:lstStyle/>
              <a:p>
                <a:pPr algn="ctr"/>
                <a:r>
                  <a:rPr lang="en-US" altLang="zh-CN"/>
                  <a:t>   …</a:t>
                </a:r>
              </a:p>
            </p:txBody>
          </p:sp>
          <p:sp>
            <p:nvSpPr>
              <p:cNvPr id="45085" name="Text Box 8"/>
              <p:cNvSpPr txBox="1">
                <a:spLocks noChangeArrowheads="1"/>
              </p:cNvSpPr>
              <p:nvPr/>
            </p:nvSpPr>
            <p:spPr bwMode="auto">
              <a:xfrm>
                <a:off x="-303" y="208"/>
                <a:ext cx="6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pPr>
                <a:r>
                  <a:rPr lang="zh-CN" altLang="en-US" b="1">
                    <a:latin typeface="仿宋_GB2312" pitchFamily="49" charset="-122"/>
                    <a:ea typeface="仿宋_GB2312" pitchFamily="49" charset="-122"/>
                  </a:rPr>
                  <a:t>主串</a:t>
                </a:r>
                <a:r>
                  <a:rPr lang="en-US" altLang="zh-CN"/>
                  <a:t>T</a:t>
                </a:r>
              </a:p>
            </p:txBody>
          </p:sp>
          <p:sp>
            <p:nvSpPr>
              <p:cNvPr id="45086" name="Text Box 9"/>
              <p:cNvSpPr txBox="1">
                <a:spLocks noChangeArrowheads="1"/>
              </p:cNvSpPr>
              <p:nvPr/>
            </p:nvSpPr>
            <p:spPr bwMode="auto">
              <a:xfrm>
                <a:off x="1269" y="0"/>
                <a:ext cx="12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pPr>
                <a:r>
                  <a:rPr lang="en-US" altLang="zh-CN"/>
                  <a:t>i</a:t>
                </a:r>
              </a:p>
            </p:txBody>
          </p:sp>
          <p:sp>
            <p:nvSpPr>
              <p:cNvPr id="45087" name="Line 10"/>
              <p:cNvSpPr>
                <a:spLocks noChangeShapeType="1"/>
              </p:cNvSpPr>
              <p:nvPr/>
            </p:nvSpPr>
            <p:spPr bwMode="auto">
              <a:xfrm>
                <a:off x="528"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8" name="Line 11"/>
              <p:cNvSpPr>
                <a:spLocks noChangeShapeType="1"/>
              </p:cNvSpPr>
              <p:nvPr/>
            </p:nvSpPr>
            <p:spPr bwMode="auto">
              <a:xfrm>
                <a:off x="672"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9" name="Line 12"/>
              <p:cNvSpPr>
                <a:spLocks noChangeShapeType="1"/>
              </p:cNvSpPr>
              <p:nvPr/>
            </p:nvSpPr>
            <p:spPr bwMode="auto">
              <a:xfrm>
                <a:off x="816"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0" name="Line 13"/>
              <p:cNvSpPr>
                <a:spLocks noChangeShapeType="1"/>
              </p:cNvSpPr>
              <p:nvPr/>
            </p:nvSpPr>
            <p:spPr bwMode="auto">
              <a:xfrm>
                <a:off x="960"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1" name="Line 14"/>
              <p:cNvSpPr>
                <a:spLocks noChangeShapeType="1"/>
              </p:cNvSpPr>
              <p:nvPr/>
            </p:nvSpPr>
            <p:spPr bwMode="auto">
              <a:xfrm>
                <a:off x="1104"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2" name="Line 15"/>
              <p:cNvSpPr>
                <a:spLocks noChangeShapeType="1"/>
              </p:cNvSpPr>
              <p:nvPr/>
            </p:nvSpPr>
            <p:spPr bwMode="auto">
              <a:xfrm>
                <a:off x="1248"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3" name="Line 16"/>
              <p:cNvSpPr>
                <a:spLocks noChangeShapeType="1"/>
              </p:cNvSpPr>
              <p:nvPr/>
            </p:nvSpPr>
            <p:spPr bwMode="auto">
              <a:xfrm>
                <a:off x="1392"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4" name="Line 17"/>
              <p:cNvSpPr>
                <a:spLocks noChangeShapeType="1"/>
              </p:cNvSpPr>
              <p:nvPr/>
            </p:nvSpPr>
            <p:spPr bwMode="auto">
              <a:xfrm>
                <a:off x="1536"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5" name="Line 18"/>
              <p:cNvSpPr>
                <a:spLocks noChangeShapeType="1"/>
              </p:cNvSpPr>
              <p:nvPr/>
            </p:nvSpPr>
            <p:spPr bwMode="auto">
              <a:xfrm>
                <a:off x="1680"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6" name="Line 19"/>
              <p:cNvSpPr>
                <a:spLocks noChangeShapeType="1"/>
              </p:cNvSpPr>
              <p:nvPr/>
            </p:nvSpPr>
            <p:spPr bwMode="auto">
              <a:xfrm>
                <a:off x="1824"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7" name="Line 20"/>
              <p:cNvSpPr>
                <a:spLocks noChangeShapeType="1"/>
              </p:cNvSpPr>
              <p:nvPr/>
            </p:nvSpPr>
            <p:spPr bwMode="auto">
              <a:xfrm>
                <a:off x="1968"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8" name="Line 21"/>
              <p:cNvSpPr>
                <a:spLocks noChangeShapeType="1"/>
              </p:cNvSpPr>
              <p:nvPr/>
            </p:nvSpPr>
            <p:spPr bwMode="auto">
              <a:xfrm>
                <a:off x="2112"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9" name="Line 22"/>
              <p:cNvSpPr>
                <a:spLocks noChangeShapeType="1"/>
              </p:cNvSpPr>
              <p:nvPr/>
            </p:nvSpPr>
            <p:spPr bwMode="auto">
              <a:xfrm>
                <a:off x="2400"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0" name="Line 23"/>
              <p:cNvSpPr>
                <a:spLocks noChangeShapeType="1"/>
              </p:cNvSpPr>
              <p:nvPr/>
            </p:nvSpPr>
            <p:spPr bwMode="auto">
              <a:xfrm>
                <a:off x="2544"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1" name="Line 24"/>
              <p:cNvSpPr>
                <a:spLocks noChangeShapeType="1"/>
              </p:cNvSpPr>
              <p:nvPr/>
            </p:nvSpPr>
            <p:spPr bwMode="auto">
              <a:xfrm>
                <a:off x="2688"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2" name="Line 25"/>
              <p:cNvSpPr>
                <a:spLocks noChangeShapeType="1"/>
              </p:cNvSpPr>
              <p:nvPr/>
            </p:nvSpPr>
            <p:spPr bwMode="auto">
              <a:xfrm>
                <a:off x="2832"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3" name="Line 26"/>
              <p:cNvSpPr>
                <a:spLocks noChangeShapeType="1"/>
              </p:cNvSpPr>
              <p:nvPr/>
            </p:nvSpPr>
            <p:spPr bwMode="auto">
              <a:xfrm>
                <a:off x="2976"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4" name="Line 27"/>
              <p:cNvSpPr>
                <a:spLocks noChangeShapeType="1"/>
              </p:cNvSpPr>
              <p:nvPr/>
            </p:nvSpPr>
            <p:spPr bwMode="auto">
              <a:xfrm>
                <a:off x="3120"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5" name="Line 28"/>
              <p:cNvSpPr>
                <a:spLocks noChangeShapeType="1"/>
              </p:cNvSpPr>
              <p:nvPr/>
            </p:nvSpPr>
            <p:spPr bwMode="auto">
              <a:xfrm>
                <a:off x="3264"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6" name="Line 29"/>
              <p:cNvSpPr>
                <a:spLocks noChangeShapeType="1"/>
              </p:cNvSpPr>
              <p:nvPr/>
            </p:nvSpPr>
            <p:spPr bwMode="auto">
              <a:xfrm>
                <a:off x="3408"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7" name="Line 30"/>
              <p:cNvSpPr>
                <a:spLocks noChangeShapeType="1"/>
              </p:cNvSpPr>
              <p:nvPr/>
            </p:nvSpPr>
            <p:spPr bwMode="auto">
              <a:xfrm>
                <a:off x="3552"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8" name="Line 31"/>
              <p:cNvSpPr>
                <a:spLocks noChangeShapeType="1"/>
              </p:cNvSpPr>
              <p:nvPr/>
            </p:nvSpPr>
            <p:spPr bwMode="auto">
              <a:xfrm>
                <a:off x="3696"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9" name="Line 32"/>
              <p:cNvSpPr>
                <a:spLocks noChangeShapeType="1"/>
              </p:cNvSpPr>
              <p:nvPr/>
            </p:nvSpPr>
            <p:spPr bwMode="auto">
              <a:xfrm>
                <a:off x="3840"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10" name="Line 33"/>
              <p:cNvSpPr>
                <a:spLocks noChangeShapeType="1"/>
              </p:cNvSpPr>
              <p:nvPr/>
            </p:nvSpPr>
            <p:spPr bwMode="auto">
              <a:xfrm flipH="1">
                <a:off x="1248" y="24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11" name="Line 34"/>
              <p:cNvSpPr>
                <a:spLocks noChangeShapeType="1"/>
              </p:cNvSpPr>
              <p:nvPr/>
            </p:nvSpPr>
            <p:spPr bwMode="auto">
              <a:xfrm flipH="1">
                <a:off x="1248" y="288"/>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5066" name="Group 34"/>
            <p:cNvGrpSpPr>
              <a:grpSpLocks/>
            </p:cNvGrpSpPr>
            <p:nvPr/>
          </p:nvGrpSpPr>
          <p:grpSpPr bwMode="auto">
            <a:xfrm>
              <a:off x="-563" y="873"/>
              <a:ext cx="2243" cy="471"/>
              <a:chOff x="-563" y="0"/>
              <a:chExt cx="2243" cy="471"/>
            </a:xfrm>
          </p:grpSpPr>
          <p:grpSp>
            <p:nvGrpSpPr>
              <p:cNvPr id="45067" name="Group 35"/>
              <p:cNvGrpSpPr>
                <a:grpSpLocks/>
              </p:cNvGrpSpPr>
              <p:nvPr/>
            </p:nvGrpSpPr>
            <p:grpSpPr bwMode="auto">
              <a:xfrm>
                <a:off x="-563" y="0"/>
                <a:ext cx="2243" cy="471"/>
                <a:chOff x="-563" y="0"/>
                <a:chExt cx="2243" cy="471"/>
              </a:xfrm>
            </p:grpSpPr>
            <p:sp>
              <p:nvSpPr>
                <p:cNvPr id="45072" name="Rectangle 37"/>
                <p:cNvSpPr>
                  <a:spLocks noChangeArrowheads="1"/>
                </p:cNvSpPr>
                <p:nvPr/>
              </p:nvSpPr>
              <p:spPr bwMode="auto">
                <a:xfrm>
                  <a:off x="384" y="96"/>
                  <a:ext cx="1296"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5073" name="Text Box 38"/>
                <p:cNvSpPr txBox="1">
                  <a:spLocks noChangeArrowheads="1"/>
                </p:cNvSpPr>
                <p:nvPr/>
              </p:nvSpPr>
              <p:spPr bwMode="auto">
                <a:xfrm>
                  <a:off x="-563" y="0"/>
                  <a:ext cx="8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pPr>
                  <a:r>
                    <a:rPr lang="zh-CN" altLang="en-US" b="1">
                      <a:latin typeface="仿宋_GB2312" pitchFamily="49" charset="-122"/>
                      <a:ea typeface="仿宋_GB2312" pitchFamily="49" charset="-122"/>
                    </a:rPr>
                    <a:t>模式串</a:t>
                  </a:r>
                  <a:r>
                    <a:rPr lang="en-US" altLang="zh-CN"/>
                    <a:t>P</a:t>
                  </a:r>
                </a:p>
              </p:txBody>
            </p:sp>
            <p:sp>
              <p:nvSpPr>
                <p:cNvPr id="45074" name="Text Box 39"/>
                <p:cNvSpPr txBox="1">
                  <a:spLocks noChangeArrowheads="1"/>
                </p:cNvSpPr>
                <p:nvPr/>
              </p:nvSpPr>
              <p:spPr bwMode="auto">
                <a:xfrm>
                  <a:off x="1266" y="297"/>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pPr>
                  <a:r>
                    <a:rPr lang="en-US" altLang="zh-CN"/>
                    <a:t>j</a:t>
                  </a:r>
                </a:p>
              </p:txBody>
            </p:sp>
            <p:sp>
              <p:nvSpPr>
                <p:cNvPr id="45075" name="Line 40"/>
                <p:cNvSpPr>
                  <a:spLocks noChangeShapeType="1"/>
                </p:cNvSpPr>
                <p:nvPr/>
              </p:nvSpPr>
              <p:spPr bwMode="auto">
                <a:xfrm>
                  <a:off x="528" y="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6" name="Line 41"/>
                <p:cNvSpPr>
                  <a:spLocks noChangeShapeType="1"/>
                </p:cNvSpPr>
                <p:nvPr/>
              </p:nvSpPr>
              <p:spPr bwMode="auto">
                <a:xfrm>
                  <a:off x="672" y="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7" name="Line 42"/>
                <p:cNvSpPr>
                  <a:spLocks noChangeShapeType="1"/>
                </p:cNvSpPr>
                <p:nvPr/>
              </p:nvSpPr>
              <p:spPr bwMode="auto">
                <a:xfrm>
                  <a:off x="816" y="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8" name="Line 43"/>
                <p:cNvSpPr>
                  <a:spLocks noChangeShapeType="1"/>
                </p:cNvSpPr>
                <p:nvPr/>
              </p:nvSpPr>
              <p:spPr bwMode="auto">
                <a:xfrm>
                  <a:off x="960" y="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9" name="Line 44"/>
                <p:cNvSpPr>
                  <a:spLocks noChangeShapeType="1"/>
                </p:cNvSpPr>
                <p:nvPr/>
              </p:nvSpPr>
              <p:spPr bwMode="auto">
                <a:xfrm>
                  <a:off x="1104" y="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0" name="Line 45"/>
                <p:cNvSpPr>
                  <a:spLocks noChangeShapeType="1"/>
                </p:cNvSpPr>
                <p:nvPr/>
              </p:nvSpPr>
              <p:spPr bwMode="auto">
                <a:xfrm>
                  <a:off x="1248" y="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1" name="Line 46"/>
                <p:cNvSpPr>
                  <a:spLocks noChangeShapeType="1"/>
                </p:cNvSpPr>
                <p:nvPr/>
              </p:nvSpPr>
              <p:spPr bwMode="auto">
                <a:xfrm>
                  <a:off x="1392" y="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2" name="Line 47"/>
                <p:cNvSpPr>
                  <a:spLocks noChangeShapeType="1"/>
                </p:cNvSpPr>
                <p:nvPr/>
              </p:nvSpPr>
              <p:spPr bwMode="auto">
                <a:xfrm>
                  <a:off x="1536" y="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3" name="Text Box 48"/>
                <p:cNvSpPr txBox="1">
                  <a:spLocks noChangeArrowheads="1"/>
                </p:cNvSpPr>
                <p:nvPr/>
              </p:nvSpPr>
              <p:spPr bwMode="auto">
                <a:xfrm>
                  <a:off x="690" y="298"/>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pPr>
                  <a:r>
                    <a:rPr lang="en-US" altLang="zh-CN"/>
                    <a:t>k</a:t>
                  </a:r>
                </a:p>
              </p:txBody>
            </p:sp>
          </p:grpSp>
          <p:sp>
            <p:nvSpPr>
              <p:cNvPr id="45068" name="Line 49"/>
              <p:cNvSpPr>
                <a:spLocks noChangeShapeType="1"/>
              </p:cNvSpPr>
              <p:nvPr/>
            </p:nvSpPr>
            <p:spPr bwMode="auto">
              <a:xfrm flipH="1">
                <a:off x="1248"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9" name="Line 50"/>
              <p:cNvSpPr>
                <a:spLocks noChangeShapeType="1"/>
              </p:cNvSpPr>
              <p:nvPr/>
            </p:nvSpPr>
            <p:spPr bwMode="auto">
              <a:xfrm flipH="1">
                <a:off x="1248" y="144"/>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0" name="Line 51"/>
              <p:cNvSpPr>
                <a:spLocks noChangeShapeType="1"/>
              </p:cNvSpPr>
              <p:nvPr/>
            </p:nvSpPr>
            <p:spPr bwMode="auto">
              <a:xfrm flipH="1">
                <a:off x="672" y="9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Line 52"/>
              <p:cNvSpPr>
                <a:spLocks noChangeShapeType="1"/>
              </p:cNvSpPr>
              <p:nvPr/>
            </p:nvSpPr>
            <p:spPr bwMode="auto">
              <a:xfrm flipH="1">
                <a:off x="672" y="14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45061" name="Group 52"/>
          <p:cNvGrpSpPr>
            <a:grpSpLocks/>
          </p:cNvGrpSpPr>
          <p:nvPr/>
        </p:nvGrpSpPr>
        <p:grpSpPr bwMode="auto">
          <a:xfrm>
            <a:off x="3533775" y="1366838"/>
            <a:ext cx="301625" cy="762000"/>
            <a:chOff x="0" y="0"/>
            <a:chExt cx="190" cy="480"/>
          </a:xfrm>
        </p:grpSpPr>
        <p:sp>
          <p:nvSpPr>
            <p:cNvPr id="45063" name="AutoShape 54"/>
            <p:cNvSpPr>
              <a:spLocks noChangeArrowheads="1"/>
            </p:cNvSpPr>
            <p:nvPr/>
          </p:nvSpPr>
          <p:spPr bwMode="auto">
            <a:xfrm>
              <a:off x="0" y="0"/>
              <a:ext cx="96" cy="480"/>
            </a:xfrm>
            <a:prstGeom prst="upDownArrow">
              <a:avLst>
                <a:gd name="adj1" fmla="val 50000"/>
                <a:gd name="adj2" fmla="val 100000"/>
              </a:avLst>
            </a:prstGeom>
            <a:solidFill>
              <a:schemeClr val="tx1"/>
            </a:solidFill>
            <a:ln w="9525">
              <a:solidFill>
                <a:schemeClr val="tx1"/>
              </a:solidFill>
              <a:miter lim="800000"/>
              <a:headEnd/>
              <a:tailEnd/>
            </a:ln>
          </p:spPr>
          <p:txBody>
            <a:bodyPr wrap="none" anchor="ctr"/>
            <a:lstStyle/>
            <a:p>
              <a:endParaRPr lang="zh-CN" altLang="en-US"/>
            </a:p>
          </p:txBody>
        </p:sp>
        <p:sp>
          <p:nvSpPr>
            <p:cNvPr id="45064" name="Text Box 55"/>
            <p:cNvSpPr txBox="1">
              <a:spLocks noChangeArrowheads="1"/>
            </p:cNvSpPr>
            <p:nvPr/>
          </p:nvSpPr>
          <p:spPr bwMode="auto">
            <a:xfrm>
              <a:off x="94" y="154"/>
              <a:ext cx="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pPr>
              <a:r>
                <a:rPr lang="en-US" altLang="zh-CN"/>
                <a:t>≠</a:t>
              </a:r>
            </a:p>
          </p:txBody>
        </p:sp>
      </p:grpSp>
      <p:sp>
        <p:nvSpPr>
          <p:cNvPr id="62519" name="AutoShape 56"/>
          <p:cNvSpPr>
            <a:spLocks noChangeArrowheads="1"/>
          </p:cNvSpPr>
          <p:nvPr/>
        </p:nvSpPr>
        <p:spPr bwMode="auto">
          <a:xfrm rot="2737556">
            <a:off x="3070225" y="1204913"/>
            <a:ext cx="136525" cy="1085850"/>
          </a:xfrm>
          <a:prstGeom prst="upDownArrow">
            <a:avLst>
              <a:gd name="adj1" fmla="val 50000"/>
              <a:gd name="adj2" fmla="val 15907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519"/>
                                        </p:tgtEl>
                                        <p:attrNameLst>
                                          <p:attrName>style.visibility</p:attrName>
                                        </p:attrNameLst>
                                      </p:cBhvr>
                                      <p:to>
                                        <p:strVal val="visible"/>
                                      </p:to>
                                    </p:set>
                                    <p:anim calcmode="lin" valueType="num">
                                      <p:cBhvr additive="base">
                                        <p:cTn id="7" dur="500" fill="hold"/>
                                        <p:tgtEl>
                                          <p:spTgt spid="62519"/>
                                        </p:tgtEl>
                                        <p:attrNameLst>
                                          <p:attrName>ppt_x</p:attrName>
                                        </p:attrNameLst>
                                      </p:cBhvr>
                                      <p:tavLst>
                                        <p:tav tm="0">
                                          <p:val>
                                            <p:strVal val="0-#ppt_w/2"/>
                                          </p:val>
                                        </p:tav>
                                        <p:tav tm="100000">
                                          <p:val>
                                            <p:strVal val="#ppt_x"/>
                                          </p:val>
                                        </p:tav>
                                      </p:tavLst>
                                    </p:anim>
                                    <p:anim calcmode="lin" valueType="num">
                                      <p:cBhvr additive="base">
                                        <p:cTn id="8" dur="500" fill="hold"/>
                                        <p:tgtEl>
                                          <p:spTgt spid="625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7" presetClass="entr" presetSubtype="0" fill="hold" nodeType="clickEffect">
                                  <p:stCondLst>
                                    <p:cond delay="0"/>
                                  </p:stCondLst>
                                  <p:childTnLst>
                                    <p:set>
                                      <p:cBhvr>
                                        <p:cTn id="12" dur="1" fill="hold">
                                          <p:stCondLst>
                                            <p:cond delay="0"/>
                                          </p:stCondLst>
                                        </p:cTn>
                                        <p:tgtEl>
                                          <p:spTgt spid="62467">
                                            <p:txEl>
                                              <p:pRg st="0" end="0"/>
                                            </p:txEl>
                                          </p:spTgt>
                                        </p:tgtEl>
                                        <p:attrNameLst>
                                          <p:attrName>style.visibility</p:attrName>
                                        </p:attrNameLst>
                                      </p:cBhvr>
                                      <p:to>
                                        <p:strVal val="visible"/>
                                      </p:to>
                                    </p:set>
                                    <p:anim calcmode="discrete" valueType="clr">
                                      <p:cBhvr override="childStyle">
                                        <p:cTn id="13" dur="80"/>
                                        <p:tgtEl>
                                          <p:spTgt spid="6246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62467">
                                            <p:txEl>
                                              <p:pRg st="0" end="0"/>
                                            </p:txEl>
                                          </p:spTgt>
                                        </p:tgtEl>
                                        <p:attrNameLst>
                                          <p:attrName>fillcolor</p:attrName>
                                        </p:attrNameLst>
                                      </p:cBhvr>
                                      <p:tavLst>
                                        <p:tav tm="0">
                                          <p:val>
                                            <p:clrVal>
                                              <a:schemeClr val="accent2"/>
                                            </p:clrVal>
                                          </p:val>
                                        </p:tav>
                                        <p:tav tm="50000">
                                          <p:val>
                                            <p:clrVal>
                                              <a:schemeClr val="hlink"/>
                                            </p:clrVal>
                                          </p:val>
                                        </p:tav>
                                      </p:tavLst>
                                    </p:anim>
                                    <p:set>
                                      <p:cBhvr>
                                        <p:cTn id="15" dur="80"/>
                                        <p:tgtEl>
                                          <p:spTgt spid="62467">
                                            <p:txEl>
                                              <p:pRg st="0" end="0"/>
                                            </p:txEl>
                                          </p:spTgt>
                                        </p:tgtEl>
                                        <p:attrNameLst>
                                          <p:attrName>fill.type</p:attrName>
                                        </p:attrNameLst>
                                      </p:cBhvr>
                                      <p:to>
                                        <p:strVal val="solid"/>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7" presetClass="entr" presetSubtype="0" fill="hold" nodeType="clickEffect">
                                  <p:stCondLst>
                                    <p:cond delay="0"/>
                                  </p:stCondLst>
                                  <p:childTnLst>
                                    <p:set>
                                      <p:cBhvr>
                                        <p:cTn id="19" dur="1" fill="hold">
                                          <p:stCondLst>
                                            <p:cond delay="0"/>
                                          </p:stCondLst>
                                        </p:cTn>
                                        <p:tgtEl>
                                          <p:spTgt spid="62467">
                                            <p:txEl>
                                              <p:pRg st="1" end="1"/>
                                            </p:txEl>
                                          </p:spTgt>
                                        </p:tgtEl>
                                        <p:attrNameLst>
                                          <p:attrName>style.visibility</p:attrName>
                                        </p:attrNameLst>
                                      </p:cBhvr>
                                      <p:to>
                                        <p:strVal val="visible"/>
                                      </p:to>
                                    </p:set>
                                    <p:anim calcmode="discrete" valueType="clr">
                                      <p:cBhvr override="childStyle">
                                        <p:cTn id="20" dur="80"/>
                                        <p:tgtEl>
                                          <p:spTgt spid="6246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62467">
                                            <p:txEl>
                                              <p:pRg st="1" end="1"/>
                                            </p:txEl>
                                          </p:spTgt>
                                        </p:tgtEl>
                                        <p:attrNameLst>
                                          <p:attrName>fillcolor</p:attrName>
                                        </p:attrNameLst>
                                      </p:cBhvr>
                                      <p:tavLst>
                                        <p:tav tm="0">
                                          <p:val>
                                            <p:clrVal>
                                              <a:schemeClr val="accent2"/>
                                            </p:clrVal>
                                          </p:val>
                                        </p:tav>
                                        <p:tav tm="50000">
                                          <p:val>
                                            <p:clrVal>
                                              <a:schemeClr val="hlink"/>
                                            </p:clrVal>
                                          </p:val>
                                        </p:tav>
                                      </p:tavLst>
                                    </p:anim>
                                    <p:set>
                                      <p:cBhvr>
                                        <p:cTn id="22" dur="80"/>
                                        <p:tgtEl>
                                          <p:spTgt spid="62467">
                                            <p:txEl>
                                              <p:pRg st="1" end="1"/>
                                            </p:txEl>
                                          </p:spTgt>
                                        </p:tgtEl>
                                        <p:attrNameLst>
                                          <p:attrName>fill.type</p:attrName>
                                        </p:attrNameLst>
                                      </p:cBhvr>
                                      <p:to>
                                        <p:strVal val="solid"/>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7" presetClass="entr" presetSubtype="0" fill="hold" nodeType="clickEffect">
                                  <p:stCondLst>
                                    <p:cond delay="0"/>
                                  </p:stCondLst>
                                  <p:childTnLst>
                                    <p:set>
                                      <p:cBhvr>
                                        <p:cTn id="26" dur="1" fill="hold">
                                          <p:stCondLst>
                                            <p:cond delay="0"/>
                                          </p:stCondLst>
                                        </p:cTn>
                                        <p:tgtEl>
                                          <p:spTgt spid="62467">
                                            <p:txEl>
                                              <p:pRg st="2" end="2"/>
                                            </p:txEl>
                                          </p:spTgt>
                                        </p:tgtEl>
                                        <p:attrNameLst>
                                          <p:attrName>style.visibility</p:attrName>
                                        </p:attrNameLst>
                                      </p:cBhvr>
                                      <p:to>
                                        <p:strVal val="visible"/>
                                      </p:to>
                                    </p:set>
                                    <p:anim calcmode="discrete" valueType="clr">
                                      <p:cBhvr override="childStyle">
                                        <p:cTn id="27" dur="80"/>
                                        <p:tgtEl>
                                          <p:spTgt spid="6246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62467">
                                            <p:txEl>
                                              <p:pRg st="2" end="2"/>
                                            </p:txEl>
                                          </p:spTgt>
                                        </p:tgtEl>
                                        <p:attrNameLst>
                                          <p:attrName>fillcolor</p:attrName>
                                        </p:attrNameLst>
                                      </p:cBhvr>
                                      <p:tavLst>
                                        <p:tav tm="0">
                                          <p:val>
                                            <p:clrVal>
                                              <a:schemeClr val="accent2"/>
                                            </p:clrVal>
                                          </p:val>
                                        </p:tav>
                                        <p:tav tm="50000">
                                          <p:val>
                                            <p:clrVal>
                                              <a:schemeClr val="hlink"/>
                                            </p:clrVal>
                                          </p:val>
                                        </p:tav>
                                      </p:tavLst>
                                    </p:anim>
                                    <p:set>
                                      <p:cBhvr>
                                        <p:cTn id="29" dur="80"/>
                                        <p:tgtEl>
                                          <p:spTgt spid="62467">
                                            <p:txEl>
                                              <p:pRg st="2" end="2"/>
                                            </p:txEl>
                                          </p:spTgt>
                                        </p:tgtEl>
                                        <p:attrNameLst>
                                          <p:attrName>fill.type</p:attrName>
                                        </p:attrNameLst>
                                      </p:cBhvr>
                                      <p:to>
                                        <p:strVal val="solid"/>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7" presetClass="entr" presetSubtype="0" fill="hold" nodeType="clickEffect">
                                  <p:stCondLst>
                                    <p:cond delay="0"/>
                                  </p:stCondLst>
                                  <p:childTnLst>
                                    <p:set>
                                      <p:cBhvr>
                                        <p:cTn id="33" dur="1" fill="hold">
                                          <p:stCondLst>
                                            <p:cond delay="0"/>
                                          </p:stCondLst>
                                        </p:cTn>
                                        <p:tgtEl>
                                          <p:spTgt spid="62467">
                                            <p:txEl>
                                              <p:pRg st="3" end="3"/>
                                            </p:txEl>
                                          </p:spTgt>
                                        </p:tgtEl>
                                        <p:attrNameLst>
                                          <p:attrName>style.visibility</p:attrName>
                                        </p:attrNameLst>
                                      </p:cBhvr>
                                      <p:to>
                                        <p:strVal val="visible"/>
                                      </p:to>
                                    </p:set>
                                    <p:anim calcmode="discrete" valueType="clr">
                                      <p:cBhvr override="childStyle">
                                        <p:cTn id="34" dur="80"/>
                                        <p:tgtEl>
                                          <p:spTgt spid="6246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62467">
                                            <p:txEl>
                                              <p:pRg st="3" end="3"/>
                                            </p:txEl>
                                          </p:spTgt>
                                        </p:tgtEl>
                                        <p:attrNameLst>
                                          <p:attrName>fillcolor</p:attrName>
                                        </p:attrNameLst>
                                      </p:cBhvr>
                                      <p:tavLst>
                                        <p:tav tm="0">
                                          <p:val>
                                            <p:clrVal>
                                              <a:schemeClr val="accent2"/>
                                            </p:clrVal>
                                          </p:val>
                                        </p:tav>
                                        <p:tav tm="50000">
                                          <p:val>
                                            <p:clrVal>
                                              <a:schemeClr val="hlink"/>
                                            </p:clrVal>
                                          </p:val>
                                        </p:tav>
                                      </p:tavLst>
                                    </p:anim>
                                    <p:set>
                                      <p:cBhvr>
                                        <p:cTn id="36" dur="80"/>
                                        <p:tgtEl>
                                          <p:spTgt spid="62467">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19"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358D4F24-6CCB-49DE-AAA6-A24BFF7A0206}" type="slidenum">
              <a:rPr lang="en-US" altLang="zh-CN">
                <a:latin typeface="华文新魏" pitchFamily="2" charset="-122"/>
                <a:ea typeface="华文新魏" pitchFamily="2" charset="-122"/>
              </a:rPr>
              <a:pPr algn="r"/>
              <a:t>39</a:t>
            </a:fld>
            <a:endParaRPr lang="en-US" altLang="zh-CN">
              <a:latin typeface="华文新魏" pitchFamily="2" charset="-122"/>
              <a:ea typeface="华文新魏" pitchFamily="2" charset="-122"/>
            </a:endParaRPr>
          </a:p>
        </p:txBody>
      </p:sp>
      <p:sp>
        <p:nvSpPr>
          <p:cNvPr id="66563" name="Text Box 6"/>
          <p:cNvSpPr txBox="1">
            <a:spLocks noChangeArrowheads="1"/>
          </p:cNvSpPr>
          <p:nvPr/>
        </p:nvSpPr>
        <p:spPr bwMode="auto">
          <a:xfrm>
            <a:off x="0" y="1492250"/>
            <a:ext cx="914400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sz="3000" b="1">
                <a:ea typeface="仿宋_GB2312" pitchFamily="49" charset="-122"/>
              </a:rPr>
              <a:t>根据前面的分析，失败函数可以定义为：</a:t>
            </a:r>
          </a:p>
          <a:p>
            <a:endParaRPr lang="zh-CN" altLang="en-US" sz="2800" b="1"/>
          </a:p>
          <a:p>
            <a:pPr>
              <a:lnSpc>
                <a:spcPct val="110000"/>
              </a:lnSpc>
            </a:pPr>
            <a:r>
              <a:rPr lang="zh-CN" altLang="en-US" sz="2800" b="1"/>
              <a:t>                   </a:t>
            </a:r>
            <a:r>
              <a:rPr lang="en-US" altLang="zh-CN" sz="2800" b="1"/>
              <a:t>-1                     </a:t>
            </a:r>
            <a:r>
              <a:rPr lang="zh-CN" altLang="en-US" sz="2800" b="1">
                <a:ea typeface="仿宋_GB2312" pitchFamily="49" charset="-122"/>
              </a:rPr>
              <a:t>当</a:t>
            </a:r>
            <a:r>
              <a:rPr lang="zh-CN" altLang="en-US" sz="2800" b="1"/>
              <a:t>  </a:t>
            </a:r>
            <a:r>
              <a:rPr lang="en-US" altLang="zh-CN" sz="2800" b="1"/>
              <a:t>j=0  </a:t>
            </a:r>
            <a:r>
              <a:rPr lang="zh-CN" altLang="en-US" sz="2800" b="1">
                <a:ea typeface="仿宋_GB2312" pitchFamily="49" charset="-122"/>
              </a:rPr>
              <a:t>时</a:t>
            </a:r>
            <a:r>
              <a:rPr lang="zh-CN" altLang="en-US" sz="2800" b="1"/>
              <a:t>            </a:t>
            </a:r>
            <a:r>
              <a:rPr lang="en-US" altLang="zh-CN" sz="2800" b="1"/>
              <a:t> </a:t>
            </a:r>
          </a:p>
          <a:p>
            <a:pPr>
              <a:lnSpc>
                <a:spcPct val="110000"/>
              </a:lnSpc>
            </a:pPr>
            <a:r>
              <a:rPr lang="en-US" altLang="zh-CN" sz="2800" b="1"/>
              <a:t> next[j]=    k</a:t>
            </a:r>
            <a:r>
              <a:rPr lang="zh-CN" altLang="en-US" b="1"/>
              <a:t>，    当</a:t>
            </a:r>
            <a:r>
              <a:rPr lang="en-US" altLang="zh-CN" b="1"/>
              <a:t>0≤k≤j-1 </a:t>
            </a:r>
            <a:r>
              <a:rPr lang="zh-CN" altLang="en-US" b="1">
                <a:ea typeface="仿宋_GB2312" pitchFamily="49" charset="-122"/>
              </a:rPr>
              <a:t>且</a:t>
            </a:r>
            <a:r>
              <a:rPr lang="zh-CN" altLang="en-US" b="1"/>
              <a:t> ‘</a:t>
            </a:r>
            <a:r>
              <a:rPr lang="en-US" altLang="zh-CN" b="1"/>
              <a:t>p</a:t>
            </a:r>
            <a:r>
              <a:rPr lang="en-US" altLang="zh-CN" b="1" baseline="-25000"/>
              <a:t>0</a:t>
            </a:r>
            <a:r>
              <a:rPr lang="en-US" altLang="zh-CN" b="1"/>
              <a:t>p</a:t>
            </a:r>
            <a:r>
              <a:rPr lang="en-US" altLang="zh-CN" b="1" baseline="-25000"/>
              <a:t>1</a:t>
            </a:r>
            <a:r>
              <a:rPr lang="en-US" altLang="zh-CN" b="1"/>
              <a:t>...p</a:t>
            </a:r>
            <a:r>
              <a:rPr lang="en-US" altLang="zh-CN" b="1" baseline="-25000"/>
              <a:t>k-1</a:t>
            </a:r>
            <a:r>
              <a:rPr lang="en-US" altLang="zh-CN" b="1"/>
              <a:t>’=‘p</a:t>
            </a:r>
            <a:r>
              <a:rPr lang="en-US" altLang="zh-CN" b="1" baseline="-25000"/>
              <a:t>j-k</a:t>
            </a:r>
            <a:r>
              <a:rPr lang="en-US" altLang="zh-CN" b="1"/>
              <a:t>...p</a:t>
            </a:r>
            <a:r>
              <a:rPr lang="en-US" altLang="zh-CN" b="1" baseline="-25000"/>
              <a:t>j-1</a:t>
            </a:r>
            <a:r>
              <a:rPr lang="en-US" altLang="zh-CN" b="1"/>
              <a:t>’ </a:t>
            </a:r>
            <a:r>
              <a:rPr lang="zh-CN" altLang="en-US" b="1"/>
              <a:t>的最大整数</a:t>
            </a:r>
            <a:r>
              <a:rPr lang="en-US" altLang="zh-CN" b="1"/>
              <a:t/>
            </a:r>
            <a:br>
              <a:rPr lang="en-US" altLang="zh-CN" b="1"/>
            </a:br>
            <a:r>
              <a:rPr lang="en-US" altLang="zh-CN" b="1"/>
              <a:t>              </a:t>
            </a:r>
            <a:r>
              <a:rPr lang="en-US" altLang="zh-CN" sz="2800" b="1"/>
              <a:t>       0                      </a:t>
            </a:r>
            <a:r>
              <a:rPr lang="zh-CN" altLang="en-US" sz="2800" b="1">
                <a:ea typeface="仿宋_GB2312" pitchFamily="49" charset="-122"/>
              </a:rPr>
              <a:t>其它情况</a:t>
            </a:r>
          </a:p>
        </p:txBody>
      </p:sp>
      <p:sp>
        <p:nvSpPr>
          <p:cNvPr id="66564" name="AutoShape 7"/>
          <p:cNvSpPr>
            <a:spLocks/>
          </p:cNvSpPr>
          <p:nvPr/>
        </p:nvSpPr>
        <p:spPr bwMode="auto">
          <a:xfrm>
            <a:off x="1500188" y="2714625"/>
            <a:ext cx="74612" cy="968375"/>
          </a:xfrm>
          <a:prstGeom prst="leftBrace">
            <a:avLst>
              <a:gd name="adj1" fmla="val 108157"/>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6565" name="Group 5"/>
          <p:cNvGrpSpPr>
            <a:grpSpLocks/>
          </p:cNvGrpSpPr>
          <p:nvPr/>
        </p:nvGrpSpPr>
        <p:grpSpPr bwMode="auto">
          <a:xfrm>
            <a:off x="2298700" y="3905250"/>
            <a:ext cx="5078413" cy="2490788"/>
            <a:chOff x="0" y="0"/>
            <a:chExt cx="3199" cy="1569"/>
          </a:xfrm>
        </p:grpSpPr>
        <p:sp>
          <p:nvSpPr>
            <p:cNvPr id="46087" name="Rectangle 11"/>
            <p:cNvSpPr>
              <a:spLocks noChangeArrowheads="1"/>
            </p:cNvSpPr>
            <p:nvPr/>
          </p:nvSpPr>
          <p:spPr bwMode="auto">
            <a:xfrm>
              <a:off x="4" y="672"/>
              <a:ext cx="3195" cy="288"/>
            </a:xfrm>
            <a:prstGeom prst="rect">
              <a:avLst/>
            </a:prstGeom>
            <a:solidFill>
              <a:srgbClr val="FFFFFF"/>
            </a:solidFill>
            <a:ln w="9525">
              <a:solidFill>
                <a:srgbClr val="000000"/>
              </a:solidFill>
              <a:miter lim="800000"/>
              <a:headEnd/>
              <a:tailEnd/>
            </a:ln>
          </p:spPr>
          <p:txBody>
            <a:bodyPr wrap="none" anchor="ctr"/>
            <a:lstStyle/>
            <a:p>
              <a:endParaRPr lang="zh-CN" altLang="en-US"/>
            </a:p>
          </p:txBody>
        </p:sp>
        <p:sp>
          <p:nvSpPr>
            <p:cNvPr id="46088" name="Line 12"/>
            <p:cNvSpPr>
              <a:spLocks noChangeShapeType="1"/>
            </p:cNvSpPr>
            <p:nvPr/>
          </p:nvSpPr>
          <p:spPr bwMode="auto">
            <a:xfrm>
              <a:off x="2076" y="672"/>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9" name="Line 13"/>
            <p:cNvSpPr>
              <a:spLocks noChangeShapeType="1"/>
            </p:cNvSpPr>
            <p:nvPr/>
          </p:nvSpPr>
          <p:spPr bwMode="auto">
            <a:xfrm>
              <a:off x="2249" y="672"/>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0" name="Line 14"/>
            <p:cNvSpPr>
              <a:spLocks noChangeShapeType="1"/>
            </p:cNvSpPr>
            <p:nvPr/>
          </p:nvSpPr>
          <p:spPr bwMode="auto">
            <a:xfrm flipV="1">
              <a:off x="2163" y="960"/>
              <a:ext cx="0" cy="33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1" name="Rectangle 15" descr="深色上对角线"/>
            <p:cNvSpPr>
              <a:spLocks noChangeArrowheads="1"/>
            </p:cNvSpPr>
            <p:nvPr/>
          </p:nvSpPr>
          <p:spPr bwMode="auto">
            <a:xfrm>
              <a:off x="4" y="672"/>
              <a:ext cx="1295" cy="288"/>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p>
              <a:endParaRPr lang="zh-CN" altLang="en-US"/>
            </a:p>
          </p:txBody>
        </p:sp>
        <p:sp>
          <p:nvSpPr>
            <p:cNvPr id="46092" name="Rectangle 16" descr="深色上对角线"/>
            <p:cNvSpPr>
              <a:spLocks noChangeArrowheads="1"/>
            </p:cNvSpPr>
            <p:nvPr/>
          </p:nvSpPr>
          <p:spPr bwMode="auto">
            <a:xfrm>
              <a:off x="781" y="624"/>
              <a:ext cx="1295" cy="288"/>
            </a:xfrm>
            <a:prstGeom prst="rect">
              <a:avLst/>
            </a:prstGeom>
            <a:blipFill dpi="0" rotWithShape="0">
              <a:blip r:embed="rId3"/>
              <a:srcRect/>
              <a:tile tx="0" ty="0" sx="100000" sy="100000" flip="none" algn="tl"/>
            </a:blipFill>
            <a:ln w="9525">
              <a:solidFill>
                <a:srgbClr val="000000"/>
              </a:solidFill>
              <a:miter lim="800000"/>
              <a:headEnd/>
              <a:tailEnd/>
            </a:ln>
          </p:spPr>
          <p:txBody>
            <a:bodyPr wrap="none" anchor="ctr"/>
            <a:lstStyle/>
            <a:p>
              <a:endParaRPr lang="zh-CN" altLang="en-US"/>
            </a:p>
          </p:txBody>
        </p:sp>
        <p:sp>
          <p:nvSpPr>
            <p:cNvPr id="46093" name="Text Box 17"/>
            <p:cNvSpPr txBox="1">
              <a:spLocks noChangeArrowheads="1"/>
            </p:cNvSpPr>
            <p:nvPr/>
          </p:nvSpPr>
          <p:spPr bwMode="auto">
            <a:xfrm>
              <a:off x="2080" y="1239"/>
              <a:ext cx="17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en-US" altLang="zh-CN" sz="2800"/>
                <a:t>j</a:t>
              </a:r>
            </a:p>
          </p:txBody>
        </p:sp>
        <p:sp>
          <p:nvSpPr>
            <p:cNvPr id="46094" name="AutoShape 18"/>
            <p:cNvSpPr>
              <a:spLocks/>
            </p:cNvSpPr>
            <p:nvPr/>
          </p:nvSpPr>
          <p:spPr bwMode="auto">
            <a:xfrm rot="-5400000">
              <a:off x="1349" y="-96"/>
              <a:ext cx="144" cy="1295"/>
            </a:xfrm>
            <a:prstGeom prst="rightBrace">
              <a:avLst>
                <a:gd name="adj1" fmla="val 7494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zh-CN" altLang="en-US"/>
            </a:p>
          </p:txBody>
        </p:sp>
        <p:sp>
          <p:nvSpPr>
            <p:cNvPr id="46095" name="AutoShape 19"/>
            <p:cNvSpPr>
              <a:spLocks/>
            </p:cNvSpPr>
            <p:nvPr/>
          </p:nvSpPr>
          <p:spPr bwMode="auto">
            <a:xfrm rot="5400000">
              <a:off x="576" y="376"/>
              <a:ext cx="144" cy="1295"/>
            </a:xfrm>
            <a:prstGeom prst="rightBrace">
              <a:avLst>
                <a:gd name="adj1" fmla="val 7494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096" name="Text Box 20"/>
            <p:cNvSpPr txBox="1">
              <a:spLocks noChangeArrowheads="1"/>
            </p:cNvSpPr>
            <p:nvPr/>
          </p:nvSpPr>
          <p:spPr bwMode="auto">
            <a:xfrm>
              <a:off x="605" y="1056"/>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en-US" altLang="zh-CN" sz="2800"/>
                <a:t>k</a:t>
              </a:r>
            </a:p>
          </p:txBody>
        </p:sp>
        <p:sp>
          <p:nvSpPr>
            <p:cNvPr id="46097" name="Text Box 21"/>
            <p:cNvSpPr txBox="1">
              <a:spLocks noChangeArrowheads="1"/>
            </p:cNvSpPr>
            <p:nvPr/>
          </p:nvSpPr>
          <p:spPr bwMode="auto">
            <a:xfrm>
              <a:off x="1296" y="288"/>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en-US" altLang="zh-CN" sz="2800" b="1"/>
                <a:t>k</a:t>
              </a:r>
            </a:p>
          </p:txBody>
        </p:sp>
        <p:sp>
          <p:nvSpPr>
            <p:cNvPr id="46098" name="Line 23"/>
            <p:cNvSpPr>
              <a:spLocks noChangeShapeType="1"/>
            </p:cNvSpPr>
            <p:nvPr/>
          </p:nvSpPr>
          <p:spPr bwMode="auto">
            <a:xfrm>
              <a:off x="1472" y="624"/>
              <a:ext cx="0" cy="336"/>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9" name="Line 24"/>
            <p:cNvSpPr>
              <a:spLocks noChangeShapeType="1"/>
            </p:cNvSpPr>
            <p:nvPr/>
          </p:nvSpPr>
          <p:spPr bwMode="auto">
            <a:xfrm>
              <a:off x="1299" y="624"/>
              <a:ext cx="0" cy="336"/>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0" name="Line 25"/>
            <p:cNvSpPr>
              <a:spLocks noChangeShapeType="1"/>
            </p:cNvSpPr>
            <p:nvPr/>
          </p:nvSpPr>
          <p:spPr bwMode="auto">
            <a:xfrm flipV="1">
              <a:off x="1385" y="960"/>
              <a:ext cx="0" cy="33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1" name="Text Box 26"/>
            <p:cNvSpPr txBox="1">
              <a:spLocks noChangeArrowheads="1"/>
            </p:cNvSpPr>
            <p:nvPr/>
          </p:nvSpPr>
          <p:spPr bwMode="auto">
            <a:xfrm>
              <a:off x="1202" y="1200"/>
              <a:ext cx="3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sz="2800"/>
                <a:t>  </a:t>
              </a:r>
              <a:r>
                <a:rPr lang="en-US" altLang="zh-CN" sz="2800"/>
                <a:t>k</a:t>
              </a:r>
            </a:p>
          </p:txBody>
        </p:sp>
        <p:sp>
          <p:nvSpPr>
            <p:cNvPr id="46102" name="Line 27"/>
            <p:cNvSpPr>
              <a:spLocks noChangeShapeType="1"/>
            </p:cNvSpPr>
            <p:nvPr/>
          </p:nvSpPr>
          <p:spPr bwMode="auto">
            <a:xfrm>
              <a:off x="176" y="672"/>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3" name="Line 28"/>
            <p:cNvSpPr>
              <a:spLocks noChangeShapeType="1"/>
            </p:cNvSpPr>
            <p:nvPr/>
          </p:nvSpPr>
          <p:spPr bwMode="auto">
            <a:xfrm flipV="1">
              <a:off x="90" y="960"/>
              <a:ext cx="0" cy="2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4" name="Text Box 29"/>
            <p:cNvSpPr txBox="1">
              <a:spLocks noChangeArrowheads="1"/>
            </p:cNvSpPr>
            <p:nvPr/>
          </p:nvSpPr>
          <p:spPr bwMode="auto">
            <a:xfrm>
              <a:off x="0" y="1200"/>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en-US" altLang="zh-CN" sz="2800"/>
                <a:t>0</a:t>
              </a:r>
              <a:endParaRPr lang="zh-CN" altLang="en-US" sz="2800"/>
            </a:p>
          </p:txBody>
        </p:sp>
        <p:sp>
          <p:nvSpPr>
            <p:cNvPr id="46105" name="Line 30"/>
            <p:cNvSpPr>
              <a:spLocks noChangeShapeType="1"/>
            </p:cNvSpPr>
            <p:nvPr/>
          </p:nvSpPr>
          <p:spPr bwMode="auto">
            <a:xfrm>
              <a:off x="954" y="624"/>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6" name="Line 31"/>
            <p:cNvSpPr>
              <a:spLocks noChangeShapeType="1"/>
            </p:cNvSpPr>
            <p:nvPr/>
          </p:nvSpPr>
          <p:spPr bwMode="auto">
            <a:xfrm>
              <a:off x="867" y="384"/>
              <a:ext cx="0" cy="24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7" name="Line 32"/>
            <p:cNvSpPr>
              <a:spLocks noChangeShapeType="1"/>
            </p:cNvSpPr>
            <p:nvPr/>
          </p:nvSpPr>
          <p:spPr bwMode="auto">
            <a:xfrm>
              <a:off x="1990" y="384"/>
              <a:ext cx="0" cy="24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8" name="Text Box 33"/>
            <p:cNvSpPr txBox="1">
              <a:spLocks noChangeArrowheads="1"/>
            </p:cNvSpPr>
            <p:nvPr/>
          </p:nvSpPr>
          <p:spPr bwMode="auto">
            <a:xfrm>
              <a:off x="673" y="0"/>
              <a:ext cx="41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2800" b="1"/>
                <a:t>p</a:t>
              </a:r>
              <a:r>
                <a:rPr lang="en-US" altLang="zh-CN" sz="2800" b="1" i="1" baseline="-25000"/>
                <a:t>j-k</a:t>
              </a:r>
              <a:endParaRPr lang="en-US" altLang="zh-CN" sz="2800" b="1"/>
            </a:p>
          </p:txBody>
        </p:sp>
        <p:sp>
          <p:nvSpPr>
            <p:cNvPr id="46109" name="Text Box 34"/>
            <p:cNvSpPr txBox="1">
              <a:spLocks noChangeArrowheads="1"/>
            </p:cNvSpPr>
            <p:nvPr/>
          </p:nvSpPr>
          <p:spPr bwMode="auto">
            <a:xfrm>
              <a:off x="1812" y="0"/>
              <a:ext cx="41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2800" b="1"/>
                <a:t>p</a:t>
              </a:r>
              <a:r>
                <a:rPr lang="en-US" altLang="zh-CN" sz="2800" b="1" i="1" baseline="-25000"/>
                <a:t>j-1</a:t>
              </a:r>
              <a:endParaRPr lang="en-US" altLang="zh-CN" sz="2800" b="1"/>
            </a:p>
          </p:txBody>
        </p:sp>
      </p:grpSp>
      <p:sp>
        <p:nvSpPr>
          <p:cNvPr id="46086" name="Rectangle 35"/>
          <p:cNvSpPr>
            <a:spLocks noChangeArrowheads="1"/>
          </p:cNvSpPr>
          <p:nvPr/>
        </p:nvSpPr>
        <p:spPr bwMode="auto">
          <a:xfrm>
            <a:off x="444500" y="419100"/>
            <a:ext cx="82296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4000">
                <a:solidFill>
                  <a:schemeClr val="tx2"/>
                </a:solidFill>
                <a:latin typeface="华文新魏" pitchFamily="2" charset="-122"/>
                <a:ea typeface="华文新魏" pitchFamily="2" charset="-122"/>
              </a:rPr>
              <a:t>失败函数的定义</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66563">
                                            <p:txEl>
                                              <p:pRg st="2" end="2"/>
                                            </p:txEl>
                                          </p:spTgt>
                                        </p:tgtEl>
                                        <p:attrNameLst>
                                          <p:attrName>style.visibility</p:attrName>
                                        </p:attrNameLst>
                                      </p:cBhvr>
                                      <p:to>
                                        <p:strVal val="visible"/>
                                      </p:to>
                                    </p:set>
                                    <p:anim calcmode="lin" valueType="num">
                                      <p:cBhvr>
                                        <p:cTn id="7" dur="500" fill="hold"/>
                                        <p:tgtEl>
                                          <p:spTgt spid="66563">
                                            <p:txEl>
                                              <p:pRg st="2" end="2"/>
                                            </p:txEl>
                                          </p:spTgt>
                                        </p:tgtEl>
                                        <p:attrNameLst>
                                          <p:attrName>ppt_x</p:attrName>
                                        </p:attrNameLst>
                                      </p:cBhvr>
                                      <p:tavLst>
                                        <p:tav tm="0">
                                          <p:val>
                                            <p:strVal val="#ppt_x-#ppt_w/2"/>
                                          </p:val>
                                        </p:tav>
                                        <p:tav tm="100000">
                                          <p:val>
                                            <p:strVal val="#ppt_x"/>
                                          </p:val>
                                        </p:tav>
                                      </p:tavLst>
                                    </p:anim>
                                    <p:anim calcmode="lin" valueType="num">
                                      <p:cBhvr>
                                        <p:cTn id="8" dur="500" fill="hold"/>
                                        <p:tgtEl>
                                          <p:spTgt spid="66563">
                                            <p:txEl>
                                              <p:pRg st="2" end="2"/>
                                            </p:txEl>
                                          </p:spTgt>
                                        </p:tgtEl>
                                        <p:attrNameLst>
                                          <p:attrName>ppt_y</p:attrName>
                                        </p:attrNameLst>
                                      </p:cBhvr>
                                      <p:tavLst>
                                        <p:tav tm="0">
                                          <p:val>
                                            <p:strVal val="#ppt_y"/>
                                          </p:val>
                                        </p:tav>
                                        <p:tav tm="100000">
                                          <p:val>
                                            <p:strVal val="#ppt_y"/>
                                          </p:val>
                                        </p:tav>
                                      </p:tavLst>
                                    </p:anim>
                                    <p:anim calcmode="lin" valueType="num">
                                      <p:cBhvr>
                                        <p:cTn id="9" dur="500" fill="hold"/>
                                        <p:tgtEl>
                                          <p:spTgt spid="66563">
                                            <p:txEl>
                                              <p:pRg st="2" end="2"/>
                                            </p:txEl>
                                          </p:spTgt>
                                        </p:tgtEl>
                                        <p:attrNameLst>
                                          <p:attrName>ppt_w</p:attrName>
                                        </p:attrNameLst>
                                      </p:cBhvr>
                                      <p:tavLst>
                                        <p:tav tm="0">
                                          <p:val>
                                            <p:fltVal val="0"/>
                                          </p:val>
                                        </p:tav>
                                        <p:tav tm="100000">
                                          <p:val>
                                            <p:strVal val="#ppt_w"/>
                                          </p:val>
                                        </p:tav>
                                      </p:tavLst>
                                    </p:anim>
                                    <p:anim calcmode="lin" valueType="num">
                                      <p:cBhvr>
                                        <p:cTn id="10" dur="500" fill="hold"/>
                                        <p:tgtEl>
                                          <p:spTgt spid="66563">
                                            <p:txEl>
                                              <p:pRg st="2" end="2"/>
                                            </p:txEl>
                                          </p:spTgt>
                                        </p:tgtEl>
                                        <p:attrNameLst>
                                          <p:attrName>ppt_h</p:attrName>
                                        </p:attrNameLst>
                                      </p:cBhvr>
                                      <p:tavLst>
                                        <p:tav tm="0">
                                          <p:val>
                                            <p:strVal val="#ppt_h"/>
                                          </p:val>
                                        </p:tav>
                                        <p:tav tm="100000">
                                          <p:val>
                                            <p:strVal val="#ppt_h"/>
                                          </p:val>
                                        </p:tav>
                                      </p:tavLst>
                                    </p:anim>
                                  </p:childTnLst>
                                </p:cTn>
                              </p:par>
                              <p:par>
                                <p:cTn id="11" presetID="17" presetClass="entr" presetSubtype="8" fill="hold" nodeType="withEffect">
                                  <p:stCondLst>
                                    <p:cond delay="0"/>
                                  </p:stCondLst>
                                  <p:childTnLst>
                                    <p:set>
                                      <p:cBhvr>
                                        <p:cTn id="12" dur="1" fill="hold">
                                          <p:stCondLst>
                                            <p:cond delay="0"/>
                                          </p:stCondLst>
                                        </p:cTn>
                                        <p:tgtEl>
                                          <p:spTgt spid="66563">
                                            <p:txEl>
                                              <p:pRg st="3" end="3"/>
                                            </p:txEl>
                                          </p:spTgt>
                                        </p:tgtEl>
                                        <p:attrNameLst>
                                          <p:attrName>style.visibility</p:attrName>
                                        </p:attrNameLst>
                                      </p:cBhvr>
                                      <p:to>
                                        <p:strVal val="visible"/>
                                      </p:to>
                                    </p:set>
                                    <p:anim calcmode="lin" valueType="num">
                                      <p:cBhvr>
                                        <p:cTn id="13" dur="500" fill="hold"/>
                                        <p:tgtEl>
                                          <p:spTgt spid="66563">
                                            <p:txEl>
                                              <p:pRg st="3" end="3"/>
                                            </p:txEl>
                                          </p:spTgt>
                                        </p:tgtEl>
                                        <p:attrNameLst>
                                          <p:attrName>ppt_x</p:attrName>
                                        </p:attrNameLst>
                                      </p:cBhvr>
                                      <p:tavLst>
                                        <p:tav tm="0">
                                          <p:val>
                                            <p:strVal val="#ppt_x-#ppt_w/2"/>
                                          </p:val>
                                        </p:tav>
                                        <p:tav tm="100000">
                                          <p:val>
                                            <p:strVal val="#ppt_x"/>
                                          </p:val>
                                        </p:tav>
                                      </p:tavLst>
                                    </p:anim>
                                    <p:anim calcmode="lin" valueType="num">
                                      <p:cBhvr>
                                        <p:cTn id="14" dur="500" fill="hold"/>
                                        <p:tgtEl>
                                          <p:spTgt spid="66563">
                                            <p:txEl>
                                              <p:pRg st="3" end="3"/>
                                            </p:txEl>
                                          </p:spTgt>
                                        </p:tgtEl>
                                        <p:attrNameLst>
                                          <p:attrName>ppt_y</p:attrName>
                                        </p:attrNameLst>
                                      </p:cBhvr>
                                      <p:tavLst>
                                        <p:tav tm="0">
                                          <p:val>
                                            <p:strVal val="#ppt_y"/>
                                          </p:val>
                                        </p:tav>
                                        <p:tav tm="100000">
                                          <p:val>
                                            <p:strVal val="#ppt_y"/>
                                          </p:val>
                                        </p:tav>
                                      </p:tavLst>
                                    </p:anim>
                                    <p:anim calcmode="lin" valueType="num">
                                      <p:cBhvr>
                                        <p:cTn id="15" dur="500" fill="hold"/>
                                        <p:tgtEl>
                                          <p:spTgt spid="66563">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66563">
                                            <p:txEl>
                                              <p:pRg st="3" end="3"/>
                                            </p:txEl>
                                          </p:spTgt>
                                        </p:tgtEl>
                                        <p:attrNameLst>
                                          <p:attrName>ppt_h</p:attrName>
                                        </p:attrNameLst>
                                      </p:cBhvr>
                                      <p:tavLst>
                                        <p:tav tm="0">
                                          <p:val>
                                            <p:strVal val="#ppt_h"/>
                                          </p:val>
                                        </p:tav>
                                        <p:tav tm="100000">
                                          <p:val>
                                            <p:strVal val="#ppt_h"/>
                                          </p:val>
                                        </p:tav>
                                      </p:tavLst>
                                    </p:anim>
                                  </p:childTnLst>
                                </p:cTn>
                              </p:par>
                              <p:par>
                                <p:cTn id="17" presetID="17" presetClass="entr" presetSubtype="8" fill="hold" grpId="0" nodeType="withEffect">
                                  <p:stCondLst>
                                    <p:cond delay="0"/>
                                  </p:stCondLst>
                                  <p:childTnLst>
                                    <p:set>
                                      <p:cBhvr>
                                        <p:cTn id="18" dur="1" fill="hold">
                                          <p:stCondLst>
                                            <p:cond delay="0"/>
                                          </p:stCondLst>
                                        </p:cTn>
                                        <p:tgtEl>
                                          <p:spTgt spid="66564"/>
                                        </p:tgtEl>
                                        <p:attrNameLst>
                                          <p:attrName>style.visibility</p:attrName>
                                        </p:attrNameLst>
                                      </p:cBhvr>
                                      <p:to>
                                        <p:strVal val="visible"/>
                                      </p:to>
                                    </p:set>
                                    <p:anim calcmode="lin" valueType="num">
                                      <p:cBhvr>
                                        <p:cTn id="19" dur="500" fill="hold"/>
                                        <p:tgtEl>
                                          <p:spTgt spid="66564"/>
                                        </p:tgtEl>
                                        <p:attrNameLst>
                                          <p:attrName>ppt_x</p:attrName>
                                        </p:attrNameLst>
                                      </p:cBhvr>
                                      <p:tavLst>
                                        <p:tav tm="0">
                                          <p:val>
                                            <p:strVal val="#ppt_x-#ppt_w/2"/>
                                          </p:val>
                                        </p:tav>
                                        <p:tav tm="100000">
                                          <p:val>
                                            <p:strVal val="#ppt_x"/>
                                          </p:val>
                                        </p:tav>
                                      </p:tavLst>
                                    </p:anim>
                                    <p:anim calcmode="lin" valueType="num">
                                      <p:cBhvr>
                                        <p:cTn id="20" dur="500" fill="hold"/>
                                        <p:tgtEl>
                                          <p:spTgt spid="66564"/>
                                        </p:tgtEl>
                                        <p:attrNameLst>
                                          <p:attrName>ppt_y</p:attrName>
                                        </p:attrNameLst>
                                      </p:cBhvr>
                                      <p:tavLst>
                                        <p:tav tm="0">
                                          <p:val>
                                            <p:strVal val="#ppt_y"/>
                                          </p:val>
                                        </p:tav>
                                        <p:tav tm="100000">
                                          <p:val>
                                            <p:strVal val="#ppt_y"/>
                                          </p:val>
                                        </p:tav>
                                      </p:tavLst>
                                    </p:anim>
                                    <p:anim calcmode="lin" valueType="num">
                                      <p:cBhvr>
                                        <p:cTn id="21" dur="500" fill="hold"/>
                                        <p:tgtEl>
                                          <p:spTgt spid="66564"/>
                                        </p:tgtEl>
                                        <p:attrNameLst>
                                          <p:attrName>ppt_w</p:attrName>
                                        </p:attrNameLst>
                                      </p:cBhvr>
                                      <p:tavLst>
                                        <p:tav tm="0">
                                          <p:val>
                                            <p:fltVal val="0"/>
                                          </p:val>
                                        </p:tav>
                                        <p:tav tm="100000">
                                          <p:val>
                                            <p:strVal val="#ppt_w"/>
                                          </p:val>
                                        </p:tav>
                                      </p:tavLst>
                                    </p:anim>
                                    <p:anim calcmode="lin" valueType="num">
                                      <p:cBhvr>
                                        <p:cTn id="22" dur="500" fill="hold"/>
                                        <p:tgtEl>
                                          <p:spTgt spid="66564"/>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66565"/>
                                        </p:tgtEl>
                                        <p:attrNameLst>
                                          <p:attrName>style.visibility</p:attrName>
                                        </p:attrNameLst>
                                      </p:cBhvr>
                                      <p:to>
                                        <p:strVal val="visible"/>
                                      </p:to>
                                    </p:set>
                                    <p:anim calcmode="lin" valueType="num">
                                      <p:cBhvr>
                                        <p:cTn id="27" dur="500" fill="hold"/>
                                        <p:tgtEl>
                                          <p:spTgt spid="66565"/>
                                        </p:tgtEl>
                                        <p:attrNameLst>
                                          <p:attrName>ppt_x</p:attrName>
                                        </p:attrNameLst>
                                      </p:cBhvr>
                                      <p:tavLst>
                                        <p:tav tm="0">
                                          <p:val>
                                            <p:strVal val="#ppt_x-#ppt_w/2"/>
                                          </p:val>
                                        </p:tav>
                                        <p:tav tm="100000">
                                          <p:val>
                                            <p:strVal val="#ppt_x"/>
                                          </p:val>
                                        </p:tav>
                                      </p:tavLst>
                                    </p:anim>
                                    <p:anim calcmode="lin" valueType="num">
                                      <p:cBhvr>
                                        <p:cTn id="28" dur="500" fill="hold"/>
                                        <p:tgtEl>
                                          <p:spTgt spid="66565"/>
                                        </p:tgtEl>
                                        <p:attrNameLst>
                                          <p:attrName>ppt_y</p:attrName>
                                        </p:attrNameLst>
                                      </p:cBhvr>
                                      <p:tavLst>
                                        <p:tav tm="0">
                                          <p:val>
                                            <p:strVal val="#ppt_y"/>
                                          </p:val>
                                        </p:tav>
                                        <p:tav tm="100000">
                                          <p:val>
                                            <p:strVal val="#ppt_y"/>
                                          </p:val>
                                        </p:tav>
                                      </p:tavLst>
                                    </p:anim>
                                    <p:anim calcmode="lin" valueType="num">
                                      <p:cBhvr>
                                        <p:cTn id="29" dur="500" fill="hold"/>
                                        <p:tgtEl>
                                          <p:spTgt spid="66565"/>
                                        </p:tgtEl>
                                        <p:attrNameLst>
                                          <p:attrName>ppt_w</p:attrName>
                                        </p:attrNameLst>
                                      </p:cBhvr>
                                      <p:tavLst>
                                        <p:tav tm="0">
                                          <p:val>
                                            <p:fltVal val="0"/>
                                          </p:val>
                                        </p:tav>
                                        <p:tav tm="100000">
                                          <p:val>
                                            <p:strVal val="#ppt_w"/>
                                          </p:val>
                                        </p:tav>
                                      </p:tavLst>
                                    </p:anim>
                                    <p:anim calcmode="lin" valueType="num">
                                      <p:cBhvr>
                                        <p:cTn id="30" dur="500" fill="hold"/>
                                        <p:tgtEl>
                                          <p:spTgt spid="665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05977843-F473-4526-8FB0-588BC77F9CA4}" type="slidenum">
              <a:rPr lang="en-US" altLang="zh-CN">
                <a:latin typeface="华文新魏" pitchFamily="2" charset="-122"/>
                <a:ea typeface="华文新魏" pitchFamily="2" charset="-122"/>
              </a:rPr>
              <a:pPr algn="r"/>
              <a:t>4</a:t>
            </a:fld>
            <a:endParaRPr lang="en-US" altLang="zh-CN">
              <a:latin typeface="华文新魏" pitchFamily="2" charset="-122"/>
              <a:ea typeface="华文新魏" pitchFamily="2" charset="-122"/>
            </a:endParaRPr>
          </a:p>
        </p:txBody>
      </p:sp>
      <p:sp>
        <p:nvSpPr>
          <p:cNvPr id="19459" name="Rectangle 2"/>
          <p:cNvSpPr>
            <a:spLocks noGrp="1" noChangeArrowheads="1"/>
          </p:cNvSpPr>
          <p:nvPr>
            <p:ph type="body" idx="4294967295"/>
          </p:nvPr>
        </p:nvSpPr>
        <p:spPr>
          <a:xfrm>
            <a:off x="0" y="228600"/>
            <a:ext cx="7772400" cy="685800"/>
          </a:xfrm>
        </p:spPr>
        <p:txBody>
          <a:bodyPr/>
          <a:lstStyle/>
          <a:p>
            <a:pPr lvl="1" eaLnBrk="1" hangingPunct="1">
              <a:buFont typeface="Wingdings" pitchFamily="2" charset="2"/>
              <a:buNone/>
              <a:defRPr/>
            </a:pPr>
            <a:r>
              <a:rPr lang="en-US" sz="4100" b="1" smtClean="0">
                <a:solidFill>
                  <a:srgbClr val="CC0000"/>
                </a:solidFill>
                <a:effectLst>
                  <a:outerShdw blurRad="38100" dist="38100" dir="2700000" algn="tl">
                    <a:srgbClr val="000000"/>
                  </a:outerShdw>
                </a:effectLst>
                <a:ea typeface="仿宋_GB2312" pitchFamily="49" charset="-122"/>
              </a:rPr>
              <a:t/>
            </a:r>
            <a:br>
              <a:rPr lang="en-US" sz="4100" b="1" smtClean="0">
                <a:solidFill>
                  <a:srgbClr val="CC0000"/>
                </a:solidFill>
                <a:effectLst>
                  <a:outerShdw blurRad="38100" dist="38100" dir="2700000" algn="tl">
                    <a:srgbClr val="000000"/>
                  </a:outerShdw>
                </a:effectLst>
                <a:ea typeface="仿宋_GB2312" pitchFamily="49" charset="-122"/>
              </a:rPr>
            </a:br>
            <a:endParaRPr lang="en-US" smtClean="0">
              <a:ea typeface="仿宋_GB2312" pitchFamily="49" charset="-122"/>
            </a:endParaRPr>
          </a:p>
        </p:txBody>
      </p:sp>
      <p:sp>
        <p:nvSpPr>
          <p:cNvPr id="10244" name="Text Box 3"/>
          <p:cNvSpPr txBox="1">
            <a:spLocks noChangeArrowheads="1"/>
          </p:cNvSpPr>
          <p:nvPr/>
        </p:nvSpPr>
        <p:spPr bwMode="auto">
          <a:xfrm>
            <a:off x="890588" y="935038"/>
            <a:ext cx="276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endParaRPr lang="zh-CN" altLang="en-US"/>
          </a:p>
        </p:txBody>
      </p:sp>
      <p:sp>
        <p:nvSpPr>
          <p:cNvPr id="10245" name="Text Box 4"/>
          <p:cNvSpPr txBox="1">
            <a:spLocks noChangeArrowheads="1"/>
          </p:cNvSpPr>
          <p:nvPr/>
        </p:nvSpPr>
        <p:spPr bwMode="auto">
          <a:xfrm>
            <a:off x="1485900" y="1327150"/>
            <a:ext cx="800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endParaRPr lang="en-US" altLang="zh-CN" sz="2000"/>
          </a:p>
          <a:p>
            <a:endParaRPr lang="en-US" altLang="zh-CN"/>
          </a:p>
        </p:txBody>
      </p:sp>
      <p:sp>
        <p:nvSpPr>
          <p:cNvPr id="10246" name="Text Box 5"/>
          <p:cNvSpPr txBox="1">
            <a:spLocks noChangeArrowheads="1"/>
          </p:cNvSpPr>
          <p:nvPr/>
        </p:nvSpPr>
        <p:spPr bwMode="auto">
          <a:xfrm>
            <a:off x="2286000" y="19653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endParaRPr lang="zh-CN" altLang="en-US" i="1"/>
          </a:p>
        </p:txBody>
      </p:sp>
      <p:sp>
        <p:nvSpPr>
          <p:cNvPr id="19463" name="Text Box 6"/>
          <p:cNvSpPr txBox="1">
            <a:spLocks noChangeArrowheads="1"/>
          </p:cNvSpPr>
          <p:nvPr/>
        </p:nvSpPr>
        <p:spPr bwMode="auto">
          <a:xfrm>
            <a:off x="841375" y="569913"/>
            <a:ext cx="7480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buClr>
                <a:srgbClr val="800080"/>
              </a:buClr>
              <a:buSzPct val="40000"/>
              <a:buFont typeface="Wingdings" pitchFamily="2" charset="2"/>
              <a:buNone/>
              <a:defRPr/>
            </a:pPr>
            <a:r>
              <a:rPr lang="en-US" sz="4000" smtClean="0">
                <a:solidFill>
                  <a:srgbClr val="000099"/>
                </a:solidFill>
                <a:effectLst>
                  <a:outerShdw blurRad="38100" dist="38100" dir="2700000" algn="tl">
                    <a:srgbClr val="000000"/>
                  </a:outerShdw>
                </a:effectLst>
                <a:ea typeface="楷体_GB2312" pitchFamily="49" charset="-122"/>
              </a:rPr>
              <a:t> </a:t>
            </a:r>
            <a:r>
              <a:rPr lang="zh-CN" altLang="en-US" sz="3600" smtClean="0">
                <a:solidFill>
                  <a:schemeClr val="tx2"/>
                </a:solidFill>
                <a:ea typeface="华文新魏" pitchFamily="2" charset="-122"/>
              </a:rPr>
              <a:t>二维数组中数组元素的顺序存放</a:t>
            </a:r>
          </a:p>
        </p:txBody>
      </p:sp>
      <p:graphicFrame>
        <p:nvGraphicFramePr>
          <p:cNvPr id="10248" name="Object 8"/>
          <p:cNvGraphicFramePr>
            <a:graphicFrameLocks noChangeAspect="1"/>
          </p:cNvGraphicFramePr>
          <p:nvPr/>
        </p:nvGraphicFramePr>
        <p:xfrm>
          <a:off x="1098550" y="1450975"/>
          <a:ext cx="7143750" cy="2478088"/>
        </p:xfrm>
        <a:graphic>
          <a:graphicData uri="http://schemas.openxmlformats.org/presentationml/2006/ole">
            <mc:AlternateContent xmlns:mc="http://schemas.openxmlformats.org/markup-compatibility/2006">
              <mc:Choice xmlns:v="urn:schemas-microsoft-com:vml" Requires="v">
                <p:oleObj spid="_x0000_s10256" r:id="rId3" imgW="3149600" imgH="1143000" progId="Equation.3">
                  <p:embed/>
                </p:oleObj>
              </mc:Choice>
              <mc:Fallback>
                <p:oleObj r:id="rId3" imgW="3149600" imgH="11430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550" y="1450975"/>
                        <a:ext cx="7143750" cy="247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5" name="Text Box 8"/>
          <p:cNvSpPr txBox="1">
            <a:spLocks noChangeArrowheads="1"/>
          </p:cNvSpPr>
          <p:nvPr/>
        </p:nvSpPr>
        <p:spPr bwMode="auto">
          <a:xfrm>
            <a:off x="749300" y="4051300"/>
            <a:ext cx="76962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05000"/>
              </a:lnSpc>
              <a:buClr>
                <a:srgbClr val="800080"/>
              </a:buClr>
              <a:buSzPct val="50000"/>
              <a:buFont typeface="Wingdings" pitchFamily="2" charset="2"/>
              <a:buChar char="n"/>
              <a:defRPr/>
            </a:pPr>
            <a:r>
              <a:rPr lang="zh-CN" altLang="en-US" sz="3000" b="1" dirty="0" smtClean="0">
                <a:solidFill>
                  <a:schemeClr val="tx2"/>
                </a:solidFill>
                <a:ea typeface="仿宋_GB2312" pitchFamily="49" charset="-122"/>
              </a:rPr>
              <a:t>行优先存放：</a:t>
            </a:r>
          </a:p>
          <a:p>
            <a:pPr>
              <a:lnSpc>
                <a:spcPct val="105000"/>
              </a:lnSpc>
              <a:defRPr/>
            </a:pPr>
            <a:r>
              <a:rPr lang="zh-CN" altLang="en-US" sz="3000" b="1" dirty="0" smtClean="0">
                <a:ea typeface="仿宋_GB2312" pitchFamily="49" charset="-122"/>
              </a:rPr>
              <a:t>    设数组开始存放位置 </a:t>
            </a:r>
            <a:r>
              <a:rPr lang="en-US" sz="3000" b="1" dirty="0" smtClean="0">
                <a:ea typeface="仿宋_GB2312" pitchFamily="49" charset="-122"/>
              </a:rPr>
              <a:t>LOC(0, 0) = </a:t>
            </a:r>
            <a:r>
              <a:rPr lang="en-US" sz="3000" b="1" i="1" dirty="0" smtClean="0">
                <a:ea typeface="仿宋_GB2312" pitchFamily="49" charset="-122"/>
              </a:rPr>
              <a:t>a</a:t>
            </a:r>
            <a:r>
              <a:rPr lang="en-US" sz="3000" b="1" dirty="0" smtClean="0">
                <a:ea typeface="仿宋_GB2312" pitchFamily="49" charset="-122"/>
              </a:rPr>
              <a:t>,  </a:t>
            </a:r>
            <a:r>
              <a:rPr lang="zh-CN" altLang="en-US" sz="3000" b="1" dirty="0" smtClean="0">
                <a:ea typeface="仿宋_GB2312" pitchFamily="49" charset="-122"/>
              </a:rPr>
              <a:t>每个元素占用 </a:t>
            </a:r>
            <a:r>
              <a:rPr lang="en-US" sz="3000" b="1" i="1" dirty="0" smtClean="0">
                <a:ea typeface="仿宋_GB2312" pitchFamily="49" charset="-122"/>
              </a:rPr>
              <a:t>l</a:t>
            </a:r>
            <a:r>
              <a:rPr lang="en-US" sz="3000" b="1" dirty="0" smtClean="0">
                <a:ea typeface="仿宋_GB2312" pitchFamily="49" charset="-122"/>
              </a:rPr>
              <a:t> </a:t>
            </a:r>
            <a:r>
              <a:rPr lang="zh-CN" altLang="en-US" sz="3000" b="1" dirty="0" smtClean="0">
                <a:ea typeface="仿宋_GB2312" pitchFamily="49" charset="-122"/>
              </a:rPr>
              <a:t>个存储单元</a:t>
            </a:r>
          </a:p>
          <a:p>
            <a:pPr>
              <a:lnSpc>
                <a:spcPct val="105000"/>
              </a:lnSpc>
              <a:defRPr/>
            </a:pPr>
            <a:r>
              <a:rPr lang="zh-CN" altLang="en-US" sz="3000" b="1" dirty="0" smtClean="0">
                <a:effectLst>
                  <a:outerShdw blurRad="38100" dist="38100" dir="2700000" algn="tl">
                    <a:srgbClr val="000000"/>
                  </a:outerShdw>
                </a:effectLst>
                <a:ea typeface="仿宋_GB2312" pitchFamily="49" charset="-122"/>
              </a:rPr>
              <a:t>    </a:t>
            </a:r>
            <a:r>
              <a:rPr lang="zh-CN" altLang="en-US" sz="3000" b="1" dirty="0" smtClean="0">
                <a:effectLst>
                  <a:outerShdw blurRad="38100" dist="38100" dir="2700000" algn="tl">
                    <a:srgbClr val="000000"/>
                  </a:outerShdw>
                </a:effectLst>
                <a:ea typeface="楷体_GB2312" pitchFamily="49" charset="-122"/>
              </a:rPr>
              <a:t>     </a:t>
            </a:r>
            <a:r>
              <a:rPr lang="en-US" sz="3000" b="1" dirty="0" smtClean="0">
                <a:solidFill>
                  <a:schemeClr val="tx2"/>
                </a:solidFill>
                <a:ea typeface="楷体_GB2312" pitchFamily="49" charset="-122"/>
              </a:rPr>
              <a:t>LOC ( </a:t>
            </a:r>
            <a:r>
              <a:rPr lang="en-US" sz="3000" b="1" i="1" dirty="0" smtClean="0">
                <a:solidFill>
                  <a:schemeClr val="tx2"/>
                </a:solidFill>
                <a:ea typeface="楷体_GB2312" pitchFamily="49" charset="-122"/>
              </a:rPr>
              <a:t>j</a:t>
            </a:r>
            <a:r>
              <a:rPr lang="en-US" sz="3000" b="1" dirty="0" smtClean="0">
                <a:solidFill>
                  <a:schemeClr val="tx2"/>
                </a:solidFill>
                <a:ea typeface="楷体_GB2312" pitchFamily="49" charset="-122"/>
              </a:rPr>
              <a:t>, </a:t>
            </a:r>
            <a:r>
              <a:rPr lang="en-US" sz="3000" b="1" i="1" dirty="0" smtClean="0">
                <a:solidFill>
                  <a:schemeClr val="tx2"/>
                </a:solidFill>
                <a:ea typeface="楷体_GB2312" pitchFamily="49" charset="-122"/>
              </a:rPr>
              <a:t>k</a:t>
            </a:r>
            <a:r>
              <a:rPr lang="en-US" sz="3000" b="1" dirty="0" smtClean="0">
                <a:solidFill>
                  <a:schemeClr val="tx2"/>
                </a:solidFill>
                <a:ea typeface="楷体_GB2312" pitchFamily="49" charset="-122"/>
              </a:rPr>
              <a:t> ) = </a:t>
            </a:r>
            <a:r>
              <a:rPr lang="en-US" sz="3000" b="1" i="1" dirty="0" smtClean="0">
                <a:solidFill>
                  <a:schemeClr val="tx2"/>
                </a:solidFill>
                <a:ea typeface="楷体_GB2312" pitchFamily="49" charset="-122"/>
              </a:rPr>
              <a:t>a</a:t>
            </a:r>
            <a:r>
              <a:rPr lang="en-US" sz="3000" b="1" dirty="0" smtClean="0">
                <a:solidFill>
                  <a:schemeClr val="tx2"/>
                </a:solidFill>
                <a:ea typeface="楷体_GB2312" pitchFamily="49" charset="-122"/>
              </a:rPr>
              <a:t> + ( </a:t>
            </a:r>
            <a:r>
              <a:rPr lang="en-US" sz="3000" b="1" i="1" dirty="0" smtClean="0">
                <a:solidFill>
                  <a:schemeClr val="tx2"/>
                </a:solidFill>
                <a:ea typeface="楷体_GB2312" pitchFamily="49" charset="-122"/>
              </a:rPr>
              <a:t>j</a:t>
            </a:r>
            <a:r>
              <a:rPr lang="en-US" sz="3000" b="1" dirty="0" smtClean="0">
                <a:solidFill>
                  <a:schemeClr val="tx2"/>
                </a:solidFill>
                <a:ea typeface="楷体_GB2312" pitchFamily="49" charset="-122"/>
              </a:rPr>
              <a:t> * </a:t>
            </a:r>
            <a:r>
              <a:rPr lang="en-US" sz="3000" b="1" i="1" dirty="0" smtClean="0">
                <a:solidFill>
                  <a:schemeClr val="tx2"/>
                </a:solidFill>
                <a:ea typeface="楷体_GB2312" pitchFamily="49" charset="-122"/>
              </a:rPr>
              <a:t>m</a:t>
            </a:r>
            <a:r>
              <a:rPr lang="en-US" sz="3000" b="1" dirty="0" smtClean="0">
                <a:solidFill>
                  <a:schemeClr val="tx2"/>
                </a:solidFill>
                <a:ea typeface="楷体_GB2312" pitchFamily="49" charset="-122"/>
              </a:rPr>
              <a:t> + </a:t>
            </a:r>
            <a:r>
              <a:rPr lang="en-US" sz="3000" b="1" i="1" dirty="0" smtClean="0">
                <a:solidFill>
                  <a:schemeClr val="tx2"/>
                </a:solidFill>
                <a:ea typeface="楷体_GB2312" pitchFamily="49" charset="-122"/>
              </a:rPr>
              <a:t>k</a:t>
            </a:r>
            <a:r>
              <a:rPr lang="en-US" sz="3000" b="1" dirty="0" smtClean="0">
                <a:solidFill>
                  <a:schemeClr val="tx2"/>
                </a:solidFill>
                <a:ea typeface="楷体_GB2312" pitchFamily="49" charset="-122"/>
              </a:rPr>
              <a:t> ) * </a:t>
            </a:r>
            <a:r>
              <a:rPr lang="en-US" sz="3000" b="1" i="1" dirty="0" smtClean="0">
                <a:solidFill>
                  <a:schemeClr val="tx2"/>
                </a:solidFill>
                <a:ea typeface="楷体_GB2312" pitchFamily="49" charset="-122"/>
              </a:rPr>
              <a:t>l</a:t>
            </a:r>
            <a:endParaRPr lang="en-US" sz="3000" b="1" dirty="0" smtClean="0">
              <a:solidFill>
                <a:schemeClr val="tx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2"/>
          <p:cNvSpPr txBox="1">
            <a:spLocks noGrp="1" noChangeArrowheads="1"/>
          </p:cNvSpPr>
          <p:nvPr/>
        </p:nvSpPr>
        <p:spPr bwMode="auto">
          <a:xfrm>
            <a:off x="6715125" y="58578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0C0CB5BD-BB90-4FCD-BE09-BF182DC24A24}" type="slidenum">
              <a:rPr lang="en-US" altLang="zh-CN">
                <a:latin typeface="华文新魏" pitchFamily="2" charset="-122"/>
                <a:ea typeface="华文新魏" pitchFamily="2" charset="-122"/>
              </a:rPr>
              <a:pPr algn="r"/>
              <a:t>40</a:t>
            </a:fld>
            <a:endParaRPr lang="en-US" altLang="zh-CN">
              <a:latin typeface="华文新魏" pitchFamily="2" charset="-122"/>
              <a:ea typeface="华文新魏" pitchFamily="2" charset="-122"/>
            </a:endParaRPr>
          </a:p>
        </p:txBody>
      </p:sp>
      <p:grpSp>
        <p:nvGrpSpPr>
          <p:cNvPr id="47107" name="Group 3"/>
          <p:cNvGrpSpPr>
            <a:grpSpLocks/>
          </p:cNvGrpSpPr>
          <p:nvPr/>
        </p:nvGrpSpPr>
        <p:grpSpPr bwMode="auto">
          <a:xfrm>
            <a:off x="3219450" y="420688"/>
            <a:ext cx="2327275" cy="1284287"/>
            <a:chOff x="0" y="0"/>
            <a:chExt cx="1466" cy="809"/>
          </a:xfrm>
        </p:grpSpPr>
        <p:sp>
          <p:nvSpPr>
            <p:cNvPr id="47114" name="Text Box 3"/>
            <p:cNvSpPr txBox="1">
              <a:spLocks noChangeArrowheads="1"/>
            </p:cNvSpPr>
            <p:nvPr/>
          </p:nvSpPr>
          <p:spPr bwMode="auto">
            <a:xfrm>
              <a:off x="0" y="0"/>
              <a:ext cx="146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sz="4400">
                  <a:solidFill>
                    <a:schemeClr val="tx2"/>
                  </a:solidFill>
                  <a:latin typeface="Arial" pitchFamily="34" charset="0"/>
                  <a:ea typeface="华文新魏" pitchFamily="2" charset="-122"/>
                </a:rPr>
                <a:t>练习题   </a:t>
              </a:r>
            </a:p>
          </p:txBody>
        </p:sp>
        <p:sp>
          <p:nvSpPr>
            <p:cNvPr id="47115" name="Text Box 4"/>
            <p:cNvSpPr txBox="1">
              <a:spLocks noChangeArrowheads="1"/>
            </p:cNvSpPr>
            <p:nvPr/>
          </p:nvSpPr>
          <p:spPr bwMode="auto">
            <a:xfrm>
              <a:off x="0" y="521"/>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endParaRPr lang="zh-CN" altLang="en-US"/>
            </a:p>
          </p:txBody>
        </p:sp>
      </p:grpSp>
      <p:sp>
        <p:nvSpPr>
          <p:cNvPr id="73734" name="Text Box 7"/>
          <p:cNvSpPr txBox="1">
            <a:spLocks noChangeArrowheads="1"/>
          </p:cNvSpPr>
          <p:nvPr/>
        </p:nvSpPr>
        <p:spPr bwMode="auto">
          <a:xfrm>
            <a:off x="471488" y="1643063"/>
            <a:ext cx="87439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sz="3000">
                <a:latin typeface="仿宋_GB2312" pitchFamily="49" charset="-122"/>
                <a:ea typeface="仿宋_GB2312" pitchFamily="49" charset="-122"/>
              </a:rPr>
              <a:t>计算下列模式串的各个字符的失败函数值：</a:t>
            </a:r>
          </a:p>
        </p:txBody>
      </p:sp>
      <p:sp>
        <p:nvSpPr>
          <p:cNvPr id="73735" name="Text Box 8"/>
          <p:cNvSpPr txBox="1">
            <a:spLocks noChangeArrowheads="1"/>
          </p:cNvSpPr>
          <p:nvPr/>
        </p:nvSpPr>
        <p:spPr bwMode="auto">
          <a:xfrm>
            <a:off x="542925" y="2224088"/>
            <a:ext cx="469106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3000"/>
              <a:t>(1) ‘abcabcaabbc’</a:t>
            </a:r>
          </a:p>
          <a:p>
            <a:r>
              <a:rPr lang="en-US" altLang="zh-CN" sz="3000"/>
              <a:t>(2) ‘aaaabaaa’</a:t>
            </a:r>
          </a:p>
          <a:p>
            <a:r>
              <a:rPr lang="en-US" altLang="zh-CN" sz="3000"/>
              <a:t>(3) ‘01010000101’</a:t>
            </a:r>
          </a:p>
          <a:p>
            <a:r>
              <a:rPr lang="en-US" altLang="zh-CN" sz="3000"/>
              <a:t>(4) ‘00000010001’</a:t>
            </a:r>
          </a:p>
        </p:txBody>
      </p:sp>
      <p:sp>
        <p:nvSpPr>
          <p:cNvPr id="73736" name="Text Box 9"/>
          <p:cNvSpPr txBox="1">
            <a:spLocks noChangeArrowheads="1"/>
          </p:cNvSpPr>
          <p:nvPr/>
        </p:nvSpPr>
        <p:spPr bwMode="auto">
          <a:xfrm>
            <a:off x="4721225" y="2224088"/>
            <a:ext cx="39258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3000">
                <a:solidFill>
                  <a:srgbClr val="FF0000"/>
                </a:solidFill>
              </a:rPr>
              <a:t>-1 0 0 0 1 2 3 4 1 2 0</a:t>
            </a:r>
          </a:p>
        </p:txBody>
      </p:sp>
      <p:sp>
        <p:nvSpPr>
          <p:cNvPr id="73737" name="Text Box 10"/>
          <p:cNvSpPr txBox="1">
            <a:spLocks noChangeArrowheads="1"/>
          </p:cNvSpPr>
          <p:nvPr/>
        </p:nvSpPr>
        <p:spPr bwMode="auto">
          <a:xfrm>
            <a:off x="4721225" y="2681288"/>
            <a:ext cx="3783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3000">
                <a:solidFill>
                  <a:srgbClr val="FF0000"/>
                </a:solidFill>
              </a:rPr>
              <a:t>-1 0 1 2 3 0 1 2</a:t>
            </a:r>
          </a:p>
        </p:txBody>
      </p:sp>
      <p:sp>
        <p:nvSpPr>
          <p:cNvPr id="73738" name="Text Box 11"/>
          <p:cNvSpPr txBox="1">
            <a:spLocks noChangeArrowheads="1"/>
          </p:cNvSpPr>
          <p:nvPr/>
        </p:nvSpPr>
        <p:spPr bwMode="auto">
          <a:xfrm>
            <a:off x="4721225" y="3138488"/>
            <a:ext cx="4214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3000">
                <a:solidFill>
                  <a:srgbClr val="FF0000"/>
                </a:solidFill>
              </a:rPr>
              <a:t>-1 0 0 1 2 3 1 1 1 2 3</a:t>
            </a:r>
          </a:p>
        </p:txBody>
      </p:sp>
      <p:sp>
        <p:nvSpPr>
          <p:cNvPr id="73739" name="Text Box 12"/>
          <p:cNvSpPr txBox="1">
            <a:spLocks noChangeArrowheads="1"/>
          </p:cNvSpPr>
          <p:nvPr/>
        </p:nvSpPr>
        <p:spPr bwMode="auto">
          <a:xfrm>
            <a:off x="4746625" y="3597275"/>
            <a:ext cx="3359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en-US" altLang="zh-CN" sz="3000">
                <a:solidFill>
                  <a:srgbClr val="FF0000"/>
                </a:solidFill>
              </a:rPr>
              <a:t>-1 0 1 2 3 4 5 0 1 2 3</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73734"/>
                                        </p:tgtEl>
                                        <p:attrNameLst>
                                          <p:attrName>style.visibility</p:attrName>
                                        </p:attrNameLst>
                                      </p:cBhvr>
                                      <p:to>
                                        <p:strVal val="visible"/>
                                      </p:to>
                                    </p:set>
                                    <p:animEffect transition="in" filter="strips(upLeft)">
                                      <p:cBhvr>
                                        <p:cTn id="7" dur="500"/>
                                        <p:tgtEl>
                                          <p:spTgt spid="73734"/>
                                        </p:tgtEl>
                                      </p:cBhvr>
                                    </p:animEffect>
                                  </p:childTnLst>
                                </p:cTn>
                              </p:par>
                            </p:childTnLst>
                          </p:cTn>
                        </p:par>
                        <p:par>
                          <p:cTn id="8" fill="hold" nodeType="afterGroup">
                            <p:stCondLst>
                              <p:cond delay="500"/>
                            </p:stCondLst>
                            <p:childTnLst>
                              <p:par>
                                <p:cTn id="9" presetID="18" presetClass="entr" presetSubtype="9" fill="hold" grpId="0" nodeType="afterEffect">
                                  <p:stCondLst>
                                    <p:cond delay="0"/>
                                  </p:stCondLst>
                                  <p:childTnLst>
                                    <p:set>
                                      <p:cBhvr>
                                        <p:cTn id="10" dur="1" fill="hold">
                                          <p:stCondLst>
                                            <p:cond delay="0"/>
                                          </p:stCondLst>
                                        </p:cTn>
                                        <p:tgtEl>
                                          <p:spTgt spid="73735"/>
                                        </p:tgtEl>
                                        <p:attrNameLst>
                                          <p:attrName>style.visibility</p:attrName>
                                        </p:attrNameLst>
                                      </p:cBhvr>
                                      <p:to>
                                        <p:strVal val="visible"/>
                                      </p:to>
                                    </p:set>
                                    <p:animEffect transition="in" filter="strips(upLeft)">
                                      <p:cBhvr>
                                        <p:cTn id="11" dur="500"/>
                                        <p:tgtEl>
                                          <p:spTgt spid="7373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2" fill="hold" grpId="0" nodeType="clickEffect">
                                  <p:stCondLst>
                                    <p:cond delay="0"/>
                                  </p:stCondLst>
                                  <p:childTnLst>
                                    <p:set>
                                      <p:cBhvr>
                                        <p:cTn id="15" dur="1" fill="hold">
                                          <p:stCondLst>
                                            <p:cond delay="0"/>
                                          </p:stCondLst>
                                        </p:cTn>
                                        <p:tgtEl>
                                          <p:spTgt spid="73736"/>
                                        </p:tgtEl>
                                        <p:attrNameLst>
                                          <p:attrName>style.visibility</p:attrName>
                                        </p:attrNameLst>
                                      </p:cBhvr>
                                      <p:to>
                                        <p:strVal val="visible"/>
                                      </p:to>
                                    </p:set>
                                    <p:animEffect transition="in" filter="slide(fromRight)">
                                      <p:cBhvr>
                                        <p:cTn id="16" dur="500"/>
                                        <p:tgtEl>
                                          <p:spTgt spid="7373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73737"/>
                                        </p:tgtEl>
                                        <p:attrNameLst>
                                          <p:attrName>style.visibility</p:attrName>
                                        </p:attrNameLst>
                                      </p:cBhvr>
                                      <p:to>
                                        <p:strVal val="visible"/>
                                      </p:to>
                                    </p:set>
                                    <p:animEffect transition="in" filter="slide(fromRight)">
                                      <p:cBhvr>
                                        <p:cTn id="21" dur="500"/>
                                        <p:tgtEl>
                                          <p:spTgt spid="7373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2" fill="hold" grpId="0" nodeType="clickEffect">
                                  <p:stCondLst>
                                    <p:cond delay="0"/>
                                  </p:stCondLst>
                                  <p:childTnLst>
                                    <p:set>
                                      <p:cBhvr>
                                        <p:cTn id="25" dur="1" fill="hold">
                                          <p:stCondLst>
                                            <p:cond delay="0"/>
                                          </p:stCondLst>
                                        </p:cTn>
                                        <p:tgtEl>
                                          <p:spTgt spid="73738"/>
                                        </p:tgtEl>
                                        <p:attrNameLst>
                                          <p:attrName>style.visibility</p:attrName>
                                        </p:attrNameLst>
                                      </p:cBhvr>
                                      <p:to>
                                        <p:strVal val="visible"/>
                                      </p:to>
                                    </p:set>
                                    <p:animEffect transition="in" filter="slide(fromRight)">
                                      <p:cBhvr>
                                        <p:cTn id="26" dur="500"/>
                                        <p:tgtEl>
                                          <p:spTgt spid="7373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2" fill="hold" grpId="0" nodeType="clickEffect">
                                  <p:stCondLst>
                                    <p:cond delay="0"/>
                                  </p:stCondLst>
                                  <p:childTnLst>
                                    <p:set>
                                      <p:cBhvr>
                                        <p:cTn id="30" dur="1" fill="hold">
                                          <p:stCondLst>
                                            <p:cond delay="0"/>
                                          </p:stCondLst>
                                        </p:cTn>
                                        <p:tgtEl>
                                          <p:spTgt spid="73739"/>
                                        </p:tgtEl>
                                        <p:attrNameLst>
                                          <p:attrName>style.visibility</p:attrName>
                                        </p:attrNameLst>
                                      </p:cBhvr>
                                      <p:to>
                                        <p:strVal val="visible"/>
                                      </p:to>
                                    </p:set>
                                    <p:animEffect transition="in" filter="slide(fromRight)">
                                      <p:cBhvr>
                                        <p:cTn id="31" dur="500"/>
                                        <p:tgtEl>
                                          <p:spTgt spid="73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autoUpdateAnimBg="0"/>
      <p:bldP spid="73735" grpId="0" autoUpdateAnimBg="0"/>
      <p:bldP spid="73736" grpId="0" autoUpdateAnimBg="0"/>
      <p:bldP spid="73737" grpId="0" autoUpdateAnimBg="0"/>
      <p:bldP spid="73738" grpId="0" autoUpdateAnimBg="0"/>
      <p:bldP spid="7373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5E4B9724-E842-48A1-8106-E868B52EBD35}" type="slidenum">
              <a:rPr lang="en-US" altLang="zh-CN">
                <a:latin typeface="华文新魏" pitchFamily="2" charset="-122"/>
                <a:ea typeface="华文新魏" pitchFamily="2" charset="-122"/>
              </a:rPr>
              <a:pPr algn="r"/>
              <a:t>41</a:t>
            </a:fld>
            <a:endParaRPr lang="en-US" altLang="zh-CN">
              <a:latin typeface="华文新魏" pitchFamily="2" charset="-122"/>
              <a:ea typeface="华文新魏" pitchFamily="2" charset="-122"/>
            </a:endParaRPr>
          </a:p>
        </p:txBody>
      </p:sp>
      <p:sp>
        <p:nvSpPr>
          <p:cNvPr id="48131" name="Text Box 2"/>
          <p:cNvSpPr txBox="1">
            <a:spLocks noChangeArrowheads="1"/>
          </p:cNvSpPr>
          <p:nvPr/>
        </p:nvSpPr>
        <p:spPr bwMode="auto">
          <a:xfrm>
            <a:off x="-125413" y="20638"/>
            <a:ext cx="26352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endParaRPr lang="zh-CN" altLang="en-US"/>
          </a:p>
        </p:txBody>
      </p:sp>
      <p:sp>
        <p:nvSpPr>
          <p:cNvPr id="48132" name="Text Box 3"/>
          <p:cNvSpPr txBox="1">
            <a:spLocks noChangeArrowheads="1"/>
          </p:cNvSpPr>
          <p:nvPr/>
        </p:nvSpPr>
        <p:spPr bwMode="auto">
          <a:xfrm>
            <a:off x="-125413" y="96838"/>
            <a:ext cx="26352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endParaRPr lang="zh-CN" altLang="en-US"/>
          </a:p>
        </p:txBody>
      </p:sp>
      <p:sp>
        <p:nvSpPr>
          <p:cNvPr id="48133" name="Rectangle 4"/>
          <p:cNvSpPr>
            <a:spLocks noGrp="1" noChangeArrowheads="1"/>
          </p:cNvSpPr>
          <p:nvPr>
            <p:ph type="title" idx="4294967295"/>
          </p:nvPr>
        </p:nvSpPr>
        <p:spPr>
          <a:xfrm>
            <a:off x="457200" y="214313"/>
            <a:ext cx="8229600" cy="1371600"/>
          </a:xfrm>
        </p:spPr>
        <p:txBody>
          <a:bodyPr/>
          <a:lstStyle/>
          <a:p>
            <a:pPr algn="ctr" eaLnBrk="1" hangingPunct="1"/>
            <a:r>
              <a:rPr lang="zh-CN" altLang="en-US" sz="4000" b="1" smtClean="0">
                <a:solidFill>
                  <a:schemeClr val="tx2"/>
                </a:solidFill>
                <a:latin typeface="华文新魏" pitchFamily="2" charset="-122"/>
                <a:ea typeface="华文新魏" pitchFamily="2" charset="-122"/>
              </a:rPr>
              <a:t>利用</a:t>
            </a:r>
            <a:r>
              <a:rPr lang="en-US" altLang="zh-CN" sz="4000" b="1" smtClean="0">
                <a:solidFill>
                  <a:schemeClr val="tx2"/>
                </a:solidFill>
                <a:latin typeface="华文新魏" pitchFamily="2" charset="-122"/>
                <a:ea typeface="华文新魏" pitchFamily="2" charset="-122"/>
              </a:rPr>
              <a:t>next</a:t>
            </a:r>
            <a:r>
              <a:rPr lang="zh-CN" altLang="en-US" sz="4000" b="1" smtClean="0">
                <a:solidFill>
                  <a:schemeClr val="tx2"/>
                </a:solidFill>
                <a:latin typeface="华文新魏" pitchFamily="2" charset="-122"/>
                <a:ea typeface="华文新魏" pitchFamily="2" charset="-122"/>
              </a:rPr>
              <a:t>失败函数进行匹配处理</a:t>
            </a:r>
          </a:p>
        </p:txBody>
      </p:sp>
      <p:sp>
        <p:nvSpPr>
          <p:cNvPr id="67590" name="Rectangle 5"/>
          <p:cNvSpPr>
            <a:spLocks noGrp="1" noChangeArrowheads="1"/>
          </p:cNvSpPr>
          <p:nvPr>
            <p:ph type="body" sz="half" idx="4294967295"/>
          </p:nvPr>
        </p:nvSpPr>
        <p:spPr>
          <a:xfrm>
            <a:off x="0" y="1366838"/>
            <a:ext cx="8864600" cy="3552825"/>
          </a:xfrm>
        </p:spPr>
        <p:txBody>
          <a:bodyPr/>
          <a:lstStyle/>
          <a:p>
            <a:pPr eaLnBrk="1" hangingPunct="1">
              <a:lnSpc>
                <a:spcPct val="110000"/>
              </a:lnSpc>
              <a:buClr>
                <a:srgbClr val="990099"/>
              </a:buClr>
              <a:buSzPct val="50000"/>
              <a:buFont typeface="Wingdings" pitchFamily="2" charset="2"/>
              <a:buNone/>
            </a:pPr>
            <a:r>
              <a:rPr lang="zh-CN" altLang="en-US" sz="2800" b="1" dirty="0" smtClean="0">
                <a:latin typeface="Times New Roman" pitchFamily="18" charset="0"/>
                <a:ea typeface="仿宋_GB2312" pitchFamily="49" charset="-122"/>
              </a:rPr>
              <a:t>      若在进行某一趟匹配比较时在模式 </a:t>
            </a:r>
            <a:r>
              <a:rPr lang="en-US" altLang="zh-CN" sz="2800" b="1" dirty="0" smtClean="0">
                <a:latin typeface="Times New Roman" pitchFamily="18" charset="0"/>
                <a:ea typeface="仿宋_GB2312" pitchFamily="49" charset="-122"/>
              </a:rPr>
              <a:t>P </a:t>
            </a:r>
            <a:r>
              <a:rPr lang="zh-CN" altLang="en-US" sz="2800" b="1" dirty="0" smtClean="0">
                <a:latin typeface="Times New Roman" pitchFamily="18" charset="0"/>
                <a:ea typeface="仿宋_GB2312" pitchFamily="49" charset="-122"/>
              </a:rPr>
              <a:t>的第 </a:t>
            </a:r>
            <a:r>
              <a:rPr lang="en-US" altLang="zh-CN" sz="2800" b="1" dirty="0" smtClean="0">
                <a:latin typeface="Times New Roman" pitchFamily="18" charset="0"/>
                <a:ea typeface="仿宋_GB2312" pitchFamily="49" charset="-122"/>
              </a:rPr>
              <a:t>j </a:t>
            </a:r>
            <a:r>
              <a:rPr lang="zh-CN" altLang="en-US" sz="2800" b="1" dirty="0" smtClean="0">
                <a:latin typeface="Times New Roman" pitchFamily="18" charset="0"/>
                <a:ea typeface="仿宋_GB2312" pitchFamily="49" charset="-122"/>
              </a:rPr>
              <a:t>位失配：</a:t>
            </a:r>
          </a:p>
          <a:p>
            <a:pPr lvl="1" eaLnBrk="1" hangingPunct="1">
              <a:lnSpc>
                <a:spcPct val="110000"/>
              </a:lnSpc>
              <a:buClr>
                <a:srgbClr val="008000"/>
              </a:buClr>
              <a:buSzPct val="55000"/>
              <a:buFont typeface="Wingdings" pitchFamily="2" charset="2"/>
              <a:buChar char="u"/>
            </a:pPr>
            <a:r>
              <a:rPr lang="zh-CN" altLang="en-US" b="1" dirty="0" smtClean="0">
                <a:latin typeface="Times New Roman" pitchFamily="18" charset="0"/>
                <a:ea typeface="仿宋_GB2312" pitchFamily="49" charset="-122"/>
              </a:rPr>
              <a:t>如果 </a:t>
            </a:r>
            <a:r>
              <a:rPr lang="en-US" altLang="zh-CN" b="1" dirty="0" smtClean="0">
                <a:solidFill>
                  <a:schemeClr val="tx2"/>
                </a:solidFill>
                <a:latin typeface="Times New Roman" pitchFamily="18" charset="0"/>
                <a:ea typeface="仿宋_GB2312" pitchFamily="49" charset="-122"/>
              </a:rPr>
              <a:t>j &gt; 0</a:t>
            </a:r>
            <a:r>
              <a:rPr lang="zh-CN" altLang="en-US" b="1" dirty="0" smtClean="0">
                <a:latin typeface="Times New Roman" pitchFamily="18" charset="0"/>
                <a:ea typeface="仿宋_GB2312" pitchFamily="49" charset="-122"/>
              </a:rPr>
              <a:t>，那么在下一趟比较时模式串 </a:t>
            </a:r>
            <a:r>
              <a:rPr lang="en-US" altLang="zh-CN" b="1" dirty="0" smtClean="0">
                <a:latin typeface="Times New Roman" pitchFamily="18" charset="0"/>
                <a:ea typeface="仿宋_GB2312" pitchFamily="49" charset="-122"/>
              </a:rPr>
              <a:t>P</a:t>
            </a:r>
            <a:r>
              <a:rPr lang="zh-CN" altLang="en-US" b="1" dirty="0" smtClean="0">
                <a:latin typeface="Times New Roman" pitchFamily="18" charset="0"/>
                <a:ea typeface="仿宋_GB2312" pitchFamily="49" charset="-122"/>
              </a:rPr>
              <a:t>的起始比较位置是 </a:t>
            </a:r>
            <a:r>
              <a:rPr lang="en-US" altLang="zh-CN" b="1" dirty="0" err="1" smtClean="0">
                <a:solidFill>
                  <a:schemeClr val="tx2"/>
                </a:solidFill>
                <a:latin typeface="Times New Roman" pitchFamily="18" charset="0"/>
                <a:ea typeface="仿宋_GB2312" pitchFamily="49" charset="-122"/>
              </a:rPr>
              <a:t>p</a:t>
            </a:r>
            <a:r>
              <a:rPr lang="en-US" altLang="zh-CN" b="1" baseline="-25000" dirty="0" err="1" smtClean="0">
                <a:solidFill>
                  <a:schemeClr val="tx2"/>
                </a:solidFill>
                <a:latin typeface="Times New Roman" pitchFamily="18" charset="0"/>
                <a:ea typeface="仿宋_GB2312" pitchFamily="49" charset="-122"/>
              </a:rPr>
              <a:t>next</a:t>
            </a:r>
            <a:r>
              <a:rPr lang="en-US" altLang="zh-CN" b="1" baseline="-25000" dirty="0" smtClean="0">
                <a:solidFill>
                  <a:schemeClr val="tx2"/>
                </a:solidFill>
                <a:latin typeface="Times New Roman" pitchFamily="18" charset="0"/>
                <a:ea typeface="仿宋_GB2312" pitchFamily="49" charset="-122"/>
              </a:rPr>
              <a:t>(j)</a:t>
            </a:r>
            <a:r>
              <a:rPr lang="zh-CN" altLang="en-US" b="1" dirty="0" smtClean="0">
                <a:latin typeface="Times New Roman" pitchFamily="18" charset="0"/>
                <a:ea typeface="仿宋_GB2312" pitchFamily="49" charset="-122"/>
              </a:rPr>
              <a:t>，目标串 </a:t>
            </a:r>
            <a:r>
              <a:rPr lang="en-US" altLang="zh-CN" b="1" dirty="0" smtClean="0">
                <a:latin typeface="Times New Roman" pitchFamily="18" charset="0"/>
                <a:ea typeface="仿宋_GB2312" pitchFamily="49" charset="-122"/>
              </a:rPr>
              <a:t>T </a:t>
            </a:r>
            <a:r>
              <a:rPr lang="zh-CN" altLang="en-US" b="1" dirty="0" smtClean="0">
                <a:latin typeface="Times New Roman" pitchFamily="18" charset="0"/>
                <a:ea typeface="仿宋_GB2312" pitchFamily="49" charset="-122"/>
              </a:rPr>
              <a:t>的指针不回溯，仍指向上一趟失配的字符；</a:t>
            </a:r>
          </a:p>
          <a:p>
            <a:pPr lvl="1" eaLnBrk="1" hangingPunct="1">
              <a:lnSpc>
                <a:spcPct val="110000"/>
              </a:lnSpc>
              <a:buClr>
                <a:srgbClr val="008000"/>
              </a:buClr>
              <a:buSzPct val="55000"/>
              <a:buFont typeface="Wingdings" pitchFamily="2" charset="2"/>
              <a:buChar char="u"/>
            </a:pPr>
            <a:r>
              <a:rPr lang="zh-CN" altLang="en-US" b="1" dirty="0" smtClean="0">
                <a:latin typeface="Times New Roman" pitchFamily="18" charset="0"/>
                <a:ea typeface="仿宋_GB2312" pitchFamily="49" charset="-122"/>
              </a:rPr>
              <a:t>如果 </a:t>
            </a:r>
            <a:r>
              <a:rPr lang="en-US" altLang="zh-CN" b="1" dirty="0" smtClean="0">
                <a:solidFill>
                  <a:schemeClr val="tx2"/>
                </a:solidFill>
                <a:latin typeface="Times New Roman" pitchFamily="18" charset="0"/>
                <a:ea typeface="仿宋_GB2312" pitchFamily="49" charset="-122"/>
              </a:rPr>
              <a:t>j = 0</a:t>
            </a:r>
            <a:r>
              <a:rPr lang="zh-CN" altLang="en-US" b="1" dirty="0" smtClean="0">
                <a:latin typeface="Times New Roman" pitchFamily="18" charset="0"/>
                <a:ea typeface="仿宋_GB2312" pitchFamily="49" charset="-122"/>
              </a:rPr>
              <a:t>，则目标串 </a:t>
            </a:r>
            <a:r>
              <a:rPr lang="en-US" altLang="zh-CN" b="1" dirty="0" smtClean="0">
                <a:latin typeface="Times New Roman" pitchFamily="18" charset="0"/>
                <a:ea typeface="仿宋_GB2312" pitchFamily="49" charset="-122"/>
              </a:rPr>
              <a:t>T </a:t>
            </a:r>
            <a:r>
              <a:rPr lang="zh-CN" altLang="en-US" b="1" dirty="0" smtClean="0">
                <a:latin typeface="Times New Roman" pitchFamily="18" charset="0"/>
                <a:ea typeface="仿宋_GB2312" pitchFamily="49" charset="-122"/>
              </a:rPr>
              <a:t>指针进一，模式串</a:t>
            </a:r>
            <a:r>
              <a:rPr lang="en-US" altLang="zh-CN" b="1" dirty="0" smtClean="0">
                <a:latin typeface="Times New Roman" pitchFamily="18" charset="0"/>
                <a:ea typeface="仿宋_GB2312" pitchFamily="49" charset="-122"/>
              </a:rPr>
              <a:t>P </a:t>
            </a:r>
            <a:r>
              <a:rPr lang="zh-CN" altLang="en-US" b="1" dirty="0" smtClean="0">
                <a:latin typeface="Times New Roman" pitchFamily="18" charset="0"/>
                <a:ea typeface="仿宋_GB2312" pitchFamily="49" charset="-122"/>
              </a:rPr>
              <a:t>指针回到 </a:t>
            </a:r>
            <a:r>
              <a:rPr lang="en-US" altLang="zh-CN" b="1" dirty="0" smtClean="0">
                <a:solidFill>
                  <a:schemeClr val="tx2"/>
                </a:solidFill>
                <a:latin typeface="Times New Roman" pitchFamily="18" charset="0"/>
                <a:ea typeface="仿宋_GB2312" pitchFamily="49" charset="-122"/>
              </a:rPr>
              <a:t>p</a:t>
            </a:r>
            <a:r>
              <a:rPr lang="en-US" altLang="zh-CN" b="1" baseline="-25000" dirty="0" smtClean="0">
                <a:solidFill>
                  <a:schemeClr val="tx2"/>
                </a:solidFill>
                <a:latin typeface="Times New Roman" pitchFamily="18" charset="0"/>
                <a:ea typeface="仿宋_GB2312" pitchFamily="49" charset="-122"/>
              </a:rPr>
              <a:t>0</a:t>
            </a:r>
            <a:r>
              <a:rPr lang="zh-CN" altLang="en-US" b="1" dirty="0" smtClean="0">
                <a:latin typeface="Times New Roman" pitchFamily="18" charset="0"/>
                <a:ea typeface="仿宋_GB2312" pitchFamily="49" charset="-122"/>
              </a:rPr>
              <a:t>，继续进行下一趟匹配比较。</a:t>
            </a:r>
            <a:r>
              <a:rPr lang="zh-CN" altLang="en-US" dirty="0" smtClean="0"/>
              <a:t> </a:t>
            </a:r>
          </a:p>
        </p:txBody>
      </p:sp>
      <p:graphicFrame>
        <p:nvGraphicFramePr>
          <p:cNvPr id="67591" name="Group 7"/>
          <p:cNvGraphicFramePr>
            <a:graphicFrameLocks noGrp="1"/>
          </p:cNvGraphicFramePr>
          <p:nvPr>
            <p:ph sz="half" idx="4294967295"/>
          </p:nvPr>
        </p:nvGraphicFramePr>
        <p:xfrm>
          <a:off x="500063" y="4857750"/>
          <a:ext cx="7942262" cy="1281114"/>
        </p:xfrm>
        <a:graphic>
          <a:graphicData uri="http://schemas.openxmlformats.org/drawingml/2006/table">
            <a:tbl>
              <a:tblPr/>
              <a:tblGrid>
                <a:gridCol w="1539875"/>
                <a:gridCol w="792162"/>
                <a:gridCol w="771525"/>
                <a:gridCol w="768350"/>
                <a:gridCol w="769938"/>
                <a:gridCol w="742950"/>
                <a:gridCol w="796925"/>
                <a:gridCol w="792162"/>
                <a:gridCol w="968375"/>
              </a:tblGrid>
              <a:tr h="4270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dirty="0" smtClean="0">
                          <a:ln>
                            <a:noFill/>
                          </a:ln>
                          <a:effectLst/>
                          <a:latin typeface="Times New Roman" pitchFamily="18" charset="0"/>
                          <a:ea typeface="宋体" pitchFamily="2" charset="-122"/>
                          <a:cs typeface="Times New Roman" pitchFamily="18" charset="0"/>
                        </a:rPr>
                        <a:t>j</a:t>
                      </a:r>
                      <a:endParaRPr kumimoji="0" lang="en-US" sz="2800" b="1" i="0" u="none" strike="noStrike" cap="none" normalizeH="0" baseline="0" dirty="0" smtClean="0">
                        <a:ln>
                          <a:noFill/>
                        </a:ln>
                        <a:effectLst/>
                        <a:latin typeface="Arial" pitchFamily="34" charset="0"/>
                        <a:ea typeface="宋体" pitchFamily="2" charset="-122"/>
                      </a:endParaRPr>
                    </a:p>
                  </a:txBody>
                  <a:tcPr marL="90000" marR="90000" marT="0" marB="0"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dirty="0" smtClean="0">
                          <a:ln>
                            <a:noFill/>
                          </a:ln>
                          <a:effectLst/>
                          <a:latin typeface="Times New Roman" pitchFamily="18" charset="0"/>
                          <a:ea typeface="宋体" pitchFamily="2" charset="-122"/>
                          <a:cs typeface="Times New Roman" pitchFamily="18" charset="0"/>
                        </a:rPr>
                        <a:t>0</a:t>
                      </a:r>
                      <a:endParaRPr kumimoji="0" lang="en-US" sz="2800" b="1" i="0" u="none" strike="noStrike" cap="none" normalizeH="0" baseline="0" dirty="0" smtClean="0">
                        <a:ln>
                          <a:noFill/>
                        </a:ln>
                        <a:effectLst/>
                        <a:latin typeface="Arial" pitchFamily="34" charset="0"/>
                        <a:ea typeface="宋体" pitchFamily="2" charset="-122"/>
                      </a:endParaRPr>
                    </a:p>
                  </a:txBody>
                  <a:tcPr marL="90000" marR="90000" marT="0" marB="0"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dirty="0" smtClean="0">
                          <a:ln>
                            <a:noFill/>
                          </a:ln>
                          <a:effectLst/>
                          <a:latin typeface="Times New Roman" pitchFamily="18" charset="0"/>
                          <a:ea typeface="宋体" pitchFamily="2" charset="-122"/>
                          <a:cs typeface="Times New Roman" pitchFamily="18" charset="0"/>
                        </a:rPr>
                        <a:t>1</a:t>
                      </a:r>
                      <a:endParaRPr kumimoji="0" lang="en-US" sz="2800" b="1" i="0" u="none" strike="noStrike" cap="none" normalizeH="0" baseline="0" dirty="0" smtClean="0">
                        <a:ln>
                          <a:noFill/>
                        </a:ln>
                        <a:effectLst/>
                        <a:latin typeface="Arial" pitchFamily="34" charset="0"/>
                        <a:ea typeface="宋体" pitchFamily="2" charset="-122"/>
                      </a:endParaRPr>
                    </a:p>
                  </a:txBody>
                  <a:tcPr marL="90000" marR="9000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2</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3</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4</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5</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6</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7</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P</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dirty="0" smtClean="0">
                          <a:ln>
                            <a:noFill/>
                          </a:ln>
                          <a:effectLst/>
                          <a:latin typeface="Times New Roman" pitchFamily="18" charset="0"/>
                          <a:ea typeface="宋体" pitchFamily="2" charset="-122"/>
                          <a:cs typeface="Times New Roman" pitchFamily="18" charset="0"/>
                        </a:rPr>
                        <a:t>a</a:t>
                      </a:r>
                      <a:endParaRPr kumimoji="0" lang="en-US" sz="2800" b="1" i="0" u="none" strike="noStrike" cap="none" normalizeH="0" baseline="0" dirty="0" smtClean="0">
                        <a:ln>
                          <a:noFill/>
                        </a:ln>
                        <a:effectLst/>
                        <a:latin typeface="Arial" pitchFamily="34" charset="0"/>
                        <a:ea typeface="宋体" pitchFamily="2" charset="-122"/>
                      </a:endParaRPr>
                    </a:p>
                  </a:txBody>
                  <a:tcPr marL="90000" marR="9000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dirty="0" smtClean="0">
                          <a:ln>
                            <a:noFill/>
                          </a:ln>
                          <a:effectLst/>
                          <a:latin typeface="Times New Roman" pitchFamily="18" charset="0"/>
                          <a:ea typeface="宋体" pitchFamily="2" charset="-122"/>
                          <a:cs typeface="Times New Roman" pitchFamily="18" charset="0"/>
                        </a:rPr>
                        <a:t>b</a:t>
                      </a:r>
                      <a:endParaRPr kumimoji="0" lang="en-US" sz="2800" b="1" i="0" u="none" strike="noStrike" cap="none" normalizeH="0" baseline="0" dirty="0" smtClean="0">
                        <a:ln>
                          <a:noFill/>
                        </a:ln>
                        <a:effectLst/>
                        <a:latin typeface="Arial" pitchFamily="34" charset="0"/>
                        <a:ea typeface="宋体" pitchFamily="2" charset="-122"/>
                      </a:endParaRPr>
                    </a:p>
                  </a:txBody>
                  <a:tcPr marL="90000" marR="9000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a</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a</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b</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c</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a</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c</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4270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next(j)</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smtClean="0">
                          <a:ln>
                            <a:noFill/>
                          </a:ln>
                          <a:effectLst/>
                          <a:latin typeface="Courier New" pitchFamily="49" charset="0"/>
                          <a:ea typeface="宋体" pitchFamily="2" charset="-122"/>
                          <a:cs typeface="Courier New" pitchFamily="49" charset="0"/>
                        </a:rPr>
                        <a:t>-</a:t>
                      </a:r>
                      <a:r>
                        <a:rPr kumimoji="0" lang="en-US" sz="2800" b="1" i="0" u="none" strike="noStrike" cap="none" normalizeH="0" baseline="0" dirty="0" smtClean="0">
                          <a:ln>
                            <a:noFill/>
                          </a:ln>
                          <a:effectLst/>
                          <a:latin typeface="Times New Roman" pitchFamily="18" charset="0"/>
                          <a:ea typeface="宋体" pitchFamily="2" charset="-122"/>
                          <a:cs typeface="Times New Roman" pitchFamily="18" charset="0"/>
                        </a:rPr>
                        <a:t>1</a:t>
                      </a:r>
                      <a:endParaRPr kumimoji="0" lang="en-US" sz="2800" b="1" i="0" u="none" strike="noStrike" cap="none" normalizeH="0" baseline="0" dirty="0" smtClean="0">
                        <a:ln>
                          <a:noFill/>
                        </a:ln>
                        <a:effectLst/>
                        <a:latin typeface="Arial" pitchFamily="34" charset="0"/>
                        <a:ea typeface="宋体" pitchFamily="2" charset="-122"/>
                      </a:endParaRPr>
                    </a:p>
                  </a:txBody>
                  <a:tcPr marL="90000" marR="9000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dirty="0" smtClean="0">
                          <a:ln>
                            <a:noFill/>
                          </a:ln>
                          <a:effectLst/>
                          <a:latin typeface="Times New Roman" pitchFamily="18" charset="0"/>
                          <a:ea typeface="宋体" pitchFamily="2" charset="-122"/>
                          <a:cs typeface="Times New Roman" pitchFamily="18" charset="0"/>
                        </a:rPr>
                        <a:t>0</a:t>
                      </a:r>
                      <a:endParaRPr kumimoji="0" lang="en-US" sz="2800" b="1" i="0" u="none" strike="noStrike" cap="none" normalizeH="0" baseline="0" dirty="0" smtClean="0">
                        <a:ln>
                          <a:noFill/>
                        </a:ln>
                        <a:effectLst/>
                        <a:latin typeface="Arial" pitchFamily="34" charset="0"/>
                        <a:ea typeface="宋体" pitchFamily="2" charset="-122"/>
                      </a:endParaRPr>
                    </a:p>
                  </a:txBody>
                  <a:tcPr marL="90000" marR="90000" marT="0" marB="0"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0</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tab pos="266700" algn="r"/>
                          <a:tab pos="2636838" algn="ctr"/>
                          <a:tab pos="5273675" algn="r"/>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1</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1</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2</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0</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1</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7590">
                                            <p:txEl>
                                              <p:pRg st="1" end="1"/>
                                            </p:txEl>
                                          </p:spTgt>
                                        </p:tgtEl>
                                        <p:attrNameLst>
                                          <p:attrName>style.visibility</p:attrName>
                                        </p:attrNameLst>
                                      </p:cBhvr>
                                      <p:to>
                                        <p:strVal val="visible"/>
                                      </p:to>
                                    </p:set>
                                    <p:animEffect transition="in" filter="slide(fromBottom)">
                                      <p:cBhvr>
                                        <p:cTn id="7" dur="500"/>
                                        <p:tgtEl>
                                          <p:spTgt spid="6759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67590">
                                            <p:txEl>
                                              <p:pRg st="2" end="2"/>
                                            </p:txEl>
                                          </p:spTgt>
                                        </p:tgtEl>
                                        <p:attrNameLst>
                                          <p:attrName>style.visibility</p:attrName>
                                        </p:attrNameLst>
                                      </p:cBhvr>
                                      <p:to>
                                        <p:strVal val="visible"/>
                                      </p:to>
                                    </p:set>
                                    <p:animEffect transition="in" filter="slide(fromBottom)">
                                      <p:cBhvr>
                                        <p:cTn id="12" dur="500"/>
                                        <p:tgtEl>
                                          <p:spTgt spid="6759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67591"/>
                                        </p:tgtEl>
                                        <p:attrNameLst>
                                          <p:attrName>style.visibility</p:attrName>
                                        </p:attrNameLst>
                                      </p:cBhvr>
                                      <p:to>
                                        <p:strVal val="visible"/>
                                      </p:to>
                                    </p:set>
                                    <p:anim calcmode="lin" valueType="num">
                                      <p:cBhvr>
                                        <p:cTn id="17" dur="500" fill="hold"/>
                                        <p:tgtEl>
                                          <p:spTgt spid="67591"/>
                                        </p:tgtEl>
                                        <p:attrNameLst>
                                          <p:attrName>ppt_x</p:attrName>
                                        </p:attrNameLst>
                                      </p:cBhvr>
                                      <p:tavLst>
                                        <p:tav tm="0">
                                          <p:val>
                                            <p:strVal val="#ppt_x-#ppt_w/2"/>
                                          </p:val>
                                        </p:tav>
                                        <p:tav tm="100000">
                                          <p:val>
                                            <p:strVal val="#ppt_x"/>
                                          </p:val>
                                        </p:tav>
                                      </p:tavLst>
                                    </p:anim>
                                    <p:anim calcmode="lin" valueType="num">
                                      <p:cBhvr>
                                        <p:cTn id="18" dur="500" fill="hold"/>
                                        <p:tgtEl>
                                          <p:spTgt spid="67591"/>
                                        </p:tgtEl>
                                        <p:attrNameLst>
                                          <p:attrName>ppt_y</p:attrName>
                                        </p:attrNameLst>
                                      </p:cBhvr>
                                      <p:tavLst>
                                        <p:tav tm="0">
                                          <p:val>
                                            <p:strVal val="#ppt_y"/>
                                          </p:val>
                                        </p:tav>
                                        <p:tav tm="100000">
                                          <p:val>
                                            <p:strVal val="#ppt_y"/>
                                          </p:val>
                                        </p:tav>
                                      </p:tavLst>
                                    </p:anim>
                                    <p:anim calcmode="lin" valueType="num">
                                      <p:cBhvr>
                                        <p:cTn id="19" dur="500" fill="hold"/>
                                        <p:tgtEl>
                                          <p:spTgt spid="67591"/>
                                        </p:tgtEl>
                                        <p:attrNameLst>
                                          <p:attrName>ppt_w</p:attrName>
                                        </p:attrNameLst>
                                      </p:cBhvr>
                                      <p:tavLst>
                                        <p:tav tm="0">
                                          <p:val>
                                            <p:fltVal val="0"/>
                                          </p:val>
                                        </p:tav>
                                        <p:tav tm="100000">
                                          <p:val>
                                            <p:strVal val="#ppt_w"/>
                                          </p:val>
                                        </p:tav>
                                      </p:tavLst>
                                    </p:anim>
                                    <p:anim calcmode="lin" valueType="num">
                                      <p:cBhvr>
                                        <p:cTn id="20" dur="500" fill="hold"/>
                                        <p:tgtEl>
                                          <p:spTgt spid="675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C79A14BF-2B7F-40D0-84F9-20F798FC8AC9}" type="slidenum">
              <a:rPr lang="en-US" altLang="zh-CN">
                <a:latin typeface="华文新魏" pitchFamily="2" charset="-122"/>
                <a:ea typeface="华文新魏" pitchFamily="2" charset="-122"/>
              </a:rPr>
              <a:pPr algn="r"/>
              <a:t>42</a:t>
            </a:fld>
            <a:endParaRPr lang="en-US" altLang="zh-CN">
              <a:latin typeface="华文新魏" pitchFamily="2" charset="-122"/>
              <a:ea typeface="华文新魏" pitchFamily="2" charset="-122"/>
            </a:endParaRPr>
          </a:p>
        </p:txBody>
      </p:sp>
      <p:sp>
        <p:nvSpPr>
          <p:cNvPr id="68611" name="Text Box 2"/>
          <p:cNvSpPr txBox="1">
            <a:spLocks noChangeArrowheads="1"/>
          </p:cNvSpPr>
          <p:nvPr/>
        </p:nvSpPr>
        <p:spPr bwMode="auto">
          <a:xfrm>
            <a:off x="-36512" y="116632"/>
            <a:ext cx="9001000" cy="523220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b="1" dirty="0" smtClean="0"/>
              <a:t> </a:t>
            </a:r>
            <a:r>
              <a:rPr lang="zh-CN" altLang="en-US" b="1" dirty="0" smtClean="0">
                <a:ea typeface="仿宋_GB2312" pitchFamily="49" charset="-122"/>
              </a:rPr>
              <a:t>运用</a:t>
            </a:r>
            <a:r>
              <a:rPr lang="en-US" altLang="zh-CN" b="1" dirty="0" smtClean="0">
                <a:ea typeface="仿宋_GB2312" pitchFamily="49" charset="-122"/>
              </a:rPr>
              <a:t>KMP</a:t>
            </a:r>
            <a:r>
              <a:rPr lang="zh-CN" altLang="en-US" b="1" dirty="0" smtClean="0">
                <a:ea typeface="仿宋_GB2312" pitchFamily="49" charset="-122"/>
              </a:rPr>
              <a:t>算法的匹配过程</a:t>
            </a:r>
          </a:p>
          <a:p>
            <a:endParaRPr lang="zh-CN" altLang="en-US" sz="1000" b="1" dirty="0" smtClean="0"/>
          </a:p>
          <a:p>
            <a:r>
              <a:rPr lang="zh-CN" altLang="en-US" b="1" dirty="0" smtClean="0">
                <a:solidFill>
                  <a:srgbClr val="FF3300"/>
                </a:solidFill>
                <a:ea typeface="仿宋_GB2312" pitchFamily="49" charset="-122"/>
              </a:rPr>
              <a:t>第</a:t>
            </a:r>
            <a:r>
              <a:rPr lang="en-US" altLang="zh-CN" b="1" dirty="0" smtClean="0">
                <a:solidFill>
                  <a:srgbClr val="FF3300"/>
                </a:solidFill>
                <a:ea typeface="仿宋_GB2312" pitchFamily="49" charset="-122"/>
              </a:rPr>
              <a:t>1</a:t>
            </a:r>
            <a:r>
              <a:rPr lang="zh-CN" altLang="en-US" b="1" dirty="0" smtClean="0">
                <a:solidFill>
                  <a:srgbClr val="FF3300"/>
                </a:solidFill>
                <a:ea typeface="仿宋_GB2312" pitchFamily="49" charset="-122"/>
              </a:rPr>
              <a:t>趟  目标  </a:t>
            </a:r>
            <a:r>
              <a:rPr lang="zh-CN" altLang="en-US" b="1" dirty="0" smtClean="0">
                <a:ea typeface="仿宋_GB2312" pitchFamily="49" charset="-122"/>
              </a:rPr>
              <a:t> </a:t>
            </a:r>
            <a:r>
              <a:rPr lang="en-US" altLang="zh-CN" b="1" i="1" dirty="0" smtClean="0">
                <a:ea typeface="仿宋_GB2312" pitchFamily="49" charset="-122"/>
              </a:rPr>
              <a:t>a</a:t>
            </a:r>
            <a:r>
              <a:rPr lang="en-US" altLang="zh-CN" b="1" i="1" dirty="0" smtClean="0">
                <a:solidFill>
                  <a:srgbClr val="000099"/>
                </a:solidFill>
                <a:ea typeface="仿宋_GB2312" pitchFamily="49" charset="-122"/>
              </a:rPr>
              <a:t> </a:t>
            </a:r>
            <a:r>
              <a:rPr lang="en-US" altLang="zh-CN" b="1" i="1" dirty="0" smtClean="0">
                <a:solidFill>
                  <a:srgbClr val="FF3300"/>
                </a:solidFill>
                <a:ea typeface="仿宋_GB2312" pitchFamily="49" charset="-122"/>
              </a:rPr>
              <a:t>c</a:t>
            </a:r>
            <a:r>
              <a:rPr lang="en-US" altLang="zh-CN" b="1" i="1" dirty="0" smtClean="0">
                <a:solidFill>
                  <a:srgbClr val="000099"/>
                </a:solidFill>
                <a:ea typeface="仿宋_GB2312" pitchFamily="49" charset="-122"/>
              </a:rPr>
              <a:t> </a:t>
            </a:r>
            <a:r>
              <a:rPr lang="en-US" altLang="zh-CN" b="1" i="1" dirty="0" smtClean="0">
                <a:ea typeface="仿宋_GB2312" pitchFamily="49" charset="-122"/>
              </a:rPr>
              <a:t>a b a </a:t>
            </a:r>
            <a:r>
              <a:rPr lang="en-US" altLang="zh-CN" b="1" i="1" dirty="0" err="1" smtClean="0">
                <a:ea typeface="仿宋_GB2312" pitchFamily="49" charset="-122"/>
              </a:rPr>
              <a:t>a</a:t>
            </a:r>
            <a:r>
              <a:rPr lang="en-US" altLang="zh-CN" b="1" i="1" dirty="0" smtClean="0">
                <a:ea typeface="仿宋_GB2312" pitchFamily="49" charset="-122"/>
              </a:rPr>
              <a:t> b a </a:t>
            </a:r>
            <a:r>
              <a:rPr lang="en-US" altLang="zh-CN" b="1" i="1" dirty="0" err="1" smtClean="0">
                <a:ea typeface="仿宋_GB2312" pitchFamily="49" charset="-122"/>
              </a:rPr>
              <a:t>a</a:t>
            </a:r>
            <a:r>
              <a:rPr lang="en-US" altLang="zh-CN" b="1" i="1" dirty="0" smtClean="0">
                <a:ea typeface="仿宋_GB2312" pitchFamily="49" charset="-122"/>
              </a:rPr>
              <a:t> b c a c a </a:t>
            </a:r>
            <a:r>
              <a:rPr lang="en-US" altLang="zh-CN" b="1" i="1" dirty="0" err="1" smtClean="0">
                <a:ea typeface="仿宋_GB2312" pitchFamily="49" charset="-122"/>
              </a:rPr>
              <a:t>a</a:t>
            </a:r>
            <a:r>
              <a:rPr lang="en-US" altLang="zh-CN" b="1" i="1" dirty="0" smtClean="0">
                <a:ea typeface="仿宋_GB2312" pitchFamily="49" charset="-122"/>
              </a:rPr>
              <a:t> b c</a:t>
            </a:r>
            <a:endParaRPr lang="en-US" altLang="zh-CN" b="1" dirty="0" smtClean="0">
              <a:ea typeface="仿宋_GB2312" pitchFamily="49" charset="-122"/>
            </a:endParaRPr>
          </a:p>
          <a:p>
            <a:r>
              <a:rPr lang="en-US" altLang="zh-CN" b="1" dirty="0" smtClean="0">
                <a:solidFill>
                  <a:srgbClr val="000099"/>
                </a:solidFill>
                <a:ea typeface="仿宋_GB2312" pitchFamily="49" charset="-122"/>
              </a:rPr>
              <a:t>            </a:t>
            </a:r>
            <a:r>
              <a:rPr lang="zh-CN" altLang="en-US" b="1" dirty="0" smtClean="0">
                <a:solidFill>
                  <a:srgbClr val="FF3300"/>
                </a:solidFill>
                <a:ea typeface="仿宋_GB2312" pitchFamily="49" charset="-122"/>
              </a:rPr>
              <a:t>模式</a:t>
            </a:r>
            <a:r>
              <a:rPr lang="zh-CN" altLang="en-US" b="1" dirty="0" smtClean="0">
                <a:solidFill>
                  <a:srgbClr val="000099"/>
                </a:solidFill>
              </a:rPr>
              <a:t>   </a:t>
            </a:r>
            <a:r>
              <a:rPr lang="en-US" altLang="zh-CN" b="1" i="1" dirty="0" smtClean="0"/>
              <a:t>a</a:t>
            </a:r>
            <a:r>
              <a:rPr lang="en-US" altLang="zh-CN" b="1" i="1" dirty="0" smtClean="0">
                <a:solidFill>
                  <a:srgbClr val="000099"/>
                </a:solidFill>
              </a:rPr>
              <a:t> </a:t>
            </a:r>
            <a:r>
              <a:rPr lang="en-US" altLang="zh-CN" b="1" i="1" dirty="0" smtClean="0">
                <a:solidFill>
                  <a:srgbClr val="FF3300"/>
                </a:solidFill>
              </a:rPr>
              <a:t>b</a:t>
            </a:r>
            <a:r>
              <a:rPr lang="en-US" altLang="zh-CN" b="1" i="1" dirty="0" smtClean="0"/>
              <a:t> a </a:t>
            </a:r>
            <a:r>
              <a:rPr lang="en-US" altLang="zh-CN" b="1" i="1" dirty="0" err="1" smtClean="0"/>
              <a:t>a</a:t>
            </a:r>
            <a:r>
              <a:rPr lang="en-US" altLang="zh-CN" b="1" i="1" dirty="0" smtClean="0"/>
              <a:t> b c a c</a:t>
            </a:r>
            <a:endParaRPr lang="en-US" altLang="zh-CN" b="1" dirty="0" smtClean="0"/>
          </a:p>
          <a:p>
            <a:r>
              <a:rPr lang="en-US" altLang="zh-CN" sz="2800" b="1" dirty="0" smtClean="0">
                <a:solidFill>
                  <a:srgbClr val="000099"/>
                </a:solidFill>
              </a:rPr>
              <a:t>	                </a:t>
            </a:r>
            <a:r>
              <a:rPr lang="en-US" altLang="zh-CN" sz="2800" b="1" dirty="0" smtClean="0">
                <a:sym typeface="Symbol" pitchFamily="18" charset="2"/>
              </a:rPr>
              <a:t></a:t>
            </a:r>
            <a:r>
              <a:rPr lang="en-US" altLang="zh-CN" sz="2800" b="1" dirty="0" smtClean="0">
                <a:solidFill>
                  <a:srgbClr val="0000FF"/>
                </a:solidFill>
                <a:sym typeface="Symbol" pitchFamily="18" charset="2"/>
              </a:rPr>
              <a:t>   </a:t>
            </a:r>
            <a:r>
              <a:rPr lang="en-US" altLang="zh-CN" sz="1800" b="1" dirty="0" smtClean="0">
                <a:solidFill>
                  <a:schemeClr val="tx2"/>
                </a:solidFill>
              </a:rPr>
              <a:t>j=1 </a:t>
            </a:r>
            <a:r>
              <a:rPr lang="en-US" altLang="zh-CN" sz="1800" b="1" dirty="0" smtClean="0">
                <a:solidFill>
                  <a:schemeClr val="tx2"/>
                </a:solidFill>
                <a:sym typeface="Wingdings" pitchFamily="2" charset="2"/>
              </a:rPr>
              <a:t></a:t>
            </a:r>
            <a:r>
              <a:rPr lang="en-US" altLang="zh-CN" sz="1800" b="1" dirty="0" smtClean="0">
                <a:solidFill>
                  <a:schemeClr val="tx2"/>
                </a:solidFill>
              </a:rPr>
              <a:t> </a:t>
            </a:r>
            <a:r>
              <a:rPr lang="zh-CN" altLang="en-US" sz="1800" b="1" dirty="0" smtClean="0">
                <a:solidFill>
                  <a:srgbClr val="000000"/>
                </a:solidFill>
                <a:ea typeface="仿宋_GB2312" pitchFamily="49" charset="-122"/>
              </a:rPr>
              <a:t>目标指针不动，</a:t>
            </a:r>
            <a:r>
              <a:rPr lang="zh-CN" altLang="en-US" sz="1800" b="1" dirty="0">
                <a:solidFill>
                  <a:srgbClr val="000000"/>
                </a:solidFill>
                <a:ea typeface="仿宋_GB2312" pitchFamily="49" charset="-122"/>
              </a:rPr>
              <a:t>继续与</a:t>
            </a:r>
            <a:r>
              <a:rPr lang="en-US" altLang="zh-CN" sz="1800" b="1" dirty="0">
                <a:solidFill>
                  <a:srgbClr val="000000"/>
                </a:solidFill>
                <a:ea typeface="仿宋_GB2312" pitchFamily="49" charset="-122"/>
              </a:rPr>
              <a:t>p[next(1) ]</a:t>
            </a:r>
            <a:r>
              <a:rPr lang="zh-CN" altLang="en-US" sz="1800" b="1" dirty="0">
                <a:solidFill>
                  <a:srgbClr val="000000"/>
                </a:solidFill>
                <a:ea typeface="仿宋_GB2312" pitchFamily="49" charset="-122"/>
              </a:rPr>
              <a:t>比较</a:t>
            </a:r>
            <a:endParaRPr lang="en-US" altLang="zh-CN" sz="1800" b="1" dirty="0">
              <a:solidFill>
                <a:srgbClr val="000000"/>
              </a:solidFill>
              <a:ea typeface="仿宋_GB2312" pitchFamily="49" charset="-122"/>
            </a:endParaRPr>
          </a:p>
          <a:p>
            <a:r>
              <a:rPr lang="zh-CN" altLang="en-US" b="1" dirty="0" smtClean="0">
                <a:solidFill>
                  <a:srgbClr val="FF3300"/>
                </a:solidFill>
                <a:ea typeface="仿宋_GB2312" pitchFamily="49" charset="-122"/>
              </a:rPr>
              <a:t>第</a:t>
            </a:r>
            <a:r>
              <a:rPr lang="en-US" altLang="zh-CN" b="1" dirty="0" smtClean="0">
                <a:solidFill>
                  <a:srgbClr val="FF3300"/>
                </a:solidFill>
                <a:ea typeface="仿宋_GB2312" pitchFamily="49" charset="-122"/>
              </a:rPr>
              <a:t>2</a:t>
            </a:r>
            <a:r>
              <a:rPr lang="zh-CN" altLang="en-US" b="1" dirty="0" smtClean="0">
                <a:solidFill>
                  <a:srgbClr val="FF3300"/>
                </a:solidFill>
                <a:ea typeface="仿宋_GB2312" pitchFamily="49" charset="-122"/>
              </a:rPr>
              <a:t>趟  目标   </a:t>
            </a:r>
            <a:r>
              <a:rPr lang="en-US" altLang="zh-CN" b="1" i="1" dirty="0" smtClean="0">
                <a:ea typeface="仿宋_GB2312" pitchFamily="49" charset="-122"/>
              </a:rPr>
              <a:t>a</a:t>
            </a:r>
            <a:r>
              <a:rPr lang="en-US" altLang="zh-CN" b="1" i="1" dirty="0" smtClean="0">
                <a:solidFill>
                  <a:srgbClr val="000099"/>
                </a:solidFill>
                <a:ea typeface="仿宋_GB2312" pitchFamily="49" charset="-122"/>
              </a:rPr>
              <a:t> </a:t>
            </a:r>
            <a:r>
              <a:rPr lang="en-US" altLang="zh-CN" b="1" i="1" dirty="0" smtClean="0">
                <a:solidFill>
                  <a:srgbClr val="FF3300"/>
                </a:solidFill>
                <a:ea typeface="仿宋_GB2312" pitchFamily="49" charset="-122"/>
              </a:rPr>
              <a:t>c</a:t>
            </a:r>
            <a:r>
              <a:rPr lang="en-US" altLang="zh-CN" b="1" i="1" dirty="0" smtClean="0">
                <a:ea typeface="仿宋_GB2312" pitchFamily="49" charset="-122"/>
              </a:rPr>
              <a:t> a b a </a:t>
            </a:r>
            <a:r>
              <a:rPr lang="en-US" altLang="zh-CN" b="1" i="1" dirty="0" err="1" smtClean="0">
                <a:ea typeface="仿宋_GB2312" pitchFamily="49" charset="-122"/>
              </a:rPr>
              <a:t>a</a:t>
            </a:r>
            <a:r>
              <a:rPr lang="en-US" altLang="zh-CN" b="1" i="1" dirty="0" smtClean="0">
                <a:ea typeface="仿宋_GB2312" pitchFamily="49" charset="-122"/>
              </a:rPr>
              <a:t> b a </a:t>
            </a:r>
            <a:r>
              <a:rPr lang="en-US" altLang="zh-CN" b="1" i="1" dirty="0" err="1" smtClean="0">
                <a:ea typeface="仿宋_GB2312" pitchFamily="49" charset="-122"/>
              </a:rPr>
              <a:t>a</a:t>
            </a:r>
            <a:r>
              <a:rPr lang="en-US" altLang="zh-CN" b="1" i="1" dirty="0" smtClean="0">
                <a:ea typeface="仿宋_GB2312" pitchFamily="49" charset="-122"/>
              </a:rPr>
              <a:t> b c a c a </a:t>
            </a:r>
            <a:r>
              <a:rPr lang="en-US" altLang="zh-CN" b="1" i="1" dirty="0" err="1" smtClean="0">
                <a:ea typeface="仿宋_GB2312" pitchFamily="49" charset="-122"/>
              </a:rPr>
              <a:t>a</a:t>
            </a:r>
            <a:r>
              <a:rPr lang="en-US" altLang="zh-CN" b="1" i="1" dirty="0" smtClean="0">
                <a:ea typeface="仿宋_GB2312" pitchFamily="49" charset="-122"/>
              </a:rPr>
              <a:t> b c</a:t>
            </a:r>
            <a:endParaRPr lang="en-US" altLang="zh-CN" b="1" dirty="0" smtClean="0">
              <a:ea typeface="仿宋_GB2312" pitchFamily="49" charset="-122"/>
            </a:endParaRPr>
          </a:p>
          <a:p>
            <a:r>
              <a:rPr lang="en-US" altLang="zh-CN" b="1" dirty="0" smtClean="0">
                <a:solidFill>
                  <a:srgbClr val="000099"/>
                </a:solidFill>
                <a:ea typeface="仿宋_GB2312" pitchFamily="49" charset="-122"/>
              </a:rPr>
              <a:t>	</a:t>
            </a:r>
            <a:r>
              <a:rPr lang="zh-CN" altLang="en-US" b="1" dirty="0" smtClean="0">
                <a:solidFill>
                  <a:srgbClr val="FF3300"/>
                </a:solidFill>
                <a:ea typeface="仿宋_GB2312" pitchFamily="49" charset="-122"/>
              </a:rPr>
              <a:t>模式</a:t>
            </a:r>
            <a:r>
              <a:rPr lang="zh-CN" altLang="en-US" b="1" dirty="0" smtClean="0">
                <a:solidFill>
                  <a:srgbClr val="000099"/>
                </a:solidFill>
                <a:ea typeface="仿宋_GB2312" pitchFamily="49" charset="-122"/>
              </a:rPr>
              <a:t>      </a:t>
            </a:r>
            <a:r>
              <a:rPr lang="en-US" altLang="zh-CN" b="1" i="1" dirty="0" smtClean="0">
                <a:solidFill>
                  <a:srgbClr val="FF3300"/>
                </a:solidFill>
                <a:ea typeface="仿宋_GB2312" pitchFamily="49" charset="-122"/>
              </a:rPr>
              <a:t>a</a:t>
            </a:r>
            <a:r>
              <a:rPr lang="en-US" altLang="zh-CN" b="1" i="1" dirty="0" smtClean="0">
                <a:solidFill>
                  <a:srgbClr val="000099"/>
                </a:solidFill>
                <a:ea typeface="仿宋_GB2312" pitchFamily="49" charset="-122"/>
              </a:rPr>
              <a:t> </a:t>
            </a:r>
            <a:r>
              <a:rPr lang="en-US" altLang="zh-CN" b="1" i="1" dirty="0" smtClean="0">
                <a:ea typeface="仿宋_GB2312" pitchFamily="49" charset="-122"/>
              </a:rPr>
              <a:t>b a </a:t>
            </a:r>
            <a:r>
              <a:rPr lang="en-US" altLang="zh-CN" b="1" i="1" dirty="0" err="1" smtClean="0">
                <a:ea typeface="仿宋_GB2312" pitchFamily="49" charset="-122"/>
              </a:rPr>
              <a:t>a</a:t>
            </a:r>
            <a:r>
              <a:rPr lang="en-US" altLang="zh-CN" b="1" i="1" dirty="0" smtClean="0">
                <a:ea typeface="仿宋_GB2312" pitchFamily="49" charset="-122"/>
              </a:rPr>
              <a:t> b c a c</a:t>
            </a:r>
            <a:endParaRPr lang="en-US" altLang="zh-CN" b="1" dirty="0" smtClean="0">
              <a:ea typeface="仿宋_GB2312" pitchFamily="49" charset="-122"/>
            </a:endParaRPr>
          </a:p>
          <a:p>
            <a:r>
              <a:rPr lang="en-US" altLang="zh-CN" sz="2800" b="1" dirty="0" smtClean="0">
                <a:solidFill>
                  <a:srgbClr val="000099"/>
                </a:solidFill>
                <a:ea typeface="仿宋_GB2312" pitchFamily="49" charset="-122"/>
              </a:rPr>
              <a:t>		      </a:t>
            </a:r>
            <a:r>
              <a:rPr lang="en-US" altLang="zh-CN" sz="2800" b="1" dirty="0">
                <a:solidFill>
                  <a:srgbClr val="0000FF"/>
                </a:solidFill>
                <a:sym typeface="Symbol" pitchFamily="18" charset="2"/>
              </a:rPr>
              <a:t></a:t>
            </a:r>
            <a:r>
              <a:rPr lang="en-US" altLang="zh-CN" sz="2800" b="1" dirty="0">
                <a:solidFill>
                  <a:srgbClr val="0000FF"/>
                </a:solidFill>
              </a:rPr>
              <a:t>   </a:t>
            </a:r>
            <a:r>
              <a:rPr lang="en-US" altLang="zh-CN" sz="1800" b="1" dirty="0">
                <a:solidFill>
                  <a:schemeClr val="tx2"/>
                </a:solidFill>
              </a:rPr>
              <a:t>j=0 </a:t>
            </a:r>
            <a:r>
              <a:rPr lang="en-US" altLang="zh-CN" sz="1800" b="1" dirty="0">
                <a:solidFill>
                  <a:schemeClr val="tx2"/>
                </a:solidFill>
                <a:sym typeface="Wingdings" pitchFamily="2" charset="2"/>
              </a:rPr>
              <a:t> </a:t>
            </a:r>
            <a:r>
              <a:rPr lang="zh-CN" altLang="en-US" sz="1800" b="1" dirty="0" smtClean="0">
                <a:solidFill>
                  <a:schemeClr val="tx2"/>
                </a:solidFill>
              </a:rPr>
              <a:t>目标</a:t>
            </a:r>
            <a:r>
              <a:rPr lang="zh-CN" altLang="en-US" sz="1800" b="1" dirty="0">
                <a:solidFill>
                  <a:schemeClr val="tx2"/>
                </a:solidFill>
              </a:rPr>
              <a:t>指针进 </a:t>
            </a:r>
            <a:r>
              <a:rPr lang="en-US" altLang="zh-CN" sz="1800" b="1" dirty="0">
                <a:solidFill>
                  <a:schemeClr val="tx2"/>
                </a:solidFill>
              </a:rPr>
              <a:t>1 </a:t>
            </a:r>
            <a:r>
              <a:rPr lang="en-US" altLang="zh-CN" sz="1800" b="1" dirty="0" smtClean="0">
                <a:solidFill>
                  <a:schemeClr val="tx2"/>
                </a:solidFill>
              </a:rPr>
              <a:t>,</a:t>
            </a:r>
            <a:r>
              <a:rPr lang="zh-CN" altLang="en-US" sz="1800" b="1" dirty="0">
                <a:solidFill>
                  <a:srgbClr val="000000"/>
                </a:solidFill>
                <a:ea typeface="仿宋_GB2312" pitchFamily="49" charset="-122"/>
              </a:rPr>
              <a:t>继续与</a:t>
            </a:r>
            <a:r>
              <a:rPr lang="en-US" altLang="zh-CN" sz="1800" b="1" dirty="0" smtClean="0">
                <a:solidFill>
                  <a:srgbClr val="000000"/>
                </a:solidFill>
                <a:ea typeface="仿宋_GB2312" pitchFamily="49" charset="-122"/>
              </a:rPr>
              <a:t>p[0]</a:t>
            </a:r>
            <a:r>
              <a:rPr lang="zh-CN" altLang="en-US" sz="1800" b="1" dirty="0" smtClean="0">
                <a:solidFill>
                  <a:srgbClr val="000000"/>
                </a:solidFill>
                <a:ea typeface="仿宋_GB2312" pitchFamily="49" charset="-122"/>
              </a:rPr>
              <a:t>比较</a:t>
            </a:r>
            <a:endParaRPr lang="en-US" altLang="zh-CN" sz="1800" b="1" dirty="0" smtClean="0">
              <a:solidFill>
                <a:schemeClr val="tx2"/>
              </a:solidFill>
            </a:endParaRPr>
          </a:p>
          <a:p>
            <a:r>
              <a:rPr lang="zh-CN" altLang="en-US" b="1" dirty="0" smtClean="0">
                <a:solidFill>
                  <a:srgbClr val="FF3300"/>
                </a:solidFill>
                <a:ea typeface="仿宋_GB2312" pitchFamily="49" charset="-122"/>
              </a:rPr>
              <a:t>第</a:t>
            </a:r>
            <a:r>
              <a:rPr lang="en-US" altLang="zh-CN" b="1" dirty="0" smtClean="0">
                <a:solidFill>
                  <a:srgbClr val="FF3300"/>
                </a:solidFill>
                <a:ea typeface="仿宋_GB2312" pitchFamily="49" charset="-122"/>
              </a:rPr>
              <a:t>3</a:t>
            </a:r>
            <a:r>
              <a:rPr lang="zh-CN" altLang="en-US" b="1" dirty="0" smtClean="0">
                <a:solidFill>
                  <a:srgbClr val="FF3300"/>
                </a:solidFill>
                <a:ea typeface="仿宋_GB2312" pitchFamily="49" charset="-122"/>
              </a:rPr>
              <a:t>趟  目标   </a:t>
            </a:r>
            <a:r>
              <a:rPr lang="en-US" altLang="zh-CN" b="1" i="1" dirty="0" smtClean="0">
                <a:ea typeface="仿宋_GB2312" pitchFamily="49" charset="-122"/>
              </a:rPr>
              <a:t>a c a b a </a:t>
            </a:r>
            <a:r>
              <a:rPr lang="en-US" altLang="zh-CN" b="1" i="1" dirty="0" err="1" smtClean="0">
                <a:ea typeface="仿宋_GB2312" pitchFamily="49" charset="-122"/>
              </a:rPr>
              <a:t>a</a:t>
            </a:r>
            <a:r>
              <a:rPr lang="en-US" altLang="zh-CN" b="1" i="1" dirty="0" smtClean="0">
                <a:ea typeface="仿宋_GB2312" pitchFamily="49" charset="-122"/>
              </a:rPr>
              <a:t> b</a:t>
            </a:r>
            <a:r>
              <a:rPr lang="en-US" altLang="zh-CN" b="1" i="1" dirty="0" smtClean="0">
                <a:solidFill>
                  <a:srgbClr val="000099"/>
                </a:solidFill>
                <a:ea typeface="仿宋_GB2312" pitchFamily="49" charset="-122"/>
              </a:rPr>
              <a:t> </a:t>
            </a:r>
            <a:r>
              <a:rPr lang="en-US" altLang="zh-CN" b="1" i="1" dirty="0" smtClean="0">
                <a:solidFill>
                  <a:srgbClr val="FF3300"/>
                </a:solidFill>
                <a:ea typeface="仿宋_GB2312" pitchFamily="49" charset="-122"/>
              </a:rPr>
              <a:t>a</a:t>
            </a:r>
            <a:r>
              <a:rPr lang="en-US" altLang="zh-CN" b="1" i="1" dirty="0" smtClean="0">
                <a:solidFill>
                  <a:srgbClr val="000099"/>
                </a:solidFill>
                <a:ea typeface="仿宋_GB2312" pitchFamily="49" charset="-122"/>
              </a:rPr>
              <a:t> </a:t>
            </a:r>
            <a:r>
              <a:rPr lang="en-US" altLang="zh-CN" b="1" i="1" dirty="0" err="1" smtClean="0">
                <a:ea typeface="仿宋_GB2312" pitchFamily="49" charset="-122"/>
              </a:rPr>
              <a:t>a</a:t>
            </a:r>
            <a:r>
              <a:rPr lang="en-US" altLang="zh-CN" b="1" i="1" dirty="0" smtClean="0">
                <a:ea typeface="仿宋_GB2312" pitchFamily="49" charset="-122"/>
              </a:rPr>
              <a:t> b c a c a </a:t>
            </a:r>
            <a:r>
              <a:rPr lang="en-US" altLang="zh-CN" b="1" i="1" dirty="0" err="1" smtClean="0">
                <a:ea typeface="仿宋_GB2312" pitchFamily="49" charset="-122"/>
              </a:rPr>
              <a:t>a</a:t>
            </a:r>
            <a:r>
              <a:rPr lang="en-US" altLang="zh-CN" b="1" i="1" dirty="0" smtClean="0">
                <a:ea typeface="仿宋_GB2312" pitchFamily="49" charset="-122"/>
              </a:rPr>
              <a:t> b c</a:t>
            </a:r>
            <a:endParaRPr lang="en-US" altLang="zh-CN" b="1" dirty="0" smtClean="0">
              <a:ea typeface="仿宋_GB2312" pitchFamily="49" charset="-122"/>
            </a:endParaRPr>
          </a:p>
          <a:p>
            <a:r>
              <a:rPr lang="en-US" altLang="zh-CN" b="1" dirty="0" smtClean="0">
                <a:solidFill>
                  <a:srgbClr val="000099"/>
                </a:solidFill>
                <a:ea typeface="仿宋_GB2312" pitchFamily="49" charset="-122"/>
              </a:rPr>
              <a:t>	</a:t>
            </a:r>
            <a:r>
              <a:rPr lang="zh-CN" altLang="en-US" b="1" dirty="0" smtClean="0">
                <a:solidFill>
                  <a:srgbClr val="FF3300"/>
                </a:solidFill>
                <a:ea typeface="仿宋_GB2312" pitchFamily="49" charset="-122"/>
              </a:rPr>
              <a:t>模式</a:t>
            </a:r>
            <a:r>
              <a:rPr lang="zh-CN" altLang="en-US" b="1" dirty="0" smtClean="0">
                <a:solidFill>
                  <a:srgbClr val="000099"/>
                </a:solidFill>
                <a:ea typeface="仿宋_GB2312" pitchFamily="49" charset="-122"/>
              </a:rPr>
              <a:t>	  </a:t>
            </a:r>
            <a:r>
              <a:rPr lang="zh-CN" altLang="en-US" b="1" dirty="0" smtClean="0">
                <a:solidFill>
                  <a:srgbClr val="000099"/>
                </a:solidFill>
                <a:ea typeface="仿宋_GB2312" pitchFamily="49" charset="-122"/>
              </a:rPr>
              <a:t>  </a:t>
            </a:r>
            <a:r>
              <a:rPr lang="zh-CN" altLang="en-US" b="1" dirty="0" smtClean="0">
                <a:ea typeface="仿宋_GB2312" pitchFamily="49" charset="-122"/>
              </a:rPr>
              <a:t> </a:t>
            </a:r>
            <a:r>
              <a:rPr lang="en-US" altLang="zh-CN" b="1" i="1" dirty="0" smtClean="0">
                <a:ea typeface="仿宋_GB2312" pitchFamily="49" charset="-122"/>
              </a:rPr>
              <a:t>a b a </a:t>
            </a:r>
            <a:r>
              <a:rPr lang="en-US" altLang="zh-CN" b="1" i="1" dirty="0" err="1" smtClean="0">
                <a:ea typeface="仿宋_GB2312" pitchFamily="49" charset="-122"/>
              </a:rPr>
              <a:t>a</a:t>
            </a:r>
            <a:r>
              <a:rPr lang="en-US" altLang="zh-CN" b="1" i="1" dirty="0" smtClean="0">
                <a:ea typeface="仿宋_GB2312" pitchFamily="49" charset="-122"/>
              </a:rPr>
              <a:t> b</a:t>
            </a:r>
            <a:r>
              <a:rPr lang="en-US" altLang="zh-CN" b="1" i="1" dirty="0" smtClean="0">
                <a:solidFill>
                  <a:srgbClr val="000099"/>
                </a:solidFill>
                <a:ea typeface="仿宋_GB2312" pitchFamily="49" charset="-122"/>
              </a:rPr>
              <a:t> </a:t>
            </a:r>
            <a:r>
              <a:rPr lang="en-US" altLang="zh-CN" b="1" i="1" dirty="0" smtClean="0">
                <a:solidFill>
                  <a:srgbClr val="FF3300"/>
                </a:solidFill>
                <a:ea typeface="仿宋_GB2312" pitchFamily="49" charset="-122"/>
              </a:rPr>
              <a:t>c</a:t>
            </a:r>
            <a:r>
              <a:rPr lang="en-US" altLang="zh-CN" b="1" i="1" dirty="0" smtClean="0">
                <a:solidFill>
                  <a:srgbClr val="000099"/>
                </a:solidFill>
                <a:ea typeface="仿宋_GB2312" pitchFamily="49" charset="-122"/>
              </a:rPr>
              <a:t> </a:t>
            </a:r>
            <a:r>
              <a:rPr lang="en-US" altLang="zh-CN" b="1" i="1" dirty="0" smtClean="0">
                <a:ea typeface="仿宋_GB2312" pitchFamily="49" charset="-122"/>
              </a:rPr>
              <a:t>a c</a:t>
            </a:r>
            <a:r>
              <a:rPr lang="en-US" altLang="zh-CN" b="1" dirty="0" smtClean="0">
                <a:solidFill>
                  <a:srgbClr val="000099"/>
                </a:solidFill>
                <a:ea typeface="仿宋_GB2312" pitchFamily="49" charset="-122"/>
              </a:rPr>
              <a:t> </a:t>
            </a:r>
          </a:p>
          <a:p>
            <a:r>
              <a:rPr lang="en-US" altLang="zh-CN" sz="2800" b="1" dirty="0" smtClean="0">
                <a:solidFill>
                  <a:srgbClr val="000099"/>
                </a:solidFill>
                <a:ea typeface="仿宋_GB2312" pitchFamily="49" charset="-122"/>
              </a:rPr>
              <a:t>                                           </a:t>
            </a:r>
            <a:r>
              <a:rPr lang="en-US" altLang="zh-CN" sz="2800" b="1" dirty="0" smtClean="0">
                <a:ea typeface="仿宋_GB2312" pitchFamily="49" charset="-122"/>
                <a:sym typeface="Symbol" pitchFamily="18" charset="2"/>
              </a:rPr>
              <a:t></a:t>
            </a:r>
            <a:r>
              <a:rPr lang="en-US" altLang="zh-CN" sz="2800" b="1" dirty="0" smtClean="0">
                <a:solidFill>
                  <a:srgbClr val="0000FF"/>
                </a:solidFill>
                <a:ea typeface="仿宋_GB2312" pitchFamily="49" charset="-122"/>
                <a:sym typeface="Symbol" pitchFamily="18" charset="2"/>
              </a:rPr>
              <a:t>  </a:t>
            </a:r>
            <a:r>
              <a:rPr lang="en-US" altLang="zh-CN" sz="1800" b="1" dirty="0">
                <a:solidFill>
                  <a:schemeClr val="tx2"/>
                </a:solidFill>
                <a:sym typeface="Symbol" pitchFamily="18" charset="2"/>
              </a:rPr>
              <a:t>j=5 </a:t>
            </a:r>
            <a:r>
              <a:rPr lang="en-US" altLang="zh-CN" sz="1800" b="1" dirty="0" smtClean="0">
                <a:solidFill>
                  <a:schemeClr val="tx2"/>
                </a:solidFill>
                <a:sym typeface="Wingdings" pitchFamily="2" charset="2"/>
              </a:rPr>
              <a:t></a:t>
            </a:r>
            <a:r>
              <a:rPr lang="zh-CN" altLang="en-US" sz="1800" b="1" dirty="0">
                <a:solidFill>
                  <a:srgbClr val="000000"/>
                </a:solidFill>
                <a:ea typeface="仿宋_GB2312" pitchFamily="49" charset="-122"/>
              </a:rPr>
              <a:t>目标指针不动</a:t>
            </a:r>
            <a:r>
              <a:rPr lang="zh-CN" altLang="en-US" sz="1800" b="1" dirty="0" smtClean="0">
                <a:solidFill>
                  <a:srgbClr val="000000"/>
                </a:solidFill>
                <a:ea typeface="仿宋_GB2312" pitchFamily="49" charset="-122"/>
              </a:rPr>
              <a:t>，继续与</a:t>
            </a:r>
            <a:r>
              <a:rPr lang="en-US" altLang="zh-CN" sz="1800" b="1" dirty="0" smtClean="0">
                <a:solidFill>
                  <a:srgbClr val="000000"/>
                </a:solidFill>
                <a:ea typeface="仿宋_GB2312" pitchFamily="49" charset="-122"/>
              </a:rPr>
              <a:t>p[next(5) </a:t>
            </a:r>
            <a:r>
              <a:rPr lang="en-US" altLang="zh-CN" sz="1800" b="1" dirty="0">
                <a:solidFill>
                  <a:srgbClr val="000000"/>
                </a:solidFill>
                <a:ea typeface="仿宋_GB2312" pitchFamily="49" charset="-122"/>
              </a:rPr>
              <a:t>]</a:t>
            </a:r>
            <a:r>
              <a:rPr lang="zh-CN" altLang="en-US" sz="1800" b="1" dirty="0">
                <a:solidFill>
                  <a:srgbClr val="000000"/>
                </a:solidFill>
                <a:ea typeface="仿宋_GB2312" pitchFamily="49" charset="-122"/>
              </a:rPr>
              <a:t>比较</a:t>
            </a:r>
            <a:endParaRPr lang="en-US" altLang="zh-CN" sz="1800" b="1" dirty="0">
              <a:solidFill>
                <a:srgbClr val="000000"/>
              </a:solidFill>
              <a:ea typeface="仿宋_GB2312" pitchFamily="49" charset="-122"/>
            </a:endParaRPr>
          </a:p>
          <a:p>
            <a:r>
              <a:rPr lang="zh-CN" altLang="en-US" b="1" dirty="0">
                <a:solidFill>
                  <a:srgbClr val="FF3300"/>
                </a:solidFill>
                <a:ea typeface="仿宋_GB2312" pitchFamily="49" charset="-122"/>
              </a:rPr>
              <a:t>第</a:t>
            </a:r>
            <a:r>
              <a:rPr lang="en-US" altLang="zh-CN" b="1" dirty="0">
                <a:solidFill>
                  <a:srgbClr val="FF3300"/>
                </a:solidFill>
                <a:ea typeface="仿宋_GB2312" pitchFamily="49" charset="-122"/>
              </a:rPr>
              <a:t>5</a:t>
            </a:r>
            <a:r>
              <a:rPr lang="zh-CN" altLang="en-US" b="1" dirty="0">
                <a:solidFill>
                  <a:srgbClr val="FF3300"/>
                </a:solidFill>
                <a:ea typeface="仿宋_GB2312" pitchFamily="49" charset="-122"/>
              </a:rPr>
              <a:t>趟  目标    </a:t>
            </a:r>
            <a:r>
              <a:rPr lang="en-US" altLang="zh-CN" b="1" i="1" dirty="0">
                <a:ea typeface="仿宋_GB2312" pitchFamily="49" charset="-122"/>
              </a:rPr>
              <a:t>a c a b a </a:t>
            </a:r>
            <a:r>
              <a:rPr lang="en-US" altLang="zh-CN" b="1" i="1" dirty="0" err="1">
                <a:ea typeface="仿宋_GB2312" pitchFamily="49" charset="-122"/>
              </a:rPr>
              <a:t>a</a:t>
            </a:r>
            <a:r>
              <a:rPr lang="en-US" altLang="zh-CN" b="1" i="1" dirty="0">
                <a:ea typeface="仿宋_GB2312" pitchFamily="49" charset="-122"/>
              </a:rPr>
              <a:t> b</a:t>
            </a:r>
            <a:r>
              <a:rPr lang="en-US" altLang="zh-CN" b="1" i="1" dirty="0">
                <a:solidFill>
                  <a:srgbClr val="000099"/>
                </a:solidFill>
                <a:ea typeface="仿宋_GB2312" pitchFamily="49" charset="-122"/>
              </a:rPr>
              <a:t>  </a:t>
            </a:r>
            <a:r>
              <a:rPr lang="en-US" altLang="zh-CN" b="1" i="1" dirty="0">
                <a:solidFill>
                  <a:srgbClr val="FF3300"/>
                </a:solidFill>
                <a:ea typeface="仿宋_GB2312" pitchFamily="49" charset="-122"/>
              </a:rPr>
              <a:t>a</a:t>
            </a:r>
            <a:r>
              <a:rPr lang="en-US" altLang="zh-CN" b="1" i="1" dirty="0">
                <a:solidFill>
                  <a:srgbClr val="000099"/>
                </a:solidFill>
                <a:ea typeface="仿宋_GB2312" pitchFamily="49" charset="-122"/>
              </a:rPr>
              <a:t> </a:t>
            </a:r>
            <a:r>
              <a:rPr lang="en-US" altLang="zh-CN" b="1" i="1" dirty="0" err="1">
                <a:ea typeface="仿宋_GB2312" pitchFamily="49" charset="-122"/>
              </a:rPr>
              <a:t>a</a:t>
            </a:r>
            <a:r>
              <a:rPr lang="en-US" altLang="zh-CN" b="1" i="1" dirty="0">
                <a:ea typeface="仿宋_GB2312" pitchFamily="49" charset="-122"/>
              </a:rPr>
              <a:t> b c a c a </a:t>
            </a:r>
            <a:r>
              <a:rPr lang="en-US" altLang="zh-CN" b="1" i="1" dirty="0" err="1">
                <a:ea typeface="仿宋_GB2312" pitchFamily="49" charset="-122"/>
              </a:rPr>
              <a:t>a</a:t>
            </a:r>
            <a:r>
              <a:rPr lang="en-US" altLang="zh-CN" b="1" i="1" dirty="0">
                <a:ea typeface="仿宋_GB2312" pitchFamily="49" charset="-122"/>
              </a:rPr>
              <a:t> b c</a:t>
            </a:r>
            <a:endParaRPr lang="en-US" altLang="zh-CN" b="1" dirty="0">
              <a:ea typeface="仿宋_GB2312" pitchFamily="49" charset="-122"/>
            </a:endParaRPr>
          </a:p>
          <a:p>
            <a:r>
              <a:rPr lang="en-US" altLang="zh-CN" b="1" dirty="0">
                <a:solidFill>
                  <a:srgbClr val="000099"/>
                </a:solidFill>
                <a:ea typeface="仿宋_GB2312" pitchFamily="49" charset="-122"/>
              </a:rPr>
              <a:t>	</a:t>
            </a:r>
            <a:r>
              <a:rPr lang="zh-CN" altLang="en-US" b="1" dirty="0" smtClean="0">
                <a:solidFill>
                  <a:srgbClr val="FF3300"/>
                </a:solidFill>
                <a:ea typeface="仿宋_GB2312" pitchFamily="49" charset="-122"/>
              </a:rPr>
              <a:t>模式</a:t>
            </a:r>
            <a:r>
              <a:rPr lang="zh-CN" altLang="en-US" b="1" dirty="0" smtClean="0">
                <a:solidFill>
                  <a:srgbClr val="000099"/>
                </a:solidFill>
                <a:ea typeface="仿宋_GB2312" pitchFamily="49" charset="-122"/>
              </a:rPr>
              <a:t>               </a:t>
            </a:r>
            <a:r>
              <a:rPr lang="zh-CN" altLang="en-US" b="1" dirty="0" smtClean="0">
                <a:ea typeface="仿宋_GB2312" pitchFamily="49" charset="-122"/>
              </a:rPr>
              <a:t>  </a:t>
            </a:r>
            <a:r>
              <a:rPr lang="en-US" altLang="zh-CN" b="1" dirty="0">
                <a:ea typeface="仿宋_GB2312" pitchFamily="49" charset="-122"/>
              </a:rPr>
              <a:t>(</a:t>
            </a:r>
            <a:r>
              <a:rPr lang="en-US" altLang="zh-CN" b="1" i="1" dirty="0">
                <a:ea typeface="仿宋_GB2312" pitchFamily="49" charset="-122"/>
              </a:rPr>
              <a:t>a b</a:t>
            </a:r>
            <a:r>
              <a:rPr lang="en-US" altLang="zh-CN" b="1" dirty="0">
                <a:ea typeface="仿宋_GB2312" pitchFamily="49" charset="-122"/>
              </a:rPr>
              <a:t>)</a:t>
            </a:r>
            <a:r>
              <a:rPr lang="en-US" altLang="zh-CN" b="1" dirty="0">
                <a:solidFill>
                  <a:srgbClr val="000099"/>
                </a:solidFill>
                <a:ea typeface="仿宋_GB2312" pitchFamily="49" charset="-122"/>
              </a:rPr>
              <a:t> </a:t>
            </a:r>
            <a:r>
              <a:rPr lang="en-US" altLang="zh-CN" b="1" i="1" dirty="0">
                <a:solidFill>
                  <a:srgbClr val="FF3300"/>
                </a:solidFill>
                <a:ea typeface="仿宋_GB2312" pitchFamily="49" charset="-122"/>
              </a:rPr>
              <a:t>a</a:t>
            </a:r>
            <a:r>
              <a:rPr lang="en-US" altLang="zh-CN" b="1" i="1" dirty="0">
                <a:solidFill>
                  <a:srgbClr val="000099"/>
                </a:solidFill>
                <a:ea typeface="仿宋_GB2312" pitchFamily="49" charset="-122"/>
              </a:rPr>
              <a:t> </a:t>
            </a:r>
            <a:r>
              <a:rPr lang="en-US" altLang="zh-CN" b="1" i="1" dirty="0" err="1">
                <a:solidFill>
                  <a:srgbClr val="FF3300"/>
                </a:solidFill>
                <a:ea typeface="仿宋_GB2312" pitchFamily="49" charset="-122"/>
              </a:rPr>
              <a:t>a</a:t>
            </a:r>
            <a:r>
              <a:rPr lang="en-US" altLang="zh-CN" b="1" i="1" dirty="0">
                <a:solidFill>
                  <a:srgbClr val="FF3300"/>
                </a:solidFill>
                <a:ea typeface="仿宋_GB2312" pitchFamily="49" charset="-122"/>
              </a:rPr>
              <a:t> b c a c</a:t>
            </a:r>
            <a:r>
              <a:rPr lang="en-US" altLang="zh-CN" b="1" dirty="0">
                <a:solidFill>
                  <a:srgbClr val="000099"/>
                </a:solidFill>
              </a:rPr>
              <a:t>   </a:t>
            </a:r>
            <a:r>
              <a:rPr lang="en-US" altLang="zh-CN" sz="1800" b="1" dirty="0">
                <a:sym typeface="Symbol" pitchFamily="18" charset="2"/>
              </a:rPr>
              <a:t></a:t>
            </a:r>
            <a:r>
              <a:rPr lang="en-US" altLang="zh-CN" sz="1800" b="1" dirty="0"/>
              <a:t>	</a:t>
            </a:r>
            <a:r>
              <a:rPr lang="en-US" altLang="zh-CN" sz="1800" b="1" dirty="0" smtClean="0">
                <a:solidFill>
                  <a:schemeClr val="tx2"/>
                </a:solidFill>
                <a:sym typeface="Symbol" pitchFamily="18" charset="2"/>
              </a:rPr>
              <a:t>                                                                   </a:t>
            </a:r>
            <a:endParaRPr lang="en-US" altLang="zh-CN" sz="1800" b="1" dirty="0">
              <a:solidFill>
                <a:schemeClr val="tx2"/>
              </a:solidFill>
              <a:sym typeface="Symbol" pitchFamily="18" charset="2"/>
            </a:endParaRPr>
          </a:p>
          <a:p>
            <a:r>
              <a:rPr lang="en-US" altLang="zh-CN" b="1" dirty="0" smtClean="0"/>
              <a:t>	</a:t>
            </a:r>
            <a:endParaRPr lang="en-US" altLang="zh-CN" b="1" dirty="0"/>
          </a:p>
        </p:txBody>
      </p:sp>
      <p:graphicFrame>
        <p:nvGraphicFramePr>
          <p:cNvPr id="68612" name="Group 4"/>
          <p:cNvGraphicFramePr>
            <a:graphicFrameLocks noGrp="1"/>
          </p:cNvGraphicFramePr>
          <p:nvPr>
            <p:extLst>
              <p:ext uri="{D42A27DB-BD31-4B8C-83A1-F6EECF244321}">
                <p14:modId xmlns:p14="http://schemas.microsoft.com/office/powerpoint/2010/main" val="1905084647"/>
              </p:ext>
            </p:extLst>
          </p:nvPr>
        </p:nvGraphicFramePr>
        <p:xfrm>
          <a:off x="35496" y="5041880"/>
          <a:ext cx="7942263" cy="1281114"/>
        </p:xfrm>
        <a:graphic>
          <a:graphicData uri="http://schemas.openxmlformats.org/drawingml/2006/table">
            <a:tbl>
              <a:tblPr/>
              <a:tblGrid>
                <a:gridCol w="1539875"/>
                <a:gridCol w="792163"/>
                <a:gridCol w="771525"/>
                <a:gridCol w="768350"/>
                <a:gridCol w="769937"/>
                <a:gridCol w="742950"/>
                <a:gridCol w="796925"/>
                <a:gridCol w="792163"/>
                <a:gridCol w="968375"/>
              </a:tblGrid>
              <a:tr h="4270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dirty="0" smtClean="0">
                          <a:ln>
                            <a:noFill/>
                          </a:ln>
                          <a:effectLst/>
                          <a:latin typeface="Times New Roman" pitchFamily="18" charset="0"/>
                          <a:ea typeface="宋体" pitchFamily="2" charset="-122"/>
                          <a:cs typeface="Times New Roman" pitchFamily="18" charset="0"/>
                        </a:rPr>
                        <a:t>j</a:t>
                      </a:r>
                      <a:endParaRPr kumimoji="0" lang="en-US" sz="2800" b="1" i="0" u="none" strike="noStrike" cap="none" normalizeH="0" baseline="0" dirty="0" smtClean="0">
                        <a:ln>
                          <a:noFill/>
                        </a:ln>
                        <a:effectLst/>
                        <a:latin typeface="Arial" pitchFamily="34" charset="0"/>
                        <a:ea typeface="宋体" pitchFamily="2" charset="-122"/>
                      </a:endParaRPr>
                    </a:p>
                  </a:txBody>
                  <a:tcPr marL="90000" marR="90000" marT="0" marB="0"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0</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dirty="0" smtClean="0">
                          <a:ln>
                            <a:noFill/>
                          </a:ln>
                          <a:effectLst/>
                          <a:latin typeface="Times New Roman" pitchFamily="18" charset="0"/>
                          <a:ea typeface="宋体" pitchFamily="2" charset="-122"/>
                          <a:cs typeface="Times New Roman" pitchFamily="18" charset="0"/>
                        </a:rPr>
                        <a:t>1</a:t>
                      </a:r>
                      <a:endParaRPr kumimoji="0" lang="en-US" sz="2800" b="1" i="0" u="none" strike="noStrike" cap="none" normalizeH="0" baseline="0" dirty="0" smtClean="0">
                        <a:ln>
                          <a:noFill/>
                        </a:ln>
                        <a:effectLst/>
                        <a:latin typeface="Arial" pitchFamily="34" charset="0"/>
                        <a:ea typeface="宋体" pitchFamily="2" charset="-122"/>
                      </a:endParaRPr>
                    </a:p>
                  </a:txBody>
                  <a:tcPr marL="90000" marR="9000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2</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3</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4</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5</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6</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7</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P</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a</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b</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a</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a</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b</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c</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a</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c</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4270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next(j)</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smtClean="0">
                          <a:ln>
                            <a:noFill/>
                          </a:ln>
                          <a:effectLst/>
                          <a:latin typeface="Courier New" pitchFamily="49" charset="0"/>
                          <a:ea typeface="宋体" pitchFamily="2" charset="-122"/>
                          <a:cs typeface="Courier New" pitchFamily="49" charset="0"/>
                        </a:rPr>
                        <a:t>-</a:t>
                      </a: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1</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0</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0</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tab pos="266700" algn="r"/>
                          <a:tab pos="2636838" algn="ctr"/>
                          <a:tab pos="5273675" algn="r"/>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1</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1</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dirty="0" smtClean="0">
                          <a:ln>
                            <a:noFill/>
                          </a:ln>
                          <a:effectLst/>
                          <a:latin typeface="Times New Roman" pitchFamily="18" charset="0"/>
                          <a:ea typeface="宋体" pitchFamily="2" charset="-122"/>
                          <a:cs typeface="Times New Roman" pitchFamily="18" charset="0"/>
                        </a:rPr>
                        <a:t>2</a:t>
                      </a:r>
                      <a:endParaRPr kumimoji="0" lang="en-US" sz="2800" b="1" i="0" u="none" strike="noStrike" cap="none" normalizeH="0" baseline="0" dirty="0" smtClean="0">
                        <a:ln>
                          <a:noFill/>
                        </a:ln>
                        <a:effectLst/>
                        <a:latin typeface="Arial" pitchFamily="34" charset="0"/>
                        <a:ea typeface="宋体" pitchFamily="2" charset="-122"/>
                      </a:endParaRPr>
                    </a:p>
                  </a:txBody>
                  <a:tcPr marL="90000" marR="90000" marT="0" marB="0"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smtClean="0">
                          <a:ln>
                            <a:noFill/>
                          </a:ln>
                          <a:effectLst/>
                          <a:latin typeface="Times New Roman" pitchFamily="18" charset="0"/>
                          <a:ea typeface="宋体" pitchFamily="2" charset="-122"/>
                          <a:cs typeface="Times New Roman" pitchFamily="18" charset="0"/>
                        </a:rPr>
                        <a:t>0</a:t>
                      </a:r>
                      <a:endParaRPr kumimoji="0" lang="en-US" sz="2800" b="1" i="0" u="none" strike="noStrike" cap="none" normalizeH="0" baseline="0" smtClean="0">
                        <a:ln>
                          <a:noFill/>
                        </a:ln>
                        <a:effectLst/>
                        <a:latin typeface="Arial" pitchFamily="34" charset="0"/>
                        <a:ea typeface="宋体" pitchFamily="2" charset="-122"/>
                      </a:endParaRPr>
                    </a:p>
                  </a:txBody>
                  <a:tcPr marL="90000" marR="90000" marT="0" marB="0"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dirty="0" smtClean="0">
                          <a:ln>
                            <a:noFill/>
                          </a:ln>
                          <a:effectLst/>
                          <a:latin typeface="Times New Roman" pitchFamily="18" charset="0"/>
                          <a:ea typeface="宋体" pitchFamily="2" charset="-122"/>
                          <a:cs typeface="Times New Roman" pitchFamily="18" charset="0"/>
                        </a:rPr>
                        <a:t>1</a:t>
                      </a:r>
                      <a:endParaRPr kumimoji="0" lang="en-US" sz="2800" b="1" i="0" u="none" strike="noStrike" cap="none" normalizeH="0" baseline="0" dirty="0" smtClean="0">
                        <a:ln>
                          <a:noFill/>
                        </a:ln>
                        <a:effectLst/>
                        <a:latin typeface="Arial" pitchFamily="34" charset="0"/>
                        <a:ea typeface="宋体" pitchFamily="2" charset="-122"/>
                      </a:endParaRPr>
                    </a:p>
                  </a:txBody>
                  <a:tcPr marL="90000" marR="90000" marT="0" marB="0"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68611">
                                            <p:txEl>
                                              <p:pRg st="4" end="4"/>
                                            </p:txEl>
                                          </p:spTgt>
                                        </p:tgtEl>
                                        <p:attrNameLst>
                                          <p:attrName>style.visibility</p:attrName>
                                        </p:attrNameLst>
                                      </p:cBhvr>
                                      <p:to>
                                        <p:strVal val="visible"/>
                                      </p:to>
                                    </p:set>
                                    <p:anim calcmode="lin" valueType="num">
                                      <p:cBhvr>
                                        <p:cTn id="7" dur="500" fill="hold"/>
                                        <p:tgtEl>
                                          <p:spTgt spid="68611">
                                            <p:txEl>
                                              <p:pRg st="4" end="4"/>
                                            </p:txEl>
                                          </p:spTgt>
                                        </p:tgtEl>
                                        <p:attrNameLst>
                                          <p:attrName>ppt_x</p:attrName>
                                        </p:attrNameLst>
                                      </p:cBhvr>
                                      <p:tavLst>
                                        <p:tav tm="0">
                                          <p:val>
                                            <p:strVal val="#ppt_x-#ppt_w/2"/>
                                          </p:val>
                                        </p:tav>
                                        <p:tav tm="100000">
                                          <p:val>
                                            <p:strVal val="#ppt_x"/>
                                          </p:val>
                                        </p:tav>
                                      </p:tavLst>
                                    </p:anim>
                                    <p:anim calcmode="lin" valueType="num">
                                      <p:cBhvr>
                                        <p:cTn id="8" dur="500" fill="hold"/>
                                        <p:tgtEl>
                                          <p:spTgt spid="68611">
                                            <p:txEl>
                                              <p:pRg st="4" end="4"/>
                                            </p:txEl>
                                          </p:spTgt>
                                        </p:tgtEl>
                                        <p:attrNameLst>
                                          <p:attrName>ppt_y</p:attrName>
                                        </p:attrNameLst>
                                      </p:cBhvr>
                                      <p:tavLst>
                                        <p:tav tm="0">
                                          <p:val>
                                            <p:strVal val="#ppt_y"/>
                                          </p:val>
                                        </p:tav>
                                        <p:tav tm="100000">
                                          <p:val>
                                            <p:strVal val="#ppt_y"/>
                                          </p:val>
                                        </p:tav>
                                      </p:tavLst>
                                    </p:anim>
                                    <p:anim calcmode="lin" valueType="num">
                                      <p:cBhvr>
                                        <p:cTn id="9" dur="500" fill="hold"/>
                                        <p:tgtEl>
                                          <p:spTgt spid="68611">
                                            <p:txEl>
                                              <p:pRg st="4" end="4"/>
                                            </p:txEl>
                                          </p:spTgt>
                                        </p:tgtEl>
                                        <p:attrNameLst>
                                          <p:attrName>ppt_w</p:attrName>
                                        </p:attrNameLst>
                                      </p:cBhvr>
                                      <p:tavLst>
                                        <p:tav tm="0">
                                          <p:val>
                                            <p:fltVal val="0"/>
                                          </p:val>
                                        </p:tav>
                                        <p:tav tm="100000">
                                          <p:val>
                                            <p:strVal val="#ppt_w"/>
                                          </p:val>
                                        </p:tav>
                                      </p:tavLst>
                                    </p:anim>
                                    <p:anim calcmode="lin" valueType="num">
                                      <p:cBhvr>
                                        <p:cTn id="10" dur="500" fill="hold"/>
                                        <p:tgtEl>
                                          <p:spTgt spid="68611">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68611">
                                            <p:txEl>
                                              <p:pRg st="5" end="5"/>
                                            </p:txEl>
                                          </p:spTgt>
                                        </p:tgtEl>
                                        <p:attrNameLst>
                                          <p:attrName>style.visibility</p:attrName>
                                        </p:attrNameLst>
                                      </p:cBhvr>
                                      <p:to>
                                        <p:strVal val="visible"/>
                                      </p:to>
                                    </p:set>
                                    <p:anim calcmode="lin" valueType="num">
                                      <p:cBhvr>
                                        <p:cTn id="15" dur="500" fill="hold"/>
                                        <p:tgtEl>
                                          <p:spTgt spid="68611">
                                            <p:txEl>
                                              <p:pRg st="5" end="5"/>
                                            </p:txEl>
                                          </p:spTgt>
                                        </p:tgtEl>
                                        <p:attrNameLst>
                                          <p:attrName>ppt_x</p:attrName>
                                        </p:attrNameLst>
                                      </p:cBhvr>
                                      <p:tavLst>
                                        <p:tav tm="0">
                                          <p:val>
                                            <p:strVal val="#ppt_x-#ppt_w/2"/>
                                          </p:val>
                                        </p:tav>
                                        <p:tav tm="100000">
                                          <p:val>
                                            <p:strVal val="#ppt_x"/>
                                          </p:val>
                                        </p:tav>
                                      </p:tavLst>
                                    </p:anim>
                                    <p:anim calcmode="lin" valueType="num">
                                      <p:cBhvr>
                                        <p:cTn id="16" dur="500" fill="hold"/>
                                        <p:tgtEl>
                                          <p:spTgt spid="68611">
                                            <p:txEl>
                                              <p:pRg st="5" end="5"/>
                                            </p:txEl>
                                          </p:spTgt>
                                        </p:tgtEl>
                                        <p:attrNameLst>
                                          <p:attrName>ppt_y</p:attrName>
                                        </p:attrNameLst>
                                      </p:cBhvr>
                                      <p:tavLst>
                                        <p:tav tm="0">
                                          <p:val>
                                            <p:strVal val="#ppt_y"/>
                                          </p:val>
                                        </p:tav>
                                        <p:tav tm="100000">
                                          <p:val>
                                            <p:strVal val="#ppt_y"/>
                                          </p:val>
                                        </p:tav>
                                      </p:tavLst>
                                    </p:anim>
                                    <p:anim calcmode="lin" valueType="num">
                                      <p:cBhvr>
                                        <p:cTn id="17" dur="500" fill="hold"/>
                                        <p:tgtEl>
                                          <p:spTgt spid="68611">
                                            <p:txEl>
                                              <p:pRg st="5" end="5"/>
                                            </p:txEl>
                                          </p:spTgt>
                                        </p:tgtEl>
                                        <p:attrNameLst>
                                          <p:attrName>ppt_w</p:attrName>
                                        </p:attrNameLst>
                                      </p:cBhvr>
                                      <p:tavLst>
                                        <p:tav tm="0">
                                          <p:val>
                                            <p:fltVal val="0"/>
                                          </p:val>
                                        </p:tav>
                                        <p:tav tm="100000">
                                          <p:val>
                                            <p:strVal val="#ppt_w"/>
                                          </p:val>
                                        </p:tav>
                                      </p:tavLst>
                                    </p:anim>
                                    <p:anim calcmode="lin" valueType="num">
                                      <p:cBhvr>
                                        <p:cTn id="18" dur="500" fill="hold"/>
                                        <p:tgtEl>
                                          <p:spTgt spid="68611">
                                            <p:txEl>
                                              <p:pRg st="5" end="5"/>
                                            </p:txEl>
                                          </p:spTgt>
                                        </p:tgtEl>
                                        <p:attrNameLst>
                                          <p:attrName>ppt_h</p:attrName>
                                        </p:attrNameLst>
                                      </p:cBhvr>
                                      <p:tavLst>
                                        <p:tav tm="0">
                                          <p:val>
                                            <p:strVal val="#ppt_h"/>
                                          </p:val>
                                        </p:tav>
                                        <p:tav tm="100000">
                                          <p:val>
                                            <p:strVal val="#ppt_h"/>
                                          </p:val>
                                        </p:tav>
                                      </p:tavLst>
                                    </p:anim>
                                  </p:childTnLst>
                                </p:cTn>
                              </p:par>
                              <p:par>
                                <p:cTn id="19" presetID="17" presetClass="entr" presetSubtype="8" fill="hold" nodeType="withEffect">
                                  <p:stCondLst>
                                    <p:cond delay="0"/>
                                  </p:stCondLst>
                                  <p:childTnLst>
                                    <p:set>
                                      <p:cBhvr>
                                        <p:cTn id="20" dur="1" fill="hold">
                                          <p:stCondLst>
                                            <p:cond delay="0"/>
                                          </p:stCondLst>
                                        </p:cTn>
                                        <p:tgtEl>
                                          <p:spTgt spid="68611">
                                            <p:txEl>
                                              <p:pRg st="6" end="6"/>
                                            </p:txEl>
                                          </p:spTgt>
                                        </p:tgtEl>
                                        <p:attrNameLst>
                                          <p:attrName>style.visibility</p:attrName>
                                        </p:attrNameLst>
                                      </p:cBhvr>
                                      <p:to>
                                        <p:strVal val="visible"/>
                                      </p:to>
                                    </p:set>
                                    <p:anim calcmode="lin" valueType="num">
                                      <p:cBhvr>
                                        <p:cTn id="21" dur="500" fill="hold"/>
                                        <p:tgtEl>
                                          <p:spTgt spid="68611">
                                            <p:txEl>
                                              <p:pRg st="6" end="6"/>
                                            </p:txEl>
                                          </p:spTgt>
                                        </p:tgtEl>
                                        <p:attrNameLst>
                                          <p:attrName>ppt_x</p:attrName>
                                        </p:attrNameLst>
                                      </p:cBhvr>
                                      <p:tavLst>
                                        <p:tav tm="0">
                                          <p:val>
                                            <p:strVal val="#ppt_x-#ppt_w/2"/>
                                          </p:val>
                                        </p:tav>
                                        <p:tav tm="100000">
                                          <p:val>
                                            <p:strVal val="#ppt_x"/>
                                          </p:val>
                                        </p:tav>
                                      </p:tavLst>
                                    </p:anim>
                                    <p:anim calcmode="lin" valueType="num">
                                      <p:cBhvr>
                                        <p:cTn id="22" dur="500" fill="hold"/>
                                        <p:tgtEl>
                                          <p:spTgt spid="68611">
                                            <p:txEl>
                                              <p:pRg st="6" end="6"/>
                                            </p:txEl>
                                          </p:spTgt>
                                        </p:tgtEl>
                                        <p:attrNameLst>
                                          <p:attrName>ppt_y</p:attrName>
                                        </p:attrNameLst>
                                      </p:cBhvr>
                                      <p:tavLst>
                                        <p:tav tm="0">
                                          <p:val>
                                            <p:strVal val="#ppt_y"/>
                                          </p:val>
                                        </p:tav>
                                        <p:tav tm="100000">
                                          <p:val>
                                            <p:strVal val="#ppt_y"/>
                                          </p:val>
                                        </p:tav>
                                      </p:tavLst>
                                    </p:anim>
                                    <p:anim calcmode="lin" valueType="num">
                                      <p:cBhvr>
                                        <p:cTn id="23" dur="500" fill="hold"/>
                                        <p:tgtEl>
                                          <p:spTgt spid="68611">
                                            <p:txEl>
                                              <p:pRg st="6" end="6"/>
                                            </p:txEl>
                                          </p:spTgt>
                                        </p:tgtEl>
                                        <p:attrNameLst>
                                          <p:attrName>ppt_w</p:attrName>
                                        </p:attrNameLst>
                                      </p:cBhvr>
                                      <p:tavLst>
                                        <p:tav tm="0">
                                          <p:val>
                                            <p:fltVal val="0"/>
                                          </p:val>
                                        </p:tav>
                                        <p:tav tm="100000">
                                          <p:val>
                                            <p:strVal val="#ppt_w"/>
                                          </p:val>
                                        </p:tav>
                                      </p:tavLst>
                                    </p:anim>
                                    <p:anim calcmode="lin" valueType="num">
                                      <p:cBhvr>
                                        <p:cTn id="24" dur="500" fill="hold"/>
                                        <p:tgtEl>
                                          <p:spTgt spid="68611">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8" fill="hold" nodeType="clickEffect">
                                  <p:stCondLst>
                                    <p:cond delay="0"/>
                                  </p:stCondLst>
                                  <p:childTnLst>
                                    <p:set>
                                      <p:cBhvr>
                                        <p:cTn id="28" dur="1" fill="hold">
                                          <p:stCondLst>
                                            <p:cond delay="0"/>
                                          </p:stCondLst>
                                        </p:cTn>
                                        <p:tgtEl>
                                          <p:spTgt spid="68611">
                                            <p:txEl>
                                              <p:pRg st="7" end="7"/>
                                            </p:txEl>
                                          </p:spTgt>
                                        </p:tgtEl>
                                        <p:attrNameLst>
                                          <p:attrName>style.visibility</p:attrName>
                                        </p:attrNameLst>
                                      </p:cBhvr>
                                      <p:to>
                                        <p:strVal val="visible"/>
                                      </p:to>
                                    </p:set>
                                    <p:anim calcmode="lin" valueType="num">
                                      <p:cBhvr>
                                        <p:cTn id="29" dur="500" fill="hold"/>
                                        <p:tgtEl>
                                          <p:spTgt spid="68611">
                                            <p:txEl>
                                              <p:pRg st="7" end="7"/>
                                            </p:txEl>
                                          </p:spTgt>
                                        </p:tgtEl>
                                        <p:attrNameLst>
                                          <p:attrName>ppt_x</p:attrName>
                                        </p:attrNameLst>
                                      </p:cBhvr>
                                      <p:tavLst>
                                        <p:tav tm="0">
                                          <p:val>
                                            <p:strVal val="#ppt_x-#ppt_w/2"/>
                                          </p:val>
                                        </p:tav>
                                        <p:tav tm="100000">
                                          <p:val>
                                            <p:strVal val="#ppt_x"/>
                                          </p:val>
                                        </p:tav>
                                      </p:tavLst>
                                    </p:anim>
                                    <p:anim calcmode="lin" valueType="num">
                                      <p:cBhvr>
                                        <p:cTn id="30" dur="500" fill="hold"/>
                                        <p:tgtEl>
                                          <p:spTgt spid="68611">
                                            <p:txEl>
                                              <p:pRg st="7" end="7"/>
                                            </p:txEl>
                                          </p:spTgt>
                                        </p:tgtEl>
                                        <p:attrNameLst>
                                          <p:attrName>ppt_y</p:attrName>
                                        </p:attrNameLst>
                                      </p:cBhvr>
                                      <p:tavLst>
                                        <p:tav tm="0">
                                          <p:val>
                                            <p:strVal val="#ppt_y"/>
                                          </p:val>
                                        </p:tav>
                                        <p:tav tm="100000">
                                          <p:val>
                                            <p:strVal val="#ppt_y"/>
                                          </p:val>
                                        </p:tav>
                                      </p:tavLst>
                                    </p:anim>
                                    <p:anim calcmode="lin" valueType="num">
                                      <p:cBhvr>
                                        <p:cTn id="31" dur="500" fill="hold"/>
                                        <p:tgtEl>
                                          <p:spTgt spid="68611">
                                            <p:txEl>
                                              <p:pRg st="7" end="7"/>
                                            </p:txEl>
                                          </p:spTgt>
                                        </p:tgtEl>
                                        <p:attrNameLst>
                                          <p:attrName>ppt_w</p:attrName>
                                        </p:attrNameLst>
                                      </p:cBhvr>
                                      <p:tavLst>
                                        <p:tav tm="0">
                                          <p:val>
                                            <p:fltVal val="0"/>
                                          </p:val>
                                        </p:tav>
                                        <p:tav tm="100000">
                                          <p:val>
                                            <p:strVal val="#ppt_w"/>
                                          </p:val>
                                        </p:tav>
                                      </p:tavLst>
                                    </p:anim>
                                    <p:anim calcmode="lin" valueType="num">
                                      <p:cBhvr>
                                        <p:cTn id="32" dur="500" fill="hold"/>
                                        <p:tgtEl>
                                          <p:spTgt spid="68611">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8" fill="hold" nodeType="clickEffect">
                                  <p:stCondLst>
                                    <p:cond delay="0"/>
                                  </p:stCondLst>
                                  <p:childTnLst>
                                    <p:set>
                                      <p:cBhvr>
                                        <p:cTn id="36" dur="1" fill="hold">
                                          <p:stCondLst>
                                            <p:cond delay="0"/>
                                          </p:stCondLst>
                                        </p:cTn>
                                        <p:tgtEl>
                                          <p:spTgt spid="68611">
                                            <p:txEl>
                                              <p:pRg st="8" end="8"/>
                                            </p:txEl>
                                          </p:spTgt>
                                        </p:tgtEl>
                                        <p:attrNameLst>
                                          <p:attrName>style.visibility</p:attrName>
                                        </p:attrNameLst>
                                      </p:cBhvr>
                                      <p:to>
                                        <p:strVal val="visible"/>
                                      </p:to>
                                    </p:set>
                                    <p:anim calcmode="lin" valueType="num">
                                      <p:cBhvr>
                                        <p:cTn id="37" dur="500" fill="hold"/>
                                        <p:tgtEl>
                                          <p:spTgt spid="68611">
                                            <p:txEl>
                                              <p:pRg st="8" end="8"/>
                                            </p:txEl>
                                          </p:spTgt>
                                        </p:tgtEl>
                                        <p:attrNameLst>
                                          <p:attrName>ppt_x</p:attrName>
                                        </p:attrNameLst>
                                      </p:cBhvr>
                                      <p:tavLst>
                                        <p:tav tm="0">
                                          <p:val>
                                            <p:strVal val="#ppt_x-#ppt_w/2"/>
                                          </p:val>
                                        </p:tav>
                                        <p:tav tm="100000">
                                          <p:val>
                                            <p:strVal val="#ppt_x"/>
                                          </p:val>
                                        </p:tav>
                                      </p:tavLst>
                                    </p:anim>
                                    <p:anim calcmode="lin" valueType="num">
                                      <p:cBhvr>
                                        <p:cTn id="38" dur="500" fill="hold"/>
                                        <p:tgtEl>
                                          <p:spTgt spid="68611">
                                            <p:txEl>
                                              <p:pRg st="8" end="8"/>
                                            </p:txEl>
                                          </p:spTgt>
                                        </p:tgtEl>
                                        <p:attrNameLst>
                                          <p:attrName>ppt_y</p:attrName>
                                        </p:attrNameLst>
                                      </p:cBhvr>
                                      <p:tavLst>
                                        <p:tav tm="0">
                                          <p:val>
                                            <p:strVal val="#ppt_y"/>
                                          </p:val>
                                        </p:tav>
                                        <p:tav tm="100000">
                                          <p:val>
                                            <p:strVal val="#ppt_y"/>
                                          </p:val>
                                        </p:tav>
                                      </p:tavLst>
                                    </p:anim>
                                    <p:anim calcmode="lin" valueType="num">
                                      <p:cBhvr>
                                        <p:cTn id="39" dur="500" fill="hold"/>
                                        <p:tgtEl>
                                          <p:spTgt spid="68611">
                                            <p:txEl>
                                              <p:pRg st="8" end="8"/>
                                            </p:txEl>
                                          </p:spTgt>
                                        </p:tgtEl>
                                        <p:attrNameLst>
                                          <p:attrName>ppt_w</p:attrName>
                                        </p:attrNameLst>
                                      </p:cBhvr>
                                      <p:tavLst>
                                        <p:tav tm="0">
                                          <p:val>
                                            <p:fltVal val="0"/>
                                          </p:val>
                                        </p:tav>
                                        <p:tav tm="100000">
                                          <p:val>
                                            <p:strVal val="#ppt_w"/>
                                          </p:val>
                                        </p:tav>
                                      </p:tavLst>
                                    </p:anim>
                                    <p:anim calcmode="lin" valueType="num">
                                      <p:cBhvr>
                                        <p:cTn id="40" dur="500" fill="hold"/>
                                        <p:tgtEl>
                                          <p:spTgt spid="68611">
                                            <p:txEl>
                                              <p:pRg st="8" end="8"/>
                                            </p:txEl>
                                          </p:spTgt>
                                        </p:tgtEl>
                                        <p:attrNameLst>
                                          <p:attrName>ppt_h</p:attrName>
                                        </p:attrNameLst>
                                      </p:cBhvr>
                                      <p:tavLst>
                                        <p:tav tm="0">
                                          <p:val>
                                            <p:strVal val="#ppt_h"/>
                                          </p:val>
                                        </p:tav>
                                        <p:tav tm="100000">
                                          <p:val>
                                            <p:strVal val="#ppt_h"/>
                                          </p:val>
                                        </p:tav>
                                      </p:tavLst>
                                    </p:anim>
                                  </p:childTnLst>
                                </p:cTn>
                              </p:par>
                              <p:par>
                                <p:cTn id="41" presetID="17" presetClass="entr" presetSubtype="8" fill="hold" nodeType="withEffect">
                                  <p:stCondLst>
                                    <p:cond delay="0"/>
                                  </p:stCondLst>
                                  <p:childTnLst>
                                    <p:set>
                                      <p:cBhvr>
                                        <p:cTn id="42" dur="1" fill="hold">
                                          <p:stCondLst>
                                            <p:cond delay="0"/>
                                          </p:stCondLst>
                                        </p:cTn>
                                        <p:tgtEl>
                                          <p:spTgt spid="68611">
                                            <p:txEl>
                                              <p:pRg st="9" end="9"/>
                                            </p:txEl>
                                          </p:spTgt>
                                        </p:tgtEl>
                                        <p:attrNameLst>
                                          <p:attrName>style.visibility</p:attrName>
                                        </p:attrNameLst>
                                      </p:cBhvr>
                                      <p:to>
                                        <p:strVal val="visible"/>
                                      </p:to>
                                    </p:set>
                                    <p:anim calcmode="lin" valueType="num">
                                      <p:cBhvr>
                                        <p:cTn id="43" dur="500" fill="hold"/>
                                        <p:tgtEl>
                                          <p:spTgt spid="68611">
                                            <p:txEl>
                                              <p:pRg st="9" end="9"/>
                                            </p:txEl>
                                          </p:spTgt>
                                        </p:tgtEl>
                                        <p:attrNameLst>
                                          <p:attrName>ppt_x</p:attrName>
                                        </p:attrNameLst>
                                      </p:cBhvr>
                                      <p:tavLst>
                                        <p:tav tm="0">
                                          <p:val>
                                            <p:strVal val="#ppt_x-#ppt_w/2"/>
                                          </p:val>
                                        </p:tav>
                                        <p:tav tm="100000">
                                          <p:val>
                                            <p:strVal val="#ppt_x"/>
                                          </p:val>
                                        </p:tav>
                                      </p:tavLst>
                                    </p:anim>
                                    <p:anim calcmode="lin" valueType="num">
                                      <p:cBhvr>
                                        <p:cTn id="44" dur="500" fill="hold"/>
                                        <p:tgtEl>
                                          <p:spTgt spid="68611">
                                            <p:txEl>
                                              <p:pRg st="9" end="9"/>
                                            </p:txEl>
                                          </p:spTgt>
                                        </p:tgtEl>
                                        <p:attrNameLst>
                                          <p:attrName>ppt_y</p:attrName>
                                        </p:attrNameLst>
                                      </p:cBhvr>
                                      <p:tavLst>
                                        <p:tav tm="0">
                                          <p:val>
                                            <p:strVal val="#ppt_y"/>
                                          </p:val>
                                        </p:tav>
                                        <p:tav tm="100000">
                                          <p:val>
                                            <p:strVal val="#ppt_y"/>
                                          </p:val>
                                        </p:tav>
                                      </p:tavLst>
                                    </p:anim>
                                    <p:anim calcmode="lin" valueType="num">
                                      <p:cBhvr>
                                        <p:cTn id="45" dur="500" fill="hold"/>
                                        <p:tgtEl>
                                          <p:spTgt spid="68611">
                                            <p:txEl>
                                              <p:pRg st="9" end="9"/>
                                            </p:txEl>
                                          </p:spTgt>
                                        </p:tgtEl>
                                        <p:attrNameLst>
                                          <p:attrName>ppt_w</p:attrName>
                                        </p:attrNameLst>
                                      </p:cBhvr>
                                      <p:tavLst>
                                        <p:tav tm="0">
                                          <p:val>
                                            <p:fltVal val="0"/>
                                          </p:val>
                                        </p:tav>
                                        <p:tav tm="100000">
                                          <p:val>
                                            <p:strVal val="#ppt_w"/>
                                          </p:val>
                                        </p:tav>
                                      </p:tavLst>
                                    </p:anim>
                                    <p:anim calcmode="lin" valueType="num">
                                      <p:cBhvr>
                                        <p:cTn id="46" dur="500" fill="hold"/>
                                        <p:tgtEl>
                                          <p:spTgt spid="68611">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8" fill="hold" nodeType="clickEffect">
                                  <p:stCondLst>
                                    <p:cond delay="0"/>
                                  </p:stCondLst>
                                  <p:childTnLst>
                                    <p:set>
                                      <p:cBhvr>
                                        <p:cTn id="50" dur="1" fill="hold">
                                          <p:stCondLst>
                                            <p:cond delay="0"/>
                                          </p:stCondLst>
                                        </p:cTn>
                                        <p:tgtEl>
                                          <p:spTgt spid="68611">
                                            <p:txEl>
                                              <p:pRg st="10" end="10"/>
                                            </p:txEl>
                                          </p:spTgt>
                                        </p:tgtEl>
                                        <p:attrNameLst>
                                          <p:attrName>style.visibility</p:attrName>
                                        </p:attrNameLst>
                                      </p:cBhvr>
                                      <p:to>
                                        <p:strVal val="visible"/>
                                      </p:to>
                                    </p:set>
                                    <p:anim calcmode="lin" valueType="num">
                                      <p:cBhvr>
                                        <p:cTn id="51" dur="500" fill="hold"/>
                                        <p:tgtEl>
                                          <p:spTgt spid="68611">
                                            <p:txEl>
                                              <p:pRg st="10" end="10"/>
                                            </p:txEl>
                                          </p:spTgt>
                                        </p:tgtEl>
                                        <p:attrNameLst>
                                          <p:attrName>ppt_x</p:attrName>
                                        </p:attrNameLst>
                                      </p:cBhvr>
                                      <p:tavLst>
                                        <p:tav tm="0">
                                          <p:val>
                                            <p:strVal val="#ppt_x-#ppt_w/2"/>
                                          </p:val>
                                        </p:tav>
                                        <p:tav tm="100000">
                                          <p:val>
                                            <p:strVal val="#ppt_x"/>
                                          </p:val>
                                        </p:tav>
                                      </p:tavLst>
                                    </p:anim>
                                    <p:anim calcmode="lin" valueType="num">
                                      <p:cBhvr>
                                        <p:cTn id="52" dur="500" fill="hold"/>
                                        <p:tgtEl>
                                          <p:spTgt spid="68611">
                                            <p:txEl>
                                              <p:pRg st="10" end="10"/>
                                            </p:txEl>
                                          </p:spTgt>
                                        </p:tgtEl>
                                        <p:attrNameLst>
                                          <p:attrName>ppt_y</p:attrName>
                                        </p:attrNameLst>
                                      </p:cBhvr>
                                      <p:tavLst>
                                        <p:tav tm="0">
                                          <p:val>
                                            <p:strVal val="#ppt_y"/>
                                          </p:val>
                                        </p:tav>
                                        <p:tav tm="100000">
                                          <p:val>
                                            <p:strVal val="#ppt_y"/>
                                          </p:val>
                                        </p:tav>
                                      </p:tavLst>
                                    </p:anim>
                                    <p:anim calcmode="lin" valueType="num">
                                      <p:cBhvr>
                                        <p:cTn id="53" dur="500" fill="hold"/>
                                        <p:tgtEl>
                                          <p:spTgt spid="68611">
                                            <p:txEl>
                                              <p:pRg st="10" end="10"/>
                                            </p:txEl>
                                          </p:spTgt>
                                        </p:tgtEl>
                                        <p:attrNameLst>
                                          <p:attrName>ppt_w</p:attrName>
                                        </p:attrNameLst>
                                      </p:cBhvr>
                                      <p:tavLst>
                                        <p:tav tm="0">
                                          <p:val>
                                            <p:fltVal val="0"/>
                                          </p:val>
                                        </p:tav>
                                        <p:tav tm="100000">
                                          <p:val>
                                            <p:strVal val="#ppt_w"/>
                                          </p:val>
                                        </p:tav>
                                      </p:tavLst>
                                    </p:anim>
                                    <p:anim calcmode="lin" valueType="num">
                                      <p:cBhvr>
                                        <p:cTn id="54" dur="500" fill="hold"/>
                                        <p:tgtEl>
                                          <p:spTgt spid="68611">
                                            <p:txEl>
                                              <p:pRg st="10" end="10"/>
                                            </p:txEl>
                                          </p:spTgt>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nodeType="clickEffect">
                                  <p:stCondLst>
                                    <p:cond delay="0"/>
                                  </p:stCondLst>
                                  <p:childTnLst>
                                    <p:set>
                                      <p:cBhvr>
                                        <p:cTn id="58" dur="1" fill="hold">
                                          <p:stCondLst>
                                            <p:cond delay="0"/>
                                          </p:stCondLst>
                                        </p:cTn>
                                        <p:tgtEl>
                                          <p:spTgt spid="68611">
                                            <p:txEl>
                                              <p:pRg st="12" end="12"/>
                                            </p:txEl>
                                          </p:spTgt>
                                        </p:tgtEl>
                                        <p:attrNameLst>
                                          <p:attrName>style.visibility</p:attrName>
                                        </p:attrNameLst>
                                      </p:cBhvr>
                                      <p:to>
                                        <p:strVal val="visible"/>
                                      </p:to>
                                    </p:set>
                                    <p:anim calcmode="lin" valueType="num">
                                      <p:cBhvr>
                                        <p:cTn id="59" dur="500" fill="hold"/>
                                        <p:tgtEl>
                                          <p:spTgt spid="68611">
                                            <p:txEl>
                                              <p:pRg st="12" end="12"/>
                                            </p:txEl>
                                          </p:spTgt>
                                        </p:tgtEl>
                                        <p:attrNameLst>
                                          <p:attrName>ppt_x</p:attrName>
                                        </p:attrNameLst>
                                      </p:cBhvr>
                                      <p:tavLst>
                                        <p:tav tm="0">
                                          <p:val>
                                            <p:strVal val="#ppt_x-#ppt_w/2"/>
                                          </p:val>
                                        </p:tav>
                                        <p:tav tm="100000">
                                          <p:val>
                                            <p:strVal val="#ppt_x"/>
                                          </p:val>
                                        </p:tav>
                                      </p:tavLst>
                                    </p:anim>
                                    <p:anim calcmode="lin" valueType="num">
                                      <p:cBhvr>
                                        <p:cTn id="60" dur="500" fill="hold"/>
                                        <p:tgtEl>
                                          <p:spTgt spid="68611">
                                            <p:txEl>
                                              <p:pRg st="12" end="12"/>
                                            </p:txEl>
                                          </p:spTgt>
                                        </p:tgtEl>
                                        <p:attrNameLst>
                                          <p:attrName>ppt_y</p:attrName>
                                        </p:attrNameLst>
                                      </p:cBhvr>
                                      <p:tavLst>
                                        <p:tav tm="0">
                                          <p:val>
                                            <p:strVal val="#ppt_y"/>
                                          </p:val>
                                        </p:tav>
                                        <p:tav tm="100000">
                                          <p:val>
                                            <p:strVal val="#ppt_y"/>
                                          </p:val>
                                        </p:tav>
                                      </p:tavLst>
                                    </p:anim>
                                    <p:anim calcmode="lin" valueType="num">
                                      <p:cBhvr>
                                        <p:cTn id="61" dur="500" fill="hold"/>
                                        <p:tgtEl>
                                          <p:spTgt spid="68611">
                                            <p:txEl>
                                              <p:pRg st="12" end="12"/>
                                            </p:txEl>
                                          </p:spTgt>
                                        </p:tgtEl>
                                        <p:attrNameLst>
                                          <p:attrName>ppt_w</p:attrName>
                                        </p:attrNameLst>
                                      </p:cBhvr>
                                      <p:tavLst>
                                        <p:tav tm="0">
                                          <p:val>
                                            <p:fltVal val="0"/>
                                          </p:val>
                                        </p:tav>
                                        <p:tav tm="100000">
                                          <p:val>
                                            <p:strVal val="#ppt_w"/>
                                          </p:val>
                                        </p:tav>
                                      </p:tavLst>
                                    </p:anim>
                                    <p:anim calcmode="lin" valueType="num">
                                      <p:cBhvr>
                                        <p:cTn id="62" dur="500" fill="hold"/>
                                        <p:tgtEl>
                                          <p:spTgt spid="68611">
                                            <p:txEl>
                                              <p:pRg st="12" end="12"/>
                                            </p:txEl>
                                          </p:spTgt>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8" fill="hold" nodeType="clickEffect">
                                  <p:stCondLst>
                                    <p:cond delay="0"/>
                                  </p:stCondLst>
                                  <p:childTnLst>
                                    <p:set>
                                      <p:cBhvr>
                                        <p:cTn id="66" dur="1" fill="hold">
                                          <p:stCondLst>
                                            <p:cond delay="0"/>
                                          </p:stCondLst>
                                        </p:cTn>
                                        <p:tgtEl>
                                          <p:spTgt spid="68611">
                                            <p:txEl>
                                              <p:pRg st="11" end="11"/>
                                            </p:txEl>
                                          </p:spTgt>
                                        </p:tgtEl>
                                        <p:attrNameLst>
                                          <p:attrName>style.visibility</p:attrName>
                                        </p:attrNameLst>
                                      </p:cBhvr>
                                      <p:to>
                                        <p:strVal val="visible"/>
                                      </p:to>
                                    </p:set>
                                    <p:anim calcmode="lin" valueType="num">
                                      <p:cBhvr>
                                        <p:cTn id="67" dur="500" fill="hold"/>
                                        <p:tgtEl>
                                          <p:spTgt spid="68611">
                                            <p:txEl>
                                              <p:pRg st="11" end="11"/>
                                            </p:txEl>
                                          </p:spTgt>
                                        </p:tgtEl>
                                        <p:attrNameLst>
                                          <p:attrName>ppt_x</p:attrName>
                                        </p:attrNameLst>
                                      </p:cBhvr>
                                      <p:tavLst>
                                        <p:tav tm="0">
                                          <p:val>
                                            <p:strVal val="#ppt_x-#ppt_w/2"/>
                                          </p:val>
                                        </p:tav>
                                        <p:tav tm="100000">
                                          <p:val>
                                            <p:strVal val="#ppt_x"/>
                                          </p:val>
                                        </p:tav>
                                      </p:tavLst>
                                    </p:anim>
                                    <p:anim calcmode="lin" valueType="num">
                                      <p:cBhvr>
                                        <p:cTn id="68" dur="500" fill="hold"/>
                                        <p:tgtEl>
                                          <p:spTgt spid="68611">
                                            <p:txEl>
                                              <p:pRg st="11" end="11"/>
                                            </p:txEl>
                                          </p:spTgt>
                                        </p:tgtEl>
                                        <p:attrNameLst>
                                          <p:attrName>ppt_y</p:attrName>
                                        </p:attrNameLst>
                                      </p:cBhvr>
                                      <p:tavLst>
                                        <p:tav tm="0">
                                          <p:val>
                                            <p:strVal val="#ppt_y"/>
                                          </p:val>
                                        </p:tav>
                                        <p:tav tm="100000">
                                          <p:val>
                                            <p:strVal val="#ppt_y"/>
                                          </p:val>
                                        </p:tav>
                                      </p:tavLst>
                                    </p:anim>
                                    <p:anim calcmode="lin" valueType="num">
                                      <p:cBhvr>
                                        <p:cTn id="69" dur="500" fill="hold"/>
                                        <p:tgtEl>
                                          <p:spTgt spid="68611">
                                            <p:txEl>
                                              <p:pRg st="11" end="11"/>
                                            </p:txEl>
                                          </p:spTgt>
                                        </p:tgtEl>
                                        <p:attrNameLst>
                                          <p:attrName>ppt_w</p:attrName>
                                        </p:attrNameLst>
                                      </p:cBhvr>
                                      <p:tavLst>
                                        <p:tav tm="0">
                                          <p:val>
                                            <p:fltVal val="0"/>
                                          </p:val>
                                        </p:tav>
                                        <p:tav tm="100000">
                                          <p:val>
                                            <p:strVal val="#ppt_w"/>
                                          </p:val>
                                        </p:tav>
                                      </p:tavLst>
                                    </p:anim>
                                    <p:anim calcmode="lin" valueType="num">
                                      <p:cBhvr>
                                        <p:cTn id="70" dur="500" fill="hold"/>
                                        <p:tgtEl>
                                          <p:spTgt spid="68611">
                                            <p:txEl>
                                              <p:pRg st="11" end="11"/>
                                            </p:txEl>
                                          </p:spTgt>
                                        </p:tgtEl>
                                        <p:attrNameLst>
                                          <p:attrName>ppt_h</p:attrName>
                                        </p:attrNameLst>
                                      </p:cBhvr>
                                      <p:tavLst>
                                        <p:tav tm="0">
                                          <p:val>
                                            <p:strVal val="#ppt_h"/>
                                          </p:val>
                                        </p:tav>
                                        <p:tav tm="100000">
                                          <p:val>
                                            <p:strVal val="#ppt_h"/>
                                          </p:val>
                                        </p:tav>
                                      </p:tavLst>
                                    </p:anim>
                                  </p:childTnLst>
                                </p:cTn>
                              </p:par>
                              <p:par>
                                <p:cTn id="71" presetID="17" presetClass="entr" presetSubtype="8" fill="hold" nodeType="withEffect">
                                  <p:stCondLst>
                                    <p:cond delay="0"/>
                                  </p:stCondLst>
                                  <p:childTnLst>
                                    <p:set>
                                      <p:cBhvr>
                                        <p:cTn id="72" dur="1" fill="hold">
                                          <p:stCondLst>
                                            <p:cond delay="0"/>
                                          </p:stCondLst>
                                        </p:cTn>
                                        <p:tgtEl>
                                          <p:spTgt spid="68611">
                                            <p:txEl>
                                              <p:pRg st="13" end="13"/>
                                            </p:txEl>
                                          </p:spTgt>
                                        </p:tgtEl>
                                        <p:attrNameLst>
                                          <p:attrName>style.visibility</p:attrName>
                                        </p:attrNameLst>
                                      </p:cBhvr>
                                      <p:to>
                                        <p:strVal val="visible"/>
                                      </p:to>
                                    </p:set>
                                    <p:anim calcmode="lin" valueType="num">
                                      <p:cBhvr>
                                        <p:cTn id="73" dur="500" fill="hold"/>
                                        <p:tgtEl>
                                          <p:spTgt spid="68611">
                                            <p:txEl>
                                              <p:pRg st="13" end="13"/>
                                            </p:txEl>
                                          </p:spTgt>
                                        </p:tgtEl>
                                        <p:attrNameLst>
                                          <p:attrName>ppt_x</p:attrName>
                                        </p:attrNameLst>
                                      </p:cBhvr>
                                      <p:tavLst>
                                        <p:tav tm="0">
                                          <p:val>
                                            <p:strVal val="#ppt_x-#ppt_w/2"/>
                                          </p:val>
                                        </p:tav>
                                        <p:tav tm="100000">
                                          <p:val>
                                            <p:strVal val="#ppt_x"/>
                                          </p:val>
                                        </p:tav>
                                      </p:tavLst>
                                    </p:anim>
                                    <p:anim calcmode="lin" valueType="num">
                                      <p:cBhvr>
                                        <p:cTn id="74" dur="500" fill="hold"/>
                                        <p:tgtEl>
                                          <p:spTgt spid="68611">
                                            <p:txEl>
                                              <p:pRg st="13" end="13"/>
                                            </p:txEl>
                                          </p:spTgt>
                                        </p:tgtEl>
                                        <p:attrNameLst>
                                          <p:attrName>ppt_y</p:attrName>
                                        </p:attrNameLst>
                                      </p:cBhvr>
                                      <p:tavLst>
                                        <p:tav tm="0">
                                          <p:val>
                                            <p:strVal val="#ppt_y"/>
                                          </p:val>
                                        </p:tav>
                                        <p:tav tm="100000">
                                          <p:val>
                                            <p:strVal val="#ppt_y"/>
                                          </p:val>
                                        </p:tav>
                                      </p:tavLst>
                                    </p:anim>
                                    <p:anim calcmode="lin" valueType="num">
                                      <p:cBhvr>
                                        <p:cTn id="75" dur="500" fill="hold"/>
                                        <p:tgtEl>
                                          <p:spTgt spid="68611">
                                            <p:txEl>
                                              <p:pRg st="13" end="13"/>
                                            </p:txEl>
                                          </p:spTgt>
                                        </p:tgtEl>
                                        <p:attrNameLst>
                                          <p:attrName>ppt_w</p:attrName>
                                        </p:attrNameLst>
                                      </p:cBhvr>
                                      <p:tavLst>
                                        <p:tav tm="0">
                                          <p:val>
                                            <p:fltVal val="0"/>
                                          </p:val>
                                        </p:tav>
                                        <p:tav tm="100000">
                                          <p:val>
                                            <p:strVal val="#ppt_w"/>
                                          </p:val>
                                        </p:tav>
                                      </p:tavLst>
                                    </p:anim>
                                    <p:anim calcmode="lin" valueType="num">
                                      <p:cBhvr>
                                        <p:cTn id="76" dur="500" fill="hold"/>
                                        <p:tgtEl>
                                          <p:spTgt spid="68611">
                                            <p:txEl>
                                              <p:pRg st="13" end="1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1295400" y="228600"/>
            <a:ext cx="52768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sz="4800">
                <a:solidFill>
                  <a:schemeClr val="accent2"/>
                </a:solidFill>
                <a:ea typeface="幼圆" pitchFamily="49" charset="-122"/>
              </a:rPr>
              <a:t>小结：</a:t>
            </a:r>
            <a:endParaRPr lang="zh-CN" altLang="en-US">
              <a:solidFill>
                <a:schemeClr val="accent2"/>
              </a:solidFill>
            </a:endParaRPr>
          </a:p>
        </p:txBody>
      </p:sp>
      <p:sp>
        <p:nvSpPr>
          <p:cNvPr id="2" name="TextBox 1"/>
          <p:cNvSpPr txBox="1"/>
          <p:nvPr/>
        </p:nvSpPr>
        <p:spPr>
          <a:xfrm>
            <a:off x="876014" y="1460683"/>
            <a:ext cx="4873450" cy="2185214"/>
          </a:xfrm>
          <a:prstGeom prst="rect">
            <a:avLst/>
          </a:prstGeom>
          <a:noFill/>
        </p:spPr>
        <p:txBody>
          <a:bodyPr wrap="none" rtlCol="0">
            <a:spAutoFit/>
          </a:bodyPr>
          <a:lstStyle/>
          <a:p>
            <a:r>
              <a:rPr lang="zh-CN" altLang="en-US" sz="2800" b="1" dirty="0" smtClean="0">
                <a:solidFill>
                  <a:srgbClr val="000000"/>
                </a:solidFill>
                <a:effectLst>
                  <a:outerShdw blurRad="38100" dist="38100" dir="2700000" algn="tl">
                    <a:srgbClr val="FFFFFF"/>
                  </a:outerShdw>
                </a:effectLst>
                <a:ea typeface="仿宋_GB2312" pitchFamily="49" charset="-122"/>
              </a:rPr>
              <a:t>重点：</a:t>
            </a:r>
            <a:endParaRPr lang="en-US" altLang="zh-CN" sz="2800" b="1" dirty="0" smtClean="0">
              <a:solidFill>
                <a:srgbClr val="000000"/>
              </a:solidFill>
              <a:effectLst>
                <a:outerShdw blurRad="38100" dist="38100" dir="2700000" algn="tl">
                  <a:srgbClr val="FFFFFF"/>
                </a:outerShdw>
              </a:effectLst>
              <a:ea typeface="仿宋_GB2312" pitchFamily="49" charset="-122"/>
            </a:endParaRPr>
          </a:p>
          <a:p>
            <a:r>
              <a:rPr lang="zh-CN" altLang="en-US" sz="2800" b="1" dirty="0">
                <a:solidFill>
                  <a:srgbClr val="000000"/>
                </a:solidFill>
                <a:effectLst>
                  <a:outerShdw blurRad="38100" dist="38100" dir="2700000" algn="tl">
                    <a:srgbClr val="FFFFFF"/>
                  </a:outerShdw>
                </a:effectLst>
                <a:ea typeface="仿宋_GB2312" pitchFamily="49" charset="-122"/>
              </a:rPr>
              <a:t>矩阵</a:t>
            </a:r>
            <a:r>
              <a:rPr lang="zh-CN" altLang="en-US" sz="2800" b="1" dirty="0" smtClean="0">
                <a:solidFill>
                  <a:srgbClr val="000000"/>
                </a:solidFill>
                <a:effectLst>
                  <a:outerShdw blurRad="38100" dist="38100" dir="2700000" algn="tl">
                    <a:srgbClr val="FFFFFF"/>
                  </a:outerShdw>
                </a:effectLst>
                <a:ea typeface="仿宋_GB2312" pitchFamily="49" charset="-122"/>
              </a:rPr>
              <a:t>下标</a:t>
            </a:r>
            <a:r>
              <a:rPr lang="zh-CN" altLang="en-US" sz="2800" b="1" dirty="0" smtClean="0">
                <a:solidFill>
                  <a:srgbClr val="000000"/>
                </a:solidFill>
                <a:effectLst>
                  <a:outerShdw blurRad="38100" dist="38100" dir="2700000" algn="tl">
                    <a:srgbClr val="FFFFFF"/>
                  </a:outerShdw>
                </a:effectLst>
                <a:ea typeface="仿宋_GB2312" pitchFamily="49" charset="-122"/>
              </a:rPr>
              <a:t>与存放地址的关系</a:t>
            </a:r>
            <a:endParaRPr lang="en-US" altLang="zh-CN" sz="2800" b="1" dirty="0" smtClean="0">
              <a:solidFill>
                <a:srgbClr val="000000"/>
              </a:solidFill>
              <a:effectLst>
                <a:outerShdw blurRad="38100" dist="38100" dir="2700000" algn="tl">
                  <a:srgbClr val="FFFFFF"/>
                </a:outerShdw>
              </a:effectLst>
              <a:ea typeface="仿宋_GB2312" pitchFamily="49" charset="-122"/>
            </a:endParaRPr>
          </a:p>
          <a:p>
            <a:r>
              <a:rPr lang="zh-CN" altLang="en-US" sz="2800" b="1" dirty="0" smtClean="0">
                <a:solidFill>
                  <a:srgbClr val="000000"/>
                </a:solidFill>
                <a:effectLst>
                  <a:outerShdw blurRad="38100" dist="38100" dir="2700000" algn="tl">
                    <a:srgbClr val="FFFFFF"/>
                  </a:outerShdw>
                </a:effectLst>
                <a:ea typeface="仿宋_GB2312" pitchFamily="49" charset="-122"/>
              </a:rPr>
              <a:t>稀疏矩阵的</a:t>
            </a:r>
            <a:r>
              <a:rPr lang="zh-CN" altLang="en-US" sz="2800" b="1" dirty="0" smtClean="0">
                <a:solidFill>
                  <a:srgbClr val="000000"/>
                </a:solidFill>
                <a:effectLst>
                  <a:outerShdw blurRad="38100" dist="38100" dir="2700000" algn="tl">
                    <a:srgbClr val="FFFFFF"/>
                  </a:outerShdw>
                </a:effectLst>
                <a:ea typeface="仿宋_GB2312" pitchFamily="49" charset="-122"/>
              </a:rPr>
              <a:t>压缩存储（上机）</a:t>
            </a:r>
            <a:endParaRPr lang="en-US" altLang="zh-CN" sz="2800" b="1" dirty="0" smtClean="0">
              <a:solidFill>
                <a:srgbClr val="000000"/>
              </a:solidFill>
              <a:effectLst>
                <a:outerShdw blurRad="38100" dist="38100" dir="2700000" algn="tl">
                  <a:srgbClr val="FFFFFF"/>
                </a:outerShdw>
              </a:effectLst>
              <a:ea typeface="仿宋_GB2312" pitchFamily="49" charset="-122"/>
            </a:endParaRPr>
          </a:p>
          <a:p>
            <a:r>
              <a:rPr lang="en-US" altLang="zh-CN" sz="2800" b="1" dirty="0" smtClean="0">
                <a:solidFill>
                  <a:srgbClr val="000000"/>
                </a:solidFill>
                <a:effectLst>
                  <a:outerShdw blurRad="38100" dist="38100" dir="2700000" algn="tl">
                    <a:srgbClr val="FFFFFF"/>
                  </a:outerShdw>
                </a:effectLst>
                <a:ea typeface="仿宋_GB2312" pitchFamily="49" charset="-122"/>
              </a:rPr>
              <a:t>Next</a:t>
            </a:r>
            <a:r>
              <a:rPr lang="zh-CN" altLang="en-US" sz="2800" b="1" dirty="0" smtClean="0">
                <a:solidFill>
                  <a:srgbClr val="000000"/>
                </a:solidFill>
                <a:effectLst>
                  <a:outerShdw blurRad="38100" dist="38100" dir="2700000" algn="tl">
                    <a:srgbClr val="FFFFFF"/>
                  </a:outerShdw>
                </a:effectLst>
                <a:ea typeface="仿宋_GB2312" pitchFamily="49" charset="-122"/>
              </a:rPr>
              <a:t>函数</a:t>
            </a:r>
            <a:endParaRPr lang="en-US" altLang="zh-CN" sz="2800" b="1" dirty="0" smtClean="0">
              <a:solidFill>
                <a:srgbClr val="000000"/>
              </a:solidFill>
              <a:effectLst>
                <a:outerShdw blurRad="38100" dist="38100" dir="2700000" algn="tl">
                  <a:srgbClr val="FFFFFF"/>
                </a:outerShdw>
              </a:effectLst>
              <a:ea typeface="仿宋_GB2312" pitchFamily="49" charset="-122"/>
            </a:endParaRPr>
          </a:p>
          <a:p>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linds(horizontal)">
                                      <p:cBhvr>
                                        <p:cTn id="7" dur="5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E4E22CD8-6AEC-46C2-9618-2DA83986A932}" type="slidenum">
              <a:rPr lang="en-US" altLang="zh-CN">
                <a:latin typeface="华文新魏" pitchFamily="2" charset="-122"/>
                <a:ea typeface="华文新魏" pitchFamily="2" charset="-122"/>
              </a:rPr>
              <a:pPr algn="r"/>
              <a:t>5</a:t>
            </a:fld>
            <a:endParaRPr lang="en-US" altLang="zh-CN">
              <a:latin typeface="华文新魏" pitchFamily="2" charset="-122"/>
              <a:ea typeface="华文新魏" pitchFamily="2" charset="-122"/>
            </a:endParaRPr>
          </a:p>
        </p:txBody>
      </p:sp>
      <p:sp>
        <p:nvSpPr>
          <p:cNvPr id="20483" name="Rectangle 2"/>
          <p:cNvSpPr>
            <a:spLocks noGrp="1" noChangeArrowheads="1"/>
          </p:cNvSpPr>
          <p:nvPr>
            <p:ph type="body" idx="4294967295"/>
          </p:nvPr>
        </p:nvSpPr>
        <p:spPr>
          <a:xfrm>
            <a:off x="0" y="228600"/>
            <a:ext cx="7772400" cy="685800"/>
          </a:xfrm>
        </p:spPr>
        <p:txBody>
          <a:bodyPr/>
          <a:lstStyle/>
          <a:p>
            <a:pPr lvl="1" eaLnBrk="1" hangingPunct="1">
              <a:buFont typeface="Wingdings" pitchFamily="2" charset="2"/>
              <a:buNone/>
              <a:defRPr/>
            </a:pPr>
            <a:r>
              <a:rPr lang="en-US" sz="4100" b="1" smtClean="0">
                <a:solidFill>
                  <a:srgbClr val="CC0000"/>
                </a:solidFill>
                <a:effectLst>
                  <a:outerShdw blurRad="38100" dist="38100" dir="2700000" algn="tl">
                    <a:srgbClr val="000000"/>
                  </a:outerShdw>
                </a:effectLst>
                <a:ea typeface="仿宋_GB2312" pitchFamily="49" charset="-122"/>
              </a:rPr>
              <a:t/>
            </a:r>
            <a:br>
              <a:rPr lang="en-US" sz="4100" b="1" smtClean="0">
                <a:solidFill>
                  <a:srgbClr val="CC0000"/>
                </a:solidFill>
                <a:effectLst>
                  <a:outerShdw blurRad="38100" dist="38100" dir="2700000" algn="tl">
                    <a:srgbClr val="000000"/>
                  </a:outerShdw>
                </a:effectLst>
                <a:ea typeface="仿宋_GB2312" pitchFamily="49" charset="-122"/>
              </a:rPr>
            </a:br>
            <a:endParaRPr lang="en-US" smtClean="0">
              <a:ea typeface="仿宋_GB2312" pitchFamily="49" charset="-122"/>
            </a:endParaRPr>
          </a:p>
        </p:txBody>
      </p:sp>
      <p:sp>
        <p:nvSpPr>
          <p:cNvPr id="11268" name="Text Box 3"/>
          <p:cNvSpPr txBox="1">
            <a:spLocks noChangeArrowheads="1"/>
          </p:cNvSpPr>
          <p:nvPr/>
        </p:nvSpPr>
        <p:spPr bwMode="auto">
          <a:xfrm>
            <a:off x="890588" y="935038"/>
            <a:ext cx="276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endParaRPr lang="zh-CN" altLang="en-US"/>
          </a:p>
        </p:txBody>
      </p:sp>
      <p:sp>
        <p:nvSpPr>
          <p:cNvPr id="11269" name="Text Box 4"/>
          <p:cNvSpPr txBox="1">
            <a:spLocks noChangeArrowheads="1"/>
          </p:cNvSpPr>
          <p:nvPr/>
        </p:nvSpPr>
        <p:spPr bwMode="auto">
          <a:xfrm>
            <a:off x="1485900" y="1327150"/>
            <a:ext cx="800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endParaRPr lang="en-US" altLang="zh-CN" sz="2000"/>
          </a:p>
          <a:p>
            <a:endParaRPr lang="en-US" altLang="zh-CN"/>
          </a:p>
        </p:txBody>
      </p:sp>
      <p:sp>
        <p:nvSpPr>
          <p:cNvPr id="11270" name="Text Box 5"/>
          <p:cNvSpPr txBox="1">
            <a:spLocks noChangeArrowheads="1"/>
          </p:cNvSpPr>
          <p:nvPr/>
        </p:nvSpPr>
        <p:spPr bwMode="auto">
          <a:xfrm>
            <a:off x="2286000" y="19653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endParaRPr lang="zh-CN" altLang="en-US" i="1"/>
          </a:p>
        </p:txBody>
      </p:sp>
      <p:graphicFrame>
        <p:nvGraphicFramePr>
          <p:cNvPr id="11271" name="Object 7"/>
          <p:cNvGraphicFramePr>
            <a:graphicFrameLocks noChangeAspect="1"/>
          </p:cNvGraphicFramePr>
          <p:nvPr/>
        </p:nvGraphicFramePr>
        <p:xfrm>
          <a:off x="1098550" y="917575"/>
          <a:ext cx="7143750" cy="2478088"/>
        </p:xfrm>
        <a:graphic>
          <a:graphicData uri="http://schemas.openxmlformats.org/presentationml/2006/ole">
            <mc:AlternateContent xmlns:mc="http://schemas.openxmlformats.org/markup-compatibility/2006">
              <mc:Choice xmlns:v="urn:schemas-microsoft-com:vml" Requires="v">
                <p:oleObj spid="_x0000_s11279" r:id="rId3" imgW="3149600" imgH="1143000" progId="Equation.3">
                  <p:embed/>
                </p:oleObj>
              </mc:Choice>
              <mc:Fallback>
                <p:oleObj r:id="rId3" imgW="3149600" imgH="1143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550" y="917575"/>
                        <a:ext cx="7143750" cy="247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8" name="Text Box 8"/>
          <p:cNvSpPr txBox="1">
            <a:spLocks noChangeArrowheads="1"/>
          </p:cNvSpPr>
          <p:nvPr/>
        </p:nvSpPr>
        <p:spPr bwMode="auto">
          <a:xfrm>
            <a:off x="749300" y="3567113"/>
            <a:ext cx="769620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05000"/>
              </a:lnSpc>
              <a:spcBef>
                <a:spcPct val="10000"/>
              </a:spcBef>
              <a:buClr>
                <a:srgbClr val="800080"/>
              </a:buClr>
              <a:buFont typeface="Wingdings" pitchFamily="2" charset="2"/>
              <a:buNone/>
            </a:pPr>
            <a:r>
              <a:rPr lang="zh-CN" altLang="en-US" sz="3000" b="1">
                <a:solidFill>
                  <a:srgbClr val="CC0000"/>
                </a:solidFill>
                <a:ea typeface="仿宋_GB2312" pitchFamily="49" charset="-122"/>
              </a:rPr>
              <a:t>列优先存放：</a:t>
            </a:r>
          </a:p>
          <a:p>
            <a:pPr>
              <a:lnSpc>
                <a:spcPct val="105000"/>
              </a:lnSpc>
              <a:spcBef>
                <a:spcPct val="10000"/>
              </a:spcBef>
            </a:pPr>
            <a:r>
              <a:rPr lang="zh-CN" altLang="en-US" sz="3000" b="1">
                <a:solidFill>
                  <a:srgbClr val="000099"/>
                </a:solidFill>
                <a:ea typeface="仿宋_GB2312" pitchFamily="49" charset="-122"/>
              </a:rPr>
              <a:t>    设数组开始存放位置 </a:t>
            </a:r>
            <a:r>
              <a:rPr lang="en-US" altLang="zh-CN" sz="3000" b="1">
                <a:solidFill>
                  <a:srgbClr val="000099"/>
                </a:solidFill>
                <a:ea typeface="仿宋_GB2312" pitchFamily="49" charset="-122"/>
              </a:rPr>
              <a:t>LOC(0, 0) = </a:t>
            </a:r>
            <a:r>
              <a:rPr lang="en-US" altLang="zh-CN" sz="3000" b="1" i="1">
                <a:solidFill>
                  <a:srgbClr val="000099"/>
                </a:solidFill>
                <a:ea typeface="仿宋_GB2312" pitchFamily="49" charset="-122"/>
              </a:rPr>
              <a:t>a</a:t>
            </a:r>
            <a:r>
              <a:rPr lang="en-US" altLang="zh-CN" sz="3000" b="1">
                <a:solidFill>
                  <a:srgbClr val="000099"/>
                </a:solidFill>
                <a:ea typeface="仿宋_GB2312" pitchFamily="49" charset="-122"/>
              </a:rPr>
              <a:t>,  </a:t>
            </a:r>
            <a:r>
              <a:rPr lang="zh-CN" altLang="en-US" sz="3000" b="1">
                <a:solidFill>
                  <a:srgbClr val="000099"/>
                </a:solidFill>
                <a:ea typeface="仿宋_GB2312" pitchFamily="49" charset="-122"/>
              </a:rPr>
              <a:t>每个元素占用 </a:t>
            </a:r>
            <a:r>
              <a:rPr lang="en-US" altLang="zh-CN" sz="3000" b="1" i="1">
                <a:solidFill>
                  <a:srgbClr val="000099"/>
                </a:solidFill>
                <a:ea typeface="仿宋_GB2312" pitchFamily="49" charset="-122"/>
              </a:rPr>
              <a:t>l</a:t>
            </a:r>
            <a:r>
              <a:rPr lang="en-US" altLang="zh-CN" sz="3000" b="1">
                <a:solidFill>
                  <a:srgbClr val="000099"/>
                </a:solidFill>
                <a:ea typeface="仿宋_GB2312" pitchFamily="49" charset="-122"/>
              </a:rPr>
              <a:t> </a:t>
            </a:r>
            <a:r>
              <a:rPr lang="zh-CN" altLang="en-US" sz="3000" b="1">
                <a:solidFill>
                  <a:srgbClr val="000099"/>
                </a:solidFill>
                <a:ea typeface="仿宋_GB2312" pitchFamily="49" charset="-122"/>
              </a:rPr>
              <a:t>个存储单元</a:t>
            </a:r>
          </a:p>
          <a:p>
            <a:pPr>
              <a:lnSpc>
                <a:spcPct val="105000"/>
              </a:lnSpc>
              <a:spcBef>
                <a:spcPct val="10000"/>
              </a:spcBef>
            </a:pPr>
            <a:r>
              <a:rPr lang="zh-CN" altLang="en-US" sz="3000" b="1">
                <a:solidFill>
                  <a:srgbClr val="CC0000"/>
                </a:solidFill>
                <a:ea typeface="仿宋_GB2312" pitchFamily="49" charset="-122"/>
              </a:rPr>
              <a:t>     </a:t>
            </a:r>
            <a:r>
              <a:rPr lang="en-US" altLang="zh-CN" sz="3000" b="1">
                <a:solidFill>
                  <a:srgbClr val="CC0000"/>
                </a:solidFill>
                <a:ea typeface="仿宋_GB2312" pitchFamily="49" charset="-122"/>
              </a:rPr>
              <a:t>LOC ( </a:t>
            </a:r>
            <a:r>
              <a:rPr lang="en-US" altLang="zh-CN" sz="3000" b="1" i="1">
                <a:solidFill>
                  <a:srgbClr val="CC0000"/>
                </a:solidFill>
                <a:ea typeface="仿宋_GB2312" pitchFamily="49" charset="-122"/>
              </a:rPr>
              <a:t>j</a:t>
            </a:r>
            <a:r>
              <a:rPr lang="en-US" altLang="zh-CN" sz="3000" b="1">
                <a:solidFill>
                  <a:srgbClr val="CC0000"/>
                </a:solidFill>
                <a:ea typeface="仿宋_GB2312" pitchFamily="49" charset="-122"/>
              </a:rPr>
              <a:t>, </a:t>
            </a:r>
            <a:r>
              <a:rPr lang="en-US" altLang="zh-CN" sz="3000" b="1" i="1">
                <a:solidFill>
                  <a:srgbClr val="CC0000"/>
                </a:solidFill>
                <a:ea typeface="仿宋_GB2312" pitchFamily="49" charset="-122"/>
              </a:rPr>
              <a:t>k</a:t>
            </a:r>
            <a:r>
              <a:rPr lang="en-US" altLang="zh-CN" sz="3000" b="1">
                <a:solidFill>
                  <a:srgbClr val="CC0000"/>
                </a:solidFill>
                <a:ea typeface="仿宋_GB2312" pitchFamily="49" charset="-122"/>
              </a:rPr>
              <a:t> ) = </a:t>
            </a:r>
            <a:r>
              <a:rPr lang="en-US" altLang="zh-CN" sz="3000" b="1" i="1">
                <a:solidFill>
                  <a:srgbClr val="CC0000"/>
                </a:solidFill>
                <a:ea typeface="仿宋_GB2312" pitchFamily="49" charset="-122"/>
              </a:rPr>
              <a:t>a</a:t>
            </a:r>
            <a:r>
              <a:rPr lang="en-US" altLang="zh-CN" sz="3000" b="1">
                <a:solidFill>
                  <a:srgbClr val="CC0000"/>
                </a:solidFill>
                <a:ea typeface="仿宋_GB2312" pitchFamily="49" charset="-122"/>
              </a:rPr>
              <a:t> + ( </a:t>
            </a:r>
            <a:r>
              <a:rPr lang="en-US" altLang="zh-CN" sz="3000" b="1" i="1">
                <a:solidFill>
                  <a:srgbClr val="CC0000"/>
                </a:solidFill>
                <a:ea typeface="仿宋_GB2312" pitchFamily="49" charset="-122"/>
              </a:rPr>
              <a:t>k</a:t>
            </a:r>
            <a:r>
              <a:rPr lang="en-US" altLang="zh-CN" sz="3000" b="1">
                <a:solidFill>
                  <a:srgbClr val="CC0000"/>
                </a:solidFill>
                <a:ea typeface="仿宋_GB2312" pitchFamily="49" charset="-122"/>
              </a:rPr>
              <a:t> * </a:t>
            </a:r>
            <a:r>
              <a:rPr lang="en-US" altLang="zh-CN" sz="3000" b="1" i="1">
                <a:solidFill>
                  <a:srgbClr val="CC0000"/>
                </a:solidFill>
                <a:ea typeface="仿宋_GB2312" pitchFamily="49" charset="-122"/>
              </a:rPr>
              <a:t>n</a:t>
            </a:r>
            <a:r>
              <a:rPr lang="en-US" altLang="zh-CN" sz="3000" b="1">
                <a:solidFill>
                  <a:srgbClr val="CC0000"/>
                </a:solidFill>
                <a:ea typeface="仿宋_GB2312" pitchFamily="49" charset="-122"/>
              </a:rPr>
              <a:t> + </a:t>
            </a:r>
            <a:r>
              <a:rPr lang="en-US" altLang="zh-CN" sz="3000" b="1" i="1">
                <a:solidFill>
                  <a:srgbClr val="CC0000"/>
                </a:solidFill>
                <a:ea typeface="仿宋_GB2312" pitchFamily="49" charset="-122"/>
              </a:rPr>
              <a:t>j</a:t>
            </a:r>
            <a:r>
              <a:rPr lang="en-US" altLang="zh-CN" sz="3000" b="1">
                <a:solidFill>
                  <a:srgbClr val="CC0000"/>
                </a:solidFill>
                <a:ea typeface="仿宋_GB2312" pitchFamily="49" charset="-122"/>
              </a:rPr>
              <a:t> ) * </a:t>
            </a:r>
            <a:r>
              <a:rPr lang="en-US" altLang="zh-CN" sz="3000" b="1" i="1">
                <a:solidFill>
                  <a:srgbClr val="CC0000"/>
                </a:solidFill>
                <a:ea typeface="仿宋_GB2312" pitchFamily="49" charset="-122"/>
              </a:rPr>
              <a:t>l</a:t>
            </a:r>
            <a:endParaRPr lang="en-US" altLang="zh-CN" sz="3000" b="1">
              <a:solidFill>
                <a:schemeClr val="tx2"/>
              </a:solidFill>
              <a:ea typeface="仿宋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905FC3DB-2560-47B6-96B9-5931491488C5}" type="slidenum">
              <a:rPr lang="en-US" altLang="zh-CN">
                <a:latin typeface="华文新魏" pitchFamily="2" charset="-122"/>
                <a:ea typeface="华文新魏" pitchFamily="2" charset="-122"/>
              </a:rPr>
              <a:pPr algn="r"/>
              <a:t>6</a:t>
            </a:fld>
            <a:endParaRPr lang="en-US" altLang="zh-CN">
              <a:latin typeface="华文新魏" pitchFamily="2" charset="-122"/>
              <a:ea typeface="华文新魏" pitchFamily="2" charset="-122"/>
            </a:endParaRPr>
          </a:p>
        </p:txBody>
      </p:sp>
      <p:sp>
        <p:nvSpPr>
          <p:cNvPr id="21507" name="Rectangle 2"/>
          <p:cNvSpPr>
            <a:spLocks noGrp="1" noChangeArrowheads="1"/>
          </p:cNvSpPr>
          <p:nvPr>
            <p:ph type="title" idx="4294967295"/>
          </p:nvPr>
        </p:nvSpPr>
        <p:spPr>
          <a:xfrm>
            <a:off x="635000" y="508000"/>
            <a:ext cx="7526338" cy="762000"/>
          </a:xfrm>
        </p:spPr>
        <p:txBody>
          <a:bodyPr/>
          <a:lstStyle/>
          <a:p>
            <a:pPr algn="ctr" eaLnBrk="1" hangingPunct="1">
              <a:buClr>
                <a:srgbClr val="800080"/>
              </a:buClr>
              <a:buSzPct val="50000"/>
              <a:buFont typeface="Wingdings" pitchFamily="2" charset="2"/>
              <a:buNone/>
              <a:defRPr/>
            </a:pPr>
            <a:r>
              <a:rPr lang="en-US" sz="3600" smtClean="0">
                <a:solidFill>
                  <a:srgbClr val="000099"/>
                </a:solidFill>
                <a:effectLst>
                  <a:outerShdw blurRad="38100" dist="38100" dir="2700000" algn="tl">
                    <a:srgbClr val="000000"/>
                  </a:outerShdw>
                </a:effectLst>
                <a:ea typeface="仿宋_GB2312" pitchFamily="49" charset="-122"/>
              </a:rPr>
              <a:t> </a:t>
            </a:r>
            <a:r>
              <a:rPr lang="zh-CN" altLang="en-US" sz="4000" b="1" smtClean="0">
                <a:solidFill>
                  <a:schemeClr val="tx2"/>
                </a:solidFill>
                <a:ea typeface="华文新魏" pitchFamily="2" charset="-122"/>
              </a:rPr>
              <a:t>三维数组</a:t>
            </a:r>
          </a:p>
        </p:txBody>
      </p:sp>
      <p:sp>
        <p:nvSpPr>
          <p:cNvPr id="21508" name="Rectangle 3"/>
          <p:cNvSpPr>
            <a:spLocks noGrp="1" noChangeArrowheads="1"/>
          </p:cNvSpPr>
          <p:nvPr>
            <p:ph type="body" idx="4294967295"/>
          </p:nvPr>
        </p:nvSpPr>
        <p:spPr>
          <a:xfrm>
            <a:off x="357188" y="1231900"/>
            <a:ext cx="8786812" cy="2863850"/>
          </a:xfrm>
        </p:spPr>
        <p:txBody>
          <a:bodyPr/>
          <a:lstStyle/>
          <a:p>
            <a:pPr eaLnBrk="1" hangingPunct="1">
              <a:lnSpc>
                <a:spcPct val="105000"/>
              </a:lnSpc>
              <a:spcBef>
                <a:spcPct val="15000"/>
              </a:spcBef>
              <a:buClr>
                <a:srgbClr val="990099"/>
              </a:buClr>
              <a:buSzPct val="50000"/>
              <a:defRPr/>
            </a:pPr>
            <a:r>
              <a:rPr lang="zh-CN" altLang="en-US" sz="3000" b="1" dirty="0" smtClean="0">
                <a:latin typeface="Times New Roman" pitchFamily="18" charset="0"/>
                <a:ea typeface="仿宋_GB2312" pitchFamily="49" charset="-122"/>
              </a:rPr>
              <a:t>各维元素个数为</a:t>
            </a:r>
            <a:r>
              <a:rPr lang="zh-CN" altLang="en-US" sz="3000" dirty="0" smtClean="0">
                <a:latin typeface="Times New Roman" pitchFamily="18" charset="0"/>
                <a:ea typeface="仿宋_GB2312" pitchFamily="49" charset="-122"/>
              </a:rPr>
              <a:t>  </a:t>
            </a:r>
            <a:r>
              <a:rPr lang="en-US" sz="3000" b="1" i="1" dirty="0" smtClean="0">
                <a:latin typeface="Times New Roman" pitchFamily="18" charset="0"/>
                <a:ea typeface="仿宋_GB2312" pitchFamily="49" charset="-122"/>
              </a:rPr>
              <a:t>m</a:t>
            </a:r>
            <a:r>
              <a:rPr lang="en-US" sz="3000" b="1" baseline="-25000" dirty="0" smtClean="0">
                <a:latin typeface="Times New Roman" pitchFamily="18" charset="0"/>
                <a:ea typeface="仿宋_GB2312" pitchFamily="49" charset="-122"/>
              </a:rPr>
              <a:t>1</a:t>
            </a:r>
            <a:r>
              <a:rPr lang="en-US" sz="3000" b="1" i="1" dirty="0" smtClean="0">
                <a:latin typeface="Times New Roman" pitchFamily="18" charset="0"/>
                <a:ea typeface="仿宋_GB2312" pitchFamily="49" charset="-122"/>
              </a:rPr>
              <a:t>, m</a:t>
            </a:r>
            <a:r>
              <a:rPr lang="en-US" sz="3000" b="1" baseline="-25000" dirty="0" smtClean="0">
                <a:latin typeface="Times New Roman" pitchFamily="18" charset="0"/>
                <a:ea typeface="仿宋_GB2312" pitchFamily="49" charset="-122"/>
              </a:rPr>
              <a:t>2</a:t>
            </a:r>
            <a:r>
              <a:rPr lang="en-US" sz="3000" b="1" i="1" dirty="0" smtClean="0">
                <a:latin typeface="Times New Roman" pitchFamily="18" charset="0"/>
                <a:ea typeface="仿宋_GB2312" pitchFamily="49" charset="-122"/>
              </a:rPr>
              <a:t>, m</a:t>
            </a:r>
            <a:r>
              <a:rPr lang="en-US" sz="3000" b="1" baseline="-25000" dirty="0" smtClean="0">
                <a:latin typeface="Times New Roman" pitchFamily="18" charset="0"/>
                <a:ea typeface="仿宋_GB2312" pitchFamily="49" charset="-122"/>
              </a:rPr>
              <a:t>3</a:t>
            </a:r>
            <a:endParaRPr lang="en-US" sz="3000" b="1" i="1" baseline="-25000" dirty="0" smtClean="0">
              <a:latin typeface="Times New Roman" pitchFamily="18" charset="0"/>
              <a:ea typeface="仿宋_GB2312" pitchFamily="49" charset="-122"/>
            </a:endParaRPr>
          </a:p>
          <a:p>
            <a:pPr eaLnBrk="1" hangingPunct="1">
              <a:lnSpc>
                <a:spcPct val="105000"/>
              </a:lnSpc>
              <a:spcBef>
                <a:spcPct val="15000"/>
              </a:spcBef>
              <a:buClr>
                <a:srgbClr val="990099"/>
              </a:buClr>
              <a:buSzPct val="50000"/>
              <a:defRPr/>
            </a:pPr>
            <a:r>
              <a:rPr lang="zh-CN" altLang="en-US" sz="3000" b="1" dirty="0" smtClean="0">
                <a:latin typeface="Times New Roman" pitchFamily="18" charset="0"/>
                <a:ea typeface="仿宋_GB2312" pitchFamily="49" charset="-122"/>
              </a:rPr>
              <a:t>下标为 </a:t>
            </a:r>
            <a:r>
              <a:rPr lang="en-US" sz="3000" b="1" i="1" dirty="0" smtClean="0">
                <a:latin typeface="Times New Roman" pitchFamily="18" charset="0"/>
                <a:ea typeface="仿宋_GB2312" pitchFamily="49" charset="-122"/>
              </a:rPr>
              <a:t>i</a:t>
            </a:r>
            <a:r>
              <a:rPr lang="en-US" sz="3000" b="1" baseline="-25000" dirty="0" smtClean="0">
                <a:latin typeface="Times New Roman" pitchFamily="18" charset="0"/>
                <a:ea typeface="仿宋_GB2312" pitchFamily="49" charset="-122"/>
              </a:rPr>
              <a:t>1</a:t>
            </a:r>
            <a:r>
              <a:rPr lang="en-US" sz="3000" b="1" i="1" dirty="0" smtClean="0">
                <a:latin typeface="Times New Roman" pitchFamily="18" charset="0"/>
                <a:ea typeface="仿宋_GB2312" pitchFamily="49" charset="-122"/>
              </a:rPr>
              <a:t>, i</a:t>
            </a:r>
            <a:r>
              <a:rPr lang="en-US" sz="3000" b="1" baseline="-25000" dirty="0" smtClean="0">
                <a:latin typeface="Times New Roman" pitchFamily="18" charset="0"/>
                <a:ea typeface="仿宋_GB2312" pitchFamily="49" charset="-122"/>
              </a:rPr>
              <a:t>2</a:t>
            </a:r>
            <a:r>
              <a:rPr lang="en-US" sz="3000" b="1" i="1" dirty="0" smtClean="0">
                <a:latin typeface="Times New Roman" pitchFamily="18" charset="0"/>
                <a:ea typeface="仿宋_GB2312" pitchFamily="49" charset="-122"/>
              </a:rPr>
              <a:t>, i</a:t>
            </a:r>
            <a:r>
              <a:rPr lang="en-US" sz="3000" b="1" baseline="-25000" dirty="0" smtClean="0">
                <a:latin typeface="Times New Roman" pitchFamily="18" charset="0"/>
                <a:ea typeface="仿宋_GB2312" pitchFamily="49" charset="-122"/>
              </a:rPr>
              <a:t>3</a:t>
            </a:r>
            <a:r>
              <a:rPr lang="zh-CN" altLang="en-US" sz="3000" b="1" dirty="0" smtClean="0">
                <a:latin typeface="Times New Roman" pitchFamily="18" charset="0"/>
                <a:ea typeface="仿宋_GB2312" pitchFamily="49" charset="-122"/>
              </a:rPr>
              <a:t>的数组元素的存储地址：</a:t>
            </a:r>
          </a:p>
          <a:p>
            <a:pPr eaLnBrk="1" hangingPunct="1">
              <a:lnSpc>
                <a:spcPct val="105000"/>
              </a:lnSpc>
              <a:spcBef>
                <a:spcPct val="15000"/>
              </a:spcBef>
              <a:buClr>
                <a:srgbClr val="008000"/>
              </a:buClr>
              <a:buSzPct val="50000"/>
              <a:buFont typeface="Wingdings" pitchFamily="2" charset="2"/>
              <a:buNone/>
              <a:defRPr/>
            </a:pPr>
            <a:r>
              <a:rPr lang="zh-CN" altLang="en-US" sz="3000" b="1" dirty="0" smtClean="0">
                <a:solidFill>
                  <a:srgbClr val="009900"/>
                </a:solidFill>
                <a:latin typeface="Times New Roman" pitchFamily="18" charset="0"/>
                <a:ea typeface="仿宋_GB2312" pitchFamily="49" charset="-122"/>
              </a:rPr>
              <a:t>		（按页／行／列存放）</a:t>
            </a:r>
          </a:p>
          <a:p>
            <a:pPr eaLnBrk="1" hangingPunct="1">
              <a:lnSpc>
                <a:spcPct val="80000"/>
              </a:lnSpc>
              <a:buFont typeface="Wingdings" pitchFamily="2" charset="2"/>
              <a:buNone/>
              <a:defRPr/>
            </a:pPr>
            <a:r>
              <a:rPr lang="zh-CN" altLang="en-US" sz="3000" b="1" dirty="0" smtClean="0">
                <a:solidFill>
                  <a:srgbClr val="FF3300"/>
                </a:solidFill>
                <a:latin typeface="Times New Roman" pitchFamily="18" charset="0"/>
              </a:rPr>
              <a:t>		</a:t>
            </a:r>
            <a:r>
              <a:rPr lang="en-US" sz="3000" b="1" dirty="0" smtClean="0">
                <a:latin typeface="Times New Roman" pitchFamily="18" charset="0"/>
              </a:rPr>
              <a:t>LOC ( </a:t>
            </a:r>
            <a:r>
              <a:rPr lang="en-US" sz="3000" b="1" i="1" dirty="0" smtClean="0">
                <a:latin typeface="Times New Roman" pitchFamily="18" charset="0"/>
              </a:rPr>
              <a:t>i</a:t>
            </a:r>
            <a:r>
              <a:rPr lang="en-US" sz="3000" b="1" baseline="-25000" dirty="0" smtClean="0">
                <a:latin typeface="Times New Roman" pitchFamily="18" charset="0"/>
              </a:rPr>
              <a:t>1</a:t>
            </a:r>
            <a:r>
              <a:rPr lang="en-US" sz="3000" b="1" i="1" dirty="0" smtClean="0">
                <a:latin typeface="Times New Roman" pitchFamily="18" charset="0"/>
              </a:rPr>
              <a:t>, i</a:t>
            </a:r>
            <a:r>
              <a:rPr lang="en-US" sz="3000" b="1" baseline="-25000" dirty="0" smtClean="0">
                <a:latin typeface="Times New Roman" pitchFamily="18" charset="0"/>
              </a:rPr>
              <a:t>2</a:t>
            </a:r>
            <a:r>
              <a:rPr lang="en-US" sz="3000" b="1" i="1" dirty="0" smtClean="0">
                <a:latin typeface="Times New Roman" pitchFamily="18" charset="0"/>
              </a:rPr>
              <a:t>, i</a:t>
            </a:r>
            <a:r>
              <a:rPr lang="en-US" sz="3000" b="1" baseline="-25000" dirty="0" smtClean="0">
                <a:latin typeface="Times New Roman" pitchFamily="18" charset="0"/>
              </a:rPr>
              <a:t>3</a:t>
            </a:r>
            <a:r>
              <a:rPr lang="en-US" sz="3000" b="1" dirty="0" smtClean="0">
                <a:latin typeface="Times New Roman" pitchFamily="18" charset="0"/>
              </a:rPr>
              <a:t> ) = </a:t>
            </a:r>
            <a:r>
              <a:rPr lang="en-US" sz="3000" b="1" i="1" dirty="0" smtClean="0">
                <a:latin typeface="Times New Roman" pitchFamily="18" charset="0"/>
              </a:rPr>
              <a:t>a</a:t>
            </a:r>
            <a:r>
              <a:rPr lang="en-US" sz="3000" b="1" dirty="0" smtClean="0">
                <a:latin typeface="Times New Roman" pitchFamily="18" charset="0"/>
              </a:rPr>
              <a:t> + </a:t>
            </a:r>
          </a:p>
          <a:p>
            <a:pPr eaLnBrk="1" hangingPunct="1">
              <a:lnSpc>
                <a:spcPct val="80000"/>
              </a:lnSpc>
              <a:buFont typeface="Wingdings" pitchFamily="2" charset="2"/>
              <a:buNone/>
              <a:defRPr/>
            </a:pPr>
            <a:r>
              <a:rPr lang="en-US" sz="3000" b="1" dirty="0" smtClean="0">
                <a:latin typeface="Times New Roman" pitchFamily="18" charset="0"/>
              </a:rPr>
              <a:t>			 ( </a:t>
            </a:r>
            <a:r>
              <a:rPr lang="en-US" sz="3000" b="1" i="1" dirty="0" smtClean="0">
                <a:latin typeface="Times New Roman" pitchFamily="18" charset="0"/>
              </a:rPr>
              <a:t>i</a:t>
            </a:r>
            <a:r>
              <a:rPr lang="en-US" sz="3000" b="1" baseline="-25000" dirty="0" smtClean="0">
                <a:latin typeface="Times New Roman" pitchFamily="18" charset="0"/>
              </a:rPr>
              <a:t>1</a:t>
            </a:r>
            <a:r>
              <a:rPr lang="en-US" sz="3000" b="1" dirty="0" smtClean="0">
                <a:latin typeface="Times New Roman" pitchFamily="18" charset="0"/>
              </a:rPr>
              <a:t>* </a:t>
            </a:r>
            <a:r>
              <a:rPr lang="en-US" sz="3000" b="1" i="1" dirty="0" smtClean="0">
                <a:latin typeface="Times New Roman" pitchFamily="18" charset="0"/>
              </a:rPr>
              <a:t>m</a:t>
            </a:r>
            <a:r>
              <a:rPr lang="en-US" sz="3000" b="1" baseline="-25000" dirty="0" smtClean="0">
                <a:latin typeface="Times New Roman" pitchFamily="18" charset="0"/>
              </a:rPr>
              <a:t>2</a:t>
            </a:r>
            <a:r>
              <a:rPr lang="en-US" sz="3000" b="1" dirty="0" smtClean="0">
                <a:latin typeface="Times New Roman" pitchFamily="18" charset="0"/>
              </a:rPr>
              <a:t> * </a:t>
            </a:r>
            <a:r>
              <a:rPr lang="en-US" sz="3000" b="1" i="1" dirty="0" smtClean="0">
                <a:latin typeface="Times New Roman" pitchFamily="18" charset="0"/>
              </a:rPr>
              <a:t>m</a:t>
            </a:r>
            <a:r>
              <a:rPr lang="en-US" sz="3000" b="1" baseline="-25000" dirty="0" smtClean="0">
                <a:latin typeface="Times New Roman" pitchFamily="18" charset="0"/>
              </a:rPr>
              <a:t>3</a:t>
            </a:r>
            <a:r>
              <a:rPr lang="en-US" sz="3000" b="1" dirty="0" smtClean="0">
                <a:latin typeface="Times New Roman" pitchFamily="18" charset="0"/>
              </a:rPr>
              <a:t> </a:t>
            </a:r>
            <a:r>
              <a:rPr lang="en-US" sz="3000" b="1" i="1" dirty="0" smtClean="0">
                <a:latin typeface="Times New Roman" pitchFamily="18" charset="0"/>
              </a:rPr>
              <a:t>+ i</a:t>
            </a:r>
            <a:r>
              <a:rPr lang="en-US" sz="3000" b="1" baseline="-25000" dirty="0" smtClean="0">
                <a:latin typeface="Times New Roman" pitchFamily="18" charset="0"/>
              </a:rPr>
              <a:t>2</a:t>
            </a:r>
            <a:r>
              <a:rPr lang="en-US" sz="3000" b="1" i="1" dirty="0" smtClean="0">
                <a:latin typeface="Times New Roman" pitchFamily="18" charset="0"/>
              </a:rPr>
              <a:t>* m</a:t>
            </a:r>
            <a:r>
              <a:rPr lang="en-US" sz="3000" b="1" baseline="-25000" dirty="0" smtClean="0">
                <a:latin typeface="Times New Roman" pitchFamily="18" charset="0"/>
              </a:rPr>
              <a:t>3</a:t>
            </a:r>
            <a:r>
              <a:rPr lang="en-US" sz="3000" b="1" dirty="0" smtClean="0">
                <a:latin typeface="Times New Roman" pitchFamily="18" charset="0"/>
              </a:rPr>
              <a:t> </a:t>
            </a:r>
            <a:r>
              <a:rPr lang="en-US" sz="3000" b="1" i="1" dirty="0" smtClean="0">
                <a:latin typeface="Times New Roman" pitchFamily="18" charset="0"/>
              </a:rPr>
              <a:t>+ i</a:t>
            </a:r>
            <a:r>
              <a:rPr lang="en-US" sz="3000" b="1" baseline="-25000" dirty="0" smtClean="0">
                <a:latin typeface="Times New Roman" pitchFamily="18" charset="0"/>
              </a:rPr>
              <a:t>3</a:t>
            </a:r>
            <a:r>
              <a:rPr lang="en-US" sz="3000" b="1" i="1" dirty="0" smtClean="0">
                <a:latin typeface="Times New Roman" pitchFamily="18" charset="0"/>
              </a:rPr>
              <a:t> </a:t>
            </a:r>
            <a:r>
              <a:rPr lang="en-US" sz="3000" b="1" dirty="0" smtClean="0">
                <a:latin typeface="Times New Roman" pitchFamily="18" charset="0"/>
              </a:rPr>
              <a:t>) *</a:t>
            </a:r>
            <a:r>
              <a:rPr lang="en-US" sz="3000" b="1" i="1" dirty="0" smtClean="0">
                <a:latin typeface="Times New Roman" pitchFamily="18" charset="0"/>
              </a:rPr>
              <a:t> l</a:t>
            </a:r>
            <a:r>
              <a:rPr lang="en-US" sz="3000" b="1" dirty="0" smtClean="0">
                <a:effectLst>
                  <a:outerShdw blurRad="38100" dist="38100" dir="2700000" algn="tl">
                    <a:srgbClr val="FFFFFF"/>
                  </a:outerShdw>
                </a:effectLst>
                <a:latin typeface="Times New Roman" pitchFamily="18" charset="0"/>
                <a:ea typeface="仿宋_GB2312" pitchFamily="49" charset="-122"/>
              </a:rPr>
              <a:t> </a:t>
            </a:r>
          </a:p>
        </p:txBody>
      </p:sp>
      <p:sp>
        <p:nvSpPr>
          <p:cNvPr id="12293" name="AutoShape 5"/>
          <p:cNvSpPr>
            <a:spLocks/>
          </p:cNvSpPr>
          <p:nvPr/>
        </p:nvSpPr>
        <p:spPr bwMode="auto">
          <a:xfrm rot="-5400000">
            <a:off x="3417094" y="3012281"/>
            <a:ext cx="133350" cy="1824038"/>
          </a:xfrm>
          <a:prstGeom prst="leftBrace">
            <a:avLst>
              <a:gd name="adj1" fmla="val 113988"/>
              <a:gd name="adj2" fmla="val 50000"/>
            </a:avLst>
          </a:pr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294" name="Text Box 6"/>
          <p:cNvSpPr txBox="1">
            <a:spLocks noChangeArrowheads="1"/>
          </p:cNvSpPr>
          <p:nvPr/>
        </p:nvSpPr>
        <p:spPr bwMode="auto">
          <a:xfrm>
            <a:off x="2714625" y="4071938"/>
            <a:ext cx="133191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sz="3000" b="1">
                <a:ea typeface="仿宋_GB2312" pitchFamily="49" charset="-122"/>
              </a:rPr>
              <a:t>前</a:t>
            </a:r>
            <a:r>
              <a:rPr lang="en-US" altLang="zh-CN" sz="3000" b="1" i="1">
                <a:solidFill>
                  <a:schemeClr val="tx2"/>
                </a:solidFill>
                <a:ea typeface="仿宋_GB2312" pitchFamily="49" charset="-122"/>
              </a:rPr>
              <a:t>i</a:t>
            </a:r>
            <a:r>
              <a:rPr lang="en-US" altLang="zh-CN" sz="3000" b="1" baseline="-25000">
                <a:solidFill>
                  <a:schemeClr val="tx2"/>
                </a:solidFill>
                <a:ea typeface="仿宋_GB2312" pitchFamily="49" charset="-122"/>
              </a:rPr>
              <a:t>1</a:t>
            </a:r>
            <a:r>
              <a:rPr lang="zh-CN" altLang="en-US" sz="3000" b="1">
                <a:ea typeface="仿宋_GB2312" pitchFamily="49" charset="-122"/>
              </a:rPr>
              <a:t>页</a:t>
            </a:r>
          </a:p>
          <a:p>
            <a:r>
              <a:rPr lang="zh-CN" altLang="en-US" sz="3000" b="1">
                <a:ea typeface="仿宋_GB2312" pitchFamily="49" charset="-122"/>
              </a:rPr>
              <a:t>总元素</a:t>
            </a:r>
          </a:p>
          <a:p>
            <a:r>
              <a:rPr lang="zh-CN" altLang="en-US" sz="3000" b="1">
                <a:ea typeface="仿宋_GB2312" pitchFamily="49" charset="-122"/>
              </a:rPr>
              <a:t>个数</a:t>
            </a:r>
          </a:p>
        </p:txBody>
      </p:sp>
      <p:sp>
        <p:nvSpPr>
          <p:cNvPr id="12295" name="AutoShape 7"/>
          <p:cNvSpPr>
            <a:spLocks/>
          </p:cNvSpPr>
          <p:nvPr/>
        </p:nvSpPr>
        <p:spPr bwMode="auto">
          <a:xfrm rot="-5400000">
            <a:off x="5133975" y="3438525"/>
            <a:ext cx="147638" cy="985838"/>
          </a:xfrm>
          <a:prstGeom prst="leftBrace">
            <a:avLst>
              <a:gd name="adj1" fmla="val 55645"/>
              <a:gd name="adj2" fmla="val 50000"/>
            </a:avLst>
          </a:pr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296" name="Text Box 8"/>
          <p:cNvSpPr txBox="1">
            <a:spLocks noChangeArrowheads="1"/>
          </p:cNvSpPr>
          <p:nvPr/>
        </p:nvSpPr>
        <p:spPr bwMode="auto">
          <a:xfrm>
            <a:off x="4546600" y="4075113"/>
            <a:ext cx="18288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sz="3000" b="1">
                <a:ea typeface="仿宋_GB2312" pitchFamily="49" charset="-122"/>
              </a:rPr>
              <a:t>第</a:t>
            </a:r>
            <a:r>
              <a:rPr lang="en-US" altLang="zh-CN" sz="3000" b="1" i="1">
                <a:solidFill>
                  <a:schemeClr val="tx2"/>
                </a:solidFill>
                <a:ea typeface="仿宋_GB2312" pitchFamily="49" charset="-122"/>
              </a:rPr>
              <a:t>i</a:t>
            </a:r>
            <a:r>
              <a:rPr lang="en-US" altLang="zh-CN" sz="3000" b="1" baseline="-25000">
                <a:solidFill>
                  <a:schemeClr val="tx2"/>
                </a:solidFill>
                <a:ea typeface="仿宋_GB2312" pitchFamily="49" charset="-122"/>
              </a:rPr>
              <a:t>1</a:t>
            </a:r>
            <a:r>
              <a:rPr lang="zh-CN" altLang="en-US" sz="3000" b="1">
                <a:ea typeface="仿宋_GB2312" pitchFamily="49" charset="-122"/>
              </a:rPr>
              <a:t>页</a:t>
            </a:r>
          </a:p>
          <a:p>
            <a:r>
              <a:rPr lang="zh-CN" altLang="en-US" sz="3000" b="1">
                <a:ea typeface="仿宋_GB2312" pitchFamily="49" charset="-122"/>
              </a:rPr>
              <a:t>前</a:t>
            </a:r>
            <a:r>
              <a:rPr lang="en-US" altLang="zh-CN" sz="3000" b="1" i="1">
                <a:solidFill>
                  <a:schemeClr val="tx2"/>
                </a:solidFill>
                <a:ea typeface="仿宋_GB2312" pitchFamily="49" charset="-122"/>
              </a:rPr>
              <a:t>i</a:t>
            </a:r>
            <a:r>
              <a:rPr lang="en-US" altLang="zh-CN" sz="3000" b="1" baseline="-25000">
                <a:solidFill>
                  <a:schemeClr val="tx2"/>
                </a:solidFill>
                <a:ea typeface="仿宋_GB2312" pitchFamily="49" charset="-122"/>
              </a:rPr>
              <a:t>2</a:t>
            </a:r>
            <a:r>
              <a:rPr lang="zh-CN" altLang="en-US" sz="3000" b="1">
                <a:ea typeface="仿宋_GB2312" pitchFamily="49" charset="-122"/>
              </a:rPr>
              <a:t>行</a:t>
            </a:r>
          </a:p>
          <a:p>
            <a:r>
              <a:rPr lang="zh-CN" altLang="en-US" sz="3000" b="1">
                <a:ea typeface="仿宋_GB2312" pitchFamily="49" charset="-122"/>
              </a:rPr>
              <a:t>总元素</a:t>
            </a:r>
          </a:p>
          <a:p>
            <a:r>
              <a:rPr lang="zh-CN" altLang="en-US" sz="3000" b="1">
                <a:ea typeface="仿宋_GB2312" pitchFamily="49" charset="-122"/>
              </a:rPr>
              <a:t>个数</a:t>
            </a:r>
          </a:p>
        </p:txBody>
      </p:sp>
      <p:sp>
        <p:nvSpPr>
          <p:cNvPr id="12297" name="Text Box 9"/>
          <p:cNvSpPr txBox="1">
            <a:spLocks noChangeArrowheads="1"/>
          </p:cNvSpPr>
          <p:nvPr/>
        </p:nvSpPr>
        <p:spPr bwMode="auto">
          <a:xfrm>
            <a:off x="5838825" y="4075113"/>
            <a:ext cx="23622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sz="3000" b="1">
                <a:ea typeface="仿宋_GB2312" pitchFamily="49" charset="-122"/>
              </a:rPr>
              <a:t>第 </a:t>
            </a:r>
            <a:r>
              <a:rPr lang="en-US" altLang="zh-CN" sz="3000" b="1" i="1">
                <a:solidFill>
                  <a:schemeClr val="tx2"/>
                </a:solidFill>
                <a:ea typeface="仿宋_GB2312" pitchFamily="49" charset="-122"/>
              </a:rPr>
              <a:t>i</a:t>
            </a:r>
            <a:r>
              <a:rPr lang="en-US" altLang="zh-CN" sz="3000" b="1" baseline="-25000">
                <a:solidFill>
                  <a:schemeClr val="tx2"/>
                </a:solidFill>
                <a:ea typeface="仿宋_GB2312" pitchFamily="49" charset="-122"/>
              </a:rPr>
              <a:t>2</a:t>
            </a:r>
            <a:r>
              <a:rPr lang="en-US" altLang="zh-CN" sz="3000" b="1" baseline="-25000">
                <a:ea typeface="仿宋_GB2312" pitchFamily="49" charset="-122"/>
              </a:rPr>
              <a:t> </a:t>
            </a:r>
            <a:r>
              <a:rPr lang="zh-CN" altLang="en-US" sz="3000" b="1">
                <a:ea typeface="仿宋_GB2312" pitchFamily="49" charset="-122"/>
              </a:rPr>
              <a:t>行</a:t>
            </a:r>
          </a:p>
          <a:p>
            <a:r>
              <a:rPr lang="zh-CN" altLang="en-US" sz="3000" b="1">
                <a:ea typeface="仿宋_GB2312" pitchFamily="49" charset="-122"/>
              </a:rPr>
              <a:t>前</a:t>
            </a:r>
            <a:r>
              <a:rPr lang="zh-CN" altLang="en-US" sz="3000" b="1">
                <a:solidFill>
                  <a:schemeClr val="tx2"/>
                </a:solidFill>
                <a:ea typeface="仿宋_GB2312" pitchFamily="49" charset="-122"/>
              </a:rPr>
              <a:t> </a:t>
            </a:r>
            <a:r>
              <a:rPr lang="en-US" altLang="zh-CN" sz="3000" b="1" i="1">
                <a:solidFill>
                  <a:schemeClr val="tx2"/>
                </a:solidFill>
                <a:ea typeface="仿宋_GB2312" pitchFamily="49" charset="-122"/>
              </a:rPr>
              <a:t>i</a:t>
            </a:r>
            <a:r>
              <a:rPr lang="en-US" altLang="zh-CN" sz="3000" b="1" baseline="-25000">
                <a:solidFill>
                  <a:schemeClr val="tx2"/>
                </a:solidFill>
                <a:ea typeface="仿宋_GB2312" pitchFamily="49" charset="-122"/>
              </a:rPr>
              <a:t>3</a:t>
            </a:r>
            <a:r>
              <a:rPr lang="en-US" altLang="zh-CN" sz="3000" b="1" baseline="-25000">
                <a:ea typeface="仿宋_GB2312" pitchFamily="49" charset="-122"/>
              </a:rPr>
              <a:t> </a:t>
            </a:r>
            <a:r>
              <a:rPr lang="zh-CN" altLang="en-US" sz="3000" b="1">
                <a:ea typeface="仿宋_GB2312" pitchFamily="49" charset="-122"/>
              </a:rPr>
              <a:t>列</a:t>
            </a:r>
          </a:p>
          <a:p>
            <a:r>
              <a:rPr lang="zh-CN" altLang="en-US" sz="3000" b="1">
                <a:ea typeface="仿宋_GB2312" pitchFamily="49" charset="-122"/>
              </a:rPr>
              <a:t>元素个</a:t>
            </a:r>
          </a:p>
          <a:p>
            <a:r>
              <a:rPr lang="zh-CN" altLang="en-US" sz="3000" b="1">
                <a:ea typeface="仿宋_GB2312" pitchFamily="49" charset="-122"/>
              </a:rPr>
              <a:t>数</a:t>
            </a:r>
          </a:p>
        </p:txBody>
      </p:sp>
      <p:sp>
        <p:nvSpPr>
          <p:cNvPr id="12298" name="AutoShape 10"/>
          <p:cNvSpPr>
            <a:spLocks/>
          </p:cNvSpPr>
          <p:nvPr/>
        </p:nvSpPr>
        <p:spPr bwMode="auto">
          <a:xfrm rot="-5400000">
            <a:off x="6166644" y="3691732"/>
            <a:ext cx="134937" cy="323850"/>
          </a:xfrm>
          <a:prstGeom prst="leftBrace">
            <a:avLst>
              <a:gd name="adj1" fmla="val 20000"/>
              <a:gd name="adj2" fmla="val 50000"/>
            </a:avLst>
          </a:pr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299" name="右箭头 10">
            <a:hlinkClick r:id="" action="ppaction://hlinkshowjump?jump=nextslide"/>
          </p:cNvPr>
          <p:cNvSpPr>
            <a:spLocks noChangeArrowheads="1"/>
          </p:cNvSpPr>
          <p:nvPr/>
        </p:nvSpPr>
        <p:spPr bwMode="auto">
          <a:xfrm>
            <a:off x="8286750" y="4357688"/>
            <a:ext cx="977900" cy="484187"/>
          </a:xfrm>
          <a:prstGeom prst="rightArrow">
            <a:avLst>
              <a:gd name="adj1" fmla="val 50000"/>
              <a:gd name="adj2" fmla="val 50024"/>
            </a:avLst>
          </a:prstGeom>
          <a:solidFill>
            <a:schemeClr val="accent1"/>
          </a:solidFill>
          <a:ln w="9525">
            <a:solidFill>
              <a:schemeClr val="tx1"/>
            </a:solidFill>
            <a:miter lim="800000"/>
            <a:headEnd/>
            <a:tailEnd/>
          </a:ln>
        </p:spPr>
        <p:txBody>
          <a:bodyPr/>
          <a:lstStyle/>
          <a:p>
            <a:pPr eaLnBrk="1" hangingPunct="1"/>
            <a:endParaRPr lang="zh-CN" altLang="en-US" sz="1800" b="1">
              <a:latin typeface="Courier New" pitchFamily="49" charset="0"/>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7BB7A583-DC6A-4171-B7EB-89EB9F4D2B6C}" type="slidenum">
              <a:rPr lang="en-US" altLang="zh-CN">
                <a:latin typeface="华文新魏" pitchFamily="2" charset="-122"/>
                <a:ea typeface="华文新魏" pitchFamily="2" charset="-122"/>
              </a:rPr>
              <a:pPr algn="r"/>
              <a:t>7</a:t>
            </a:fld>
            <a:endParaRPr lang="en-US" altLang="zh-CN">
              <a:latin typeface="华文新魏" pitchFamily="2" charset="-122"/>
              <a:ea typeface="华文新魏" pitchFamily="2" charset="-122"/>
            </a:endParaRPr>
          </a:p>
        </p:txBody>
      </p:sp>
      <p:sp>
        <p:nvSpPr>
          <p:cNvPr id="13315" name="Rectangle 2"/>
          <p:cNvSpPr>
            <a:spLocks noGrp="1" noChangeArrowheads="1"/>
          </p:cNvSpPr>
          <p:nvPr>
            <p:ph type="title" idx="4294967295"/>
          </p:nvPr>
        </p:nvSpPr>
        <p:spPr>
          <a:xfrm>
            <a:off x="685800" y="457200"/>
            <a:ext cx="7772400" cy="1119188"/>
          </a:xfrm>
        </p:spPr>
        <p:txBody>
          <a:bodyPr/>
          <a:lstStyle/>
          <a:p>
            <a:pPr algn="ctr" eaLnBrk="1" hangingPunct="1"/>
            <a:r>
              <a:rPr lang="en-US" altLang="zh-CN" sz="4000" b="1" smtClean="0">
                <a:solidFill>
                  <a:schemeClr val="tx2"/>
                </a:solidFill>
                <a:ea typeface="华文新魏" pitchFamily="2" charset="-122"/>
              </a:rPr>
              <a:t>4.2  </a:t>
            </a:r>
            <a:r>
              <a:rPr lang="zh-CN" altLang="en-US" sz="4000" b="1" smtClean="0">
                <a:solidFill>
                  <a:schemeClr val="tx2"/>
                </a:solidFill>
                <a:ea typeface="华文新魏" pitchFamily="2" charset="-122"/>
              </a:rPr>
              <a:t>特殊矩阵</a:t>
            </a:r>
            <a:endParaRPr lang="zh-CN" altLang="en-US" smtClean="0">
              <a:solidFill>
                <a:schemeClr val="tx2"/>
              </a:solidFill>
              <a:ea typeface="华文新魏" pitchFamily="2" charset="-122"/>
            </a:endParaRPr>
          </a:p>
        </p:txBody>
      </p:sp>
      <p:sp>
        <p:nvSpPr>
          <p:cNvPr id="23556" name="Rectangle 3"/>
          <p:cNvSpPr>
            <a:spLocks noGrp="1" noChangeArrowheads="1"/>
          </p:cNvSpPr>
          <p:nvPr>
            <p:ph type="body" idx="4294967295"/>
          </p:nvPr>
        </p:nvSpPr>
        <p:spPr>
          <a:xfrm>
            <a:off x="500063" y="1473200"/>
            <a:ext cx="8143875" cy="4378325"/>
          </a:xfrm>
        </p:spPr>
        <p:txBody>
          <a:bodyPr/>
          <a:lstStyle/>
          <a:p>
            <a:pPr eaLnBrk="1" hangingPunct="1">
              <a:lnSpc>
                <a:spcPct val="105000"/>
              </a:lnSpc>
              <a:buClr>
                <a:srgbClr val="800080"/>
              </a:buClr>
              <a:buSzPct val="50000"/>
            </a:pPr>
            <a:r>
              <a:rPr lang="zh-CN" altLang="en-US" sz="3000" b="1" smtClean="0">
                <a:ea typeface="仿宋_GB2312" pitchFamily="49" charset="-122"/>
              </a:rPr>
              <a:t>特殊矩阵是指非零元素或零元素的分布有一定规律的矩阵。</a:t>
            </a:r>
          </a:p>
          <a:p>
            <a:pPr eaLnBrk="1" hangingPunct="1">
              <a:lnSpc>
                <a:spcPct val="105000"/>
              </a:lnSpc>
              <a:buClr>
                <a:srgbClr val="800080"/>
              </a:buClr>
              <a:buSzPct val="50000"/>
            </a:pPr>
            <a:r>
              <a:rPr lang="zh-CN" altLang="en-US" sz="3000" b="1" smtClean="0">
                <a:ea typeface="仿宋_GB2312" pitchFamily="49" charset="-122"/>
              </a:rPr>
              <a:t>特殊矩阵的压缩存储主要是为节省存储空间，对可以不存储的元素，如零元素或对称元素，不再存储。</a:t>
            </a:r>
          </a:p>
          <a:p>
            <a:pPr lvl="1" eaLnBrk="1" hangingPunct="1">
              <a:lnSpc>
                <a:spcPct val="105000"/>
              </a:lnSpc>
              <a:buClr>
                <a:srgbClr val="006600"/>
              </a:buClr>
              <a:buSzPct val="50000"/>
              <a:buFont typeface="Wingdings" pitchFamily="2" charset="2"/>
              <a:buChar char="u"/>
            </a:pPr>
            <a:r>
              <a:rPr lang="zh-CN" altLang="en-US" sz="3000" b="1" smtClean="0">
                <a:ea typeface="仿宋_GB2312" pitchFamily="49" charset="-122"/>
              </a:rPr>
              <a:t>对称矩阵</a:t>
            </a:r>
          </a:p>
          <a:p>
            <a:pPr lvl="1" eaLnBrk="1" hangingPunct="1">
              <a:lnSpc>
                <a:spcPct val="105000"/>
              </a:lnSpc>
              <a:buClr>
                <a:srgbClr val="006600"/>
              </a:buClr>
              <a:buSzPct val="50000"/>
              <a:buFont typeface="Wingdings" pitchFamily="2" charset="2"/>
              <a:buChar char="u"/>
            </a:pPr>
            <a:r>
              <a:rPr lang="zh-CN" altLang="en-US" sz="3000" b="1" smtClean="0">
                <a:ea typeface="仿宋_GB2312" pitchFamily="49" charset="-122"/>
              </a:rPr>
              <a:t>三对角矩阵</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9480CA49-3886-42D7-8845-6A6DC9CDE505}" type="slidenum">
              <a:rPr lang="en-US" altLang="zh-CN">
                <a:latin typeface="华文新魏" pitchFamily="2" charset="-122"/>
                <a:ea typeface="华文新魏" pitchFamily="2" charset="-122"/>
              </a:rPr>
              <a:pPr algn="r"/>
              <a:t>8</a:t>
            </a:fld>
            <a:endParaRPr lang="en-US" altLang="zh-CN">
              <a:latin typeface="华文新魏" pitchFamily="2" charset="-122"/>
              <a:ea typeface="华文新魏" pitchFamily="2" charset="-122"/>
            </a:endParaRPr>
          </a:p>
        </p:txBody>
      </p:sp>
      <p:sp>
        <p:nvSpPr>
          <p:cNvPr id="14339" name="Rectangle 2"/>
          <p:cNvSpPr>
            <a:spLocks noGrp="1" noChangeArrowheads="1"/>
          </p:cNvSpPr>
          <p:nvPr>
            <p:ph type="title" idx="4294967295"/>
          </p:nvPr>
        </p:nvSpPr>
        <p:spPr>
          <a:xfrm>
            <a:off x="685800" y="381000"/>
            <a:ext cx="7772400" cy="1035050"/>
          </a:xfrm>
        </p:spPr>
        <p:txBody>
          <a:bodyPr/>
          <a:lstStyle/>
          <a:p>
            <a:pPr algn="ctr" eaLnBrk="1" hangingPunct="1"/>
            <a:r>
              <a:rPr lang="zh-CN" altLang="en-US" sz="4000" b="1" smtClean="0">
                <a:solidFill>
                  <a:schemeClr val="tx2"/>
                </a:solidFill>
                <a:ea typeface="华文新魏" pitchFamily="2" charset="-122"/>
              </a:rPr>
              <a:t>对称矩阵的压缩存储</a:t>
            </a:r>
            <a:endParaRPr lang="zh-CN" altLang="en-US" smtClean="0">
              <a:solidFill>
                <a:schemeClr val="tx2"/>
              </a:solidFill>
              <a:ea typeface="华文新魏" pitchFamily="2" charset="-122"/>
            </a:endParaRPr>
          </a:p>
        </p:txBody>
      </p:sp>
      <p:sp>
        <p:nvSpPr>
          <p:cNvPr id="14340" name="Rectangle 3"/>
          <p:cNvSpPr>
            <a:spLocks noGrp="1" noChangeArrowheads="1"/>
          </p:cNvSpPr>
          <p:nvPr>
            <p:ph type="body" idx="4294967295"/>
          </p:nvPr>
        </p:nvSpPr>
        <p:spPr>
          <a:xfrm>
            <a:off x="622300" y="1333500"/>
            <a:ext cx="8001000" cy="685800"/>
          </a:xfrm>
        </p:spPr>
        <p:txBody>
          <a:bodyPr/>
          <a:lstStyle/>
          <a:p>
            <a:pPr eaLnBrk="1" hangingPunct="1">
              <a:buClr>
                <a:srgbClr val="800080"/>
              </a:buClr>
              <a:buSzPct val="50000"/>
            </a:pPr>
            <a:r>
              <a:rPr lang="zh-CN" altLang="en-US" sz="3000" b="1" smtClean="0">
                <a:latin typeface="Times New Roman" pitchFamily="18" charset="0"/>
                <a:ea typeface="仿宋_GB2312" pitchFamily="49" charset="-122"/>
              </a:rPr>
              <a:t>设有一个 </a:t>
            </a:r>
            <a:r>
              <a:rPr lang="en-US" altLang="zh-CN" sz="3000" b="1" smtClean="0">
                <a:latin typeface="Times New Roman" pitchFamily="18" charset="0"/>
                <a:ea typeface="仿宋_GB2312" pitchFamily="49" charset="-122"/>
              </a:rPr>
              <a:t>n</a:t>
            </a:r>
            <a:r>
              <a:rPr lang="en-US" altLang="zh-CN" sz="3000" b="1" smtClean="0">
                <a:latin typeface="Times New Roman" pitchFamily="18" charset="0"/>
                <a:ea typeface="仿宋_GB2312" pitchFamily="49" charset="-122"/>
                <a:sym typeface="Symbol" pitchFamily="18" charset="2"/>
              </a:rPr>
              <a:t></a:t>
            </a:r>
            <a:r>
              <a:rPr lang="en-US" altLang="zh-CN" sz="3000" b="1" smtClean="0">
                <a:latin typeface="Times New Roman" pitchFamily="18" charset="0"/>
                <a:ea typeface="仿宋_GB2312" pitchFamily="49" charset="-122"/>
              </a:rPr>
              <a:t>n </a:t>
            </a:r>
            <a:r>
              <a:rPr lang="zh-CN" altLang="en-US" sz="3000" b="1" smtClean="0">
                <a:latin typeface="Times New Roman" pitchFamily="18" charset="0"/>
                <a:ea typeface="仿宋_GB2312" pitchFamily="49" charset="-122"/>
              </a:rPr>
              <a:t>的对称矩阵 </a:t>
            </a:r>
            <a:r>
              <a:rPr lang="en-US" altLang="zh-CN" sz="3000" b="1" smtClean="0">
                <a:latin typeface="Times New Roman" pitchFamily="18" charset="0"/>
                <a:ea typeface="仿宋_GB2312" pitchFamily="49" charset="-122"/>
              </a:rPr>
              <a:t>A</a:t>
            </a:r>
            <a:r>
              <a:rPr lang="zh-CN" altLang="en-US" sz="3000" b="1" smtClean="0">
                <a:latin typeface="Times New Roman" pitchFamily="18" charset="0"/>
                <a:ea typeface="仿宋_GB2312" pitchFamily="49" charset="-122"/>
              </a:rPr>
              <a:t>。</a:t>
            </a:r>
          </a:p>
        </p:txBody>
      </p:sp>
      <p:graphicFrame>
        <p:nvGraphicFramePr>
          <p:cNvPr id="14341" name="Object 5"/>
          <p:cNvGraphicFramePr>
            <a:graphicFrameLocks noChangeAspect="1"/>
          </p:cNvGraphicFramePr>
          <p:nvPr/>
        </p:nvGraphicFramePr>
        <p:xfrm>
          <a:off x="1449388" y="2078038"/>
          <a:ext cx="6359525" cy="2738437"/>
        </p:xfrm>
        <a:graphic>
          <a:graphicData uri="http://schemas.openxmlformats.org/presentationml/2006/ole">
            <mc:AlternateContent xmlns:mc="http://schemas.openxmlformats.org/markup-compatibility/2006">
              <mc:Choice xmlns:v="urn:schemas-microsoft-com:vml" Requires="v">
                <p:oleObj spid="_x0000_s14350" r:id="rId3" imgW="2159000" imgH="914400" progId="Equation.3">
                  <p:embed/>
                </p:oleObj>
              </mc:Choice>
              <mc:Fallback>
                <p:oleObj r:id="rId3" imgW="2159000" imgH="914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388" y="2078038"/>
                        <a:ext cx="6359525" cy="273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2" name="Text Box 6"/>
          <p:cNvSpPr txBox="1">
            <a:spLocks noChangeArrowheads="1"/>
          </p:cNvSpPr>
          <p:nvPr/>
        </p:nvSpPr>
        <p:spPr bwMode="auto">
          <a:xfrm>
            <a:off x="736600" y="5029200"/>
            <a:ext cx="705008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05000"/>
              </a:lnSpc>
              <a:buClr>
                <a:srgbClr val="990099"/>
              </a:buClr>
              <a:buSzPct val="50000"/>
              <a:buFont typeface="Wingdings" pitchFamily="2" charset="2"/>
              <a:buChar char="n"/>
            </a:pPr>
            <a:r>
              <a:rPr lang="zh-CN" altLang="en-US" sz="3000" b="1">
                <a:ea typeface="仿宋_GB2312" pitchFamily="49" charset="-122"/>
              </a:rPr>
              <a:t>对称矩阵中的元素关于主对角线对称</a:t>
            </a:r>
            <a:r>
              <a:rPr lang="zh-CN" altLang="en-US" sz="3000" b="1"/>
              <a:t>，</a:t>
            </a:r>
            <a:r>
              <a:rPr lang="en-US" altLang="zh-CN" sz="3000" b="1" i="1">
                <a:solidFill>
                  <a:srgbClr val="FF0000"/>
                </a:solidFill>
              </a:rPr>
              <a:t>a</a:t>
            </a:r>
            <a:r>
              <a:rPr lang="en-US" altLang="zh-CN" sz="3000" b="1" i="1" baseline="-25000">
                <a:solidFill>
                  <a:srgbClr val="FF0000"/>
                </a:solidFill>
              </a:rPr>
              <a:t>ij</a:t>
            </a:r>
            <a:r>
              <a:rPr lang="en-US" altLang="zh-CN" sz="3000" b="1" i="1">
                <a:solidFill>
                  <a:srgbClr val="FF0000"/>
                </a:solidFill>
              </a:rPr>
              <a:t> </a:t>
            </a:r>
            <a:r>
              <a:rPr lang="en-US" altLang="zh-CN" sz="3000" b="1">
                <a:solidFill>
                  <a:srgbClr val="FF0000"/>
                </a:solidFill>
              </a:rPr>
              <a:t>= </a:t>
            </a:r>
            <a:r>
              <a:rPr lang="en-US" altLang="zh-CN" sz="3000" b="1" i="1">
                <a:solidFill>
                  <a:srgbClr val="FF0000"/>
                </a:solidFill>
              </a:rPr>
              <a:t>a</a:t>
            </a:r>
            <a:r>
              <a:rPr lang="en-US" altLang="zh-CN" sz="3000" b="1" i="1" baseline="-25000">
                <a:solidFill>
                  <a:srgbClr val="FF0000"/>
                </a:solidFill>
              </a:rPr>
              <a:t>ji</a:t>
            </a:r>
            <a:r>
              <a:rPr lang="zh-CN" altLang="en-US" sz="3000" b="1" baseline="-25000"/>
              <a:t>，</a:t>
            </a:r>
            <a:r>
              <a:rPr lang="zh-CN" altLang="en-US" sz="3000" b="1" i="1" baseline="-25000"/>
              <a:t> </a:t>
            </a:r>
            <a:r>
              <a:rPr lang="en-US" altLang="zh-CN" sz="3000" b="1"/>
              <a:t>0≤</a:t>
            </a:r>
            <a:r>
              <a:rPr lang="en-US" altLang="zh-CN" sz="3000" b="1" i="1"/>
              <a:t>i</a:t>
            </a:r>
            <a:r>
              <a:rPr lang="en-US" altLang="zh-CN" sz="3000" b="1">
                <a:ea typeface="仿宋_GB2312" pitchFamily="49" charset="-122"/>
              </a:rPr>
              <a:t>, </a:t>
            </a:r>
            <a:r>
              <a:rPr lang="en-US" altLang="zh-CN" sz="3000" b="1" i="1">
                <a:ea typeface="仿宋_GB2312" pitchFamily="49" charset="-122"/>
              </a:rPr>
              <a:t>j</a:t>
            </a:r>
            <a:r>
              <a:rPr lang="en-US" altLang="zh-CN" sz="3000" b="1"/>
              <a:t>≤</a:t>
            </a:r>
            <a:r>
              <a:rPr lang="en-US" altLang="zh-CN" sz="3000" b="1" i="1">
                <a:ea typeface="仿宋_GB2312" pitchFamily="49" charset="-122"/>
              </a:rPr>
              <a:t>n</a:t>
            </a:r>
            <a:r>
              <a:rPr lang="en-US" altLang="zh-CN" sz="3000" b="1">
                <a:ea typeface="仿宋_GB2312" pitchFamily="49" charset="-122"/>
              </a:rPr>
              <a:t>-1</a:t>
            </a:r>
            <a:endParaRPr lang="en-US" altLang="zh-CN" sz="3000" b="1" i="1">
              <a:ea typeface="仿宋_GB2312" pitchFamily="49" charset="-122"/>
            </a:endParaRPr>
          </a:p>
        </p:txBody>
      </p:sp>
      <p:sp>
        <p:nvSpPr>
          <p:cNvPr id="14343" name="AutoShape 9"/>
          <p:cNvSpPr>
            <a:spLocks noChangeArrowheads="1"/>
          </p:cNvSpPr>
          <p:nvPr/>
        </p:nvSpPr>
        <p:spPr bwMode="auto">
          <a:xfrm rot="1524529">
            <a:off x="2192338" y="3224213"/>
            <a:ext cx="5526087" cy="550862"/>
          </a:xfrm>
          <a:prstGeom prst="roundRect">
            <a:avLst>
              <a:gd name="adj" fmla="val 50000"/>
            </a:avLst>
          </a:prstGeom>
          <a:solidFill>
            <a:schemeClr val="accent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fld id="{D8C1632D-50D1-4FE2-BF8C-F2E887B97DE1}" type="slidenum">
              <a:rPr lang="en-US" altLang="zh-CN">
                <a:latin typeface="华文新魏" pitchFamily="2" charset="-122"/>
                <a:ea typeface="华文新魏" pitchFamily="2" charset="-122"/>
              </a:rPr>
              <a:pPr algn="r"/>
              <a:t>9</a:t>
            </a:fld>
            <a:endParaRPr lang="en-US" altLang="zh-CN">
              <a:latin typeface="华文新魏" pitchFamily="2" charset="-122"/>
              <a:ea typeface="华文新魏" pitchFamily="2" charset="-122"/>
            </a:endParaRPr>
          </a:p>
        </p:txBody>
      </p:sp>
      <p:graphicFrame>
        <p:nvGraphicFramePr>
          <p:cNvPr id="15363" name="Object 3"/>
          <p:cNvGraphicFramePr>
            <a:graphicFrameLocks noChangeAspect="1"/>
          </p:cNvGraphicFramePr>
          <p:nvPr/>
        </p:nvGraphicFramePr>
        <p:xfrm>
          <a:off x="1365250" y="3035300"/>
          <a:ext cx="5486400" cy="2971800"/>
        </p:xfrm>
        <a:graphic>
          <a:graphicData uri="http://schemas.openxmlformats.org/presentationml/2006/ole">
            <mc:AlternateContent xmlns:mc="http://schemas.openxmlformats.org/markup-compatibility/2006">
              <mc:Choice xmlns:v="urn:schemas-microsoft-com:vml" Requires="v">
                <p:oleObj spid="_x0000_s15377" r:id="rId3" imgW="1893122" imgH="914797" progId="Equation.3">
                  <p:embed/>
                </p:oleObj>
              </mc:Choice>
              <mc:Fallback>
                <p:oleObj r:id="rId3" imgW="1893122" imgH="91479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250" y="3035300"/>
                        <a:ext cx="5486400"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Rectangle 2"/>
          <p:cNvSpPr>
            <a:spLocks noChangeArrowheads="1"/>
          </p:cNvSpPr>
          <p:nvPr/>
        </p:nvSpPr>
        <p:spPr bwMode="auto">
          <a:xfrm>
            <a:off x="5537200" y="5373688"/>
            <a:ext cx="1219200" cy="569912"/>
          </a:xfrm>
          <a:prstGeom prst="rect">
            <a:avLst/>
          </a:prstGeom>
          <a:solidFill>
            <a:srgbClr val="66FF66">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5365" name="Rectangle 3"/>
          <p:cNvSpPr>
            <a:spLocks noChangeArrowheads="1"/>
          </p:cNvSpPr>
          <p:nvPr/>
        </p:nvSpPr>
        <p:spPr bwMode="auto">
          <a:xfrm>
            <a:off x="4724400" y="4930775"/>
            <a:ext cx="838200" cy="1012825"/>
          </a:xfrm>
          <a:prstGeom prst="rect">
            <a:avLst/>
          </a:prstGeom>
          <a:solidFill>
            <a:srgbClr val="66FF66">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5366" name="Rectangle 4"/>
          <p:cNvSpPr>
            <a:spLocks noChangeArrowheads="1"/>
          </p:cNvSpPr>
          <p:nvPr/>
        </p:nvSpPr>
        <p:spPr bwMode="auto">
          <a:xfrm>
            <a:off x="3581400" y="4400550"/>
            <a:ext cx="1143000" cy="1543050"/>
          </a:xfrm>
          <a:prstGeom prst="rect">
            <a:avLst/>
          </a:prstGeom>
          <a:solidFill>
            <a:srgbClr val="66FF66">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5367" name="Rectangle 5"/>
          <p:cNvSpPr>
            <a:spLocks noChangeArrowheads="1"/>
          </p:cNvSpPr>
          <p:nvPr/>
        </p:nvSpPr>
        <p:spPr bwMode="auto">
          <a:xfrm>
            <a:off x="2438400" y="3657600"/>
            <a:ext cx="1143000" cy="2286000"/>
          </a:xfrm>
          <a:prstGeom prst="rect">
            <a:avLst/>
          </a:prstGeom>
          <a:solidFill>
            <a:srgbClr val="66FF66">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5368" name="Rectangle 6"/>
          <p:cNvSpPr>
            <a:spLocks noChangeArrowheads="1"/>
          </p:cNvSpPr>
          <p:nvPr/>
        </p:nvSpPr>
        <p:spPr bwMode="auto">
          <a:xfrm>
            <a:off x="1447800" y="3146425"/>
            <a:ext cx="990600" cy="2797175"/>
          </a:xfrm>
          <a:prstGeom prst="rect">
            <a:avLst/>
          </a:prstGeom>
          <a:solidFill>
            <a:srgbClr val="66FF66">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p>
        </p:txBody>
      </p:sp>
      <p:sp>
        <p:nvSpPr>
          <p:cNvPr id="15369" name="Rectangle 7"/>
          <p:cNvSpPr>
            <a:spLocks noGrp="1" noChangeArrowheads="1"/>
          </p:cNvSpPr>
          <p:nvPr>
            <p:ph type="body" idx="4294967295"/>
          </p:nvPr>
        </p:nvSpPr>
        <p:spPr>
          <a:xfrm>
            <a:off x="685800" y="698500"/>
            <a:ext cx="8001000" cy="2362200"/>
          </a:xfrm>
        </p:spPr>
        <p:txBody>
          <a:bodyPr/>
          <a:lstStyle/>
          <a:p>
            <a:pPr eaLnBrk="1" hangingPunct="1">
              <a:lnSpc>
                <a:spcPct val="105000"/>
              </a:lnSpc>
              <a:buClr>
                <a:srgbClr val="800080"/>
              </a:buClr>
              <a:buSzPct val="50000"/>
            </a:pPr>
            <a:r>
              <a:rPr lang="zh-CN" altLang="en-US" sz="3000" b="1" smtClean="0">
                <a:ea typeface="仿宋_GB2312" pitchFamily="49" charset="-122"/>
              </a:rPr>
              <a:t>为节约存储，只存对角线及对角线以上的元素，或者只存对角线和对角线以下的元素。前者称为</a:t>
            </a:r>
            <a:r>
              <a:rPr lang="zh-CN" altLang="en-US" sz="3000" b="1" smtClean="0">
                <a:solidFill>
                  <a:schemeClr val="tx2"/>
                </a:solidFill>
                <a:ea typeface="仿宋_GB2312" pitchFamily="49" charset="-122"/>
              </a:rPr>
              <a:t>上三角矩阵</a:t>
            </a:r>
            <a:r>
              <a:rPr lang="zh-CN" altLang="en-US" sz="3000" b="1" smtClean="0">
                <a:ea typeface="仿宋_GB2312" pitchFamily="49" charset="-122"/>
              </a:rPr>
              <a:t>，后者称为</a:t>
            </a:r>
            <a:r>
              <a:rPr lang="zh-CN" altLang="en-US" sz="3000" b="1" smtClean="0">
                <a:solidFill>
                  <a:schemeClr val="tx2"/>
                </a:solidFill>
                <a:ea typeface="仿宋_GB2312" pitchFamily="49" charset="-122"/>
              </a:rPr>
              <a:t>下三角矩阵</a:t>
            </a:r>
            <a:r>
              <a:rPr lang="zh-CN" altLang="en-US" sz="3000" b="1" smtClean="0">
                <a:solidFill>
                  <a:srgbClr val="000099"/>
                </a:solidFill>
                <a:ea typeface="仿宋_GB2312" pitchFamily="49" charset="-122"/>
              </a:rPr>
              <a:t>。</a:t>
            </a:r>
          </a:p>
        </p:txBody>
      </p:sp>
      <p:sp>
        <p:nvSpPr>
          <p:cNvPr id="15370" name="Text Box 9"/>
          <p:cNvSpPr txBox="1">
            <a:spLocks noChangeArrowheads="1"/>
          </p:cNvSpPr>
          <p:nvPr/>
        </p:nvSpPr>
        <p:spPr bwMode="auto">
          <a:xfrm>
            <a:off x="7104063" y="3114675"/>
            <a:ext cx="701675"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80000"/>
              </a:lnSpc>
            </a:pPr>
            <a:r>
              <a:rPr lang="zh-CN" altLang="en-US" sz="3600">
                <a:ea typeface="隶书" pitchFamily="49" charset="-122"/>
              </a:rPr>
              <a:t>下三角矩阵</a:t>
            </a:r>
            <a:endParaRPr lang="zh-CN" altLang="en-US" sz="3600"/>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狂热型模板">
  <a:themeElements>
    <a:clrScheme name="狂热型模板 1">
      <a:dk1>
        <a:srgbClr val="5F5F5F"/>
      </a:dk1>
      <a:lt1>
        <a:srgbClr val="FFFFCC"/>
      </a:lt1>
      <a:dk2>
        <a:srgbClr val="000000"/>
      </a:dk2>
      <a:lt2>
        <a:srgbClr val="FFCC00"/>
      </a:lt2>
      <a:accent1>
        <a:srgbClr val="FF7C80"/>
      </a:accent1>
      <a:accent2>
        <a:srgbClr val="990099"/>
      </a:accent2>
      <a:accent3>
        <a:srgbClr val="AAAAAA"/>
      </a:accent3>
      <a:accent4>
        <a:srgbClr val="DADAAE"/>
      </a:accent4>
      <a:accent5>
        <a:srgbClr val="FFBFC0"/>
      </a:accent5>
      <a:accent6>
        <a:srgbClr val="8A008A"/>
      </a:accent6>
      <a:hlink>
        <a:srgbClr val="FF3399"/>
      </a:hlink>
      <a:folHlink>
        <a:srgbClr val="9933FF"/>
      </a:folHlink>
    </a:clrScheme>
    <a:fontScheme name="狂热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狂热型模板 1">
        <a:dk1>
          <a:srgbClr val="5F5F5F"/>
        </a:dk1>
        <a:lt1>
          <a:srgbClr val="FFFFCC"/>
        </a:lt1>
        <a:dk2>
          <a:srgbClr val="000000"/>
        </a:dk2>
        <a:lt2>
          <a:srgbClr val="FFCC00"/>
        </a:lt2>
        <a:accent1>
          <a:srgbClr val="FF7C80"/>
        </a:accent1>
        <a:accent2>
          <a:srgbClr val="990099"/>
        </a:accent2>
        <a:accent3>
          <a:srgbClr val="AAAAAA"/>
        </a:accent3>
        <a:accent4>
          <a:srgbClr val="DADAAE"/>
        </a:accent4>
        <a:accent5>
          <a:srgbClr val="FFBFC0"/>
        </a:accent5>
        <a:accent6>
          <a:srgbClr val="8A008A"/>
        </a:accent6>
        <a:hlink>
          <a:srgbClr val="FF3399"/>
        </a:hlink>
        <a:folHlink>
          <a:srgbClr val="9933FF"/>
        </a:folHlink>
      </a:clrScheme>
      <a:clrMap bg1="dk2" tx1="lt1" bg2="dk1" tx2="lt2" accent1="accent1" accent2="accent2" accent3="accent3" accent4="accent4" accent5="accent5" accent6="accent6" hlink="hlink" folHlink="folHlink"/>
    </a:extraClrScheme>
    <a:extraClrScheme>
      <a:clrScheme name="狂热型模板 2">
        <a:dk1>
          <a:srgbClr val="000000"/>
        </a:dk1>
        <a:lt1>
          <a:srgbClr val="FFFFFF"/>
        </a:lt1>
        <a:dk2>
          <a:srgbClr val="000066"/>
        </a:dk2>
        <a:lt2>
          <a:srgbClr val="969696"/>
        </a:lt2>
        <a:accent1>
          <a:srgbClr val="0000CC"/>
        </a:accent1>
        <a:accent2>
          <a:srgbClr val="FFFFFF"/>
        </a:accent2>
        <a:accent3>
          <a:srgbClr val="FFFFFF"/>
        </a:accent3>
        <a:accent4>
          <a:srgbClr val="000000"/>
        </a:accent4>
        <a:accent5>
          <a:srgbClr val="AAAAE2"/>
        </a:accent5>
        <a:accent6>
          <a:srgbClr val="E7E7E7"/>
        </a:accent6>
        <a:hlink>
          <a:srgbClr val="000080"/>
        </a:hlink>
        <a:folHlink>
          <a:srgbClr val="FF0033"/>
        </a:folHlink>
      </a:clrScheme>
      <a:clrMap bg1="lt1" tx1="dk1" bg2="lt2" tx2="dk2" accent1="accent1" accent2="accent2" accent3="accent3" accent4="accent4" accent5="accent5" accent6="accent6" hlink="hlink" folHlink="folHlink"/>
    </a:extraClrScheme>
    <a:extraClrScheme>
      <a:clrScheme name="狂热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狂热型模板 4">
        <a:dk1>
          <a:srgbClr val="000000"/>
        </a:dk1>
        <a:lt1>
          <a:srgbClr val="FFFFFF"/>
        </a:lt1>
        <a:dk2>
          <a:srgbClr val="006633"/>
        </a:dk2>
        <a:lt2>
          <a:srgbClr val="969696"/>
        </a:lt2>
        <a:accent1>
          <a:srgbClr val="009900"/>
        </a:accent1>
        <a:accent2>
          <a:srgbClr val="FFFFFF"/>
        </a:accent2>
        <a:accent3>
          <a:srgbClr val="FFFFFF"/>
        </a:accent3>
        <a:accent4>
          <a:srgbClr val="000000"/>
        </a:accent4>
        <a:accent5>
          <a:srgbClr val="AACAAA"/>
        </a:accent5>
        <a:accent6>
          <a:srgbClr val="E7E7E7"/>
        </a:accent6>
        <a:hlink>
          <a:srgbClr val="003300"/>
        </a:hlink>
        <a:folHlink>
          <a:srgbClr val="FF0033"/>
        </a:folHlink>
      </a:clrScheme>
      <a:clrMap bg1="lt1" tx1="dk1" bg2="lt2" tx2="dk2" accent1="accent1" accent2="accent2" accent3="accent3" accent4="accent4" accent5="accent5" accent6="accent6" hlink="hlink" folHlink="folHlink"/>
    </a:extraClrScheme>
    <a:extraClrScheme>
      <a:clrScheme name="狂热型模板 5">
        <a:dk1>
          <a:srgbClr val="000000"/>
        </a:dk1>
        <a:lt1>
          <a:srgbClr val="FFFFCC"/>
        </a:lt1>
        <a:dk2>
          <a:srgbClr val="CC0000"/>
        </a:dk2>
        <a:lt2>
          <a:srgbClr val="808000"/>
        </a:lt2>
        <a:accent1>
          <a:srgbClr val="CC9900"/>
        </a:accent1>
        <a:accent2>
          <a:srgbClr val="800000"/>
        </a:accent2>
        <a:accent3>
          <a:srgbClr val="FFFFE2"/>
        </a:accent3>
        <a:accent4>
          <a:srgbClr val="000000"/>
        </a:accent4>
        <a:accent5>
          <a:srgbClr val="E2CAAA"/>
        </a:accent5>
        <a:accent6>
          <a:srgbClr val="730000"/>
        </a:accent6>
        <a:hlink>
          <a:srgbClr val="FF6633"/>
        </a:hlink>
        <a:folHlink>
          <a:srgbClr val="FFCC66"/>
        </a:folHlink>
      </a:clrScheme>
      <a:clrMap bg1="lt1" tx1="dk1" bg2="lt2" tx2="dk2" accent1="accent1" accent2="accent2" accent3="accent3" accent4="accent4" accent5="accent5" accent6="accent6" hlink="hlink" folHlink="folHlink"/>
    </a:extraClrScheme>
    <a:extraClrScheme>
      <a:clrScheme name="狂热型模板 6">
        <a:dk1>
          <a:srgbClr val="000000"/>
        </a:dk1>
        <a:lt1>
          <a:srgbClr val="FFFFFF"/>
        </a:lt1>
        <a:dk2>
          <a:srgbClr val="336699"/>
        </a:dk2>
        <a:lt2>
          <a:srgbClr val="969696"/>
        </a:lt2>
        <a:accent1>
          <a:srgbClr val="99FFCC"/>
        </a:accent1>
        <a:accent2>
          <a:srgbClr val="66CCFF"/>
        </a:accent2>
        <a:accent3>
          <a:srgbClr val="FFFFFF"/>
        </a:accent3>
        <a:accent4>
          <a:srgbClr val="000000"/>
        </a:accent4>
        <a:accent5>
          <a:srgbClr val="CAFFE2"/>
        </a:accent5>
        <a:accent6>
          <a:srgbClr val="5CB9E7"/>
        </a:accent6>
        <a:hlink>
          <a:srgbClr val="CCCCFF"/>
        </a:hlink>
        <a:folHlink>
          <a:srgbClr val="99FFFF"/>
        </a:folHlink>
      </a:clrScheme>
      <a:clrMap bg1="lt1" tx1="dk1" bg2="lt2" tx2="dk2" accent1="accent1" accent2="accent2" accent3="accent3" accent4="accent4" accent5="accent5" accent6="accent6" hlink="hlink" folHlink="folHlink"/>
    </a:extraClrScheme>
    <a:extraClrScheme>
      <a:clrScheme name="狂热型模板 7">
        <a:dk1>
          <a:srgbClr val="49764A"/>
        </a:dk1>
        <a:lt1>
          <a:srgbClr val="CCFFCC"/>
        </a:lt1>
        <a:dk2>
          <a:srgbClr val="001800"/>
        </a:dk2>
        <a:lt2>
          <a:srgbClr val="FFFFFF"/>
        </a:lt2>
        <a:accent1>
          <a:srgbClr val="66CCFF"/>
        </a:accent1>
        <a:accent2>
          <a:srgbClr val="00FFFF"/>
        </a:accent2>
        <a:accent3>
          <a:srgbClr val="AAABAA"/>
        </a:accent3>
        <a:accent4>
          <a:srgbClr val="AEDAAE"/>
        </a:accent4>
        <a:accent5>
          <a:srgbClr val="B8E2FF"/>
        </a:accent5>
        <a:accent6>
          <a:srgbClr val="00E7E7"/>
        </a:accent6>
        <a:hlink>
          <a:srgbClr val="009999"/>
        </a:hlink>
        <a:folHlink>
          <a:srgbClr val="0099CC"/>
        </a:folHlink>
      </a:clrScheme>
      <a:clrMap bg1="dk2" tx1="lt1" bg2="dk1" tx2="lt2" accent1="accent1" accent2="accent2" accent3="accent3" accent4="accent4" accent5="accent5" accent6="accent6" hlink="hlink" folHlink="folHlink"/>
    </a:extraClrScheme>
    <a:extraClrScheme>
      <a:clrScheme name="狂热型模板 8">
        <a:dk1>
          <a:srgbClr val="A05F8B"/>
        </a:dk1>
        <a:lt1>
          <a:srgbClr val="FFE4FF"/>
        </a:lt1>
        <a:dk2>
          <a:srgbClr val="280028"/>
        </a:dk2>
        <a:lt2>
          <a:srgbClr val="FFFFFF"/>
        </a:lt2>
        <a:accent1>
          <a:srgbClr val="FF33CC"/>
        </a:accent1>
        <a:accent2>
          <a:srgbClr val="CC0099"/>
        </a:accent2>
        <a:accent3>
          <a:srgbClr val="ACAAAC"/>
        </a:accent3>
        <a:accent4>
          <a:srgbClr val="DAC3DA"/>
        </a:accent4>
        <a:accent5>
          <a:srgbClr val="FFADE2"/>
        </a:accent5>
        <a:accent6>
          <a:srgbClr val="B9008A"/>
        </a:accent6>
        <a:hlink>
          <a:srgbClr val="990099"/>
        </a:hlink>
        <a:folHlink>
          <a:srgbClr val="FF6699"/>
        </a:folHlink>
      </a:clrScheme>
      <a:clrMap bg1="dk2" tx1="lt1" bg2="dk1" tx2="lt2" accent1="accent1" accent2="accent2" accent3="accent3" accent4="accent4" accent5="accent5" accent6="accent6" hlink="hlink" folHlink="folHlink"/>
    </a:extraClrScheme>
    <a:extraClrScheme>
      <a:clrScheme name="狂热型模板 9">
        <a:dk1>
          <a:srgbClr val="4D4D93"/>
        </a:dk1>
        <a:lt1>
          <a:srgbClr val="CCECFF"/>
        </a:lt1>
        <a:dk2>
          <a:srgbClr val="00003E"/>
        </a:dk2>
        <a:lt2>
          <a:srgbClr val="FFFFFF"/>
        </a:lt2>
        <a:accent1>
          <a:srgbClr val="66CCFF"/>
        </a:accent1>
        <a:accent2>
          <a:srgbClr val="00FFFF"/>
        </a:accent2>
        <a:accent3>
          <a:srgbClr val="AAAAAF"/>
        </a:accent3>
        <a:accent4>
          <a:srgbClr val="AEC9DA"/>
        </a:accent4>
        <a:accent5>
          <a:srgbClr val="B8E2FF"/>
        </a:accent5>
        <a:accent6>
          <a:srgbClr val="00E7E7"/>
        </a:accent6>
        <a:hlink>
          <a:srgbClr val="6699FF"/>
        </a:hlink>
        <a:folHlink>
          <a:srgbClr val="99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ixel">
  <a:themeElements>
    <a:clrScheme name="">
      <a:dk1>
        <a:srgbClr val="000099"/>
      </a:dk1>
      <a:lt1>
        <a:srgbClr val="FFFFFF"/>
      </a:lt1>
      <a:dk2>
        <a:srgbClr val="CC0000"/>
      </a:dk2>
      <a:lt2>
        <a:srgbClr val="0000CC"/>
      </a:lt2>
      <a:accent1>
        <a:srgbClr val="CCFFCC"/>
      </a:accent1>
      <a:accent2>
        <a:srgbClr val="3366FF"/>
      </a:accent2>
      <a:accent3>
        <a:srgbClr val="FFFFFF"/>
      </a:accent3>
      <a:accent4>
        <a:srgbClr val="000082"/>
      </a:accent4>
      <a:accent5>
        <a:srgbClr val="E2FFE2"/>
      </a:accent5>
      <a:accent6>
        <a:srgbClr val="2D5CE7"/>
      </a:accent6>
      <a:hlink>
        <a:srgbClr val="800000"/>
      </a:hlink>
      <a:folHlink>
        <a:srgbClr val="E1E1E1"/>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99"/>
        </a:dk1>
        <a:lt1>
          <a:srgbClr val="FFFFFF"/>
        </a:lt1>
        <a:dk2>
          <a:srgbClr val="CC0000"/>
        </a:dk2>
        <a:lt2>
          <a:srgbClr val="808080"/>
        </a:lt2>
        <a:accent1>
          <a:srgbClr val="FFCC66"/>
        </a:accent1>
        <a:accent2>
          <a:srgbClr val="CC0000"/>
        </a:accent2>
        <a:accent3>
          <a:srgbClr val="FFFFFF"/>
        </a:accent3>
        <a:accent4>
          <a:srgbClr val="000082"/>
        </a:accent4>
        <a:accent5>
          <a:srgbClr val="FFE2B8"/>
        </a:accent5>
        <a:accent6>
          <a:srgbClr val="B90000"/>
        </a:accent6>
        <a:hlink>
          <a:srgbClr val="0000CC"/>
        </a:hlink>
        <a:folHlink>
          <a:srgbClr val="00CC00"/>
        </a:folHlink>
      </a:clrScheme>
      <a:clrMap bg1="lt1" tx1="dk1" bg2="lt2" tx2="dk2" accent1="accent1" accent2="accent2" accent3="accent3" accent4="accent4" accent5="accent5" accent6="accent6" hlink="hlink" folHlink="folHlink"/>
    </a:extraClrScheme>
    <a:extraClrScheme>
      <a:clrScheme name="Pixel 14">
        <a:dk1>
          <a:srgbClr val="000099"/>
        </a:dk1>
        <a:lt1>
          <a:srgbClr val="FFFFFF"/>
        </a:lt1>
        <a:dk2>
          <a:srgbClr val="CC0000"/>
        </a:dk2>
        <a:lt2>
          <a:srgbClr val="0000CC"/>
        </a:lt2>
        <a:accent1>
          <a:srgbClr val="FFCC66"/>
        </a:accent1>
        <a:accent2>
          <a:srgbClr val="CC0000"/>
        </a:accent2>
        <a:accent3>
          <a:srgbClr val="FFFFFF"/>
        </a:accent3>
        <a:accent4>
          <a:srgbClr val="000082"/>
        </a:accent4>
        <a:accent5>
          <a:srgbClr val="FFE2B8"/>
        </a:accent5>
        <a:accent6>
          <a:srgbClr val="B90000"/>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5">
        <a:dk1>
          <a:srgbClr val="000099"/>
        </a:dk1>
        <a:lt1>
          <a:srgbClr val="FFFFFF"/>
        </a:lt1>
        <a:dk2>
          <a:srgbClr val="CC0000"/>
        </a:dk2>
        <a:lt2>
          <a:srgbClr val="0000CC"/>
        </a:lt2>
        <a:accent1>
          <a:srgbClr val="FFCC66"/>
        </a:accent1>
        <a:accent2>
          <a:srgbClr val="99FFCC"/>
        </a:accent2>
        <a:accent3>
          <a:srgbClr val="FFFFFF"/>
        </a:accent3>
        <a:accent4>
          <a:srgbClr val="000082"/>
        </a:accent4>
        <a:accent5>
          <a:srgbClr val="FFE2B8"/>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6">
        <a:dk1>
          <a:srgbClr val="000099"/>
        </a:dk1>
        <a:lt1>
          <a:srgbClr val="FFFFFF"/>
        </a:lt1>
        <a:dk2>
          <a:srgbClr val="CC0000"/>
        </a:dk2>
        <a:lt2>
          <a:srgbClr val="0000CC"/>
        </a:lt2>
        <a:accent1>
          <a:srgbClr val="99FFCC"/>
        </a:accent1>
        <a:accent2>
          <a:srgbClr val="99FFCC"/>
        </a:accent2>
        <a:accent3>
          <a:srgbClr val="FFFFFF"/>
        </a:accent3>
        <a:accent4>
          <a:srgbClr val="000082"/>
        </a:accent4>
        <a:accent5>
          <a:srgbClr val="CAFFE2"/>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ixel">
  <a:themeElements>
    <a:clrScheme name="">
      <a:dk1>
        <a:srgbClr val="000099"/>
      </a:dk1>
      <a:lt1>
        <a:srgbClr val="FFFFFF"/>
      </a:lt1>
      <a:dk2>
        <a:srgbClr val="CC0000"/>
      </a:dk2>
      <a:lt2>
        <a:srgbClr val="0000CC"/>
      </a:lt2>
      <a:accent1>
        <a:srgbClr val="CCFFCC"/>
      </a:accent1>
      <a:accent2>
        <a:srgbClr val="3366FF"/>
      </a:accent2>
      <a:accent3>
        <a:srgbClr val="FFFFFF"/>
      </a:accent3>
      <a:accent4>
        <a:srgbClr val="000082"/>
      </a:accent4>
      <a:accent5>
        <a:srgbClr val="E2FFE2"/>
      </a:accent5>
      <a:accent6>
        <a:srgbClr val="2D5CE7"/>
      </a:accent6>
      <a:hlink>
        <a:srgbClr val="800000"/>
      </a:hlink>
      <a:folHlink>
        <a:srgbClr val="E1E1E1"/>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1_Pixel 13">
        <a:dk1>
          <a:srgbClr val="000099"/>
        </a:dk1>
        <a:lt1>
          <a:srgbClr val="FFFFFF"/>
        </a:lt1>
        <a:dk2>
          <a:srgbClr val="CC0000"/>
        </a:dk2>
        <a:lt2>
          <a:srgbClr val="808080"/>
        </a:lt2>
        <a:accent1>
          <a:srgbClr val="FFCC66"/>
        </a:accent1>
        <a:accent2>
          <a:srgbClr val="CC0000"/>
        </a:accent2>
        <a:accent3>
          <a:srgbClr val="FFFFFF"/>
        </a:accent3>
        <a:accent4>
          <a:srgbClr val="000082"/>
        </a:accent4>
        <a:accent5>
          <a:srgbClr val="FFE2B8"/>
        </a:accent5>
        <a:accent6>
          <a:srgbClr val="B90000"/>
        </a:accent6>
        <a:hlink>
          <a:srgbClr val="0000CC"/>
        </a:hlink>
        <a:folHlink>
          <a:srgbClr val="00CC00"/>
        </a:folHlink>
      </a:clrScheme>
      <a:clrMap bg1="lt1" tx1="dk1" bg2="lt2" tx2="dk2" accent1="accent1" accent2="accent2" accent3="accent3" accent4="accent4" accent5="accent5" accent6="accent6" hlink="hlink" folHlink="folHlink"/>
    </a:extraClrScheme>
    <a:extraClrScheme>
      <a:clrScheme name="1_Pixel 14">
        <a:dk1>
          <a:srgbClr val="000099"/>
        </a:dk1>
        <a:lt1>
          <a:srgbClr val="FFFFFF"/>
        </a:lt1>
        <a:dk2>
          <a:srgbClr val="CC0000"/>
        </a:dk2>
        <a:lt2>
          <a:srgbClr val="0000CC"/>
        </a:lt2>
        <a:accent1>
          <a:srgbClr val="FFCC66"/>
        </a:accent1>
        <a:accent2>
          <a:srgbClr val="CC0000"/>
        </a:accent2>
        <a:accent3>
          <a:srgbClr val="FFFFFF"/>
        </a:accent3>
        <a:accent4>
          <a:srgbClr val="000082"/>
        </a:accent4>
        <a:accent5>
          <a:srgbClr val="FFE2B8"/>
        </a:accent5>
        <a:accent6>
          <a:srgbClr val="B90000"/>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1_Pixel 15">
        <a:dk1>
          <a:srgbClr val="000099"/>
        </a:dk1>
        <a:lt1>
          <a:srgbClr val="FFFFFF"/>
        </a:lt1>
        <a:dk2>
          <a:srgbClr val="CC0000"/>
        </a:dk2>
        <a:lt2>
          <a:srgbClr val="0000CC"/>
        </a:lt2>
        <a:accent1>
          <a:srgbClr val="FFCC66"/>
        </a:accent1>
        <a:accent2>
          <a:srgbClr val="99FFCC"/>
        </a:accent2>
        <a:accent3>
          <a:srgbClr val="FFFFFF"/>
        </a:accent3>
        <a:accent4>
          <a:srgbClr val="000082"/>
        </a:accent4>
        <a:accent5>
          <a:srgbClr val="FFE2B8"/>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1_Pixel 16">
        <a:dk1>
          <a:srgbClr val="000099"/>
        </a:dk1>
        <a:lt1>
          <a:srgbClr val="FFFFFF"/>
        </a:lt1>
        <a:dk2>
          <a:srgbClr val="CC0000"/>
        </a:dk2>
        <a:lt2>
          <a:srgbClr val="0000CC"/>
        </a:lt2>
        <a:accent1>
          <a:srgbClr val="99FFCC"/>
        </a:accent1>
        <a:accent2>
          <a:srgbClr val="99FFCC"/>
        </a:accent2>
        <a:accent3>
          <a:srgbClr val="FFFFFF"/>
        </a:accent3>
        <a:accent4>
          <a:srgbClr val="000082"/>
        </a:accent4>
        <a:accent5>
          <a:srgbClr val="CAFFE2"/>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Pixel">
  <a:themeElements>
    <a:clrScheme name="">
      <a:dk1>
        <a:srgbClr val="000099"/>
      </a:dk1>
      <a:lt1>
        <a:srgbClr val="FFFFFF"/>
      </a:lt1>
      <a:dk2>
        <a:srgbClr val="CC0000"/>
      </a:dk2>
      <a:lt2>
        <a:srgbClr val="0000CC"/>
      </a:lt2>
      <a:accent1>
        <a:srgbClr val="CCFFCC"/>
      </a:accent1>
      <a:accent2>
        <a:srgbClr val="3366FF"/>
      </a:accent2>
      <a:accent3>
        <a:srgbClr val="FFFFFF"/>
      </a:accent3>
      <a:accent4>
        <a:srgbClr val="000082"/>
      </a:accent4>
      <a:accent5>
        <a:srgbClr val="E2FFE2"/>
      </a:accent5>
      <a:accent6>
        <a:srgbClr val="2D5CE7"/>
      </a:accent6>
      <a:hlink>
        <a:srgbClr val="800000"/>
      </a:hlink>
      <a:folHlink>
        <a:srgbClr val="E1E1E1"/>
      </a:folHlink>
    </a:clrScheme>
    <a:fontScheme name="2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2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2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2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2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2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2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2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2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2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2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2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2_Pixel 13">
        <a:dk1>
          <a:srgbClr val="000099"/>
        </a:dk1>
        <a:lt1>
          <a:srgbClr val="FFFFFF"/>
        </a:lt1>
        <a:dk2>
          <a:srgbClr val="CC0000"/>
        </a:dk2>
        <a:lt2>
          <a:srgbClr val="808080"/>
        </a:lt2>
        <a:accent1>
          <a:srgbClr val="FFCC66"/>
        </a:accent1>
        <a:accent2>
          <a:srgbClr val="CC0000"/>
        </a:accent2>
        <a:accent3>
          <a:srgbClr val="FFFFFF"/>
        </a:accent3>
        <a:accent4>
          <a:srgbClr val="000082"/>
        </a:accent4>
        <a:accent5>
          <a:srgbClr val="FFE2B8"/>
        </a:accent5>
        <a:accent6>
          <a:srgbClr val="B90000"/>
        </a:accent6>
        <a:hlink>
          <a:srgbClr val="0000CC"/>
        </a:hlink>
        <a:folHlink>
          <a:srgbClr val="00CC00"/>
        </a:folHlink>
      </a:clrScheme>
      <a:clrMap bg1="lt1" tx1="dk1" bg2="lt2" tx2="dk2" accent1="accent1" accent2="accent2" accent3="accent3" accent4="accent4" accent5="accent5" accent6="accent6" hlink="hlink" folHlink="folHlink"/>
    </a:extraClrScheme>
    <a:extraClrScheme>
      <a:clrScheme name="2_Pixel 14">
        <a:dk1>
          <a:srgbClr val="000099"/>
        </a:dk1>
        <a:lt1>
          <a:srgbClr val="FFFFFF"/>
        </a:lt1>
        <a:dk2>
          <a:srgbClr val="CC0000"/>
        </a:dk2>
        <a:lt2>
          <a:srgbClr val="0000CC"/>
        </a:lt2>
        <a:accent1>
          <a:srgbClr val="FFCC66"/>
        </a:accent1>
        <a:accent2>
          <a:srgbClr val="CC0000"/>
        </a:accent2>
        <a:accent3>
          <a:srgbClr val="FFFFFF"/>
        </a:accent3>
        <a:accent4>
          <a:srgbClr val="000082"/>
        </a:accent4>
        <a:accent5>
          <a:srgbClr val="FFE2B8"/>
        </a:accent5>
        <a:accent6>
          <a:srgbClr val="B90000"/>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2_Pixel 15">
        <a:dk1>
          <a:srgbClr val="000099"/>
        </a:dk1>
        <a:lt1>
          <a:srgbClr val="FFFFFF"/>
        </a:lt1>
        <a:dk2>
          <a:srgbClr val="CC0000"/>
        </a:dk2>
        <a:lt2>
          <a:srgbClr val="0000CC"/>
        </a:lt2>
        <a:accent1>
          <a:srgbClr val="FFCC66"/>
        </a:accent1>
        <a:accent2>
          <a:srgbClr val="99FFCC"/>
        </a:accent2>
        <a:accent3>
          <a:srgbClr val="FFFFFF"/>
        </a:accent3>
        <a:accent4>
          <a:srgbClr val="000082"/>
        </a:accent4>
        <a:accent5>
          <a:srgbClr val="FFE2B8"/>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2_Pixel 16">
        <a:dk1>
          <a:srgbClr val="000099"/>
        </a:dk1>
        <a:lt1>
          <a:srgbClr val="FFFFFF"/>
        </a:lt1>
        <a:dk2>
          <a:srgbClr val="CC0000"/>
        </a:dk2>
        <a:lt2>
          <a:srgbClr val="0000CC"/>
        </a:lt2>
        <a:accent1>
          <a:srgbClr val="99FFCC"/>
        </a:accent1>
        <a:accent2>
          <a:srgbClr val="99FFCC"/>
        </a:accent2>
        <a:accent3>
          <a:srgbClr val="FFFFFF"/>
        </a:accent3>
        <a:accent4>
          <a:srgbClr val="000082"/>
        </a:accent4>
        <a:accent5>
          <a:srgbClr val="CAFFE2"/>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815</TotalTime>
  <Pages>0</Pages>
  <Words>2599</Words>
  <Characters>0</Characters>
  <Application>Microsoft Office PowerPoint</Application>
  <DocSecurity>0</DocSecurity>
  <PresentationFormat>全屏显示(4:3)</PresentationFormat>
  <Lines>0</Lines>
  <Paragraphs>448</Paragraphs>
  <Slides>43</Slides>
  <Notes>0</Notes>
  <HiddenSlides>0</HiddenSlides>
  <MMClips>0</MMClips>
  <ScaleCrop>false</ScaleCrop>
  <HeadingPairs>
    <vt:vector size="6" baseType="variant">
      <vt:variant>
        <vt:lpstr>主题</vt:lpstr>
      </vt:variant>
      <vt:variant>
        <vt:i4>4</vt:i4>
      </vt:variant>
      <vt:variant>
        <vt:lpstr>嵌入 OLE 服务器</vt:lpstr>
      </vt:variant>
      <vt:variant>
        <vt:i4>3</vt:i4>
      </vt:variant>
      <vt:variant>
        <vt:lpstr>幻灯片标题</vt:lpstr>
      </vt:variant>
      <vt:variant>
        <vt:i4>43</vt:i4>
      </vt:variant>
    </vt:vector>
  </HeadingPairs>
  <TitlesOfParts>
    <vt:vector size="50" baseType="lpstr">
      <vt:lpstr>狂热型模板</vt:lpstr>
      <vt:lpstr>Pixel</vt:lpstr>
      <vt:lpstr>1_Pixel</vt:lpstr>
      <vt:lpstr>2_Pixel</vt:lpstr>
      <vt:lpstr>Microsoft 公式 3.0</vt:lpstr>
      <vt:lpstr>Microsoft Word 97 - 2003 文档</vt:lpstr>
      <vt:lpstr>Document</vt:lpstr>
      <vt:lpstr>第四章 数组、串</vt:lpstr>
      <vt:lpstr>PowerPoint 演示文稿</vt:lpstr>
      <vt:lpstr>数组的连续存储方式</vt:lpstr>
      <vt:lpstr>PowerPoint 演示文稿</vt:lpstr>
      <vt:lpstr>PowerPoint 演示文稿</vt:lpstr>
      <vt:lpstr> 三维数组</vt:lpstr>
      <vt:lpstr>4.2  特殊矩阵</vt:lpstr>
      <vt:lpstr>对称矩阵的压缩存储</vt:lpstr>
      <vt:lpstr>PowerPoint 演示文稿</vt:lpstr>
      <vt:lpstr>PowerPoint 演示文稿</vt:lpstr>
      <vt:lpstr>PowerPoint 演示文稿</vt:lpstr>
      <vt:lpstr>PowerPoint 演示文稿</vt:lpstr>
      <vt:lpstr>三对角矩阵的压缩存储</vt:lpstr>
      <vt:lpstr>PowerPoint 演示文稿</vt:lpstr>
      <vt:lpstr>4.3  稀疏矩阵 (Sparse Matrix)</vt:lpstr>
      <vt:lpstr>PowerPoint 演示文稿</vt:lpstr>
      <vt:lpstr>PowerPoint 演示文稿</vt:lpstr>
      <vt:lpstr>稀疏矩阵的构造函数</vt:lpstr>
      <vt:lpstr>PowerPoint 演示文稿</vt:lpstr>
      <vt:lpstr>PowerPoint 演示文稿</vt:lpstr>
      <vt:lpstr>用三元组表表示的稀疏矩阵及其转置</vt:lpstr>
      <vt:lpstr>稀疏矩阵转置算法思想</vt:lpstr>
      <vt:lpstr>稀疏矩阵的转置</vt:lpstr>
      <vt:lpstr>PowerPoint 演示文稿</vt:lpstr>
      <vt:lpstr>快速转置算法</vt:lpstr>
      <vt:lpstr>PowerPoint 演示文稿</vt:lpstr>
      <vt:lpstr>PowerPoint 演示文稿</vt:lpstr>
      <vt:lpstr>稀疏矩阵的快速转置算法</vt:lpstr>
      <vt:lpstr>PowerPoint 演示文稿</vt:lpstr>
      <vt:lpstr>PowerPoint 演示文稿</vt:lpstr>
      <vt:lpstr>PowerPoint 演示文稿</vt:lpstr>
      <vt:lpstr>串的模式匹配 </vt:lpstr>
      <vt:lpstr>朴素的模式匹配（B-F算法） </vt:lpstr>
      <vt:lpstr>PowerPoint 演示文稿</vt:lpstr>
      <vt:lpstr>朴素的模式匹配算法</vt:lpstr>
      <vt:lpstr>PowerPoint 演示文稿</vt:lpstr>
      <vt:lpstr>PowerPoint 演示文稿</vt:lpstr>
      <vt:lpstr>PowerPoint 演示文稿</vt:lpstr>
      <vt:lpstr>PowerPoint 演示文稿</vt:lpstr>
      <vt:lpstr>PowerPoint 演示文稿</vt:lpstr>
      <vt:lpstr>利用next失败函数进行匹配处理</vt:lpstr>
      <vt:lpstr>PowerPoint 演示文稿</vt:lpstr>
      <vt:lpstr>PowerPoint 演示文稿</vt:lpstr>
    </vt:vector>
  </TitlesOfParts>
  <Company>hdpu</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第五章数组和广义表</dc:title>
  <dc:creator>gongan</dc:creator>
  <cp:lastModifiedBy>CuiXR</cp:lastModifiedBy>
  <cp:revision>398</cp:revision>
  <cp:lastPrinted>1899-12-30T00:00:00Z</cp:lastPrinted>
  <dcterms:created xsi:type="dcterms:W3CDTF">2000-10-16T11:47:33Z</dcterms:created>
  <dcterms:modified xsi:type="dcterms:W3CDTF">2014-05-05T02:22:57Z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2052-8.1.0.3238</vt:lpwstr>
  </property>
</Properties>
</file>